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5" r:id="rId5"/>
    <p:sldMasterId id="2147483712" r:id="rId6"/>
  </p:sldMasterIdLst>
  <p:notesMasterIdLst>
    <p:notesMasterId r:id="rId51"/>
  </p:notesMasterIdLst>
  <p:handoutMasterIdLst>
    <p:handoutMasterId r:id="rId52"/>
  </p:handoutMasterIdLst>
  <p:sldIdLst>
    <p:sldId id="269" r:id="rId7"/>
    <p:sldId id="334" r:id="rId8"/>
    <p:sldId id="323" r:id="rId9"/>
    <p:sldId id="266" r:id="rId10"/>
    <p:sldId id="277" r:id="rId11"/>
    <p:sldId id="381" r:id="rId12"/>
    <p:sldId id="272" r:id="rId13"/>
    <p:sldId id="382" r:id="rId14"/>
    <p:sldId id="389" r:id="rId15"/>
    <p:sldId id="404" r:id="rId16"/>
    <p:sldId id="409" r:id="rId17"/>
    <p:sldId id="423" r:id="rId18"/>
    <p:sldId id="459" r:id="rId19"/>
    <p:sldId id="276" r:id="rId20"/>
    <p:sldId id="348" r:id="rId21"/>
    <p:sldId id="460" r:id="rId22"/>
    <p:sldId id="442" r:id="rId23"/>
    <p:sldId id="390" r:id="rId24"/>
    <p:sldId id="393" r:id="rId25"/>
    <p:sldId id="394" r:id="rId26"/>
    <p:sldId id="396" r:id="rId27"/>
    <p:sldId id="395" r:id="rId28"/>
    <p:sldId id="397" r:id="rId29"/>
    <p:sldId id="401" r:id="rId30"/>
    <p:sldId id="408" r:id="rId31"/>
    <p:sldId id="443" r:id="rId32"/>
    <p:sldId id="446" r:id="rId33"/>
    <p:sldId id="391" r:id="rId34"/>
    <p:sldId id="410" r:id="rId35"/>
    <p:sldId id="444" r:id="rId36"/>
    <p:sldId id="402" r:id="rId37"/>
    <p:sldId id="457" r:id="rId38"/>
    <p:sldId id="447" r:id="rId39"/>
    <p:sldId id="449" r:id="rId40"/>
    <p:sldId id="441" r:id="rId41"/>
    <p:sldId id="386" r:id="rId42"/>
    <p:sldId id="257" r:id="rId43"/>
    <p:sldId id="462" r:id="rId44"/>
    <p:sldId id="456" r:id="rId45"/>
    <p:sldId id="448" r:id="rId46"/>
    <p:sldId id="453" r:id="rId47"/>
    <p:sldId id="458" r:id="rId48"/>
    <p:sldId id="454" r:id="rId49"/>
    <p:sldId id="461" r:id="rId50"/>
  </p:sldIdLst>
  <p:sldSz cx="12192000" cy="6858000"/>
  <p:notesSz cx="7023100" cy="93091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ker, Jennifer L - Office of Teaching and Learning" initials="FJL-OoTaL" lastIdx="1" clrIdx="0">
    <p:extLst/>
  </p:cmAuthor>
  <p:cmAuthor id="2" name="Rogers, Teresa - Division of Student Transition and Career Readiness" initials="RT-DoSTaCR"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F6E4B0"/>
    <a:srgbClr val="7030A0"/>
    <a:srgbClr val="006600"/>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BC8B11B-E6A7-4C70-B9A6-CCE98BCFF40A}">
  <a:tblStyle styleId="{EBC8B11B-E6A7-4C70-B9A6-CCE98BCFF40A}"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24" autoAdjust="0"/>
    <p:restoredTop sz="88668" autoAdjust="0"/>
  </p:normalViewPr>
  <p:slideViewPr>
    <p:cSldViewPr snapToGrid="0">
      <p:cViewPr varScale="1">
        <p:scale>
          <a:sx n="112" d="100"/>
          <a:sy n="112" d="100"/>
        </p:scale>
        <p:origin x="264" y="176"/>
      </p:cViewPr>
      <p:guideLst/>
    </p:cSldViewPr>
  </p:slideViewPr>
  <p:outlineViewPr>
    <p:cViewPr>
      <p:scale>
        <a:sx n="33" d="100"/>
        <a:sy n="33" d="100"/>
      </p:scale>
      <p:origin x="0" y="-29832"/>
    </p:cViewPr>
  </p:outlineViewPr>
  <p:notesTextViewPr>
    <p:cViewPr>
      <p:scale>
        <a:sx n="1" d="1"/>
        <a:sy n="1" d="1"/>
      </p:scale>
      <p:origin x="0" y="0"/>
    </p:cViewPr>
  </p:notesTextViewPr>
  <p:sorterViewPr>
    <p:cViewPr>
      <p:scale>
        <a:sx n="98" d="100"/>
        <a:sy n="98" d="100"/>
      </p:scale>
      <p:origin x="0" y="-220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50" Type="http://schemas.openxmlformats.org/officeDocument/2006/relationships/slide" Target="slides/slide44.xml"/><Relationship Id="rId51" Type="http://schemas.openxmlformats.org/officeDocument/2006/relationships/notesMaster" Target="notesMasters/notesMaster1.xml"/><Relationship Id="rId52" Type="http://schemas.openxmlformats.org/officeDocument/2006/relationships/handoutMaster" Target="handoutMasters/handoutMaster1.xml"/><Relationship Id="rId53" Type="http://schemas.openxmlformats.org/officeDocument/2006/relationships/commentAuthors" Target="commentAuthors.xml"/><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 Id="rId46" Type="http://schemas.openxmlformats.org/officeDocument/2006/relationships/slide" Target="slides/slide40.xml"/><Relationship Id="rId47" Type="http://schemas.openxmlformats.org/officeDocument/2006/relationships/slide" Target="slides/slide41.xml"/><Relationship Id="rId48" Type="http://schemas.openxmlformats.org/officeDocument/2006/relationships/slide" Target="slides/slide42.xml"/><Relationship Id="rId49" Type="http://schemas.openxmlformats.org/officeDocument/2006/relationships/slide" Target="slides/slide43.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7D165670-57F5-4E07-9292-E99CFEDA0EBF}" type="datetimeFigureOut">
              <a:rPr lang="en-US" smtClean="0"/>
              <a:t>1/20/21</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A737E55A-D347-4B0D-B3C9-95B35B49627F}" type="slidenum">
              <a:rPr lang="en-US" smtClean="0"/>
              <a:t>‹#›</a:t>
            </a:fld>
            <a:endParaRPr lang="en-US"/>
          </a:p>
        </p:txBody>
      </p:sp>
    </p:spTree>
    <p:extLst>
      <p:ext uri="{BB962C8B-B14F-4D97-AF65-F5344CB8AC3E}">
        <p14:creationId xmlns:p14="http://schemas.microsoft.com/office/powerpoint/2010/main" val="18857179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43343" cy="467072"/>
          </a:xfrm>
          <a:prstGeom prst="rect">
            <a:avLst/>
          </a:prstGeom>
          <a:noFill/>
          <a:ln>
            <a:noFill/>
          </a:ln>
        </p:spPr>
        <p:txBody>
          <a:bodyPr spcFirstLastPara="1" wrap="square" lIns="93308" tIns="93308" rIns="93308" bIns="93308"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978132" y="0"/>
            <a:ext cx="3043343" cy="467072"/>
          </a:xfrm>
          <a:prstGeom prst="rect">
            <a:avLst/>
          </a:prstGeom>
          <a:noFill/>
          <a:ln>
            <a:noFill/>
          </a:ln>
        </p:spPr>
        <p:txBody>
          <a:bodyPr spcFirstLastPara="1" wrap="square" lIns="93308" tIns="93308" rIns="93308" bIns="93308"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702310" y="4480004"/>
            <a:ext cx="5618480" cy="3665458"/>
          </a:xfrm>
          <a:prstGeom prst="rect">
            <a:avLst/>
          </a:prstGeom>
          <a:noFill/>
          <a:ln>
            <a:noFill/>
          </a:ln>
        </p:spPr>
        <p:txBody>
          <a:bodyPr spcFirstLastPara="1" wrap="square" lIns="93308" tIns="93308" rIns="93308" bIns="93308"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42030"/>
            <a:ext cx="3043343" cy="467071"/>
          </a:xfrm>
          <a:prstGeom prst="rect">
            <a:avLst/>
          </a:prstGeom>
          <a:noFill/>
          <a:ln>
            <a:noFill/>
          </a:ln>
        </p:spPr>
        <p:txBody>
          <a:bodyPr spcFirstLastPara="1" wrap="square" lIns="93308" tIns="93308" rIns="93308" bIns="93308"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9435103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txBox="1">
            <a:spLocks noGrp="1"/>
          </p:cNvSpPr>
          <p:nvPr>
            <p:ph type="body" idx="1"/>
          </p:nvPr>
        </p:nvSpPr>
        <p:spPr>
          <a:xfrm>
            <a:off x="702310" y="4480005"/>
            <a:ext cx="5618480" cy="3665305"/>
          </a:xfrm>
          <a:prstGeom prst="rect">
            <a:avLst/>
          </a:prstGeom>
          <a:noFill/>
          <a:ln>
            <a:noFill/>
          </a:ln>
        </p:spPr>
        <p:txBody>
          <a:bodyPr spcFirstLastPara="1" wrap="square" lIns="91293" tIns="91293" rIns="91293" bIns="91293" anchor="ctr" anchorCtr="0">
            <a:noAutofit/>
          </a:bodyPr>
          <a:lstStyle/>
          <a:p>
            <a:pPr marL="0" indent="0"/>
            <a:endParaRPr sz="1400"/>
          </a:p>
        </p:txBody>
      </p:sp>
      <p:sp>
        <p:nvSpPr>
          <p:cNvPr id="338" name="Shape 338"/>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03881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Note:</a:t>
            </a:r>
            <a:r>
              <a:rPr lang="en-US" dirty="0"/>
              <a:t> Strands are not denoted in the standard coding.</a:t>
            </a:r>
          </a:p>
          <a:p>
            <a:endParaRPr lang="en-US" dirty="0"/>
          </a:p>
        </p:txBody>
      </p:sp>
      <p:sp>
        <p:nvSpPr>
          <p:cNvPr id="4" name="Slide Number Placeholder 3"/>
          <p:cNvSpPr>
            <a:spLocks noGrp="1"/>
          </p:cNvSpPr>
          <p:nvPr>
            <p:ph type="sldNum" idx="10"/>
          </p:nvPr>
        </p:nvSpPr>
        <p:spPr/>
        <p:txBody>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20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24039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txBox="1">
            <a:spLocks noGrp="1"/>
          </p:cNvSpPr>
          <p:nvPr>
            <p:ph type="body" idx="1"/>
          </p:nvPr>
        </p:nvSpPr>
        <p:spPr>
          <a:xfrm>
            <a:off x="702310" y="4480005"/>
            <a:ext cx="5618480" cy="3665305"/>
          </a:xfrm>
          <a:prstGeom prst="rect">
            <a:avLst/>
          </a:prstGeom>
          <a:noFill/>
          <a:ln>
            <a:noFill/>
          </a:ln>
        </p:spPr>
        <p:txBody>
          <a:bodyPr spcFirstLastPara="1" wrap="square" lIns="91293" tIns="91293" rIns="91293" bIns="91293" anchor="ctr" anchorCtr="0">
            <a:noAutofit/>
          </a:bodyPr>
          <a:lstStyle/>
          <a:p>
            <a:pPr marL="0" indent="0"/>
            <a:endParaRPr sz="1400"/>
          </a:p>
        </p:txBody>
      </p:sp>
      <p:sp>
        <p:nvSpPr>
          <p:cNvPr id="338" name="Shape 338"/>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94772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Essential Skills and Financial Literacy domains were written to align with the statutes listed above. </a:t>
            </a:r>
          </a:p>
          <a:p>
            <a:endParaRPr lang="en-US" dirty="0"/>
          </a:p>
          <a:p>
            <a:r>
              <a:rPr lang="en-US" dirty="0"/>
              <a:t>The Essential Skills domain includes Communication - Speaking &amp; Listening standards. These were removed from the revised Reading &amp; Writing standards.</a:t>
            </a:r>
          </a:p>
          <a:p>
            <a:endParaRPr lang="en-US" dirty="0"/>
          </a:p>
          <a:p>
            <a:r>
              <a:rPr lang="en-US" sz="1200" b="1" i="0" u="none" strike="noStrike" cap="none" baseline="0" dirty="0">
                <a:solidFill>
                  <a:schemeClr val="dk1"/>
                </a:solidFill>
                <a:latin typeface="Calibri"/>
                <a:ea typeface="Calibri"/>
                <a:cs typeface="Calibri"/>
                <a:sym typeface="Calibri"/>
              </a:rPr>
              <a:t>KRS 158.1413 Essential Workplace Ethics Instruction </a:t>
            </a:r>
            <a:endParaRPr lang="en-US" sz="1200" b="0" i="0" u="none" strike="noStrike" cap="none" baseline="0" dirty="0">
              <a:solidFill>
                <a:schemeClr val="dk1"/>
              </a:solidFill>
              <a:latin typeface="Calibri"/>
              <a:ea typeface="Calibri"/>
              <a:cs typeface="Calibri"/>
              <a:sym typeface="Calibri"/>
            </a:endParaRPr>
          </a:p>
          <a:p>
            <a:r>
              <a:rPr lang="en-US" sz="1200" b="0" i="0" u="none" strike="noStrike" cap="none" baseline="0" dirty="0">
                <a:solidFill>
                  <a:schemeClr val="dk1"/>
                </a:solidFill>
                <a:latin typeface="Calibri"/>
                <a:ea typeface="Calibri"/>
                <a:cs typeface="Calibri"/>
                <a:sym typeface="Calibri"/>
              </a:rPr>
              <a:t>Beginning with the 2019-2020 school year, each school district shall implement essential workplace ethics programs that promote characteristics that are critical to success in the workplace. </a:t>
            </a:r>
            <a:endParaRPr lang="en-US" sz="1200" b="1" i="0" u="none" strike="noStrike" cap="none" baseline="0" dirty="0">
              <a:solidFill>
                <a:schemeClr val="dk1"/>
              </a:solidFill>
              <a:latin typeface="Calibri"/>
              <a:ea typeface="Calibri"/>
              <a:cs typeface="Calibri"/>
              <a:sym typeface="Calibri"/>
            </a:endParaRPr>
          </a:p>
          <a:p>
            <a:endParaRPr lang="en-US" sz="1200" b="1" i="0" u="none" strike="noStrike" cap="none" baseline="0" dirty="0">
              <a:solidFill>
                <a:schemeClr val="dk1"/>
              </a:solidFill>
              <a:latin typeface="Calibri"/>
              <a:ea typeface="Calibri"/>
              <a:cs typeface="Calibri"/>
              <a:sym typeface="Calibri"/>
            </a:endParaRPr>
          </a:p>
          <a:p>
            <a:r>
              <a:rPr lang="en-US" sz="1200" b="1" i="0" u="none" strike="noStrike" cap="none" baseline="0" dirty="0">
                <a:solidFill>
                  <a:schemeClr val="dk1"/>
                </a:solidFill>
                <a:latin typeface="Calibri"/>
                <a:ea typeface="Calibri"/>
                <a:cs typeface="Calibri"/>
                <a:sym typeface="Calibri"/>
              </a:rPr>
              <a:t>KRS 158.1411 Financial Literacy </a:t>
            </a:r>
            <a:endParaRPr lang="en-US" sz="1200" b="0" i="0" u="none" strike="noStrike" cap="none" baseline="0" dirty="0">
              <a:solidFill>
                <a:schemeClr val="dk1"/>
              </a:solidFill>
              <a:latin typeface="Calibri"/>
              <a:ea typeface="Calibri"/>
              <a:cs typeface="Calibri"/>
              <a:sym typeface="Calibri"/>
            </a:endParaRPr>
          </a:p>
          <a:p>
            <a:r>
              <a:rPr lang="en-US" sz="1200" b="0" i="0" u="none" strike="noStrike" cap="none" baseline="0" dirty="0">
                <a:solidFill>
                  <a:schemeClr val="dk1"/>
                </a:solidFill>
                <a:latin typeface="Calibri"/>
                <a:ea typeface="Calibri"/>
                <a:cs typeface="Calibri"/>
                <a:sym typeface="Calibri"/>
              </a:rPr>
              <a:t>Beginning with the entering ninth grade class of the 2020-2021 school year and each year thereafter, successful completion of one (1) or more courses or programs that meet the financial literacy standards shall be a Kentucky public high school graduation requirement. </a:t>
            </a:r>
            <a:endParaRPr lang="en-US" sz="1200" dirty="0"/>
          </a:p>
          <a:p>
            <a:endParaRPr lang="en-US" dirty="0"/>
          </a:p>
        </p:txBody>
      </p:sp>
      <p:sp>
        <p:nvSpPr>
          <p:cNvPr id="4" name="Slide Number Placeholder 3"/>
          <p:cNvSpPr>
            <a:spLocks noGrp="1"/>
          </p:cNvSpPr>
          <p:nvPr>
            <p:ph type="sldNum" sz="quarter" idx="5"/>
          </p:nvPr>
        </p:nvSpPr>
        <p:spPr/>
        <p:txBody>
          <a:bodyPr/>
          <a:lstStyle/>
          <a:p>
            <a:fld id="{0B0A6518-5E98-47C0-930C-AF3FB04C41E1}" type="slidenum">
              <a:rPr lang="en-US" smtClean="0"/>
              <a:t>26</a:t>
            </a:fld>
            <a:endParaRPr lang="en-US" dirty="0"/>
          </a:p>
        </p:txBody>
      </p:sp>
    </p:spTree>
    <p:extLst>
      <p:ext uri="{BB962C8B-B14F-4D97-AF65-F5344CB8AC3E}">
        <p14:creationId xmlns:p14="http://schemas.microsoft.com/office/powerpoint/2010/main" val="2121777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t>Replaces the previous Employability Skills domain</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1" i="0" u="none" strike="noStrike" cap="none" baseline="0" dirty="0">
              <a:solidFill>
                <a:schemeClr val="dk1"/>
              </a:solidFill>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baseline="0" dirty="0">
                <a:solidFill>
                  <a:schemeClr val="dk1"/>
                </a:solidFill>
                <a:latin typeface="Calibri"/>
                <a:ea typeface="Calibri"/>
                <a:cs typeface="Calibri"/>
                <a:sym typeface="Calibri"/>
              </a:rPr>
              <a:t>The slide shows </a:t>
            </a:r>
            <a:r>
              <a:rPr lang="en-US" sz="1200" b="1" i="0" u="none" strike="noStrike" cap="none" baseline="0" dirty="0">
                <a:solidFill>
                  <a:schemeClr val="dk1"/>
                </a:solidFill>
                <a:latin typeface="Calibri"/>
                <a:ea typeface="Calibri"/>
                <a:cs typeface="Calibri"/>
                <a:sym typeface="Calibri"/>
              </a:rPr>
              <a:t>KRS 158.1413 Essential Workplace Ethics Instruction </a:t>
            </a:r>
            <a:r>
              <a:rPr lang="en-US" sz="1200" b="0" i="0" u="none" strike="noStrike" cap="none" baseline="0" dirty="0">
                <a:solidFill>
                  <a:schemeClr val="dk1"/>
                </a:solidFill>
                <a:latin typeface="Calibri"/>
                <a:ea typeface="Calibri"/>
                <a:cs typeface="Calibri"/>
                <a:sym typeface="Calibri"/>
              </a:rPr>
              <a:t>which was used as a framework for the ES domain.</a:t>
            </a:r>
          </a:p>
          <a:p>
            <a:pPr>
              <a:buFont typeface="Arial" panose="020B0604020202020204" pitchFamily="34" charset="0"/>
              <a:buChar char="•"/>
            </a:pPr>
            <a:r>
              <a:rPr lang="en-US" sz="1200" b="0" i="1" u="none" strike="noStrike" cap="none" baseline="0" dirty="0">
                <a:solidFill>
                  <a:schemeClr val="dk1"/>
                </a:solidFill>
                <a:latin typeface="Calibri"/>
                <a:ea typeface="Calibri"/>
                <a:cs typeface="Calibri"/>
                <a:sym typeface="Calibri"/>
              </a:rPr>
              <a:t>Beginning with the 2019-2020 school year, each school district shall implement essential workplace ethics programs that promote characteristics that are critical to success in the workplace. Each student in elementary, middle and high school shall receive essential workplace ethics instruction that shall include but not limited to:</a:t>
            </a:r>
          </a:p>
          <a:p>
            <a:pPr lvl="1">
              <a:buFont typeface="Arial" panose="020B0604020202020204" pitchFamily="34" charset="0"/>
              <a:buChar char="•"/>
            </a:pPr>
            <a:r>
              <a:rPr lang="en-US" sz="1200" b="0" i="1" u="none" strike="noStrike" cap="none" baseline="0" dirty="0">
                <a:solidFill>
                  <a:schemeClr val="dk1"/>
                </a:solidFill>
                <a:latin typeface="Calibri"/>
                <a:ea typeface="Calibri"/>
                <a:cs typeface="Calibri"/>
                <a:sym typeface="Calibri"/>
              </a:rPr>
              <a:t>Adaptability</a:t>
            </a:r>
          </a:p>
          <a:p>
            <a:pPr lvl="1">
              <a:buFont typeface="Arial" panose="020B0604020202020204" pitchFamily="34" charset="0"/>
              <a:buChar char="•"/>
            </a:pPr>
            <a:r>
              <a:rPr lang="en-US" sz="1200" b="0" i="1" u="none" strike="noStrike" cap="none" baseline="0" dirty="0">
                <a:solidFill>
                  <a:schemeClr val="dk1"/>
                </a:solidFill>
                <a:latin typeface="Calibri"/>
                <a:ea typeface="Calibri"/>
                <a:cs typeface="Calibri"/>
                <a:sym typeface="Calibri"/>
              </a:rPr>
              <a:t>Diligence </a:t>
            </a:r>
          </a:p>
          <a:p>
            <a:pPr lvl="1">
              <a:buFont typeface="Arial" panose="020B0604020202020204" pitchFamily="34" charset="0"/>
              <a:buChar char="•"/>
            </a:pPr>
            <a:r>
              <a:rPr lang="en-US" sz="1200" b="0" i="1" u="none" strike="noStrike" cap="none" baseline="0" dirty="0">
                <a:solidFill>
                  <a:schemeClr val="dk1"/>
                </a:solidFill>
                <a:latin typeface="Calibri"/>
                <a:ea typeface="Calibri"/>
                <a:cs typeface="Calibri"/>
                <a:sym typeface="Calibri"/>
              </a:rPr>
              <a:t>Initiative </a:t>
            </a:r>
          </a:p>
          <a:p>
            <a:pPr lvl="1">
              <a:buFont typeface="Arial" panose="020B0604020202020204" pitchFamily="34" charset="0"/>
              <a:buChar char="•"/>
            </a:pPr>
            <a:r>
              <a:rPr lang="en-US" sz="1200" b="0" i="1" u="none" strike="noStrike" cap="none" baseline="0" dirty="0">
                <a:solidFill>
                  <a:schemeClr val="dk1"/>
                </a:solidFill>
                <a:latin typeface="Calibri"/>
                <a:ea typeface="Calibri"/>
                <a:cs typeface="Calibri"/>
                <a:sym typeface="Calibri"/>
              </a:rPr>
              <a:t>Knowledge </a:t>
            </a:r>
          </a:p>
          <a:p>
            <a:pPr lvl="1">
              <a:buFont typeface="Arial" panose="020B0604020202020204" pitchFamily="34" charset="0"/>
              <a:buChar char="•"/>
            </a:pPr>
            <a:r>
              <a:rPr lang="en-US" sz="1200" b="0" i="1" u="none" strike="noStrike" cap="none" baseline="0" dirty="0">
                <a:solidFill>
                  <a:schemeClr val="dk1"/>
                </a:solidFill>
                <a:latin typeface="Calibri"/>
                <a:ea typeface="Calibri"/>
                <a:cs typeface="Calibri"/>
                <a:sym typeface="Calibri"/>
              </a:rPr>
              <a:t>Reliability </a:t>
            </a:r>
          </a:p>
          <a:p>
            <a:pPr lvl="1">
              <a:buFont typeface="Arial" panose="020B0604020202020204" pitchFamily="34" charset="0"/>
              <a:buChar char="•"/>
            </a:pPr>
            <a:r>
              <a:rPr lang="en-US" sz="1200" b="0" i="1" u="none" strike="noStrike" cap="none" baseline="0" dirty="0">
                <a:solidFill>
                  <a:schemeClr val="dk1"/>
                </a:solidFill>
                <a:latin typeface="Calibri"/>
                <a:ea typeface="Calibri"/>
                <a:cs typeface="Calibri"/>
                <a:sym typeface="Calibri"/>
              </a:rPr>
              <a:t>Remaining drug-free </a:t>
            </a:r>
          </a:p>
          <a:p>
            <a:pPr lvl="1">
              <a:buFont typeface="Arial" panose="020B0604020202020204" pitchFamily="34" charset="0"/>
              <a:buChar char="•"/>
            </a:pPr>
            <a:r>
              <a:rPr lang="en-US" sz="1200" b="0" i="1" u="none" strike="noStrike" cap="none" baseline="0" dirty="0">
                <a:solidFill>
                  <a:schemeClr val="dk1"/>
                </a:solidFill>
                <a:latin typeface="Calibri"/>
                <a:ea typeface="Calibri"/>
                <a:cs typeface="Calibri"/>
                <a:sym typeface="Calibri"/>
              </a:rPr>
              <a:t>Communication (working well with others)</a:t>
            </a:r>
            <a:endParaRPr lang="en-US" sz="1200" i="1" dirty="0"/>
          </a:p>
          <a:p>
            <a:pPr marL="228600" indent="0">
              <a:buFont typeface="Arial" panose="020B0604020202020204" pitchFamily="34" charset="0"/>
              <a:buNone/>
            </a:pPr>
            <a:endParaRPr lang="en-US" sz="1200"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28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77941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sz="1200" dirty="0"/>
              <a:t>The table provides the definition of each skill from language of KRS 158.1413 </a:t>
            </a:r>
          </a:p>
          <a:p>
            <a:pPr>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The writing team used these definitions and developmental milestones as they wrote the Essential Skills standards. </a:t>
            </a:r>
            <a:endParaRPr lang="en-US" sz="1200" dirty="0"/>
          </a:p>
          <a:p>
            <a:pPr marL="228600" indent="0">
              <a:buFont typeface="Arial" panose="020B0604020202020204" pitchFamily="34" charset="0"/>
              <a:buNone/>
            </a:pPr>
            <a:endParaRPr lang="en-US" sz="1200"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29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153515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30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47526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31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439024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32</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9451896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34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145407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35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50395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786877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sz="1200" dirty="0"/>
              <a:t>Discuss the progression across grade-bands.  </a:t>
            </a:r>
          </a:p>
          <a:p>
            <a:pPr lvl="0">
              <a:buFont typeface="Arial" panose="020B0604020202020204" pitchFamily="34" charset="0"/>
              <a:buChar char="•"/>
            </a:pPr>
            <a:r>
              <a:rPr lang="en-US" sz="1200" b="1" dirty="0"/>
              <a:t>Exploration Note: </a:t>
            </a:r>
          </a:p>
          <a:p>
            <a:pPr lvl="1">
              <a:buFont typeface="Arial" panose="020B0604020202020204" pitchFamily="34" charset="0"/>
              <a:buChar char="•"/>
            </a:pPr>
            <a:r>
              <a:rPr lang="en-US" sz="1200" dirty="0"/>
              <a:t>Primary – Students explore careers within local community.</a:t>
            </a:r>
          </a:p>
          <a:p>
            <a:pPr lvl="1">
              <a:buFont typeface="Arial" panose="020B0604020202020204" pitchFamily="34" charset="0"/>
              <a:buChar char="•"/>
            </a:pPr>
            <a:r>
              <a:rPr lang="en-US" sz="1200" dirty="0"/>
              <a:t>Intermediate – students are introduced to the KY Career Cluster framework.</a:t>
            </a:r>
          </a:p>
          <a:p>
            <a:pPr lvl="1">
              <a:buFont typeface="Arial" panose="020B0604020202020204" pitchFamily="34" charset="0"/>
              <a:buChar char="•"/>
            </a:pPr>
            <a:r>
              <a:rPr lang="en-US" sz="1200" dirty="0"/>
              <a:t>Middle school – Students explore skills and knowledge related to career clusters or pathways of interest as well as how to take advantage of opportunities at the high school level.</a:t>
            </a:r>
          </a:p>
          <a:p>
            <a:pPr lvl="1">
              <a:buFont typeface="Arial" panose="020B0604020202020204" pitchFamily="34" charset="0"/>
              <a:buChar char="•"/>
            </a:pPr>
            <a:r>
              <a:rPr lang="en-US" sz="1200" dirty="0"/>
              <a:t>High school – Exploration turns to post-secondary options and how to make cost-effective decisions that lead to their personal career goals.</a:t>
            </a:r>
          </a:p>
          <a:p>
            <a:pPr>
              <a:buFont typeface="Arial" panose="020B0604020202020204" pitchFamily="34" charset="0"/>
              <a:buChar char="•"/>
            </a:pPr>
            <a:r>
              <a:rPr lang="en-US" b="1" dirty="0"/>
              <a:t>Preparation Note:</a:t>
            </a:r>
          </a:p>
          <a:p>
            <a:pPr lvl="1">
              <a:buFont typeface="Arial" panose="020B0604020202020204" pitchFamily="34" charset="0"/>
              <a:buChar char="•"/>
            </a:pPr>
            <a:r>
              <a:rPr lang="en-US" dirty="0"/>
              <a:t>Students prepare for next level of opportunities to prepare for their future goals.</a:t>
            </a:r>
          </a:p>
          <a:p>
            <a:pPr lvl="0">
              <a:buFont typeface="Arial" panose="020B0604020202020204" pitchFamily="34" charset="0"/>
              <a:buChar char="•"/>
            </a:pPr>
            <a:r>
              <a:rPr lang="en-US" b="1" dirty="0"/>
              <a:t>Application Note:</a:t>
            </a:r>
          </a:p>
          <a:p>
            <a:pPr lvl="1">
              <a:buFont typeface="Arial" panose="020B0604020202020204" pitchFamily="34" charset="0"/>
              <a:buChar char="•"/>
            </a:pPr>
            <a:r>
              <a:rPr lang="en-US" dirty="0"/>
              <a:t>There is a strong connection here to Essential Skills as students apply skills that are necessary for both the classroom and workplace. </a:t>
            </a:r>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36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979385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Career Development Continuum shows a developmental approach to integrating Careers instruction.</a:t>
            </a:r>
          </a:p>
          <a:p>
            <a:endParaRPr lang="en-US" dirty="0"/>
          </a:p>
          <a:p>
            <a:r>
              <a:rPr lang="en-US" dirty="0"/>
              <a:t>Note that middle school expectations move beyond interest surveys to providing opportunities for students to experience real-world opportunities and tasks.</a:t>
            </a:r>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37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544698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38</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7547408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39</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4173765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41</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2493932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42</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1320384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43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1818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Business &amp; industry played a valuable role as they developed the overarching strands to guide the writing teams for both the career studies and financial literacy standards. </a:t>
            </a:r>
          </a:p>
          <a:p>
            <a:endParaRPr lang="en-US" dirty="0"/>
          </a:p>
        </p:txBody>
      </p:sp>
      <p:sp>
        <p:nvSpPr>
          <p:cNvPr id="4" name="Slide Number Placeholder 3"/>
          <p:cNvSpPr>
            <a:spLocks noGrp="1"/>
          </p:cNvSpPr>
          <p:nvPr>
            <p:ph type="sldNum" sz="quarter" idx="5"/>
          </p:nvPr>
        </p:nvSpPr>
        <p:spPr/>
        <p:txBody>
          <a:bodyPr/>
          <a:lstStyle/>
          <a:p>
            <a:fld id="{0B0A6518-5E98-47C0-930C-AF3FB04C41E1}" type="slidenum">
              <a:rPr lang="en-US" smtClean="0"/>
              <a:t>5</a:t>
            </a:fld>
            <a:endParaRPr lang="en-US" dirty="0"/>
          </a:p>
        </p:txBody>
      </p:sp>
    </p:spTree>
    <p:extLst>
      <p:ext uri="{BB962C8B-B14F-4D97-AF65-F5344CB8AC3E}">
        <p14:creationId xmlns:p14="http://schemas.microsoft.com/office/powerpoint/2010/main" val="3943884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49140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baseline="0" dirty="0">
                <a:solidFill>
                  <a:schemeClr val="dk1"/>
                </a:solidFill>
                <a:latin typeface="Calibri"/>
                <a:ea typeface="Calibri"/>
                <a:cs typeface="Calibri"/>
                <a:sym typeface="Calibri"/>
              </a:rPr>
              <a:t>KRS 156.160 Promulgation of administrative regulations by the Kentucky Board of Education </a:t>
            </a:r>
            <a:endParaRPr lang="en-US" sz="1200" b="0" i="0" u="none" strike="noStrike" cap="none" baseline="0" dirty="0">
              <a:solidFill>
                <a:schemeClr val="dk1"/>
              </a:solidFill>
              <a:latin typeface="Calibri"/>
              <a:ea typeface="Calibri"/>
              <a:cs typeface="Calibri"/>
              <a:sym typeface="Calibri"/>
            </a:endParaRPr>
          </a:p>
          <a:p>
            <a:r>
              <a:rPr lang="en-US" sz="1200" b="0" i="0" u="none" strike="noStrike" cap="none" baseline="0" dirty="0">
                <a:solidFill>
                  <a:schemeClr val="dk1"/>
                </a:solidFill>
                <a:latin typeface="Calibri"/>
                <a:ea typeface="Calibri"/>
                <a:cs typeface="Calibri"/>
                <a:sym typeface="Calibri"/>
              </a:rPr>
              <a:t>With the advice of the Local Superintendents Advisory Council (LSAC), the KBE shall promulgate administrative regulations establishing standards that public-school districts shall meet in student, program, service and operational performance. These regulations shall comply with the expected outcomes for students and schools set forth in KRS 158:6451. </a:t>
            </a:r>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58087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txBox="1">
            <a:spLocks noGrp="1"/>
          </p:cNvSpPr>
          <p:nvPr>
            <p:ph type="body" idx="1"/>
          </p:nvPr>
        </p:nvSpPr>
        <p:spPr>
          <a:xfrm>
            <a:off x="702310" y="4480005"/>
            <a:ext cx="5618480" cy="3665305"/>
          </a:xfrm>
          <a:prstGeom prst="rect">
            <a:avLst/>
          </a:prstGeom>
          <a:noFill/>
          <a:ln>
            <a:noFill/>
          </a:ln>
        </p:spPr>
        <p:txBody>
          <a:bodyPr spcFirstLastPara="1" wrap="square" lIns="91293" tIns="91293" rIns="91293" bIns="91293" anchor="ctr" anchorCtr="0">
            <a:noAutofit/>
          </a:bodyPr>
          <a:lstStyle/>
          <a:p>
            <a:pPr marL="0" indent="0"/>
            <a:endParaRPr sz="1400"/>
          </a:p>
        </p:txBody>
      </p:sp>
      <p:sp>
        <p:nvSpPr>
          <p:cNvPr id="338" name="Shape 338"/>
          <p:cNvSpPr>
            <a:spLocks noGrp="1" noRot="1" noChangeAspect="1"/>
          </p:cNvSpPr>
          <p:nvPr>
            <p:ph type="sldImg" idx="2"/>
          </p:nvPr>
        </p:nvSpPr>
        <p:spPr>
          <a:xfrm>
            <a:off x="719138" y="1163638"/>
            <a:ext cx="5584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49584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Essential Skills and Financial Literacy domains were written to align with the statutes listed above. </a:t>
            </a:r>
          </a:p>
          <a:p>
            <a:endParaRPr lang="en-US" dirty="0"/>
          </a:p>
          <a:p>
            <a:r>
              <a:rPr lang="en-US" dirty="0"/>
              <a:t>The Essential Skills domain includes Communication - Speaking &amp; Listening standards. These were removed from the revised Reading &amp; Writing standards.</a:t>
            </a:r>
          </a:p>
          <a:p>
            <a:endParaRPr lang="en-US" dirty="0"/>
          </a:p>
          <a:p>
            <a:r>
              <a:rPr lang="en-US" sz="1200" b="1" i="0" u="none" strike="noStrike" cap="none" baseline="0" dirty="0">
                <a:solidFill>
                  <a:schemeClr val="dk1"/>
                </a:solidFill>
                <a:latin typeface="Calibri"/>
                <a:ea typeface="Calibri"/>
                <a:cs typeface="Calibri"/>
                <a:sym typeface="Calibri"/>
              </a:rPr>
              <a:t>KRS 158.1413 Essential Workplace Ethics Instruction </a:t>
            </a:r>
            <a:endParaRPr lang="en-US" sz="1200" b="0" i="0" u="none" strike="noStrike" cap="none" baseline="0" dirty="0">
              <a:solidFill>
                <a:schemeClr val="dk1"/>
              </a:solidFill>
              <a:latin typeface="Calibri"/>
              <a:ea typeface="Calibri"/>
              <a:cs typeface="Calibri"/>
              <a:sym typeface="Calibri"/>
            </a:endParaRPr>
          </a:p>
          <a:p>
            <a:r>
              <a:rPr lang="en-US" sz="1200" b="0" i="0" u="none" strike="noStrike" cap="none" baseline="0" dirty="0">
                <a:solidFill>
                  <a:schemeClr val="dk1"/>
                </a:solidFill>
                <a:latin typeface="Calibri"/>
                <a:ea typeface="Calibri"/>
                <a:cs typeface="Calibri"/>
                <a:sym typeface="Calibri"/>
              </a:rPr>
              <a:t>Beginning with the 2019-2020 school year, each school district shall implement essential workplace ethics programs that promote characteristics that are critical to success in the workplace. </a:t>
            </a:r>
            <a:endParaRPr lang="en-US" sz="1200" b="1" i="0" u="none" strike="noStrike" cap="none" baseline="0" dirty="0">
              <a:solidFill>
                <a:schemeClr val="dk1"/>
              </a:solidFill>
              <a:latin typeface="Calibri"/>
              <a:ea typeface="Calibri"/>
              <a:cs typeface="Calibri"/>
              <a:sym typeface="Calibri"/>
            </a:endParaRPr>
          </a:p>
          <a:p>
            <a:endParaRPr lang="en-US" sz="1200" b="1" i="0" u="none" strike="noStrike" cap="none" baseline="0" dirty="0">
              <a:solidFill>
                <a:schemeClr val="dk1"/>
              </a:solidFill>
              <a:latin typeface="Calibri"/>
              <a:ea typeface="Calibri"/>
              <a:cs typeface="Calibri"/>
              <a:sym typeface="Calibri"/>
            </a:endParaRPr>
          </a:p>
          <a:p>
            <a:r>
              <a:rPr lang="en-US" sz="1200" b="1" i="0" u="none" strike="noStrike" cap="none" baseline="0" dirty="0">
                <a:solidFill>
                  <a:schemeClr val="dk1"/>
                </a:solidFill>
                <a:latin typeface="Calibri"/>
                <a:ea typeface="Calibri"/>
                <a:cs typeface="Calibri"/>
                <a:sym typeface="Calibri"/>
              </a:rPr>
              <a:t>KRS 158.1411 Financial Literacy </a:t>
            </a:r>
            <a:endParaRPr lang="en-US" sz="1200" b="0" i="0" u="none" strike="noStrike" cap="none" baseline="0" dirty="0">
              <a:solidFill>
                <a:schemeClr val="dk1"/>
              </a:solidFill>
              <a:latin typeface="Calibri"/>
              <a:ea typeface="Calibri"/>
              <a:cs typeface="Calibri"/>
              <a:sym typeface="Calibri"/>
            </a:endParaRPr>
          </a:p>
          <a:p>
            <a:r>
              <a:rPr lang="en-US" sz="1200" b="0" i="0" u="none" strike="noStrike" cap="none" baseline="0" dirty="0">
                <a:solidFill>
                  <a:schemeClr val="dk1"/>
                </a:solidFill>
                <a:latin typeface="Calibri"/>
                <a:ea typeface="Calibri"/>
                <a:cs typeface="Calibri"/>
                <a:sym typeface="Calibri"/>
              </a:rPr>
              <a:t>Beginning with the entering ninth grade class of the 2020-2021 school year and each year thereafter, successful completion of one (1) or more courses or programs that meet the financial literacy standards shall be a Kentucky public high school graduation requirement. </a:t>
            </a:r>
            <a:endParaRPr lang="en-US" sz="1200" dirty="0"/>
          </a:p>
          <a:p>
            <a:endParaRPr lang="en-US" dirty="0"/>
          </a:p>
        </p:txBody>
      </p:sp>
      <p:sp>
        <p:nvSpPr>
          <p:cNvPr id="4" name="Slide Number Placeholder 3"/>
          <p:cNvSpPr>
            <a:spLocks noGrp="1"/>
          </p:cNvSpPr>
          <p:nvPr>
            <p:ph type="sldNum" sz="quarter" idx="5"/>
          </p:nvPr>
        </p:nvSpPr>
        <p:spPr/>
        <p:txBody>
          <a:bodyPr/>
          <a:lstStyle/>
          <a:p>
            <a:fld id="{0B0A6518-5E98-47C0-930C-AF3FB04C41E1}" type="slidenum">
              <a:rPr lang="en-US" smtClean="0"/>
              <a:t>17</a:t>
            </a:fld>
            <a:endParaRPr lang="en-US" dirty="0"/>
          </a:p>
        </p:txBody>
      </p:sp>
    </p:spTree>
    <p:extLst>
      <p:ext uri="{BB962C8B-B14F-4D97-AF65-F5344CB8AC3E}">
        <p14:creationId xmlns:p14="http://schemas.microsoft.com/office/powerpoint/2010/main" val="1107426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0A6518-5E98-47C0-930C-AF3FB04C41E1}" type="slidenum">
              <a:rPr lang="en-US" smtClean="0"/>
              <a:t>18</a:t>
            </a:fld>
            <a:endParaRPr lang="en-US" dirty="0"/>
          </a:p>
        </p:txBody>
      </p:sp>
    </p:spTree>
    <p:extLst>
      <p:ext uri="{BB962C8B-B14F-4D97-AF65-F5344CB8AC3E}">
        <p14:creationId xmlns:p14="http://schemas.microsoft.com/office/powerpoint/2010/main" val="1231627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a:t>
            </a:r>
            <a:r>
              <a:rPr lang="en-US" dirty="0"/>
              <a:t> Strands are not denoted in the standard coding.</a:t>
            </a:r>
          </a:p>
        </p:txBody>
      </p:sp>
      <p:sp>
        <p:nvSpPr>
          <p:cNvPr id="4" name="Slide Number Placeholder 3"/>
          <p:cNvSpPr>
            <a:spLocks noGrp="1"/>
          </p:cNvSpPr>
          <p:nvPr>
            <p:ph type="sldNum" idx="10"/>
          </p:nvPr>
        </p:nvSpPr>
        <p:spPr/>
        <p:txBody>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19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68830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25"/>
        <p:cNvGrpSpPr/>
        <p:nvPr/>
      </p:nvGrpSpPr>
      <p:grpSpPr>
        <a:xfrm>
          <a:off x="0" y="0"/>
          <a:ext cx="0" cy="0"/>
          <a:chOff x="0" y="0"/>
          <a:chExt cx="0" cy="0"/>
        </a:xfrm>
      </p:grpSpPr>
      <p:sp>
        <p:nvSpPr>
          <p:cNvPr id="26" name="Shape 26"/>
          <p:cNvSpPr txBox="1">
            <a:spLocks noGrp="1"/>
          </p:cNvSpPr>
          <p:nvPr>
            <p:ph type="ctrTitle"/>
          </p:nvPr>
        </p:nvSpPr>
        <p:spPr>
          <a:xfrm>
            <a:off x="874469" y="1477104"/>
            <a:ext cx="8664600" cy="16464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rgbClr val="072B62"/>
              </a:buClr>
              <a:buSzPts val="5400"/>
              <a:buFont typeface="Georgia"/>
              <a:buNone/>
              <a:defRPr sz="5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27" name="Shape 27"/>
          <p:cNvSpPr txBox="1">
            <a:spLocks noGrp="1"/>
          </p:cNvSpPr>
          <p:nvPr>
            <p:ph type="subTitle" idx="1"/>
          </p:nvPr>
        </p:nvSpPr>
        <p:spPr>
          <a:xfrm>
            <a:off x="1285102" y="3346212"/>
            <a:ext cx="8298300" cy="1096800"/>
          </a:xfrm>
          <a:prstGeom prst="rect">
            <a:avLst/>
          </a:prstGeom>
          <a:noFill/>
          <a:ln>
            <a:noFill/>
          </a:ln>
        </p:spPr>
        <p:txBody>
          <a:bodyPr spcFirstLastPara="1" wrap="square" lIns="91425" tIns="45700" rIns="91425" bIns="45700" anchor="t" anchorCtr="0"/>
          <a:lstStyle>
            <a:lvl1pPr marR="0" lvl="0" algn="r" rtl="0">
              <a:lnSpc>
                <a:spcPct val="100000"/>
              </a:lnSpc>
              <a:spcBef>
                <a:spcPts val="1000"/>
              </a:spcBef>
              <a:spcAft>
                <a:spcPts val="0"/>
              </a:spcAft>
              <a:buClr>
                <a:srgbClr val="D2BD24"/>
              </a:buClr>
              <a:buSzPts val="2800"/>
              <a:buFont typeface="Noto Sans Symbols"/>
              <a:buNone/>
              <a:defRPr sz="2800" b="0" i="0" u="none" strike="noStrike" cap="none">
                <a:solidFill>
                  <a:srgbClr val="7F7F7F"/>
                </a:solidFill>
                <a:latin typeface="Source Sans Pro"/>
                <a:ea typeface="Source Sans Pro"/>
                <a:cs typeface="Source Sans Pro"/>
                <a:sym typeface="Source Sans Pro"/>
              </a:defRPr>
            </a:lvl1pPr>
            <a:lvl2pPr marR="0" lvl="1" algn="ctr" rtl="0">
              <a:lnSpc>
                <a:spcPct val="100000"/>
              </a:lnSpc>
              <a:spcBef>
                <a:spcPts val="1000"/>
              </a:spcBef>
              <a:spcAft>
                <a:spcPts val="0"/>
              </a:spcAft>
              <a:buClr>
                <a:srgbClr val="D2BD24"/>
              </a:buClr>
              <a:buSzPts val="2560"/>
              <a:buFont typeface="Source Sans Pro"/>
              <a:buNone/>
              <a:defRPr sz="3200" b="0" i="0" u="none" strike="noStrike" cap="none">
                <a:solidFill>
                  <a:srgbClr val="888888"/>
                </a:solidFill>
                <a:latin typeface="Source Sans Pro"/>
                <a:ea typeface="Source Sans Pro"/>
                <a:cs typeface="Source Sans Pro"/>
                <a:sym typeface="Source Sans Pro"/>
              </a:defRPr>
            </a:lvl2pPr>
            <a:lvl3pPr marR="0" lvl="2" algn="ctr" rtl="0">
              <a:lnSpc>
                <a:spcPct val="100000"/>
              </a:lnSpc>
              <a:spcBef>
                <a:spcPts val="1000"/>
              </a:spcBef>
              <a:spcAft>
                <a:spcPts val="0"/>
              </a:spcAft>
              <a:buClr>
                <a:srgbClr val="D2BD24"/>
              </a:buClr>
              <a:buSzPts val="2800"/>
              <a:buFont typeface="Noto Sans Symbols"/>
              <a:buNone/>
              <a:defRPr sz="2800" b="0" i="0" u="none" strike="noStrike" cap="none">
                <a:solidFill>
                  <a:srgbClr val="888888"/>
                </a:solidFill>
                <a:latin typeface="Source Sans Pro"/>
                <a:ea typeface="Source Sans Pro"/>
                <a:cs typeface="Source Sans Pro"/>
                <a:sym typeface="Source Sans Pro"/>
              </a:defRPr>
            </a:lvl3pPr>
            <a:lvl4pPr marR="0" lvl="3" algn="ctr" rtl="0">
              <a:lnSpc>
                <a:spcPct val="100000"/>
              </a:lnSpc>
              <a:spcBef>
                <a:spcPts val="1000"/>
              </a:spcBef>
              <a:spcAft>
                <a:spcPts val="0"/>
              </a:spcAft>
              <a:buClr>
                <a:srgbClr val="D2BD24"/>
              </a:buClr>
              <a:buSzPts val="2400"/>
              <a:buFont typeface="Noto Sans Symbols"/>
              <a:buNone/>
              <a:defRPr sz="2400" b="0" i="0" u="none" strike="noStrike" cap="none">
                <a:solidFill>
                  <a:srgbClr val="888888"/>
                </a:solidFill>
                <a:latin typeface="Source Sans Pro"/>
                <a:ea typeface="Source Sans Pro"/>
                <a:cs typeface="Source Sans Pro"/>
                <a:sym typeface="Source Sans Pro"/>
              </a:defRPr>
            </a:lvl4pPr>
            <a:lvl5pPr marR="0" lvl="4" algn="ctr" rtl="0">
              <a:lnSpc>
                <a:spcPct val="100000"/>
              </a:lnSpc>
              <a:spcBef>
                <a:spcPts val="1000"/>
              </a:spcBef>
              <a:spcAft>
                <a:spcPts val="0"/>
              </a:spcAft>
              <a:buClr>
                <a:srgbClr val="D2BD24"/>
              </a:buClr>
              <a:buSzPts val="2400"/>
              <a:buFont typeface="Noto Sans Symbols"/>
              <a:buNone/>
              <a:defRPr sz="2400" b="0" i="0" u="none" strike="noStrike" cap="none">
                <a:solidFill>
                  <a:srgbClr val="888888"/>
                </a:solidFill>
                <a:latin typeface="Source Sans Pro"/>
                <a:ea typeface="Source Sans Pro"/>
                <a:cs typeface="Source Sans Pro"/>
                <a:sym typeface="Source Sans Pro"/>
              </a:defRPr>
            </a:lvl5pPr>
            <a:lvl6pPr marR="0" lvl="5" algn="ctr" rtl="0">
              <a:lnSpc>
                <a:spcPct val="100000"/>
              </a:lnSpc>
              <a:spcBef>
                <a:spcPts val="1000"/>
              </a:spcBef>
              <a:spcAft>
                <a:spcPts val="0"/>
              </a:spcAft>
              <a:buClr>
                <a:schemeClr val="accent1"/>
              </a:buClr>
              <a:buSzPts val="960"/>
              <a:buFont typeface="Noto Sans Symbols"/>
              <a:buNone/>
              <a:defRPr sz="1200" b="0" i="0" u="none" strike="noStrike" cap="none">
                <a:solidFill>
                  <a:srgbClr val="888888"/>
                </a:solidFill>
                <a:latin typeface="Source Sans Pro"/>
                <a:ea typeface="Source Sans Pro"/>
                <a:cs typeface="Source Sans Pro"/>
                <a:sym typeface="Source Sans Pro"/>
              </a:defRPr>
            </a:lvl6pPr>
            <a:lvl7pPr marR="0" lvl="6" algn="ctr" rtl="0">
              <a:lnSpc>
                <a:spcPct val="100000"/>
              </a:lnSpc>
              <a:spcBef>
                <a:spcPts val="1000"/>
              </a:spcBef>
              <a:spcAft>
                <a:spcPts val="0"/>
              </a:spcAft>
              <a:buClr>
                <a:schemeClr val="accent1"/>
              </a:buClr>
              <a:buSzPts val="960"/>
              <a:buFont typeface="Noto Sans Symbols"/>
              <a:buNone/>
              <a:defRPr sz="1200" b="0" i="0" u="none" strike="noStrike" cap="none">
                <a:solidFill>
                  <a:srgbClr val="888888"/>
                </a:solidFill>
                <a:latin typeface="Source Sans Pro"/>
                <a:ea typeface="Source Sans Pro"/>
                <a:cs typeface="Source Sans Pro"/>
                <a:sym typeface="Source Sans Pro"/>
              </a:defRPr>
            </a:lvl7pPr>
            <a:lvl8pPr marR="0" lvl="7" algn="ctr" rtl="0">
              <a:lnSpc>
                <a:spcPct val="100000"/>
              </a:lnSpc>
              <a:spcBef>
                <a:spcPts val="1000"/>
              </a:spcBef>
              <a:spcAft>
                <a:spcPts val="0"/>
              </a:spcAft>
              <a:buClr>
                <a:schemeClr val="accent1"/>
              </a:buClr>
              <a:buSzPts val="960"/>
              <a:buFont typeface="Noto Sans Symbols"/>
              <a:buNone/>
              <a:defRPr sz="1200" b="0" i="0" u="none" strike="noStrike" cap="none">
                <a:solidFill>
                  <a:srgbClr val="888888"/>
                </a:solidFill>
                <a:latin typeface="Source Sans Pro"/>
                <a:ea typeface="Source Sans Pro"/>
                <a:cs typeface="Source Sans Pro"/>
                <a:sym typeface="Source Sans Pro"/>
              </a:defRPr>
            </a:lvl8pPr>
            <a:lvl9pPr marR="0" lvl="8" algn="ctr" rtl="0">
              <a:lnSpc>
                <a:spcPct val="100000"/>
              </a:lnSpc>
              <a:spcBef>
                <a:spcPts val="1000"/>
              </a:spcBef>
              <a:spcAft>
                <a:spcPts val="0"/>
              </a:spcAft>
              <a:buClr>
                <a:schemeClr val="accent1"/>
              </a:buClr>
              <a:buSzPts val="960"/>
              <a:buFont typeface="Noto Sans Symbols"/>
              <a:buNone/>
              <a:defRPr sz="1200" b="0" i="0" u="none" strike="noStrike" cap="none">
                <a:solidFill>
                  <a:srgbClr val="888888"/>
                </a:solidFill>
                <a:latin typeface="Source Sans Pro"/>
                <a:ea typeface="Source Sans Pro"/>
                <a:cs typeface="Source Sans Pro"/>
                <a:sym typeface="Source Sans Pro"/>
              </a:defRPr>
            </a:lvl9pPr>
          </a:lstStyle>
          <a:p>
            <a:endParaRPr/>
          </a:p>
        </p:txBody>
      </p:sp>
      <p:grpSp>
        <p:nvGrpSpPr>
          <p:cNvPr id="28" name="Shape 28"/>
          <p:cNvGrpSpPr/>
          <p:nvPr/>
        </p:nvGrpSpPr>
        <p:grpSpPr>
          <a:xfrm>
            <a:off x="0" y="0"/>
            <a:ext cx="12192133" cy="6866567"/>
            <a:chOff x="0" y="-8467"/>
            <a:chExt cx="12192133" cy="6866567"/>
          </a:xfrm>
        </p:grpSpPr>
        <p:cxnSp>
          <p:nvCxnSpPr>
            <p:cNvPr id="29" name="Shape 29"/>
            <p:cNvCxnSpPr/>
            <p:nvPr/>
          </p:nvCxnSpPr>
          <p:spPr>
            <a:xfrm>
              <a:off x="9169166" y="-8467"/>
              <a:ext cx="1783200" cy="6856500"/>
            </a:xfrm>
            <a:prstGeom prst="straightConnector1">
              <a:avLst/>
            </a:prstGeom>
            <a:noFill/>
            <a:ln w="9525" cap="flat" cmpd="sng">
              <a:solidFill>
                <a:schemeClr val="accent1">
                  <a:alpha val="69411"/>
                </a:schemeClr>
              </a:solidFill>
              <a:prstDash val="solid"/>
              <a:round/>
              <a:headEnd type="none" w="sm" len="sm"/>
              <a:tailEnd type="none" w="sm" len="sm"/>
            </a:ln>
          </p:spPr>
        </p:cxnSp>
        <p:cxnSp>
          <p:nvCxnSpPr>
            <p:cNvPr id="30" name="Shape 30"/>
            <p:cNvCxnSpPr/>
            <p:nvPr/>
          </p:nvCxnSpPr>
          <p:spPr>
            <a:xfrm flipH="1">
              <a:off x="8475125" y="3681413"/>
              <a:ext cx="3713700" cy="3166500"/>
            </a:xfrm>
            <a:prstGeom prst="straightConnector1">
              <a:avLst/>
            </a:prstGeom>
            <a:noFill/>
            <a:ln w="9525" cap="flat" cmpd="sng">
              <a:solidFill>
                <a:schemeClr val="accent1">
                  <a:alpha val="69411"/>
                </a:schemeClr>
              </a:solidFill>
              <a:prstDash val="solid"/>
              <a:round/>
              <a:headEnd type="none" w="sm" len="sm"/>
              <a:tailEnd type="none" w="sm" len="sm"/>
            </a:ln>
          </p:spPr>
        </p:cxnSp>
        <p:sp>
          <p:nvSpPr>
            <p:cNvPr id="31" name="Shape 31"/>
            <p:cNvSpPr/>
            <p:nvPr/>
          </p:nvSpPr>
          <p:spPr>
            <a:xfrm>
              <a:off x="9181476" y="-8467"/>
              <a:ext cx="3007349" cy="6866467"/>
            </a:xfrm>
            <a:custGeom>
              <a:avLst/>
              <a:gdLst/>
              <a:ahLst/>
              <a:cxnLst/>
              <a:rect l="0" t="0" r="0" b="0"/>
              <a:pathLst>
                <a:path w="3007349" h="6866467" extrusionOk="0">
                  <a:moveTo>
                    <a:pt x="2045532" y="0"/>
                  </a:moveTo>
                  <a:lnTo>
                    <a:pt x="3007349" y="0"/>
                  </a:lnTo>
                  <a:lnTo>
                    <a:pt x="3007349" y="6866467"/>
                  </a:lnTo>
                  <a:lnTo>
                    <a:pt x="0" y="6866467"/>
                  </a:lnTo>
                  <a:lnTo>
                    <a:pt x="2045532" y="0"/>
                  </a:lnTo>
                  <a:close/>
                </a:path>
              </a:pathLst>
            </a:custGeom>
            <a:solidFill>
              <a:schemeClr val="accent1">
                <a:alpha val="35686"/>
              </a:schemeClr>
            </a:solidFill>
            <a:ln>
              <a:noFill/>
            </a:ln>
          </p:spPr>
        </p:sp>
        <p:sp>
          <p:nvSpPr>
            <p:cNvPr id="32" name="Shape 32"/>
            <p:cNvSpPr/>
            <p:nvPr/>
          </p:nvSpPr>
          <p:spPr>
            <a:xfrm>
              <a:off x="9603442" y="-8467"/>
              <a:ext cx="2586178" cy="6866467"/>
            </a:xfrm>
            <a:custGeom>
              <a:avLst/>
              <a:gdLst/>
              <a:ahLst/>
              <a:cxnLst/>
              <a:rect l="0" t="0" r="0" b="0"/>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3" name="Shape 33"/>
            <p:cNvSpPr/>
            <p:nvPr/>
          </p:nvSpPr>
          <p:spPr>
            <a:xfrm>
              <a:off x="8932333" y="3048000"/>
              <a:ext cx="3259800" cy="3810000"/>
            </a:xfrm>
            <a:prstGeom prst="triangle">
              <a:avLst>
                <a:gd name="adj" fmla="val 100000"/>
              </a:avLst>
            </a:prstGeom>
            <a:solidFill>
              <a:srgbClr val="374C81">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Shape 34"/>
            <p:cNvSpPr/>
            <p:nvPr/>
          </p:nvSpPr>
          <p:spPr>
            <a:xfrm>
              <a:off x="9190612" y="-8467"/>
              <a:ext cx="3000914" cy="6866467"/>
            </a:xfrm>
            <a:custGeom>
              <a:avLst/>
              <a:gdLst/>
              <a:ahLst/>
              <a:cxnLst/>
              <a:rect l="0" t="0" r="0" b="0"/>
              <a:pathLst>
                <a:path w="2858013" h="6866467" extrusionOk="0">
                  <a:moveTo>
                    <a:pt x="0" y="0"/>
                  </a:moveTo>
                  <a:lnTo>
                    <a:pt x="2858013" y="0"/>
                  </a:lnTo>
                  <a:lnTo>
                    <a:pt x="2858013" y="6866467"/>
                  </a:lnTo>
                  <a:lnTo>
                    <a:pt x="2473942" y="6866467"/>
                  </a:lnTo>
                  <a:lnTo>
                    <a:pt x="0" y="0"/>
                  </a:lnTo>
                  <a:close/>
                </a:path>
              </a:pathLst>
            </a:custGeom>
            <a:solidFill>
              <a:srgbClr val="374C81">
                <a:alpha val="49411"/>
              </a:srgbClr>
            </a:solidFill>
            <a:ln>
              <a:noFill/>
            </a:ln>
          </p:spPr>
        </p:sp>
        <p:sp>
          <p:nvSpPr>
            <p:cNvPr id="35" name="Shape 35"/>
            <p:cNvSpPr/>
            <p:nvPr/>
          </p:nvSpPr>
          <p:spPr>
            <a:xfrm>
              <a:off x="10898730" y="-8467"/>
              <a:ext cx="1290094" cy="6858000"/>
            </a:xfrm>
            <a:custGeom>
              <a:avLst/>
              <a:gdLst/>
              <a:ahLst/>
              <a:cxnLst/>
              <a:rect l="0" t="0" r="0" b="0"/>
              <a:pathLst>
                <a:path w="1290094" h="6858000" extrusionOk="0">
                  <a:moveTo>
                    <a:pt x="1019735" y="0"/>
                  </a:moveTo>
                  <a:lnTo>
                    <a:pt x="1290094" y="0"/>
                  </a:lnTo>
                  <a:lnTo>
                    <a:pt x="1290094" y="6858000"/>
                  </a:lnTo>
                  <a:lnTo>
                    <a:pt x="0" y="6858000"/>
                  </a:lnTo>
                  <a:lnTo>
                    <a:pt x="1019735" y="0"/>
                  </a:lnTo>
                  <a:close/>
                </a:path>
              </a:pathLst>
            </a:custGeom>
            <a:solidFill>
              <a:srgbClr val="5963B8">
                <a:alpha val="69411"/>
              </a:srgbClr>
            </a:solidFill>
            <a:ln>
              <a:noFill/>
            </a:ln>
          </p:spPr>
        </p:sp>
        <p:sp>
          <p:nvSpPr>
            <p:cNvPr id="36" name="Shape 36"/>
            <p:cNvSpPr/>
            <p:nvPr/>
          </p:nvSpPr>
          <p:spPr>
            <a:xfrm>
              <a:off x="10938999" y="-8467"/>
              <a:ext cx="1249825" cy="6858000"/>
            </a:xfrm>
            <a:custGeom>
              <a:avLst/>
              <a:gdLst/>
              <a:ahLst/>
              <a:cxnLst/>
              <a:rect l="0" t="0" r="0" b="0"/>
              <a:pathLst>
                <a:path w="1249825" h="6858000" extrusionOk="0">
                  <a:moveTo>
                    <a:pt x="0" y="0"/>
                  </a:moveTo>
                  <a:lnTo>
                    <a:pt x="1249825" y="0"/>
                  </a:lnTo>
                  <a:lnTo>
                    <a:pt x="1249825" y="6858000"/>
                  </a:lnTo>
                  <a:lnTo>
                    <a:pt x="1109382" y="6858000"/>
                  </a:lnTo>
                  <a:lnTo>
                    <a:pt x="0" y="0"/>
                  </a:lnTo>
                  <a:close/>
                </a:path>
              </a:pathLst>
            </a:custGeom>
            <a:solidFill>
              <a:srgbClr val="8FA1CF"/>
            </a:solidFill>
            <a:ln>
              <a:noFill/>
            </a:ln>
          </p:spPr>
        </p:sp>
        <p:sp>
          <p:nvSpPr>
            <p:cNvPr id="37" name="Shape 37"/>
            <p:cNvSpPr/>
            <p:nvPr/>
          </p:nvSpPr>
          <p:spPr>
            <a:xfrm>
              <a:off x="10371666" y="3589867"/>
              <a:ext cx="1817100" cy="3268200"/>
            </a:xfrm>
            <a:prstGeom prst="triangle">
              <a:avLst>
                <a:gd name="adj" fmla="val 100000"/>
              </a:avLst>
            </a:prstGeom>
            <a:solidFill>
              <a:srgbClr val="374C81">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Shape 38"/>
            <p:cNvSpPr/>
            <p:nvPr/>
          </p:nvSpPr>
          <p:spPr>
            <a:xfrm>
              <a:off x="0" y="4013200"/>
              <a:ext cx="448800" cy="2844900"/>
            </a:xfrm>
            <a:prstGeom prst="triangle">
              <a:avLst>
                <a:gd name="adj" fmla="val 0"/>
              </a:avLst>
            </a:prstGeom>
            <a:solidFill>
              <a:srgbClr val="072B62">
                <a:alpha val="6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39" name="Shape 39"/>
          <p:cNvPicPr preferRelativeResize="0"/>
          <p:nvPr/>
        </p:nvPicPr>
        <p:blipFill rotWithShape="1">
          <a:blip r:embed="rId2">
            <a:alphaModFix/>
          </a:blip>
          <a:srcRect/>
          <a:stretch/>
        </p:blipFill>
        <p:spPr>
          <a:xfrm>
            <a:off x="9747105" y="0"/>
            <a:ext cx="2377440" cy="2377438"/>
          </a:xfrm>
          <a:prstGeom prst="rect">
            <a:avLst/>
          </a:prstGeom>
          <a:noFill/>
          <a:ln>
            <a:noFill/>
          </a:ln>
        </p:spPr>
      </p:pic>
      <p:sp>
        <p:nvSpPr>
          <p:cNvPr id="40" name="Shape 40"/>
          <p:cNvSpPr/>
          <p:nvPr/>
        </p:nvSpPr>
        <p:spPr>
          <a:xfrm rot="10800000" flipH="1">
            <a:off x="1" y="-127"/>
            <a:ext cx="1177500" cy="5336400"/>
          </a:xfrm>
          <a:prstGeom prst="triangle">
            <a:avLst>
              <a:gd name="adj" fmla="val 0"/>
            </a:avLst>
          </a:prstGeom>
          <a:solidFill>
            <a:srgbClr val="6F81AC">
              <a:alpha val="8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Shape 41"/>
          <p:cNvSpPr txBox="1">
            <a:spLocks noGrp="1"/>
          </p:cNvSpPr>
          <p:nvPr>
            <p:ph type="dt" idx="10"/>
          </p:nvPr>
        </p:nvSpPr>
        <p:spPr>
          <a:xfrm>
            <a:off x="10650823" y="6289723"/>
            <a:ext cx="1416000" cy="387900"/>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Clr>
                <a:srgbClr val="000000"/>
              </a:buClr>
              <a:buSzPts val="1400"/>
              <a:buFont typeface="Arial"/>
              <a:buNone/>
              <a:defRPr sz="1600" b="0" i="0" u="none" strike="noStrike" cap="none">
                <a:solidFill>
                  <a:schemeClr val="lt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rot="5400000">
            <a:off x="5994316" y="2582999"/>
            <a:ext cx="5251500" cy="13047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08" name="Shape 108"/>
          <p:cNvSpPr txBox="1">
            <a:spLocks noGrp="1"/>
          </p:cNvSpPr>
          <p:nvPr>
            <p:ph type="body" idx="1"/>
          </p:nvPr>
        </p:nvSpPr>
        <p:spPr>
          <a:xfrm rot="5400000">
            <a:off x="1581635" y="-294750"/>
            <a:ext cx="5251500" cy="7060200"/>
          </a:xfrm>
          <a:prstGeom prst="rect">
            <a:avLst/>
          </a:prstGeom>
          <a:noFill/>
          <a:ln>
            <a:noFill/>
          </a:ln>
        </p:spPr>
        <p:txBody>
          <a:bodyPr spcFirstLastPara="1" wrap="square" lIns="91425" tIns="45700" rIns="91425" bIns="45700" anchor="t" anchorCtr="0"/>
          <a:lstStyle>
            <a:lvl1pPr marL="457200" marR="0" lvl="0" indent="-45720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lnSpc>
                <a:spcPct val="10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109" name="Shape 109"/>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KDE Custom Layout">
  <p:cSld name="KDE Custom Layout">
    <p:spTree>
      <p:nvGrpSpPr>
        <p:cNvPr id="1" name="Shape 110"/>
        <p:cNvGrpSpPr/>
        <p:nvPr/>
      </p:nvGrpSpPr>
      <p:grpSpPr>
        <a:xfrm>
          <a:off x="0" y="0"/>
          <a:ext cx="0" cy="0"/>
          <a:chOff x="0" y="0"/>
          <a:chExt cx="0" cy="0"/>
        </a:xfrm>
      </p:grpSpPr>
      <p:pic>
        <p:nvPicPr>
          <p:cNvPr id="111" name="Shape 111"/>
          <p:cNvPicPr preferRelativeResize="0"/>
          <p:nvPr/>
        </p:nvPicPr>
        <p:blipFill rotWithShape="1">
          <a:blip r:embed="rId2">
            <a:alphaModFix/>
          </a:blip>
          <a:srcRect/>
          <a:stretch/>
        </p:blipFill>
        <p:spPr>
          <a:xfrm>
            <a:off x="1844343" y="-550863"/>
            <a:ext cx="7232652" cy="795814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endParaRPr lang="en-US" dirty="0"/>
          </a:p>
        </p:txBody>
      </p:sp>
      <p:sp>
        <p:nvSpPr>
          <p:cNvPr id="5" name="Text Placeholder 4"/>
          <p:cNvSpPr>
            <a:spLocks noGrp="1"/>
          </p:cNvSpPr>
          <p:nvPr>
            <p:ph type="body" sz="quarter" idx="13"/>
          </p:nvPr>
        </p:nvSpPr>
        <p:spPr>
          <a:xfrm>
            <a:off x="555786" y="1773451"/>
            <a:ext cx="9188715" cy="4901324"/>
          </a:xfrm>
        </p:spPr>
        <p:txBody>
          <a:bodyPr/>
          <a:lstStyle>
            <a:lvl1pPr marL="457200" indent="-457200">
              <a:buClr>
                <a:schemeClr val="accent2">
                  <a:lumMod val="50000"/>
                </a:schemeClr>
              </a:buClr>
              <a:buFont typeface="Arial" panose="020B0604020202020204" pitchFamily="34" charset="0"/>
              <a:buChar char="•"/>
              <a:defRPr/>
            </a:lvl1pPr>
            <a:lvl2pPr marL="914400" indent="-391160">
              <a:buClr>
                <a:schemeClr val="accent2">
                  <a:lumMod val="50000"/>
                </a:schemeClr>
              </a:buClr>
              <a:buFont typeface="Arial" panose="020B0604020202020204" pitchFamily="34" charset="0"/>
              <a:buChar char="•"/>
              <a:defRPr/>
            </a:lvl2pPr>
            <a:lvl3pPr marL="1371600" indent="-406400">
              <a:buClr>
                <a:schemeClr val="accent2">
                  <a:lumMod val="50000"/>
                </a:schemeClr>
              </a:buClr>
              <a:buFont typeface="Arial" panose="020B0604020202020204" pitchFamily="34" charset="0"/>
              <a:buChar char="•"/>
              <a:defRPr/>
            </a:lvl3pPr>
            <a:lvl4pPr marL="1828800" indent="-381000">
              <a:buClr>
                <a:schemeClr val="accent2">
                  <a:lumMod val="50000"/>
                </a:schemeClr>
              </a:buClr>
              <a:buFont typeface="Arial" panose="020B0604020202020204" pitchFamily="34" charset="0"/>
              <a:buChar char="•"/>
              <a:defRPr/>
            </a:lvl4pPr>
            <a:lvl5pPr marL="2057400" indent="-228600">
              <a:buClr>
                <a:schemeClr val="accent2">
                  <a:lumMod val="50000"/>
                </a:schemeClr>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3258352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endParaRPr lang="en-US" dirty="0"/>
          </a:p>
        </p:txBody>
      </p:sp>
      <p:sp>
        <p:nvSpPr>
          <p:cNvPr id="5" name="Text Placeholder 4"/>
          <p:cNvSpPr>
            <a:spLocks noGrp="1"/>
          </p:cNvSpPr>
          <p:nvPr>
            <p:ph type="body" sz="quarter" idx="13"/>
          </p:nvPr>
        </p:nvSpPr>
        <p:spPr>
          <a:xfrm>
            <a:off x="555786" y="1773451"/>
            <a:ext cx="9188715" cy="4901324"/>
          </a:xfrm>
        </p:spPr>
        <p:txBody>
          <a:bodyPr/>
          <a:lstStyle>
            <a:lvl1pPr marL="457200" indent="-457200">
              <a:buClr>
                <a:schemeClr val="accent3">
                  <a:lumMod val="50000"/>
                </a:schemeClr>
              </a:buClr>
              <a:buFont typeface="Arial" panose="020B0604020202020204" pitchFamily="34" charset="0"/>
              <a:buChar char="•"/>
              <a:defRPr/>
            </a:lvl1pPr>
            <a:lvl2pPr marL="914400" indent="-391160">
              <a:buClr>
                <a:schemeClr val="accent3">
                  <a:lumMod val="50000"/>
                </a:schemeClr>
              </a:buClr>
              <a:buFont typeface="Arial" panose="020B0604020202020204" pitchFamily="34" charset="0"/>
              <a:buChar char="•"/>
              <a:defRPr/>
            </a:lvl2pPr>
            <a:lvl3pPr marL="1371600" indent="-406400">
              <a:buClr>
                <a:schemeClr val="accent3">
                  <a:lumMod val="50000"/>
                </a:schemeClr>
              </a:buClr>
              <a:buFont typeface="Arial" panose="020B0604020202020204" pitchFamily="34" charset="0"/>
              <a:buChar char="•"/>
              <a:defRPr/>
            </a:lvl3pPr>
            <a:lvl4pPr marL="1828800" indent="-381000">
              <a:buClr>
                <a:schemeClr val="accent3">
                  <a:lumMod val="50000"/>
                </a:schemeClr>
              </a:buClr>
              <a:buFont typeface="Arial" panose="020B0604020202020204" pitchFamily="34" charset="0"/>
              <a:buChar char="•"/>
              <a:defRPr/>
            </a:lvl4pPr>
            <a:lvl5pPr marL="2057400" indent="-228600">
              <a:buClr>
                <a:schemeClr val="accent3">
                  <a:lumMod val="50000"/>
                </a:schemeClr>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17636104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81633" y="1872852"/>
            <a:ext cx="429767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228455" y="1872852"/>
            <a:ext cx="429768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DD71C8AE-E4EF-4882-AAAF-8D7517FBAF32}" type="slidenum">
              <a:rPr lang="en-US" smtClean="0"/>
              <a:t>‹#›</a:t>
            </a:fld>
            <a:endParaRPr lang="en-US" dirty="0"/>
          </a:p>
        </p:txBody>
      </p:sp>
      <p:sp>
        <p:nvSpPr>
          <p:cNvPr id="10" name="Content Placeholder 2"/>
          <p:cNvSpPr>
            <a:spLocks noGrp="1"/>
          </p:cNvSpPr>
          <p:nvPr>
            <p:ph sz="half" idx="13"/>
          </p:nvPr>
        </p:nvSpPr>
        <p:spPr>
          <a:xfrm>
            <a:off x="581633" y="2689786"/>
            <a:ext cx="4297680" cy="3806548"/>
          </a:xfrm>
        </p:spPr>
        <p:txBody>
          <a:bodyPr/>
          <a:lstStyle/>
          <a:p>
            <a:pPr lvl="0"/>
            <a:r>
              <a:rPr lang="en-US"/>
              <a:t>Click to edit Master text styles</a:t>
            </a:r>
          </a:p>
          <a:p>
            <a:pPr lvl="1"/>
            <a:r>
              <a:rPr lang="en-US"/>
              <a:t>Second level</a:t>
            </a:r>
          </a:p>
          <a:p>
            <a:pPr lvl="2"/>
            <a:r>
              <a:rPr lang="en-US"/>
              <a:t>Third level</a:t>
            </a:r>
          </a:p>
        </p:txBody>
      </p:sp>
      <p:sp>
        <p:nvSpPr>
          <p:cNvPr id="11" name="Content Placeholder 3"/>
          <p:cNvSpPr>
            <a:spLocks noGrp="1"/>
          </p:cNvSpPr>
          <p:nvPr>
            <p:ph sz="half" idx="2"/>
          </p:nvPr>
        </p:nvSpPr>
        <p:spPr>
          <a:xfrm>
            <a:off x="5228456" y="2689787"/>
            <a:ext cx="4297680" cy="3806546"/>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756944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C0B0EC-CA68-471C-A006-1AFC9E7DB6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B573E3E7-17FC-48C9-A1D8-2E5719B37B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E20EE5AE-BF93-4DB4-A778-7D5842C413A3}"/>
              </a:ext>
            </a:extLst>
          </p:cNvPr>
          <p:cNvSpPr>
            <a:spLocks noGrp="1"/>
          </p:cNvSpPr>
          <p:nvPr>
            <p:ph type="dt" sz="half" idx="10"/>
          </p:nvPr>
        </p:nvSpPr>
        <p:spPr/>
        <p:txBody>
          <a:bodyPr/>
          <a:lstStyle/>
          <a:p>
            <a:fld id="{4F14C9BC-9BD5-4536-B490-CA05C645C254}" type="datetimeFigureOut">
              <a:rPr lang="en-US" smtClean="0"/>
              <a:t>1/20/21</a:t>
            </a:fld>
            <a:endParaRPr lang="en-US"/>
          </a:p>
        </p:txBody>
      </p:sp>
      <p:sp>
        <p:nvSpPr>
          <p:cNvPr id="5" name="Footer Placeholder 4">
            <a:extLst>
              <a:ext uri="{FF2B5EF4-FFF2-40B4-BE49-F238E27FC236}">
                <a16:creationId xmlns="" xmlns:a16="http://schemas.microsoft.com/office/drawing/2014/main" id="{65F87C95-8076-4E5F-BD2D-D12A5B8C3B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5F5DB86-0120-4E8E-8DF4-EFC2142AB3F6}"/>
              </a:ext>
            </a:extLst>
          </p:cNvPr>
          <p:cNvSpPr>
            <a:spLocks noGrp="1"/>
          </p:cNvSpPr>
          <p:nvPr>
            <p:ph type="sldNum" sz="quarter" idx="12"/>
          </p:nvPr>
        </p:nvSpPr>
        <p:spPr/>
        <p:txBody>
          <a:bodyPr/>
          <a:lstStyle/>
          <a:p>
            <a:fld id="{BB02A41A-A4CB-4828-AD1E-3D92A5DA2CAF}" type="slidenum">
              <a:rPr lang="en-US" smtClean="0"/>
              <a:t>‹#›</a:t>
            </a:fld>
            <a:endParaRPr lang="en-US"/>
          </a:p>
        </p:txBody>
      </p:sp>
    </p:spTree>
    <p:extLst>
      <p:ext uri="{BB962C8B-B14F-4D97-AF65-F5344CB8AC3E}">
        <p14:creationId xmlns:p14="http://schemas.microsoft.com/office/powerpoint/2010/main" val="20738498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A3DF05-00A5-4988-AC32-EAC7472332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2C3F1AC7-E04B-4925-8DEF-51BF37A73A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895BEFC-CA39-4A54-99D2-68120D67BD87}"/>
              </a:ext>
            </a:extLst>
          </p:cNvPr>
          <p:cNvSpPr>
            <a:spLocks noGrp="1"/>
          </p:cNvSpPr>
          <p:nvPr>
            <p:ph type="dt" sz="half" idx="10"/>
          </p:nvPr>
        </p:nvSpPr>
        <p:spPr/>
        <p:txBody>
          <a:bodyPr/>
          <a:lstStyle/>
          <a:p>
            <a:fld id="{4F14C9BC-9BD5-4536-B490-CA05C645C254}" type="datetimeFigureOut">
              <a:rPr lang="en-US" smtClean="0"/>
              <a:t>1/20/21</a:t>
            </a:fld>
            <a:endParaRPr lang="en-US"/>
          </a:p>
        </p:txBody>
      </p:sp>
      <p:sp>
        <p:nvSpPr>
          <p:cNvPr id="5" name="Footer Placeholder 4">
            <a:extLst>
              <a:ext uri="{FF2B5EF4-FFF2-40B4-BE49-F238E27FC236}">
                <a16:creationId xmlns="" xmlns:a16="http://schemas.microsoft.com/office/drawing/2014/main" id="{569833FC-9419-464D-8CAF-BABE4A5D22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0FBF8ED-2095-4EE6-A73D-BCC705A68203}"/>
              </a:ext>
            </a:extLst>
          </p:cNvPr>
          <p:cNvSpPr>
            <a:spLocks noGrp="1"/>
          </p:cNvSpPr>
          <p:nvPr>
            <p:ph type="sldNum" sz="quarter" idx="12"/>
          </p:nvPr>
        </p:nvSpPr>
        <p:spPr/>
        <p:txBody>
          <a:bodyPr/>
          <a:lstStyle/>
          <a:p>
            <a:fld id="{BB02A41A-A4CB-4828-AD1E-3D92A5DA2CAF}" type="slidenum">
              <a:rPr lang="en-US" smtClean="0"/>
              <a:t>‹#›</a:t>
            </a:fld>
            <a:endParaRPr lang="en-US"/>
          </a:p>
        </p:txBody>
      </p:sp>
    </p:spTree>
    <p:extLst>
      <p:ext uri="{BB962C8B-B14F-4D97-AF65-F5344CB8AC3E}">
        <p14:creationId xmlns:p14="http://schemas.microsoft.com/office/powerpoint/2010/main" val="39208174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2C9D5B-91A6-4AB6-99E3-6624F614E2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F01B999F-CAD3-407D-BFA0-5D835703C8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FC452DD9-3712-4832-A394-299314FAAA2C}"/>
              </a:ext>
            </a:extLst>
          </p:cNvPr>
          <p:cNvSpPr>
            <a:spLocks noGrp="1"/>
          </p:cNvSpPr>
          <p:nvPr>
            <p:ph type="dt" sz="half" idx="10"/>
          </p:nvPr>
        </p:nvSpPr>
        <p:spPr/>
        <p:txBody>
          <a:bodyPr/>
          <a:lstStyle/>
          <a:p>
            <a:fld id="{4F14C9BC-9BD5-4536-B490-CA05C645C254}" type="datetimeFigureOut">
              <a:rPr lang="en-US" smtClean="0"/>
              <a:t>1/20/21</a:t>
            </a:fld>
            <a:endParaRPr lang="en-US"/>
          </a:p>
        </p:txBody>
      </p:sp>
      <p:sp>
        <p:nvSpPr>
          <p:cNvPr id="5" name="Footer Placeholder 4">
            <a:extLst>
              <a:ext uri="{FF2B5EF4-FFF2-40B4-BE49-F238E27FC236}">
                <a16:creationId xmlns="" xmlns:a16="http://schemas.microsoft.com/office/drawing/2014/main" id="{5D1EE9FE-8809-4D4A-93D6-F6AD76A94C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6C8A67E-78CE-4D11-9C75-84029506E2A2}"/>
              </a:ext>
            </a:extLst>
          </p:cNvPr>
          <p:cNvSpPr>
            <a:spLocks noGrp="1"/>
          </p:cNvSpPr>
          <p:nvPr>
            <p:ph type="sldNum" sz="quarter" idx="12"/>
          </p:nvPr>
        </p:nvSpPr>
        <p:spPr/>
        <p:txBody>
          <a:bodyPr/>
          <a:lstStyle/>
          <a:p>
            <a:fld id="{BB02A41A-A4CB-4828-AD1E-3D92A5DA2CAF}" type="slidenum">
              <a:rPr lang="en-US" smtClean="0"/>
              <a:t>‹#›</a:t>
            </a:fld>
            <a:endParaRPr lang="en-US"/>
          </a:p>
        </p:txBody>
      </p:sp>
    </p:spTree>
    <p:extLst>
      <p:ext uri="{BB962C8B-B14F-4D97-AF65-F5344CB8AC3E}">
        <p14:creationId xmlns:p14="http://schemas.microsoft.com/office/powerpoint/2010/main" val="330063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BA5E24-04D4-4BF5-B82B-2EABE3BB11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35CC82D9-D39B-4445-A558-62EC1A43FF6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081BD9F5-5E33-430D-8B7B-C50FCD34E5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FEAADF03-4C8F-446C-9212-ABEE678321AA}"/>
              </a:ext>
            </a:extLst>
          </p:cNvPr>
          <p:cNvSpPr>
            <a:spLocks noGrp="1"/>
          </p:cNvSpPr>
          <p:nvPr>
            <p:ph type="dt" sz="half" idx="10"/>
          </p:nvPr>
        </p:nvSpPr>
        <p:spPr/>
        <p:txBody>
          <a:bodyPr/>
          <a:lstStyle/>
          <a:p>
            <a:fld id="{4F14C9BC-9BD5-4536-B490-CA05C645C254}" type="datetimeFigureOut">
              <a:rPr lang="en-US" smtClean="0"/>
              <a:t>1/20/21</a:t>
            </a:fld>
            <a:endParaRPr lang="en-US"/>
          </a:p>
        </p:txBody>
      </p:sp>
      <p:sp>
        <p:nvSpPr>
          <p:cNvPr id="6" name="Footer Placeholder 5">
            <a:extLst>
              <a:ext uri="{FF2B5EF4-FFF2-40B4-BE49-F238E27FC236}">
                <a16:creationId xmlns="" xmlns:a16="http://schemas.microsoft.com/office/drawing/2014/main" id="{46C0ED12-912C-4C99-9C10-B977956C2C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927A35B-C59E-413C-BF82-686C364013E4}"/>
              </a:ext>
            </a:extLst>
          </p:cNvPr>
          <p:cNvSpPr>
            <a:spLocks noGrp="1"/>
          </p:cNvSpPr>
          <p:nvPr>
            <p:ph type="sldNum" sz="quarter" idx="12"/>
          </p:nvPr>
        </p:nvSpPr>
        <p:spPr/>
        <p:txBody>
          <a:bodyPr/>
          <a:lstStyle/>
          <a:p>
            <a:fld id="{BB02A41A-A4CB-4828-AD1E-3D92A5DA2CAF}" type="slidenum">
              <a:rPr lang="en-US" smtClean="0"/>
              <a:t>‹#›</a:t>
            </a:fld>
            <a:endParaRPr lang="en-US"/>
          </a:p>
        </p:txBody>
      </p:sp>
    </p:spTree>
    <p:extLst>
      <p:ext uri="{BB962C8B-B14F-4D97-AF65-F5344CB8AC3E}">
        <p14:creationId xmlns:p14="http://schemas.microsoft.com/office/powerpoint/2010/main" val="32411566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9305D2B-4059-4161-AD89-95F4EA75DB5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3C06A17C-13F6-473E-951A-F1586DAD04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A6B0573D-224F-4EB2-ADF9-B784DB08C0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5AE62604-C93C-463F-9158-8CF90272B6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7B76B897-9EA1-42EE-81B2-52523C3F07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7929178E-2B79-4D95-A169-DE63CAED61EB}"/>
              </a:ext>
            </a:extLst>
          </p:cNvPr>
          <p:cNvSpPr>
            <a:spLocks noGrp="1"/>
          </p:cNvSpPr>
          <p:nvPr>
            <p:ph type="dt" sz="half" idx="10"/>
          </p:nvPr>
        </p:nvSpPr>
        <p:spPr/>
        <p:txBody>
          <a:bodyPr/>
          <a:lstStyle/>
          <a:p>
            <a:fld id="{4F14C9BC-9BD5-4536-B490-CA05C645C254}" type="datetimeFigureOut">
              <a:rPr lang="en-US" smtClean="0"/>
              <a:t>1/20/21</a:t>
            </a:fld>
            <a:endParaRPr lang="en-US"/>
          </a:p>
        </p:txBody>
      </p:sp>
      <p:sp>
        <p:nvSpPr>
          <p:cNvPr id="8" name="Footer Placeholder 7">
            <a:extLst>
              <a:ext uri="{FF2B5EF4-FFF2-40B4-BE49-F238E27FC236}">
                <a16:creationId xmlns="" xmlns:a16="http://schemas.microsoft.com/office/drawing/2014/main" id="{D4D948DF-0C89-4B4C-87DB-35EA5000D39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73DAA551-75F5-470C-B1DA-6FE15C2D12B5}"/>
              </a:ext>
            </a:extLst>
          </p:cNvPr>
          <p:cNvSpPr>
            <a:spLocks noGrp="1"/>
          </p:cNvSpPr>
          <p:nvPr>
            <p:ph type="sldNum" sz="quarter" idx="12"/>
          </p:nvPr>
        </p:nvSpPr>
        <p:spPr/>
        <p:txBody>
          <a:bodyPr/>
          <a:lstStyle/>
          <a:p>
            <a:fld id="{BB02A41A-A4CB-4828-AD1E-3D92A5DA2CAF}" type="slidenum">
              <a:rPr lang="en-US" smtClean="0"/>
              <a:t>‹#›</a:t>
            </a:fld>
            <a:endParaRPr lang="en-US"/>
          </a:p>
        </p:txBody>
      </p:sp>
    </p:spTree>
    <p:extLst>
      <p:ext uri="{BB962C8B-B14F-4D97-AF65-F5344CB8AC3E}">
        <p14:creationId xmlns:p14="http://schemas.microsoft.com/office/powerpoint/2010/main" val="2157328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52" name="Shape 52"/>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a:p>
        </p:txBody>
      </p:sp>
      <p:sp>
        <p:nvSpPr>
          <p:cNvPr id="53" name="Shape 53"/>
          <p:cNvSpPr txBox="1">
            <a:spLocks noGrp="1"/>
          </p:cNvSpPr>
          <p:nvPr>
            <p:ph type="body" idx="1"/>
          </p:nvPr>
        </p:nvSpPr>
        <p:spPr>
          <a:xfrm>
            <a:off x="581634" y="1796387"/>
            <a:ext cx="9090000" cy="48783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1000"/>
              </a:spcBef>
              <a:spcAft>
                <a:spcPts val="0"/>
              </a:spcAft>
              <a:buClr>
                <a:srgbClr val="D2BD24"/>
              </a:buClr>
              <a:buSzPts val="3600"/>
              <a:buFont typeface="Noto Sans Symbols"/>
              <a:buNone/>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lnSpc>
                <a:spcPct val="10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C4AC0D8-7EC5-4FBD-8342-4F9AF49538C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DC82032F-25A0-4324-B4CE-B18B19105F34}"/>
              </a:ext>
            </a:extLst>
          </p:cNvPr>
          <p:cNvSpPr>
            <a:spLocks noGrp="1"/>
          </p:cNvSpPr>
          <p:nvPr>
            <p:ph type="dt" sz="half" idx="10"/>
          </p:nvPr>
        </p:nvSpPr>
        <p:spPr/>
        <p:txBody>
          <a:bodyPr/>
          <a:lstStyle/>
          <a:p>
            <a:fld id="{4F14C9BC-9BD5-4536-B490-CA05C645C254}" type="datetimeFigureOut">
              <a:rPr lang="en-US" smtClean="0"/>
              <a:t>1/20/21</a:t>
            </a:fld>
            <a:endParaRPr lang="en-US"/>
          </a:p>
        </p:txBody>
      </p:sp>
      <p:sp>
        <p:nvSpPr>
          <p:cNvPr id="4" name="Footer Placeholder 3">
            <a:extLst>
              <a:ext uri="{FF2B5EF4-FFF2-40B4-BE49-F238E27FC236}">
                <a16:creationId xmlns="" xmlns:a16="http://schemas.microsoft.com/office/drawing/2014/main" id="{8E007ABE-917F-4607-9710-119FDF54D6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3BDCB152-1EF7-4560-989F-404EAAD5C8BF}"/>
              </a:ext>
            </a:extLst>
          </p:cNvPr>
          <p:cNvSpPr>
            <a:spLocks noGrp="1"/>
          </p:cNvSpPr>
          <p:nvPr>
            <p:ph type="sldNum" sz="quarter" idx="12"/>
          </p:nvPr>
        </p:nvSpPr>
        <p:spPr/>
        <p:txBody>
          <a:bodyPr/>
          <a:lstStyle/>
          <a:p>
            <a:fld id="{BB02A41A-A4CB-4828-AD1E-3D92A5DA2CAF}" type="slidenum">
              <a:rPr lang="en-US" smtClean="0"/>
              <a:t>‹#›</a:t>
            </a:fld>
            <a:endParaRPr lang="en-US"/>
          </a:p>
        </p:txBody>
      </p:sp>
    </p:spTree>
    <p:extLst>
      <p:ext uri="{BB962C8B-B14F-4D97-AF65-F5344CB8AC3E}">
        <p14:creationId xmlns:p14="http://schemas.microsoft.com/office/powerpoint/2010/main" val="3981933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E402CEC-DA40-46B6-9132-DA3C435AACDA}"/>
              </a:ext>
            </a:extLst>
          </p:cNvPr>
          <p:cNvSpPr>
            <a:spLocks noGrp="1"/>
          </p:cNvSpPr>
          <p:nvPr>
            <p:ph type="dt" sz="half" idx="10"/>
          </p:nvPr>
        </p:nvSpPr>
        <p:spPr/>
        <p:txBody>
          <a:bodyPr/>
          <a:lstStyle/>
          <a:p>
            <a:fld id="{4F14C9BC-9BD5-4536-B490-CA05C645C254}" type="datetimeFigureOut">
              <a:rPr lang="en-US" smtClean="0"/>
              <a:t>1/20/21</a:t>
            </a:fld>
            <a:endParaRPr lang="en-US"/>
          </a:p>
        </p:txBody>
      </p:sp>
      <p:sp>
        <p:nvSpPr>
          <p:cNvPr id="3" name="Footer Placeholder 2">
            <a:extLst>
              <a:ext uri="{FF2B5EF4-FFF2-40B4-BE49-F238E27FC236}">
                <a16:creationId xmlns="" xmlns:a16="http://schemas.microsoft.com/office/drawing/2014/main" id="{76C85A5D-B6C9-4411-ADC7-CA3CDA7669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8C8D841E-E808-495D-87C2-38CECCAEB704}"/>
              </a:ext>
            </a:extLst>
          </p:cNvPr>
          <p:cNvSpPr>
            <a:spLocks noGrp="1"/>
          </p:cNvSpPr>
          <p:nvPr>
            <p:ph type="sldNum" sz="quarter" idx="12"/>
          </p:nvPr>
        </p:nvSpPr>
        <p:spPr/>
        <p:txBody>
          <a:bodyPr/>
          <a:lstStyle/>
          <a:p>
            <a:fld id="{BB02A41A-A4CB-4828-AD1E-3D92A5DA2CAF}" type="slidenum">
              <a:rPr lang="en-US" smtClean="0"/>
              <a:t>‹#›</a:t>
            </a:fld>
            <a:endParaRPr lang="en-US"/>
          </a:p>
        </p:txBody>
      </p:sp>
    </p:spTree>
    <p:extLst>
      <p:ext uri="{BB962C8B-B14F-4D97-AF65-F5344CB8AC3E}">
        <p14:creationId xmlns:p14="http://schemas.microsoft.com/office/powerpoint/2010/main" val="39889972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A66E6B-48DD-4159-A0A3-30DA05B99F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D865A13B-A9E4-420D-B198-9A98216FCB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78B9AB06-31B6-4040-A4C4-12239CC746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C7252B0D-4687-4D9E-89B3-5407CB2A3E9B}"/>
              </a:ext>
            </a:extLst>
          </p:cNvPr>
          <p:cNvSpPr>
            <a:spLocks noGrp="1"/>
          </p:cNvSpPr>
          <p:nvPr>
            <p:ph type="dt" sz="half" idx="10"/>
          </p:nvPr>
        </p:nvSpPr>
        <p:spPr/>
        <p:txBody>
          <a:bodyPr/>
          <a:lstStyle/>
          <a:p>
            <a:fld id="{4F14C9BC-9BD5-4536-B490-CA05C645C254}" type="datetimeFigureOut">
              <a:rPr lang="en-US" smtClean="0"/>
              <a:t>1/20/21</a:t>
            </a:fld>
            <a:endParaRPr lang="en-US"/>
          </a:p>
        </p:txBody>
      </p:sp>
      <p:sp>
        <p:nvSpPr>
          <p:cNvPr id="6" name="Footer Placeholder 5">
            <a:extLst>
              <a:ext uri="{FF2B5EF4-FFF2-40B4-BE49-F238E27FC236}">
                <a16:creationId xmlns="" xmlns:a16="http://schemas.microsoft.com/office/drawing/2014/main" id="{CD81A158-0FE5-440B-8FDC-8F97B781F9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8A65413-DD65-423B-9E5A-712C22FFBF10}"/>
              </a:ext>
            </a:extLst>
          </p:cNvPr>
          <p:cNvSpPr>
            <a:spLocks noGrp="1"/>
          </p:cNvSpPr>
          <p:nvPr>
            <p:ph type="sldNum" sz="quarter" idx="12"/>
          </p:nvPr>
        </p:nvSpPr>
        <p:spPr/>
        <p:txBody>
          <a:bodyPr/>
          <a:lstStyle/>
          <a:p>
            <a:fld id="{BB02A41A-A4CB-4828-AD1E-3D92A5DA2CAF}" type="slidenum">
              <a:rPr lang="en-US" smtClean="0"/>
              <a:t>‹#›</a:t>
            </a:fld>
            <a:endParaRPr lang="en-US"/>
          </a:p>
        </p:txBody>
      </p:sp>
    </p:spTree>
    <p:extLst>
      <p:ext uri="{BB962C8B-B14F-4D97-AF65-F5344CB8AC3E}">
        <p14:creationId xmlns:p14="http://schemas.microsoft.com/office/powerpoint/2010/main" val="26187319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8DABE71-1828-4AC6-91E8-AC4D316D3B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E366000E-AE4D-4E7F-A6EA-F122866C1A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28F6AD69-E59B-4593-98FD-FA966A6A9D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97261F11-28E1-4A09-A71F-CC3A729AF082}"/>
              </a:ext>
            </a:extLst>
          </p:cNvPr>
          <p:cNvSpPr>
            <a:spLocks noGrp="1"/>
          </p:cNvSpPr>
          <p:nvPr>
            <p:ph type="dt" sz="half" idx="10"/>
          </p:nvPr>
        </p:nvSpPr>
        <p:spPr/>
        <p:txBody>
          <a:bodyPr/>
          <a:lstStyle/>
          <a:p>
            <a:fld id="{4F14C9BC-9BD5-4536-B490-CA05C645C254}" type="datetimeFigureOut">
              <a:rPr lang="en-US" smtClean="0"/>
              <a:t>1/20/21</a:t>
            </a:fld>
            <a:endParaRPr lang="en-US"/>
          </a:p>
        </p:txBody>
      </p:sp>
      <p:sp>
        <p:nvSpPr>
          <p:cNvPr id="6" name="Footer Placeholder 5">
            <a:extLst>
              <a:ext uri="{FF2B5EF4-FFF2-40B4-BE49-F238E27FC236}">
                <a16:creationId xmlns="" xmlns:a16="http://schemas.microsoft.com/office/drawing/2014/main" id="{EA666BA6-36F0-4F0C-9ADE-D8AAF72DEC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C2ACE1AB-DAA1-467F-AEFE-FC5C4FD99437}"/>
              </a:ext>
            </a:extLst>
          </p:cNvPr>
          <p:cNvSpPr>
            <a:spLocks noGrp="1"/>
          </p:cNvSpPr>
          <p:nvPr>
            <p:ph type="sldNum" sz="quarter" idx="12"/>
          </p:nvPr>
        </p:nvSpPr>
        <p:spPr/>
        <p:txBody>
          <a:bodyPr/>
          <a:lstStyle/>
          <a:p>
            <a:fld id="{BB02A41A-A4CB-4828-AD1E-3D92A5DA2CAF}" type="slidenum">
              <a:rPr lang="en-US" smtClean="0"/>
              <a:t>‹#›</a:t>
            </a:fld>
            <a:endParaRPr lang="en-US"/>
          </a:p>
        </p:txBody>
      </p:sp>
    </p:spTree>
    <p:extLst>
      <p:ext uri="{BB962C8B-B14F-4D97-AF65-F5344CB8AC3E}">
        <p14:creationId xmlns:p14="http://schemas.microsoft.com/office/powerpoint/2010/main" val="19575389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7547B4-2E90-4BB7-BB31-E7E9FA00B0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57EF91DB-2EDD-42D2-B9EC-D9694C8A1B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D355171-BFF0-4627-9B2A-9A4FBB443493}"/>
              </a:ext>
            </a:extLst>
          </p:cNvPr>
          <p:cNvSpPr>
            <a:spLocks noGrp="1"/>
          </p:cNvSpPr>
          <p:nvPr>
            <p:ph type="dt" sz="half" idx="10"/>
          </p:nvPr>
        </p:nvSpPr>
        <p:spPr/>
        <p:txBody>
          <a:bodyPr/>
          <a:lstStyle/>
          <a:p>
            <a:fld id="{4F14C9BC-9BD5-4536-B490-CA05C645C254}" type="datetimeFigureOut">
              <a:rPr lang="en-US" smtClean="0"/>
              <a:t>1/20/21</a:t>
            </a:fld>
            <a:endParaRPr lang="en-US"/>
          </a:p>
        </p:txBody>
      </p:sp>
      <p:sp>
        <p:nvSpPr>
          <p:cNvPr id="5" name="Footer Placeholder 4">
            <a:extLst>
              <a:ext uri="{FF2B5EF4-FFF2-40B4-BE49-F238E27FC236}">
                <a16:creationId xmlns="" xmlns:a16="http://schemas.microsoft.com/office/drawing/2014/main" id="{9FE02634-6B1F-4F24-B930-2D0C52997F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D11EFC3-941C-4425-BA4E-BACBC3454A52}"/>
              </a:ext>
            </a:extLst>
          </p:cNvPr>
          <p:cNvSpPr>
            <a:spLocks noGrp="1"/>
          </p:cNvSpPr>
          <p:nvPr>
            <p:ph type="sldNum" sz="quarter" idx="12"/>
          </p:nvPr>
        </p:nvSpPr>
        <p:spPr/>
        <p:txBody>
          <a:bodyPr/>
          <a:lstStyle/>
          <a:p>
            <a:fld id="{BB02A41A-A4CB-4828-AD1E-3D92A5DA2CAF}" type="slidenum">
              <a:rPr lang="en-US" smtClean="0"/>
              <a:t>‹#›</a:t>
            </a:fld>
            <a:endParaRPr lang="en-US"/>
          </a:p>
        </p:txBody>
      </p:sp>
    </p:spTree>
    <p:extLst>
      <p:ext uri="{BB962C8B-B14F-4D97-AF65-F5344CB8AC3E}">
        <p14:creationId xmlns:p14="http://schemas.microsoft.com/office/powerpoint/2010/main" val="37653300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14001378-F04D-4C15-AB66-15AA0A3647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D505A29A-7000-41F9-B6CF-E43280D4FD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2C9EA02-DBEE-475E-BEC8-BB2B601B2F14}"/>
              </a:ext>
            </a:extLst>
          </p:cNvPr>
          <p:cNvSpPr>
            <a:spLocks noGrp="1"/>
          </p:cNvSpPr>
          <p:nvPr>
            <p:ph type="dt" sz="half" idx="10"/>
          </p:nvPr>
        </p:nvSpPr>
        <p:spPr/>
        <p:txBody>
          <a:bodyPr/>
          <a:lstStyle/>
          <a:p>
            <a:fld id="{4F14C9BC-9BD5-4536-B490-CA05C645C254}" type="datetimeFigureOut">
              <a:rPr lang="en-US" smtClean="0"/>
              <a:t>1/20/21</a:t>
            </a:fld>
            <a:endParaRPr lang="en-US"/>
          </a:p>
        </p:txBody>
      </p:sp>
      <p:sp>
        <p:nvSpPr>
          <p:cNvPr id="5" name="Footer Placeholder 4">
            <a:extLst>
              <a:ext uri="{FF2B5EF4-FFF2-40B4-BE49-F238E27FC236}">
                <a16:creationId xmlns="" xmlns:a16="http://schemas.microsoft.com/office/drawing/2014/main" id="{478D1BF3-F064-4FA8-8A79-367DB5CF18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5D824ED-ACCD-4011-80A9-2F8253FA8F45}"/>
              </a:ext>
            </a:extLst>
          </p:cNvPr>
          <p:cNvSpPr>
            <a:spLocks noGrp="1"/>
          </p:cNvSpPr>
          <p:nvPr>
            <p:ph type="sldNum" sz="quarter" idx="12"/>
          </p:nvPr>
        </p:nvSpPr>
        <p:spPr/>
        <p:txBody>
          <a:bodyPr/>
          <a:lstStyle/>
          <a:p>
            <a:fld id="{BB02A41A-A4CB-4828-AD1E-3D92A5DA2CAF}" type="slidenum">
              <a:rPr lang="en-US" smtClean="0"/>
              <a:t>‹#›</a:t>
            </a:fld>
            <a:endParaRPr lang="en-US"/>
          </a:p>
        </p:txBody>
      </p:sp>
    </p:spTree>
    <p:extLst>
      <p:ext uri="{BB962C8B-B14F-4D97-AF65-F5344CB8AC3E}">
        <p14:creationId xmlns:p14="http://schemas.microsoft.com/office/powerpoint/2010/main" val="4237271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581633" y="311380"/>
            <a:ext cx="8944500" cy="13209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56" name="Shape 56"/>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a:p>
        </p:txBody>
      </p:sp>
      <p:sp>
        <p:nvSpPr>
          <p:cNvPr id="57" name="Shape 57"/>
          <p:cNvSpPr txBox="1">
            <a:spLocks noGrp="1"/>
          </p:cNvSpPr>
          <p:nvPr>
            <p:ph type="body" idx="1"/>
          </p:nvPr>
        </p:nvSpPr>
        <p:spPr>
          <a:xfrm>
            <a:off x="581633" y="1801625"/>
            <a:ext cx="4297800" cy="4694700"/>
          </a:xfrm>
          <a:prstGeom prst="rect">
            <a:avLst/>
          </a:prstGeom>
          <a:noFill/>
          <a:ln>
            <a:noFill/>
          </a:ln>
        </p:spPr>
        <p:txBody>
          <a:bodyPr spcFirstLastPara="1" wrap="square" lIns="91425" tIns="45700" rIns="91425" bIns="45700" anchor="t" anchorCtr="0"/>
          <a:lstStyle>
            <a:lvl1pPr marL="457200" marR="0" lvl="0" indent="-45720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lnSpc>
                <a:spcPct val="10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lnSpc>
                <a:spcPct val="100000"/>
              </a:lnSpc>
              <a:spcBef>
                <a:spcPts val="1000"/>
              </a:spcBef>
              <a:spcAft>
                <a:spcPts val="0"/>
              </a:spcAft>
              <a:buClr>
                <a:srgbClr val="D2BD24"/>
              </a:buClr>
              <a:buSzPts val="2400"/>
              <a:buFont typeface="Source Sans Pro"/>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58" name="Shape 58"/>
          <p:cNvSpPr txBox="1">
            <a:spLocks noGrp="1"/>
          </p:cNvSpPr>
          <p:nvPr>
            <p:ph type="body" idx="2"/>
          </p:nvPr>
        </p:nvSpPr>
        <p:spPr>
          <a:xfrm>
            <a:off x="5228456" y="1801625"/>
            <a:ext cx="4297800" cy="4694700"/>
          </a:xfrm>
          <a:prstGeom prst="rect">
            <a:avLst/>
          </a:prstGeom>
          <a:noFill/>
          <a:ln>
            <a:noFill/>
          </a:ln>
        </p:spPr>
        <p:txBody>
          <a:bodyPr spcFirstLastPara="1" wrap="square" lIns="91425" tIns="45700" rIns="91425" bIns="45700" anchor="t" anchorCtr="0"/>
          <a:lstStyle>
            <a:lvl1pPr marL="457200" marR="0" lvl="0" indent="-45720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lnSpc>
                <a:spcPct val="10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lnSpc>
                <a:spcPct val="100000"/>
              </a:lnSpc>
              <a:spcBef>
                <a:spcPts val="1000"/>
              </a:spcBef>
              <a:spcAft>
                <a:spcPts val="0"/>
              </a:spcAft>
              <a:buClr>
                <a:srgbClr val="D2BD24"/>
              </a:buClr>
              <a:buSzPts val="2400"/>
              <a:buFont typeface="Source Sans Pro"/>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581633" y="311380"/>
            <a:ext cx="8944500" cy="13209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61" name="Shape 61"/>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a:p>
        </p:txBody>
      </p:sp>
      <p:sp>
        <p:nvSpPr>
          <p:cNvPr id="62" name="Shape 62"/>
          <p:cNvSpPr txBox="1">
            <a:spLocks noGrp="1"/>
          </p:cNvSpPr>
          <p:nvPr>
            <p:ph type="body" idx="1"/>
          </p:nvPr>
        </p:nvSpPr>
        <p:spPr>
          <a:xfrm>
            <a:off x="5228456" y="1801625"/>
            <a:ext cx="4297800" cy="4694700"/>
          </a:xfrm>
          <a:prstGeom prst="rect">
            <a:avLst/>
          </a:prstGeom>
          <a:noFill/>
          <a:ln>
            <a:noFill/>
          </a:ln>
        </p:spPr>
        <p:txBody>
          <a:bodyPr spcFirstLastPara="1" wrap="square" lIns="91425" tIns="45700" rIns="91425" bIns="45700" anchor="t" anchorCtr="0"/>
          <a:lstStyle>
            <a:lvl1pPr marL="457200" marR="0" lvl="0" indent="-45720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lnSpc>
                <a:spcPct val="10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lnSpc>
                <a:spcPct val="100000"/>
              </a:lnSpc>
              <a:spcBef>
                <a:spcPts val="1000"/>
              </a:spcBef>
              <a:spcAft>
                <a:spcPts val="0"/>
              </a:spcAft>
              <a:buClr>
                <a:srgbClr val="D2BD24"/>
              </a:buClr>
              <a:buSzPts val="2400"/>
              <a:buFont typeface="Source Sans Pro"/>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63" name="Shape 63"/>
          <p:cNvSpPr>
            <a:spLocks noGrp="1"/>
          </p:cNvSpPr>
          <p:nvPr>
            <p:ph type="pic" idx="2"/>
          </p:nvPr>
        </p:nvSpPr>
        <p:spPr>
          <a:xfrm>
            <a:off x="581025" y="1801813"/>
            <a:ext cx="4481400" cy="4694100"/>
          </a:xfrm>
          <a:prstGeom prst="rect">
            <a:avLst/>
          </a:prstGeom>
          <a:noFill/>
          <a:ln>
            <a:noFill/>
          </a:ln>
        </p:spPr>
        <p:txBody>
          <a:bodyPr spcFirstLastPara="1" wrap="square" lIns="91425" tIns="45700" rIns="91425" bIns="45700" anchor="t" anchorCtr="0"/>
          <a:lstStyle>
            <a:lvl1pPr marR="0" lvl="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R="0" lvl="1" algn="l" rtl="0">
              <a:lnSpc>
                <a:spcPct val="10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R="0" lvl="2"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R="0" lvl="3"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R="0" lvl="4"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R="0" lvl="5"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R="0" lvl="6"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R="0" lvl="7"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R="0" lvl="8"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66" name="Shape 66"/>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a:p>
        </p:txBody>
      </p:sp>
      <p:sp>
        <p:nvSpPr>
          <p:cNvPr id="67" name="Shape 67"/>
          <p:cNvSpPr txBox="1">
            <a:spLocks noGrp="1"/>
          </p:cNvSpPr>
          <p:nvPr>
            <p:ph type="body" idx="1"/>
          </p:nvPr>
        </p:nvSpPr>
        <p:spPr>
          <a:xfrm>
            <a:off x="581633" y="1801625"/>
            <a:ext cx="4297800" cy="46947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1000"/>
              </a:spcBef>
              <a:spcAft>
                <a:spcPts val="0"/>
              </a:spcAft>
              <a:buClr>
                <a:srgbClr val="D2BD24"/>
              </a:buClr>
              <a:buSzPts val="3600"/>
              <a:buFont typeface="Noto Sans Symbols"/>
              <a:buNone/>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lnSpc>
                <a:spcPct val="10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68" name="Shape 68"/>
          <p:cNvSpPr txBox="1">
            <a:spLocks noGrp="1"/>
          </p:cNvSpPr>
          <p:nvPr>
            <p:ph type="body" idx="2"/>
          </p:nvPr>
        </p:nvSpPr>
        <p:spPr>
          <a:xfrm>
            <a:off x="5228456" y="1801625"/>
            <a:ext cx="4297800" cy="46947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1000"/>
              </a:spcBef>
              <a:spcAft>
                <a:spcPts val="0"/>
              </a:spcAft>
              <a:buClr>
                <a:srgbClr val="D2BD24"/>
              </a:buClr>
              <a:buSzPts val="3600"/>
              <a:buFont typeface="Noto Sans Symbols"/>
              <a:buNone/>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lnSpc>
                <a:spcPct val="10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81"/>
        <p:cNvGrpSpPr/>
        <p:nvPr/>
      </p:nvGrpSpPr>
      <p:grpSpPr>
        <a:xfrm>
          <a:off x="0" y="0"/>
          <a:ext cx="0" cy="0"/>
          <a:chOff x="0" y="0"/>
          <a:chExt cx="0" cy="0"/>
        </a:xfrm>
      </p:grpSpPr>
      <p:sp>
        <p:nvSpPr>
          <p:cNvPr id="82" name="Shape 82"/>
          <p:cNvSpPr txBox="1">
            <a:spLocks noGrp="1"/>
          </p:cNvSpPr>
          <p:nvPr>
            <p:ph type="body" idx="1"/>
          </p:nvPr>
        </p:nvSpPr>
        <p:spPr>
          <a:xfrm>
            <a:off x="3507475" y="514924"/>
            <a:ext cx="5766600" cy="6022500"/>
          </a:xfrm>
          <a:prstGeom prst="rect">
            <a:avLst/>
          </a:prstGeom>
          <a:noFill/>
          <a:ln>
            <a:noFill/>
          </a:ln>
        </p:spPr>
        <p:txBody>
          <a:bodyPr spcFirstLastPara="1" wrap="square" lIns="91425" tIns="45700" rIns="91425" bIns="45700" anchor="t" anchorCtr="0"/>
          <a:lstStyle>
            <a:lvl1pPr marL="457200" marR="0" lvl="0" indent="-45720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lnSpc>
                <a:spcPct val="10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83" name="Shape 83"/>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a:p>
        </p:txBody>
      </p:sp>
      <p:sp>
        <p:nvSpPr>
          <p:cNvPr id="84" name="Shape 84"/>
          <p:cNvSpPr>
            <a:spLocks noGrp="1"/>
          </p:cNvSpPr>
          <p:nvPr>
            <p:ph type="pic" idx="2"/>
          </p:nvPr>
        </p:nvSpPr>
        <p:spPr>
          <a:xfrm>
            <a:off x="573088" y="2629957"/>
            <a:ext cx="2525700" cy="1792200"/>
          </a:xfrm>
          <a:prstGeom prst="rect">
            <a:avLst/>
          </a:prstGeom>
          <a:noFill/>
          <a:ln>
            <a:noFill/>
          </a:ln>
        </p:spPr>
        <p:txBody>
          <a:bodyPr spcFirstLastPara="1" wrap="square" lIns="91425" tIns="45700" rIns="91425" bIns="45700" anchor="t" anchorCtr="0"/>
          <a:lstStyle>
            <a:lvl1pPr marR="0" lvl="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R="0" lvl="1" algn="l" rtl="0">
              <a:lnSpc>
                <a:spcPct val="10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R="0" lvl="2"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R="0" lvl="3"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R="0" lvl="4"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R="0" lvl="5"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R="0" lvl="6"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R="0" lvl="7"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R="0" lvl="8"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85" name="Shape 85"/>
          <p:cNvSpPr>
            <a:spLocks noGrp="1"/>
          </p:cNvSpPr>
          <p:nvPr>
            <p:ph type="pic" idx="3"/>
          </p:nvPr>
        </p:nvSpPr>
        <p:spPr>
          <a:xfrm>
            <a:off x="573088" y="514924"/>
            <a:ext cx="2525700" cy="1792200"/>
          </a:xfrm>
          <a:prstGeom prst="rect">
            <a:avLst/>
          </a:prstGeom>
          <a:noFill/>
          <a:ln>
            <a:noFill/>
          </a:ln>
        </p:spPr>
        <p:txBody>
          <a:bodyPr spcFirstLastPara="1" wrap="square" lIns="91425" tIns="45700" rIns="91425" bIns="45700" anchor="t" anchorCtr="0"/>
          <a:lstStyle>
            <a:lvl1pPr marR="0" lvl="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R="0" lvl="1" algn="l" rtl="0">
              <a:lnSpc>
                <a:spcPct val="10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R="0" lvl="2"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R="0" lvl="3"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R="0" lvl="4"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R="0" lvl="5"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R="0" lvl="6"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R="0" lvl="7"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R="0" lvl="8"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86" name="Shape 86"/>
          <p:cNvSpPr>
            <a:spLocks noGrp="1"/>
          </p:cNvSpPr>
          <p:nvPr>
            <p:ph type="pic" idx="4"/>
          </p:nvPr>
        </p:nvSpPr>
        <p:spPr>
          <a:xfrm>
            <a:off x="573088" y="4744990"/>
            <a:ext cx="2525700" cy="1792200"/>
          </a:xfrm>
          <a:prstGeom prst="rect">
            <a:avLst/>
          </a:prstGeom>
          <a:noFill/>
          <a:ln>
            <a:noFill/>
          </a:ln>
        </p:spPr>
        <p:txBody>
          <a:bodyPr spcFirstLastPara="1" wrap="square" lIns="91425" tIns="45700" rIns="91425" bIns="45700" anchor="t" anchorCtr="0"/>
          <a:lstStyle>
            <a:lvl1pPr marR="0" lvl="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R="0" lvl="1" algn="l" rtl="0">
              <a:lnSpc>
                <a:spcPct val="10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R="0" lvl="2"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R="0" lvl="3"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R="0" lvl="4"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R="0" lvl="5"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R="0" lvl="6"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R="0" lvl="7"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R="0" lvl="8"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931334" y="609600"/>
            <a:ext cx="8094000" cy="30225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92" name="Shape 92"/>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a:p>
        </p:txBody>
      </p:sp>
      <p:sp>
        <p:nvSpPr>
          <p:cNvPr id="93" name="Shape 93"/>
          <p:cNvSpPr txBox="1"/>
          <p:nvPr/>
        </p:nvSpPr>
        <p:spPr>
          <a:xfrm>
            <a:off x="541870" y="790378"/>
            <a:ext cx="609600" cy="584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8FA1CF"/>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94" name="Shape 94"/>
          <p:cNvSpPr txBox="1"/>
          <p:nvPr/>
        </p:nvSpPr>
        <p:spPr>
          <a:xfrm>
            <a:off x="8893011" y="2886556"/>
            <a:ext cx="609600" cy="584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8FA1CF"/>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677335" y="609600"/>
            <a:ext cx="8348100" cy="30225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72B62"/>
              </a:buClr>
              <a:buSzPts val="4400"/>
              <a:buFont typeface="Georgia"/>
              <a:buNone/>
              <a:defRPr sz="4400" b="0" i="1"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97" name="Shape 97"/>
          <p:cNvSpPr txBox="1">
            <a:spLocks noGrp="1"/>
          </p:cNvSpPr>
          <p:nvPr>
            <p:ph type="body" idx="1"/>
          </p:nvPr>
        </p:nvSpPr>
        <p:spPr>
          <a:xfrm>
            <a:off x="601142" y="3903134"/>
            <a:ext cx="8596800" cy="514200"/>
          </a:xfrm>
          <a:prstGeom prst="rect">
            <a:avLst/>
          </a:prstGeom>
          <a:noFill/>
          <a:ln>
            <a:noFill/>
          </a:ln>
        </p:spPr>
        <p:txBody>
          <a:bodyPr spcFirstLastPara="1" wrap="square" lIns="91425" tIns="45700" rIns="91425" bIns="45700" anchor="b" anchorCtr="0"/>
          <a:lstStyle>
            <a:lvl1pPr marL="457200" marR="0" lvl="0" indent="-228600" algn="r" rtl="0">
              <a:lnSpc>
                <a:spcPct val="100000"/>
              </a:lnSpc>
              <a:spcBef>
                <a:spcPts val="1000"/>
              </a:spcBef>
              <a:spcAft>
                <a:spcPts val="0"/>
              </a:spcAft>
              <a:buClr>
                <a:srgbClr val="D2BD24"/>
              </a:buClr>
              <a:buSzPts val="3200"/>
              <a:buFont typeface="Noto Sans Symbols"/>
              <a:buNone/>
              <a:defRPr sz="3200" b="0" i="0" u="none" strike="noStrike" cap="none">
                <a:solidFill>
                  <a:srgbClr val="3F3F3F"/>
                </a:solidFill>
                <a:latin typeface="Source Sans Pro"/>
                <a:ea typeface="Source Sans Pro"/>
                <a:cs typeface="Source Sans Pro"/>
                <a:sym typeface="Source Sans Pro"/>
              </a:defRPr>
            </a:lvl1pPr>
            <a:lvl2pPr marL="914400" marR="0" lvl="1" indent="-228600" algn="l" rtl="0">
              <a:lnSpc>
                <a:spcPct val="100000"/>
              </a:lnSpc>
              <a:spcBef>
                <a:spcPts val="1000"/>
              </a:spcBef>
              <a:spcAft>
                <a:spcPts val="0"/>
              </a:spcAft>
              <a:buClr>
                <a:srgbClr val="D2BD24"/>
              </a:buClr>
              <a:buSzPts val="2560"/>
              <a:buFont typeface="Source Sans Pro"/>
              <a:buNone/>
              <a:defRPr sz="3200" b="0" i="0" u="none" strike="noStrike" cap="none">
                <a:solidFill>
                  <a:srgbClr val="3F3F3F"/>
                </a:solidFill>
                <a:latin typeface="Source Sans Pro"/>
                <a:ea typeface="Source Sans Pro"/>
                <a:cs typeface="Source Sans Pro"/>
                <a:sym typeface="Source Sans Pro"/>
              </a:defRPr>
            </a:lvl2pPr>
            <a:lvl3pPr marL="1371600" marR="0" lvl="2" indent="-228600" algn="l" rtl="0">
              <a:lnSpc>
                <a:spcPct val="100000"/>
              </a:lnSpc>
              <a:spcBef>
                <a:spcPts val="1000"/>
              </a:spcBef>
              <a:spcAft>
                <a:spcPts val="0"/>
              </a:spcAft>
              <a:buClr>
                <a:srgbClr val="D2BD24"/>
              </a:buClr>
              <a:buSzPts val="2800"/>
              <a:buFont typeface="Noto Sans Symbols"/>
              <a:buNone/>
              <a:defRPr sz="2800" b="0" i="0" u="none" strike="noStrike" cap="none">
                <a:solidFill>
                  <a:srgbClr val="3F3F3F"/>
                </a:solidFill>
                <a:latin typeface="Source Sans Pro"/>
                <a:ea typeface="Source Sans Pro"/>
                <a:cs typeface="Source Sans Pro"/>
                <a:sym typeface="Source Sans Pro"/>
              </a:defRPr>
            </a:lvl3pPr>
            <a:lvl4pPr marL="1828800" marR="0" lvl="3" indent="-228600" algn="l" rtl="0">
              <a:lnSpc>
                <a:spcPct val="100000"/>
              </a:lnSpc>
              <a:spcBef>
                <a:spcPts val="1000"/>
              </a:spcBef>
              <a:spcAft>
                <a:spcPts val="0"/>
              </a:spcAft>
              <a:buClr>
                <a:srgbClr val="D2BD24"/>
              </a:buClr>
              <a:buSzPts val="2400"/>
              <a:buFont typeface="Noto Sans Symbols"/>
              <a:buNone/>
              <a:defRPr sz="2400" b="0" i="0" u="none" strike="noStrike" cap="none">
                <a:solidFill>
                  <a:srgbClr val="3F3F3F"/>
                </a:solidFill>
                <a:latin typeface="Source Sans Pro"/>
                <a:ea typeface="Source Sans Pro"/>
                <a:cs typeface="Source Sans Pro"/>
                <a:sym typeface="Source Sans Pro"/>
              </a:defRPr>
            </a:lvl4pPr>
            <a:lvl5pPr marL="2286000" marR="0" lvl="4" indent="-228600" algn="l" rtl="0">
              <a:lnSpc>
                <a:spcPct val="100000"/>
              </a:lnSpc>
              <a:spcBef>
                <a:spcPts val="1000"/>
              </a:spcBef>
              <a:spcAft>
                <a:spcPts val="0"/>
              </a:spcAft>
              <a:buClr>
                <a:srgbClr val="D2BD24"/>
              </a:buClr>
              <a:buSzPts val="2400"/>
              <a:buFont typeface="Noto Sans Symbols"/>
              <a:buNone/>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98" name="Shape 98"/>
          <p:cNvSpPr txBox="1">
            <a:spLocks noGrp="1"/>
          </p:cNvSpPr>
          <p:nvPr>
            <p:ph type="body" idx="2"/>
          </p:nvPr>
        </p:nvSpPr>
        <p:spPr>
          <a:xfrm>
            <a:off x="677335" y="4527448"/>
            <a:ext cx="8520600" cy="1513800"/>
          </a:xfrm>
          <a:prstGeom prst="rect">
            <a:avLst/>
          </a:prstGeom>
          <a:noFill/>
          <a:ln>
            <a:noFill/>
          </a:ln>
        </p:spPr>
        <p:txBody>
          <a:bodyPr spcFirstLastPara="1" wrap="square" lIns="91425" tIns="45700" rIns="91425" bIns="45700" anchor="t" anchorCtr="0"/>
          <a:lstStyle>
            <a:lvl1pPr marL="457200" marR="0" lvl="0" indent="-228600" algn="r" rtl="0">
              <a:lnSpc>
                <a:spcPct val="100000"/>
              </a:lnSpc>
              <a:spcBef>
                <a:spcPts val="1000"/>
              </a:spcBef>
              <a:spcAft>
                <a:spcPts val="0"/>
              </a:spcAft>
              <a:buClr>
                <a:srgbClr val="D2BD24"/>
              </a:buClr>
              <a:buSzPts val="2400"/>
              <a:buFont typeface="Noto Sans Symbols"/>
              <a:buNone/>
              <a:defRPr sz="2400" b="0" i="0" u="none" strike="noStrike" cap="none">
                <a:solidFill>
                  <a:srgbClr val="7F7F7F"/>
                </a:solidFill>
                <a:latin typeface="Source Sans Pro"/>
                <a:ea typeface="Source Sans Pro"/>
                <a:cs typeface="Source Sans Pro"/>
                <a:sym typeface="Source Sans Pro"/>
              </a:defRPr>
            </a:lvl1pPr>
            <a:lvl2pPr marL="914400" marR="0" lvl="1" indent="-228600" algn="l" rtl="0">
              <a:lnSpc>
                <a:spcPct val="100000"/>
              </a:lnSpc>
              <a:spcBef>
                <a:spcPts val="1000"/>
              </a:spcBef>
              <a:spcAft>
                <a:spcPts val="0"/>
              </a:spcAft>
              <a:buClr>
                <a:srgbClr val="D2BD24"/>
              </a:buClr>
              <a:buSzPts val="1440"/>
              <a:buFont typeface="Source Sans Pro"/>
              <a:buNone/>
              <a:defRPr sz="1800" b="0" i="0" u="none" strike="noStrike" cap="none">
                <a:solidFill>
                  <a:srgbClr val="888888"/>
                </a:solidFill>
                <a:latin typeface="Source Sans Pro"/>
                <a:ea typeface="Source Sans Pro"/>
                <a:cs typeface="Source Sans Pro"/>
                <a:sym typeface="Source Sans Pro"/>
              </a:defRPr>
            </a:lvl2pPr>
            <a:lvl3pPr marL="1371600" marR="0" lvl="2" indent="-228600" algn="l" rtl="0">
              <a:lnSpc>
                <a:spcPct val="100000"/>
              </a:lnSpc>
              <a:spcBef>
                <a:spcPts val="1000"/>
              </a:spcBef>
              <a:spcAft>
                <a:spcPts val="0"/>
              </a:spcAft>
              <a:buClr>
                <a:srgbClr val="D2BD24"/>
              </a:buClr>
              <a:buSzPts val="1600"/>
              <a:buFont typeface="Noto Sans Symbols"/>
              <a:buNone/>
              <a:defRPr sz="1600" b="0" i="0" u="none" strike="noStrike" cap="none">
                <a:solidFill>
                  <a:srgbClr val="888888"/>
                </a:solidFill>
                <a:latin typeface="Source Sans Pro"/>
                <a:ea typeface="Source Sans Pro"/>
                <a:cs typeface="Source Sans Pro"/>
                <a:sym typeface="Source Sans Pro"/>
              </a:defRPr>
            </a:lvl3pPr>
            <a:lvl4pPr marL="1828800" marR="0" lvl="3" indent="-228600" algn="l" rtl="0">
              <a:lnSpc>
                <a:spcPct val="100000"/>
              </a:lnSpc>
              <a:spcBef>
                <a:spcPts val="1000"/>
              </a:spcBef>
              <a:spcAft>
                <a:spcPts val="0"/>
              </a:spcAft>
              <a:buClr>
                <a:srgbClr val="D2BD24"/>
              </a:buClr>
              <a:buSzPts val="1400"/>
              <a:buFont typeface="Noto Sans Symbols"/>
              <a:buNone/>
              <a:defRPr sz="1400" b="0" i="0" u="none" strike="noStrike" cap="none">
                <a:solidFill>
                  <a:srgbClr val="888888"/>
                </a:solidFill>
                <a:latin typeface="Source Sans Pro"/>
                <a:ea typeface="Source Sans Pro"/>
                <a:cs typeface="Source Sans Pro"/>
                <a:sym typeface="Source Sans Pro"/>
              </a:defRPr>
            </a:lvl4pPr>
            <a:lvl5pPr marL="2286000" marR="0" lvl="4" indent="-228600" algn="l" rtl="0">
              <a:lnSpc>
                <a:spcPct val="100000"/>
              </a:lnSpc>
              <a:spcBef>
                <a:spcPts val="1000"/>
              </a:spcBef>
              <a:spcAft>
                <a:spcPts val="0"/>
              </a:spcAft>
              <a:buClr>
                <a:srgbClr val="D2BD24"/>
              </a:buClr>
              <a:buSzPts val="1400"/>
              <a:buFont typeface="Noto Sans Symbols"/>
              <a:buNone/>
              <a:defRPr sz="1400" b="0" i="0" u="none" strike="noStrike" cap="none">
                <a:solidFill>
                  <a:srgbClr val="888888"/>
                </a:solidFill>
                <a:latin typeface="Source Sans Pro"/>
                <a:ea typeface="Source Sans Pro"/>
                <a:cs typeface="Source Sans Pro"/>
                <a:sym typeface="Source Sans Pro"/>
              </a:defRPr>
            </a:lvl5pPr>
            <a:lvl6pPr marL="2743200" marR="0" lvl="5" indent="-228600" algn="l" rtl="0">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Source Sans Pro"/>
                <a:ea typeface="Source Sans Pro"/>
                <a:cs typeface="Source Sans Pro"/>
                <a:sym typeface="Source Sans Pro"/>
              </a:defRPr>
            </a:lvl6pPr>
            <a:lvl7pPr marL="3200400" marR="0" lvl="6" indent="-228600" algn="l" rtl="0">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Source Sans Pro"/>
                <a:ea typeface="Source Sans Pro"/>
                <a:cs typeface="Source Sans Pro"/>
                <a:sym typeface="Source Sans Pro"/>
              </a:defRPr>
            </a:lvl7pPr>
            <a:lvl8pPr marL="3657600" marR="0" lvl="7" indent="-228600" algn="l" rtl="0">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Source Sans Pro"/>
                <a:ea typeface="Source Sans Pro"/>
                <a:cs typeface="Source Sans Pro"/>
                <a:sym typeface="Source Sans Pro"/>
              </a:defRPr>
            </a:lvl8pPr>
            <a:lvl9pPr marL="4114800" marR="0" lvl="8" indent="-228600" algn="l" rtl="0">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Source Sans Pro"/>
                <a:ea typeface="Source Sans Pro"/>
                <a:cs typeface="Source Sans Pro"/>
                <a:sym typeface="Source Sans Pro"/>
              </a:defRPr>
            </a:lvl9pPr>
          </a:lstStyle>
          <a:p>
            <a:endParaRPr/>
          </a:p>
        </p:txBody>
      </p:sp>
      <p:sp>
        <p:nvSpPr>
          <p:cNvPr id="99" name="Shape 99"/>
          <p:cNvSpPr txBox="1"/>
          <p:nvPr/>
        </p:nvSpPr>
        <p:spPr>
          <a:xfrm>
            <a:off x="541870" y="790378"/>
            <a:ext cx="609600" cy="584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8FA1CF"/>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00" name="Shape 100"/>
          <p:cNvSpPr txBox="1"/>
          <p:nvPr/>
        </p:nvSpPr>
        <p:spPr>
          <a:xfrm>
            <a:off x="8893011" y="2886556"/>
            <a:ext cx="609600" cy="584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8FA1CF"/>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01" name="Shape 101"/>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677335" y="1931988"/>
            <a:ext cx="8596800" cy="25956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04" name="Shape 104"/>
          <p:cNvSpPr txBox="1">
            <a:spLocks noGrp="1"/>
          </p:cNvSpPr>
          <p:nvPr>
            <p:ph type="body" idx="1"/>
          </p:nvPr>
        </p:nvSpPr>
        <p:spPr>
          <a:xfrm>
            <a:off x="677335" y="4527448"/>
            <a:ext cx="8596800" cy="15138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1000"/>
              </a:spcBef>
              <a:spcAft>
                <a:spcPts val="0"/>
              </a:spcAft>
              <a:buClr>
                <a:srgbClr val="D2BD24"/>
              </a:buClr>
              <a:buSzPts val="2800"/>
              <a:buFont typeface="Noto Sans Symbols"/>
              <a:buNone/>
              <a:defRPr sz="2800" b="0" i="0" u="none" strike="noStrike" cap="none">
                <a:solidFill>
                  <a:srgbClr val="3F3F3F"/>
                </a:solidFill>
                <a:latin typeface="Source Sans Pro"/>
                <a:ea typeface="Source Sans Pro"/>
                <a:cs typeface="Source Sans Pro"/>
                <a:sym typeface="Source Sans Pro"/>
              </a:defRPr>
            </a:lvl1pPr>
            <a:lvl2pPr marL="914400" marR="0" lvl="1" indent="-228600" algn="l" rtl="0">
              <a:lnSpc>
                <a:spcPct val="100000"/>
              </a:lnSpc>
              <a:spcBef>
                <a:spcPts val="1000"/>
              </a:spcBef>
              <a:spcAft>
                <a:spcPts val="0"/>
              </a:spcAft>
              <a:buClr>
                <a:srgbClr val="D2BD24"/>
              </a:buClr>
              <a:buSzPts val="1440"/>
              <a:buFont typeface="Source Sans Pro"/>
              <a:buNone/>
              <a:defRPr sz="1800" b="0" i="0" u="none" strike="noStrike" cap="none">
                <a:solidFill>
                  <a:srgbClr val="888888"/>
                </a:solidFill>
                <a:latin typeface="Source Sans Pro"/>
                <a:ea typeface="Source Sans Pro"/>
                <a:cs typeface="Source Sans Pro"/>
                <a:sym typeface="Source Sans Pro"/>
              </a:defRPr>
            </a:lvl2pPr>
            <a:lvl3pPr marL="1371600" marR="0" lvl="2" indent="-228600" algn="l" rtl="0">
              <a:lnSpc>
                <a:spcPct val="100000"/>
              </a:lnSpc>
              <a:spcBef>
                <a:spcPts val="1000"/>
              </a:spcBef>
              <a:spcAft>
                <a:spcPts val="0"/>
              </a:spcAft>
              <a:buClr>
                <a:srgbClr val="D2BD24"/>
              </a:buClr>
              <a:buSzPts val="1600"/>
              <a:buFont typeface="Noto Sans Symbols"/>
              <a:buNone/>
              <a:defRPr sz="1600" b="0" i="0" u="none" strike="noStrike" cap="none">
                <a:solidFill>
                  <a:srgbClr val="888888"/>
                </a:solidFill>
                <a:latin typeface="Source Sans Pro"/>
                <a:ea typeface="Source Sans Pro"/>
                <a:cs typeface="Source Sans Pro"/>
                <a:sym typeface="Source Sans Pro"/>
              </a:defRPr>
            </a:lvl3pPr>
            <a:lvl4pPr marL="1828800" marR="0" lvl="3" indent="-228600" algn="l" rtl="0">
              <a:lnSpc>
                <a:spcPct val="100000"/>
              </a:lnSpc>
              <a:spcBef>
                <a:spcPts val="1000"/>
              </a:spcBef>
              <a:spcAft>
                <a:spcPts val="0"/>
              </a:spcAft>
              <a:buClr>
                <a:srgbClr val="D2BD24"/>
              </a:buClr>
              <a:buSzPts val="1400"/>
              <a:buFont typeface="Noto Sans Symbols"/>
              <a:buNone/>
              <a:defRPr sz="1400" b="0" i="0" u="none" strike="noStrike" cap="none">
                <a:solidFill>
                  <a:srgbClr val="888888"/>
                </a:solidFill>
                <a:latin typeface="Source Sans Pro"/>
                <a:ea typeface="Source Sans Pro"/>
                <a:cs typeface="Source Sans Pro"/>
                <a:sym typeface="Source Sans Pro"/>
              </a:defRPr>
            </a:lvl4pPr>
            <a:lvl5pPr marL="2286000" marR="0" lvl="4" indent="-228600" algn="l" rtl="0">
              <a:lnSpc>
                <a:spcPct val="100000"/>
              </a:lnSpc>
              <a:spcBef>
                <a:spcPts val="1000"/>
              </a:spcBef>
              <a:spcAft>
                <a:spcPts val="0"/>
              </a:spcAft>
              <a:buClr>
                <a:srgbClr val="D2BD24"/>
              </a:buClr>
              <a:buSzPts val="1400"/>
              <a:buFont typeface="Noto Sans Symbols"/>
              <a:buNone/>
              <a:defRPr sz="1400" b="0" i="0" u="none" strike="noStrike" cap="none">
                <a:solidFill>
                  <a:srgbClr val="888888"/>
                </a:solidFill>
                <a:latin typeface="Source Sans Pro"/>
                <a:ea typeface="Source Sans Pro"/>
                <a:cs typeface="Source Sans Pro"/>
                <a:sym typeface="Source Sans Pro"/>
              </a:defRPr>
            </a:lvl5pPr>
            <a:lvl6pPr marL="2743200" marR="0" lvl="5" indent="-228600" algn="l" rtl="0">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Source Sans Pro"/>
                <a:ea typeface="Source Sans Pro"/>
                <a:cs typeface="Source Sans Pro"/>
                <a:sym typeface="Source Sans Pro"/>
              </a:defRPr>
            </a:lvl6pPr>
            <a:lvl7pPr marL="3200400" marR="0" lvl="6" indent="-228600" algn="l" rtl="0">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Source Sans Pro"/>
                <a:ea typeface="Source Sans Pro"/>
                <a:cs typeface="Source Sans Pro"/>
                <a:sym typeface="Source Sans Pro"/>
              </a:defRPr>
            </a:lvl7pPr>
            <a:lvl8pPr marL="3657600" marR="0" lvl="7" indent="-228600" algn="l" rtl="0">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Source Sans Pro"/>
                <a:ea typeface="Source Sans Pro"/>
                <a:cs typeface="Source Sans Pro"/>
                <a:sym typeface="Source Sans Pro"/>
              </a:defRPr>
            </a:lvl8pPr>
            <a:lvl9pPr marL="4114800" marR="0" lvl="8" indent="-228600" algn="l" rtl="0">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Source Sans Pro"/>
                <a:ea typeface="Source Sans Pro"/>
                <a:cs typeface="Source Sans Pro"/>
                <a:sym typeface="Source Sans Pro"/>
              </a:defRPr>
            </a:lvl9pPr>
          </a:lstStyle>
          <a:p>
            <a:endParaRPr/>
          </a:p>
        </p:txBody>
      </p:sp>
      <p:sp>
        <p:nvSpPr>
          <p:cNvPr id="105" name="Shape 105"/>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theme" Target="../theme/theme2.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Shape 10"/>
          <p:cNvGrpSpPr/>
          <p:nvPr/>
        </p:nvGrpSpPr>
        <p:grpSpPr>
          <a:xfrm>
            <a:off x="0" y="0"/>
            <a:ext cx="12192133" cy="6866567"/>
            <a:chOff x="0" y="-8467"/>
            <a:chExt cx="12192133" cy="6866567"/>
          </a:xfrm>
        </p:grpSpPr>
        <p:cxnSp>
          <p:nvCxnSpPr>
            <p:cNvPr id="11" name="Shape 11"/>
            <p:cNvCxnSpPr/>
            <p:nvPr/>
          </p:nvCxnSpPr>
          <p:spPr>
            <a:xfrm>
              <a:off x="9169166" y="-8467"/>
              <a:ext cx="1783200" cy="6856500"/>
            </a:xfrm>
            <a:prstGeom prst="straightConnector1">
              <a:avLst/>
            </a:prstGeom>
            <a:noFill/>
            <a:ln w="9525" cap="flat" cmpd="sng">
              <a:solidFill>
                <a:schemeClr val="accent1">
                  <a:alpha val="69411"/>
                </a:schemeClr>
              </a:solidFill>
              <a:prstDash val="solid"/>
              <a:round/>
              <a:headEnd type="none" w="sm" len="sm"/>
              <a:tailEnd type="none" w="sm" len="sm"/>
            </a:ln>
          </p:spPr>
        </p:cxnSp>
        <p:cxnSp>
          <p:nvCxnSpPr>
            <p:cNvPr id="12" name="Shape 12"/>
            <p:cNvCxnSpPr/>
            <p:nvPr/>
          </p:nvCxnSpPr>
          <p:spPr>
            <a:xfrm flipH="1">
              <a:off x="8475125" y="3681413"/>
              <a:ext cx="3713700" cy="3166500"/>
            </a:xfrm>
            <a:prstGeom prst="straightConnector1">
              <a:avLst/>
            </a:prstGeom>
            <a:noFill/>
            <a:ln w="9525" cap="flat" cmpd="sng">
              <a:solidFill>
                <a:schemeClr val="accent1">
                  <a:alpha val="69411"/>
                </a:schemeClr>
              </a:solidFill>
              <a:prstDash val="solid"/>
              <a:round/>
              <a:headEnd type="none" w="sm" len="sm"/>
              <a:tailEnd type="none" w="sm" len="sm"/>
            </a:ln>
          </p:spPr>
        </p:cxnSp>
        <p:sp>
          <p:nvSpPr>
            <p:cNvPr id="13" name="Shape 13"/>
            <p:cNvSpPr/>
            <p:nvPr/>
          </p:nvSpPr>
          <p:spPr>
            <a:xfrm>
              <a:off x="9181476" y="-8467"/>
              <a:ext cx="3007349" cy="6866467"/>
            </a:xfrm>
            <a:custGeom>
              <a:avLst/>
              <a:gdLst/>
              <a:ahLst/>
              <a:cxnLst/>
              <a:rect l="0" t="0" r="0" b="0"/>
              <a:pathLst>
                <a:path w="3007349" h="6866467" extrusionOk="0">
                  <a:moveTo>
                    <a:pt x="2045532" y="0"/>
                  </a:moveTo>
                  <a:lnTo>
                    <a:pt x="3007349" y="0"/>
                  </a:lnTo>
                  <a:lnTo>
                    <a:pt x="3007349" y="6866467"/>
                  </a:lnTo>
                  <a:lnTo>
                    <a:pt x="0" y="6866467"/>
                  </a:lnTo>
                  <a:lnTo>
                    <a:pt x="2045532" y="0"/>
                  </a:lnTo>
                  <a:close/>
                </a:path>
              </a:pathLst>
            </a:custGeom>
            <a:solidFill>
              <a:schemeClr val="accent1">
                <a:alpha val="35686"/>
              </a:schemeClr>
            </a:solidFill>
            <a:ln>
              <a:noFill/>
            </a:ln>
          </p:spPr>
        </p:sp>
        <p:sp>
          <p:nvSpPr>
            <p:cNvPr id="14" name="Shape 14"/>
            <p:cNvSpPr/>
            <p:nvPr/>
          </p:nvSpPr>
          <p:spPr>
            <a:xfrm>
              <a:off x="9603442" y="-8467"/>
              <a:ext cx="2586178" cy="6866467"/>
            </a:xfrm>
            <a:custGeom>
              <a:avLst/>
              <a:gdLst/>
              <a:ahLst/>
              <a:cxnLst/>
              <a:rect l="0" t="0" r="0" b="0"/>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5" name="Shape 15"/>
            <p:cNvSpPr/>
            <p:nvPr/>
          </p:nvSpPr>
          <p:spPr>
            <a:xfrm>
              <a:off x="8932333" y="3048000"/>
              <a:ext cx="3259800" cy="3810000"/>
            </a:xfrm>
            <a:prstGeom prst="triangle">
              <a:avLst>
                <a:gd name="adj" fmla="val 100000"/>
              </a:avLst>
            </a:prstGeom>
            <a:solidFill>
              <a:srgbClr val="374C81">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Shape 16"/>
            <p:cNvSpPr/>
            <p:nvPr/>
          </p:nvSpPr>
          <p:spPr>
            <a:xfrm>
              <a:off x="9190612" y="-8467"/>
              <a:ext cx="3000914" cy="6866467"/>
            </a:xfrm>
            <a:custGeom>
              <a:avLst/>
              <a:gdLst/>
              <a:ahLst/>
              <a:cxnLst/>
              <a:rect l="0" t="0" r="0" b="0"/>
              <a:pathLst>
                <a:path w="2858013" h="6866467" extrusionOk="0">
                  <a:moveTo>
                    <a:pt x="0" y="0"/>
                  </a:moveTo>
                  <a:lnTo>
                    <a:pt x="2858013" y="0"/>
                  </a:lnTo>
                  <a:lnTo>
                    <a:pt x="2858013" y="6866467"/>
                  </a:lnTo>
                  <a:lnTo>
                    <a:pt x="2473942" y="6866467"/>
                  </a:lnTo>
                  <a:lnTo>
                    <a:pt x="0" y="0"/>
                  </a:lnTo>
                  <a:close/>
                </a:path>
              </a:pathLst>
            </a:custGeom>
            <a:solidFill>
              <a:srgbClr val="374C81">
                <a:alpha val="49411"/>
              </a:srgbClr>
            </a:solidFill>
            <a:ln>
              <a:noFill/>
            </a:ln>
          </p:spPr>
        </p:sp>
        <p:sp>
          <p:nvSpPr>
            <p:cNvPr id="17" name="Shape 17"/>
            <p:cNvSpPr/>
            <p:nvPr/>
          </p:nvSpPr>
          <p:spPr>
            <a:xfrm>
              <a:off x="10898730" y="-8467"/>
              <a:ext cx="1290094" cy="6858000"/>
            </a:xfrm>
            <a:custGeom>
              <a:avLst/>
              <a:gdLst/>
              <a:ahLst/>
              <a:cxnLst/>
              <a:rect l="0" t="0" r="0" b="0"/>
              <a:pathLst>
                <a:path w="1290094" h="6858000" extrusionOk="0">
                  <a:moveTo>
                    <a:pt x="1019735" y="0"/>
                  </a:moveTo>
                  <a:lnTo>
                    <a:pt x="1290094" y="0"/>
                  </a:lnTo>
                  <a:lnTo>
                    <a:pt x="1290094" y="6858000"/>
                  </a:lnTo>
                  <a:lnTo>
                    <a:pt x="0" y="6858000"/>
                  </a:lnTo>
                  <a:lnTo>
                    <a:pt x="1019735" y="0"/>
                  </a:lnTo>
                  <a:close/>
                </a:path>
              </a:pathLst>
            </a:custGeom>
            <a:solidFill>
              <a:srgbClr val="5963B8">
                <a:alpha val="69411"/>
              </a:srgbClr>
            </a:solidFill>
            <a:ln>
              <a:noFill/>
            </a:ln>
          </p:spPr>
        </p:sp>
        <p:sp>
          <p:nvSpPr>
            <p:cNvPr id="18" name="Shape 18"/>
            <p:cNvSpPr/>
            <p:nvPr/>
          </p:nvSpPr>
          <p:spPr>
            <a:xfrm>
              <a:off x="10938999" y="-8467"/>
              <a:ext cx="1249825" cy="6858000"/>
            </a:xfrm>
            <a:custGeom>
              <a:avLst/>
              <a:gdLst/>
              <a:ahLst/>
              <a:cxnLst/>
              <a:rect l="0" t="0" r="0" b="0"/>
              <a:pathLst>
                <a:path w="1249825" h="6858000" extrusionOk="0">
                  <a:moveTo>
                    <a:pt x="0" y="0"/>
                  </a:moveTo>
                  <a:lnTo>
                    <a:pt x="1249825" y="0"/>
                  </a:lnTo>
                  <a:lnTo>
                    <a:pt x="1249825" y="6858000"/>
                  </a:lnTo>
                  <a:lnTo>
                    <a:pt x="1109382" y="6858000"/>
                  </a:lnTo>
                  <a:lnTo>
                    <a:pt x="0" y="0"/>
                  </a:lnTo>
                  <a:close/>
                </a:path>
              </a:pathLst>
            </a:custGeom>
            <a:solidFill>
              <a:srgbClr val="8FA1CF"/>
            </a:solidFill>
            <a:ln>
              <a:noFill/>
            </a:ln>
          </p:spPr>
        </p:sp>
        <p:sp>
          <p:nvSpPr>
            <p:cNvPr id="19" name="Shape 19"/>
            <p:cNvSpPr/>
            <p:nvPr/>
          </p:nvSpPr>
          <p:spPr>
            <a:xfrm>
              <a:off x="10371666" y="3589867"/>
              <a:ext cx="1817100" cy="3268200"/>
            </a:xfrm>
            <a:prstGeom prst="triangle">
              <a:avLst>
                <a:gd name="adj" fmla="val 100000"/>
              </a:avLst>
            </a:prstGeom>
            <a:solidFill>
              <a:srgbClr val="374C81">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Shape 20"/>
            <p:cNvSpPr/>
            <p:nvPr/>
          </p:nvSpPr>
          <p:spPr>
            <a:xfrm>
              <a:off x="0" y="4013200"/>
              <a:ext cx="448800" cy="2844900"/>
            </a:xfrm>
            <a:prstGeom prst="triangle">
              <a:avLst>
                <a:gd name="adj" fmla="val 0"/>
              </a:avLst>
            </a:prstGeom>
            <a:solidFill>
              <a:srgbClr val="072B62">
                <a:alpha val="6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 name="Shape 21"/>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22" name="Shape 22"/>
          <p:cNvSpPr txBox="1">
            <a:spLocks noGrp="1"/>
          </p:cNvSpPr>
          <p:nvPr>
            <p:ph type="body" idx="1"/>
          </p:nvPr>
        </p:nvSpPr>
        <p:spPr>
          <a:xfrm>
            <a:off x="513012" y="1719618"/>
            <a:ext cx="9035400" cy="4955100"/>
          </a:xfrm>
          <a:prstGeom prst="rect">
            <a:avLst/>
          </a:prstGeom>
          <a:noFill/>
          <a:ln>
            <a:noFill/>
          </a:ln>
        </p:spPr>
        <p:txBody>
          <a:bodyPr spcFirstLastPara="1" wrap="square" lIns="91425" tIns="45700" rIns="91425" bIns="45700" anchor="t" anchorCtr="0"/>
          <a:lstStyle>
            <a:lvl1pPr marL="457200" marR="0" lvl="0" indent="-45720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lnSpc>
                <a:spcPct val="10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pic>
        <p:nvPicPr>
          <p:cNvPr id="23" name="Shape 23"/>
          <p:cNvPicPr preferRelativeResize="0"/>
          <p:nvPr/>
        </p:nvPicPr>
        <p:blipFill rotWithShape="1">
          <a:blip r:embed="rId16">
            <a:alphaModFix/>
          </a:blip>
          <a:srcRect/>
          <a:stretch/>
        </p:blipFill>
        <p:spPr>
          <a:xfrm>
            <a:off x="9747105" y="0"/>
            <a:ext cx="2377440" cy="2377438"/>
          </a:xfrm>
          <a:prstGeom prst="rect">
            <a:avLst/>
          </a:prstGeom>
          <a:noFill/>
          <a:ln>
            <a:noFill/>
          </a:ln>
        </p:spPr>
      </p:pic>
      <p:sp>
        <p:nvSpPr>
          <p:cNvPr id="24" name="Shape 24"/>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8" r:id="rId6"/>
    <p:sldLayoutId id="2147483660" r:id="rId7"/>
    <p:sldLayoutId id="2147483661" r:id="rId8"/>
    <p:sldLayoutId id="2147483662" r:id="rId9"/>
    <p:sldLayoutId id="2147483663" r:id="rId10"/>
    <p:sldLayoutId id="2147483664" r:id="rId11"/>
    <p:sldLayoutId id="2147483709" r:id="rId12"/>
    <p:sldLayoutId id="2147483710" r:id="rId13"/>
    <p:sldLayoutId id="2147483711"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46B787F7-A4A8-429E-9CB9-B3BC914FDB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461B5EEC-C198-4023-B85D-B5E345305F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10E174C-5AA1-44E8-8648-3D9DECF638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14C9BC-9BD5-4536-B490-CA05C645C254}" type="datetimeFigureOut">
              <a:rPr lang="en-US" smtClean="0"/>
              <a:t>1/20/21</a:t>
            </a:fld>
            <a:endParaRPr lang="en-US"/>
          </a:p>
        </p:txBody>
      </p:sp>
      <p:sp>
        <p:nvSpPr>
          <p:cNvPr id="5" name="Footer Placeholder 4">
            <a:extLst>
              <a:ext uri="{FF2B5EF4-FFF2-40B4-BE49-F238E27FC236}">
                <a16:creationId xmlns="" xmlns:a16="http://schemas.microsoft.com/office/drawing/2014/main" id="{135A27A5-A80D-489E-9077-F5C2701DF8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92AC3126-C93B-471B-A84A-FFB91D8E91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02A41A-A4CB-4828-AD1E-3D92A5DA2CAF}" type="slidenum">
              <a:rPr lang="en-US" smtClean="0"/>
              <a:t>‹#›</a:t>
            </a:fld>
            <a:endParaRPr lang="en-US"/>
          </a:p>
        </p:txBody>
      </p:sp>
    </p:spTree>
    <p:extLst>
      <p:ext uri="{BB962C8B-B14F-4D97-AF65-F5344CB8AC3E}">
        <p14:creationId xmlns:p14="http://schemas.microsoft.com/office/powerpoint/2010/main" val="57746717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9.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11.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s://kystandards.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txBox="1">
            <a:spLocks noGrp="1"/>
          </p:cNvSpPr>
          <p:nvPr>
            <p:ph type="ctrTitle"/>
          </p:nvPr>
        </p:nvSpPr>
        <p:spPr>
          <a:xfrm>
            <a:off x="485401" y="640080"/>
            <a:ext cx="9228600" cy="3035808"/>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072B62"/>
              </a:buClr>
              <a:buSzPts val="4800"/>
              <a:buFont typeface="Georgia"/>
              <a:buNone/>
            </a:pPr>
            <a:r>
              <a:rPr lang="en-US" sz="4000" dirty="0"/>
              <a:t>Getting to Know the </a:t>
            </a:r>
            <a:br>
              <a:rPr lang="en-US" sz="4000" dirty="0"/>
            </a:br>
            <a:r>
              <a:rPr lang="en-US" sz="4000" i="1" dirty="0"/>
              <a:t>Kentucky Academic Standards for Career </a:t>
            </a:r>
            <a:r>
              <a:rPr lang="en-US" sz="4000" i="1" dirty="0" smtClean="0"/>
              <a:t>Studies and </a:t>
            </a:r>
            <a:r>
              <a:rPr lang="en-US" sz="4000" i="1" smtClean="0"/>
              <a:t>Financial Literacy</a:t>
            </a:r>
            <a:r>
              <a:rPr lang="en-US" sz="4000" dirty="0"/>
              <a:t/>
            </a:r>
            <a:br>
              <a:rPr lang="en-US" sz="4000" dirty="0"/>
            </a:br>
            <a:endParaRPr sz="4000" b="0" i="0" u="none" strike="noStrike" cap="none" dirty="0">
              <a:solidFill>
                <a:srgbClr val="072B62"/>
              </a:solidFill>
              <a:latin typeface="Georgia"/>
              <a:ea typeface="Georgia"/>
              <a:cs typeface="Georgia"/>
              <a:sym typeface="Georgia"/>
            </a:endParaRPr>
          </a:p>
        </p:txBody>
      </p:sp>
      <p:sp>
        <p:nvSpPr>
          <p:cNvPr id="341" name="Shape 341"/>
          <p:cNvSpPr txBox="1">
            <a:spLocks noGrp="1"/>
          </p:cNvSpPr>
          <p:nvPr>
            <p:ph type="subTitle" idx="1"/>
          </p:nvPr>
        </p:nvSpPr>
        <p:spPr>
          <a:xfrm>
            <a:off x="458100" y="4169664"/>
            <a:ext cx="9088236" cy="1261872"/>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rgbClr val="D2BD24"/>
              </a:buClr>
              <a:buSzPts val="2800"/>
              <a:buFont typeface="Noto Sans Symbols"/>
              <a:buNone/>
            </a:pPr>
            <a:r>
              <a:rPr lang="en-US" sz="4000" b="0" i="0" u="none" strike="noStrike" cap="none" dirty="0">
                <a:solidFill>
                  <a:srgbClr val="990000"/>
                </a:solidFill>
                <a:latin typeface="Georgia" panose="02040502050405020303" pitchFamily="18" charset="0"/>
                <a:sym typeface="Source Sans Pro"/>
              </a:rPr>
              <a:t>Module 1: Section 1A</a:t>
            </a:r>
          </a:p>
          <a:p>
            <a:pPr marL="0" marR="0" lvl="0" indent="0" rtl="0">
              <a:lnSpc>
                <a:spcPct val="100000"/>
              </a:lnSpc>
              <a:spcBef>
                <a:spcPts val="0"/>
              </a:spcBef>
              <a:spcAft>
                <a:spcPts val="0"/>
              </a:spcAft>
              <a:buClr>
                <a:srgbClr val="D2BD24"/>
              </a:buClr>
              <a:buSzPts val="2800"/>
              <a:buFont typeface="Noto Sans Symbols"/>
              <a:buNone/>
            </a:pPr>
            <a:r>
              <a:rPr lang="en-US" sz="4000" dirty="0">
                <a:solidFill>
                  <a:srgbClr val="990000"/>
                </a:solidFill>
                <a:latin typeface="Georgia" panose="02040502050405020303" pitchFamily="18" charset="0"/>
              </a:rPr>
              <a:t>Revision Process Overview</a:t>
            </a:r>
            <a:endParaRPr sz="4000" b="0" i="0" u="none" strike="noStrike" cap="none" dirty="0">
              <a:solidFill>
                <a:srgbClr val="990000"/>
              </a:solidFill>
              <a:latin typeface="Georgia" panose="02040502050405020303" pitchFamily="18" charset="0"/>
              <a:sym typeface="Source Sans Pro"/>
            </a:endParaRPr>
          </a:p>
        </p:txBody>
      </p:sp>
    </p:spTree>
    <p:extLst>
      <p:ext uri="{BB962C8B-B14F-4D97-AF65-F5344CB8AC3E}">
        <p14:creationId xmlns:p14="http://schemas.microsoft.com/office/powerpoint/2010/main" val="632998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C149EB-D73F-4828-848B-1B892BD14D10}"/>
              </a:ext>
            </a:extLst>
          </p:cNvPr>
          <p:cNvSpPr>
            <a:spLocks noGrp="1"/>
          </p:cNvSpPr>
          <p:nvPr>
            <p:ph type="title"/>
          </p:nvPr>
        </p:nvSpPr>
        <p:spPr>
          <a:xfrm>
            <a:off x="362607" y="620524"/>
            <a:ext cx="8789847" cy="972685"/>
          </a:xfrm>
        </p:spPr>
        <p:txBody>
          <a:bodyPr/>
          <a:lstStyle/>
          <a:p>
            <a:r>
              <a:rPr lang="en-US" dirty="0"/>
              <a:t>The KAS for Career Studies are…</a:t>
            </a:r>
          </a:p>
        </p:txBody>
      </p:sp>
      <p:sp>
        <p:nvSpPr>
          <p:cNvPr id="3" name="Text Placeholder 2">
            <a:extLst>
              <a:ext uri="{FF2B5EF4-FFF2-40B4-BE49-F238E27FC236}">
                <a16:creationId xmlns="" xmlns:a16="http://schemas.microsoft.com/office/drawing/2014/main" id="{2D1266C3-E0C3-4A9B-A6F1-F19177C39D52}"/>
              </a:ext>
            </a:extLst>
          </p:cNvPr>
          <p:cNvSpPr>
            <a:spLocks noGrp="1"/>
          </p:cNvSpPr>
          <p:nvPr>
            <p:ph type="body" sz="quarter" idx="13"/>
          </p:nvPr>
        </p:nvSpPr>
        <p:spPr>
          <a:xfrm>
            <a:off x="494013" y="1305204"/>
            <a:ext cx="9188715" cy="2123796"/>
          </a:xfrm>
        </p:spPr>
        <p:txBody>
          <a:bodyPr/>
          <a:lstStyle/>
          <a:p>
            <a:r>
              <a:rPr lang="en-US" dirty="0"/>
              <a:t>goals or outcome of an education program.</a:t>
            </a:r>
          </a:p>
          <a:p>
            <a:r>
              <a:rPr lang="en-US" dirty="0"/>
              <a:t>statements of what students should be able to do after instruction.</a:t>
            </a:r>
          </a:p>
        </p:txBody>
      </p:sp>
      <p:sp>
        <p:nvSpPr>
          <p:cNvPr id="4" name="Slide Number Placeholder 3">
            <a:extLst>
              <a:ext uri="{FF2B5EF4-FFF2-40B4-BE49-F238E27FC236}">
                <a16:creationId xmlns="" xmlns:a16="http://schemas.microsoft.com/office/drawing/2014/main" id="{86AD5042-0471-4BEB-9942-5AFF3CEDB64C}"/>
              </a:ext>
            </a:extLst>
          </p:cNvPr>
          <p:cNvSpPr>
            <a:spLocks noGrp="1"/>
          </p:cNvSpPr>
          <p:nvPr>
            <p:ph type="sldNum" sz="quarter" idx="12"/>
          </p:nvPr>
        </p:nvSpPr>
        <p:spPr/>
        <p:txBody>
          <a:bodyPr/>
          <a:lstStyle/>
          <a:p>
            <a:fld id="{91BD7323-49BF-4C97-8773-5EC64C492009}" type="slidenum">
              <a:rPr lang="en-US" smtClean="0"/>
              <a:t>10</a:t>
            </a:fld>
            <a:endParaRPr lang="en-US"/>
          </a:p>
        </p:txBody>
      </p:sp>
      <p:sp>
        <p:nvSpPr>
          <p:cNvPr id="5" name="Title 1">
            <a:extLst>
              <a:ext uri="{FF2B5EF4-FFF2-40B4-BE49-F238E27FC236}">
                <a16:creationId xmlns="" xmlns:a16="http://schemas.microsoft.com/office/drawing/2014/main" id="{0B33BCE2-5C78-4699-968F-25EBDC2553C3}"/>
              </a:ext>
            </a:extLst>
          </p:cNvPr>
          <p:cNvSpPr txBox="1">
            <a:spLocks/>
          </p:cNvSpPr>
          <p:nvPr/>
        </p:nvSpPr>
        <p:spPr>
          <a:xfrm>
            <a:off x="362607" y="3825675"/>
            <a:ext cx="10074165" cy="972685"/>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r>
              <a:rPr lang="en-US" dirty="0"/>
              <a:t>The KAS for Career Studies are NOT…</a:t>
            </a:r>
          </a:p>
        </p:txBody>
      </p:sp>
      <p:sp>
        <p:nvSpPr>
          <p:cNvPr id="6" name="Text Placeholder 2">
            <a:extLst>
              <a:ext uri="{FF2B5EF4-FFF2-40B4-BE49-F238E27FC236}">
                <a16:creationId xmlns="" xmlns:a16="http://schemas.microsoft.com/office/drawing/2014/main" id="{4840323C-1C77-426F-8F1D-9A5D1526B50B}"/>
              </a:ext>
            </a:extLst>
          </p:cNvPr>
          <p:cNvSpPr txBox="1">
            <a:spLocks/>
          </p:cNvSpPr>
          <p:nvPr/>
        </p:nvSpPr>
        <p:spPr>
          <a:xfrm>
            <a:off x="599332" y="4599568"/>
            <a:ext cx="9188715" cy="2123796"/>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L="457200" marR="0" lvl="0" indent="-457200" algn="l" rtl="0">
              <a:lnSpc>
                <a:spcPct val="100000"/>
              </a:lnSpc>
              <a:spcBef>
                <a:spcPts val="1000"/>
              </a:spcBef>
              <a:spcAft>
                <a:spcPts val="0"/>
              </a:spcAft>
              <a:buClr>
                <a:schemeClr val="accent2">
                  <a:lumMod val="50000"/>
                </a:schemeClr>
              </a:buClr>
              <a:buSzPts val="3600"/>
              <a:buFont typeface="Arial" panose="020B0604020202020204" pitchFamily="34" charset="0"/>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lnSpc>
                <a:spcPct val="100000"/>
              </a:lnSpc>
              <a:spcBef>
                <a:spcPts val="1000"/>
              </a:spcBef>
              <a:spcAft>
                <a:spcPts val="0"/>
              </a:spcAft>
              <a:buClr>
                <a:schemeClr val="accent2">
                  <a:lumMod val="50000"/>
                </a:schemeClr>
              </a:buClr>
              <a:buSzPts val="2560"/>
              <a:buFont typeface="Arial" panose="020B0604020202020204" pitchFamily="34" charset="0"/>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lnSpc>
                <a:spcPct val="100000"/>
              </a:lnSpc>
              <a:spcBef>
                <a:spcPts val="1000"/>
              </a:spcBef>
              <a:spcAft>
                <a:spcPts val="0"/>
              </a:spcAft>
              <a:buClr>
                <a:schemeClr val="accent2">
                  <a:lumMod val="50000"/>
                </a:schemeClr>
              </a:buClr>
              <a:buSzPts val="2800"/>
              <a:buFont typeface="Arial" panose="020B0604020202020204" pitchFamily="34" charset="0"/>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lnSpc>
                <a:spcPct val="100000"/>
              </a:lnSpc>
              <a:spcBef>
                <a:spcPts val="1000"/>
              </a:spcBef>
              <a:spcAft>
                <a:spcPts val="0"/>
              </a:spcAft>
              <a:buClr>
                <a:schemeClr val="accent2">
                  <a:lumMod val="50000"/>
                </a:schemeClr>
              </a:buClr>
              <a:buSzPts val="2400"/>
              <a:buFont typeface="Arial" panose="020B0604020202020204" pitchFamily="34" charset="0"/>
              <a:buChar char="•"/>
              <a:defRPr sz="2400" b="0" i="0" u="none" strike="noStrike" cap="none">
                <a:solidFill>
                  <a:srgbClr val="3F3F3F"/>
                </a:solidFill>
                <a:latin typeface="Source Sans Pro"/>
                <a:ea typeface="Source Sans Pro"/>
                <a:cs typeface="Source Sans Pro"/>
                <a:sym typeface="Source Sans Pro"/>
              </a:defRPr>
            </a:lvl4pPr>
            <a:lvl5pPr marL="2057400" marR="0" lvl="4" indent="-228600" algn="l" rtl="0">
              <a:lnSpc>
                <a:spcPct val="100000"/>
              </a:lnSpc>
              <a:spcBef>
                <a:spcPts val="1000"/>
              </a:spcBef>
              <a:spcAft>
                <a:spcPts val="0"/>
              </a:spcAft>
              <a:buClr>
                <a:schemeClr val="accent2">
                  <a:lumMod val="50000"/>
                </a:schemeClr>
              </a:buClr>
              <a:buSzPts val="2400"/>
              <a:buFont typeface="Arial" panose="020B0604020202020204" pitchFamily="34" charset="0"/>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r>
              <a:rPr lang="en-US" dirty="0"/>
              <a:t>a set of instructional or assessment tasks. </a:t>
            </a:r>
          </a:p>
        </p:txBody>
      </p:sp>
    </p:spTree>
    <p:extLst>
      <p:ext uri="{BB962C8B-B14F-4D97-AF65-F5344CB8AC3E}">
        <p14:creationId xmlns:p14="http://schemas.microsoft.com/office/powerpoint/2010/main" val="324741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C149EB-D73F-4828-848B-1B892BD14D10}"/>
              </a:ext>
            </a:extLst>
          </p:cNvPr>
          <p:cNvSpPr>
            <a:spLocks noGrp="1"/>
          </p:cNvSpPr>
          <p:nvPr>
            <p:ph type="title"/>
          </p:nvPr>
        </p:nvSpPr>
        <p:spPr>
          <a:xfrm>
            <a:off x="362607" y="620524"/>
            <a:ext cx="8789847" cy="972685"/>
          </a:xfrm>
        </p:spPr>
        <p:txBody>
          <a:bodyPr/>
          <a:lstStyle/>
          <a:p>
            <a:r>
              <a:rPr lang="en-US" dirty="0"/>
              <a:t>The KAS for Career Studies do…</a:t>
            </a:r>
          </a:p>
        </p:txBody>
      </p:sp>
      <p:sp>
        <p:nvSpPr>
          <p:cNvPr id="3" name="Text Placeholder 2">
            <a:extLst>
              <a:ext uri="{FF2B5EF4-FFF2-40B4-BE49-F238E27FC236}">
                <a16:creationId xmlns="" xmlns:a16="http://schemas.microsoft.com/office/drawing/2014/main" id="{2D1266C3-E0C3-4A9B-A6F1-F19177C39D52}"/>
              </a:ext>
            </a:extLst>
          </p:cNvPr>
          <p:cNvSpPr>
            <a:spLocks noGrp="1"/>
          </p:cNvSpPr>
          <p:nvPr>
            <p:ph type="body" sz="quarter" idx="13"/>
          </p:nvPr>
        </p:nvSpPr>
        <p:spPr>
          <a:xfrm>
            <a:off x="494013" y="1305204"/>
            <a:ext cx="9188715" cy="2123796"/>
          </a:xfrm>
        </p:spPr>
        <p:txBody>
          <a:bodyPr/>
          <a:lstStyle/>
          <a:p>
            <a:r>
              <a:rPr lang="en-US" dirty="0"/>
              <a:t>establish what students should know and be able to do at the conclusion of a grade-band.</a:t>
            </a:r>
          </a:p>
        </p:txBody>
      </p:sp>
      <p:sp>
        <p:nvSpPr>
          <p:cNvPr id="4" name="Slide Number Placeholder 3">
            <a:extLst>
              <a:ext uri="{FF2B5EF4-FFF2-40B4-BE49-F238E27FC236}">
                <a16:creationId xmlns="" xmlns:a16="http://schemas.microsoft.com/office/drawing/2014/main" id="{86AD5042-0471-4BEB-9942-5AFF3CEDB64C}"/>
              </a:ext>
            </a:extLst>
          </p:cNvPr>
          <p:cNvSpPr>
            <a:spLocks noGrp="1"/>
          </p:cNvSpPr>
          <p:nvPr>
            <p:ph type="sldNum" sz="quarter" idx="12"/>
          </p:nvPr>
        </p:nvSpPr>
        <p:spPr/>
        <p:txBody>
          <a:bodyPr/>
          <a:lstStyle/>
          <a:p>
            <a:fld id="{91BD7323-49BF-4C97-8773-5EC64C492009}" type="slidenum">
              <a:rPr lang="en-US" smtClean="0"/>
              <a:t>11</a:t>
            </a:fld>
            <a:endParaRPr lang="en-US"/>
          </a:p>
        </p:txBody>
      </p:sp>
      <p:sp>
        <p:nvSpPr>
          <p:cNvPr id="5" name="Title 1">
            <a:extLst>
              <a:ext uri="{FF2B5EF4-FFF2-40B4-BE49-F238E27FC236}">
                <a16:creationId xmlns="" xmlns:a16="http://schemas.microsoft.com/office/drawing/2014/main" id="{0B33BCE2-5C78-4699-968F-25EBDC2553C3}"/>
              </a:ext>
            </a:extLst>
          </p:cNvPr>
          <p:cNvSpPr txBox="1">
            <a:spLocks/>
          </p:cNvSpPr>
          <p:nvPr/>
        </p:nvSpPr>
        <p:spPr>
          <a:xfrm>
            <a:off x="362607" y="3627337"/>
            <a:ext cx="10074165" cy="972685"/>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r>
              <a:rPr lang="en-US" dirty="0"/>
              <a:t>The KAS for Career Studies do NOT…</a:t>
            </a:r>
          </a:p>
        </p:txBody>
      </p:sp>
      <p:sp>
        <p:nvSpPr>
          <p:cNvPr id="6" name="Text Placeholder 2">
            <a:extLst>
              <a:ext uri="{FF2B5EF4-FFF2-40B4-BE49-F238E27FC236}">
                <a16:creationId xmlns="" xmlns:a16="http://schemas.microsoft.com/office/drawing/2014/main" id="{4840323C-1C77-426F-8F1D-9A5D1526B50B}"/>
              </a:ext>
            </a:extLst>
          </p:cNvPr>
          <p:cNvSpPr txBox="1">
            <a:spLocks/>
          </p:cNvSpPr>
          <p:nvPr/>
        </p:nvSpPr>
        <p:spPr>
          <a:xfrm>
            <a:off x="494013" y="4288527"/>
            <a:ext cx="9188715" cy="2123796"/>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L="457200" marR="0" lvl="0" indent="-457200" algn="l" rtl="0">
              <a:lnSpc>
                <a:spcPct val="100000"/>
              </a:lnSpc>
              <a:spcBef>
                <a:spcPts val="1000"/>
              </a:spcBef>
              <a:spcAft>
                <a:spcPts val="0"/>
              </a:spcAft>
              <a:buClr>
                <a:schemeClr val="accent2">
                  <a:lumMod val="50000"/>
                </a:schemeClr>
              </a:buClr>
              <a:buSzPts val="3600"/>
              <a:buFont typeface="Arial" panose="020B0604020202020204" pitchFamily="34" charset="0"/>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lnSpc>
                <a:spcPct val="100000"/>
              </a:lnSpc>
              <a:spcBef>
                <a:spcPts val="1000"/>
              </a:spcBef>
              <a:spcAft>
                <a:spcPts val="0"/>
              </a:spcAft>
              <a:buClr>
                <a:schemeClr val="accent2">
                  <a:lumMod val="50000"/>
                </a:schemeClr>
              </a:buClr>
              <a:buSzPts val="2560"/>
              <a:buFont typeface="Arial" panose="020B0604020202020204" pitchFamily="34" charset="0"/>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lnSpc>
                <a:spcPct val="100000"/>
              </a:lnSpc>
              <a:spcBef>
                <a:spcPts val="1000"/>
              </a:spcBef>
              <a:spcAft>
                <a:spcPts val="0"/>
              </a:spcAft>
              <a:buClr>
                <a:schemeClr val="accent2">
                  <a:lumMod val="50000"/>
                </a:schemeClr>
              </a:buClr>
              <a:buSzPts val="2800"/>
              <a:buFont typeface="Arial" panose="020B0604020202020204" pitchFamily="34" charset="0"/>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lnSpc>
                <a:spcPct val="100000"/>
              </a:lnSpc>
              <a:spcBef>
                <a:spcPts val="1000"/>
              </a:spcBef>
              <a:spcAft>
                <a:spcPts val="0"/>
              </a:spcAft>
              <a:buClr>
                <a:schemeClr val="accent2">
                  <a:lumMod val="50000"/>
                </a:schemeClr>
              </a:buClr>
              <a:buSzPts val="2400"/>
              <a:buFont typeface="Arial" panose="020B0604020202020204" pitchFamily="34" charset="0"/>
              <a:buChar char="•"/>
              <a:defRPr sz="2400" b="0" i="0" u="none" strike="noStrike" cap="none">
                <a:solidFill>
                  <a:srgbClr val="3F3F3F"/>
                </a:solidFill>
                <a:latin typeface="Source Sans Pro"/>
                <a:ea typeface="Source Sans Pro"/>
                <a:cs typeface="Source Sans Pro"/>
                <a:sym typeface="Source Sans Pro"/>
              </a:defRPr>
            </a:lvl4pPr>
            <a:lvl5pPr marL="2057400" marR="0" lvl="4" indent="-228600" algn="l" rtl="0">
              <a:lnSpc>
                <a:spcPct val="100000"/>
              </a:lnSpc>
              <a:spcBef>
                <a:spcPts val="1000"/>
              </a:spcBef>
              <a:spcAft>
                <a:spcPts val="0"/>
              </a:spcAft>
              <a:buClr>
                <a:schemeClr val="accent2">
                  <a:lumMod val="50000"/>
                </a:schemeClr>
              </a:buClr>
              <a:buSzPts val="2400"/>
              <a:buFont typeface="Arial" panose="020B0604020202020204" pitchFamily="34" charset="0"/>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r>
              <a:rPr lang="en-US" dirty="0"/>
              <a:t>dictate curriculum or teaching methods.</a:t>
            </a:r>
          </a:p>
          <a:p>
            <a:r>
              <a:rPr lang="en-US" dirty="0"/>
              <a:t>dictate the design of a lesson or how units should be organized. </a:t>
            </a:r>
          </a:p>
        </p:txBody>
      </p:sp>
    </p:spTree>
    <p:extLst>
      <p:ext uri="{BB962C8B-B14F-4D97-AF65-F5344CB8AC3E}">
        <p14:creationId xmlns:p14="http://schemas.microsoft.com/office/powerpoint/2010/main" val="1955563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812120"/>
          </a:xfrm>
        </p:spPr>
        <p:txBody>
          <a:bodyPr/>
          <a:lstStyle/>
          <a:p>
            <a:pPr algn="ctr"/>
            <a:r>
              <a:rPr lang="en-US" dirty="0"/>
              <a:t>Coming Up</a:t>
            </a:r>
          </a:p>
        </p:txBody>
      </p:sp>
      <p:sp>
        <p:nvSpPr>
          <p:cNvPr id="4" name="Slide Number Placeholder 3"/>
          <p:cNvSpPr>
            <a:spLocks noGrp="1"/>
          </p:cNvSpPr>
          <p:nvPr>
            <p:ph type="sldNum" sz="quarter" idx="12"/>
          </p:nvPr>
        </p:nvSpPr>
        <p:spPr/>
        <p:txBody>
          <a:bodyPr/>
          <a:lstStyle/>
          <a:p>
            <a:fld id="{91BD7323-49BF-4C97-8773-5EC64C492009}" type="slidenum">
              <a:rPr lang="en-US" smtClean="0"/>
              <a:t>12</a:t>
            </a:fld>
            <a:endParaRPr lang="en-US"/>
          </a:p>
        </p:txBody>
      </p:sp>
      <p:sp>
        <p:nvSpPr>
          <p:cNvPr id="5" name="Rectangle 1"/>
          <p:cNvSpPr>
            <a:spLocks noGrp="1" noChangeArrowheads="1"/>
          </p:cNvSpPr>
          <p:nvPr>
            <p:ph type="body" sz="quarter" idx="13"/>
          </p:nvPr>
        </p:nvSpPr>
        <p:spPr bwMode="auto">
          <a:xfrm>
            <a:off x="0" y="1420838"/>
            <a:ext cx="10199077" cy="215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lvl1pPr indent="381000"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sz="2800" dirty="0"/>
              <a:t>Section 1B:  Understanding the Architecture</a:t>
            </a:r>
          </a:p>
          <a:p>
            <a:endParaRPr lang="en-US" sz="2800" dirty="0"/>
          </a:p>
          <a:p>
            <a:r>
              <a:rPr lang="en-US" sz="2800" dirty="0"/>
              <a:t>Section 1C:  Understanding the Domains and Strands</a:t>
            </a:r>
          </a:p>
          <a:p>
            <a:pPr indent="0">
              <a:buNone/>
            </a:pPr>
            <a:endParaRPr lang="en-US" sz="2800" dirty="0"/>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rPr>
              <a:t/>
            </a:r>
            <a:br>
              <a:rPr kumimoji="0" lang="en-US" altLang="en-US" sz="1000" b="0" i="0" u="none" strike="noStrike" cap="none" normalizeH="0" baseline="0" dirty="0">
                <a:ln>
                  <a:noFill/>
                </a:ln>
                <a:solidFill>
                  <a:schemeClr val="tx1"/>
                </a:solidFill>
                <a:effectLst/>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79207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End Slide for Section A</a:t>
            </a:r>
          </a:p>
        </p:txBody>
      </p:sp>
      <p:sp>
        <p:nvSpPr>
          <p:cNvPr id="4" name="Slide Number Placeholder 3"/>
          <p:cNvSpPr>
            <a:spLocks noGrp="1"/>
          </p:cNvSpPr>
          <p:nvPr>
            <p:ph type="sldNum" idx="12"/>
          </p:nvPr>
        </p:nvSpPr>
        <p:spPr/>
        <p:txBody>
          <a:bodyPr/>
          <a:lstStyle/>
          <a:p>
            <a:fld id="{91BD7323-49BF-4C97-8773-5EC64C492009}" type="slidenum">
              <a:rPr lang="en-US" smtClean="0"/>
              <a:t>13</a:t>
            </a:fld>
            <a:endParaRPr lang="en-US"/>
          </a:p>
        </p:txBody>
      </p:sp>
      <p:sp>
        <p:nvSpPr>
          <p:cNvPr id="3" name="Text Placeholder 2" hidden="1"/>
          <p:cNvSpPr>
            <a:spLocks noGrp="1"/>
          </p:cNvSpPr>
          <p:nvPr>
            <p:ph type="body" idx="1"/>
          </p:nvPr>
        </p:nvSpPr>
        <p:spPr/>
        <p:txBody>
          <a:bodyPr/>
          <a:lstStyle/>
          <a:p>
            <a:endParaRPr lang="en-US" dirty="0"/>
          </a:p>
        </p:txBody>
      </p:sp>
      <p:sp>
        <p:nvSpPr>
          <p:cNvPr id="7" name="Rectangle 6"/>
          <p:cNvSpPr/>
          <p:nvPr/>
        </p:nvSpPr>
        <p:spPr>
          <a:xfrm>
            <a:off x="2352782" y="809896"/>
            <a:ext cx="6955605" cy="4401205"/>
          </a:xfrm>
          <a:prstGeom prst="rect">
            <a:avLst/>
          </a:prstGeom>
          <a:solidFill>
            <a:schemeClr val="bg1"/>
          </a:solidFill>
        </p:spPr>
        <p:txBody>
          <a:bodyPr wrap="square">
            <a:spAutoFit/>
          </a:bodyPr>
          <a:lstStyle/>
          <a:p>
            <a:r>
              <a:rPr lang="en-US" sz="2800" dirty="0">
                <a:solidFill>
                  <a:srgbClr val="333333"/>
                </a:solidFill>
                <a:latin typeface="&amp;quot"/>
              </a:rPr>
              <a:t>Stop here if you are </a:t>
            </a:r>
            <a:r>
              <a:rPr lang="en-US" sz="2800" b="1" dirty="0">
                <a:solidFill>
                  <a:srgbClr val="333333"/>
                </a:solidFill>
                <a:latin typeface="&amp;quot"/>
              </a:rPr>
              <a:t>only</a:t>
            </a:r>
            <a:r>
              <a:rPr lang="en-US" sz="2800" dirty="0">
                <a:solidFill>
                  <a:srgbClr val="333333"/>
                </a:solidFill>
                <a:latin typeface="&amp;quot"/>
              </a:rPr>
              <a:t> completing </a:t>
            </a:r>
          </a:p>
          <a:p>
            <a:r>
              <a:rPr lang="en-US" sz="2800" dirty="0">
                <a:solidFill>
                  <a:srgbClr val="333333"/>
                </a:solidFill>
                <a:latin typeface="&amp;quot"/>
              </a:rPr>
              <a:t>Module 1: Section 1A:  Revision Process Overview.  </a:t>
            </a:r>
            <a:endParaRPr lang="en-US" sz="2800" dirty="0">
              <a:latin typeface="Times New Roman" panose="02020603050405020304" pitchFamily="18" charset="0"/>
            </a:endParaRPr>
          </a:p>
          <a:p>
            <a:r>
              <a:rPr lang="en-US" sz="2800" dirty="0"/>
              <a:t/>
            </a:r>
            <a:br>
              <a:rPr lang="en-US" sz="2800" dirty="0"/>
            </a:br>
            <a:endParaRPr lang="en-US" sz="2800" dirty="0"/>
          </a:p>
          <a:p>
            <a:endParaRPr lang="en-US" sz="2800" dirty="0"/>
          </a:p>
          <a:p>
            <a:endParaRPr lang="en-US" sz="2800" dirty="0"/>
          </a:p>
          <a:p>
            <a:endParaRPr lang="en-US" sz="2800" dirty="0"/>
          </a:p>
          <a:p>
            <a:r>
              <a:rPr lang="en-US" sz="2800" dirty="0">
                <a:solidFill>
                  <a:srgbClr val="333333"/>
                </a:solidFill>
                <a:latin typeface="&amp;quot"/>
              </a:rPr>
              <a:t>Continue to Module 1: Section1B:  </a:t>
            </a:r>
          </a:p>
          <a:p>
            <a:r>
              <a:rPr lang="en-US" sz="2800" dirty="0">
                <a:solidFill>
                  <a:srgbClr val="333333"/>
                </a:solidFill>
                <a:latin typeface="&amp;quot"/>
              </a:rPr>
              <a:t>Understanding the Architecture. </a:t>
            </a:r>
            <a:endParaRPr lang="en-US" sz="3200" dirty="0"/>
          </a:p>
        </p:txBody>
      </p:sp>
      <p:pic>
        <p:nvPicPr>
          <p:cNvPr id="1028" name="Picture 4" descr="Image result for traffic light red">
            <a:extLst>
              <a:ext uri="{FF2B5EF4-FFF2-40B4-BE49-F238E27FC236}">
                <a16:creationId xmlns="" xmlns:a16="http://schemas.microsoft.com/office/drawing/2014/main" id="{8C8B147A-3AA8-4AE4-A3CC-D8E9A6CCC8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056" y="438722"/>
            <a:ext cx="1831186" cy="21058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Stoplight with green light">
            <a:extLst>
              <a:ext uri="{FF2B5EF4-FFF2-40B4-BE49-F238E27FC236}">
                <a16:creationId xmlns="" xmlns:a16="http://schemas.microsoft.com/office/drawing/2014/main" id="{08A67CA0-1D85-4492-9DDA-EAC4DF34560B}"/>
              </a:ext>
            </a:extLst>
          </p:cNvPr>
          <p:cNvPicPr>
            <a:picLocks noChangeAspect="1"/>
          </p:cNvPicPr>
          <p:nvPr/>
        </p:nvPicPr>
        <p:blipFill>
          <a:blip r:embed="rId3"/>
          <a:stretch>
            <a:fillRect/>
          </a:stretch>
        </p:blipFill>
        <p:spPr>
          <a:xfrm>
            <a:off x="269056" y="3586659"/>
            <a:ext cx="1751386" cy="2014094"/>
          </a:xfrm>
          <a:prstGeom prst="rect">
            <a:avLst/>
          </a:prstGeom>
        </p:spPr>
      </p:pic>
    </p:spTree>
    <p:extLst>
      <p:ext uri="{BB962C8B-B14F-4D97-AF65-F5344CB8AC3E}">
        <p14:creationId xmlns:p14="http://schemas.microsoft.com/office/powerpoint/2010/main" val="1524882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txBox="1">
            <a:spLocks noGrp="1"/>
          </p:cNvSpPr>
          <p:nvPr>
            <p:ph type="ctrTitle"/>
          </p:nvPr>
        </p:nvSpPr>
        <p:spPr>
          <a:xfrm>
            <a:off x="485401" y="640080"/>
            <a:ext cx="9228600" cy="3035808"/>
          </a:xfrm>
          <a:prstGeom prst="rect">
            <a:avLst/>
          </a:prstGeom>
          <a:noFill/>
          <a:ln>
            <a:noFill/>
          </a:ln>
        </p:spPr>
        <p:txBody>
          <a:bodyPr spcFirstLastPara="1" wrap="square" lIns="91425" tIns="45700" rIns="91425" bIns="45700" anchor="b" anchorCtr="0">
            <a:noAutofit/>
          </a:bodyPr>
          <a:lstStyle/>
          <a:p>
            <a:pPr lvl="0" algn="ctr">
              <a:buSzPts val="4800"/>
            </a:pPr>
            <a:r>
              <a:rPr lang="en-US" sz="4000" dirty="0"/>
              <a:t>Getting to Know the </a:t>
            </a:r>
            <a:br>
              <a:rPr lang="en-US" sz="4000" dirty="0"/>
            </a:br>
            <a:r>
              <a:rPr lang="en-US" sz="4000" i="1" dirty="0"/>
              <a:t>Kentucky Academic Standards for Career Studies</a:t>
            </a:r>
            <a:r>
              <a:rPr lang="en-US" sz="4000" dirty="0"/>
              <a:t/>
            </a:r>
            <a:br>
              <a:rPr lang="en-US" sz="4000" dirty="0"/>
            </a:br>
            <a:endParaRPr sz="4000" b="0" i="0" u="none" strike="noStrike" cap="none" dirty="0">
              <a:solidFill>
                <a:srgbClr val="072B62"/>
              </a:solidFill>
              <a:latin typeface="Georgia"/>
              <a:ea typeface="Georgia"/>
              <a:cs typeface="Georgia"/>
              <a:sym typeface="Georgia"/>
            </a:endParaRPr>
          </a:p>
        </p:txBody>
      </p:sp>
      <p:sp>
        <p:nvSpPr>
          <p:cNvPr id="341" name="Shape 341"/>
          <p:cNvSpPr txBox="1">
            <a:spLocks noGrp="1"/>
          </p:cNvSpPr>
          <p:nvPr>
            <p:ph type="subTitle" idx="1"/>
          </p:nvPr>
        </p:nvSpPr>
        <p:spPr>
          <a:xfrm>
            <a:off x="458100" y="4169664"/>
            <a:ext cx="9088236" cy="1261872"/>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rgbClr val="D2BD24"/>
              </a:buClr>
              <a:buSzPts val="2800"/>
              <a:buFont typeface="Noto Sans Symbols"/>
              <a:buNone/>
            </a:pPr>
            <a:r>
              <a:rPr lang="en-US" sz="4000" b="0" i="0" u="none" strike="noStrike" cap="none" dirty="0">
                <a:solidFill>
                  <a:srgbClr val="990000"/>
                </a:solidFill>
                <a:latin typeface="Georgia" panose="02040502050405020303" pitchFamily="18" charset="0"/>
                <a:sym typeface="Source Sans Pro"/>
              </a:rPr>
              <a:t>Module 1: Section 1B</a:t>
            </a:r>
          </a:p>
          <a:p>
            <a:pPr marL="0" marR="0" lvl="0" indent="0" rtl="0">
              <a:lnSpc>
                <a:spcPct val="100000"/>
              </a:lnSpc>
              <a:spcBef>
                <a:spcPts val="0"/>
              </a:spcBef>
              <a:spcAft>
                <a:spcPts val="0"/>
              </a:spcAft>
              <a:buClr>
                <a:srgbClr val="D2BD24"/>
              </a:buClr>
              <a:buSzPts val="2800"/>
              <a:buFont typeface="Noto Sans Symbols"/>
              <a:buNone/>
            </a:pPr>
            <a:r>
              <a:rPr lang="en-US" sz="4000" b="0" i="0" u="none" strike="noStrike" cap="none" dirty="0">
                <a:solidFill>
                  <a:srgbClr val="990000"/>
                </a:solidFill>
                <a:latin typeface="Georgia" panose="02040502050405020303" pitchFamily="18" charset="0"/>
                <a:sym typeface="Source Sans Pro"/>
              </a:rPr>
              <a:t>Understanding the Architecture</a:t>
            </a:r>
          </a:p>
          <a:p>
            <a:pPr marL="0" marR="0" lvl="0" indent="0" rtl="0">
              <a:lnSpc>
                <a:spcPct val="100000"/>
              </a:lnSpc>
              <a:spcBef>
                <a:spcPts val="0"/>
              </a:spcBef>
              <a:spcAft>
                <a:spcPts val="0"/>
              </a:spcAft>
              <a:buClr>
                <a:srgbClr val="D2BD24"/>
              </a:buClr>
              <a:buSzPts val="2800"/>
              <a:buFont typeface="Noto Sans Symbols"/>
              <a:buNone/>
            </a:pPr>
            <a:endParaRPr sz="4000" b="0" i="0" u="none" strike="noStrike" cap="none" dirty="0">
              <a:solidFill>
                <a:srgbClr val="7F7F7F"/>
              </a:solidFill>
              <a:latin typeface="Georgia" panose="02040502050405020303" pitchFamily="18" charset="0"/>
              <a:sym typeface="Source Sans Pro"/>
            </a:endParaRPr>
          </a:p>
        </p:txBody>
      </p:sp>
    </p:spTree>
    <p:extLst>
      <p:ext uri="{BB962C8B-B14F-4D97-AF65-F5344CB8AC3E}">
        <p14:creationId xmlns:p14="http://schemas.microsoft.com/office/powerpoint/2010/main" val="2838658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Group Norms</a:t>
            </a:r>
          </a:p>
        </p:txBody>
      </p:sp>
      <p:sp>
        <p:nvSpPr>
          <p:cNvPr id="3" name="Text Placeholder 2"/>
          <p:cNvSpPr>
            <a:spLocks noGrp="1"/>
          </p:cNvSpPr>
          <p:nvPr>
            <p:ph type="body" sz="quarter" idx="13"/>
          </p:nvPr>
        </p:nvSpPr>
        <p:spPr>
          <a:xfrm>
            <a:off x="555786" y="1224951"/>
            <a:ext cx="9188715" cy="5449824"/>
          </a:xfrm>
        </p:spPr>
        <p:txBody>
          <a:bodyPr/>
          <a:lstStyle/>
          <a:p>
            <a:pPr>
              <a:buFont typeface="Arial" panose="020B0604020202020204" pitchFamily="34" charset="0"/>
              <a:buChar char="•"/>
            </a:pPr>
            <a:r>
              <a:rPr lang="en-US" dirty="0">
                <a:solidFill>
                  <a:schemeClr val="tx1"/>
                </a:solidFill>
              </a:rPr>
              <a:t>Assume best intentions.</a:t>
            </a:r>
          </a:p>
          <a:p>
            <a:pPr>
              <a:buFont typeface="Arial" panose="020B0604020202020204" pitchFamily="34" charset="0"/>
              <a:buChar char="•"/>
            </a:pPr>
            <a:r>
              <a:rPr lang="en-US" dirty="0">
                <a:solidFill>
                  <a:schemeClr val="tx1"/>
                </a:solidFill>
              </a:rPr>
              <a:t>Listen carefully to one another.</a:t>
            </a:r>
          </a:p>
          <a:p>
            <a:pPr>
              <a:buFont typeface="Arial" panose="020B0604020202020204" pitchFamily="34" charset="0"/>
              <a:buChar char="•"/>
            </a:pPr>
            <a:r>
              <a:rPr lang="en-US" dirty="0">
                <a:solidFill>
                  <a:schemeClr val="tx1"/>
                </a:solidFill>
              </a:rPr>
              <a:t>Be open to new ideas.</a:t>
            </a:r>
          </a:p>
          <a:p>
            <a:pPr>
              <a:buFont typeface="Arial" panose="020B0604020202020204" pitchFamily="34" charset="0"/>
              <a:buChar char="•"/>
            </a:pPr>
            <a:r>
              <a:rPr lang="en-US" dirty="0">
                <a:solidFill>
                  <a:schemeClr val="tx1"/>
                </a:solidFill>
              </a:rPr>
              <a:t>Be open to working outside your comfort zone.</a:t>
            </a:r>
          </a:p>
          <a:p>
            <a:pPr>
              <a:buFont typeface="Arial" panose="020B0604020202020204" pitchFamily="34" charset="0"/>
              <a:buChar char="•"/>
            </a:pPr>
            <a:r>
              <a:rPr lang="en-US" dirty="0">
                <a:solidFill>
                  <a:schemeClr val="tx1"/>
                </a:solidFill>
              </a:rPr>
              <a:t>Ask questions.</a:t>
            </a:r>
          </a:p>
          <a:p>
            <a:pPr>
              <a:buFont typeface="Arial" panose="020B0604020202020204" pitchFamily="34" charset="0"/>
              <a:buChar char="•"/>
            </a:pPr>
            <a:r>
              <a:rPr lang="en-US" dirty="0">
                <a:solidFill>
                  <a:schemeClr val="tx1"/>
                </a:solidFill>
              </a:rPr>
              <a:t>Allow a chance for everyone to participate.</a:t>
            </a:r>
          </a:p>
        </p:txBody>
      </p:sp>
      <p:sp>
        <p:nvSpPr>
          <p:cNvPr id="4" name="Slide Number Placeholder 3"/>
          <p:cNvSpPr>
            <a:spLocks noGrp="1"/>
          </p:cNvSpPr>
          <p:nvPr>
            <p:ph type="sldNum" sz="quarter" idx="12"/>
          </p:nvPr>
        </p:nvSpPr>
        <p:spPr/>
        <p:txBody>
          <a:bodyPr/>
          <a:lstStyle/>
          <a:p>
            <a:fld id="{91BD7323-49BF-4C97-8773-5EC64C492009}" type="slidenum">
              <a:rPr lang="en-US" smtClean="0"/>
              <a:t>15</a:t>
            </a:fld>
            <a:endParaRPr lang="en-US"/>
          </a:p>
        </p:txBody>
      </p:sp>
    </p:spTree>
    <p:extLst>
      <p:ext uri="{BB962C8B-B14F-4D97-AF65-F5344CB8AC3E}">
        <p14:creationId xmlns:p14="http://schemas.microsoft.com/office/powerpoint/2010/main" val="1889610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Understanding the Architecture</a:t>
            </a:r>
            <a:br>
              <a:rPr lang="en-US" sz="4000" dirty="0"/>
            </a:br>
            <a:r>
              <a:rPr lang="en-US" sz="4000" dirty="0"/>
              <a:t>Essential Questions</a:t>
            </a:r>
          </a:p>
        </p:txBody>
      </p:sp>
      <p:sp>
        <p:nvSpPr>
          <p:cNvPr id="3" name="Text Placeholder 2"/>
          <p:cNvSpPr>
            <a:spLocks noGrp="1"/>
          </p:cNvSpPr>
          <p:nvPr>
            <p:ph type="body" sz="quarter" idx="13"/>
          </p:nvPr>
        </p:nvSpPr>
        <p:spPr>
          <a:xfrm>
            <a:off x="555786" y="2054831"/>
            <a:ext cx="9188715" cy="4619944"/>
          </a:xfrm>
        </p:spPr>
        <p:txBody>
          <a:bodyPr/>
          <a:lstStyle/>
          <a:p>
            <a:pPr>
              <a:spcAft>
                <a:spcPts val="1800"/>
              </a:spcAft>
              <a:buFont typeface="Arial" panose="020B0604020202020204" pitchFamily="34" charset="0"/>
              <a:buChar char="•"/>
            </a:pPr>
            <a:r>
              <a:rPr lang="en-US" sz="4400" dirty="0"/>
              <a:t>How are the standards organized?</a:t>
            </a:r>
          </a:p>
          <a:p>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t>16</a:t>
            </a:fld>
            <a:endParaRPr lang="en-US"/>
          </a:p>
        </p:txBody>
      </p:sp>
    </p:spTree>
    <p:extLst>
      <p:ext uri="{BB962C8B-B14F-4D97-AF65-F5344CB8AC3E}">
        <p14:creationId xmlns:p14="http://schemas.microsoft.com/office/powerpoint/2010/main" val="2595837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A732874-5CFE-4AAC-B34A-5174E4E4C799}"/>
              </a:ext>
            </a:extLst>
          </p:cNvPr>
          <p:cNvSpPr>
            <a:spLocks noGrp="1"/>
          </p:cNvSpPr>
          <p:nvPr>
            <p:ph type="title"/>
          </p:nvPr>
        </p:nvSpPr>
        <p:spPr>
          <a:xfrm>
            <a:off x="167205" y="193990"/>
            <a:ext cx="5928795" cy="868577"/>
          </a:xfrm>
        </p:spPr>
        <p:txBody>
          <a:bodyPr>
            <a:normAutofit/>
          </a:bodyPr>
          <a:lstStyle/>
          <a:p>
            <a:pPr algn="ctr"/>
            <a:r>
              <a:rPr lang="en-US" sz="4000" dirty="0"/>
              <a:t>Domains</a:t>
            </a:r>
            <a:endParaRPr lang="en-US" sz="3600" dirty="0"/>
          </a:p>
        </p:txBody>
      </p:sp>
      <p:sp>
        <p:nvSpPr>
          <p:cNvPr id="3" name="Text Placeholder 2">
            <a:extLst>
              <a:ext uri="{FF2B5EF4-FFF2-40B4-BE49-F238E27FC236}">
                <a16:creationId xmlns="" xmlns:a16="http://schemas.microsoft.com/office/drawing/2014/main" id="{6CFCA584-7BF4-4D4B-BBF7-CC1D9AB5C02B}"/>
              </a:ext>
            </a:extLst>
          </p:cNvPr>
          <p:cNvSpPr>
            <a:spLocks noGrp="1"/>
          </p:cNvSpPr>
          <p:nvPr>
            <p:ph type="body" sz="quarter" idx="13"/>
          </p:nvPr>
        </p:nvSpPr>
        <p:spPr>
          <a:xfrm>
            <a:off x="228599" y="1150706"/>
            <a:ext cx="7865533" cy="5707293"/>
          </a:xfrm>
        </p:spPr>
        <p:txBody>
          <a:bodyPr>
            <a:normAutofit/>
          </a:bodyPr>
          <a:lstStyle/>
          <a:p>
            <a:pPr>
              <a:spcBef>
                <a:spcPts val="0"/>
              </a:spcBef>
              <a:spcAft>
                <a:spcPts val="600"/>
              </a:spcAft>
              <a:buFont typeface="Arial" panose="020B0604020202020204" pitchFamily="34" charset="0"/>
              <a:buChar char="•"/>
            </a:pPr>
            <a:r>
              <a:rPr lang="en-US" sz="3200" dirty="0"/>
              <a:t>Essential Skills</a:t>
            </a:r>
          </a:p>
          <a:p>
            <a:pPr lvl="1">
              <a:spcBef>
                <a:spcPts val="0"/>
              </a:spcBef>
              <a:spcAft>
                <a:spcPts val="600"/>
              </a:spcAft>
              <a:buFont typeface="Arial" panose="020B0604020202020204" pitchFamily="34" charset="0"/>
              <a:buChar char="•"/>
            </a:pPr>
            <a:r>
              <a:rPr lang="en-US" sz="2000" dirty="0"/>
              <a:t>Replaces Employability domain</a:t>
            </a:r>
          </a:p>
          <a:p>
            <a:pPr lvl="1">
              <a:spcBef>
                <a:spcPts val="0"/>
              </a:spcBef>
              <a:spcAft>
                <a:spcPts val="600"/>
              </a:spcAft>
              <a:buFont typeface="Arial" panose="020B0604020202020204" pitchFamily="34" charset="0"/>
              <a:buChar char="•"/>
            </a:pPr>
            <a:r>
              <a:rPr lang="en-US" sz="2000" dirty="0"/>
              <a:t>KRS 158.1413 Essential Workplace Ethics Instruction</a:t>
            </a:r>
          </a:p>
          <a:p>
            <a:pPr lvl="1">
              <a:spcBef>
                <a:spcPts val="0"/>
              </a:spcBef>
              <a:spcAft>
                <a:spcPts val="600"/>
              </a:spcAft>
              <a:buFont typeface="Arial" panose="020B0604020202020204" pitchFamily="34" charset="0"/>
              <a:buChar char="•"/>
            </a:pPr>
            <a:r>
              <a:rPr lang="en-US" sz="2000" dirty="0"/>
              <a:t>Includes Communication (Speaking &amp; Listening)</a:t>
            </a:r>
          </a:p>
          <a:p>
            <a:pPr lvl="1">
              <a:spcBef>
                <a:spcPts val="0"/>
              </a:spcBef>
              <a:spcAft>
                <a:spcPts val="600"/>
              </a:spcAft>
              <a:buFont typeface="Arial" panose="020B0604020202020204" pitchFamily="34" charset="0"/>
              <a:buChar char="•"/>
            </a:pPr>
            <a:endParaRPr lang="en-US" sz="1400" dirty="0"/>
          </a:p>
          <a:p>
            <a:pPr>
              <a:spcBef>
                <a:spcPts val="0"/>
              </a:spcBef>
              <a:spcAft>
                <a:spcPts val="1200"/>
              </a:spcAft>
            </a:pPr>
            <a:r>
              <a:rPr lang="en-US" sz="3200" dirty="0"/>
              <a:t>Careers</a:t>
            </a:r>
          </a:p>
          <a:p>
            <a:pPr>
              <a:spcBef>
                <a:spcPts val="0"/>
              </a:spcBef>
              <a:spcAft>
                <a:spcPts val="1200"/>
              </a:spcAft>
            </a:pPr>
            <a:endParaRPr lang="en-US" sz="800" dirty="0"/>
          </a:p>
          <a:p>
            <a:pPr>
              <a:spcBef>
                <a:spcPts val="0"/>
              </a:spcBef>
              <a:spcAft>
                <a:spcPts val="600"/>
              </a:spcAft>
              <a:buFont typeface="Arial" panose="020B0604020202020204" pitchFamily="34" charset="0"/>
              <a:buChar char="•"/>
            </a:pPr>
            <a:r>
              <a:rPr lang="en-US" sz="3200" dirty="0"/>
              <a:t>Financial Literacy</a:t>
            </a:r>
          </a:p>
          <a:p>
            <a:pPr lvl="1">
              <a:spcBef>
                <a:spcPts val="0"/>
              </a:spcBef>
              <a:spcAft>
                <a:spcPts val="600"/>
              </a:spcAft>
              <a:buFont typeface="Arial" panose="020B0604020202020204" pitchFamily="34" charset="0"/>
              <a:buChar char="•"/>
            </a:pPr>
            <a:r>
              <a:rPr lang="en-US" sz="2000" dirty="0"/>
              <a:t>Combines Consumer Decisions and Financial Literary</a:t>
            </a:r>
          </a:p>
          <a:p>
            <a:pPr lvl="1">
              <a:spcBef>
                <a:spcPts val="0"/>
              </a:spcBef>
              <a:spcAft>
                <a:spcPts val="600"/>
              </a:spcAft>
              <a:buFont typeface="Arial" panose="020B0604020202020204" pitchFamily="34" charset="0"/>
              <a:buChar char="•"/>
            </a:pPr>
            <a:r>
              <a:rPr lang="en-US" sz="2000" dirty="0"/>
              <a:t>KRS 158.1411 Financial Literacy high school graduation requirement</a:t>
            </a:r>
          </a:p>
          <a:p>
            <a:pPr lvl="1">
              <a:spcBef>
                <a:spcPts val="0"/>
              </a:spcBef>
              <a:spcAft>
                <a:spcPts val="600"/>
              </a:spcAft>
              <a:buFont typeface="Arial" panose="020B0604020202020204" pitchFamily="34" charset="0"/>
              <a:buChar char="•"/>
            </a:pPr>
            <a:r>
              <a:rPr lang="en-US" sz="2000" dirty="0"/>
              <a:t>9-12 grade band was developed by separate committees</a:t>
            </a:r>
          </a:p>
          <a:p>
            <a:pPr lvl="1">
              <a:spcBef>
                <a:spcPts val="0"/>
              </a:spcBef>
              <a:spcAft>
                <a:spcPts val="1200"/>
              </a:spcAft>
              <a:buFont typeface="Arial" panose="020B0604020202020204" pitchFamily="34" charset="0"/>
              <a:buChar char="•"/>
            </a:pPr>
            <a:endParaRPr lang="en-US" sz="2800" dirty="0"/>
          </a:p>
          <a:p>
            <a:pPr>
              <a:spcBef>
                <a:spcPts val="0"/>
              </a:spcBef>
              <a:spcAft>
                <a:spcPts val="1200"/>
              </a:spcAft>
              <a:buFont typeface="Arial" panose="020B0604020202020204" pitchFamily="34" charset="0"/>
              <a:buChar char="•"/>
            </a:pPr>
            <a:endParaRPr lang="en-US" sz="1200" dirty="0"/>
          </a:p>
          <a:p>
            <a:pPr lvl="0">
              <a:spcBef>
                <a:spcPts val="0"/>
              </a:spcBef>
              <a:spcAft>
                <a:spcPts val="1200"/>
              </a:spcAft>
              <a:buFont typeface="Arial" panose="020B0604020202020204" pitchFamily="34" charset="0"/>
              <a:buChar char="•"/>
            </a:pPr>
            <a:endParaRPr lang="en-US" sz="3200" b="1" dirty="0"/>
          </a:p>
        </p:txBody>
      </p:sp>
      <p:pic>
        <p:nvPicPr>
          <p:cNvPr id="5" name="Picture 4" descr="&quot; &quot;">
            <a:extLst>
              <a:ext uri="{FF2B5EF4-FFF2-40B4-BE49-F238E27FC236}">
                <a16:creationId xmlns="" xmlns:a16="http://schemas.microsoft.com/office/drawing/2014/main" id="{B0A2F84E-7CE6-4FF8-9AF4-86254808BFC7}"/>
              </a:ext>
            </a:extLst>
          </p:cNvPr>
          <p:cNvPicPr>
            <a:picLocks noChangeAspect="1"/>
          </p:cNvPicPr>
          <p:nvPr/>
        </p:nvPicPr>
        <p:blipFill>
          <a:blip r:embed="rId3"/>
          <a:stretch>
            <a:fillRect/>
          </a:stretch>
        </p:blipFill>
        <p:spPr>
          <a:xfrm>
            <a:off x="8094133" y="2305049"/>
            <a:ext cx="3869267" cy="4445937"/>
          </a:xfrm>
          <a:prstGeom prst="rect">
            <a:avLst/>
          </a:prstGeom>
        </p:spPr>
      </p:pic>
    </p:spTree>
    <p:extLst>
      <p:ext uri="{BB962C8B-B14F-4D97-AF65-F5344CB8AC3E}">
        <p14:creationId xmlns:p14="http://schemas.microsoft.com/office/powerpoint/2010/main" val="3963345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A732874-5CFE-4AAC-B34A-5174E4E4C799}"/>
              </a:ext>
            </a:extLst>
          </p:cNvPr>
          <p:cNvSpPr>
            <a:spLocks noGrp="1"/>
          </p:cNvSpPr>
          <p:nvPr>
            <p:ph type="title"/>
          </p:nvPr>
        </p:nvSpPr>
        <p:spPr>
          <a:xfrm>
            <a:off x="167205" y="193990"/>
            <a:ext cx="8288426" cy="868577"/>
          </a:xfrm>
        </p:spPr>
        <p:txBody>
          <a:bodyPr>
            <a:normAutofit/>
          </a:bodyPr>
          <a:lstStyle/>
          <a:p>
            <a:pPr algn="ctr"/>
            <a:r>
              <a:rPr lang="en-US" sz="4000" dirty="0"/>
              <a:t>Grade-Band Progressions </a:t>
            </a:r>
            <a:endParaRPr lang="en-US" sz="3600" dirty="0"/>
          </a:p>
        </p:txBody>
      </p:sp>
      <p:sp>
        <p:nvSpPr>
          <p:cNvPr id="3" name="Text Placeholder 2">
            <a:extLst>
              <a:ext uri="{FF2B5EF4-FFF2-40B4-BE49-F238E27FC236}">
                <a16:creationId xmlns="" xmlns:a16="http://schemas.microsoft.com/office/drawing/2014/main" id="{6CFCA584-7BF4-4D4B-BBF7-CC1D9AB5C02B}"/>
              </a:ext>
            </a:extLst>
          </p:cNvPr>
          <p:cNvSpPr>
            <a:spLocks noGrp="1"/>
          </p:cNvSpPr>
          <p:nvPr>
            <p:ph type="body" sz="quarter" idx="13"/>
          </p:nvPr>
        </p:nvSpPr>
        <p:spPr>
          <a:xfrm>
            <a:off x="228600" y="1263721"/>
            <a:ext cx="7579760" cy="5486014"/>
          </a:xfrm>
        </p:spPr>
        <p:txBody>
          <a:bodyPr>
            <a:normAutofit/>
          </a:bodyPr>
          <a:lstStyle/>
          <a:p>
            <a:r>
              <a:rPr lang="en-US" sz="2800" dirty="0"/>
              <a:t>Arranged by grade-bands:</a:t>
            </a:r>
          </a:p>
          <a:p>
            <a:pPr lvl="1"/>
            <a:r>
              <a:rPr lang="en-US" sz="2800" dirty="0"/>
              <a:t>Primary – K-3  </a:t>
            </a:r>
          </a:p>
          <a:p>
            <a:pPr lvl="1"/>
            <a:r>
              <a:rPr lang="en-US" sz="2800" dirty="0"/>
              <a:t>Intermediate – 4-5</a:t>
            </a:r>
          </a:p>
          <a:p>
            <a:pPr lvl="1"/>
            <a:r>
              <a:rPr lang="en-US" sz="2800" dirty="0"/>
              <a:t>Middle School – 6-8</a:t>
            </a:r>
          </a:p>
          <a:p>
            <a:pPr lvl="1"/>
            <a:r>
              <a:rPr lang="en-US" sz="2800" dirty="0"/>
              <a:t>High School – 9-12</a:t>
            </a:r>
          </a:p>
          <a:p>
            <a:pPr lvl="1"/>
            <a:endParaRPr lang="en-US" sz="2400" dirty="0"/>
          </a:p>
          <a:p>
            <a:r>
              <a:rPr lang="en-US" sz="2800" dirty="0"/>
              <a:t>Describe what students should know and be able to do at the end of each grade-band.</a:t>
            </a:r>
          </a:p>
          <a:p>
            <a:pPr marL="523240" lvl="1" indent="0">
              <a:buNone/>
            </a:pPr>
            <a:endParaRPr lang="en-US" sz="2800" dirty="0"/>
          </a:p>
          <a:p>
            <a:pPr>
              <a:spcAft>
                <a:spcPts val="600"/>
              </a:spcAft>
              <a:buFont typeface="Arial" panose="020B0604020202020204" pitchFamily="34" charset="0"/>
              <a:buChar char="•"/>
            </a:pPr>
            <a:endParaRPr lang="en-US" sz="1200" dirty="0"/>
          </a:p>
          <a:p>
            <a:pPr lvl="0">
              <a:spcAft>
                <a:spcPts val="600"/>
              </a:spcAft>
              <a:buFont typeface="Arial" panose="020B0604020202020204" pitchFamily="34" charset="0"/>
              <a:buChar char="•"/>
            </a:pPr>
            <a:endParaRPr lang="en-US" sz="3200" b="1" dirty="0"/>
          </a:p>
        </p:txBody>
      </p:sp>
      <p:pic>
        <p:nvPicPr>
          <p:cNvPr id="5" name="Picture 4" descr="&quot; &quot;">
            <a:extLst>
              <a:ext uri="{FF2B5EF4-FFF2-40B4-BE49-F238E27FC236}">
                <a16:creationId xmlns="" xmlns:a16="http://schemas.microsoft.com/office/drawing/2014/main" id="{6D0D1DD3-08A2-49E5-AAA6-992432981C24}"/>
              </a:ext>
            </a:extLst>
          </p:cNvPr>
          <p:cNvPicPr>
            <a:picLocks noChangeAspect="1"/>
          </p:cNvPicPr>
          <p:nvPr/>
        </p:nvPicPr>
        <p:blipFill>
          <a:blip r:embed="rId3"/>
          <a:stretch>
            <a:fillRect/>
          </a:stretch>
        </p:blipFill>
        <p:spPr>
          <a:xfrm>
            <a:off x="8094133" y="2305049"/>
            <a:ext cx="3869267" cy="4445937"/>
          </a:xfrm>
          <a:prstGeom prst="rect">
            <a:avLst/>
          </a:prstGeom>
        </p:spPr>
      </p:pic>
    </p:spTree>
    <p:extLst>
      <p:ext uri="{BB962C8B-B14F-4D97-AF65-F5344CB8AC3E}">
        <p14:creationId xmlns:p14="http://schemas.microsoft.com/office/powerpoint/2010/main" val="844810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ample financial literacy standards">
            <a:extLst>
              <a:ext uri="{FF2B5EF4-FFF2-40B4-BE49-F238E27FC236}">
                <a16:creationId xmlns="" xmlns:a16="http://schemas.microsoft.com/office/drawing/2014/main" id="{1BE32F8C-F4F6-47B6-B673-635F82D7C4DC}"/>
              </a:ext>
            </a:extLst>
          </p:cNvPr>
          <p:cNvPicPr>
            <a:picLocks noChangeAspect="1"/>
          </p:cNvPicPr>
          <p:nvPr/>
        </p:nvPicPr>
        <p:blipFill>
          <a:blip r:embed="rId3"/>
          <a:stretch>
            <a:fillRect/>
          </a:stretch>
        </p:blipFill>
        <p:spPr>
          <a:xfrm>
            <a:off x="5881593" y="2543192"/>
            <a:ext cx="5818573" cy="4057592"/>
          </a:xfrm>
          <a:prstGeom prst="rect">
            <a:avLst/>
          </a:prstGeom>
          <a:ln w="47625">
            <a:solidFill>
              <a:schemeClr val="tx1">
                <a:lumMod val="75000"/>
                <a:lumOff val="25000"/>
              </a:schemeClr>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pPr algn="ctr"/>
            <a:r>
              <a:rPr lang="en-US" sz="4000" dirty="0"/>
              <a:t>Standards Coding</a:t>
            </a:r>
            <a:br>
              <a:rPr lang="en-US" sz="4000" dirty="0"/>
            </a:br>
            <a:endParaRPr lang="en-US" sz="4000" dirty="0"/>
          </a:p>
        </p:txBody>
      </p:sp>
      <p:sp>
        <p:nvSpPr>
          <p:cNvPr id="4" name="Slide Number Placeholder 3"/>
          <p:cNvSpPr>
            <a:spLocks noGrp="1"/>
          </p:cNvSpPr>
          <p:nvPr>
            <p:ph type="sldNum" idx="12"/>
          </p:nvPr>
        </p:nvSpPr>
        <p:spPr/>
        <p:txBody>
          <a:bodyPr/>
          <a:lstStyle/>
          <a:p>
            <a:fld id="{91BD7323-49BF-4C97-8773-5EC64C492009}" type="slidenum">
              <a:rPr lang="en-US" smtClean="0"/>
              <a:t>19</a:t>
            </a:fld>
            <a:endParaRPr lang="en-US"/>
          </a:p>
        </p:txBody>
      </p:sp>
      <p:sp>
        <p:nvSpPr>
          <p:cNvPr id="10" name="Text Placeholder 9">
            <a:extLst>
              <a:ext uri="{FF2B5EF4-FFF2-40B4-BE49-F238E27FC236}">
                <a16:creationId xmlns="" xmlns:a16="http://schemas.microsoft.com/office/drawing/2014/main" id="{DD70EF3D-CABA-423F-B635-D238792D19AE}"/>
              </a:ext>
            </a:extLst>
          </p:cNvPr>
          <p:cNvSpPr>
            <a:spLocks noGrp="1"/>
          </p:cNvSpPr>
          <p:nvPr>
            <p:ph type="body" idx="1"/>
          </p:nvPr>
        </p:nvSpPr>
        <p:spPr>
          <a:xfrm>
            <a:off x="286438" y="1333041"/>
            <a:ext cx="4307595" cy="4812136"/>
          </a:xfrm>
        </p:spPr>
        <p:txBody>
          <a:bodyPr/>
          <a:lstStyle/>
          <a:p>
            <a:r>
              <a:rPr lang="en-US" sz="2800" b="1" dirty="0"/>
              <a:t>ES</a:t>
            </a:r>
            <a:r>
              <a:rPr lang="en-US" sz="2800" dirty="0"/>
              <a:t> – Essential Skills</a:t>
            </a:r>
          </a:p>
          <a:p>
            <a:r>
              <a:rPr lang="en-US" sz="2800" b="1" dirty="0"/>
              <a:t>C</a:t>
            </a:r>
            <a:r>
              <a:rPr lang="en-US" sz="2800" dirty="0"/>
              <a:t> – Careers</a:t>
            </a:r>
          </a:p>
          <a:p>
            <a:r>
              <a:rPr lang="en-US" sz="2800" b="1" dirty="0"/>
              <a:t>FL</a:t>
            </a:r>
            <a:r>
              <a:rPr lang="en-US" sz="2800" dirty="0"/>
              <a:t> – Financial Literacy</a:t>
            </a:r>
          </a:p>
          <a:p>
            <a:endParaRPr lang="en-US" sz="2800" dirty="0"/>
          </a:p>
          <a:p>
            <a:r>
              <a:rPr lang="en-US" sz="2800" b="1" dirty="0"/>
              <a:t>P</a:t>
            </a:r>
            <a:r>
              <a:rPr lang="en-US" sz="2800" dirty="0"/>
              <a:t> – Primary – K-3</a:t>
            </a:r>
          </a:p>
          <a:p>
            <a:r>
              <a:rPr lang="en-US" sz="2800" b="1" dirty="0"/>
              <a:t>I</a:t>
            </a:r>
            <a:r>
              <a:rPr lang="en-US" sz="2800" dirty="0"/>
              <a:t> – Intermediate – 4-5</a:t>
            </a:r>
          </a:p>
          <a:p>
            <a:r>
              <a:rPr lang="en-US" sz="2800" b="1" dirty="0"/>
              <a:t>M</a:t>
            </a:r>
            <a:r>
              <a:rPr lang="en-US" sz="2800" dirty="0"/>
              <a:t> – Middle School – 6-8</a:t>
            </a:r>
          </a:p>
          <a:p>
            <a:r>
              <a:rPr lang="en-US" sz="2800" b="1" dirty="0"/>
              <a:t>H</a:t>
            </a:r>
            <a:r>
              <a:rPr lang="en-US" sz="2800" dirty="0"/>
              <a:t> – High School – 9-12</a:t>
            </a:r>
          </a:p>
        </p:txBody>
      </p:sp>
      <p:sp>
        <p:nvSpPr>
          <p:cNvPr id="6" name="Arrow: Right 5">
            <a:extLst>
              <a:ext uri="{FF2B5EF4-FFF2-40B4-BE49-F238E27FC236}">
                <a16:creationId xmlns="" xmlns:a16="http://schemas.microsoft.com/office/drawing/2014/main" id="{838996DA-9AE5-43F6-A1BE-9AA9A687FC5D}"/>
              </a:ext>
            </a:extLst>
          </p:cNvPr>
          <p:cNvSpPr/>
          <p:nvPr/>
        </p:nvSpPr>
        <p:spPr>
          <a:xfrm>
            <a:off x="4592268" y="3428898"/>
            <a:ext cx="1503732" cy="588689"/>
          </a:xfrm>
          <a:prstGeom prst="rightArrow">
            <a:avLst/>
          </a:prstGeom>
          <a:solidFill>
            <a:srgbClr val="990000"/>
          </a:solidFill>
          <a:ln>
            <a:solidFill>
              <a:srgbClr val="99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STANDARD</a:t>
            </a:r>
          </a:p>
        </p:txBody>
      </p:sp>
      <p:sp>
        <p:nvSpPr>
          <p:cNvPr id="12" name="Arrow: Right 11">
            <a:extLst>
              <a:ext uri="{FF2B5EF4-FFF2-40B4-BE49-F238E27FC236}">
                <a16:creationId xmlns="" xmlns:a16="http://schemas.microsoft.com/office/drawing/2014/main" id="{F4C9C6D6-A3AC-4C14-8C96-E929CF9FD5F4}"/>
              </a:ext>
            </a:extLst>
          </p:cNvPr>
          <p:cNvSpPr/>
          <p:nvPr/>
        </p:nvSpPr>
        <p:spPr>
          <a:xfrm>
            <a:off x="4925290" y="2545966"/>
            <a:ext cx="1503732" cy="588689"/>
          </a:xfrm>
          <a:prstGeom prst="rightArrow">
            <a:avLst/>
          </a:prstGeom>
          <a:solidFill>
            <a:srgbClr val="990000"/>
          </a:solidFill>
          <a:ln>
            <a:solidFill>
              <a:srgbClr val="99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DOMAIN</a:t>
            </a:r>
          </a:p>
        </p:txBody>
      </p:sp>
      <p:sp>
        <p:nvSpPr>
          <p:cNvPr id="9" name="Arrow: Left 8">
            <a:extLst>
              <a:ext uri="{FF2B5EF4-FFF2-40B4-BE49-F238E27FC236}">
                <a16:creationId xmlns="" xmlns:a16="http://schemas.microsoft.com/office/drawing/2014/main" id="{7429C815-3104-4394-8607-28BA94805ED1}"/>
              </a:ext>
            </a:extLst>
          </p:cNvPr>
          <p:cNvSpPr/>
          <p:nvPr/>
        </p:nvSpPr>
        <p:spPr>
          <a:xfrm>
            <a:off x="10622186" y="3134655"/>
            <a:ext cx="1472559" cy="588689"/>
          </a:xfrm>
          <a:prstGeom prst="leftArrow">
            <a:avLst/>
          </a:prstGeom>
          <a:solidFill>
            <a:srgbClr val="990000"/>
          </a:solidFill>
          <a:ln>
            <a:solidFill>
              <a:srgbClr val="99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STRAND</a:t>
            </a:r>
          </a:p>
        </p:txBody>
      </p:sp>
    </p:spTree>
    <p:extLst>
      <p:ext uri="{BB962C8B-B14F-4D97-AF65-F5344CB8AC3E}">
        <p14:creationId xmlns:p14="http://schemas.microsoft.com/office/powerpoint/2010/main" val="3307168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Group Norms</a:t>
            </a:r>
          </a:p>
        </p:txBody>
      </p:sp>
      <p:sp>
        <p:nvSpPr>
          <p:cNvPr id="3" name="Text Placeholder 2"/>
          <p:cNvSpPr>
            <a:spLocks noGrp="1"/>
          </p:cNvSpPr>
          <p:nvPr>
            <p:ph type="body" sz="quarter" idx="13"/>
          </p:nvPr>
        </p:nvSpPr>
        <p:spPr>
          <a:xfrm>
            <a:off x="555786" y="1224951"/>
            <a:ext cx="9188715" cy="5449824"/>
          </a:xfrm>
        </p:spPr>
        <p:txBody>
          <a:bodyPr/>
          <a:lstStyle/>
          <a:p>
            <a:pPr>
              <a:buFont typeface="Arial" panose="020B0604020202020204" pitchFamily="34" charset="0"/>
              <a:buChar char="•"/>
            </a:pPr>
            <a:r>
              <a:rPr lang="en-US" dirty="0"/>
              <a:t>Assume best intentions.</a:t>
            </a:r>
          </a:p>
          <a:p>
            <a:pPr>
              <a:buFont typeface="Arial" panose="020B0604020202020204" pitchFamily="34" charset="0"/>
              <a:buChar char="•"/>
            </a:pPr>
            <a:r>
              <a:rPr lang="en-US" dirty="0"/>
              <a:t>Listen carefully to one another.</a:t>
            </a:r>
          </a:p>
          <a:p>
            <a:pPr>
              <a:buFont typeface="Arial" panose="020B0604020202020204" pitchFamily="34" charset="0"/>
              <a:buChar char="•"/>
            </a:pPr>
            <a:r>
              <a:rPr lang="en-US" dirty="0"/>
              <a:t>Be open to new ideas.</a:t>
            </a:r>
          </a:p>
          <a:p>
            <a:pPr>
              <a:buFont typeface="Arial" panose="020B0604020202020204" pitchFamily="34" charset="0"/>
              <a:buChar char="•"/>
            </a:pPr>
            <a:r>
              <a:rPr lang="en-US" dirty="0"/>
              <a:t>Be open to working outside your comfort zone.</a:t>
            </a:r>
          </a:p>
          <a:p>
            <a:pPr>
              <a:buFont typeface="Arial" panose="020B0604020202020204" pitchFamily="34" charset="0"/>
              <a:buChar char="•"/>
            </a:pPr>
            <a:r>
              <a:rPr lang="en-US" dirty="0"/>
              <a:t>Ask questions.</a:t>
            </a:r>
          </a:p>
          <a:p>
            <a:pPr>
              <a:buFont typeface="Arial" panose="020B0604020202020204" pitchFamily="34" charset="0"/>
              <a:buChar char="•"/>
            </a:pPr>
            <a:r>
              <a:rPr lang="en-US" dirty="0"/>
              <a:t>Allow a chance for everyone to participate.</a:t>
            </a:r>
          </a:p>
        </p:txBody>
      </p:sp>
      <p:sp>
        <p:nvSpPr>
          <p:cNvPr id="4" name="Slide Number Placeholder 3"/>
          <p:cNvSpPr>
            <a:spLocks noGrp="1"/>
          </p:cNvSpPr>
          <p:nvPr>
            <p:ph type="sldNum" sz="quarter" idx="12"/>
          </p:nvPr>
        </p:nvSpPr>
        <p:spPr/>
        <p:txBody>
          <a:bodyPr/>
          <a:lstStyle/>
          <a:p>
            <a:fld id="{91BD7323-49BF-4C97-8773-5EC64C492009}" type="slidenum">
              <a:rPr lang="en-US" smtClean="0"/>
              <a:t>2</a:t>
            </a:fld>
            <a:endParaRPr lang="en-US"/>
          </a:p>
        </p:txBody>
      </p:sp>
    </p:spTree>
    <p:extLst>
      <p:ext uri="{BB962C8B-B14F-4D97-AF65-F5344CB8AC3E}">
        <p14:creationId xmlns:p14="http://schemas.microsoft.com/office/powerpoint/2010/main" val="420909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descr="&quot; &quot;">
            <a:extLst>
              <a:ext uri="{FF2B5EF4-FFF2-40B4-BE49-F238E27FC236}">
                <a16:creationId xmlns="" xmlns:a16="http://schemas.microsoft.com/office/drawing/2014/main" id="{C8B84C3A-C061-46A8-9EB7-16960C6B8DD7}"/>
              </a:ext>
              <a:ext uri="{C183D7F6-B498-43B3-948B-1728B52AA6E4}">
                <adec:decorative xmlns="" xmlns:adec="http://schemas.microsoft.com/office/drawing/2017/decorative" val="1"/>
              </a:ext>
            </a:extLst>
          </p:cNvPr>
          <p:cNvSpPr/>
          <p:nvPr/>
        </p:nvSpPr>
        <p:spPr>
          <a:xfrm>
            <a:off x="8416887" y="-12118"/>
            <a:ext cx="3775113" cy="68701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p:cNvSpPr>
            <a:spLocks noGrp="1"/>
          </p:cNvSpPr>
          <p:nvPr>
            <p:ph type="title"/>
          </p:nvPr>
        </p:nvSpPr>
        <p:spPr>
          <a:xfrm>
            <a:off x="555785" y="257216"/>
            <a:ext cx="10813621" cy="1320900"/>
          </a:xfrm>
        </p:spPr>
        <p:txBody>
          <a:bodyPr/>
          <a:lstStyle/>
          <a:p>
            <a:pPr algn="ctr"/>
            <a:r>
              <a:rPr lang="en-US" sz="4000" dirty="0"/>
              <a:t>Standards Coding</a:t>
            </a:r>
            <a:br>
              <a:rPr lang="en-US" sz="4000" dirty="0"/>
            </a:br>
            <a:r>
              <a:rPr lang="en-US" sz="4000" dirty="0"/>
              <a:t>                                                                                                                                                                                                                                                                                                                                                                                                                                                                                                                                                                                                                                                                                                                                                                                                                                                                                                                                                                                                                                                                                   </a:t>
            </a:r>
          </a:p>
        </p:txBody>
      </p:sp>
      <p:sp>
        <p:nvSpPr>
          <p:cNvPr id="4" name="Slide Number Placeholder 3"/>
          <p:cNvSpPr>
            <a:spLocks noGrp="1"/>
          </p:cNvSpPr>
          <p:nvPr>
            <p:ph type="sldNum" idx="12"/>
          </p:nvPr>
        </p:nvSpPr>
        <p:spPr/>
        <p:txBody>
          <a:bodyPr/>
          <a:lstStyle/>
          <a:p>
            <a:fld id="{91BD7323-49BF-4C97-8773-5EC64C492009}" type="slidenum">
              <a:rPr lang="en-US" smtClean="0"/>
              <a:t>20</a:t>
            </a:fld>
            <a:endParaRPr lang="en-US"/>
          </a:p>
        </p:txBody>
      </p:sp>
      <p:sp>
        <p:nvSpPr>
          <p:cNvPr id="6" name="Arrow: Right 5">
            <a:extLst>
              <a:ext uri="{FF2B5EF4-FFF2-40B4-BE49-F238E27FC236}">
                <a16:creationId xmlns="" xmlns:a16="http://schemas.microsoft.com/office/drawing/2014/main" id="{838996DA-9AE5-43F6-A1BE-9AA9A687FC5D}"/>
              </a:ext>
            </a:extLst>
          </p:cNvPr>
          <p:cNvSpPr/>
          <p:nvPr/>
        </p:nvSpPr>
        <p:spPr>
          <a:xfrm rot="18088770">
            <a:off x="1495840" y="3156766"/>
            <a:ext cx="2463050" cy="588689"/>
          </a:xfrm>
          <a:prstGeom prst="rightArrow">
            <a:avLst/>
          </a:prstGeom>
          <a:solidFill>
            <a:srgbClr val="990000"/>
          </a:solidFill>
          <a:ln>
            <a:solidFill>
              <a:srgbClr val="99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STANDARD NUMBER</a:t>
            </a:r>
          </a:p>
        </p:txBody>
      </p:sp>
      <p:sp>
        <p:nvSpPr>
          <p:cNvPr id="12" name="Arrow: Right 11">
            <a:extLst>
              <a:ext uri="{FF2B5EF4-FFF2-40B4-BE49-F238E27FC236}">
                <a16:creationId xmlns="" xmlns:a16="http://schemas.microsoft.com/office/drawing/2014/main" id="{F4C9C6D6-A3AC-4C14-8C96-E929CF9FD5F4}"/>
              </a:ext>
            </a:extLst>
          </p:cNvPr>
          <p:cNvSpPr/>
          <p:nvPr/>
        </p:nvSpPr>
        <p:spPr>
          <a:xfrm rot="18149402">
            <a:off x="295328" y="2700858"/>
            <a:ext cx="1503732" cy="588689"/>
          </a:xfrm>
          <a:prstGeom prst="rightArrow">
            <a:avLst/>
          </a:prstGeom>
          <a:solidFill>
            <a:srgbClr val="990000"/>
          </a:solidFill>
          <a:ln>
            <a:solidFill>
              <a:srgbClr val="99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DOMAIN</a:t>
            </a:r>
          </a:p>
        </p:txBody>
      </p:sp>
      <p:pic>
        <p:nvPicPr>
          <p:cNvPr id="11" name="Picture 10" descr="Sample standards">
            <a:extLst>
              <a:ext uri="{FF2B5EF4-FFF2-40B4-BE49-F238E27FC236}">
                <a16:creationId xmlns="" xmlns:a16="http://schemas.microsoft.com/office/drawing/2014/main" id="{601792FB-E0D2-4ABE-8500-CCE1DC84BB78}"/>
              </a:ext>
            </a:extLst>
          </p:cNvPr>
          <p:cNvPicPr>
            <a:picLocks noChangeAspect="1"/>
          </p:cNvPicPr>
          <p:nvPr/>
        </p:nvPicPr>
        <p:blipFill>
          <a:blip r:embed="rId3"/>
          <a:stretch>
            <a:fillRect/>
          </a:stretch>
        </p:blipFill>
        <p:spPr>
          <a:xfrm>
            <a:off x="4309358" y="1376575"/>
            <a:ext cx="6962661" cy="2662723"/>
          </a:xfrm>
          <a:prstGeom prst="rect">
            <a:avLst/>
          </a:prstGeom>
          <a:ln w="44450">
            <a:solidFill>
              <a:schemeClr val="tx1">
                <a:lumMod val="75000"/>
                <a:lumOff val="25000"/>
              </a:schemeClr>
            </a:solidFill>
          </a:ln>
          <a:effectLst>
            <a:outerShdw blurRad="50800" dist="38100" dir="2700000" algn="tl" rotWithShape="0">
              <a:prstClr val="black">
                <a:alpha val="40000"/>
              </a:prstClr>
            </a:outerShdw>
          </a:effectLst>
        </p:spPr>
      </p:pic>
      <p:sp>
        <p:nvSpPr>
          <p:cNvPr id="14" name="Text Placeholder 13">
            <a:extLst>
              <a:ext uri="{FF2B5EF4-FFF2-40B4-BE49-F238E27FC236}">
                <a16:creationId xmlns="" xmlns:a16="http://schemas.microsoft.com/office/drawing/2014/main" id="{38C5B8AB-67A5-45E2-AFAC-E6534CF9D76C}"/>
              </a:ext>
            </a:extLst>
          </p:cNvPr>
          <p:cNvSpPr>
            <a:spLocks noGrp="1"/>
          </p:cNvSpPr>
          <p:nvPr>
            <p:ph type="body" idx="1"/>
          </p:nvPr>
        </p:nvSpPr>
        <p:spPr>
          <a:xfrm>
            <a:off x="581634" y="1366093"/>
            <a:ext cx="5830184" cy="1029360"/>
          </a:xfrm>
        </p:spPr>
        <p:txBody>
          <a:bodyPr/>
          <a:lstStyle/>
          <a:p>
            <a:r>
              <a:rPr lang="en-US" sz="5400" dirty="0"/>
              <a:t>F L . M . 4</a:t>
            </a:r>
          </a:p>
        </p:txBody>
      </p:sp>
      <p:sp>
        <p:nvSpPr>
          <p:cNvPr id="15" name="Arrow: Right 14">
            <a:extLst>
              <a:ext uri="{FF2B5EF4-FFF2-40B4-BE49-F238E27FC236}">
                <a16:creationId xmlns="" xmlns:a16="http://schemas.microsoft.com/office/drawing/2014/main" id="{0AE7A0EB-5803-4E6D-B8DA-FCC6DED181AE}"/>
              </a:ext>
            </a:extLst>
          </p:cNvPr>
          <p:cNvSpPr/>
          <p:nvPr/>
        </p:nvSpPr>
        <p:spPr>
          <a:xfrm rot="18088770">
            <a:off x="887146" y="2960260"/>
            <a:ext cx="2054070" cy="588689"/>
          </a:xfrm>
          <a:prstGeom prst="rightArrow">
            <a:avLst/>
          </a:prstGeom>
          <a:solidFill>
            <a:srgbClr val="990000"/>
          </a:solidFill>
          <a:ln>
            <a:solidFill>
              <a:srgbClr val="99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GRADE BAND</a:t>
            </a:r>
          </a:p>
        </p:txBody>
      </p:sp>
      <p:sp>
        <p:nvSpPr>
          <p:cNvPr id="18" name="Rectangle 17">
            <a:extLst>
              <a:ext uri="{FF2B5EF4-FFF2-40B4-BE49-F238E27FC236}">
                <a16:creationId xmlns="" xmlns:a16="http://schemas.microsoft.com/office/drawing/2014/main" id="{93C2A906-A2C1-42C2-885C-45F5A0ACA093}"/>
              </a:ext>
            </a:extLst>
          </p:cNvPr>
          <p:cNvSpPr/>
          <p:nvPr/>
        </p:nvSpPr>
        <p:spPr>
          <a:xfrm>
            <a:off x="6801192" y="5005361"/>
            <a:ext cx="3411184" cy="923330"/>
          </a:xfrm>
          <a:prstGeom prst="rect">
            <a:avLst/>
          </a:prstGeom>
        </p:spPr>
        <p:txBody>
          <a:bodyPr wrap="square">
            <a:spAutoFit/>
          </a:bodyPr>
          <a:lstStyle/>
          <a:p>
            <a:r>
              <a:rPr lang="en-US" sz="5400" dirty="0">
                <a:latin typeface="Source Sans Pro" panose="020B0503030403020204" pitchFamily="34" charset="0"/>
                <a:ea typeface="Source Sans Pro" panose="020B0503030403020204" pitchFamily="34" charset="0"/>
              </a:rPr>
              <a:t>F L . M . 6a</a:t>
            </a:r>
          </a:p>
        </p:txBody>
      </p:sp>
      <p:sp>
        <p:nvSpPr>
          <p:cNvPr id="21" name="Arrow: Left 20">
            <a:extLst>
              <a:ext uri="{FF2B5EF4-FFF2-40B4-BE49-F238E27FC236}">
                <a16:creationId xmlns="" xmlns:a16="http://schemas.microsoft.com/office/drawing/2014/main" id="{FFF97E44-1C63-4E84-9CD6-B1C0801CEF05}"/>
              </a:ext>
            </a:extLst>
          </p:cNvPr>
          <p:cNvSpPr/>
          <p:nvPr/>
        </p:nvSpPr>
        <p:spPr>
          <a:xfrm rot="1586424">
            <a:off x="9734599" y="5748471"/>
            <a:ext cx="2090575" cy="504124"/>
          </a:xfrm>
          <a:prstGeom prst="leftArrow">
            <a:avLst/>
          </a:prstGeom>
          <a:solidFill>
            <a:srgbClr val="990000"/>
          </a:solidFill>
          <a:ln>
            <a:solidFill>
              <a:srgbClr val="99000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SUBSTANDARD</a:t>
            </a:r>
          </a:p>
        </p:txBody>
      </p:sp>
      <p:sp>
        <p:nvSpPr>
          <p:cNvPr id="23" name="TextBox 22">
            <a:extLst>
              <a:ext uri="{FF2B5EF4-FFF2-40B4-BE49-F238E27FC236}">
                <a16:creationId xmlns="" xmlns:a16="http://schemas.microsoft.com/office/drawing/2014/main" id="{EC7B4BB5-3986-4928-A472-3AC5D57C37F7}"/>
              </a:ext>
            </a:extLst>
          </p:cNvPr>
          <p:cNvSpPr txBox="1"/>
          <p:nvPr/>
        </p:nvSpPr>
        <p:spPr>
          <a:xfrm>
            <a:off x="555786" y="5119640"/>
            <a:ext cx="6165508" cy="830997"/>
          </a:xfrm>
          <a:prstGeom prst="rect">
            <a:avLst/>
          </a:prstGeom>
          <a:noFill/>
        </p:spPr>
        <p:txBody>
          <a:bodyPr wrap="square" rtlCol="0">
            <a:spAutoFit/>
          </a:bodyPr>
          <a:lstStyle/>
          <a:p>
            <a:r>
              <a:rPr lang="en-US" sz="2400" dirty="0">
                <a:latin typeface="Source Sans Pro" panose="020B0503030403020204" pitchFamily="34" charset="0"/>
                <a:ea typeface="Source Sans Pro" panose="020B0503030403020204" pitchFamily="34" charset="0"/>
              </a:rPr>
              <a:t>Some standards may include a substandard that would be denoted by an additional letter.</a:t>
            </a:r>
          </a:p>
        </p:txBody>
      </p:sp>
    </p:spTree>
    <p:extLst>
      <p:ext uri="{BB962C8B-B14F-4D97-AF65-F5344CB8AC3E}">
        <p14:creationId xmlns:p14="http://schemas.microsoft.com/office/powerpoint/2010/main" val="1337971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812120"/>
          </a:xfrm>
        </p:spPr>
        <p:txBody>
          <a:bodyPr/>
          <a:lstStyle/>
          <a:p>
            <a:r>
              <a:rPr lang="en-US" dirty="0"/>
              <a:t>Coming Up</a:t>
            </a:r>
          </a:p>
        </p:txBody>
      </p:sp>
      <p:sp>
        <p:nvSpPr>
          <p:cNvPr id="4" name="Slide Number Placeholder 3"/>
          <p:cNvSpPr>
            <a:spLocks noGrp="1"/>
          </p:cNvSpPr>
          <p:nvPr>
            <p:ph type="sldNum" sz="quarter" idx="12"/>
          </p:nvPr>
        </p:nvSpPr>
        <p:spPr/>
        <p:txBody>
          <a:bodyPr/>
          <a:lstStyle/>
          <a:p>
            <a:fld id="{91BD7323-49BF-4C97-8773-5EC64C492009}" type="slidenum">
              <a:rPr lang="en-US" smtClean="0"/>
              <a:t>21</a:t>
            </a:fld>
            <a:endParaRPr lang="en-US"/>
          </a:p>
        </p:txBody>
      </p:sp>
      <p:sp>
        <p:nvSpPr>
          <p:cNvPr id="5" name="Rectangle 1"/>
          <p:cNvSpPr>
            <a:spLocks noGrp="1" noChangeArrowheads="1"/>
          </p:cNvSpPr>
          <p:nvPr>
            <p:ph type="body" sz="quarter" idx="13"/>
          </p:nvPr>
        </p:nvSpPr>
        <p:spPr bwMode="auto">
          <a:xfrm>
            <a:off x="0" y="1753694"/>
            <a:ext cx="1019907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lvl1pPr indent="381000"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sz="2800" dirty="0"/>
              <a:t>Section 1C:  Understanding the Domains and Strands</a:t>
            </a:r>
            <a:r>
              <a:rPr kumimoji="0" lang="en-US" altLang="en-US" sz="1000" b="0" i="0" u="none" strike="noStrike" cap="none" normalizeH="0" baseline="0" dirty="0">
                <a:ln>
                  <a:noFill/>
                </a:ln>
                <a:solidFill>
                  <a:schemeClr val="tx1"/>
                </a:solidFill>
                <a:effectLst/>
              </a:rPr>
              <a:t/>
            </a:r>
            <a:br>
              <a:rPr kumimoji="0" lang="en-US" altLang="en-US" sz="1000" b="0" i="0" u="none" strike="noStrike" cap="none" normalizeH="0" baseline="0" dirty="0">
                <a:ln>
                  <a:noFill/>
                </a:ln>
                <a:solidFill>
                  <a:schemeClr val="tx1"/>
                </a:solidFill>
                <a:effectLst/>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52327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End Slide for Section A</a:t>
            </a:r>
          </a:p>
        </p:txBody>
      </p:sp>
      <p:sp>
        <p:nvSpPr>
          <p:cNvPr id="4" name="Slide Number Placeholder 3"/>
          <p:cNvSpPr>
            <a:spLocks noGrp="1"/>
          </p:cNvSpPr>
          <p:nvPr>
            <p:ph type="sldNum" idx="12"/>
          </p:nvPr>
        </p:nvSpPr>
        <p:spPr/>
        <p:txBody>
          <a:bodyPr/>
          <a:lstStyle/>
          <a:p>
            <a:fld id="{91BD7323-49BF-4C97-8773-5EC64C492009}" type="slidenum">
              <a:rPr lang="en-US" smtClean="0"/>
              <a:t>22</a:t>
            </a:fld>
            <a:endParaRPr lang="en-US"/>
          </a:p>
        </p:txBody>
      </p:sp>
      <p:sp>
        <p:nvSpPr>
          <p:cNvPr id="3" name="Text Placeholder 2" hidden="1"/>
          <p:cNvSpPr>
            <a:spLocks noGrp="1"/>
          </p:cNvSpPr>
          <p:nvPr>
            <p:ph type="body" idx="1"/>
          </p:nvPr>
        </p:nvSpPr>
        <p:spPr/>
        <p:txBody>
          <a:bodyPr/>
          <a:lstStyle/>
          <a:p>
            <a:endParaRPr lang="en-US" dirty="0"/>
          </a:p>
        </p:txBody>
      </p:sp>
      <p:sp>
        <p:nvSpPr>
          <p:cNvPr id="7" name="Rectangle 6"/>
          <p:cNvSpPr/>
          <p:nvPr/>
        </p:nvSpPr>
        <p:spPr>
          <a:xfrm>
            <a:off x="2208945" y="633932"/>
            <a:ext cx="6739846" cy="4616648"/>
          </a:xfrm>
          <a:prstGeom prst="rect">
            <a:avLst/>
          </a:prstGeom>
          <a:solidFill>
            <a:schemeClr val="bg1"/>
          </a:solidFill>
        </p:spPr>
        <p:txBody>
          <a:bodyPr wrap="square">
            <a:spAutoFit/>
          </a:bodyPr>
          <a:lstStyle/>
          <a:p>
            <a:r>
              <a:rPr lang="en-US" sz="2800" dirty="0">
                <a:solidFill>
                  <a:srgbClr val="333333"/>
                </a:solidFill>
                <a:latin typeface="&amp;quot"/>
              </a:rPr>
              <a:t>Stop here if you are completing:</a:t>
            </a:r>
          </a:p>
          <a:p>
            <a:endParaRPr lang="en-US" dirty="0">
              <a:solidFill>
                <a:srgbClr val="333333"/>
              </a:solidFill>
              <a:latin typeface="&amp;quot"/>
            </a:endParaRPr>
          </a:p>
          <a:p>
            <a:r>
              <a:rPr lang="en-US" sz="2800" dirty="0">
                <a:solidFill>
                  <a:srgbClr val="333333"/>
                </a:solidFill>
                <a:latin typeface="&amp;quot"/>
              </a:rPr>
              <a:t>Module 1: Section 1B:  Understanding the Architecture </a:t>
            </a:r>
            <a:r>
              <a:rPr lang="en-US" sz="2800" b="1" dirty="0">
                <a:solidFill>
                  <a:srgbClr val="333333"/>
                </a:solidFill>
                <a:latin typeface="&amp;quot"/>
              </a:rPr>
              <a:t>only</a:t>
            </a:r>
            <a:r>
              <a:rPr lang="en-US" sz="2800" dirty="0">
                <a:solidFill>
                  <a:srgbClr val="333333"/>
                </a:solidFill>
                <a:latin typeface="&amp;quot"/>
              </a:rPr>
              <a:t>.  </a:t>
            </a:r>
            <a:endParaRPr lang="en-US" sz="2800" dirty="0">
              <a:latin typeface="Times New Roman" panose="02020603050405020304" pitchFamily="18" charset="0"/>
            </a:endParaRPr>
          </a:p>
          <a:p>
            <a:r>
              <a:rPr lang="en-US" sz="2800" dirty="0"/>
              <a:t/>
            </a:r>
            <a:br>
              <a:rPr lang="en-US" sz="2800" dirty="0"/>
            </a:br>
            <a:endParaRPr lang="en-US" sz="2800" dirty="0"/>
          </a:p>
          <a:p>
            <a:endParaRPr lang="en-US" sz="2800" dirty="0"/>
          </a:p>
          <a:p>
            <a:endParaRPr lang="en-US" sz="2800" dirty="0"/>
          </a:p>
          <a:p>
            <a:endParaRPr lang="en-US" sz="2800" dirty="0"/>
          </a:p>
          <a:p>
            <a:r>
              <a:rPr lang="en-US" sz="2800" dirty="0">
                <a:solidFill>
                  <a:srgbClr val="333333"/>
                </a:solidFill>
                <a:latin typeface="&amp;quot"/>
              </a:rPr>
              <a:t>Continue to Section 1C: </a:t>
            </a:r>
            <a:r>
              <a:rPr lang="en-US" sz="2800" dirty="0"/>
              <a:t>Understanding the Domains and Strands</a:t>
            </a:r>
            <a:endParaRPr lang="en-US" sz="3200" dirty="0"/>
          </a:p>
        </p:txBody>
      </p:sp>
      <p:pic>
        <p:nvPicPr>
          <p:cNvPr id="1028" name="Picture 4" descr="Image result for traffic light red">
            <a:extLst>
              <a:ext uri="{FF2B5EF4-FFF2-40B4-BE49-F238E27FC236}">
                <a16:creationId xmlns="" xmlns:a16="http://schemas.microsoft.com/office/drawing/2014/main" id="{8C8B147A-3AA8-4AE4-A3CC-D8E9A6CCC8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056" y="438722"/>
            <a:ext cx="1831186" cy="21058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Stoplight with green light">
            <a:extLst>
              <a:ext uri="{FF2B5EF4-FFF2-40B4-BE49-F238E27FC236}">
                <a16:creationId xmlns="" xmlns:a16="http://schemas.microsoft.com/office/drawing/2014/main" id="{08A67CA0-1D85-4492-9DDA-EAC4DF34560B}"/>
              </a:ext>
            </a:extLst>
          </p:cNvPr>
          <p:cNvPicPr>
            <a:picLocks noChangeAspect="1"/>
          </p:cNvPicPr>
          <p:nvPr/>
        </p:nvPicPr>
        <p:blipFill>
          <a:blip r:embed="rId3"/>
          <a:stretch>
            <a:fillRect/>
          </a:stretch>
        </p:blipFill>
        <p:spPr>
          <a:xfrm>
            <a:off x="269056" y="3586659"/>
            <a:ext cx="1751386" cy="2014094"/>
          </a:xfrm>
          <a:prstGeom prst="rect">
            <a:avLst/>
          </a:prstGeom>
        </p:spPr>
      </p:pic>
    </p:spTree>
    <p:extLst>
      <p:ext uri="{BB962C8B-B14F-4D97-AF65-F5344CB8AC3E}">
        <p14:creationId xmlns:p14="http://schemas.microsoft.com/office/powerpoint/2010/main" val="3148539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txBox="1">
            <a:spLocks noGrp="1"/>
          </p:cNvSpPr>
          <p:nvPr>
            <p:ph type="ctrTitle"/>
          </p:nvPr>
        </p:nvSpPr>
        <p:spPr>
          <a:xfrm>
            <a:off x="485401" y="640080"/>
            <a:ext cx="9228600" cy="3035808"/>
          </a:xfrm>
          <a:prstGeom prst="rect">
            <a:avLst/>
          </a:prstGeom>
          <a:noFill/>
          <a:ln>
            <a:noFill/>
          </a:ln>
        </p:spPr>
        <p:txBody>
          <a:bodyPr spcFirstLastPara="1" wrap="square" lIns="91425" tIns="45700" rIns="91425" bIns="45700" anchor="b" anchorCtr="0">
            <a:noAutofit/>
          </a:bodyPr>
          <a:lstStyle/>
          <a:p>
            <a:pPr lvl="0" algn="ctr">
              <a:buSzPts val="4800"/>
            </a:pPr>
            <a:r>
              <a:rPr lang="en-US" sz="4000" dirty="0"/>
              <a:t>Getting to Know the </a:t>
            </a:r>
            <a:br>
              <a:rPr lang="en-US" sz="4000" dirty="0"/>
            </a:br>
            <a:r>
              <a:rPr lang="en-US" sz="4000" i="1" dirty="0"/>
              <a:t>Kentucky Academic Standards for Career Studies</a:t>
            </a:r>
            <a:r>
              <a:rPr lang="en-US" sz="4000" dirty="0"/>
              <a:t/>
            </a:r>
            <a:br>
              <a:rPr lang="en-US" sz="4000" dirty="0"/>
            </a:br>
            <a:endParaRPr sz="4000" b="0" i="0" u="none" strike="noStrike" cap="none" dirty="0">
              <a:solidFill>
                <a:srgbClr val="072B62"/>
              </a:solidFill>
              <a:latin typeface="Georgia"/>
              <a:ea typeface="Georgia"/>
              <a:cs typeface="Georgia"/>
              <a:sym typeface="Georgia"/>
            </a:endParaRPr>
          </a:p>
        </p:txBody>
      </p:sp>
      <p:sp>
        <p:nvSpPr>
          <p:cNvPr id="341" name="Shape 341"/>
          <p:cNvSpPr txBox="1">
            <a:spLocks noGrp="1"/>
          </p:cNvSpPr>
          <p:nvPr>
            <p:ph type="subTitle" idx="1"/>
          </p:nvPr>
        </p:nvSpPr>
        <p:spPr>
          <a:xfrm>
            <a:off x="458100" y="4169664"/>
            <a:ext cx="9088236" cy="1261872"/>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rgbClr val="D2BD24"/>
              </a:buClr>
              <a:buSzPts val="2800"/>
              <a:buFont typeface="Noto Sans Symbols"/>
              <a:buNone/>
            </a:pPr>
            <a:r>
              <a:rPr lang="en-US" sz="4000" b="0" i="0" u="none" strike="noStrike" cap="none" dirty="0">
                <a:solidFill>
                  <a:srgbClr val="990000"/>
                </a:solidFill>
                <a:latin typeface="Georgia" panose="02040502050405020303" pitchFamily="18" charset="0"/>
                <a:sym typeface="Source Sans Pro"/>
              </a:rPr>
              <a:t>Module 1: Section 1C</a:t>
            </a:r>
          </a:p>
          <a:p>
            <a:pPr marL="0" lvl="0" indent="0">
              <a:spcBef>
                <a:spcPts val="0"/>
              </a:spcBef>
            </a:pPr>
            <a:r>
              <a:rPr lang="en-US" sz="4000" dirty="0">
                <a:solidFill>
                  <a:srgbClr val="990000"/>
                </a:solidFill>
                <a:latin typeface="Georgia" panose="02040502050405020303" pitchFamily="18" charset="0"/>
              </a:rPr>
              <a:t>Understanding the Domains &amp; Strands</a:t>
            </a:r>
            <a:endParaRPr sz="4000" b="0" i="0" u="none" strike="noStrike" cap="none" dirty="0">
              <a:solidFill>
                <a:srgbClr val="990000"/>
              </a:solidFill>
              <a:latin typeface="Georgia" panose="02040502050405020303" pitchFamily="18" charset="0"/>
              <a:sym typeface="Source Sans Pro"/>
            </a:endParaRPr>
          </a:p>
        </p:txBody>
      </p:sp>
    </p:spTree>
    <p:extLst>
      <p:ext uri="{BB962C8B-B14F-4D97-AF65-F5344CB8AC3E}">
        <p14:creationId xmlns:p14="http://schemas.microsoft.com/office/powerpoint/2010/main" val="10099657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Group Norms</a:t>
            </a:r>
          </a:p>
        </p:txBody>
      </p:sp>
      <p:sp>
        <p:nvSpPr>
          <p:cNvPr id="3" name="Text Placeholder 2"/>
          <p:cNvSpPr>
            <a:spLocks noGrp="1"/>
          </p:cNvSpPr>
          <p:nvPr>
            <p:ph type="body" sz="quarter" idx="13"/>
          </p:nvPr>
        </p:nvSpPr>
        <p:spPr>
          <a:xfrm>
            <a:off x="555786" y="1224951"/>
            <a:ext cx="9188715" cy="5449824"/>
          </a:xfrm>
        </p:spPr>
        <p:txBody>
          <a:bodyPr/>
          <a:lstStyle/>
          <a:p>
            <a:pPr>
              <a:buFont typeface="Arial" panose="020B0604020202020204" pitchFamily="34" charset="0"/>
              <a:buChar char="•"/>
            </a:pPr>
            <a:r>
              <a:rPr lang="en-US" dirty="0">
                <a:solidFill>
                  <a:schemeClr val="tx1"/>
                </a:solidFill>
              </a:rPr>
              <a:t>Assume best intentions.</a:t>
            </a:r>
          </a:p>
          <a:p>
            <a:pPr>
              <a:buFont typeface="Arial" panose="020B0604020202020204" pitchFamily="34" charset="0"/>
              <a:buChar char="•"/>
            </a:pPr>
            <a:r>
              <a:rPr lang="en-US" dirty="0">
                <a:solidFill>
                  <a:schemeClr val="tx1"/>
                </a:solidFill>
              </a:rPr>
              <a:t>Listen carefully to one another.</a:t>
            </a:r>
          </a:p>
          <a:p>
            <a:pPr>
              <a:buFont typeface="Arial" panose="020B0604020202020204" pitchFamily="34" charset="0"/>
              <a:buChar char="•"/>
            </a:pPr>
            <a:r>
              <a:rPr lang="en-US" dirty="0">
                <a:solidFill>
                  <a:schemeClr val="tx1"/>
                </a:solidFill>
              </a:rPr>
              <a:t>Be open to new ideas.</a:t>
            </a:r>
          </a:p>
          <a:p>
            <a:pPr>
              <a:buFont typeface="Arial" panose="020B0604020202020204" pitchFamily="34" charset="0"/>
              <a:buChar char="•"/>
            </a:pPr>
            <a:r>
              <a:rPr lang="en-US" dirty="0">
                <a:solidFill>
                  <a:schemeClr val="tx1"/>
                </a:solidFill>
              </a:rPr>
              <a:t>Be open to working outside your comfort zone.</a:t>
            </a:r>
          </a:p>
          <a:p>
            <a:pPr>
              <a:buFont typeface="Arial" panose="020B0604020202020204" pitchFamily="34" charset="0"/>
              <a:buChar char="•"/>
            </a:pPr>
            <a:r>
              <a:rPr lang="en-US" dirty="0">
                <a:solidFill>
                  <a:schemeClr val="tx1"/>
                </a:solidFill>
              </a:rPr>
              <a:t>Ask questions.</a:t>
            </a:r>
          </a:p>
          <a:p>
            <a:pPr>
              <a:buFont typeface="Arial" panose="020B0604020202020204" pitchFamily="34" charset="0"/>
              <a:buChar char="•"/>
            </a:pPr>
            <a:r>
              <a:rPr lang="en-US" dirty="0">
                <a:solidFill>
                  <a:schemeClr val="tx1"/>
                </a:solidFill>
              </a:rPr>
              <a:t>Allow a chance for everyone to participate.</a:t>
            </a:r>
          </a:p>
        </p:txBody>
      </p:sp>
      <p:sp>
        <p:nvSpPr>
          <p:cNvPr id="4" name="Slide Number Placeholder 3"/>
          <p:cNvSpPr>
            <a:spLocks noGrp="1"/>
          </p:cNvSpPr>
          <p:nvPr>
            <p:ph type="sldNum" sz="quarter" idx="12"/>
          </p:nvPr>
        </p:nvSpPr>
        <p:spPr/>
        <p:txBody>
          <a:bodyPr/>
          <a:lstStyle/>
          <a:p>
            <a:fld id="{91BD7323-49BF-4C97-8773-5EC64C492009}" type="slidenum">
              <a:rPr lang="en-US" smtClean="0"/>
              <a:t>24</a:t>
            </a:fld>
            <a:endParaRPr lang="en-US"/>
          </a:p>
        </p:txBody>
      </p:sp>
    </p:spTree>
    <p:extLst>
      <p:ext uri="{BB962C8B-B14F-4D97-AF65-F5344CB8AC3E}">
        <p14:creationId xmlns:p14="http://schemas.microsoft.com/office/powerpoint/2010/main" val="818410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0F5D9E1-4150-4C1E-975C-678B7E69DB69}"/>
              </a:ext>
            </a:extLst>
          </p:cNvPr>
          <p:cNvSpPr>
            <a:spLocks noGrp="1"/>
          </p:cNvSpPr>
          <p:nvPr>
            <p:ph type="title"/>
          </p:nvPr>
        </p:nvSpPr>
        <p:spPr>
          <a:xfrm>
            <a:off x="277402" y="257025"/>
            <a:ext cx="8875052" cy="1320800"/>
          </a:xfrm>
        </p:spPr>
        <p:txBody>
          <a:bodyPr/>
          <a:lstStyle/>
          <a:p>
            <a:pPr algn="ctr"/>
            <a:r>
              <a:rPr lang="en-US" sz="3600" dirty="0"/>
              <a:t>Understanding the Domains and Strands</a:t>
            </a:r>
            <a:br>
              <a:rPr lang="en-US" sz="3600" dirty="0"/>
            </a:br>
            <a:r>
              <a:rPr lang="en-US" sz="3600" dirty="0"/>
              <a:t>Essential Questions</a:t>
            </a:r>
          </a:p>
        </p:txBody>
      </p:sp>
      <p:sp>
        <p:nvSpPr>
          <p:cNvPr id="3" name="Text Placeholder 2">
            <a:extLst>
              <a:ext uri="{FF2B5EF4-FFF2-40B4-BE49-F238E27FC236}">
                <a16:creationId xmlns="" xmlns:a16="http://schemas.microsoft.com/office/drawing/2014/main" id="{8A7D9BC7-0C4E-4912-BF49-F3978D59EE0E}"/>
              </a:ext>
            </a:extLst>
          </p:cNvPr>
          <p:cNvSpPr>
            <a:spLocks noGrp="1"/>
          </p:cNvSpPr>
          <p:nvPr>
            <p:ph type="body" sz="quarter" idx="13"/>
          </p:nvPr>
        </p:nvSpPr>
        <p:spPr>
          <a:xfrm>
            <a:off x="555786" y="1828799"/>
            <a:ext cx="9188715" cy="4845975"/>
          </a:xfrm>
        </p:spPr>
        <p:txBody>
          <a:bodyPr/>
          <a:lstStyle/>
          <a:p>
            <a:pPr>
              <a:lnSpc>
                <a:spcPct val="150000"/>
              </a:lnSpc>
            </a:pPr>
            <a:r>
              <a:rPr lang="en-US" sz="3200" dirty="0">
                <a:solidFill>
                  <a:schemeClr val="tx1"/>
                </a:solidFill>
              </a:rPr>
              <a:t>What are the domains and strands of the KAS for Career Studies?</a:t>
            </a:r>
          </a:p>
          <a:p>
            <a:pPr>
              <a:lnSpc>
                <a:spcPct val="150000"/>
              </a:lnSpc>
            </a:pPr>
            <a:endParaRPr lang="en-US" sz="3200" dirty="0">
              <a:solidFill>
                <a:schemeClr val="tx1"/>
              </a:solidFill>
            </a:endParaRPr>
          </a:p>
          <a:p>
            <a:pPr>
              <a:lnSpc>
                <a:spcPct val="150000"/>
              </a:lnSpc>
            </a:pPr>
            <a:endParaRPr lang="en-US" sz="3200" dirty="0">
              <a:solidFill>
                <a:schemeClr val="tx1"/>
              </a:solidFill>
            </a:endParaRPr>
          </a:p>
        </p:txBody>
      </p:sp>
      <p:sp>
        <p:nvSpPr>
          <p:cNvPr id="4" name="Slide Number Placeholder 3">
            <a:extLst>
              <a:ext uri="{FF2B5EF4-FFF2-40B4-BE49-F238E27FC236}">
                <a16:creationId xmlns="" xmlns:a16="http://schemas.microsoft.com/office/drawing/2014/main" id="{F47091D8-953B-4AAD-9E99-85D0B800E459}"/>
              </a:ext>
            </a:extLst>
          </p:cNvPr>
          <p:cNvSpPr>
            <a:spLocks noGrp="1"/>
          </p:cNvSpPr>
          <p:nvPr>
            <p:ph type="sldNum" sz="quarter" idx="12"/>
          </p:nvPr>
        </p:nvSpPr>
        <p:spPr/>
        <p:txBody>
          <a:bodyPr/>
          <a:lstStyle/>
          <a:p>
            <a:fld id="{91BD7323-49BF-4C97-8773-5EC64C492009}" type="slidenum">
              <a:rPr lang="en-US" smtClean="0"/>
              <a:t>25</a:t>
            </a:fld>
            <a:endParaRPr lang="en-US"/>
          </a:p>
        </p:txBody>
      </p:sp>
    </p:spTree>
    <p:extLst>
      <p:ext uri="{BB962C8B-B14F-4D97-AF65-F5344CB8AC3E}">
        <p14:creationId xmlns:p14="http://schemas.microsoft.com/office/powerpoint/2010/main" val="2593204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A732874-5CFE-4AAC-B34A-5174E4E4C799}"/>
              </a:ext>
            </a:extLst>
          </p:cNvPr>
          <p:cNvSpPr>
            <a:spLocks noGrp="1"/>
          </p:cNvSpPr>
          <p:nvPr>
            <p:ph type="title"/>
          </p:nvPr>
        </p:nvSpPr>
        <p:spPr>
          <a:xfrm>
            <a:off x="167205" y="193990"/>
            <a:ext cx="5928795" cy="868577"/>
          </a:xfrm>
        </p:spPr>
        <p:txBody>
          <a:bodyPr>
            <a:normAutofit/>
          </a:bodyPr>
          <a:lstStyle/>
          <a:p>
            <a:pPr algn="ctr"/>
            <a:r>
              <a:rPr lang="en-US" sz="4000" dirty="0"/>
              <a:t>Domains</a:t>
            </a:r>
            <a:endParaRPr lang="en-US" sz="3600" dirty="0"/>
          </a:p>
        </p:txBody>
      </p:sp>
      <p:sp>
        <p:nvSpPr>
          <p:cNvPr id="3" name="Text Placeholder 2">
            <a:extLst>
              <a:ext uri="{FF2B5EF4-FFF2-40B4-BE49-F238E27FC236}">
                <a16:creationId xmlns="" xmlns:a16="http://schemas.microsoft.com/office/drawing/2014/main" id="{6CFCA584-7BF4-4D4B-BBF7-CC1D9AB5C02B}"/>
              </a:ext>
            </a:extLst>
          </p:cNvPr>
          <p:cNvSpPr>
            <a:spLocks noGrp="1"/>
          </p:cNvSpPr>
          <p:nvPr>
            <p:ph type="body" sz="quarter" idx="13"/>
          </p:nvPr>
        </p:nvSpPr>
        <p:spPr>
          <a:xfrm>
            <a:off x="228599" y="1222625"/>
            <a:ext cx="7865533" cy="5635374"/>
          </a:xfrm>
        </p:spPr>
        <p:txBody>
          <a:bodyPr>
            <a:normAutofit/>
          </a:bodyPr>
          <a:lstStyle/>
          <a:p>
            <a:pPr>
              <a:spcBef>
                <a:spcPts val="0"/>
              </a:spcBef>
              <a:spcAft>
                <a:spcPts val="600"/>
              </a:spcAft>
              <a:buFont typeface="Arial" panose="020B0604020202020204" pitchFamily="34" charset="0"/>
              <a:buChar char="•"/>
            </a:pPr>
            <a:r>
              <a:rPr lang="en-US" sz="3200" dirty="0">
                <a:solidFill>
                  <a:schemeClr val="accent1">
                    <a:lumMod val="50000"/>
                  </a:schemeClr>
                </a:solidFill>
              </a:rPr>
              <a:t>Essential Skills</a:t>
            </a:r>
          </a:p>
          <a:p>
            <a:pPr lvl="1">
              <a:spcBef>
                <a:spcPts val="0"/>
              </a:spcBef>
              <a:spcAft>
                <a:spcPts val="600"/>
              </a:spcAft>
              <a:buFont typeface="Arial" panose="020B0604020202020204" pitchFamily="34" charset="0"/>
              <a:buChar char="•"/>
            </a:pPr>
            <a:r>
              <a:rPr lang="en-US" sz="2000" dirty="0"/>
              <a:t>Replaces Employability domain</a:t>
            </a:r>
          </a:p>
          <a:p>
            <a:pPr lvl="1">
              <a:spcBef>
                <a:spcPts val="0"/>
              </a:spcBef>
              <a:spcAft>
                <a:spcPts val="600"/>
              </a:spcAft>
              <a:buFont typeface="Arial" panose="020B0604020202020204" pitchFamily="34" charset="0"/>
              <a:buChar char="•"/>
            </a:pPr>
            <a:r>
              <a:rPr lang="en-US" sz="2000" dirty="0"/>
              <a:t>KRS 158.1413 Essential Workplace Ethics Instruction</a:t>
            </a:r>
          </a:p>
          <a:p>
            <a:pPr lvl="1">
              <a:spcBef>
                <a:spcPts val="0"/>
              </a:spcBef>
              <a:spcAft>
                <a:spcPts val="600"/>
              </a:spcAft>
              <a:buFont typeface="Arial" panose="020B0604020202020204" pitchFamily="34" charset="0"/>
              <a:buChar char="•"/>
            </a:pPr>
            <a:r>
              <a:rPr lang="en-US" sz="2000" dirty="0"/>
              <a:t>Includes Communication (Speaking &amp; Listening)</a:t>
            </a:r>
          </a:p>
          <a:p>
            <a:pPr lvl="1">
              <a:spcBef>
                <a:spcPts val="0"/>
              </a:spcBef>
              <a:spcAft>
                <a:spcPts val="600"/>
              </a:spcAft>
              <a:buFont typeface="Arial" panose="020B0604020202020204" pitchFamily="34" charset="0"/>
              <a:buChar char="•"/>
            </a:pPr>
            <a:endParaRPr lang="en-US" sz="1400" dirty="0"/>
          </a:p>
          <a:p>
            <a:pPr>
              <a:spcBef>
                <a:spcPts val="0"/>
              </a:spcBef>
              <a:spcAft>
                <a:spcPts val="1200"/>
              </a:spcAft>
            </a:pPr>
            <a:r>
              <a:rPr lang="en-US" sz="3200" dirty="0">
                <a:solidFill>
                  <a:schemeClr val="accent1">
                    <a:lumMod val="50000"/>
                  </a:schemeClr>
                </a:solidFill>
              </a:rPr>
              <a:t>Careers</a:t>
            </a:r>
          </a:p>
          <a:p>
            <a:pPr>
              <a:spcBef>
                <a:spcPts val="0"/>
              </a:spcBef>
              <a:spcAft>
                <a:spcPts val="1200"/>
              </a:spcAft>
            </a:pPr>
            <a:endParaRPr lang="en-US" sz="800" dirty="0"/>
          </a:p>
          <a:p>
            <a:pPr>
              <a:spcBef>
                <a:spcPts val="0"/>
              </a:spcBef>
              <a:spcAft>
                <a:spcPts val="600"/>
              </a:spcAft>
              <a:buFont typeface="Arial" panose="020B0604020202020204" pitchFamily="34" charset="0"/>
              <a:buChar char="•"/>
            </a:pPr>
            <a:r>
              <a:rPr lang="en-US" sz="3200" dirty="0">
                <a:solidFill>
                  <a:schemeClr val="accent1">
                    <a:lumMod val="50000"/>
                  </a:schemeClr>
                </a:solidFill>
              </a:rPr>
              <a:t>Financial Literacy</a:t>
            </a:r>
          </a:p>
          <a:p>
            <a:pPr lvl="1">
              <a:spcBef>
                <a:spcPts val="0"/>
              </a:spcBef>
              <a:spcAft>
                <a:spcPts val="600"/>
              </a:spcAft>
              <a:buFont typeface="Arial" panose="020B0604020202020204" pitchFamily="34" charset="0"/>
              <a:buChar char="•"/>
            </a:pPr>
            <a:r>
              <a:rPr lang="en-US" sz="2000" dirty="0"/>
              <a:t>Combines Consumer Decisions and Financial Literary</a:t>
            </a:r>
          </a:p>
          <a:p>
            <a:pPr lvl="1">
              <a:spcBef>
                <a:spcPts val="0"/>
              </a:spcBef>
              <a:spcAft>
                <a:spcPts val="600"/>
              </a:spcAft>
              <a:buFont typeface="Arial" panose="020B0604020202020204" pitchFamily="34" charset="0"/>
              <a:buChar char="•"/>
            </a:pPr>
            <a:r>
              <a:rPr lang="en-US" sz="2000" dirty="0"/>
              <a:t>KRS 158.1411 Financial Literacy high school graduation requirement</a:t>
            </a:r>
          </a:p>
          <a:p>
            <a:pPr lvl="1">
              <a:spcBef>
                <a:spcPts val="0"/>
              </a:spcBef>
              <a:spcAft>
                <a:spcPts val="600"/>
              </a:spcAft>
              <a:buFont typeface="Arial" panose="020B0604020202020204" pitchFamily="34" charset="0"/>
              <a:buChar char="•"/>
            </a:pPr>
            <a:r>
              <a:rPr lang="en-US" sz="2000" dirty="0"/>
              <a:t>9-12 grade band was developed by separate committees</a:t>
            </a:r>
          </a:p>
          <a:p>
            <a:pPr lvl="1">
              <a:spcBef>
                <a:spcPts val="0"/>
              </a:spcBef>
              <a:spcAft>
                <a:spcPts val="1200"/>
              </a:spcAft>
              <a:buFont typeface="Arial" panose="020B0604020202020204" pitchFamily="34" charset="0"/>
              <a:buChar char="•"/>
            </a:pPr>
            <a:endParaRPr lang="en-US" sz="2800" dirty="0"/>
          </a:p>
          <a:p>
            <a:pPr>
              <a:spcBef>
                <a:spcPts val="0"/>
              </a:spcBef>
              <a:spcAft>
                <a:spcPts val="1200"/>
              </a:spcAft>
              <a:buFont typeface="Arial" panose="020B0604020202020204" pitchFamily="34" charset="0"/>
              <a:buChar char="•"/>
            </a:pPr>
            <a:endParaRPr lang="en-US" sz="1200" dirty="0"/>
          </a:p>
          <a:p>
            <a:pPr lvl="0">
              <a:spcBef>
                <a:spcPts val="0"/>
              </a:spcBef>
              <a:spcAft>
                <a:spcPts val="1200"/>
              </a:spcAft>
              <a:buFont typeface="Arial" panose="020B0604020202020204" pitchFamily="34" charset="0"/>
              <a:buChar char="•"/>
            </a:pPr>
            <a:endParaRPr lang="en-US" sz="3200" b="1" dirty="0"/>
          </a:p>
        </p:txBody>
      </p:sp>
      <p:pic>
        <p:nvPicPr>
          <p:cNvPr id="5" name="Picture 4" descr="&quot; &quot;">
            <a:extLst>
              <a:ext uri="{FF2B5EF4-FFF2-40B4-BE49-F238E27FC236}">
                <a16:creationId xmlns="" xmlns:a16="http://schemas.microsoft.com/office/drawing/2014/main" id="{B0A2F84E-7CE6-4FF8-9AF4-86254808BFC7}"/>
              </a:ext>
            </a:extLst>
          </p:cNvPr>
          <p:cNvPicPr>
            <a:picLocks noChangeAspect="1"/>
          </p:cNvPicPr>
          <p:nvPr/>
        </p:nvPicPr>
        <p:blipFill>
          <a:blip r:embed="rId3"/>
          <a:stretch>
            <a:fillRect/>
          </a:stretch>
        </p:blipFill>
        <p:spPr>
          <a:xfrm>
            <a:off x="8094133" y="2305049"/>
            <a:ext cx="3869267" cy="4445937"/>
          </a:xfrm>
          <a:prstGeom prst="rect">
            <a:avLst/>
          </a:prstGeom>
        </p:spPr>
      </p:pic>
    </p:spTree>
    <p:extLst>
      <p:ext uri="{BB962C8B-B14F-4D97-AF65-F5344CB8AC3E}">
        <p14:creationId xmlns:p14="http://schemas.microsoft.com/office/powerpoint/2010/main" val="6463592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728D9D-8E57-48F2-A4C8-CA3F5B036FB3}"/>
              </a:ext>
            </a:extLst>
          </p:cNvPr>
          <p:cNvSpPr>
            <a:spLocks noGrp="1"/>
          </p:cNvSpPr>
          <p:nvPr>
            <p:ph type="ctrTitle"/>
          </p:nvPr>
        </p:nvSpPr>
        <p:spPr/>
        <p:txBody>
          <a:bodyPr/>
          <a:lstStyle/>
          <a:p>
            <a:pPr algn="ctr"/>
            <a:r>
              <a:rPr lang="en-US" dirty="0"/>
              <a:t>ESSENTIAL SKILLS</a:t>
            </a:r>
          </a:p>
        </p:txBody>
      </p:sp>
      <p:sp>
        <p:nvSpPr>
          <p:cNvPr id="4" name="Slide Number Placeholder 3">
            <a:extLst>
              <a:ext uri="{FF2B5EF4-FFF2-40B4-BE49-F238E27FC236}">
                <a16:creationId xmlns="" xmlns:a16="http://schemas.microsoft.com/office/drawing/2014/main" id="{819E7B6A-831A-4690-A755-B651334834B7}"/>
              </a:ext>
            </a:extLst>
          </p:cNvPr>
          <p:cNvSpPr>
            <a:spLocks noGrp="1"/>
          </p:cNvSpPr>
          <p:nvPr>
            <p:ph type="sldNum" sz="quarter" idx="4294967295"/>
          </p:nvPr>
        </p:nvSpPr>
        <p:spPr>
          <a:xfrm>
            <a:off x="11507788" y="6313488"/>
            <a:ext cx="684212" cy="365125"/>
          </a:xfrm>
        </p:spPr>
        <p:txBody>
          <a:bodyPr/>
          <a:lstStyle/>
          <a:p>
            <a:fld id="{91BD7323-49BF-4C97-8773-5EC64C492009}" type="slidenum">
              <a:rPr lang="en-US" smtClean="0"/>
              <a:t>27</a:t>
            </a:fld>
            <a:endParaRPr lang="en-US"/>
          </a:p>
        </p:txBody>
      </p:sp>
    </p:spTree>
    <p:extLst>
      <p:ext uri="{BB962C8B-B14F-4D97-AF65-F5344CB8AC3E}">
        <p14:creationId xmlns:p14="http://schemas.microsoft.com/office/powerpoint/2010/main" val="16912411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Essential Skills Domain </a:t>
            </a:r>
          </a:p>
        </p:txBody>
      </p:sp>
      <p:sp>
        <p:nvSpPr>
          <p:cNvPr id="4" name="Slide Number Placeholder 3"/>
          <p:cNvSpPr>
            <a:spLocks noGrp="1"/>
          </p:cNvSpPr>
          <p:nvPr>
            <p:ph type="sldNum" idx="12"/>
          </p:nvPr>
        </p:nvSpPr>
        <p:spPr/>
        <p:txBody>
          <a:bodyPr/>
          <a:lstStyle/>
          <a:p>
            <a:fld id="{91BD7323-49BF-4C97-8773-5EC64C492009}" type="slidenum">
              <a:rPr lang="en-US" smtClean="0"/>
              <a:t>28</a:t>
            </a:fld>
            <a:endParaRPr lang="en-US"/>
          </a:p>
        </p:txBody>
      </p:sp>
      <p:sp>
        <p:nvSpPr>
          <p:cNvPr id="3" name="Text Placeholder 2">
            <a:extLst>
              <a:ext uri="{FF2B5EF4-FFF2-40B4-BE49-F238E27FC236}">
                <a16:creationId xmlns="" xmlns:a16="http://schemas.microsoft.com/office/drawing/2014/main" id="{8C3246B6-5CFA-409C-BC84-D6EBB48D700D}"/>
              </a:ext>
            </a:extLst>
          </p:cNvPr>
          <p:cNvSpPr>
            <a:spLocks noGrp="1"/>
          </p:cNvSpPr>
          <p:nvPr>
            <p:ph type="body" idx="1"/>
          </p:nvPr>
        </p:nvSpPr>
        <p:spPr>
          <a:xfrm>
            <a:off x="336884" y="1058780"/>
            <a:ext cx="9334750" cy="5615908"/>
          </a:xfrm>
        </p:spPr>
        <p:txBody>
          <a:bodyPr/>
          <a:lstStyle/>
          <a:p>
            <a:r>
              <a:rPr lang="en-US" sz="2600" b="1" dirty="0">
                <a:solidFill>
                  <a:schemeClr val="accent3">
                    <a:lumMod val="50000"/>
                  </a:schemeClr>
                </a:solidFill>
              </a:rPr>
              <a:t>KRS 158.1413: Essential Workplace Ethics Instruction </a:t>
            </a:r>
            <a:r>
              <a:rPr lang="en-US" sz="2600" dirty="0"/>
              <a:t>was used as a framework for the ES domain.</a:t>
            </a:r>
          </a:p>
          <a:p>
            <a:pPr lvl="1">
              <a:buClr>
                <a:schemeClr val="accent3">
                  <a:lumMod val="50000"/>
                </a:schemeClr>
              </a:buClr>
              <a:buSzPct val="100000"/>
            </a:pPr>
            <a:r>
              <a:rPr lang="en-US" sz="1800" dirty="0"/>
              <a:t>Beginning with the 2019-2020 school year, each school district shall implement essential workplace ethics programs that promote characteristics that are critical to success in the workplace. Each student in elementary, middle and high school shall receive essential workplace ethics instruction that shall include but not limited to:  </a:t>
            </a:r>
          </a:p>
          <a:p>
            <a:pPr marL="1485900" lvl="2" indent="-342900">
              <a:spcBef>
                <a:spcPts val="0"/>
              </a:spcBef>
              <a:buClr>
                <a:schemeClr val="accent3">
                  <a:lumMod val="50000"/>
                </a:schemeClr>
              </a:buClr>
              <a:buFont typeface="Arial" panose="020B0604020202020204" pitchFamily="34" charset="0"/>
              <a:buChar char="•"/>
            </a:pPr>
            <a:r>
              <a:rPr lang="en-US" sz="1800" dirty="0"/>
              <a:t>Adaptability</a:t>
            </a:r>
          </a:p>
          <a:p>
            <a:pPr marL="1485900" lvl="2" indent="-342900">
              <a:spcBef>
                <a:spcPts val="0"/>
              </a:spcBef>
              <a:buClr>
                <a:schemeClr val="accent3">
                  <a:lumMod val="50000"/>
                </a:schemeClr>
              </a:buClr>
              <a:buFont typeface="Arial" panose="020B0604020202020204" pitchFamily="34" charset="0"/>
              <a:buChar char="•"/>
            </a:pPr>
            <a:r>
              <a:rPr lang="en-US" sz="1800" dirty="0"/>
              <a:t>Diligence </a:t>
            </a:r>
          </a:p>
          <a:p>
            <a:pPr marL="1485900" lvl="2" indent="-342900">
              <a:spcBef>
                <a:spcPts val="0"/>
              </a:spcBef>
              <a:buClr>
                <a:schemeClr val="accent3">
                  <a:lumMod val="50000"/>
                </a:schemeClr>
              </a:buClr>
              <a:buFont typeface="Arial" panose="020B0604020202020204" pitchFamily="34" charset="0"/>
              <a:buChar char="•"/>
            </a:pPr>
            <a:r>
              <a:rPr lang="en-US" sz="1800" dirty="0"/>
              <a:t>Initiative </a:t>
            </a:r>
          </a:p>
          <a:p>
            <a:pPr marL="1485900" lvl="2" indent="-342900">
              <a:spcBef>
                <a:spcPts val="0"/>
              </a:spcBef>
              <a:buClr>
                <a:schemeClr val="accent3">
                  <a:lumMod val="50000"/>
                </a:schemeClr>
              </a:buClr>
              <a:buFont typeface="Arial" panose="020B0604020202020204" pitchFamily="34" charset="0"/>
              <a:buChar char="•"/>
            </a:pPr>
            <a:r>
              <a:rPr lang="en-US" sz="1800" dirty="0"/>
              <a:t>Knowledge </a:t>
            </a:r>
          </a:p>
          <a:p>
            <a:pPr marL="1485900" lvl="2" indent="-342900">
              <a:spcBef>
                <a:spcPts val="0"/>
              </a:spcBef>
              <a:buClr>
                <a:schemeClr val="accent3">
                  <a:lumMod val="50000"/>
                </a:schemeClr>
              </a:buClr>
              <a:buFont typeface="Arial" panose="020B0604020202020204" pitchFamily="34" charset="0"/>
              <a:buChar char="•"/>
            </a:pPr>
            <a:r>
              <a:rPr lang="en-US" sz="1800" dirty="0"/>
              <a:t>Reliability </a:t>
            </a:r>
          </a:p>
          <a:p>
            <a:pPr marL="1485900" lvl="2" indent="-342900">
              <a:spcBef>
                <a:spcPts val="0"/>
              </a:spcBef>
              <a:buClr>
                <a:schemeClr val="accent3">
                  <a:lumMod val="50000"/>
                </a:schemeClr>
              </a:buClr>
              <a:buFont typeface="Arial" panose="020B0604020202020204" pitchFamily="34" charset="0"/>
              <a:buChar char="•"/>
            </a:pPr>
            <a:r>
              <a:rPr lang="en-US" sz="1800" dirty="0"/>
              <a:t>Remaining drug-free </a:t>
            </a:r>
          </a:p>
          <a:p>
            <a:pPr marL="1485900" lvl="2" indent="-342900">
              <a:spcBef>
                <a:spcPts val="0"/>
              </a:spcBef>
              <a:buClr>
                <a:schemeClr val="accent3">
                  <a:lumMod val="50000"/>
                </a:schemeClr>
              </a:buClr>
              <a:buFont typeface="Arial" panose="020B0604020202020204" pitchFamily="34" charset="0"/>
              <a:buChar char="•"/>
            </a:pPr>
            <a:r>
              <a:rPr lang="en-US" sz="1800" dirty="0"/>
              <a:t>Communication (working well with others)</a:t>
            </a:r>
          </a:p>
          <a:p>
            <a:pPr marL="1485900" lvl="2" indent="-342900">
              <a:spcBef>
                <a:spcPts val="0"/>
              </a:spcBef>
              <a:buClr>
                <a:schemeClr val="accent3">
                  <a:lumMod val="50000"/>
                </a:schemeClr>
              </a:buClr>
              <a:buFont typeface="Arial" panose="020B0604020202020204" pitchFamily="34" charset="0"/>
              <a:buChar char="•"/>
            </a:pPr>
            <a:endParaRPr lang="en-US" sz="1800" dirty="0"/>
          </a:p>
          <a:p>
            <a:pPr marL="571500" indent="-342900">
              <a:spcBef>
                <a:spcPts val="0"/>
              </a:spcBef>
              <a:buClr>
                <a:schemeClr val="accent3">
                  <a:lumMod val="50000"/>
                </a:schemeClr>
              </a:buClr>
              <a:buFont typeface="Arial" panose="020B0604020202020204" pitchFamily="34" charset="0"/>
              <a:buChar char="•"/>
            </a:pPr>
            <a:r>
              <a:rPr lang="en-US" sz="2600" dirty="0">
                <a:solidFill>
                  <a:schemeClr val="tx1"/>
                </a:solidFill>
              </a:rPr>
              <a:t>Essential Skills replaces the previous Employability standards</a:t>
            </a:r>
          </a:p>
        </p:txBody>
      </p:sp>
    </p:spTree>
    <p:extLst>
      <p:ext uri="{BB962C8B-B14F-4D97-AF65-F5344CB8AC3E}">
        <p14:creationId xmlns:p14="http://schemas.microsoft.com/office/powerpoint/2010/main" val="21473791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431" y="113187"/>
            <a:ext cx="8596668" cy="741781"/>
          </a:xfrm>
        </p:spPr>
        <p:txBody>
          <a:bodyPr/>
          <a:lstStyle/>
          <a:p>
            <a:pPr algn="ctr"/>
            <a:r>
              <a:rPr lang="en-US" sz="4000" dirty="0"/>
              <a:t>Essential Skills Definitions </a:t>
            </a:r>
          </a:p>
        </p:txBody>
      </p:sp>
      <p:sp>
        <p:nvSpPr>
          <p:cNvPr id="4" name="Slide Number Placeholder 3"/>
          <p:cNvSpPr>
            <a:spLocks noGrp="1"/>
          </p:cNvSpPr>
          <p:nvPr>
            <p:ph type="sldNum" sz="quarter" idx="12"/>
          </p:nvPr>
        </p:nvSpPr>
        <p:spPr/>
        <p:txBody>
          <a:bodyPr/>
          <a:lstStyle/>
          <a:p>
            <a:fld id="{91BD7323-49BF-4C97-8773-5EC64C492009}" type="slidenum">
              <a:rPr lang="en-US" smtClean="0"/>
              <a:t>29</a:t>
            </a:fld>
            <a:endParaRPr lang="en-US"/>
          </a:p>
        </p:txBody>
      </p:sp>
      <p:graphicFrame>
        <p:nvGraphicFramePr>
          <p:cNvPr id="7" name="Table 6" descr="KRS 158.1413 Essential Workplace Ethics Instruction chart">
            <a:extLst>
              <a:ext uri="{FF2B5EF4-FFF2-40B4-BE49-F238E27FC236}">
                <a16:creationId xmlns="" xmlns:a16="http://schemas.microsoft.com/office/drawing/2014/main" id="{B7500BAC-B00E-4363-AF06-0D04D99914D4}"/>
              </a:ext>
            </a:extLst>
          </p:cNvPr>
          <p:cNvGraphicFramePr>
            <a:graphicFrameLocks noGrp="1"/>
          </p:cNvGraphicFramePr>
          <p:nvPr>
            <p:extLst>
              <p:ext uri="{D42A27DB-BD31-4B8C-83A1-F6EECF244321}">
                <p14:modId xmlns:p14="http://schemas.microsoft.com/office/powerpoint/2010/main" val="222437673"/>
              </p:ext>
            </p:extLst>
          </p:nvPr>
        </p:nvGraphicFramePr>
        <p:xfrm>
          <a:off x="400232" y="956441"/>
          <a:ext cx="9290306" cy="5435399"/>
        </p:xfrm>
        <a:graphic>
          <a:graphicData uri="http://schemas.openxmlformats.org/drawingml/2006/table">
            <a:tbl>
              <a:tblPr firstRow="1" bandRow="1">
                <a:tableStyleId>{BC89EF96-8CEA-46FF-86C4-4CE0E7609802}</a:tableStyleId>
              </a:tblPr>
              <a:tblGrid>
                <a:gridCol w="1793937">
                  <a:extLst>
                    <a:ext uri="{9D8B030D-6E8A-4147-A177-3AD203B41FA5}">
                      <a16:colId xmlns="" xmlns:a16="http://schemas.microsoft.com/office/drawing/2014/main" val="3860744413"/>
                    </a:ext>
                  </a:extLst>
                </a:gridCol>
                <a:gridCol w="7496369">
                  <a:extLst>
                    <a:ext uri="{9D8B030D-6E8A-4147-A177-3AD203B41FA5}">
                      <a16:colId xmlns="" xmlns:a16="http://schemas.microsoft.com/office/drawing/2014/main" val="2675983715"/>
                    </a:ext>
                  </a:extLst>
                </a:gridCol>
              </a:tblGrid>
              <a:tr h="420414">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u="none" strike="noStrike" cap="none" baseline="0" dirty="0">
                          <a:sym typeface="Calibri"/>
                        </a:rPr>
                        <a:t>KRS 158.1413 Essential Workplace Ethics Instruction </a:t>
                      </a:r>
                    </a:p>
                  </a:txBody>
                  <a:tcPr anchor="ctr"/>
                </a:tc>
                <a:tc hMerge="1">
                  <a:txBody>
                    <a:bodyPr/>
                    <a:lstStyle/>
                    <a:p>
                      <a:endParaRPr lang="en-US" dirty="0"/>
                    </a:p>
                  </a:txBody>
                  <a:tcPr/>
                </a:tc>
                <a:extLst>
                  <a:ext uri="{0D108BD9-81ED-4DB2-BD59-A6C34878D82A}">
                    <a16:rowId xmlns="" xmlns:a16="http://schemas.microsoft.com/office/drawing/2014/main" val="1230287507"/>
                  </a:ext>
                </a:extLst>
              </a:tr>
              <a:tr h="588677">
                <a:tc>
                  <a:txBody>
                    <a:bodyPr/>
                    <a:lstStyle/>
                    <a:p>
                      <a:r>
                        <a:rPr lang="en-US" sz="1600" b="1" dirty="0"/>
                        <a:t>Adaptability</a:t>
                      </a: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sz="1600" dirty="0"/>
                        <a:t>openness to learning and problem solving, an ability to embrace new ways of doing things and a capability for critical thinking </a:t>
                      </a:r>
                    </a:p>
                  </a:txBody>
                  <a:tcPr anchor="ctr"/>
                </a:tc>
                <a:extLst>
                  <a:ext uri="{0D108BD9-81ED-4DB2-BD59-A6C34878D82A}">
                    <a16:rowId xmlns="" xmlns:a16="http://schemas.microsoft.com/office/drawing/2014/main" val="3916654137"/>
                  </a:ext>
                </a:extLst>
              </a:tr>
              <a:tr h="53507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1" dirty="0"/>
                        <a:t>Diligence </a:t>
                      </a: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t>seeing a task through to completion</a:t>
                      </a:r>
                    </a:p>
                  </a:txBody>
                  <a:tcPr anchor="ctr"/>
                </a:tc>
                <a:extLst>
                  <a:ext uri="{0D108BD9-81ED-4DB2-BD59-A6C34878D82A}">
                    <a16:rowId xmlns="" xmlns:a16="http://schemas.microsoft.com/office/drawing/2014/main" val="180249676"/>
                  </a:ext>
                </a:extLst>
              </a:tr>
              <a:tr h="376960">
                <a:tc>
                  <a:txBody>
                    <a:bodyPr/>
                    <a:lstStyle/>
                    <a:p>
                      <a:r>
                        <a:rPr lang="en-US" sz="1600" b="1" dirty="0"/>
                        <a:t>Initiative</a:t>
                      </a: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t>taking appropriate action when needed without waiting for direct instruction</a:t>
                      </a:r>
                    </a:p>
                  </a:txBody>
                  <a:tcPr anchor="ctr"/>
                </a:tc>
                <a:extLst>
                  <a:ext uri="{0D108BD9-81ED-4DB2-BD59-A6C34878D82A}">
                    <a16:rowId xmlns="" xmlns:a16="http://schemas.microsoft.com/office/drawing/2014/main" val="1142038241"/>
                  </a:ext>
                </a:extLst>
              </a:tr>
              <a:tr h="108440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1" dirty="0"/>
                        <a:t>Knowledge </a:t>
                      </a:r>
                    </a:p>
                    <a:p>
                      <a:endParaRPr lang="en-US" sz="1600" b="1" dirty="0"/>
                    </a:p>
                  </a:txBody>
                  <a:tcPr anchor="ctr"/>
                </a:tc>
                <a:tc>
                  <a:txBody>
                    <a:bodyPr/>
                    <a:lstStyle/>
                    <a:p>
                      <a:pPr lvl="1">
                        <a:spcBef>
                          <a:spcPts val="0"/>
                        </a:spcBef>
                        <a:buSzPct val="91000"/>
                        <a:buFont typeface="Arial" panose="020B0604020202020204" pitchFamily="34" charset="0"/>
                        <a:buChar char="•"/>
                      </a:pPr>
                      <a:r>
                        <a:rPr lang="en-US" sz="1600" dirty="0"/>
                        <a:t> exhibiting an understanding of work-related information </a:t>
                      </a:r>
                    </a:p>
                    <a:p>
                      <a:pPr lvl="1">
                        <a:spcBef>
                          <a:spcPts val="0"/>
                        </a:spcBef>
                        <a:buSzPct val="91000"/>
                        <a:buFont typeface="Arial" panose="020B0604020202020204" pitchFamily="34" charset="0"/>
                        <a:buChar char="•"/>
                      </a:pPr>
                      <a:r>
                        <a:rPr lang="en-US" sz="1600" dirty="0"/>
                        <a:t> the ability to apply that understanding to a job </a:t>
                      </a:r>
                    </a:p>
                    <a:p>
                      <a:pPr lvl="1">
                        <a:spcBef>
                          <a:spcPts val="0"/>
                        </a:spcBef>
                        <a:buSzPct val="91000"/>
                        <a:buFont typeface="Arial" panose="020B0604020202020204" pitchFamily="34" charset="0"/>
                        <a:buChar char="•"/>
                      </a:pPr>
                      <a:r>
                        <a:rPr lang="en-US" sz="1600" dirty="0"/>
                        <a:t> effectively explain the concepts to colleagues in reading, writing, mathematics,  </a:t>
                      </a:r>
                    </a:p>
                    <a:p>
                      <a:pPr lvl="1">
                        <a:spcBef>
                          <a:spcPts val="0"/>
                        </a:spcBef>
                        <a:buSzPct val="91000"/>
                        <a:buFont typeface="Arial" panose="020B0604020202020204" pitchFamily="34" charset="0"/>
                        <a:buNone/>
                      </a:pPr>
                      <a:r>
                        <a:rPr lang="en-US" sz="1600" dirty="0"/>
                        <a:t>  science and technology as required by the job </a:t>
                      </a:r>
                    </a:p>
                  </a:txBody>
                  <a:tcPr anchor="ctr"/>
                </a:tc>
                <a:extLst>
                  <a:ext uri="{0D108BD9-81ED-4DB2-BD59-A6C34878D82A}">
                    <a16:rowId xmlns="" xmlns:a16="http://schemas.microsoft.com/office/drawing/2014/main" val="77351396"/>
                  </a:ext>
                </a:extLst>
              </a:tr>
              <a:tr h="588677">
                <a:tc>
                  <a:txBody>
                    <a:bodyPr/>
                    <a:lstStyle/>
                    <a:p>
                      <a:r>
                        <a:rPr lang="en-US" sz="1600" b="1" dirty="0"/>
                        <a:t>Reliability</a:t>
                      </a: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t>showing up on time, wearing appropriate attire, self-control, motivation and ethical behavior </a:t>
                      </a:r>
                    </a:p>
                  </a:txBody>
                  <a:tcPr anchor="ctr"/>
                </a:tc>
                <a:extLst>
                  <a:ext uri="{0D108BD9-81ED-4DB2-BD59-A6C34878D82A}">
                    <a16:rowId xmlns="" xmlns:a16="http://schemas.microsoft.com/office/drawing/2014/main" val="234061549"/>
                  </a:ext>
                </a:extLst>
              </a:tr>
              <a:tr h="50892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1" dirty="0"/>
                        <a:t>Drug free </a:t>
                      </a: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t>remaining drug-free </a:t>
                      </a:r>
                    </a:p>
                  </a:txBody>
                  <a:tcPr anchor="ctr"/>
                </a:tc>
                <a:extLst>
                  <a:ext uri="{0D108BD9-81ED-4DB2-BD59-A6C34878D82A}">
                    <a16:rowId xmlns="" xmlns:a16="http://schemas.microsoft.com/office/drawing/2014/main" val="565454539"/>
                  </a:ext>
                </a:extLst>
              </a:tr>
              <a:tr h="1332269">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1" dirty="0"/>
                        <a:t>Communication </a:t>
                      </a:r>
                    </a:p>
                    <a:p>
                      <a:endParaRPr lang="en-US" sz="1600" b="1" dirty="0"/>
                    </a:p>
                  </a:txBody>
                  <a:tcPr anchor="ctr"/>
                </a:tc>
                <a:tc>
                  <a:txBody>
                    <a:bodyPr/>
                    <a:lstStyle/>
                    <a:p>
                      <a:pPr lvl="1">
                        <a:spcBef>
                          <a:spcPts val="0"/>
                        </a:spcBef>
                        <a:buSzPct val="91000"/>
                        <a:buFont typeface="Arial" panose="020B0604020202020204" pitchFamily="34" charset="0"/>
                        <a:buChar char="•"/>
                      </a:pPr>
                      <a:r>
                        <a:rPr lang="en-US" sz="1600" dirty="0"/>
                        <a:t> working well with others, including effective communication skills </a:t>
                      </a:r>
                    </a:p>
                    <a:p>
                      <a:pPr lvl="1">
                        <a:spcBef>
                          <a:spcPts val="0"/>
                        </a:spcBef>
                        <a:buSzPct val="91000"/>
                        <a:buFont typeface="Arial" panose="020B0604020202020204" pitchFamily="34" charset="0"/>
                        <a:buChar char="•"/>
                      </a:pPr>
                      <a:r>
                        <a:rPr lang="en-US" sz="1600" dirty="0"/>
                        <a:t> respect for different points of view and diversity of coworkers </a:t>
                      </a:r>
                    </a:p>
                    <a:p>
                      <a:pPr lvl="1">
                        <a:spcBef>
                          <a:spcPts val="0"/>
                        </a:spcBef>
                        <a:buSzPct val="91000"/>
                        <a:buFont typeface="Arial" panose="020B0604020202020204" pitchFamily="34" charset="0"/>
                        <a:buChar char="•"/>
                      </a:pPr>
                      <a:r>
                        <a:rPr lang="en-US" sz="1600" dirty="0"/>
                        <a:t> ability to cooperate and collaborate </a:t>
                      </a:r>
                    </a:p>
                    <a:p>
                      <a:pPr lvl="1">
                        <a:spcBef>
                          <a:spcPts val="0"/>
                        </a:spcBef>
                        <a:buSzPct val="91000"/>
                        <a:buFont typeface="Arial" panose="020B0604020202020204" pitchFamily="34" charset="0"/>
                        <a:buChar char="•"/>
                      </a:pPr>
                      <a:r>
                        <a:rPr lang="en-US" sz="1600" dirty="0"/>
                        <a:t> enthusiasm </a:t>
                      </a:r>
                    </a:p>
                    <a:p>
                      <a:pPr lvl="1">
                        <a:spcBef>
                          <a:spcPts val="0"/>
                        </a:spcBef>
                        <a:buSzPct val="91000"/>
                        <a:buFont typeface="Arial" panose="020B0604020202020204" pitchFamily="34" charset="0"/>
                        <a:buChar char="•"/>
                      </a:pPr>
                      <a:r>
                        <a:rPr lang="en-US" sz="1600" dirty="0"/>
                        <a:t> ability to provide appropriate leadership to or support for colleagues </a:t>
                      </a:r>
                    </a:p>
                  </a:txBody>
                  <a:tcPr anchor="ctr"/>
                </a:tc>
                <a:extLst>
                  <a:ext uri="{0D108BD9-81ED-4DB2-BD59-A6C34878D82A}">
                    <a16:rowId xmlns="" xmlns:a16="http://schemas.microsoft.com/office/drawing/2014/main" val="4078094034"/>
                  </a:ext>
                </a:extLst>
              </a:tr>
            </a:tbl>
          </a:graphicData>
        </a:graphic>
      </p:graphicFrame>
    </p:spTree>
    <p:extLst>
      <p:ext uri="{BB962C8B-B14F-4D97-AF65-F5344CB8AC3E}">
        <p14:creationId xmlns:p14="http://schemas.microsoft.com/office/powerpoint/2010/main" val="3474416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Revision Process Overview </a:t>
            </a:r>
            <a:br>
              <a:rPr lang="en-US" sz="4000" dirty="0"/>
            </a:br>
            <a:r>
              <a:rPr lang="en-US" sz="4000" dirty="0"/>
              <a:t>Essential Questions</a:t>
            </a:r>
          </a:p>
        </p:txBody>
      </p:sp>
      <p:sp>
        <p:nvSpPr>
          <p:cNvPr id="3" name="Text Placeholder 2"/>
          <p:cNvSpPr>
            <a:spLocks noGrp="1"/>
          </p:cNvSpPr>
          <p:nvPr>
            <p:ph type="body" sz="quarter" idx="13"/>
          </p:nvPr>
        </p:nvSpPr>
        <p:spPr/>
        <p:txBody>
          <a:bodyPr/>
          <a:lstStyle/>
          <a:p>
            <a:pPr>
              <a:spcAft>
                <a:spcPts val="1800"/>
              </a:spcAft>
              <a:buFont typeface="Arial" panose="020B0604020202020204" pitchFamily="34" charset="0"/>
              <a:buChar char="•"/>
            </a:pPr>
            <a:r>
              <a:rPr lang="en-US" sz="4400" dirty="0"/>
              <a:t>Why were the standards revised?</a:t>
            </a:r>
          </a:p>
          <a:p>
            <a:pPr>
              <a:spcAft>
                <a:spcPts val="1800"/>
              </a:spcAft>
              <a:buFont typeface="Arial" panose="020B0604020202020204" pitchFamily="34" charset="0"/>
              <a:buChar char="•"/>
            </a:pPr>
            <a:r>
              <a:rPr lang="en-US" sz="4400" dirty="0"/>
              <a:t>What was the process for the revision?</a:t>
            </a:r>
          </a:p>
          <a:p>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t>3</a:t>
            </a:fld>
            <a:endParaRPr lang="en-US"/>
          </a:p>
        </p:txBody>
      </p:sp>
    </p:spTree>
    <p:extLst>
      <p:ext uri="{BB962C8B-B14F-4D97-AF65-F5344CB8AC3E}">
        <p14:creationId xmlns:p14="http://schemas.microsoft.com/office/powerpoint/2010/main" val="33658136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293A7C-728D-48F7-91CB-9DDE3C79A238}"/>
              </a:ext>
            </a:extLst>
          </p:cNvPr>
          <p:cNvSpPr>
            <a:spLocks noGrp="1"/>
          </p:cNvSpPr>
          <p:nvPr>
            <p:ph type="title"/>
          </p:nvPr>
        </p:nvSpPr>
        <p:spPr>
          <a:xfrm>
            <a:off x="555786" y="257025"/>
            <a:ext cx="5968304" cy="955326"/>
          </a:xfrm>
        </p:spPr>
        <p:txBody>
          <a:bodyPr/>
          <a:lstStyle/>
          <a:p>
            <a:r>
              <a:rPr lang="en-US" dirty="0"/>
              <a:t>Essential Skills Strands</a:t>
            </a:r>
          </a:p>
        </p:txBody>
      </p:sp>
      <p:sp>
        <p:nvSpPr>
          <p:cNvPr id="3" name="Text Placeholder 2">
            <a:extLst>
              <a:ext uri="{FF2B5EF4-FFF2-40B4-BE49-F238E27FC236}">
                <a16:creationId xmlns="" xmlns:a16="http://schemas.microsoft.com/office/drawing/2014/main" id="{703C71AC-B7BF-43B7-AB8F-F2484D96A613}"/>
              </a:ext>
            </a:extLst>
          </p:cNvPr>
          <p:cNvSpPr>
            <a:spLocks noGrp="1"/>
          </p:cNvSpPr>
          <p:nvPr>
            <p:ph type="body" sz="quarter" idx="13"/>
          </p:nvPr>
        </p:nvSpPr>
        <p:spPr>
          <a:xfrm>
            <a:off x="339047" y="1078787"/>
            <a:ext cx="5968304" cy="5595989"/>
          </a:xfrm>
        </p:spPr>
        <p:txBody>
          <a:bodyPr/>
          <a:lstStyle/>
          <a:p>
            <a:pPr>
              <a:spcAft>
                <a:spcPts val="1200"/>
              </a:spcAft>
            </a:pPr>
            <a:r>
              <a:rPr lang="en-US" sz="2800" b="1" dirty="0">
                <a:solidFill>
                  <a:schemeClr val="accent3">
                    <a:lumMod val="50000"/>
                  </a:schemeClr>
                </a:solidFill>
              </a:rPr>
              <a:t>KRS 158.1413: </a:t>
            </a:r>
            <a:r>
              <a:rPr lang="en-US" sz="2800" dirty="0">
                <a:solidFill>
                  <a:schemeClr val="tx1"/>
                </a:solidFill>
              </a:rPr>
              <a:t>Essential Workplace Ethics Instruction </a:t>
            </a:r>
            <a:r>
              <a:rPr lang="en-US" sz="2800" dirty="0"/>
              <a:t>was used as a framework for the ES strands:</a:t>
            </a:r>
          </a:p>
          <a:p>
            <a:pPr marL="1028700" lvl="1" indent="-342900">
              <a:spcBef>
                <a:spcPts val="0"/>
              </a:spcBef>
              <a:spcAft>
                <a:spcPts val="600"/>
              </a:spcAft>
              <a:buClr>
                <a:schemeClr val="accent3">
                  <a:lumMod val="50000"/>
                </a:schemeClr>
              </a:buClr>
            </a:pPr>
            <a:r>
              <a:rPr lang="en-US" sz="2200" dirty="0"/>
              <a:t>Adaptability</a:t>
            </a:r>
          </a:p>
          <a:p>
            <a:pPr marL="1028700" lvl="1" indent="-342900">
              <a:spcBef>
                <a:spcPts val="0"/>
              </a:spcBef>
              <a:spcAft>
                <a:spcPts val="600"/>
              </a:spcAft>
              <a:buClr>
                <a:schemeClr val="accent3">
                  <a:lumMod val="50000"/>
                </a:schemeClr>
              </a:buClr>
            </a:pPr>
            <a:r>
              <a:rPr lang="en-US" sz="2200" dirty="0"/>
              <a:t>Diligence </a:t>
            </a:r>
          </a:p>
          <a:p>
            <a:pPr marL="1028700" lvl="1" indent="-342900">
              <a:spcBef>
                <a:spcPts val="0"/>
              </a:spcBef>
              <a:spcAft>
                <a:spcPts val="600"/>
              </a:spcAft>
              <a:buClr>
                <a:schemeClr val="accent3">
                  <a:lumMod val="50000"/>
                </a:schemeClr>
              </a:buClr>
            </a:pPr>
            <a:r>
              <a:rPr lang="en-US" sz="2200" dirty="0"/>
              <a:t>Initiative </a:t>
            </a:r>
          </a:p>
          <a:p>
            <a:pPr marL="1028700" lvl="1" indent="-342900">
              <a:spcBef>
                <a:spcPts val="0"/>
              </a:spcBef>
              <a:spcAft>
                <a:spcPts val="600"/>
              </a:spcAft>
              <a:buClr>
                <a:schemeClr val="accent3">
                  <a:lumMod val="50000"/>
                </a:schemeClr>
              </a:buClr>
            </a:pPr>
            <a:r>
              <a:rPr lang="en-US" sz="2200" dirty="0"/>
              <a:t>Knowledge </a:t>
            </a:r>
          </a:p>
          <a:p>
            <a:pPr marL="1028700" lvl="1" indent="-342900">
              <a:spcBef>
                <a:spcPts val="0"/>
              </a:spcBef>
              <a:spcAft>
                <a:spcPts val="600"/>
              </a:spcAft>
              <a:buClr>
                <a:schemeClr val="accent3">
                  <a:lumMod val="50000"/>
                </a:schemeClr>
              </a:buClr>
            </a:pPr>
            <a:r>
              <a:rPr lang="en-US" sz="2200" dirty="0"/>
              <a:t>Reliability </a:t>
            </a:r>
          </a:p>
          <a:p>
            <a:pPr marL="1028700" lvl="1" indent="-342900">
              <a:spcBef>
                <a:spcPts val="0"/>
              </a:spcBef>
              <a:spcAft>
                <a:spcPts val="600"/>
              </a:spcAft>
              <a:buClr>
                <a:schemeClr val="accent3">
                  <a:lumMod val="50000"/>
                </a:schemeClr>
              </a:buClr>
            </a:pPr>
            <a:r>
              <a:rPr lang="en-US" sz="2200" dirty="0"/>
              <a:t>Remaining drug-free </a:t>
            </a:r>
          </a:p>
          <a:p>
            <a:pPr marL="1028700" lvl="1" indent="-342900">
              <a:spcBef>
                <a:spcPts val="0"/>
              </a:spcBef>
              <a:spcAft>
                <a:spcPts val="600"/>
              </a:spcAft>
              <a:buClr>
                <a:schemeClr val="accent3">
                  <a:lumMod val="50000"/>
                </a:schemeClr>
              </a:buClr>
            </a:pPr>
            <a:r>
              <a:rPr lang="en-US" sz="2200" dirty="0"/>
              <a:t>Communication (working well with others)</a:t>
            </a:r>
          </a:p>
          <a:p>
            <a:pPr marL="571500" indent="-342900">
              <a:spcBef>
                <a:spcPts val="0"/>
              </a:spcBef>
              <a:spcAft>
                <a:spcPts val="600"/>
              </a:spcAft>
              <a:buClr>
                <a:schemeClr val="accent3">
                  <a:lumMod val="50000"/>
                </a:schemeClr>
              </a:buClr>
            </a:pPr>
            <a:r>
              <a:rPr lang="en-US" sz="2600" dirty="0"/>
              <a:t>These continue across grade-bands.</a:t>
            </a:r>
          </a:p>
          <a:p>
            <a:pPr>
              <a:spcAft>
                <a:spcPts val="600"/>
              </a:spcAft>
            </a:pPr>
            <a:endParaRPr lang="en-US" sz="2800" dirty="0"/>
          </a:p>
        </p:txBody>
      </p:sp>
      <p:sp>
        <p:nvSpPr>
          <p:cNvPr id="4" name="Slide Number Placeholder 3">
            <a:extLst>
              <a:ext uri="{FF2B5EF4-FFF2-40B4-BE49-F238E27FC236}">
                <a16:creationId xmlns="" xmlns:a16="http://schemas.microsoft.com/office/drawing/2014/main" id="{E257B359-2B3E-405B-9ADF-5EDED7B301E4}"/>
              </a:ext>
            </a:extLst>
          </p:cNvPr>
          <p:cNvSpPr>
            <a:spLocks noGrp="1"/>
          </p:cNvSpPr>
          <p:nvPr>
            <p:ph type="sldNum" sz="quarter" idx="12"/>
          </p:nvPr>
        </p:nvSpPr>
        <p:spPr/>
        <p:txBody>
          <a:bodyPr/>
          <a:lstStyle/>
          <a:p>
            <a:fld id="{91BD7323-49BF-4C97-8773-5EC64C492009}" type="slidenum">
              <a:rPr lang="en-US" smtClean="0"/>
              <a:t>30</a:t>
            </a:fld>
            <a:endParaRPr lang="en-US"/>
          </a:p>
        </p:txBody>
      </p:sp>
      <p:pic>
        <p:nvPicPr>
          <p:cNvPr id="5" name="Picture 4" descr="Essential Skills standards sample">
            <a:extLst>
              <a:ext uri="{FF2B5EF4-FFF2-40B4-BE49-F238E27FC236}">
                <a16:creationId xmlns="" xmlns:a16="http://schemas.microsoft.com/office/drawing/2014/main" id="{3751B5A5-115B-4D33-B84D-D499EBAEE37D}"/>
              </a:ext>
            </a:extLst>
          </p:cNvPr>
          <p:cNvPicPr>
            <a:picLocks noChangeAspect="1"/>
          </p:cNvPicPr>
          <p:nvPr/>
        </p:nvPicPr>
        <p:blipFill>
          <a:blip r:embed="rId3"/>
          <a:stretch>
            <a:fillRect/>
          </a:stretch>
        </p:blipFill>
        <p:spPr>
          <a:xfrm>
            <a:off x="6863791" y="111719"/>
            <a:ext cx="5156974" cy="66345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034460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C698F3-8284-4C5D-8009-A1DCCC6862DB}"/>
              </a:ext>
            </a:extLst>
          </p:cNvPr>
          <p:cNvSpPr>
            <a:spLocks noGrp="1"/>
          </p:cNvSpPr>
          <p:nvPr>
            <p:ph type="title"/>
          </p:nvPr>
        </p:nvSpPr>
        <p:spPr>
          <a:xfrm>
            <a:off x="555786" y="257025"/>
            <a:ext cx="8596668" cy="881964"/>
          </a:xfrm>
        </p:spPr>
        <p:txBody>
          <a:bodyPr/>
          <a:lstStyle/>
          <a:p>
            <a:r>
              <a:rPr lang="en-US" dirty="0"/>
              <a:t>Essential Skills Guidelines</a:t>
            </a:r>
          </a:p>
        </p:txBody>
      </p:sp>
      <p:sp>
        <p:nvSpPr>
          <p:cNvPr id="3" name="Text Placeholder 2">
            <a:extLst>
              <a:ext uri="{FF2B5EF4-FFF2-40B4-BE49-F238E27FC236}">
                <a16:creationId xmlns="" xmlns:a16="http://schemas.microsoft.com/office/drawing/2014/main" id="{B3EB8704-EE05-4BB8-BC30-A91F52D83C2D}"/>
              </a:ext>
            </a:extLst>
          </p:cNvPr>
          <p:cNvSpPr>
            <a:spLocks noGrp="1"/>
          </p:cNvSpPr>
          <p:nvPr>
            <p:ph type="body" sz="quarter" idx="13"/>
          </p:nvPr>
        </p:nvSpPr>
        <p:spPr>
          <a:xfrm>
            <a:off x="478249" y="1380931"/>
            <a:ext cx="9001653" cy="5293844"/>
          </a:xfrm>
        </p:spPr>
        <p:txBody>
          <a:bodyPr/>
          <a:lstStyle/>
          <a:p>
            <a:pPr marL="0" indent="0">
              <a:spcBef>
                <a:spcPts val="0"/>
              </a:spcBef>
              <a:spcAft>
                <a:spcPts val="2400"/>
              </a:spcAft>
              <a:buSzPct val="100000"/>
              <a:buNone/>
            </a:pPr>
            <a:r>
              <a:rPr lang="en-US" sz="2400" dirty="0"/>
              <a:t>Essential Skills (ES) are a critical component of transition readiness and should:</a:t>
            </a:r>
          </a:p>
          <a:p>
            <a:pPr marL="514350" indent="-514350">
              <a:spcBef>
                <a:spcPts val="0"/>
              </a:spcBef>
              <a:spcAft>
                <a:spcPts val="2400"/>
              </a:spcAft>
              <a:buSzPct val="100000"/>
              <a:buFont typeface="+mj-lt"/>
              <a:buAutoNum type="arabicPeriod"/>
            </a:pPr>
            <a:r>
              <a:rPr lang="en-US" sz="2400" dirty="0"/>
              <a:t>be embedded into classroom culture and practice. </a:t>
            </a:r>
          </a:p>
          <a:p>
            <a:pPr marL="514350" indent="-514350">
              <a:spcBef>
                <a:spcPts val="0"/>
              </a:spcBef>
              <a:spcAft>
                <a:spcPts val="2400"/>
              </a:spcAft>
              <a:buSzPct val="100000"/>
              <a:buFont typeface="+mj-lt"/>
              <a:buAutoNum type="arabicPeriod"/>
            </a:pPr>
            <a:r>
              <a:rPr lang="en-US" sz="2400" dirty="0"/>
              <a:t>be integrated into curriculum across grade-levels and content areas.</a:t>
            </a:r>
          </a:p>
          <a:p>
            <a:pPr marL="514350" indent="-514350">
              <a:spcBef>
                <a:spcPts val="0"/>
              </a:spcBef>
              <a:spcAft>
                <a:spcPts val="2400"/>
              </a:spcAft>
              <a:buSzPct val="100000"/>
              <a:buFont typeface="+mj-lt"/>
              <a:buAutoNum type="arabicPeriod"/>
            </a:pPr>
            <a:r>
              <a:rPr lang="en-US" sz="2400" dirty="0"/>
              <a:t>include ongoing explicit and implicit instruction.</a:t>
            </a:r>
          </a:p>
          <a:p>
            <a:pPr marL="514350" indent="-514350">
              <a:spcBef>
                <a:spcPts val="0"/>
              </a:spcBef>
              <a:spcAft>
                <a:spcPts val="2400"/>
              </a:spcAft>
              <a:buSzPct val="100000"/>
              <a:buFont typeface="+mj-lt"/>
              <a:buAutoNum type="arabicPeriod"/>
            </a:pPr>
            <a:endParaRPr lang="en-US" sz="2400" dirty="0"/>
          </a:p>
        </p:txBody>
      </p:sp>
      <p:sp>
        <p:nvSpPr>
          <p:cNvPr id="4" name="Slide Number Placeholder 3">
            <a:extLst>
              <a:ext uri="{FF2B5EF4-FFF2-40B4-BE49-F238E27FC236}">
                <a16:creationId xmlns="" xmlns:a16="http://schemas.microsoft.com/office/drawing/2014/main" id="{46C29988-6596-4D2D-BE69-62D515993CF1}"/>
              </a:ext>
            </a:extLst>
          </p:cNvPr>
          <p:cNvSpPr>
            <a:spLocks noGrp="1"/>
          </p:cNvSpPr>
          <p:nvPr>
            <p:ph type="sldNum" sz="quarter" idx="12"/>
          </p:nvPr>
        </p:nvSpPr>
        <p:spPr/>
        <p:txBody>
          <a:bodyPr/>
          <a:lstStyle/>
          <a:p>
            <a:fld id="{91BD7323-49BF-4C97-8773-5EC64C492009}" type="slidenum">
              <a:rPr lang="en-US" smtClean="0"/>
              <a:t>31</a:t>
            </a:fld>
            <a:endParaRPr lang="en-US"/>
          </a:p>
        </p:txBody>
      </p:sp>
    </p:spTree>
    <p:extLst>
      <p:ext uri="{BB962C8B-B14F-4D97-AF65-F5344CB8AC3E}">
        <p14:creationId xmlns:p14="http://schemas.microsoft.com/office/powerpoint/2010/main" val="9181267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0B5AFE-1C4B-4CF5-811E-8EE6CDADBDFE}"/>
              </a:ext>
            </a:extLst>
          </p:cNvPr>
          <p:cNvSpPr>
            <a:spLocks noGrp="1"/>
          </p:cNvSpPr>
          <p:nvPr>
            <p:ph type="title"/>
          </p:nvPr>
        </p:nvSpPr>
        <p:spPr>
          <a:xfrm>
            <a:off x="360577" y="257025"/>
            <a:ext cx="9188715" cy="821762"/>
          </a:xfrm>
        </p:spPr>
        <p:txBody>
          <a:bodyPr/>
          <a:lstStyle/>
          <a:p>
            <a:pPr algn="ctr"/>
            <a:r>
              <a:rPr lang="en-US" dirty="0"/>
              <a:t>Ensuring Equitable Access</a:t>
            </a:r>
          </a:p>
        </p:txBody>
      </p:sp>
      <p:sp>
        <p:nvSpPr>
          <p:cNvPr id="4" name="Slide Number Placeholder 3">
            <a:extLst>
              <a:ext uri="{FF2B5EF4-FFF2-40B4-BE49-F238E27FC236}">
                <a16:creationId xmlns="" xmlns:a16="http://schemas.microsoft.com/office/drawing/2014/main" id="{A14F2FDE-489A-4B10-9545-36D85D1438C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800"/>
              <a:buFont typeface="Arial"/>
              <a:buNone/>
              <a:tabLst/>
              <a:defRPr/>
            </a:pPr>
            <a:fld id="{91BD7323-49BF-4C97-8773-5EC64C492009}" type="slidenum">
              <a:rPr kumimoji="0" lang="en-US" sz="1800" b="0" i="0" u="none" strike="noStrike" kern="0" cap="none" spc="0" normalizeH="0" baseline="0" noProof="0" smtClean="0">
                <a:ln>
                  <a:noFill/>
                </a:ln>
                <a:solidFill>
                  <a:srgbClr val="FFFFFF"/>
                </a:solidFill>
                <a:effectLst/>
                <a:uLnTx/>
                <a:uFillTx/>
                <a:latin typeface="Source Sans Pro"/>
                <a:ea typeface="Source Sans Pro"/>
                <a:sym typeface="Source Sans Pro"/>
              </a:rPr>
              <a:pPr marL="0" marR="0" lvl="0" indent="0" algn="r" defTabSz="914400" rtl="0" eaLnBrk="1" fontAlgn="auto" latinLnBrk="0" hangingPunct="1">
                <a:lnSpc>
                  <a:spcPct val="100000"/>
                </a:lnSpc>
                <a:spcBef>
                  <a:spcPts val="0"/>
                </a:spcBef>
                <a:spcAft>
                  <a:spcPts val="0"/>
                </a:spcAft>
                <a:buClr>
                  <a:srgbClr val="000000"/>
                </a:buClr>
                <a:buSzPts val="1800"/>
                <a:buFont typeface="Arial"/>
                <a:buNone/>
                <a:tabLst/>
                <a:defRPr/>
              </a:pPr>
              <a:t>32</a:t>
            </a:fld>
            <a:endParaRPr kumimoji="0" lang="en-US" sz="1800" b="0" i="0" u="none" strike="noStrike" kern="0" cap="none" spc="0" normalizeH="0" baseline="0" noProof="0">
              <a:ln>
                <a:noFill/>
              </a:ln>
              <a:solidFill>
                <a:srgbClr val="FFFFFF"/>
              </a:solidFill>
              <a:effectLst/>
              <a:uLnTx/>
              <a:uFillTx/>
              <a:latin typeface="Source Sans Pro"/>
              <a:ea typeface="Source Sans Pro"/>
              <a:sym typeface="Source Sans Pro"/>
            </a:endParaRPr>
          </a:p>
        </p:txBody>
      </p:sp>
      <p:sp>
        <p:nvSpPr>
          <p:cNvPr id="6" name="Text Placeholder 5">
            <a:extLst>
              <a:ext uri="{FF2B5EF4-FFF2-40B4-BE49-F238E27FC236}">
                <a16:creationId xmlns="" xmlns:a16="http://schemas.microsoft.com/office/drawing/2014/main" id="{8F0CD2BB-710F-42F9-834A-A075144443B1}"/>
              </a:ext>
            </a:extLst>
          </p:cNvPr>
          <p:cNvSpPr>
            <a:spLocks noGrp="1"/>
          </p:cNvSpPr>
          <p:nvPr>
            <p:ph type="body" sz="quarter" idx="13"/>
          </p:nvPr>
        </p:nvSpPr>
        <p:spPr>
          <a:xfrm>
            <a:off x="360577" y="1418006"/>
            <a:ext cx="9188715" cy="5439994"/>
          </a:xfrm>
        </p:spPr>
        <p:txBody>
          <a:bodyPr/>
          <a:lstStyle/>
          <a:p>
            <a:pPr marL="0" indent="0">
              <a:spcAft>
                <a:spcPts val="1800"/>
              </a:spcAft>
              <a:buNone/>
            </a:pPr>
            <a:r>
              <a:rPr lang="en-US" sz="2400" dirty="0"/>
              <a:t>The PLC Lesson Studies for Essential Skills are a tool to guide instructional conversations. These 30-60 sessions include:</a:t>
            </a:r>
          </a:p>
          <a:p>
            <a:pPr marL="457200" lvl="1" indent="0">
              <a:buNone/>
            </a:pPr>
            <a:r>
              <a:rPr lang="en-US" sz="2400" b="1" dirty="0">
                <a:solidFill>
                  <a:schemeClr val="accent3">
                    <a:lumMod val="50000"/>
                  </a:schemeClr>
                </a:solidFill>
              </a:rPr>
              <a:t>Part I – Standards Exploration </a:t>
            </a:r>
          </a:p>
          <a:p>
            <a:pPr lvl="2">
              <a:spcAft>
                <a:spcPts val="600"/>
              </a:spcAft>
            </a:pPr>
            <a:r>
              <a:rPr lang="en-US" sz="2000" dirty="0"/>
              <a:t>allows teachers to discuss the meaning of each standard and instructional considerations.</a:t>
            </a:r>
          </a:p>
          <a:p>
            <a:pPr marL="457200" lvl="1" indent="0">
              <a:buNone/>
            </a:pPr>
            <a:r>
              <a:rPr lang="en-US" sz="2400" b="1" dirty="0">
                <a:solidFill>
                  <a:schemeClr val="accent3">
                    <a:lumMod val="50000"/>
                  </a:schemeClr>
                </a:solidFill>
              </a:rPr>
              <a:t>Part II – Standards Integration </a:t>
            </a:r>
          </a:p>
          <a:p>
            <a:pPr lvl="2">
              <a:spcAft>
                <a:spcPts val="600"/>
              </a:spcAft>
            </a:pPr>
            <a:r>
              <a:rPr lang="en-US" sz="2000" dirty="0"/>
              <a:t>prompts teachers to consider how to implement the standards within their content area.</a:t>
            </a:r>
          </a:p>
          <a:p>
            <a:pPr marL="457200" lvl="1" indent="0">
              <a:buNone/>
            </a:pPr>
            <a:r>
              <a:rPr lang="en-US" sz="2400" b="1" dirty="0">
                <a:solidFill>
                  <a:schemeClr val="accent3">
                    <a:lumMod val="50000"/>
                  </a:schemeClr>
                </a:solidFill>
              </a:rPr>
              <a:t>Part III – Standards Mapping </a:t>
            </a:r>
          </a:p>
          <a:p>
            <a:pPr lvl="2"/>
            <a:r>
              <a:rPr lang="en-US" sz="2000" dirty="0"/>
              <a:t>guides teachers to determine </a:t>
            </a:r>
            <a:r>
              <a:rPr lang="en-US" sz="1600" dirty="0"/>
              <a:t>where and when these standards are taught</a:t>
            </a:r>
            <a:r>
              <a:rPr lang="en-US" sz="1200" dirty="0"/>
              <a:t>.</a:t>
            </a:r>
          </a:p>
          <a:p>
            <a:endParaRPr lang="en-US" dirty="0"/>
          </a:p>
        </p:txBody>
      </p:sp>
    </p:spTree>
    <p:extLst>
      <p:ext uri="{BB962C8B-B14F-4D97-AF65-F5344CB8AC3E}">
        <p14:creationId xmlns:p14="http://schemas.microsoft.com/office/powerpoint/2010/main" val="22326468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728D9D-8E57-48F2-A4C8-CA3F5B036FB3}"/>
              </a:ext>
            </a:extLst>
          </p:cNvPr>
          <p:cNvSpPr>
            <a:spLocks noGrp="1"/>
          </p:cNvSpPr>
          <p:nvPr>
            <p:ph type="ctrTitle"/>
          </p:nvPr>
        </p:nvSpPr>
        <p:spPr/>
        <p:txBody>
          <a:bodyPr/>
          <a:lstStyle/>
          <a:p>
            <a:pPr algn="ctr"/>
            <a:r>
              <a:rPr lang="en-US" dirty="0"/>
              <a:t>CAREERS</a:t>
            </a:r>
          </a:p>
        </p:txBody>
      </p:sp>
      <p:sp>
        <p:nvSpPr>
          <p:cNvPr id="4" name="Slide Number Placeholder 3">
            <a:extLst>
              <a:ext uri="{FF2B5EF4-FFF2-40B4-BE49-F238E27FC236}">
                <a16:creationId xmlns="" xmlns:a16="http://schemas.microsoft.com/office/drawing/2014/main" id="{819E7B6A-831A-4690-A755-B651334834B7}"/>
              </a:ext>
            </a:extLst>
          </p:cNvPr>
          <p:cNvSpPr>
            <a:spLocks noGrp="1"/>
          </p:cNvSpPr>
          <p:nvPr>
            <p:ph type="sldNum" sz="quarter" idx="4294967295"/>
          </p:nvPr>
        </p:nvSpPr>
        <p:spPr>
          <a:xfrm>
            <a:off x="11507788" y="6313488"/>
            <a:ext cx="684212" cy="365125"/>
          </a:xfrm>
        </p:spPr>
        <p:txBody>
          <a:bodyPr/>
          <a:lstStyle/>
          <a:p>
            <a:fld id="{91BD7323-49BF-4C97-8773-5EC64C492009}" type="slidenum">
              <a:rPr lang="en-US" smtClean="0"/>
              <a:t>33</a:t>
            </a:fld>
            <a:endParaRPr lang="en-US"/>
          </a:p>
        </p:txBody>
      </p:sp>
    </p:spTree>
    <p:extLst>
      <p:ext uri="{BB962C8B-B14F-4D97-AF65-F5344CB8AC3E}">
        <p14:creationId xmlns:p14="http://schemas.microsoft.com/office/powerpoint/2010/main" val="1608386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rallelogram 9" descr="&quot; &quot;">
            <a:extLst>
              <a:ext uri="{FF2B5EF4-FFF2-40B4-BE49-F238E27FC236}">
                <a16:creationId xmlns="" xmlns:a16="http://schemas.microsoft.com/office/drawing/2014/main" id="{09D5569C-E1BA-491E-A583-452F4C8BF84B}"/>
              </a:ext>
            </a:extLst>
          </p:cNvPr>
          <p:cNvSpPr/>
          <p:nvPr/>
        </p:nvSpPr>
        <p:spPr>
          <a:xfrm flipH="1">
            <a:off x="9606335" y="0"/>
            <a:ext cx="2743201" cy="2178121"/>
          </a:xfrm>
          <a:prstGeom prst="parallelogram">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5C293A7C-728D-48F7-91CB-9DDE3C79A238}"/>
              </a:ext>
            </a:extLst>
          </p:cNvPr>
          <p:cNvSpPr>
            <a:spLocks noGrp="1"/>
          </p:cNvSpPr>
          <p:nvPr>
            <p:ph type="title"/>
          </p:nvPr>
        </p:nvSpPr>
        <p:spPr>
          <a:xfrm>
            <a:off x="555786" y="257025"/>
            <a:ext cx="5968304" cy="955326"/>
          </a:xfrm>
        </p:spPr>
        <p:txBody>
          <a:bodyPr/>
          <a:lstStyle/>
          <a:p>
            <a:r>
              <a:rPr lang="en-US" dirty="0"/>
              <a:t>Careers Strands</a:t>
            </a:r>
          </a:p>
        </p:txBody>
      </p:sp>
      <p:sp>
        <p:nvSpPr>
          <p:cNvPr id="3" name="Text Placeholder 2">
            <a:extLst>
              <a:ext uri="{FF2B5EF4-FFF2-40B4-BE49-F238E27FC236}">
                <a16:creationId xmlns="" xmlns:a16="http://schemas.microsoft.com/office/drawing/2014/main" id="{703C71AC-B7BF-43B7-AB8F-F2484D96A613}"/>
              </a:ext>
            </a:extLst>
          </p:cNvPr>
          <p:cNvSpPr>
            <a:spLocks noGrp="1"/>
          </p:cNvSpPr>
          <p:nvPr>
            <p:ph type="body" sz="quarter" idx="13"/>
          </p:nvPr>
        </p:nvSpPr>
        <p:spPr>
          <a:xfrm>
            <a:off x="555785" y="1530849"/>
            <a:ext cx="5751565" cy="5143927"/>
          </a:xfrm>
        </p:spPr>
        <p:txBody>
          <a:bodyPr/>
          <a:lstStyle/>
          <a:p>
            <a:pPr>
              <a:spcAft>
                <a:spcPts val="1200"/>
              </a:spcAft>
            </a:pPr>
            <a:r>
              <a:rPr lang="en-US" sz="3200" dirty="0">
                <a:solidFill>
                  <a:schemeClr val="accent3">
                    <a:lumMod val="50000"/>
                  </a:schemeClr>
                </a:solidFill>
              </a:rPr>
              <a:t>Exploration</a:t>
            </a:r>
          </a:p>
          <a:p>
            <a:pPr>
              <a:spcAft>
                <a:spcPts val="1200"/>
              </a:spcAft>
            </a:pPr>
            <a:r>
              <a:rPr lang="en-US" sz="3200" dirty="0">
                <a:solidFill>
                  <a:schemeClr val="accent3">
                    <a:lumMod val="50000"/>
                  </a:schemeClr>
                </a:solidFill>
              </a:rPr>
              <a:t>Preparation</a:t>
            </a:r>
          </a:p>
          <a:p>
            <a:pPr>
              <a:spcAft>
                <a:spcPts val="1200"/>
              </a:spcAft>
            </a:pPr>
            <a:r>
              <a:rPr lang="en-US" sz="3200" dirty="0">
                <a:solidFill>
                  <a:schemeClr val="accent3">
                    <a:lumMod val="50000"/>
                  </a:schemeClr>
                </a:solidFill>
              </a:rPr>
              <a:t>Application</a:t>
            </a:r>
          </a:p>
          <a:p>
            <a:pPr>
              <a:spcAft>
                <a:spcPts val="1200"/>
              </a:spcAft>
            </a:pPr>
            <a:endParaRPr lang="en-US" sz="2800" dirty="0">
              <a:solidFill>
                <a:schemeClr val="accent3">
                  <a:lumMod val="50000"/>
                </a:schemeClr>
              </a:solidFill>
            </a:endParaRPr>
          </a:p>
          <a:p>
            <a:pPr marL="0" indent="0">
              <a:spcAft>
                <a:spcPts val="1200"/>
              </a:spcAft>
              <a:buNone/>
            </a:pPr>
            <a:r>
              <a:rPr lang="en-US" sz="2600" dirty="0"/>
              <a:t>These continue across grade-bands.</a:t>
            </a:r>
          </a:p>
          <a:p>
            <a:pPr>
              <a:spcAft>
                <a:spcPts val="1200"/>
              </a:spcAft>
            </a:pPr>
            <a:endParaRPr lang="en-US" sz="2600" dirty="0">
              <a:solidFill>
                <a:schemeClr val="tx1"/>
              </a:solidFill>
            </a:endParaRPr>
          </a:p>
          <a:p>
            <a:pPr>
              <a:spcAft>
                <a:spcPts val="600"/>
              </a:spcAft>
            </a:pPr>
            <a:endParaRPr lang="en-US" sz="2800" dirty="0"/>
          </a:p>
        </p:txBody>
      </p:sp>
      <p:sp>
        <p:nvSpPr>
          <p:cNvPr id="4" name="Slide Number Placeholder 3">
            <a:extLst>
              <a:ext uri="{FF2B5EF4-FFF2-40B4-BE49-F238E27FC236}">
                <a16:creationId xmlns="" xmlns:a16="http://schemas.microsoft.com/office/drawing/2014/main" id="{E257B359-2B3E-405B-9ADF-5EDED7B301E4}"/>
              </a:ext>
            </a:extLst>
          </p:cNvPr>
          <p:cNvSpPr>
            <a:spLocks noGrp="1"/>
          </p:cNvSpPr>
          <p:nvPr>
            <p:ph type="sldNum" sz="quarter" idx="12"/>
          </p:nvPr>
        </p:nvSpPr>
        <p:spPr/>
        <p:txBody>
          <a:bodyPr/>
          <a:lstStyle/>
          <a:p>
            <a:fld id="{91BD7323-49BF-4C97-8773-5EC64C492009}" type="slidenum">
              <a:rPr lang="en-US" smtClean="0"/>
              <a:t>34</a:t>
            </a:fld>
            <a:endParaRPr lang="en-US"/>
          </a:p>
        </p:txBody>
      </p:sp>
      <p:pic>
        <p:nvPicPr>
          <p:cNvPr id="9" name="Picture 8" descr="Sample Career standards">
            <a:extLst>
              <a:ext uri="{FF2B5EF4-FFF2-40B4-BE49-F238E27FC236}">
                <a16:creationId xmlns="" xmlns:a16="http://schemas.microsoft.com/office/drawing/2014/main" id="{06DA45F1-3C7B-4FCA-97F2-F1E82FC8AE95}"/>
              </a:ext>
            </a:extLst>
          </p:cNvPr>
          <p:cNvPicPr>
            <a:picLocks noChangeAspect="1"/>
          </p:cNvPicPr>
          <p:nvPr/>
        </p:nvPicPr>
        <p:blipFill>
          <a:blip r:embed="rId3"/>
          <a:stretch>
            <a:fillRect/>
          </a:stretch>
        </p:blipFill>
        <p:spPr>
          <a:xfrm>
            <a:off x="6407008" y="339048"/>
            <a:ext cx="5631462" cy="59064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641197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C698F3-8284-4C5D-8009-A1DCCC6862DB}"/>
              </a:ext>
            </a:extLst>
          </p:cNvPr>
          <p:cNvSpPr>
            <a:spLocks noGrp="1"/>
          </p:cNvSpPr>
          <p:nvPr>
            <p:ph type="title"/>
          </p:nvPr>
        </p:nvSpPr>
        <p:spPr>
          <a:xfrm>
            <a:off x="478248" y="257025"/>
            <a:ext cx="8674206" cy="881964"/>
          </a:xfrm>
        </p:spPr>
        <p:txBody>
          <a:bodyPr/>
          <a:lstStyle/>
          <a:p>
            <a:r>
              <a:rPr lang="en-US" sz="3600" dirty="0">
                <a:highlight>
                  <a:srgbClr val="FFFF00"/>
                </a:highlight>
              </a:rPr>
              <a:t>Career Studies should guide students to:</a:t>
            </a:r>
          </a:p>
        </p:txBody>
      </p:sp>
      <p:sp>
        <p:nvSpPr>
          <p:cNvPr id="3" name="Text Placeholder 2">
            <a:extLst>
              <a:ext uri="{FF2B5EF4-FFF2-40B4-BE49-F238E27FC236}">
                <a16:creationId xmlns="" xmlns:a16="http://schemas.microsoft.com/office/drawing/2014/main" id="{B3EB8704-EE05-4BB8-BC30-A91F52D83C2D}"/>
              </a:ext>
            </a:extLst>
          </p:cNvPr>
          <p:cNvSpPr>
            <a:spLocks noGrp="1"/>
          </p:cNvSpPr>
          <p:nvPr>
            <p:ph type="body" sz="quarter" idx="13"/>
          </p:nvPr>
        </p:nvSpPr>
        <p:spPr>
          <a:xfrm>
            <a:off x="478248" y="1273995"/>
            <a:ext cx="9001653" cy="5158837"/>
          </a:xfrm>
        </p:spPr>
        <p:txBody>
          <a:bodyPr/>
          <a:lstStyle/>
          <a:p>
            <a:pPr marL="514350" indent="-514350">
              <a:spcBef>
                <a:spcPts val="0"/>
              </a:spcBef>
              <a:spcAft>
                <a:spcPts val="1800"/>
              </a:spcAft>
              <a:buSzPct val="100000"/>
              <a:buFont typeface="+mj-lt"/>
              <a:buAutoNum type="alphaLcPeriod"/>
            </a:pPr>
            <a:r>
              <a:rPr lang="en-US" sz="2400" dirty="0"/>
              <a:t>understand their career interests, preferences and goals by exploring real-world interests.</a:t>
            </a:r>
          </a:p>
          <a:p>
            <a:pPr marL="514350" indent="-514350">
              <a:spcBef>
                <a:spcPts val="0"/>
              </a:spcBef>
              <a:spcAft>
                <a:spcPts val="1800"/>
              </a:spcAft>
              <a:buSzPct val="100000"/>
              <a:buFont typeface="+mj-lt"/>
              <a:buAutoNum type="alphaLcPeriod"/>
            </a:pPr>
            <a:r>
              <a:rPr lang="en-US" sz="2400" dirty="0"/>
              <a:t>understand the time, effort, experience and other requirements to pursue goals.</a:t>
            </a:r>
          </a:p>
          <a:p>
            <a:pPr marL="514350" indent="-514350">
              <a:spcBef>
                <a:spcPts val="0"/>
              </a:spcBef>
              <a:spcAft>
                <a:spcPts val="1800"/>
              </a:spcAft>
              <a:buSzPct val="100000"/>
              <a:buFont typeface="+mj-lt"/>
              <a:buAutoNum type="alphaLcPeriod"/>
            </a:pPr>
            <a:r>
              <a:rPr lang="en-US" sz="2400" dirty="0"/>
              <a:t>recognize the value of each step in the educational and experiential process.</a:t>
            </a:r>
          </a:p>
          <a:p>
            <a:pPr marL="514350" indent="-514350">
              <a:spcBef>
                <a:spcPts val="0"/>
              </a:spcBef>
              <a:spcAft>
                <a:spcPts val="1800"/>
              </a:spcAft>
              <a:buSzPct val="100000"/>
              <a:buFont typeface="+mj-lt"/>
              <a:buAutoNum type="alphaLcPeriod"/>
            </a:pPr>
            <a:r>
              <a:rPr lang="en-US" sz="2400" dirty="0"/>
              <a:t>recognize that nearly all career paths require ongoing education and experience.</a:t>
            </a:r>
          </a:p>
          <a:p>
            <a:pPr marL="514350" indent="-514350">
              <a:spcBef>
                <a:spcPts val="0"/>
              </a:spcBef>
              <a:spcAft>
                <a:spcPts val="1800"/>
              </a:spcAft>
              <a:buSzPct val="100000"/>
              <a:buFont typeface="+mj-lt"/>
              <a:buAutoNum type="alphaLcPeriod"/>
            </a:pPr>
            <a:r>
              <a:rPr lang="en-US" sz="2400" dirty="0"/>
              <a:t>recognize resources and individuals to assist in the planning and execution of career and personal goals.</a:t>
            </a:r>
          </a:p>
        </p:txBody>
      </p:sp>
      <p:sp>
        <p:nvSpPr>
          <p:cNvPr id="4" name="Slide Number Placeholder 3">
            <a:extLst>
              <a:ext uri="{FF2B5EF4-FFF2-40B4-BE49-F238E27FC236}">
                <a16:creationId xmlns="" xmlns:a16="http://schemas.microsoft.com/office/drawing/2014/main" id="{46C29988-6596-4D2D-BE69-62D515993CF1}"/>
              </a:ext>
            </a:extLst>
          </p:cNvPr>
          <p:cNvSpPr>
            <a:spLocks noGrp="1"/>
          </p:cNvSpPr>
          <p:nvPr>
            <p:ph type="sldNum" sz="quarter" idx="12"/>
          </p:nvPr>
        </p:nvSpPr>
        <p:spPr/>
        <p:txBody>
          <a:bodyPr/>
          <a:lstStyle/>
          <a:p>
            <a:fld id="{91BD7323-49BF-4C97-8773-5EC64C492009}" type="slidenum">
              <a:rPr lang="en-US" smtClean="0"/>
              <a:t>35</a:t>
            </a:fld>
            <a:endParaRPr lang="en-US"/>
          </a:p>
        </p:txBody>
      </p:sp>
    </p:spTree>
    <p:extLst>
      <p:ext uri="{BB962C8B-B14F-4D97-AF65-F5344CB8AC3E}">
        <p14:creationId xmlns:p14="http://schemas.microsoft.com/office/powerpoint/2010/main" val="20995937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descr="&quot; &quot;">
            <a:extLst>
              <a:ext uri="{FF2B5EF4-FFF2-40B4-BE49-F238E27FC236}">
                <a16:creationId xmlns="" xmlns:a16="http://schemas.microsoft.com/office/drawing/2014/main" id="{244B55A2-A494-44F2-BFC5-8EA15FFAD20F}"/>
              </a:ext>
              <a:ext uri="{C183D7F6-B498-43B3-948B-1728B52AA6E4}">
                <adec:decorative xmlns="" xmlns:adec="http://schemas.microsoft.com/office/drawing/2017/decorative" val="1"/>
              </a:ext>
            </a:extLst>
          </p:cNvPr>
          <p:cNvSpPr/>
          <p:nvPr/>
        </p:nvSpPr>
        <p:spPr>
          <a:xfrm>
            <a:off x="8416887" y="-12118"/>
            <a:ext cx="3775113" cy="68701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p:cNvSpPr>
            <a:spLocks noGrp="1"/>
          </p:cNvSpPr>
          <p:nvPr>
            <p:ph type="title"/>
          </p:nvPr>
        </p:nvSpPr>
        <p:spPr>
          <a:xfrm>
            <a:off x="1272187" y="113186"/>
            <a:ext cx="8596668" cy="741781"/>
          </a:xfrm>
        </p:spPr>
        <p:txBody>
          <a:bodyPr/>
          <a:lstStyle/>
          <a:p>
            <a:pPr algn="ctr"/>
            <a:r>
              <a:rPr lang="en-US" sz="4000" dirty="0"/>
              <a:t>Careers Progression Summary</a:t>
            </a:r>
          </a:p>
        </p:txBody>
      </p:sp>
      <p:sp>
        <p:nvSpPr>
          <p:cNvPr id="4" name="Slide Number Placeholder 3"/>
          <p:cNvSpPr>
            <a:spLocks noGrp="1"/>
          </p:cNvSpPr>
          <p:nvPr>
            <p:ph type="sldNum" sz="quarter" idx="12"/>
          </p:nvPr>
        </p:nvSpPr>
        <p:spPr/>
        <p:txBody>
          <a:bodyPr/>
          <a:lstStyle/>
          <a:p>
            <a:fld id="{91BD7323-49BF-4C97-8773-5EC64C492009}" type="slidenum">
              <a:rPr lang="en-US" smtClean="0"/>
              <a:t>36</a:t>
            </a:fld>
            <a:endParaRPr lang="en-US"/>
          </a:p>
        </p:txBody>
      </p:sp>
      <p:graphicFrame>
        <p:nvGraphicFramePr>
          <p:cNvPr id="7" name="Table 6" descr="Careers progression summary">
            <a:extLst>
              <a:ext uri="{FF2B5EF4-FFF2-40B4-BE49-F238E27FC236}">
                <a16:creationId xmlns="" xmlns:a16="http://schemas.microsoft.com/office/drawing/2014/main" id="{0A6343EF-1F78-48C2-8477-371A457B5452}"/>
              </a:ext>
            </a:extLst>
          </p:cNvPr>
          <p:cNvGraphicFramePr>
            <a:graphicFrameLocks noGrp="1"/>
          </p:cNvGraphicFramePr>
          <p:nvPr>
            <p:extLst>
              <p:ext uri="{D42A27DB-BD31-4B8C-83A1-F6EECF244321}">
                <p14:modId xmlns:p14="http://schemas.microsoft.com/office/powerpoint/2010/main" val="1228346586"/>
              </p:ext>
            </p:extLst>
          </p:nvPr>
        </p:nvGraphicFramePr>
        <p:xfrm>
          <a:off x="279778" y="815158"/>
          <a:ext cx="11632444" cy="5929656"/>
        </p:xfrm>
        <a:graphic>
          <a:graphicData uri="http://schemas.openxmlformats.org/drawingml/2006/table">
            <a:tbl>
              <a:tblPr firstRow="1" firstCol="1" bandRow="1">
                <a:tableStyleId>{5940675A-B579-460E-94D1-54222C63F5DA}</a:tableStyleId>
              </a:tblPr>
              <a:tblGrid>
                <a:gridCol w="1212353">
                  <a:extLst>
                    <a:ext uri="{9D8B030D-6E8A-4147-A177-3AD203B41FA5}">
                      <a16:colId xmlns="" xmlns:a16="http://schemas.microsoft.com/office/drawing/2014/main" val="2422655832"/>
                    </a:ext>
                  </a:extLst>
                </a:gridCol>
                <a:gridCol w="1998580">
                  <a:extLst>
                    <a:ext uri="{9D8B030D-6E8A-4147-A177-3AD203B41FA5}">
                      <a16:colId xmlns="" xmlns:a16="http://schemas.microsoft.com/office/drawing/2014/main" val="781521100"/>
                    </a:ext>
                  </a:extLst>
                </a:gridCol>
                <a:gridCol w="2167466">
                  <a:extLst>
                    <a:ext uri="{9D8B030D-6E8A-4147-A177-3AD203B41FA5}">
                      <a16:colId xmlns="" xmlns:a16="http://schemas.microsoft.com/office/drawing/2014/main" val="2612473420"/>
                    </a:ext>
                  </a:extLst>
                </a:gridCol>
                <a:gridCol w="3533423">
                  <a:extLst>
                    <a:ext uri="{9D8B030D-6E8A-4147-A177-3AD203B41FA5}">
                      <a16:colId xmlns="" xmlns:a16="http://schemas.microsoft.com/office/drawing/2014/main" val="3759300663"/>
                    </a:ext>
                  </a:extLst>
                </a:gridCol>
                <a:gridCol w="2720622">
                  <a:extLst>
                    <a:ext uri="{9D8B030D-6E8A-4147-A177-3AD203B41FA5}">
                      <a16:colId xmlns="" xmlns:a16="http://schemas.microsoft.com/office/drawing/2014/main" val="3359495204"/>
                    </a:ext>
                  </a:extLst>
                </a:gridCol>
              </a:tblGrid>
              <a:tr h="417352">
                <a:tc>
                  <a:txBody>
                    <a:bodyPr/>
                    <a:lstStyle/>
                    <a:p>
                      <a:pPr marL="0" marR="0" algn="ctr">
                        <a:lnSpc>
                          <a:spcPct val="107000"/>
                        </a:lnSpc>
                        <a:spcBef>
                          <a:spcPts val="0"/>
                        </a:spcBef>
                        <a:spcAft>
                          <a:spcPts val="0"/>
                        </a:spcAft>
                      </a:pPr>
                      <a:r>
                        <a:rPr lang="en-US" sz="1200" b="1" dirty="0">
                          <a:effectLst/>
                        </a:rPr>
                        <a:t>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915" marR="63915" marT="0" marB="0">
                    <a:solidFill>
                      <a:schemeClr val="accent1">
                        <a:lumMod val="20000"/>
                        <a:lumOff val="80000"/>
                      </a:schemeClr>
                    </a:solidFill>
                  </a:tcPr>
                </a:tc>
                <a:tc>
                  <a:txBody>
                    <a:bodyPr/>
                    <a:lstStyle/>
                    <a:p>
                      <a:pPr marL="0" marR="0" algn="ctr">
                        <a:lnSpc>
                          <a:spcPct val="107000"/>
                        </a:lnSpc>
                        <a:spcBef>
                          <a:spcPts val="0"/>
                        </a:spcBef>
                        <a:spcAft>
                          <a:spcPts val="0"/>
                        </a:spcAft>
                      </a:pPr>
                      <a:r>
                        <a:rPr lang="en-US" sz="1400" b="1" dirty="0">
                          <a:effectLst/>
                        </a:rPr>
                        <a:t>PRIMARY</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915" marR="63915" marT="0" marB="0" anchor="ctr">
                    <a:solidFill>
                      <a:schemeClr val="accent1">
                        <a:lumMod val="20000"/>
                        <a:lumOff val="80000"/>
                      </a:schemeClr>
                    </a:solidFill>
                  </a:tcPr>
                </a:tc>
                <a:tc>
                  <a:txBody>
                    <a:bodyPr/>
                    <a:lstStyle/>
                    <a:p>
                      <a:pPr marL="0" marR="0" algn="ctr">
                        <a:lnSpc>
                          <a:spcPct val="107000"/>
                        </a:lnSpc>
                        <a:spcBef>
                          <a:spcPts val="0"/>
                        </a:spcBef>
                        <a:spcAft>
                          <a:spcPts val="0"/>
                        </a:spcAft>
                      </a:pPr>
                      <a:r>
                        <a:rPr lang="en-US" sz="1400" b="1" dirty="0">
                          <a:effectLst/>
                        </a:rPr>
                        <a:t>INTERMEDIATE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915" marR="63915" marT="0" marB="0" anchor="ctr">
                    <a:solidFill>
                      <a:schemeClr val="accent1">
                        <a:lumMod val="20000"/>
                        <a:lumOff val="80000"/>
                      </a:schemeClr>
                    </a:solidFill>
                  </a:tcPr>
                </a:tc>
                <a:tc>
                  <a:txBody>
                    <a:bodyPr/>
                    <a:lstStyle/>
                    <a:p>
                      <a:pPr marL="0" marR="0" algn="ctr">
                        <a:lnSpc>
                          <a:spcPct val="107000"/>
                        </a:lnSpc>
                        <a:spcBef>
                          <a:spcPts val="0"/>
                        </a:spcBef>
                        <a:spcAft>
                          <a:spcPts val="0"/>
                        </a:spcAft>
                      </a:pPr>
                      <a:r>
                        <a:rPr lang="en-US" sz="1400" b="1" dirty="0">
                          <a:effectLst/>
                        </a:rPr>
                        <a:t>MIDDLE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915" marR="63915" marT="0" marB="0" anchor="ctr">
                    <a:solidFill>
                      <a:schemeClr val="accent1">
                        <a:lumMod val="20000"/>
                        <a:lumOff val="80000"/>
                      </a:schemeClr>
                    </a:solidFill>
                  </a:tcPr>
                </a:tc>
                <a:tc>
                  <a:txBody>
                    <a:bodyPr/>
                    <a:lstStyle/>
                    <a:p>
                      <a:pPr marL="0" marR="0" algn="ctr">
                        <a:lnSpc>
                          <a:spcPct val="107000"/>
                        </a:lnSpc>
                        <a:spcBef>
                          <a:spcPts val="0"/>
                        </a:spcBef>
                        <a:spcAft>
                          <a:spcPts val="0"/>
                        </a:spcAft>
                      </a:pPr>
                      <a:r>
                        <a:rPr lang="en-US" sz="1400" b="1" dirty="0">
                          <a:effectLst/>
                        </a:rPr>
                        <a:t>HIGH</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915" marR="63915" marT="0" marB="0" anchor="ctr">
                    <a:solidFill>
                      <a:schemeClr val="accent1">
                        <a:lumMod val="20000"/>
                        <a:lumOff val="80000"/>
                      </a:schemeClr>
                    </a:solidFill>
                  </a:tcPr>
                </a:tc>
                <a:extLst>
                  <a:ext uri="{0D108BD9-81ED-4DB2-BD59-A6C34878D82A}">
                    <a16:rowId xmlns="" xmlns:a16="http://schemas.microsoft.com/office/drawing/2014/main" val="842809529"/>
                  </a:ext>
                </a:extLst>
              </a:tr>
              <a:tr h="2868709">
                <a:tc>
                  <a:txBody>
                    <a:bodyPr/>
                    <a:lstStyle/>
                    <a:p>
                      <a:pPr marL="0" marR="0">
                        <a:lnSpc>
                          <a:spcPct val="107000"/>
                        </a:lnSpc>
                        <a:spcBef>
                          <a:spcPts val="0"/>
                        </a:spcBef>
                        <a:spcAft>
                          <a:spcPts val="0"/>
                        </a:spcAft>
                      </a:pPr>
                      <a:r>
                        <a:rPr lang="en-US" sz="1400" b="1" dirty="0">
                          <a:effectLst/>
                        </a:rPr>
                        <a:t>Exploration</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915" marR="63915" marT="0" marB="0" anchor="ctr">
                    <a:solidFill>
                      <a:schemeClr val="accent1">
                        <a:lumMod val="20000"/>
                        <a:lumOff val="80000"/>
                      </a:schemeClr>
                    </a:solidFill>
                  </a:tcPr>
                </a:tc>
                <a:tc>
                  <a:txBody>
                    <a:bodyPr/>
                    <a:lstStyle/>
                    <a:p>
                      <a:pPr marL="342900" marR="0" lvl="0" indent="-342900">
                        <a:lnSpc>
                          <a:spcPct val="107000"/>
                        </a:lnSpc>
                        <a:spcBef>
                          <a:spcPts val="0"/>
                        </a:spcBef>
                        <a:spcAft>
                          <a:spcPts val="600"/>
                        </a:spcAft>
                        <a:buFont typeface="Symbol" panose="05050102010706020507" pitchFamily="18" charset="2"/>
                        <a:buChar char=""/>
                      </a:pPr>
                      <a:r>
                        <a:rPr lang="en-US" sz="1400" dirty="0">
                          <a:effectLst/>
                        </a:rPr>
                        <a:t>Reasons why people need to work, e.g., to meet basic needs.</a:t>
                      </a:r>
                    </a:p>
                    <a:p>
                      <a:pPr marL="342900" marR="0" lvl="0" indent="-342900">
                        <a:lnSpc>
                          <a:spcPct val="107000"/>
                        </a:lnSpc>
                        <a:spcBef>
                          <a:spcPts val="0"/>
                        </a:spcBef>
                        <a:spcAft>
                          <a:spcPts val="600"/>
                        </a:spcAft>
                        <a:buFont typeface="Symbol" panose="05050102010706020507" pitchFamily="18" charset="2"/>
                        <a:buChar char=""/>
                      </a:pPr>
                      <a:r>
                        <a:rPr lang="en-US" sz="1400" dirty="0">
                          <a:effectLst/>
                        </a:rPr>
                        <a:t>Careers within local community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915" marR="63915" marT="0" marB="0" anchor="ctr">
                    <a:solidFill>
                      <a:schemeClr val="bg1"/>
                    </a:solidFill>
                  </a:tcPr>
                </a:tc>
                <a:tc>
                  <a:txBody>
                    <a:bodyPr/>
                    <a:lstStyle/>
                    <a:p>
                      <a:pPr marL="342900" marR="0" lvl="0" indent="-342900">
                        <a:lnSpc>
                          <a:spcPct val="107000"/>
                        </a:lnSpc>
                        <a:spcBef>
                          <a:spcPts val="0"/>
                        </a:spcBef>
                        <a:spcAft>
                          <a:spcPts val="600"/>
                        </a:spcAft>
                        <a:buFont typeface="Symbol" panose="05050102010706020507" pitchFamily="18" charset="2"/>
                        <a:buChar char=""/>
                      </a:pPr>
                      <a:r>
                        <a:rPr lang="en-US" sz="1400" dirty="0">
                          <a:effectLst/>
                        </a:rPr>
                        <a:t>Explore broader reasons why people work, e.g., contribute to society, personal satisfaction.</a:t>
                      </a:r>
                    </a:p>
                    <a:p>
                      <a:pPr marL="342900" marR="0" lvl="0" indent="-342900">
                        <a:lnSpc>
                          <a:spcPct val="107000"/>
                        </a:lnSpc>
                        <a:spcBef>
                          <a:spcPts val="0"/>
                        </a:spcBef>
                        <a:spcAft>
                          <a:spcPts val="600"/>
                        </a:spcAft>
                        <a:buFont typeface="Symbol" panose="05050102010706020507" pitchFamily="18" charset="2"/>
                        <a:buChar char=""/>
                      </a:pPr>
                      <a:r>
                        <a:rPr lang="en-US" sz="1400" dirty="0">
                          <a:effectLst/>
                        </a:rPr>
                        <a:t>Introduction to KY Career Clusters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915" marR="63915" marT="0" marB="0" anchor="ctr">
                    <a:solidFill>
                      <a:schemeClr val="bg1"/>
                    </a:solidFill>
                  </a:tcPr>
                </a:tc>
                <a:tc>
                  <a:txBody>
                    <a:bodyPr/>
                    <a:lstStyle/>
                    <a:p>
                      <a:pPr marL="342900" marR="0" lvl="0" indent="-342900">
                        <a:lnSpc>
                          <a:spcPct val="107000"/>
                        </a:lnSpc>
                        <a:spcBef>
                          <a:spcPts val="0"/>
                        </a:spcBef>
                        <a:spcAft>
                          <a:spcPts val="600"/>
                        </a:spcAft>
                        <a:buFont typeface="Symbol" panose="05050102010706020507" pitchFamily="18" charset="2"/>
                        <a:buChar char=""/>
                      </a:pPr>
                      <a:r>
                        <a:rPr lang="en-US" sz="1400" dirty="0">
                          <a:effectLst/>
                        </a:rPr>
                        <a:t>Connection between income, values, interests and lifestyles</a:t>
                      </a:r>
                    </a:p>
                    <a:p>
                      <a:pPr marL="342900" marR="0" lvl="0" indent="-342900">
                        <a:lnSpc>
                          <a:spcPct val="107000"/>
                        </a:lnSpc>
                        <a:spcBef>
                          <a:spcPts val="0"/>
                        </a:spcBef>
                        <a:spcAft>
                          <a:spcPts val="600"/>
                        </a:spcAft>
                        <a:buFont typeface="Symbol" panose="05050102010706020507" pitchFamily="18" charset="2"/>
                        <a:buChar char=""/>
                      </a:pPr>
                      <a:r>
                        <a:rPr lang="en-US" sz="1400" dirty="0">
                          <a:effectLst/>
                        </a:rPr>
                        <a:t>Changing workplace</a:t>
                      </a:r>
                    </a:p>
                    <a:p>
                      <a:pPr marL="342900" marR="0" lvl="0" indent="-342900">
                        <a:lnSpc>
                          <a:spcPct val="107000"/>
                        </a:lnSpc>
                        <a:spcBef>
                          <a:spcPts val="0"/>
                        </a:spcBef>
                        <a:spcAft>
                          <a:spcPts val="600"/>
                        </a:spcAft>
                        <a:buFont typeface="Symbol" panose="05050102010706020507" pitchFamily="18" charset="2"/>
                        <a:buChar char=""/>
                      </a:pPr>
                      <a:r>
                        <a:rPr lang="en-US" sz="1400" dirty="0">
                          <a:effectLst/>
                        </a:rPr>
                        <a:t>Monetary and time costs of preparing for a career</a:t>
                      </a:r>
                    </a:p>
                    <a:p>
                      <a:pPr marL="342900" marR="0" lvl="0" indent="-342900">
                        <a:lnSpc>
                          <a:spcPct val="107000"/>
                        </a:lnSpc>
                        <a:spcBef>
                          <a:spcPts val="0"/>
                        </a:spcBef>
                        <a:spcAft>
                          <a:spcPts val="600"/>
                        </a:spcAft>
                        <a:buFont typeface="Symbol" panose="05050102010706020507" pitchFamily="18" charset="2"/>
                        <a:buChar char=""/>
                      </a:pPr>
                      <a:r>
                        <a:rPr lang="en-US" sz="1400" dirty="0">
                          <a:effectLst/>
                        </a:rPr>
                        <a:t>Skills/tasks related to the KY Career Clusters and/or pathways of interest </a:t>
                      </a:r>
                    </a:p>
                    <a:p>
                      <a:pPr marL="342900" marR="0" lvl="0" indent="-342900">
                        <a:lnSpc>
                          <a:spcPct val="107000"/>
                        </a:lnSpc>
                        <a:spcBef>
                          <a:spcPts val="0"/>
                        </a:spcBef>
                        <a:spcAft>
                          <a:spcPts val="600"/>
                        </a:spcAft>
                        <a:buFont typeface="Symbol" panose="05050102010706020507" pitchFamily="18" charset="2"/>
                        <a:buChar char=""/>
                      </a:pPr>
                      <a:r>
                        <a:rPr lang="en-US" sz="1400" dirty="0">
                          <a:effectLst/>
                        </a:rPr>
                        <a:t>Opportunities at the secondary level to earn dual/articulated credit, industry certifications, and work-based learning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915" marR="63915" marT="0" marB="0" anchor="ctr">
                    <a:solidFill>
                      <a:schemeClr val="bg1"/>
                    </a:solidFill>
                  </a:tcPr>
                </a:tc>
                <a:tc>
                  <a:txBody>
                    <a:bodyPr/>
                    <a:lstStyle/>
                    <a:p>
                      <a:pPr marL="342900" marR="0" lvl="0" indent="-342900">
                        <a:lnSpc>
                          <a:spcPct val="107000"/>
                        </a:lnSpc>
                        <a:spcBef>
                          <a:spcPts val="0"/>
                        </a:spcBef>
                        <a:spcAft>
                          <a:spcPts val="600"/>
                        </a:spcAft>
                        <a:buFont typeface="Symbol" panose="05050102010706020507" pitchFamily="18" charset="2"/>
                        <a:buChar char=""/>
                      </a:pPr>
                      <a:r>
                        <a:rPr lang="en-US" sz="1400" dirty="0">
                          <a:effectLst/>
                        </a:rPr>
                        <a:t>Post-secondary options related to chosen career cluster or pathway </a:t>
                      </a:r>
                    </a:p>
                    <a:p>
                      <a:pPr marL="342900" marR="0" lvl="0" indent="-342900">
                        <a:lnSpc>
                          <a:spcPct val="107000"/>
                        </a:lnSpc>
                        <a:spcBef>
                          <a:spcPts val="0"/>
                        </a:spcBef>
                        <a:spcAft>
                          <a:spcPts val="600"/>
                        </a:spcAft>
                        <a:buFont typeface="Symbol" panose="05050102010706020507" pitchFamily="18" charset="2"/>
                        <a:buChar char=""/>
                      </a:pPr>
                      <a:r>
                        <a:rPr lang="en-US" sz="1400" dirty="0">
                          <a:effectLst/>
                        </a:rPr>
                        <a:t>Options for paying for post-secondary education, including possible sources of funding (e.g., loans, scholarships, grants, military)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915" marR="63915" marT="0" marB="0" anchor="ctr">
                    <a:solidFill>
                      <a:schemeClr val="bg1"/>
                    </a:solidFill>
                  </a:tcPr>
                </a:tc>
                <a:extLst>
                  <a:ext uri="{0D108BD9-81ED-4DB2-BD59-A6C34878D82A}">
                    <a16:rowId xmlns="" xmlns:a16="http://schemas.microsoft.com/office/drawing/2014/main" val="310191432"/>
                  </a:ext>
                </a:extLst>
              </a:tr>
              <a:tr h="1977550">
                <a:tc>
                  <a:txBody>
                    <a:bodyPr/>
                    <a:lstStyle/>
                    <a:p>
                      <a:pPr marL="0" marR="0">
                        <a:lnSpc>
                          <a:spcPct val="107000"/>
                        </a:lnSpc>
                        <a:spcBef>
                          <a:spcPts val="0"/>
                        </a:spcBef>
                        <a:spcAft>
                          <a:spcPts val="0"/>
                        </a:spcAft>
                      </a:pPr>
                      <a:r>
                        <a:rPr lang="en-US" sz="1400" b="1" dirty="0">
                          <a:effectLst/>
                        </a:rPr>
                        <a:t>Preparation</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915" marR="63915" marT="0" marB="0" anchor="ctr">
                    <a:solidFill>
                      <a:schemeClr val="accent1">
                        <a:lumMod val="20000"/>
                        <a:lumOff val="80000"/>
                      </a:schemeClr>
                    </a:solidFill>
                  </a:tcPr>
                </a:tc>
                <a:tc>
                  <a:txBody>
                    <a:bodyPr/>
                    <a:lstStyle/>
                    <a:p>
                      <a:pPr marL="342900" marR="0" lvl="0" indent="-342900">
                        <a:lnSpc>
                          <a:spcPct val="107000"/>
                        </a:lnSpc>
                        <a:spcBef>
                          <a:spcPts val="0"/>
                        </a:spcBef>
                        <a:spcAft>
                          <a:spcPts val="600"/>
                        </a:spcAft>
                        <a:buFont typeface="Symbol" panose="05050102010706020507" pitchFamily="18" charset="2"/>
                        <a:buChar char=""/>
                      </a:pPr>
                      <a:r>
                        <a:rPr lang="en-US" sz="1400" dirty="0">
                          <a:effectLst/>
                        </a:rPr>
                        <a:t>Begin to develop necessary academic skills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915" marR="63915" marT="0" marB="0" anchor="ctr">
                    <a:solidFill>
                      <a:schemeClr val="bg1"/>
                    </a:solidFill>
                  </a:tcPr>
                </a:tc>
                <a:tc>
                  <a:txBody>
                    <a:bodyPr/>
                    <a:lstStyle/>
                    <a:p>
                      <a:pPr marL="342900" marR="0" lvl="0" indent="-342900">
                        <a:lnSpc>
                          <a:spcPct val="107000"/>
                        </a:lnSpc>
                        <a:spcBef>
                          <a:spcPts val="0"/>
                        </a:spcBef>
                        <a:spcAft>
                          <a:spcPts val="600"/>
                        </a:spcAft>
                        <a:buFont typeface="Symbol" panose="05050102010706020507" pitchFamily="18" charset="2"/>
                        <a:buChar char=""/>
                      </a:pPr>
                      <a:r>
                        <a:rPr lang="en-US" sz="1400" dirty="0">
                          <a:effectLst/>
                        </a:rPr>
                        <a:t>Continue to develop academic skills</a:t>
                      </a:r>
                    </a:p>
                    <a:p>
                      <a:pPr marL="342900" marR="0" lvl="0" indent="-342900">
                        <a:lnSpc>
                          <a:spcPct val="107000"/>
                        </a:lnSpc>
                        <a:spcBef>
                          <a:spcPts val="0"/>
                        </a:spcBef>
                        <a:spcAft>
                          <a:spcPts val="600"/>
                        </a:spcAft>
                        <a:buFont typeface="Symbol" panose="05050102010706020507" pitchFamily="18" charset="2"/>
                        <a:buChar char=""/>
                      </a:pPr>
                      <a:r>
                        <a:rPr lang="en-US" sz="1400" dirty="0">
                          <a:effectLst/>
                        </a:rPr>
                        <a:t>Learn to use various sources of information to evaluate jobs/careers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915" marR="63915" marT="0" marB="0" anchor="ctr">
                    <a:solidFill>
                      <a:schemeClr val="bg1"/>
                    </a:solidFill>
                  </a:tcPr>
                </a:tc>
                <a:tc>
                  <a:txBody>
                    <a:bodyPr/>
                    <a:lstStyle/>
                    <a:p>
                      <a:pPr marL="342900" marR="0" lvl="0" indent="-342900" algn="l" defTabSz="914400" rtl="0" eaLnBrk="1" fontAlgn="auto" latinLnBrk="0" hangingPunct="1">
                        <a:lnSpc>
                          <a:spcPct val="107000"/>
                        </a:lnSpc>
                        <a:spcBef>
                          <a:spcPts val="0"/>
                        </a:spcBef>
                        <a:spcAft>
                          <a:spcPts val="600"/>
                        </a:spcAft>
                        <a:buClr>
                          <a:srgbClr val="000000"/>
                        </a:buClr>
                        <a:buSzTx/>
                        <a:buFont typeface="Symbol" panose="05050102010706020507" pitchFamily="18" charset="2"/>
                        <a:buChar char=""/>
                        <a:tabLst/>
                        <a:defRPr/>
                      </a:pPr>
                      <a:r>
                        <a:rPr lang="en-US" sz="1400" dirty="0">
                          <a:effectLst/>
                        </a:rPr>
                        <a:t>Continue to develop academic skills</a:t>
                      </a:r>
                    </a:p>
                    <a:p>
                      <a:pPr marL="342900" marR="0" lvl="0" indent="-342900">
                        <a:lnSpc>
                          <a:spcPct val="107000"/>
                        </a:lnSpc>
                        <a:spcBef>
                          <a:spcPts val="0"/>
                        </a:spcBef>
                        <a:spcAft>
                          <a:spcPts val="600"/>
                        </a:spcAft>
                        <a:buFont typeface="Symbol" panose="05050102010706020507" pitchFamily="18" charset="2"/>
                        <a:buChar char=""/>
                      </a:pPr>
                      <a:r>
                        <a:rPr lang="en-US" sz="1400" dirty="0">
                          <a:effectLst/>
                        </a:rPr>
                        <a:t>Use extracurricular activities, community experience, volunteer work, etc. to develop academic, technical and/or essential skills </a:t>
                      </a:r>
                    </a:p>
                    <a:p>
                      <a:pPr marL="342900" marR="0" lvl="0" indent="-342900">
                        <a:lnSpc>
                          <a:spcPct val="107000"/>
                        </a:lnSpc>
                        <a:spcBef>
                          <a:spcPts val="0"/>
                        </a:spcBef>
                        <a:spcAft>
                          <a:spcPts val="600"/>
                        </a:spcAft>
                        <a:buFont typeface="Symbol" panose="05050102010706020507" pitchFamily="18" charset="2"/>
                        <a:buChar char=""/>
                      </a:pPr>
                      <a:r>
                        <a:rPr lang="en-US" sz="1400" dirty="0">
                          <a:effectLst/>
                        </a:rPr>
                        <a:t>Create and maintain an Individual Learning Plan (ILP)</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915" marR="63915" marT="0" marB="0" anchor="ctr">
                    <a:solidFill>
                      <a:schemeClr val="bg1"/>
                    </a:solidFill>
                  </a:tcPr>
                </a:tc>
                <a:tc>
                  <a:txBody>
                    <a:bodyPr/>
                    <a:lstStyle/>
                    <a:p>
                      <a:pPr marL="342900" marR="0" lvl="0" indent="-342900">
                        <a:lnSpc>
                          <a:spcPct val="107000"/>
                        </a:lnSpc>
                        <a:spcBef>
                          <a:spcPts val="0"/>
                        </a:spcBef>
                        <a:spcAft>
                          <a:spcPts val="600"/>
                        </a:spcAft>
                        <a:buFont typeface="Symbol" panose="05050102010706020507" pitchFamily="18" charset="2"/>
                        <a:buChar char=""/>
                      </a:pPr>
                      <a:r>
                        <a:rPr lang="en-US" sz="1400" dirty="0">
                          <a:effectLst/>
                        </a:rPr>
                        <a:t>Use the ILP to guide secondary educational choices related to a career pathway of interest, e.g., to earn dual/articulated credit, industry certifications, and work-based learning opportunities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915" marR="63915" marT="0" marB="0" anchor="ctr">
                    <a:solidFill>
                      <a:schemeClr val="bg1"/>
                    </a:solidFill>
                  </a:tcPr>
                </a:tc>
                <a:extLst>
                  <a:ext uri="{0D108BD9-81ED-4DB2-BD59-A6C34878D82A}">
                    <a16:rowId xmlns="" xmlns:a16="http://schemas.microsoft.com/office/drawing/2014/main" val="1806780578"/>
                  </a:ext>
                </a:extLst>
              </a:tr>
              <a:tr h="666045">
                <a:tc>
                  <a:txBody>
                    <a:bodyPr/>
                    <a:lstStyle/>
                    <a:p>
                      <a:pPr marL="0" marR="0">
                        <a:lnSpc>
                          <a:spcPct val="107000"/>
                        </a:lnSpc>
                        <a:spcBef>
                          <a:spcPts val="0"/>
                        </a:spcBef>
                        <a:spcAft>
                          <a:spcPts val="0"/>
                        </a:spcAft>
                      </a:pPr>
                      <a:r>
                        <a:rPr lang="en-US" sz="1400" b="1" dirty="0">
                          <a:effectLst/>
                        </a:rPr>
                        <a:t>Application</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915" marR="63915" marT="0" marB="0" anchor="ctr">
                    <a:solidFill>
                      <a:schemeClr val="accent1">
                        <a:lumMod val="20000"/>
                        <a:lumOff val="80000"/>
                      </a:schemeClr>
                    </a:solidFill>
                  </a:tcPr>
                </a:tc>
                <a:tc gridSpan="4">
                  <a:txBody>
                    <a:bodyPr/>
                    <a:lstStyle/>
                    <a:p>
                      <a:pPr marL="0" marR="0">
                        <a:lnSpc>
                          <a:spcPct val="107000"/>
                        </a:lnSpc>
                        <a:spcBef>
                          <a:spcPts val="0"/>
                        </a:spcBef>
                        <a:spcAft>
                          <a:spcPts val="0"/>
                        </a:spcAft>
                      </a:pPr>
                      <a:r>
                        <a:rPr lang="en-US" sz="1400" dirty="0">
                          <a:effectLst/>
                        </a:rPr>
                        <a:t>Identify and follow agreed-upon collaborative skills (e.g., attendance, respect, preparedness, quality of work, time-management) that are necessary for both the classroom and workplace.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915" marR="63915" marT="0" marB="0"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3819886217"/>
                  </a:ext>
                </a:extLst>
              </a:tr>
            </a:tbl>
          </a:graphicData>
        </a:graphic>
      </p:graphicFrame>
    </p:spTree>
    <p:extLst>
      <p:ext uri="{BB962C8B-B14F-4D97-AF65-F5344CB8AC3E}">
        <p14:creationId xmlns:p14="http://schemas.microsoft.com/office/powerpoint/2010/main" val="35687042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descr="&quot; &quot;">
            <a:extLst>
              <a:ext uri="{FF2B5EF4-FFF2-40B4-BE49-F238E27FC236}">
                <a16:creationId xmlns="" xmlns:a16="http://schemas.microsoft.com/office/drawing/2014/main" id="{B47B8A82-B1D5-43AA-9184-96740EEB3A29}"/>
              </a:ext>
            </a:extLst>
          </p:cNvPr>
          <p:cNvSpPr/>
          <p:nvPr/>
        </p:nvSpPr>
        <p:spPr>
          <a:xfrm>
            <a:off x="176169" y="830377"/>
            <a:ext cx="11177631" cy="5746459"/>
          </a:xfrm>
          <a:prstGeom prst="ellipse">
            <a:avLst/>
          </a:prstGeom>
          <a:solidFill>
            <a:schemeClr val="accent1">
              <a:lumMod val="20000"/>
              <a:lumOff val="80000"/>
            </a:schemeClr>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 xmlns:a16="http://schemas.microsoft.com/office/drawing/2014/main" id="{006F41B3-F708-44B0-B658-2424A7816D81}"/>
              </a:ext>
            </a:extLst>
          </p:cNvPr>
          <p:cNvSpPr>
            <a:spLocks noGrp="1"/>
          </p:cNvSpPr>
          <p:nvPr>
            <p:ph type="title"/>
          </p:nvPr>
        </p:nvSpPr>
        <p:spPr>
          <a:xfrm>
            <a:off x="838200" y="365126"/>
            <a:ext cx="10515600" cy="741004"/>
          </a:xfrm>
        </p:spPr>
        <p:txBody>
          <a:bodyPr/>
          <a:lstStyle/>
          <a:p>
            <a:pPr algn="ctr"/>
            <a:r>
              <a:rPr lang="en-US" b="1" dirty="0"/>
              <a:t>Career Development Continuum</a:t>
            </a:r>
          </a:p>
        </p:txBody>
      </p:sp>
      <p:graphicFrame>
        <p:nvGraphicFramePr>
          <p:cNvPr id="5" name="Table 5" descr="Elementary School">
            <a:extLst>
              <a:ext uri="{FF2B5EF4-FFF2-40B4-BE49-F238E27FC236}">
                <a16:creationId xmlns="" xmlns:a16="http://schemas.microsoft.com/office/drawing/2014/main" id="{E41873F1-EBFB-4E0B-B5B5-D207C6337145}"/>
              </a:ext>
            </a:extLst>
          </p:cNvPr>
          <p:cNvGraphicFramePr>
            <a:graphicFrameLocks noGrp="1"/>
          </p:cNvGraphicFramePr>
          <p:nvPr>
            <p:extLst>
              <p:ext uri="{D42A27DB-BD31-4B8C-83A1-F6EECF244321}">
                <p14:modId xmlns:p14="http://schemas.microsoft.com/office/powerpoint/2010/main" val="1045668618"/>
              </p:ext>
            </p:extLst>
          </p:nvPr>
        </p:nvGraphicFramePr>
        <p:xfrm>
          <a:off x="1116601" y="1566240"/>
          <a:ext cx="2673336" cy="4286199"/>
        </p:xfrm>
        <a:graphic>
          <a:graphicData uri="http://schemas.openxmlformats.org/drawingml/2006/table">
            <a:tbl>
              <a:tblPr firstRow="1" bandRow="1">
                <a:effectLst>
                  <a:innerShdw blurRad="63500" dist="50800" dir="2700000">
                    <a:prstClr val="black">
                      <a:alpha val="50000"/>
                    </a:prstClr>
                  </a:innerShdw>
                </a:effectLst>
                <a:tableStyleId>{69012ECD-51FC-41F1-AA8D-1B2483CD663E}</a:tableStyleId>
              </a:tblPr>
              <a:tblGrid>
                <a:gridCol w="2673336">
                  <a:extLst>
                    <a:ext uri="{9D8B030D-6E8A-4147-A177-3AD203B41FA5}">
                      <a16:colId xmlns="" xmlns:a16="http://schemas.microsoft.com/office/drawing/2014/main" val="1342886559"/>
                    </a:ext>
                  </a:extLst>
                </a:gridCol>
              </a:tblGrid>
              <a:tr h="511755">
                <a:tc>
                  <a:txBody>
                    <a:bodyPr/>
                    <a:lstStyle/>
                    <a:p>
                      <a:pPr algn="ctr"/>
                      <a:r>
                        <a:rPr lang="en-US" dirty="0"/>
                        <a:t>ELEMENTARY SCHOOL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cell3D prstMaterial="dkEdge">
                      <a:bevel/>
                      <a:lightRig rig="flood" dir="t"/>
                    </a:cell3D>
                  </a:tcPr>
                </a:tc>
                <a:extLst>
                  <a:ext uri="{0D108BD9-81ED-4DB2-BD59-A6C34878D82A}">
                    <a16:rowId xmlns="" xmlns:a16="http://schemas.microsoft.com/office/drawing/2014/main" val="3786700255"/>
                  </a:ext>
                </a:extLst>
              </a:tr>
              <a:tr h="382989">
                <a:tc>
                  <a:txBody>
                    <a:bodyPr/>
                    <a:lstStyle/>
                    <a:p>
                      <a:r>
                        <a:rPr lang="en-US" sz="1400" b="1" dirty="0"/>
                        <a:t>Classroom &amp; School</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6350" cap="flat" cmpd="sng" algn="ctr">
                      <a:noFill/>
                      <a:prstDash val="solid"/>
                      <a:miter lim="800000"/>
                    </a:lnB>
                    <a:solidFill>
                      <a:schemeClr val="bg1"/>
                    </a:solidFill>
                  </a:tcPr>
                </a:tc>
                <a:extLst>
                  <a:ext uri="{0D108BD9-81ED-4DB2-BD59-A6C34878D82A}">
                    <a16:rowId xmlns="" xmlns:a16="http://schemas.microsoft.com/office/drawing/2014/main" val="3414221871"/>
                  </a:ext>
                </a:extLst>
              </a:tr>
              <a:tr h="1586704">
                <a:tc>
                  <a:txBody>
                    <a:bodyPr/>
                    <a:lstStyle/>
                    <a:p>
                      <a:pPr marL="285750" indent="-285750">
                        <a:buFont typeface="Arial" panose="020B0604020202020204" pitchFamily="34" charset="0"/>
                        <a:buChar char="•"/>
                      </a:pPr>
                      <a:r>
                        <a:rPr lang="en-US" sz="1400" dirty="0"/>
                        <a:t>Web Research</a:t>
                      </a:r>
                    </a:p>
                    <a:p>
                      <a:pPr marL="285750" indent="-285750">
                        <a:buFont typeface="Arial" panose="020B0604020202020204" pitchFamily="34" charset="0"/>
                        <a:buChar char="•"/>
                      </a:pPr>
                      <a:r>
                        <a:rPr lang="en-US" sz="1400" dirty="0"/>
                        <a:t>Career Interest Surveys</a:t>
                      </a:r>
                    </a:p>
                    <a:p>
                      <a:pPr marL="285750" indent="-285750">
                        <a:buFont typeface="Arial" panose="020B0604020202020204" pitchFamily="34" charset="0"/>
                        <a:buChar char="•"/>
                      </a:pPr>
                      <a:r>
                        <a:rPr lang="en-US" sz="1400" dirty="0"/>
                        <a:t>Guest Speakers</a:t>
                      </a:r>
                    </a:p>
                    <a:p>
                      <a:pPr marL="285750" indent="-285750">
                        <a:buFont typeface="Arial" panose="020B0604020202020204" pitchFamily="34" charset="0"/>
                        <a:buChar char="•"/>
                      </a:pPr>
                      <a:r>
                        <a:rPr lang="en-US" sz="1400" dirty="0"/>
                        <a:t>Career Contextual Instruction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miter lim="800000"/>
                    </a:lnT>
                    <a:lnB w="6350" cap="flat" cmpd="sng" algn="ctr">
                      <a:noFill/>
                      <a:prstDash val="solid"/>
                      <a:miter lim="800000"/>
                    </a:lnB>
                    <a:solidFill>
                      <a:schemeClr val="bg1"/>
                    </a:solidFill>
                  </a:tcPr>
                </a:tc>
                <a:extLst>
                  <a:ext uri="{0D108BD9-81ED-4DB2-BD59-A6C34878D82A}">
                    <a16:rowId xmlns="" xmlns:a16="http://schemas.microsoft.com/office/drawing/2014/main" val="231735397"/>
                  </a:ext>
                </a:extLst>
              </a:tr>
              <a:tr h="402671">
                <a:tc>
                  <a:txBody>
                    <a:bodyPr/>
                    <a:lstStyle/>
                    <a:p>
                      <a:r>
                        <a:rPr lang="en-US" sz="1400" b="1" dirty="0"/>
                        <a:t>Workplace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miter lim="800000"/>
                    </a:lnT>
                    <a:lnB w="6350" cap="flat" cmpd="sng" algn="ctr">
                      <a:noFill/>
                      <a:prstDash val="solid"/>
                      <a:miter lim="800000"/>
                    </a:lnB>
                    <a:solidFill>
                      <a:schemeClr val="bg1"/>
                    </a:solidFill>
                  </a:tcPr>
                </a:tc>
                <a:extLst>
                  <a:ext uri="{0D108BD9-81ED-4DB2-BD59-A6C34878D82A}">
                    <a16:rowId xmlns="" xmlns:a16="http://schemas.microsoft.com/office/drawing/2014/main" val="1103399956"/>
                  </a:ext>
                </a:extLst>
              </a:tr>
              <a:tr h="1350628">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Career Fairs</a:t>
                      </a:r>
                    </a:p>
                    <a:p>
                      <a:pPr marL="285750" indent="-285750">
                        <a:buFont typeface="Arial" panose="020B0604020202020204" pitchFamily="34" charset="0"/>
                        <a:buChar char="•"/>
                      </a:pPr>
                      <a:r>
                        <a:rPr lang="en-US" sz="1400" dirty="0"/>
                        <a:t>Workplace Tours </a:t>
                      </a:r>
                    </a:p>
                    <a:p>
                      <a:pPr marL="285750" indent="-285750">
                        <a:buFont typeface="Arial" panose="020B0604020202020204" pitchFamily="34" charset="0"/>
                        <a:buChar char="•"/>
                      </a:pPr>
                      <a:r>
                        <a:rPr lang="en-US" sz="1400" dirty="0"/>
                        <a:t>Field Trips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miter lim="800000"/>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154629132"/>
                  </a:ext>
                </a:extLst>
              </a:tr>
            </a:tbl>
          </a:graphicData>
        </a:graphic>
      </p:graphicFrame>
      <p:graphicFrame>
        <p:nvGraphicFramePr>
          <p:cNvPr id="13" name="Table 5" descr="Middle School">
            <a:extLst>
              <a:ext uri="{FF2B5EF4-FFF2-40B4-BE49-F238E27FC236}">
                <a16:creationId xmlns="" xmlns:a16="http://schemas.microsoft.com/office/drawing/2014/main" id="{F22A80FD-17F9-43F3-BD05-AF73C5249DD6}"/>
              </a:ext>
            </a:extLst>
          </p:cNvPr>
          <p:cNvGraphicFramePr>
            <a:graphicFrameLocks noGrp="1"/>
          </p:cNvGraphicFramePr>
          <p:nvPr>
            <p:extLst>
              <p:ext uri="{D42A27DB-BD31-4B8C-83A1-F6EECF244321}">
                <p14:modId xmlns:p14="http://schemas.microsoft.com/office/powerpoint/2010/main" val="78584719"/>
              </p:ext>
            </p:extLst>
          </p:nvPr>
        </p:nvGraphicFramePr>
        <p:xfrm>
          <a:off x="4415428" y="1545268"/>
          <a:ext cx="2673336" cy="4523090"/>
        </p:xfrm>
        <a:graphic>
          <a:graphicData uri="http://schemas.openxmlformats.org/drawingml/2006/table">
            <a:tbl>
              <a:tblPr firstRow="1" bandRow="1">
                <a:effectLst>
                  <a:innerShdw blurRad="63500" dist="50800" dir="2700000">
                    <a:prstClr val="black">
                      <a:alpha val="50000"/>
                    </a:prstClr>
                  </a:innerShdw>
                </a:effectLst>
                <a:tableStyleId>{69012ECD-51FC-41F1-AA8D-1B2483CD663E}</a:tableStyleId>
              </a:tblPr>
              <a:tblGrid>
                <a:gridCol w="2673336">
                  <a:extLst>
                    <a:ext uri="{9D8B030D-6E8A-4147-A177-3AD203B41FA5}">
                      <a16:colId xmlns="" xmlns:a16="http://schemas.microsoft.com/office/drawing/2014/main" val="1342886559"/>
                    </a:ext>
                  </a:extLst>
                </a:gridCol>
              </a:tblGrid>
              <a:tr h="5213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MIDDLE SCHOOL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cell3D prstMaterial="dkEdge">
                      <a:bevel/>
                      <a:lightRig rig="flood" dir="t"/>
                    </a:cell3D>
                  </a:tcPr>
                </a:tc>
                <a:extLst>
                  <a:ext uri="{0D108BD9-81ED-4DB2-BD59-A6C34878D82A}">
                    <a16:rowId xmlns="" xmlns:a16="http://schemas.microsoft.com/office/drawing/2014/main" val="3786700255"/>
                  </a:ext>
                </a:extLst>
              </a:tr>
              <a:tr h="390161">
                <a:tc>
                  <a:txBody>
                    <a:bodyPr/>
                    <a:lstStyle/>
                    <a:p>
                      <a:r>
                        <a:rPr lang="en-US" sz="1400" b="1" dirty="0"/>
                        <a:t>Classroom &amp; School</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6350" cap="flat" cmpd="sng" algn="ctr">
                      <a:noFill/>
                      <a:prstDash val="solid"/>
                      <a:miter lim="800000"/>
                    </a:lnB>
                    <a:solidFill>
                      <a:schemeClr val="bg1"/>
                    </a:solidFill>
                  </a:tcPr>
                </a:tc>
                <a:extLst>
                  <a:ext uri="{0D108BD9-81ED-4DB2-BD59-A6C34878D82A}">
                    <a16:rowId xmlns="" xmlns:a16="http://schemas.microsoft.com/office/drawing/2014/main" val="3414221871"/>
                  </a:ext>
                </a:extLst>
              </a:tr>
              <a:tr h="1616418">
                <a:tc>
                  <a:txBody>
                    <a:bodyPr/>
                    <a:lstStyle/>
                    <a:p>
                      <a:pPr marL="285750" indent="-285750">
                        <a:buFont typeface="Arial" panose="020B0604020202020204" pitchFamily="34" charset="0"/>
                        <a:buChar char="•"/>
                      </a:pPr>
                      <a:r>
                        <a:rPr lang="en-US" sz="1400" dirty="0"/>
                        <a:t>Integrated Curriculum</a:t>
                      </a:r>
                    </a:p>
                    <a:p>
                      <a:pPr marL="285750" indent="-285750">
                        <a:buFont typeface="Arial" panose="020B0604020202020204" pitchFamily="34" charset="0"/>
                        <a:buChar char="•"/>
                      </a:pPr>
                      <a:r>
                        <a:rPr lang="en-US" sz="1400" dirty="0"/>
                        <a:t>Exploratory Tasks &amp; Projects</a:t>
                      </a:r>
                    </a:p>
                    <a:p>
                      <a:pPr marL="285750" indent="-285750">
                        <a:buFont typeface="Arial" panose="020B0604020202020204" pitchFamily="34" charset="0"/>
                        <a:buChar char="•"/>
                      </a:pPr>
                      <a:r>
                        <a:rPr lang="en-US" sz="1400" dirty="0"/>
                        <a:t>Classroom Simulations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Student Organizations</a:t>
                      </a:r>
                    </a:p>
                    <a:p>
                      <a:pPr marL="285750" indent="-285750">
                        <a:buFont typeface="Arial" panose="020B0604020202020204" pitchFamily="34" charset="0"/>
                        <a:buChar char="•"/>
                      </a:pPr>
                      <a:r>
                        <a:rPr lang="en-US" sz="1400" dirty="0"/>
                        <a:t>Career Clusters &amp; Pathways</a:t>
                      </a:r>
                    </a:p>
                    <a:p>
                      <a:pPr marL="285750" indent="-285750">
                        <a:buFont typeface="Arial" panose="020B0604020202020204" pitchFamily="34" charset="0"/>
                        <a:buChar char="•"/>
                      </a:pPr>
                      <a:r>
                        <a:rPr lang="en-US" sz="1400" dirty="0"/>
                        <a:t>Individual Learning Plan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miter lim="800000"/>
                    </a:lnT>
                    <a:lnB w="6350" cap="flat" cmpd="sng" algn="ctr">
                      <a:noFill/>
                      <a:prstDash val="solid"/>
                      <a:miter lim="800000"/>
                    </a:lnB>
                    <a:solidFill>
                      <a:schemeClr val="bg1"/>
                    </a:solidFill>
                  </a:tcPr>
                </a:tc>
                <a:extLst>
                  <a:ext uri="{0D108BD9-81ED-4DB2-BD59-A6C34878D82A}">
                    <a16:rowId xmlns="" xmlns:a16="http://schemas.microsoft.com/office/drawing/2014/main" val="231735397"/>
                  </a:ext>
                </a:extLst>
              </a:tr>
              <a:tr h="410212">
                <a:tc>
                  <a:txBody>
                    <a:bodyPr/>
                    <a:lstStyle/>
                    <a:p>
                      <a:r>
                        <a:rPr lang="en-US" sz="1400" b="1" dirty="0"/>
                        <a:t>Workplace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miter lim="800000"/>
                    </a:lnT>
                    <a:lnB w="6350" cap="flat" cmpd="sng" algn="ctr">
                      <a:noFill/>
                      <a:prstDash val="solid"/>
                      <a:miter lim="800000"/>
                    </a:lnB>
                    <a:solidFill>
                      <a:schemeClr val="bg1"/>
                    </a:solidFill>
                  </a:tcPr>
                </a:tc>
                <a:extLst>
                  <a:ext uri="{0D108BD9-81ED-4DB2-BD59-A6C34878D82A}">
                    <a16:rowId xmlns="" xmlns:a16="http://schemas.microsoft.com/office/drawing/2014/main" val="1103399956"/>
                  </a:ext>
                </a:extLst>
              </a:tr>
              <a:tr h="1397286">
                <a:tc>
                  <a:txBody>
                    <a:bodyPr/>
                    <a:lstStyle/>
                    <a:p>
                      <a:pPr marL="285750" indent="-285750">
                        <a:buFont typeface="Arial" panose="020B0604020202020204" pitchFamily="34" charset="0"/>
                        <a:buChar char="•"/>
                      </a:pPr>
                      <a:r>
                        <a:rPr lang="en-US" sz="1400" dirty="0"/>
                        <a:t>Career  Fairs</a:t>
                      </a:r>
                    </a:p>
                    <a:p>
                      <a:pPr marL="285750" indent="-285750">
                        <a:buFont typeface="Arial" panose="020B0604020202020204" pitchFamily="34" charset="0"/>
                        <a:buChar char="•"/>
                      </a:pPr>
                      <a:r>
                        <a:rPr lang="en-US" sz="1400" dirty="0"/>
                        <a:t>School-Based Enterprise</a:t>
                      </a:r>
                    </a:p>
                    <a:p>
                      <a:pPr marL="285750" indent="-285750">
                        <a:buFont typeface="Arial" panose="020B0604020202020204" pitchFamily="34" charset="0"/>
                        <a:buChar char="•"/>
                      </a:pPr>
                      <a:r>
                        <a:rPr lang="en-US" sz="1400" dirty="0"/>
                        <a:t>Workplace Tours </a:t>
                      </a:r>
                    </a:p>
                    <a:p>
                      <a:pPr marL="285750" indent="-285750">
                        <a:buFont typeface="Arial" panose="020B0604020202020204" pitchFamily="34" charset="0"/>
                        <a:buChar char="•"/>
                      </a:pPr>
                      <a:r>
                        <a:rPr lang="en-US" sz="1400" dirty="0"/>
                        <a:t>Field Trips</a:t>
                      </a:r>
                    </a:p>
                    <a:p>
                      <a:pPr marL="285750" indent="-285750">
                        <a:buFont typeface="Arial" panose="020B0604020202020204" pitchFamily="34" charset="0"/>
                        <a:buChar char="•"/>
                      </a:pPr>
                      <a:r>
                        <a:rPr lang="en-US" sz="1400" dirty="0"/>
                        <a:t>Job Shadowing</a:t>
                      </a:r>
                    </a:p>
                    <a:p>
                      <a:pPr marL="285750" indent="-285750">
                        <a:buFont typeface="Arial" panose="020B0604020202020204" pitchFamily="34" charset="0"/>
                        <a:buChar char="•"/>
                      </a:pPr>
                      <a:r>
                        <a:rPr lang="en-US" sz="1400" dirty="0"/>
                        <a:t>Career Mentoring</a:t>
                      </a:r>
                    </a:p>
                    <a:p>
                      <a:pPr marL="285750" indent="-285750">
                        <a:buFont typeface="Arial" panose="020B0604020202020204" pitchFamily="34" charset="0"/>
                        <a:buChar char="•"/>
                      </a:pPr>
                      <a:r>
                        <a:rPr lang="en-US" sz="1400" dirty="0"/>
                        <a:t>Community Projects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miter lim="800000"/>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154629132"/>
                  </a:ext>
                </a:extLst>
              </a:tr>
            </a:tbl>
          </a:graphicData>
        </a:graphic>
      </p:graphicFrame>
      <p:sp>
        <p:nvSpPr>
          <p:cNvPr id="11" name="Arrow: Right 10" descr="&quot; &quot;">
            <a:extLst>
              <a:ext uri="{FF2B5EF4-FFF2-40B4-BE49-F238E27FC236}">
                <a16:creationId xmlns="" xmlns:a16="http://schemas.microsoft.com/office/drawing/2014/main" id="{961975FF-3184-47C6-AC55-17ECBB25CDC4}"/>
              </a:ext>
            </a:extLst>
          </p:cNvPr>
          <p:cNvSpPr/>
          <p:nvPr/>
        </p:nvSpPr>
        <p:spPr>
          <a:xfrm>
            <a:off x="3266647" y="2054523"/>
            <a:ext cx="1182848" cy="439138"/>
          </a:xfrm>
          <a:prstGeom prst="rightArrow">
            <a:avLst/>
          </a:prstGeom>
          <a:solidFill>
            <a:schemeClr val="accent2"/>
          </a:solidFill>
          <a:ln>
            <a:noFill/>
          </a:ln>
          <a:effectLst>
            <a:outerShdw blurRad="152400" dist="317500" dir="5400000" sx="90000" sy="-19000" rotWithShape="0">
              <a:prstClr val="black">
                <a:alpha val="15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4" name="Table 5" descr="High School">
            <a:extLst>
              <a:ext uri="{FF2B5EF4-FFF2-40B4-BE49-F238E27FC236}">
                <a16:creationId xmlns="" xmlns:a16="http://schemas.microsoft.com/office/drawing/2014/main" id="{6CF57443-B500-4561-A6DC-A8C0F2DA728F}"/>
              </a:ext>
            </a:extLst>
          </p:cNvPr>
          <p:cNvGraphicFramePr>
            <a:graphicFrameLocks noGrp="1"/>
          </p:cNvGraphicFramePr>
          <p:nvPr>
            <p:extLst>
              <p:ext uri="{D42A27DB-BD31-4B8C-83A1-F6EECF244321}">
                <p14:modId xmlns:p14="http://schemas.microsoft.com/office/powerpoint/2010/main" val="1620777118"/>
              </p:ext>
            </p:extLst>
          </p:nvPr>
        </p:nvGraphicFramePr>
        <p:xfrm>
          <a:off x="7714255" y="1545268"/>
          <a:ext cx="2673336" cy="4316679"/>
        </p:xfrm>
        <a:graphic>
          <a:graphicData uri="http://schemas.openxmlformats.org/drawingml/2006/table">
            <a:tbl>
              <a:tblPr firstRow="1" bandRow="1">
                <a:effectLst>
                  <a:innerShdw blurRad="63500" dist="50800" dir="2700000">
                    <a:prstClr val="black">
                      <a:alpha val="50000"/>
                    </a:prstClr>
                  </a:innerShdw>
                </a:effectLst>
                <a:tableStyleId>{69012ECD-51FC-41F1-AA8D-1B2483CD663E}</a:tableStyleId>
              </a:tblPr>
              <a:tblGrid>
                <a:gridCol w="2673336">
                  <a:extLst>
                    <a:ext uri="{9D8B030D-6E8A-4147-A177-3AD203B41FA5}">
                      <a16:colId xmlns="" xmlns:a16="http://schemas.microsoft.com/office/drawing/2014/main" val="1342886559"/>
                    </a:ext>
                  </a:extLst>
                </a:gridCol>
              </a:tblGrid>
              <a:tr h="5117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HIGH SCHOOL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cell3D prstMaterial="dkEdge">
                      <a:bevel/>
                      <a:lightRig rig="flood" dir="t"/>
                    </a:cell3D>
                  </a:tcPr>
                </a:tc>
                <a:extLst>
                  <a:ext uri="{0D108BD9-81ED-4DB2-BD59-A6C34878D82A}">
                    <a16:rowId xmlns="" xmlns:a16="http://schemas.microsoft.com/office/drawing/2014/main" val="3786700255"/>
                  </a:ext>
                </a:extLst>
              </a:tr>
              <a:tr h="382989">
                <a:tc>
                  <a:txBody>
                    <a:bodyPr/>
                    <a:lstStyle/>
                    <a:p>
                      <a:r>
                        <a:rPr lang="en-US" sz="1400" b="1" dirty="0"/>
                        <a:t>Classroom &amp; School</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6350" cap="flat" cmpd="sng" algn="ctr">
                      <a:noFill/>
                      <a:prstDash val="solid"/>
                      <a:miter lim="800000"/>
                    </a:lnB>
                    <a:solidFill>
                      <a:schemeClr val="bg1"/>
                    </a:solidFill>
                  </a:tcPr>
                </a:tc>
                <a:extLst>
                  <a:ext uri="{0D108BD9-81ED-4DB2-BD59-A6C34878D82A}">
                    <a16:rowId xmlns="" xmlns:a16="http://schemas.microsoft.com/office/drawing/2014/main" val="3414221871"/>
                  </a:ext>
                </a:extLst>
              </a:tr>
              <a:tr h="1586704">
                <a:tc>
                  <a:txBody>
                    <a:bodyPr/>
                    <a:lstStyle/>
                    <a:p>
                      <a:pPr marL="285750" indent="-285750">
                        <a:buFont typeface="Arial" panose="020B0604020202020204" pitchFamily="34" charset="0"/>
                        <a:buChar char="•"/>
                      </a:pPr>
                      <a:r>
                        <a:rPr lang="en-US" sz="1400" dirty="0"/>
                        <a:t>ILP / Career Pathway Implementation</a:t>
                      </a:r>
                    </a:p>
                    <a:p>
                      <a:pPr marL="285750" indent="-285750">
                        <a:buFont typeface="Arial" panose="020B0604020202020204" pitchFamily="34" charset="0"/>
                        <a:buChar char="•"/>
                      </a:pPr>
                      <a:r>
                        <a:rPr lang="en-US" sz="1400" dirty="0"/>
                        <a:t>Career-Related Project-Based Learning</a:t>
                      </a:r>
                    </a:p>
                    <a:p>
                      <a:pPr marL="285750" indent="-285750">
                        <a:buFont typeface="Arial" panose="020B0604020202020204" pitchFamily="34" charset="0"/>
                        <a:buChar char="•"/>
                      </a:pPr>
                      <a:r>
                        <a:rPr lang="en-US" sz="1400" dirty="0"/>
                        <a:t>Dual/Articulated Credit</a:t>
                      </a:r>
                    </a:p>
                    <a:p>
                      <a:pPr marL="285750" indent="-285750">
                        <a:buFont typeface="Arial" panose="020B0604020202020204" pitchFamily="34" charset="0"/>
                        <a:buChar char="•"/>
                      </a:pPr>
                      <a:r>
                        <a:rPr lang="en-US" sz="1400" dirty="0"/>
                        <a:t>Industry Certification</a:t>
                      </a:r>
                    </a:p>
                    <a:p>
                      <a:pPr marL="285750" indent="-285750">
                        <a:buFont typeface="Arial" panose="020B0604020202020204" pitchFamily="34" charset="0"/>
                        <a:buChar char="•"/>
                      </a:pPr>
                      <a:r>
                        <a:rPr lang="en-US" sz="1400" dirty="0"/>
                        <a:t>College Research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miter lim="800000"/>
                    </a:lnT>
                    <a:lnB w="6350" cap="flat" cmpd="sng" algn="ctr">
                      <a:noFill/>
                      <a:prstDash val="solid"/>
                      <a:miter lim="800000"/>
                    </a:lnB>
                    <a:solidFill>
                      <a:schemeClr val="bg1"/>
                    </a:solidFill>
                  </a:tcPr>
                </a:tc>
                <a:extLst>
                  <a:ext uri="{0D108BD9-81ED-4DB2-BD59-A6C34878D82A}">
                    <a16:rowId xmlns="" xmlns:a16="http://schemas.microsoft.com/office/drawing/2014/main" val="231735397"/>
                  </a:ext>
                </a:extLst>
              </a:tr>
              <a:tr h="402671">
                <a:tc>
                  <a:txBody>
                    <a:bodyPr/>
                    <a:lstStyle/>
                    <a:p>
                      <a:r>
                        <a:rPr lang="en-US" sz="1400" b="1" dirty="0"/>
                        <a:t>Workplace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miter lim="800000"/>
                    </a:lnT>
                    <a:lnB w="6350" cap="flat" cmpd="sng" algn="ctr">
                      <a:noFill/>
                      <a:prstDash val="solid"/>
                      <a:miter lim="800000"/>
                    </a:lnB>
                    <a:solidFill>
                      <a:schemeClr val="bg1"/>
                    </a:solidFill>
                  </a:tcPr>
                </a:tc>
                <a:extLst>
                  <a:ext uri="{0D108BD9-81ED-4DB2-BD59-A6C34878D82A}">
                    <a16:rowId xmlns="" xmlns:a16="http://schemas.microsoft.com/office/drawing/2014/main" val="1103399956"/>
                  </a:ext>
                </a:extLst>
              </a:tr>
              <a:tr h="1350628">
                <a:tc>
                  <a:txBody>
                    <a:bodyPr/>
                    <a:lstStyle/>
                    <a:p>
                      <a:pPr marL="285750" indent="-285750">
                        <a:buFont typeface="Arial" panose="020B0604020202020204" pitchFamily="34" charset="0"/>
                        <a:buChar char="•"/>
                      </a:pPr>
                      <a:r>
                        <a:rPr lang="en-US" sz="1400" dirty="0"/>
                        <a:t>Work-Based Learning</a:t>
                      </a:r>
                    </a:p>
                    <a:p>
                      <a:pPr marL="285750" indent="-285750">
                        <a:buFont typeface="Arial" panose="020B0604020202020204" pitchFamily="34" charset="0"/>
                        <a:buChar char="•"/>
                      </a:pPr>
                      <a:r>
                        <a:rPr lang="en-US" sz="1400" dirty="0"/>
                        <a:t>Internships</a:t>
                      </a:r>
                    </a:p>
                    <a:p>
                      <a:pPr marL="285750" indent="-285750">
                        <a:buFont typeface="Arial" panose="020B0604020202020204" pitchFamily="34" charset="0"/>
                        <a:buChar char="•"/>
                      </a:pPr>
                      <a:r>
                        <a:rPr lang="en-US" sz="1400" dirty="0"/>
                        <a:t>Apprenticeships</a:t>
                      </a:r>
                    </a:p>
                    <a:p>
                      <a:pPr marL="285750" indent="-285750">
                        <a:buFont typeface="Arial" panose="020B0604020202020204" pitchFamily="34" charset="0"/>
                        <a:buChar char="•"/>
                      </a:pPr>
                      <a:r>
                        <a:rPr lang="en-US" sz="1400" dirty="0"/>
                        <a:t>Clinical Experience</a:t>
                      </a:r>
                    </a:p>
                    <a:p>
                      <a:pPr marL="285750" indent="-285750">
                        <a:buFont typeface="Arial" panose="020B0604020202020204" pitchFamily="34" charset="0"/>
                        <a:buChar char="•"/>
                      </a:pPr>
                      <a:r>
                        <a:rPr lang="en-US" sz="1400" dirty="0"/>
                        <a:t>School-Based Enterprise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miter lim="800000"/>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154629132"/>
                  </a:ext>
                </a:extLst>
              </a:tr>
            </a:tbl>
          </a:graphicData>
        </a:graphic>
      </p:graphicFrame>
      <p:sp>
        <p:nvSpPr>
          <p:cNvPr id="12" name="Arrow: Right 11" descr="&quot; &quot;">
            <a:extLst>
              <a:ext uri="{FF2B5EF4-FFF2-40B4-BE49-F238E27FC236}">
                <a16:creationId xmlns="" xmlns:a16="http://schemas.microsoft.com/office/drawing/2014/main" id="{D7273B30-E7B4-41EB-A11E-8E22469276AD}"/>
              </a:ext>
            </a:extLst>
          </p:cNvPr>
          <p:cNvSpPr/>
          <p:nvPr/>
        </p:nvSpPr>
        <p:spPr>
          <a:xfrm>
            <a:off x="6531407" y="2054523"/>
            <a:ext cx="1182848" cy="439138"/>
          </a:xfrm>
          <a:prstGeom prst="rightArrow">
            <a:avLst/>
          </a:prstGeom>
          <a:solidFill>
            <a:schemeClr val="accent2"/>
          </a:solidFill>
          <a:ln>
            <a:noFill/>
          </a:ln>
          <a:effectLst>
            <a:outerShdw blurRad="152400" dist="317500" dir="5400000" sx="90000" sy="-19000" rotWithShape="0">
              <a:prstClr val="black">
                <a:alpha val="15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95927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C698F3-8284-4C5D-8009-A1DCCC6862DB}"/>
              </a:ext>
            </a:extLst>
          </p:cNvPr>
          <p:cNvSpPr>
            <a:spLocks noGrp="1"/>
          </p:cNvSpPr>
          <p:nvPr>
            <p:ph type="title"/>
          </p:nvPr>
        </p:nvSpPr>
        <p:spPr>
          <a:xfrm>
            <a:off x="555786" y="257025"/>
            <a:ext cx="8596668" cy="881964"/>
          </a:xfrm>
        </p:spPr>
        <p:txBody>
          <a:bodyPr/>
          <a:lstStyle/>
          <a:p>
            <a:r>
              <a:rPr lang="en-US" dirty="0"/>
              <a:t>Career Studies Guidelines</a:t>
            </a:r>
          </a:p>
        </p:txBody>
      </p:sp>
      <p:sp>
        <p:nvSpPr>
          <p:cNvPr id="3" name="Text Placeholder 2">
            <a:extLst>
              <a:ext uri="{FF2B5EF4-FFF2-40B4-BE49-F238E27FC236}">
                <a16:creationId xmlns="" xmlns:a16="http://schemas.microsoft.com/office/drawing/2014/main" id="{B3EB8704-EE05-4BB8-BC30-A91F52D83C2D}"/>
              </a:ext>
            </a:extLst>
          </p:cNvPr>
          <p:cNvSpPr>
            <a:spLocks noGrp="1"/>
          </p:cNvSpPr>
          <p:nvPr>
            <p:ph type="body" sz="quarter" idx="13"/>
          </p:nvPr>
        </p:nvSpPr>
        <p:spPr>
          <a:xfrm>
            <a:off x="331596" y="1138989"/>
            <a:ext cx="9481875" cy="5535786"/>
          </a:xfrm>
        </p:spPr>
        <p:txBody>
          <a:bodyPr/>
          <a:lstStyle/>
          <a:p>
            <a:pPr marL="0" indent="0">
              <a:spcBef>
                <a:spcPts val="0"/>
              </a:spcBef>
              <a:spcAft>
                <a:spcPts val="2400"/>
              </a:spcAft>
              <a:buSzPct val="100000"/>
              <a:buNone/>
            </a:pPr>
            <a:r>
              <a:rPr lang="en-US" sz="2400" dirty="0"/>
              <a:t>Effective Career Studies (CS) instruction is a critical component of transition readiness and should:</a:t>
            </a:r>
          </a:p>
          <a:p>
            <a:pPr marL="514350" indent="-514350">
              <a:spcBef>
                <a:spcPts val="0"/>
              </a:spcBef>
              <a:spcAft>
                <a:spcPts val="2400"/>
              </a:spcAft>
              <a:buSzPct val="100000"/>
              <a:buFont typeface="+mj-lt"/>
              <a:buAutoNum type="arabicPeriod"/>
            </a:pPr>
            <a:r>
              <a:rPr lang="en-US" sz="2400" dirty="0"/>
              <a:t>help students understand the connection between education and future career goals. </a:t>
            </a:r>
          </a:p>
          <a:p>
            <a:pPr marL="514350" indent="-514350">
              <a:spcBef>
                <a:spcPts val="0"/>
              </a:spcBef>
              <a:spcAft>
                <a:spcPts val="2400"/>
              </a:spcAft>
              <a:buSzPct val="100000"/>
              <a:buFont typeface="+mj-lt"/>
              <a:buAutoNum type="arabicPeriod"/>
            </a:pPr>
            <a:r>
              <a:rPr lang="en-US" sz="2400" dirty="0"/>
              <a:t>be integrated across content areas through real-world connections.</a:t>
            </a:r>
          </a:p>
          <a:p>
            <a:pPr marL="514350" indent="-514350">
              <a:spcBef>
                <a:spcPts val="0"/>
              </a:spcBef>
              <a:spcAft>
                <a:spcPts val="2400"/>
              </a:spcAft>
              <a:buSzPct val="100000"/>
              <a:buFont typeface="+mj-lt"/>
              <a:buAutoNum type="arabicPeriod"/>
            </a:pPr>
            <a:r>
              <a:rPr lang="en-US" sz="2400" dirty="0"/>
              <a:t>provide opportunities for students to explore developmentally appropriate skills and tasks to identify interests and abilities.</a:t>
            </a:r>
          </a:p>
          <a:p>
            <a:pPr marL="514350" indent="-514350">
              <a:spcBef>
                <a:spcPts val="0"/>
              </a:spcBef>
              <a:spcAft>
                <a:spcPts val="2400"/>
              </a:spcAft>
              <a:buSzPct val="100000"/>
              <a:buFont typeface="+mj-lt"/>
              <a:buAutoNum type="arabicPeriod"/>
            </a:pPr>
            <a:r>
              <a:rPr lang="en-US" sz="2400" dirty="0"/>
              <a:t>advise students on multiple post-secondary pathways.</a:t>
            </a:r>
          </a:p>
          <a:p>
            <a:pPr marL="514350" indent="-514350">
              <a:spcBef>
                <a:spcPts val="0"/>
              </a:spcBef>
              <a:spcAft>
                <a:spcPts val="2400"/>
              </a:spcAft>
              <a:buSzPct val="100000"/>
              <a:buFont typeface="+mj-lt"/>
              <a:buAutoNum type="arabicPeriod"/>
            </a:pPr>
            <a:r>
              <a:rPr lang="en-US" sz="2400" dirty="0"/>
              <a:t>guide students to develop strategic Individual Learning Plans (ILP).</a:t>
            </a:r>
          </a:p>
        </p:txBody>
      </p:sp>
      <p:sp>
        <p:nvSpPr>
          <p:cNvPr id="4" name="Slide Number Placeholder 3">
            <a:extLst>
              <a:ext uri="{FF2B5EF4-FFF2-40B4-BE49-F238E27FC236}">
                <a16:creationId xmlns="" xmlns:a16="http://schemas.microsoft.com/office/drawing/2014/main" id="{46C29988-6596-4D2D-BE69-62D515993CF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800"/>
              <a:buFont typeface="Arial"/>
              <a:buNone/>
              <a:tabLst/>
              <a:defRPr/>
            </a:pPr>
            <a:fld id="{91BD7323-49BF-4C97-8773-5EC64C492009}" type="slidenum">
              <a:rPr kumimoji="0" lang="en-US" sz="1800" b="0" i="0" u="none" strike="noStrike" kern="0" cap="none" spc="0" normalizeH="0" baseline="0" noProof="0" smtClean="0">
                <a:ln>
                  <a:noFill/>
                </a:ln>
                <a:solidFill>
                  <a:srgbClr val="FFFFFF"/>
                </a:solidFill>
                <a:effectLst/>
                <a:uLnTx/>
                <a:uFillTx/>
                <a:latin typeface="Source Sans Pro"/>
                <a:ea typeface="Source Sans Pro"/>
                <a:sym typeface="Source Sans Pro"/>
              </a:rPr>
              <a:pPr marL="0" marR="0" lvl="0" indent="0" algn="r" defTabSz="914400" rtl="0" eaLnBrk="1" fontAlgn="auto" latinLnBrk="0" hangingPunct="1">
                <a:lnSpc>
                  <a:spcPct val="100000"/>
                </a:lnSpc>
                <a:spcBef>
                  <a:spcPts val="0"/>
                </a:spcBef>
                <a:spcAft>
                  <a:spcPts val="0"/>
                </a:spcAft>
                <a:buClr>
                  <a:srgbClr val="000000"/>
                </a:buClr>
                <a:buSzPts val="1800"/>
                <a:buFont typeface="Arial"/>
                <a:buNone/>
                <a:tabLst/>
                <a:defRPr/>
              </a:pPr>
              <a:t>38</a:t>
            </a:fld>
            <a:endParaRPr kumimoji="0" lang="en-US" sz="1800" b="0" i="0" u="none" strike="noStrike" kern="0" cap="none" spc="0" normalizeH="0" baseline="0" noProof="0">
              <a:ln>
                <a:noFill/>
              </a:ln>
              <a:solidFill>
                <a:srgbClr val="FFFFFF"/>
              </a:solidFill>
              <a:effectLst/>
              <a:uLnTx/>
              <a:uFillTx/>
              <a:latin typeface="Source Sans Pro"/>
              <a:ea typeface="Source Sans Pro"/>
              <a:sym typeface="Source Sans Pro"/>
            </a:endParaRPr>
          </a:p>
        </p:txBody>
      </p:sp>
    </p:spTree>
    <p:extLst>
      <p:ext uri="{BB962C8B-B14F-4D97-AF65-F5344CB8AC3E}">
        <p14:creationId xmlns:p14="http://schemas.microsoft.com/office/powerpoint/2010/main" val="16561163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0B5AFE-1C4B-4CF5-811E-8EE6CDADBDFE}"/>
              </a:ext>
            </a:extLst>
          </p:cNvPr>
          <p:cNvSpPr>
            <a:spLocks noGrp="1"/>
          </p:cNvSpPr>
          <p:nvPr>
            <p:ph type="title"/>
          </p:nvPr>
        </p:nvSpPr>
        <p:spPr>
          <a:xfrm>
            <a:off x="360577" y="257025"/>
            <a:ext cx="9188715" cy="821762"/>
          </a:xfrm>
        </p:spPr>
        <p:txBody>
          <a:bodyPr/>
          <a:lstStyle/>
          <a:p>
            <a:pPr algn="ctr"/>
            <a:r>
              <a:rPr lang="en-US" dirty="0"/>
              <a:t>Ensuring Equitable Access</a:t>
            </a:r>
          </a:p>
        </p:txBody>
      </p:sp>
      <p:sp>
        <p:nvSpPr>
          <p:cNvPr id="4" name="Slide Number Placeholder 3">
            <a:extLst>
              <a:ext uri="{FF2B5EF4-FFF2-40B4-BE49-F238E27FC236}">
                <a16:creationId xmlns="" xmlns:a16="http://schemas.microsoft.com/office/drawing/2014/main" id="{A14F2FDE-489A-4B10-9545-36D85D1438C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800"/>
              <a:buFont typeface="Arial"/>
              <a:buNone/>
              <a:tabLst/>
              <a:defRPr/>
            </a:pPr>
            <a:fld id="{91BD7323-49BF-4C97-8773-5EC64C492009}" type="slidenum">
              <a:rPr kumimoji="0" lang="en-US" sz="1800" b="0" i="0" u="none" strike="noStrike" kern="0" cap="none" spc="0" normalizeH="0" baseline="0" noProof="0" smtClean="0">
                <a:ln>
                  <a:noFill/>
                </a:ln>
                <a:solidFill>
                  <a:srgbClr val="FFFFFF"/>
                </a:solidFill>
                <a:effectLst/>
                <a:uLnTx/>
                <a:uFillTx/>
                <a:latin typeface="Source Sans Pro"/>
                <a:ea typeface="Source Sans Pro"/>
                <a:sym typeface="Source Sans Pro"/>
              </a:rPr>
              <a:pPr marL="0" marR="0" lvl="0" indent="0" algn="r" defTabSz="914400" rtl="0" eaLnBrk="1" fontAlgn="auto" latinLnBrk="0" hangingPunct="1">
                <a:lnSpc>
                  <a:spcPct val="100000"/>
                </a:lnSpc>
                <a:spcBef>
                  <a:spcPts val="0"/>
                </a:spcBef>
                <a:spcAft>
                  <a:spcPts val="0"/>
                </a:spcAft>
                <a:buClr>
                  <a:srgbClr val="000000"/>
                </a:buClr>
                <a:buSzPts val="1800"/>
                <a:buFont typeface="Arial"/>
                <a:buNone/>
                <a:tabLst/>
                <a:defRPr/>
              </a:pPr>
              <a:t>39</a:t>
            </a:fld>
            <a:endParaRPr kumimoji="0" lang="en-US" sz="1800" b="0" i="0" u="none" strike="noStrike" kern="0" cap="none" spc="0" normalizeH="0" baseline="0" noProof="0">
              <a:ln>
                <a:noFill/>
              </a:ln>
              <a:solidFill>
                <a:srgbClr val="FFFFFF"/>
              </a:solidFill>
              <a:effectLst/>
              <a:uLnTx/>
              <a:uFillTx/>
              <a:latin typeface="Source Sans Pro"/>
              <a:ea typeface="Source Sans Pro"/>
              <a:sym typeface="Source Sans Pro"/>
            </a:endParaRPr>
          </a:p>
        </p:txBody>
      </p:sp>
      <p:sp>
        <p:nvSpPr>
          <p:cNvPr id="6" name="Text Placeholder 5">
            <a:extLst>
              <a:ext uri="{FF2B5EF4-FFF2-40B4-BE49-F238E27FC236}">
                <a16:creationId xmlns="" xmlns:a16="http://schemas.microsoft.com/office/drawing/2014/main" id="{8F0CD2BB-710F-42F9-834A-A075144443B1}"/>
              </a:ext>
            </a:extLst>
          </p:cNvPr>
          <p:cNvSpPr>
            <a:spLocks noGrp="1"/>
          </p:cNvSpPr>
          <p:nvPr>
            <p:ph type="body" sz="quarter" idx="13"/>
          </p:nvPr>
        </p:nvSpPr>
        <p:spPr>
          <a:xfrm>
            <a:off x="360577" y="1325367"/>
            <a:ext cx="9188715" cy="5275608"/>
          </a:xfrm>
        </p:spPr>
        <p:txBody>
          <a:bodyPr/>
          <a:lstStyle/>
          <a:p>
            <a:pPr marL="0" indent="0">
              <a:spcAft>
                <a:spcPts val="1800"/>
              </a:spcAft>
              <a:buNone/>
            </a:pPr>
            <a:r>
              <a:rPr lang="en-US" sz="2400" dirty="0"/>
              <a:t>The PLC Lesson Studies for Careers are a tool to guide instructional conversations. These 30-60 sessions include:</a:t>
            </a:r>
          </a:p>
          <a:p>
            <a:pPr marL="457200" lvl="1" indent="0">
              <a:buNone/>
            </a:pPr>
            <a:r>
              <a:rPr lang="en-US" sz="2400" b="1" dirty="0">
                <a:solidFill>
                  <a:schemeClr val="accent3">
                    <a:lumMod val="50000"/>
                  </a:schemeClr>
                </a:solidFill>
              </a:rPr>
              <a:t>Part I – Standards Exploration </a:t>
            </a:r>
          </a:p>
          <a:p>
            <a:pPr lvl="2">
              <a:spcAft>
                <a:spcPts val="600"/>
              </a:spcAft>
            </a:pPr>
            <a:r>
              <a:rPr lang="en-US" sz="2000" dirty="0"/>
              <a:t>allows teachers to discuss the meaning of each standard and instructional considerations.</a:t>
            </a:r>
          </a:p>
          <a:p>
            <a:pPr marL="457200" lvl="1" indent="0">
              <a:buNone/>
            </a:pPr>
            <a:r>
              <a:rPr lang="en-US" sz="2400" b="1" dirty="0">
                <a:solidFill>
                  <a:schemeClr val="accent3">
                    <a:lumMod val="50000"/>
                  </a:schemeClr>
                </a:solidFill>
              </a:rPr>
              <a:t>Part II – Standards Integration </a:t>
            </a:r>
          </a:p>
          <a:p>
            <a:pPr lvl="2">
              <a:spcAft>
                <a:spcPts val="600"/>
              </a:spcAft>
            </a:pPr>
            <a:r>
              <a:rPr lang="en-US" sz="2000" dirty="0"/>
              <a:t>prompts teachers to consider how to implement the standards within their content area.</a:t>
            </a:r>
          </a:p>
          <a:p>
            <a:pPr marL="457200" lvl="1" indent="0">
              <a:buNone/>
            </a:pPr>
            <a:r>
              <a:rPr lang="en-US" sz="2400" b="1" dirty="0">
                <a:solidFill>
                  <a:schemeClr val="accent3">
                    <a:lumMod val="50000"/>
                  </a:schemeClr>
                </a:solidFill>
              </a:rPr>
              <a:t>Part III – Standards Mapping </a:t>
            </a:r>
          </a:p>
          <a:p>
            <a:pPr lvl="2"/>
            <a:r>
              <a:rPr lang="en-US" sz="2000" dirty="0"/>
              <a:t>guides teachers to determine </a:t>
            </a:r>
            <a:r>
              <a:rPr lang="en-US" sz="1600" dirty="0"/>
              <a:t>where and when these standards are taught</a:t>
            </a:r>
            <a:r>
              <a:rPr lang="en-US" sz="1200" dirty="0"/>
              <a:t>.</a:t>
            </a:r>
          </a:p>
          <a:p>
            <a:endParaRPr lang="en-US" dirty="0"/>
          </a:p>
        </p:txBody>
      </p:sp>
    </p:spTree>
    <p:extLst>
      <p:ext uri="{BB962C8B-B14F-4D97-AF65-F5344CB8AC3E}">
        <p14:creationId xmlns:p14="http://schemas.microsoft.com/office/powerpoint/2010/main" val="1553327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1545" y="257025"/>
            <a:ext cx="11934438" cy="856158"/>
          </a:xfrm>
        </p:spPr>
        <p:txBody>
          <a:bodyPr>
            <a:normAutofit/>
          </a:bodyPr>
          <a:lstStyle/>
          <a:p>
            <a:pPr algn="ctr"/>
            <a:r>
              <a:rPr lang="en-US" sz="4000" dirty="0"/>
              <a:t>SB1 (2017) Standards Revision Requirements </a:t>
            </a:r>
          </a:p>
        </p:txBody>
      </p:sp>
      <p:sp>
        <p:nvSpPr>
          <p:cNvPr id="3" name="Text Placeholder 2"/>
          <p:cNvSpPr>
            <a:spLocks noGrp="1"/>
          </p:cNvSpPr>
          <p:nvPr>
            <p:ph type="body" sz="quarter" idx="13"/>
          </p:nvPr>
        </p:nvSpPr>
        <p:spPr>
          <a:xfrm>
            <a:off x="381000" y="1248651"/>
            <a:ext cx="11514668" cy="5609349"/>
          </a:xfrm>
        </p:spPr>
        <p:txBody>
          <a:bodyPr>
            <a:normAutofit fontScale="77500" lnSpcReduction="20000"/>
          </a:bodyPr>
          <a:lstStyle/>
          <a:p>
            <a:pPr marL="0" indent="0">
              <a:spcAft>
                <a:spcPts val="1200"/>
              </a:spcAft>
              <a:buNone/>
            </a:pPr>
            <a:r>
              <a:rPr lang="en-US" sz="3300" i="1" dirty="0"/>
              <a:t>The standards revision to the content standards shall: </a:t>
            </a:r>
          </a:p>
          <a:p>
            <a:pPr>
              <a:spcAft>
                <a:spcPts val="1200"/>
              </a:spcAft>
              <a:buFont typeface="Arial" panose="020B0604020202020204" pitchFamily="34" charset="0"/>
              <a:buChar char="•"/>
            </a:pPr>
            <a:r>
              <a:rPr lang="en-US" sz="3300" dirty="0"/>
              <a:t>Focus on critical knowledge, skills, and capacities needed for success in the global economy;</a:t>
            </a:r>
          </a:p>
          <a:p>
            <a:pPr>
              <a:spcAft>
                <a:spcPts val="1200"/>
              </a:spcAft>
              <a:buFont typeface="Arial" panose="020B0604020202020204" pitchFamily="34" charset="0"/>
              <a:buChar char="•"/>
            </a:pPr>
            <a:r>
              <a:rPr lang="en-US" sz="3300" dirty="0"/>
              <a:t>Result in fewer, but more in-depth standards to facilitate mastery learning; </a:t>
            </a:r>
          </a:p>
          <a:p>
            <a:pPr>
              <a:spcAft>
                <a:spcPts val="1200"/>
              </a:spcAft>
              <a:buFont typeface="Arial" panose="020B0604020202020204" pitchFamily="34" charset="0"/>
              <a:buChar char="•"/>
            </a:pPr>
            <a:r>
              <a:rPr lang="en-US" sz="3300" dirty="0"/>
              <a:t>Communicate expectations more clearly and concisely to teachers, parents, students and citizens;</a:t>
            </a:r>
          </a:p>
          <a:p>
            <a:pPr>
              <a:spcAft>
                <a:spcPts val="1200"/>
              </a:spcAft>
              <a:buFont typeface="Arial" panose="020B0604020202020204" pitchFamily="34" charset="0"/>
              <a:buChar char="•"/>
            </a:pPr>
            <a:r>
              <a:rPr lang="en-US" sz="3300" dirty="0"/>
              <a:t>Be based on evidence-based research;</a:t>
            </a:r>
          </a:p>
          <a:p>
            <a:pPr>
              <a:spcAft>
                <a:spcPts val="1200"/>
              </a:spcAft>
              <a:buFont typeface="Arial" panose="020B0604020202020204" pitchFamily="34" charset="0"/>
              <a:buChar char="•"/>
            </a:pPr>
            <a:r>
              <a:rPr lang="en-US" sz="3300" dirty="0"/>
              <a:t>Consider international benchmarks; and </a:t>
            </a:r>
          </a:p>
          <a:p>
            <a:pPr>
              <a:spcAft>
                <a:spcPts val="1200"/>
              </a:spcAft>
              <a:buFont typeface="Arial" panose="020B0604020202020204" pitchFamily="34" charset="0"/>
              <a:buChar char="•"/>
            </a:pPr>
            <a:r>
              <a:rPr lang="en-US" sz="3300" dirty="0"/>
              <a:t>Ensure that the standards are aligned from elementary to high school to post-secondary education so that students can be successful at each education level. </a:t>
            </a:r>
          </a:p>
        </p:txBody>
      </p:sp>
    </p:spTree>
    <p:extLst>
      <p:ext uri="{BB962C8B-B14F-4D97-AF65-F5344CB8AC3E}">
        <p14:creationId xmlns:p14="http://schemas.microsoft.com/office/powerpoint/2010/main" val="4859084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728D9D-8E57-48F2-A4C8-CA3F5B036FB3}"/>
              </a:ext>
            </a:extLst>
          </p:cNvPr>
          <p:cNvSpPr>
            <a:spLocks noGrp="1"/>
          </p:cNvSpPr>
          <p:nvPr>
            <p:ph type="ctrTitle"/>
          </p:nvPr>
        </p:nvSpPr>
        <p:spPr/>
        <p:txBody>
          <a:bodyPr/>
          <a:lstStyle/>
          <a:p>
            <a:pPr algn="ctr"/>
            <a:r>
              <a:rPr lang="en-US" dirty="0"/>
              <a:t>FINANCIAL LITERACY</a:t>
            </a:r>
          </a:p>
        </p:txBody>
      </p:sp>
      <p:sp>
        <p:nvSpPr>
          <p:cNvPr id="4" name="Slide Number Placeholder 3">
            <a:extLst>
              <a:ext uri="{FF2B5EF4-FFF2-40B4-BE49-F238E27FC236}">
                <a16:creationId xmlns="" xmlns:a16="http://schemas.microsoft.com/office/drawing/2014/main" id="{819E7B6A-831A-4690-A755-B651334834B7}"/>
              </a:ext>
            </a:extLst>
          </p:cNvPr>
          <p:cNvSpPr>
            <a:spLocks noGrp="1"/>
          </p:cNvSpPr>
          <p:nvPr>
            <p:ph type="sldNum" sz="quarter" idx="4294967295"/>
          </p:nvPr>
        </p:nvSpPr>
        <p:spPr>
          <a:xfrm>
            <a:off x="11507788" y="6313488"/>
            <a:ext cx="684212" cy="365125"/>
          </a:xfrm>
        </p:spPr>
        <p:txBody>
          <a:bodyPr/>
          <a:lstStyle/>
          <a:p>
            <a:fld id="{91BD7323-49BF-4C97-8773-5EC64C492009}" type="slidenum">
              <a:rPr lang="en-US" smtClean="0"/>
              <a:t>40</a:t>
            </a:fld>
            <a:endParaRPr lang="en-US"/>
          </a:p>
        </p:txBody>
      </p:sp>
    </p:spTree>
    <p:extLst>
      <p:ext uri="{BB962C8B-B14F-4D97-AF65-F5344CB8AC3E}">
        <p14:creationId xmlns:p14="http://schemas.microsoft.com/office/powerpoint/2010/main" val="36235073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rallelogram 6" descr="&quot; &quot;">
            <a:extLst>
              <a:ext uri="{FF2B5EF4-FFF2-40B4-BE49-F238E27FC236}">
                <a16:creationId xmlns="" xmlns:a16="http://schemas.microsoft.com/office/drawing/2014/main" id="{D8FD46B1-6C48-4B9B-B021-DFACD9553EB2}"/>
              </a:ext>
            </a:extLst>
          </p:cNvPr>
          <p:cNvSpPr/>
          <p:nvPr/>
        </p:nvSpPr>
        <p:spPr>
          <a:xfrm flipH="1">
            <a:off x="9606335" y="0"/>
            <a:ext cx="2743201" cy="2178121"/>
          </a:xfrm>
          <a:prstGeom prst="parallelogram">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5C293A7C-728D-48F7-91CB-9DDE3C79A238}"/>
              </a:ext>
            </a:extLst>
          </p:cNvPr>
          <p:cNvSpPr>
            <a:spLocks noGrp="1"/>
          </p:cNvSpPr>
          <p:nvPr>
            <p:ph type="title"/>
          </p:nvPr>
        </p:nvSpPr>
        <p:spPr>
          <a:xfrm>
            <a:off x="171235" y="257025"/>
            <a:ext cx="6692555" cy="955326"/>
          </a:xfrm>
        </p:spPr>
        <p:txBody>
          <a:bodyPr/>
          <a:lstStyle/>
          <a:p>
            <a:r>
              <a:rPr lang="en-US" dirty="0"/>
              <a:t>Financial Literacy Strands</a:t>
            </a:r>
          </a:p>
        </p:txBody>
      </p:sp>
      <p:sp>
        <p:nvSpPr>
          <p:cNvPr id="3" name="Text Placeholder 2">
            <a:extLst>
              <a:ext uri="{FF2B5EF4-FFF2-40B4-BE49-F238E27FC236}">
                <a16:creationId xmlns="" xmlns:a16="http://schemas.microsoft.com/office/drawing/2014/main" id="{703C71AC-B7BF-43B7-AB8F-F2484D96A613}"/>
              </a:ext>
            </a:extLst>
          </p:cNvPr>
          <p:cNvSpPr>
            <a:spLocks noGrp="1"/>
          </p:cNvSpPr>
          <p:nvPr>
            <p:ph type="body" sz="quarter" idx="13"/>
          </p:nvPr>
        </p:nvSpPr>
        <p:spPr>
          <a:xfrm>
            <a:off x="339047" y="1357657"/>
            <a:ext cx="5968304" cy="5317119"/>
          </a:xfrm>
        </p:spPr>
        <p:txBody>
          <a:bodyPr/>
          <a:lstStyle/>
          <a:p>
            <a:pPr marL="408940" indent="-342900">
              <a:spcBef>
                <a:spcPts val="0"/>
              </a:spcBef>
              <a:spcAft>
                <a:spcPts val="600"/>
              </a:spcAft>
            </a:pPr>
            <a:r>
              <a:rPr lang="en-US" sz="2800" dirty="0"/>
              <a:t>Strands include:</a:t>
            </a:r>
          </a:p>
          <a:p>
            <a:pPr marL="866140" lvl="1" indent="-342900">
              <a:spcBef>
                <a:spcPts val="0"/>
              </a:spcBef>
              <a:spcAft>
                <a:spcPts val="600"/>
              </a:spcAft>
            </a:pPr>
            <a:r>
              <a:rPr lang="en-US" sz="2200" dirty="0"/>
              <a:t>Careers, Education &amp; Income</a:t>
            </a:r>
          </a:p>
          <a:p>
            <a:pPr marL="866140" lvl="1" indent="-342900">
              <a:spcBef>
                <a:spcPts val="0"/>
              </a:spcBef>
              <a:spcAft>
                <a:spcPts val="600"/>
              </a:spcAft>
            </a:pPr>
            <a:r>
              <a:rPr lang="en-US" sz="2200" dirty="0"/>
              <a:t>Credit &amp; Debt</a:t>
            </a:r>
          </a:p>
          <a:p>
            <a:pPr marL="866140" lvl="1" indent="-342900">
              <a:spcBef>
                <a:spcPts val="0"/>
              </a:spcBef>
              <a:spcAft>
                <a:spcPts val="600"/>
              </a:spcAft>
            </a:pPr>
            <a:r>
              <a:rPr lang="en-US" sz="2200" dirty="0"/>
              <a:t>Decision Making &amp; Money Management</a:t>
            </a:r>
          </a:p>
          <a:p>
            <a:pPr marL="866140" lvl="1" indent="-342900">
              <a:spcBef>
                <a:spcPts val="0"/>
              </a:spcBef>
              <a:spcAft>
                <a:spcPts val="600"/>
              </a:spcAft>
            </a:pPr>
            <a:r>
              <a:rPr lang="en-US" sz="2200" dirty="0"/>
              <a:t>Saving &amp; Investing</a:t>
            </a:r>
          </a:p>
          <a:p>
            <a:pPr marL="866140" lvl="1" indent="-342900">
              <a:spcBef>
                <a:spcPts val="0"/>
              </a:spcBef>
              <a:spcAft>
                <a:spcPts val="600"/>
              </a:spcAft>
            </a:pPr>
            <a:r>
              <a:rPr lang="en-US" sz="2200" dirty="0"/>
              <a:t>Money &amp; The Economy</a:t>
            </a:r>
          </a:p>
          <a:p>
            <a:pPr marL="866140" lvl="1" indent="-342900">
              <a:spcBef>
                <a:spcPts val="0"/>
              </a:spcBef>
              <a:spcAft>
                <a:spcPts val="600"/>
              </a:spcAft>
            </a:pPr>
            <a:r>
              <a:rPr lang="en-US" sz="2200" dirty="0"/>
              <a:t>Insurance &amp; Risk Management</a:t>
            </a:r>
          </a:p>
          <a:p>
            <a:pPr marL="408940" indent="-342900">
              <a:spcBef>
                <a:spcPts val="0"/>
              </a:spcBef>
              <a:spcAft>
                <a:spcPts val="600"/>
              </a:spcAft>
            </a:pPr>
            <a:endParaRPr lang="en-US" sz="2400" dirty="0"/>
          </a:p>
          <a:p>
            <a:pPr marL="408940" indent="-342900">
              <a:spcBef>
                <a:spcPts val="0"/>
              </a:spcBef>
              <a:spcAft>
                <a:spcPts val="600"/>
              </a:spcAft>
            </a:pPr>
            <a:r>
              <a:rPr lang="en-US" sz="2400" dirty="0"/>
              <a:t>9-12 grade- band meets KRS 158.1411 Financial Literacy high school graduation requirement</a:t>
            </a:r>
            <a:endParaRPr lang="en-US" sz="2800" dirty="0"/>
          </a:p>
        </p:txBody>
      </p:sp>
      <p:sp>
        <p:nvSpPr>
          <p:cNvPr id="4" name="Slide Number Placeholder 3">
            <a:extLst>
              <a:ext uri="{FF2B5EF4-FFF2-40B4-BE49-F238E27FC236}">
                <a16:creationId xmlns="" xmlns:a16="http://schemas.microsoft.com/office/drawing/2014/main" id="{E257B359-2B3E-405B-9ADF-5EDED7B301E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800"/>
              <a:buFont typeface="Arial"/>
              <a:buNone/>
              <a:tabLst/>
              <a:defRPr/>
            </a:pPr>
            <a:fld id="{91BD7323-49BF-4C97-8773-5EC64C492009}" type="slidenum">
              <a:rPr kumimoji="0" lang="en-US" sz="1800" b="0" i="0" u="none" strike="noStrike" kern="0" cap="none" spc="0" normalizeH="0" baseline="0" noProof="0" smtClean="0">
                <a:ln>
                  <a:noFill/>
                </a:ln>
                <a:solidFill>
                  <a:srgbClr val="FFFFFF"/>
                </a:solidFill>
                <a:effectLst/>
                <a:uLnTx/>
                <a:uFillTx/>
                <a:latin typeface="Source Sans Pro"/>
                <a:ea typeface="Source Sans Pro"/>
                <a:sym typeface="Source Sans Pro"/>
              </a:rPr>
              <a:pPr marL="0" marR="0" lvl="0" indent="0" algn="r" defTabSz="914400" rtl="0" eaLnBrk="1" fontAlgn="auto" latinLnBrk="0" hangingPunct="1">
                <a:lnSpc>
                  <a:spcPct val="100000"/>
                </a:lnSpc>
                <a:spcBef>
                  <a:spcPts val="0"/>
                </a:spcBef>
                <a:spcAft>
                  <a:spcPts val="0"/>
                </a:spcAft>
                <a:buClr>
                  <a:srgbClr val="000000"/>
                </a:buClr>
                <a:buSzPts val="1800"/>
                <a:buFont typeface="Arial"/>
                <a:buNone/>
                <a:tabLst/>
                <a:defRPr/>
              </a:pPr>
              <a:t>41</a:t>
            </a:fld>
            <a:endParaRPr kumimoji="0" lang="en-US" sz="1800" b="0" i="0" u="none" strike="noStrike" kern="0" cap="none" spc="0" normalizeH="0" baseline="0" noProof="0">
              <a:ln>
                <a:noFill/>
              </a:ln>
              <a:solidFill>
                <a:srgbClr val="FFFFFF"/>
              </a:solidFill>
              <a:effectLst/>
              <a:uLnTx/>
              <a:uFillTx/>
              <a:latin typeface="Source Sans Pro"/>
              <a:ea typeface="Source Sans Pro"/>
              <a:sym typeface="Source Sans Pro"/>
            </a:endParaRPr>
          </a:p>
        </p:txBody>
      </p:sp>
      <p:pic>
        <p:nvPicPr>
          <p:cNvPr id="6" name="Picture 5" descr="Sample Financial Literacy standards">
            <a:extLst>
              <a:ext uri="{FF2B5EF4-FFF2-40B4-BE49-F238E27FC236}">
                <a16:creationId xmlns="" xmlns:a16="http://schemas.microsoft.com/office/drawing/2014/main" id="{CB86C743-A69F-4B00-9A0E-365A0EE88F6F}"/>
              </a:ext>
            </a:extLst>
          </p:cNvPr>
          <p:cNvPicPr>
            <a:picLocks noChangeAspect="1"/>
          </p:cNvPicPr>
          <p:nvPr/>
        </p:nvPicPr>
        <p:blipFill>
          <a:blip r:embed="rId3"/>
          <a:stretch>
            <a:fillRect/>
          </a:stretch>
        </p:blipFill>
        <p:spPr>
          <a:xfrm>
            <a:off x="6961227" y="305904"/>
            <a:ext cx="5139257" cy="63688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401715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C698F3-8284-4C5D-8009-A1DCCC6862DB}"/>
              </a:ext>
            </a:extLst>
          </p:cNvPr>
          <p:cNvSpPr>
            <a:spLocks noGrp="1"/>
          </p:cNvSpPr>
          <p:nvPr>
            <p:ph type="title"/>
          </p:nvPr>
        </p:nvSpPr>
        <p:spPr>
          <a:xfrm>
            <a:off x="555786" y="257025"/>
            <a:ext cx="8596668" cy="881964"/>
          </a:xfrm>
        </p:spPr>
        <p:txBody>
          <a:bodyPr/>
          <a:lstStyle/>
          <a:p>
            <a:pPr algn="ctr"/>
            <a:r>
              <a:rPr lang="en-US" dirty="0"/>
              <a:t>Financial Literacy Guidelines</a:t>
            </a:r>
          </a:p>
        </p:txBody>
      </p:sp>
      <p:sp>
        <p:nvSpPr>
          <p:cNvPr id="3" name="Text Placeholder 2">
            <a:extLst>
              <a:ext uri="{FF2B5EF4-FFF2-40B4-BE49-F238E27FC236}">
                <a16:creationId xmlns="" xmlns:a16="http://schemas.microsoft.com/office/drawing/2014/main" id="{B3EB8704-EE05-4BB8-BC30-A91F52D83C2D}"/>
              </a:ext>
            </a:extLst>
          </p:cNvPr>
          <p:cNvSpPr>
            <a:spLocks noGrp="1"/>
          </p:cNvSpPr>
          <p:nvPr>
            <p:ph type="body" sz="quarter" idx="13"/>
          </p:nvPr>
        </p:nvSpPr>
        <p:spPr>
          <a:xfrm>
            <a:off x="478249" y="1380931"/>
            <a:ext cx="9001653" cy="5293844"/>
          </a:xfrm>
        </p:spPr>
        <p:txBody>
          <a:bodyPr/>
          <a:lstStyle/>
          <a:p>
            <a:pPr marL="0" indent="0">
              <a:spcBef>
                <a:spcPts val="0"/>
              </a:spcBef>
              <a:spcAft>
                <a:spcPts val="1200"/>
              </a:spcAft>
              <a:buSzPct val="100000"/>
              <a:buNone/>
            </a:pPr>
            <a:r>
              <a:rPr lang="en-US" sz="2800" dirty="0"/>
              <a:t>Effective Financial Literacy (FL) instruction is a critical component of transition readiness and should be:</a:t>
            </a:r>
          </a:p>
          <a:p>
            <a:pPr>
              <a:spcBef>
                <a:spcPts val="0"/>
              </a:spcBef>
              <a:spcAft>
                <a:spcPts val="1200"/>
              </a:spcAft>
              <a:buSzPct val="100000"/>
            </a:pPr>
            <a:r>
              <a:rPr lang="en-US" sz="2800" dirty="0"/>
              <a:t>Focused on the standards</a:t>
            </a:r>
          </a:p>
          <a:p>
            <a:pPr>
              <a:spcBef>
                <a:spcPts val="0"/>
              </a:spcBef>
              <a:spcAft>
                <a:spcPts val="1200"/>
              </a:spcAft>
              <a:buSzPct val="100000"/>
            </a:pPr>
            <a:r>
              <a:rPr lang="en-US" sz="2800" dirty="0"/>
              <a:t>Relevant </a:t>
            </a:r>
          </a:p>
          <a:p>
            <a:pPr>
              <a:spcBef>
                <a:spcPts val="0"/>
              </a:spcBef>
              <a:spcAft>
                <a:spcPts val="1200"/>
              </a:spcAft>
              <a:buSzPct val="100000"/>
            </a:pPr>
            <a:r>
              <a:rPr lang="en-US" sz="2800" dirty="0"/>
              <a:t>Learner-centered</a:t>
            </a:r>
          </a:p>
          <a:p>
            <a:pPr>
              <a:spcBef>
                <a:spcPts val="0"/>
              </a:spcBef>
              <a:spcAft>
                <a:spcPts val="1200"/>
              </a:spcAft>
              <a:buSzPct val="100000"/>
            </a:pPr>
            <a:r>
              <a:rPr lang="en-US" sz="2800" dirty="0"/>
              <a:t>Connected to the real-world</a:t>
            </a:r>
          </a:p>
          <a:p>
            <a:pPr>
              <a:spcBef>
                <a:spcPts val="0"/>
              </a:spcBef>
              <a:spcAft>
                <a:spcPts val="1200"/>
              </a:spcAft>
              <a:buSzPct val="100000"/>
            </a:pPr>
            <a:r>
              <a:rPr lang="en-US" sz="2800" dirty="0"/>
              <a:t>Integrated with other curricular areas</a:t>
            </a:r>
          </a:p>
          <a:p>
            <a:pPr>
              <a:spcBef>
                <a:spcPts val="0"/>
              </a:spcBef>
              <a:spcAft>
                <a:spcPts val="1200"/>
              </a:spcAft>
              <a:buSzPct val="100000"/>
            </a:pPr>
            <a:r>
              <a:rPr lang="en-US" sz="2800" dirty="0"/>
              <a:t>Community-focused</a:t>
            </a:r>
          </a:p>
          <a:p>
            <a:pPr>
              <a:spcBef>
                <a:spcPts val="0"/>
              </a:spcBef>
              <a:spcAft>
                <a:spcPts val="2400"/>
              </a:spcAft>
              <a:buSzPct val="100000"/>
            </a:pPr>
            <a:endParaRPr lang="en-US" sz="2800" dirty="0"/>
          </a:p>
        </p:txBody>
      </p:sp>
      <p:sp>
        <p:nvSpPr>
          <p:cNvPr id="4" name="Slide Number Placeholder 3">
            <a:extLst>
              <a:ext uri="{FF2B5EF4-FFF2-40B4-BE49-F238E27FC236}">
                <a16:creationId xmlns="" xmlns:a16="http://schemas.microsoft.com/office/drawing/2014/main" id="{46C29988-6596-4D2D-BE69-62D515993CF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800"/>
              <a:buFont typeface="Arial"/>
              <a:buNone/>
              <a:tabLst/>
              <a:defRPr/>
            </a:pPr>
            <a:fld id="{91BD7323-49BF-4C97-8773-5EC64C492009}" type="slidenum">
              <a:rPr kumimoji="0" lang="en-US" sz="1800" b="0" i="0" u="none" strike="noStrike" kern="0" cap="none" spc="0" normalizeH="0" baseline="0" noProof="0" smtClean="0">
                <a:ln>
                  <a:noFill/>
                </a:ln>
                <a:solidFill>
                  <a:srgbClr val="FFFFFF"/>
                </a:solidFill>
                <a:effectLst/>
                <a:uLnTx/>
                <a:uFillTx/>
                <a:latin typeface="Source Sans Pro"/>
                <a:ea typeface="Source Sans Pro"/>
                <a:sym typeface="Source Sans Pro"/>
              </a:rPr>
              <a:pPr marL="0" marR="0" lvl="0" indent="0" algn="r" defTabSz="914400" rtl="0" eaLnBrk="1" fontAlgn="auto" latinLnBrk="0" hangingPunct="1">
                <a:lnSpc>
                  <a:spcPct val="100000"/>
                </a:lnSpc>
                <a:spcBef>
                  <a:spcPts val="0"/>
                </a:spcBef>
                <a:spcAft>
                  <a:spcPts val="0"/>
                </a:spcAft>
                <a:buClr>
                  <a:srgbClr val="000000"/>
                </a:buClr>
                <a:buSzPts val="1800"/>
                <a:buFont typeface="Arial"/>
                <a:buNone/>
                <a:tabLst/>
                <a:defRPr/>
              </a:pPr>
              <a:t>42</a:t>
            </a:fld>
            <a:endParaRPr kumimoji="0" lang="en-US" sz="1800" b="0" i="0" u="none" strike="noStrike" kern="0" cap="none" spc="0" normalizeH="0" baseline="0" noProof="0">
              <a:ln>
                <a:noFill/>
              </a:ln>
              <a:solidFill>
                <a:srgbClr val="FFFFFF"/>
              </a:solidFill>
              <a:effectLst/>
              <a:uLnTx/>
              <a:uFillTx/>
              <a:latin typeface="Source Sans Pro"/>
              <a:ea typeface="Source Sans Pro"/>
              <a:sym typeface="Source Sans Pro"/>
            </a:endParaRPr>
          </a:p>
        </p:txBody>
      </p:sp>
    </p:spTree>
    <p:extLst>
      <p:ext uri="{BB962C8B-B14F-4D97-AF65-F5344CB8AC3E}">
        <p14:creationId xmlns:p14="http://schemas.microsoft.com/office/powerpoint/2010/main" val="3442182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0B5AFE-1C4B-4CF5-811E-8EE6CDADBDFE}"/>
              </a:ext>
            </a:extLst>
          </p:cNvPr>
          <p:cNvSpPr>
            <a:spLocks noGrp="1"/>
          </p:cNvSpPr>
          <p:nvPr>
            <p:ph type="title"/>
          </p:nvPr>
        </p:nvSpPr>
        <p:spPr>
          <a:xfrm>
            <a:off x="360577" y="257025"/>
            <a:ext cx="9188715" cy="821762"/>
          </a:xfrm>
        </p:spPr>
        <p:txBody>
          <a:bodyPr/>
          <a:lstStyle/>
          <a:p>
            <a:pPr algn="ctr"/>
            <a:r>
              <a:rPr lang="en-US" dirty="0"/>
              <a:t>Ensuring Equitable Access</a:t>
            </a:r>
          </a:p>
        </p:txBody>
      </p:sp>
      <p:sp>
        <p:nvSpPr>
          <p:cNvPr id="4" name="Slide Number Placeholder 3">
            <a:extLst>
              <a:ext uri="{FF2B5EF4-FFF2-40B4-BE49-F238E27FC236}">
                <a16:creationId xmlns="" xmlns:a16="http://schemas.microsoft.com/office/drawing/2014/main" id="{A14F2FDE-489A-4B10-9545-36D85D1438C4}"/>
              </a:ext>
            </a:extLst>
          </p:cNvPr>
          <p:cNvSpPr>
            <a:spLocks noGrp="1"/>
          </p:cNvSpPr>
          <p:nvPr>
            <p:ph type="sldNum" sz="quarter" idx="12"/>
          </p:nvPr>
        </p:nvSpPr>
        <p:spPr/>
        <p:txBody>
          <a:bodyPr/>
          <a:lstStyle/>
          <a:p>
            <a:fld id="{91BD7323-49BF-4C97-8773-5EC64C492009}" type="slidenum">
              <a:rPr lang="en-US" smtClean="0"/>
              <a:t>43</a:t>
            </a:fld>
            <a:endParaRPr lang="en-US"/>
          </a:p>
        </p:txBody>
      </p:sp>
      <p:sp>
        <p:nvSpPr>
          <p:cNvPr id="6" name="Text Placeholder 5">
            <a:extLst>
              <a:ext uri="{FF2B5EF4-FFF2-40B4-BE49-F238E27FC236}">
                <a16:creationId xmlns="" xmlns:a16="http://schemas.microsoft.com/office/drawing/2014/main" id="{8F0CD2BB-710F-42F9-834A-A075144443B1}"/>
              </a:ext>
            </a:extLst>
          </p:cNvPr>
          <p:cNvSpPr>
            <a:spLocks noGrp="1"/>
          </p:cNvSpPr>
          <p:nvPr>
            <p:ph type="body" sz="quarter" idx="13"/>
          </p:nvPr>
        </p:nvSpPr>
        <p:spPr>
          <a:xfrm>
            <a:off x="360577" y="1263721"/>
            <a:ext cx="9188715" cy="5337253"/>
          </a:xfrm>
        </p:spPr>
        <p:txBody>
          <a:bodyPr/>
          <a:lstStyle/>
          <a:p>
            <a:pPr marL="0" indent="0">
              <a:spcAft>
                <a:spcPts val="1800"/>
              </a:spcAft>
              <a:buNone/>
            </a:pPr>
            <a:r>
              <a:rPr lang="en-US" sz="2400" dirty="0"/>
              <a:t>The PLC Lesson Studies for Financial Literacy are a tool to guide instructional conversations. These 30-60 sessions include:</a:t>
            </a:r>
          </a:p>
          <a:p>
            <a:pPr marL="457200" lvl="1" indent="0">
              <a:buNone/>
            </a:pPr>
            <a:r>
              <a:rPr lang="en-US" sz="2400" b="1" dirty="0">
                <a:solidFill>
                  <a:schemeClr val="accent3">
                    <a:lumMod val="50000"/>
                  </a:schemeClr>
                </a:solidFill>
              </a:rPr>
              <a:t>Part I – Standards Exploration </a:t>
            </a:r>
          </a:p>
          <a:p>
            <a:pPr lvl="2">
              <a:spcAft>
                <a:spcPts val="600"/>
              </a:spcAft>
            </a:pPr>
            <a:r>
              <a:rPr lang="en-US" sz="2000" dirty="0"/>
              <a:t>allows teachers to discuss the meaning of each standard and instructional considerations.</a:t>
            </a:r>
          </a:p>
          <a:p>
            <a:pPr marL="457200" lvl="1" indent="0">
              <a:buNone/>
            </a:pPr>
            <a:r>
              <a:rPr lang="en-US" sz="2400" b="1" dirty="0">
                <a:solidFill>
                  <a:schemeClr val="accent3">
                    <a:lumMod val="50000"/>
                  </a:schemeClr>
                </a:solidFill>
              </a:rPr>
              <a:t>Part II – Standards Integration </a:t>
            </a:r>
          </a:p>
          <a:p>
            <a:pPr lvl="2">
              <a:spcAft>
                <a:spcPts val="600"/>
              </a:spcAft>
            </a:pPr>
            <a:r>
              <a:rPr lang="en-US" sz="2000" dirty="0"/>
              <a:t>prompts teachers to consider how to implement the standards within their content area.</a:t>
            </a:r>
          </a:p>
          <a:p>
            <a:pPr marL="457200" lvl="1" indent="0">
              <a:buNone/>
            </a:pPr>
            <a:r>
              <a:rPr lang="en-US" sz="2400" b="1" dirty="0">
                <a:solidFill>
                  <a:schemeClr val="accent3">
                    <a:lumMod val="50000"/>
                  </a:schemeClr>
                </a:solidFill>
              </a:rPr>
              <a:t>Part III – Standards Mapping </a:t>
            </a:r>
          </a:p>
          <a:p>
            <a:pPr lvl="2"/>
            <a:r>
              <a:rPr lang="en-US" sz="2000" dirty="0"/>
              <a:t>guides teachers to determine </a:t>
            </a:r>
            <a:r>
              <a:rPr lang="en-US" sz="1600" dirty="0"/>
              <a:t>where and when these standards are taught</a:t>
            </a:r>
            <a:r>
              <a:rPr lang="en-US" sz="1200" dirty="0"/>
              <a:t>.</a:t>
            </a:r>
          </a:p>
          <a:p>
            <a:endParaRPr lang="en-US" dirty="0"/>
          </a:p>
        </p:txBody>
      </p:sp>
    </p:spTree>
    <p:extLst>
      <p:ext uri="{BB962C8B-B14F-4D97-AF65-F5344CB8AC3E}">
        <p14:creationId xmlns:p14="http://schemas.microsoft.com/office/powerpoint/2010/main" val="1524964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8C08FCD-605F-4D88-8952-9B42284855CD}"/>
              </a:ext>
            </a:extLst>
          </p:cNvPr>
          <p:cNvSpPr>
            <a:spLocks noGrp="1"/>
          </p:cNvSpPr>
          <p:nvPr>
            <p:ph type="title"/>
          </p:nvPr>
        </p:nvSpPr>
        <p:spPr>
          <a:xfrm>
            <a:off x="555786" y="257025"/>
            <a:ext cx="8596668" cy="975874"/>
          </a:xfrm>
        </p:spPr>
        <p:txBody>
          <a:bodyPr/>
          <a:lstStyle/>
          <a:p>
            <a:pPr algn="ctr"/>
            <a:r>
              <a:rPr lang="en-US" dirty="0"/>
              <a:t>Next Steps</a:t>
            </a:r>
          </a:p>
        </p:txBody>
      </p:sp>
      <p:sp>
        <p:nvSpPr>
          <p:cNvPr id="3" name="Text Placeholder 2">
            <a:extLst>
              <a:ext uri="{FF2B5EF4-FFF2-40B4-BE49-F238E27FC236}">
                <a16:creationId xmlns="" xmlns:a16="http://schemas.microsoft.com/office/drawing/2014/main" id="{C05B0A52-7573-4D04-ACD2-312BC2DBEC8B}"/>
              </a:ext>
            </a:extLst>
          </p:cNvPr>
          <p:cNvSpPr>
            <a:spLocks noGrp="1"/>
          </p:cNvSpPr>
          <p:nvPr>
            <p:ph type="body" sz="quarter" idx="13"/>
          </p:nvPr>
        </p:nvSpPr>
        <p:spPr>
          <a:xfrm>
            <a:off x="555786" y="1366463"/>
            <a:ext cx="9188715" cy="5308312"/>
          </a:xfrm>
        </p:spPr>
        <p:txBody>
          <a:bodyPr/>
          <a:lstStyle/>
          <a:p>
            <a:pPr marL="0" indent="0">
              <a:buNone/>
            </a:pPr>
            <a:r>
              <a:rPr lang="en-US" sz="3200" dirty="0"/>
              <a:t>Continue learning with the PLC Lesson Studies to:</a:t>
            </a:r>
          </a:p>
          <a:p>
            <a:r>
              <a:rPr lang="en-US" sz="2800" dirty="0"/>
              <a:t>discover the intent of each standard and instructional considerations.</a:t>
            </a:r>
          </a:p>
          <a:p>
            <a:r>
              <a:rPr lang="en-US" sz="2800" dirty="0"/>
              <a:t>consider how to implement the standards within  content areas.</a:t>
            </a:r>
          </a:p>
          <a:p>
            <a:r>
              <a:rPr lang="en-US" sz="2800" dirty="0"/>
              <a:t>determine where and when these standards are taught.</a:t>
            </a:r>
          </a:p>
          <a:p>
            <a:endParaRPr lang="en-US" sz="2800" dirty="0"/>
          </a:p>
          <a:p>
            <a:pPr marL="0" indent="0">
              <a:buNone/>
            </a:pPr>
            <a:r>
              <a:rPr lang="en-US" sz="2800" dirty="0"/>
              <a:t>Resources available on </a:t>
            </a:r>
            <a:r>
              <a:rPr lang="en-US" sz="2800" dirty="0">
                <a:hlinkClick r:id="rId2"/>
              </a:rPr>
              <a:t>kystandards.org</a:t>
            </a:r>
            <a:r>
              <a:rPr lang="en-US" sz="2800" dirty="0"/>
              <a:t>.</a:t>
            </a:r>
          </a:p>
          <a:p>
            <a:endParaRPr lang="en-US" dirty="0"/>
          </a:p>
        </p:txBody>
      </p:sp>
      <p:sp>
        <p:nvSpPr>
          <p:cNvPr id="4" name="Slide Number Placeholder 3">
            <a:extLst>
              <a:ext uri="{FF2B5EF4-FFF2-40B4-BE49-F238E27FC236}">
                <a16:creationId xmlns="" xmlns:a16="http://schemas.microsoft.com/office/drawing/2014/main" id="{D71575DF-B6C1-40DB-A80E-F2308FEAD510}"/>
              </a:ext>
            </a:extLst>
          </p:cNvPr>
          <p:cNvSpPr>
            <a:spLocks noGrp="1"/>
          </p:cNvSpPr>
          <p:nvPr>
            <p:ph type="sldNum" sz="quarter" idx="12"/>
          </p:nvPr>
        </p:nvSpPr>
        <p:spPr/>
        <p:txBody>
          <a:bodyPr/>
          <a:lstStyle/>
          <a:p>
            <a:fld id="{91BD7323-49BF-4C97-8773-5EC64C492009}" type="slidenum">
              <a:rPr lang="en-US" smtClean="0"/>
              <a:t>44</a:t>
            </a:fld>
            <a:endParaRPr lang="en-US"/>
          </a:p>
        </p:txBody>
      </p:sp>
    </p:spTree>
    <p:extLst>
      <p:ext uri="{BB962C8B-B14F-4D97-AF65-F5344CB8AC3E}">
        <p14:creationId xmlns:p14="http://schemas.microsoft.com/office/powerpoint/2010/main" val="884198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0F8A20-FFDA-4189-8B15-3FCE91E4B62D}"/>
              </a:ext>
            </a:extLst>
          </p:cNvPr>
          <p:cNvSpPr>
            <a:spLocks noGrp="1"/>
          </p:cNvSpPr>
          <p:nvPr>
            <p:ph type="title"/>
          </p:nvPr>
        </p:nvSpPr>
        <p:spPr>
          <a:xfrm>
            <a:off x="555786" y="171496"/>
            <a:ext cx="8992572" cy="1320800"/>
          </a:xfrm>
        </p:spPr>
        <p:txBody>
          <a:bodyPr>
            <a:normAutofit/>
          </a:bodyPr>
          <a:lstStyle/>
          <a:p>
            <a:pPr algn="ctr"/>
            <a:r>
              <a:rPr lang="en-US" sz="4000" dirty="0"/>
              <a:t>Standards Creation Process</a:t>
            </a:r>
          </a:p>
        </p:txBody>
      </p:sp>
      <p:sp>
        <p:nvSpPr>
          <p:cNvPr id="6" name="Text Placeholder 5">
            <a:extLst>
              <a:ext uri="{FF2B5EF4-FFF2-40B4-BE49-F238E27FC236}">
                <a16:creationId xmlns="" xmlns:a16="http://schemas.microsoft.com/office/drawing/2014/main" id="{54A67998-B8EF-49B4-9A58-98A4319A1E8B}"/>
              </a:ext>
            </a:extLst>
          </p:cNvPr>
          <p:cNvSpPr>
            <a:spLocks noGrp="1"/>
          </p:cNvSpPr>
          <p:nvPr>
            <p:ph type="body" idx="1"/>
          </p:nvPr>
        </p:nvSpPr>
        <p:spPr>
          <a:xfrm>
            <a:off x="385170" y="1118397"/>
            <a:ext cx="4297679" cy="398053"/>
          </a:xfrm>
          <a:solidFill>
            <a:schemeClr val="accent1">
              <a:lumMod val="40000"/>
              <a:lumOff val="60000"/>
            </a:schemeClr>
          </a:solidFill>
        </p:spPr>
        <p:txBody>
          <a:bodyPr/>
          <a:lstStyle/>
          <a:p>
            <a:pPr algn="ctr"/>
            <a:r>
              <a:rPr lang="en-US" b="1" dirty="0"/>
              <a:t>CAREER STUDIES</a:t>
            </a:r>
          </a:p>
        </p:txBody>
      </p:sp>
      <p:sp>
        <p:nvSpPr>
          <p:cNvPr id="8" name="Text Placeholder 7">
            <a:extLst>
              <a:ext uri="{FF2B5EF4-FFF2-40B4-BE49-F238E27FC236}">
                <a16:creationId xmlns="" xmlns:a16="http://schemas.microsoft.com/office/drawing/2014/main" id="{9A1151C1-D458-4DBE-85E5-6844CA4A7916}"/>
              </a:ext>
            </a:extLst>
          </p:cNvPr>
          <p:cNvSpPr>
            <a:spLocks noGrp="1"/>
          </p:cNvSpPr>
          <p:nvPr>
            <p:ph type="body" sz="quarter" idx="3"/>
          </p:nvPr>
        </p:nvSpPr>
        <p:spPr>
          <a:xfrm>
            <a:off x="5073903" y="1118396"/>
            <a:ext cx="4297681" cy="398053"/>
          </a:xfrm>
          <a:solidFill>
            <a:schemeClr val="accent1">
              <a:lumMod val="40000"/>
              <a:lumOff val="60000"/>
            </a:schemeClr>
          </a:solidFill>
        </p:spPr>
        <p:txBody>
          <a:bodyPr/>
          <a:lstStyle/>
          <a:p>
            <a:pPr algn="ctr"/>
            <a:r>
              <a:rPr lang="en-US" b="1" dirty="0"/>
              <a:t>FINANCIAL LITERACY</a:t>
            </a:r>
          </a:p>
        </p:txBody>
      </p:sp>
      <p:sp>
        <p:nvSpPr>
          <p:cNvPr id="9" name="Content Placeholder 8">
            <a:extLst>
              <a:ext uri="{FF2B5EF4-FFF2-40B4-BE49-F238E27FC236}">
                <a16:creationId xmlns="" xmlns:a16="http://schemas.microsoft.com/office/drawing/2014/main" id="{CA147FA2-BCF2-4255-982C-F8D679F536A4}"/>
              </a:ext>
            </a:extLst>
          </p:cNvPr>
          <p:cNvSpPr>
            <a:spLocks noGrp="1"/>
          </p:cNvSpPr>
          <p:nvPr>
            <p:ph sz="half" idx="13"/>
          </p:nvPr>
        </p:nvSpPr>
        <p:spPr>
          <a:xfrm>
            <a:off x="385169" y="1682465"/>
            <a:ext cx="4297680" cy="5004039"/>
          </a:xfrm>
          <a:ln w="57150">
            <a:solidFill>
              <a:schemeClr val="accent1">
                <a:lumMod val="75000"/>
              </a:schemeClr>
            </a:solidFill>
          </a:ln>
          <a:scene3d>
            <a:camera prst="orthographicFront"/>
            <a:lightRig rig="threePt" dir="t"/>
          </a:scene3d>
          <a:sp3d>
            <a:bevelT/>
          </a:sp3d>
        </p:spPr>
        <p:txBody>
          <a:bodyPr>
            <a:normAutofit lnSpcReduction="10000"/>
          </a:bodyPr>
          <a:lstStyle/>
          <a:p>
            <a:pPr>
              <a:spcBef>
                <a:spcPts val="600"/>
              </a:spcBef>
              <a:buFont typeface="Arial" panose="020B0604020202020204" pitchFamily="34" charset="0"/>
              <a:buChar char="•"/>
            </a:pPr>
            <a:r>
              <a:rPr lang="en-US" sz="2200" dirty="0"/>
              <a:t>Business &amp; Education Advisory Panel</a:t>
            </a:r>
          </a:p>
          <a:p>
            <a:pPr lvl="1">
              <a:spcBef>
                <a:spcPts val="600"/>
              </a:spcBef>
              <a:buFont typeface="Arial" panose="020B0604020202020204" pitchFamily="34" charset="0"/>
              <a:buChar char="•"/>
            </a:pPr>
            <a:r>
              <a:rPr lang="en-US" sz="2000" dirty="0"/>
              <a:t>4 stakeholders</a:t>
            </a:r>
          </a:p>
          <a:p>
            <a:pPr lvl="1">
              <a:spcBef>
                <a:spcPts val="600"/>
              </a:spcBef>
              <a:buFont typeface="Arial" panose="020B0604020202020204" pitchFamily="34" charset="0"/>
              <a:buChar char="•"/>
            </a:pPr>
            <a:r>
              <a:rPr lang="en-US" sz="2000" dirty="0"/>
              <a:t>5 educators </a:t>
            </a:r>
          </a:p>
          <a:p>
            <a:pPr lvl="2">
              <a:spcBef>
                <a:spcPts val="600"/>
              </a:spcBef>
              <a:buFont typeface="Arial" panose="020B0604020202020204" pitchFamily="34" charset="0"/>
              <a:buChar char="•"/>
            </a:pPr>
            <a:r>
              <a:rPr lang="en-US" sz="1800" dirty="0"/>
              <a:t>1 elementary</a:t>
            </a:r>
          </a:p>
          <a:p>
            <a:pPr lvl="2">
              <a:spcBef>
                <a:spcPts val="600"/>
              </a:spcBef>
              <a:buFont typeface="Arial" panose="020B0604020202020204" pitchFamily="34" charset="0"/>
              <a:buChar char="•"/>
            </a:pPr>
            <a:r>
              <a:rPr lang="en-US" sz="1800" dirty="0"/>
              <a:t>1 middle school</a:t>
            </a:r>
          </a:p>
          <a:p>
            <a:pPr lvl="2">
              <a:spcBef>
                <a:spcPts val="600"/>
              </a:spcBef>
              <a:buFont typeface="Arial" panose="020B0604020202020204" pitchFamily="34" charset="0"/>
              <a:buChar char="•"/>
            </a:pPr>
            <a:r>
              <a:rPr lang="en-US" sz="1800" dirty="0"/>
              <a:t>2 high school</a:t>
            </a:r>
          </a:p>
          <a:p>
            <a:pPr lvl="2">
              <a:spcBef>
                <a:spcPts val="600"/>
              </a:spcBef>
              <a:buFont typeface="Arial" panose="020B0604020202020204" pitchFamily="34" charset="0"/>
              <a:buChar char="•"/>
            </a:pPr>
            <a:r>
              <a:rPr lang="en-US" sz="1800" dirty="0"/>
              <a:t>1 post-secondary</a:t>
            </a:r>
          </a:p>
          <a:p>
            <a:pPr lvl="2">
              <a:spcBef>
                <a:spcPts val="600"/>
              </a:spcBef>
              <a:buFont typeface="Arial" panose="020B0604020202020204" pitchFamily="34" charset="0"/>
              <a:buChar char="•"/>
            </a:pPr>
            <a:endParaRPr lang="en-US" sz="800" dirty="0"/>
          </a:p>
          <a:p>
            <a:pPr>
              <a:spcBef>
                <a:spcPts val="600"/>
              </a:spcBef>
              <a:buFont typeface="Arial" panose="020B0604020202020204" pitchFamily="34" charset="0"/>
              <a:buChar char="•"/>
            </a:pPr>
            <a:r>
              <a:rPr lang="en-US" sz="2200" dirty="0"/>
              <a:t>Revision &amp; Writing Committee</a:t>
            </a:r>
          </a:p>
          <a:p>
            <a:pPr lvl="1">
              <a:spcBef>
                <a:spcPts val="600"/>
              </a:spcBef>
              <a:buFont typeface="Arial" panose="020B0604020202020204" pitchFamily="34" charset="0"/>
              <a:buChar char="•"/>
            </a:pPr>
            <a:r>
              <a:rPr lang="en-US" sz="2000" dirty="0"/>
              <a:t>10 educators</a:t>
            </a:r>
          </a:p>
          <a:p>
            <a:pPr lvl="2">
              <a:spcBef>
                <a:spcPts val="600"/>
              </a:spcBef>
              <a:buFont typeface="Arial" panose="020B0604020202020204" pitchFamily="34" charset="0"/>
              <a:buChar char="•"/>
            </a:pPr>
            <a:r>
              <a:rPr lang="en-US" sz="1800" dirty="0"/>
              <a:t>3 elementary</a:t>
            </a:r>
          </a:p>
          <a:p>
            <a:pPr lvl="2">
              <a:spcBef>
                <a:spcPts val="600"/>
              </a:spcBef>
              <a:buFont typeface="Arial" panose="020B0604020202020204" pitchFamily="34" charset="0"/>
              <a:buChar char="•"/>
            </a:pPr>
            <a:r>
              <a:rPr lang="en-US" sz="1800" dirty="0"/>
              <a:t>3 middle school</a:t>
            </a:r>
          </a:p>
          <a:p>
            <a:pPr lvl="2">
              <a:spcBef>
                <a:spcPts val="600"/>
              </a:spcBef>
              <a:buFont typeface="Arial" panose="020B0604020202020204" pitchFamily="34" charset="0"/>
              <a:buChar char="•"/>
            </a:pPr>
            <a:r>
              <a:rPr lang="en-US" sz="1800" dirty="0"/>
              <a:t>3 high school</a:t>
            </a:r>
          </a:p>
          <a:p>
            <a:pPr lvl="2">
              <a:spcBef>
                <a:spcPts val="600"/>
              </a:spcBef>
              <a:buFont typeface="Arial" panose="020B0604020202020204" pitchFamily="34" charset="0"/>
              <a:buChar char="•"/>
            </a:pPr>
            <a:r>
              <a:rPr lang="en-US" sz="1800" dirty="0"/>
              <a:t>1 post-secondary</a:t>
            </a:r>
          </a:p>
        </p:txBody>
      </p:sp>
      <p:sp>
        <p:nvSpPr>
          <p:cNvPr id="7" name="Content Placeholder 6">
            <a:extLst>
              <a:ext uri="{FF2B5EF4-FFF2-40B4-BE49-F238E27FC236}">
                <a16:creationId xmlns="" xmlns:a16="http://schemas.microsoft.com/office/drawing/2014/main" id="{2240A713-E80C-4C2D-AE63-D6D701F242A5}"/>
              </a:ext>
            </a:extLst>
          </p:cNvPr>
          <p:cNvSpPr>
            <a:spLocks noGrp="1"/>
          </p:cNvSpPr>
          <p:nvPr>
            <p:ph sz="half" idx="2"/>
          </p:nvPr>
        </p:nvSpPr>
        <p:spPr>
          <a:xfrm>
            <a:off x="5073902" y="1682465"/>
            <a:ext cx="4275849" cy="5004039"/>
          </a:xfrm>
          <a:solidFill>
            <a:schemeClr val="bg1"/>
          </a:solidFill>
          <a:ln w="57150">
            <a:solidFill>
              <a:schemeClr val="accent1">
                <a:lumMod val="50000"/>
              </a:schemeClr>
            </a:solidFill>
          </a:ln>
        </p:spPr>
        <p:txBody>
          <a:bodyPr/>
          <a:lstStyle/>
          <a:p>
            <a:pPr>
              <a:spcBef>
                <a:spcPts val="600"/>
              </a:spcBef>
              <a:buFont typeface="Arial" panose="020B0604020202020204" pitchFamily="34" charset="0"/>
              <a:buChar char="•"/>
            </a:pPr>
            <a:r>
              <a:rPr lang="en-US" sz="2200" dirty="0"/>
              <a:t>Business &amp; Education Advisory Panel</a:t>
            </a:r>
          </a:p>
          <a:p>
            <a:pPr lvl="1">
              <a:spcBef>
                <a:spcPts val="600"/>
              </a:spcBef>
              <a:buFont typeface="Arial" panose="020B0604020202020204" pitchFamily="34" charset="0"/>
              <a:buChar char="•"/>
            </a:pPr>
            <a:r>
              <a:rPr lang="en-US" sz="2000" dirty="0"/>
              <a:t>6 stakeholders</a:t>
            </a:r>
          </a:p>
          <a:p>
            <a:pPr lvl="1">
              <a:spcBef>
                <a:spcPts val="600"/>
              </a:spcBef>
              <a:buFont typeface="Arial" panose="020B0604020202020204" pitchFamily="34" charset="0"/>
              <a:buChar char="•"/>
            </a:pPr>
            <a:r>
              <a:rPr lang="en-US" sz="2000" dirty="0"/>
              <a:t>4 educators </a:t>
            </a:r>
          </a:p>
          <a:p>
            <a:pPr lvl="2">
              <a:spcBef>
                <a:spcPts val="600"/>
              </a:spcBef>
              <a:buFont typeface="Arial" panose="020B0604020202020204" pitchFamily="34" charset="0"/>
              <a:buChar char="•"/>
            </a:pPr>
            <a:r>
              <a:rPr lang="en-US" sz="1800" dirty="0"/>
              <a:t>3 high school</a:t>
            </a:r>
          </a:p>
          <a:p>
            <a:pPr lvl="2">
              <a:spcBef>
                <a:spcPts val="600"/>
              </a:spcBef>
              <a:buFont typeface="Arial" panose="020B0604020202020204" pitchFamily="34" charset="0"/>
              <a:buChar char="•"/>
            </a:pPr>
            <a:r>
              <a:rPr lang="en-US" sz="1800" dirty="0"/>
              <a:t>1 post-secondary</a:t>
            </a:r>
            <a:endParaRPr lang="en-US" sz="1200" dirty="0"/>
          </a:p>
          <a:p>
            <a:pPr lvl="2">
              <a:spcBef>
                <a:spcPts val="600"/>
              </a:spcBef>
              <a:buFont typeface="Arial" panose="020B0604020202020204" pitchFamily="34" charset="0"/>
              <a:buChar char="•"/>
            </a:pPr>
            <a:endParaRPr lang="en-US" sz="800" dirty="0"/>
          </a:p>
          <a:p>
            <a:pPr lvl="2">
              <a:spcBef>
                <a:spcPts val="600"/>
              </a:spcBef>
              <a:buFont typeface="Arial" panose="020B0604020202020204" pitchFamily="34" charset="0"/>
              <a:buChar char="•"/>
            </a:pPr>
            <a:endParaRPr lang="en-US" sz="800" dirty="0"/>
          </a:p>
          <a:p>
            <a:pPr>
              <a:spcBef>
                <a:spcPts val="600"/>
              </a:spcBef>
              <a:buFont typeface="Arial" panose="020B0604020202020204" pitchFamily="34" charset="0"/>
              <a:buChar char="•"/>
            </a:pPr>
            <a:r>
              <a:rPr lang="en-US" sz="2200" dirty="0"/>
              <a:t>Revision &amp; Writing Committee</a:t>
            </a:r>
          </a:p>
          <a:p>
            <a:pPr lvl="1">
              <a:spcBef>
                <a:spcPts val="600"/>
              </a:spcBef>
              <a:buFont typeface="Arial" panose="020B0604020202020204" pitchFamily="34" charset="0"/>
              <a:buChar char="•"/>
            </a:pPr>
            <a:r>
              <a:rPr lang="en-US" sz="2000" dirty="0"/>
              <a:t>8 educators</a:t>
            </a:r>
          </a:p>
          <a:p>
            <a:pPr lvl="2">
              <a:spcBef>
                <a:spcPts val="600"/>
              </a:spcBef>
              <a:buFont typeface="Arial" panose="020B0604020202020204" pitchFamily="34" charset="0"/>
              <a:buChar char="•"/>
            </a:pPr>
            <a:r>
              <a:rPr lang="en-US" sz="1800" dirty="0"/>
              <a:t>6 high school</a:t>
            </a:r>
          </a:p>
          <a:p>
            <a:pPr lvl="2">
              <a:spcBef>
                <a:spcPts val="600"/>
              </a:spcBef>
              <a:buFont typeface="Arial" panose="020B0604020202020204" pitchFamily="34" charset="0"/>
              <a:buChar char="•"/>
            </a:pPr>
            <a:r>
              <a:rPr lang="en-US" sz="1800" dirty="0"/>
              <a:t>2 post-secondary</a:t>
            </a:r>
          </a:p>
          <a:p>
            <a:endParaRPr lang="en-US" dirty="0"/>
          </a:p>
        </p:txBody>
      </p:sp>
    </p:spTree>
    <p:extLst>
      <p:ext uri="{BB962C8B-B14F-4D97-AF65-F5344CB8AC3E}">
        <p14:creationId xmlns:p14="http://schemas.microsoft.com/office/powerpoint/2010/main" val="1525227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 xmlns:a16="http://schemas.microsoft.com/office/drawing/2014/main" id="{01E7E516-6A86-44E6-877A-1D147085470C}"/>
              </a:ext>
            </a:extLst>
          </p:cNvPr>
          <p:cNvSpPr>
            <a:spLocks noGrp="1"/>
          </p:cNvSpPr>
          <p:nvPr>
            <p:ph type="body" sz="quarter" idx="13"/>
          </p:nvPr>
        </p:nvSpPr>
        <p:spPr>
          <a:xfrm>
            <a:off x="555786" y="1212597"/>
            <a:ext cx="9188715" cy="5018386"/>
          </a:xfrm>
        </p:spPr>
        <p:txBody>
          <a:bodyPr>
            <a:normAutofit/>
          </a:bodyPr>
          <a:lstStyle/>
          <a:p>
            <a:pPr marL="0" indent="0">
              <a:buNone/>
            </a:pPr>
            <a:r>
              <a:rPr lang="en-US" sz="3200" dirty="0"/>
              <a:t>Members represented:</a:t>
            </a:r>
          </a:p>
          <a:p>
            <a:pPr marL="571500" lvl="1" indent="-171450">
              <a:buFont typeface="Arial" panose="020B0604020202020204" pitchFamily="34" charset="0"/>
              <a:buChar char="•"/>
            </a:pPr>
            <a:r>
              <a:rPr lang="en-US" sz="2400" dirty="0"/>
              <a:t>Academic and Career and Technical Educators</a:t>
            </a:r>
          </a:p>
          <a:p>
            <a:pPr marL="571500" lvl="1" indent="-171450">
              <a:buFont typeface="Arial" panose="020B0604020202020204" pitchFamily="34" charset="0"/>
              <a:buChar char="•"/>
            </a:pPr>
            <a:r>
              <a:rPr lang="en-US" sz="2400" dirty="0"/>
              <a:t>Associated General Contractors of America (AGC)</a:t>
            </a:r>
          </a:p>
          <a:p>
            <a:pPr marL="571500" lvl="1" indent="-171450">
              <a:buFont typeface="Arial" panose="020B0604020202020204" pitchFamily="34" charset="0"/>
              <a:buChar char="•"/>
            </a:pPr>
            <a:r>
              <a:rPr lang="en-US" sz="2400" dirty="0"/>
              <a:t>Chamber of Commerce</a:t>
            </a:r>
          </a:p>
          <a:p>
            <a:pPr marL="571500" lvl="1" indent="-171450">
              <a:buFont typeface="Arial" panose="020B0604020202020204" pitchFamily="34" charset="0"/>
              <a:buChar char="•"/>
            </a:pPr>
            <a:r>
              <a:rPr lang="en-US" sz="2400" dirty="0"/>
              <a:t>Council for Economic Education</a:t>
            </a:r>
          </a:p>
          <a:p>
            <a:pPr marL="571500" lvl="1" indent="-171450">
              <a:buFont typeface="Arial" panose="020B0604020202020204" pitchFamily="34" charset="0"/>
              <a:buChar char="•"/>
            </a:pPr>
            <a:r>
              <a:rPr lang="en-US" sz="2400" dirty="0"/>
              <a:t>Office of KY State Treasurer Allison Ball</a:t>
            </a:r>
          </a:p>
          <a:p>
            <a:pPr marL="571500" lvl="1" indent="-171450">
              <a:buFont typeface="Arial" panose="020B0604020202020204" pitchFamily="34" charset="0"/>
              <a:buChar char="•"/>
            </a:pPr>
            <a:r>
              <a:rPr lang="en-US" sz="2400" dirty="0"/>
              <a:t>Entrepreneurs</a:t>
            </a:r>
          </a:p>
          <a:p>
            <a:pPr marL="571500" lvl="1" indent="-171450">
              <a:buFont typeface="Arial" panose="020B0604020202020204" pitchFamily="34" charset="0"/>
              <a:buChar char="•"/>
            </a:pPr>
            <a:r>
              <a:rPr lang="en-US" sz="2400" dirty="0"/>
              <a:t>Financial Professionals </a:t>
            </a:r>
          </a:p>
          <a:p>
            <a:pPr marL="571500" lvl="1" indent="-171450">
              <a:buFont typeface="Arial" panose="020B0604020202020204" pitchFamily="34" charset="0"/>
              <a:buChar char="•"/>
            </a:pPr>
            <a:r>
              <a:rPr lang="en-US" sz="2400" dirty="0"/>
              <a:t>Jumpstart</a:t>
            </a:r>
          </a:p>
        </p:txBody>
      </p:sp>
      <p:sp>
        <p:nvSpPr>
          <p:cNvPr id="11" name="Title 1">
            <a:extLst>
              <a:ext uri="{FF2B5EF4-FFF2-40B4-BE49-F238E27FC236}">
                <a16:creationId xmlns="" xmlns:a16="http://schemas.microsoft.com/office/drawing/2014/main" id="{243B0FFE-08C4-41BB-B8E4-63C7F246E888}"/>
              </a:ext>
            </a:extLst>
          </p:cNvPr>
          <p:cNvSpPr>
            <a:spLocks noGrp="1"/>
          </p:cNvSpPr>
          <p:nvPr>
            <p:ph type="title"/>
          </p:nvPr>
        </p:nvSpPr>
        <p:spPr>
          <a:xfrm>
            <a:off x="555786" y="171496"/>
            <a:ext cx="8992572" cy="828965"/>
          </a:xfrm>
        </p:spPr>
        <p:txBody>
          <a:bodyPr>
            <a:normAutofit/>
          </a:bodyPr>
          <a:lstStyle/>
          <a:p>
            <a:pPr algn="ctr"/>
            <a:r>
              <a:rPr lang="en-US" sz="3600" dirty="0"/>
              <a:t>Development Team Members</a:t>
            </a:r>
          </a:p>
        </p:txBody>
      </p:sp>
    </p:spTree>
    <p:extLst>
      <p:ext uri="{BB962C8B-B14F-4D97-AF65-F5344CB8AC3E}">
        <p14:creationId xmlns:p14="http://schemas.microsoft.com/office/powerpoint/2010/main" val="2777860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826187"/>
          </a:xfrm>
        </p:spPr>
        <p:txBody>
          <a:bodyPr/>
          <a:lstStyle/>
          <a:p>
            <a:r>
              <a:rPr lang="en-US" sz="4000" dirty="0"/>
              <a:t>Committee Roles</a:t>
            </a:r>
            <a:br>
              <a:rPr lang="en-US" sz="4000" dirty="0"/>
            </a:br>
            <a:endParaRPr lang="en-US" sz="4000" dirty="0"/>
          </a:p>
        </p:txBody>
      </p:sp>
      <p:sp>
        <p:nvSpPr>
          <p:cNvPr id="3" name="Text Placeholder 2"/>
          <p:cNvSpPr>
            <a:spLocks noGrp="1"/>
          </p:cNvSpPr>
          <p:nvPr>
            <p:ph type="body" sz="quarter" idx="13"/>
          </p:nvPr>
        </p:nvSpPr>
        <p:spPr>
          <a:xfrm>
            <a:off x="332510" y="1083212"/>
            <a:ext cx="6192982" cy="5774788"/>
          </a:xfrm>
        </p:spPr>
        <p:txBody>
          <a:bodyPr/>
          <a:lstStyle/>
          <a:p>
            <a:pPr>
              <a:buFont typeface="Arial" panose="020B0604020202020204" pitchFamily="34" charset="0"/>
              <a:buChar char="•"/>
            </a:pPr>
            <a:r>
              <a:rPr lang="en-US" sz="2800" b="1" dirty="0">
                <a:solidFill>
                  <a:srgbClr val="990000"/>
                </a:solidFill>
              </a:rPr>
              <a:t>Business &amp; Education Advisory Panel (BE) </a:t>
            </a:r>
            <a:r>
              <a:rPr lang="en-US" sz="2800" dirty="0"/>
              <a:t>determined the  framework that included:</a:t>
            </a:r>
          </a:p>
          <a:p>
            <a:pPr lvl="1">
              <a:buFont typeface="Arial" panose="020B0604020202020204" pitchFamily="34" charset="0"/>
              <a:buChar char="•"/>
            </a:pPr>
            <a:r>
              <a:rPr lang="en-US" sz="2400" dirty="0"/>
              <a:t>critical domains </a:t>
            </a:r>
          </a:p>
          <a:p>
            <a:pPr lvl="1">
              <a:buFont typeface="Arial" panose="020B0604020202020204" pitchFamily="34" charset="0"/>
              <a:buChar char="•"/>
            </a:pPr>
            <a:r>
              <a:rPr lang="en-US" sz="2400" dirty="0"/>
              <a:t>corresponding strands</a:t>
            </a:r>
          </a:p>
          <a:p>
            <a:pPr marL="523240" lvl="1" indent="0">
              <a:buNone/>
            </a:pPr>
            <a:endParaRPr lang="en-US" sz="1800" dirty="0"/>
          </a:p>
          <a:p>
            <a:pPr>
              <a:buFont typeface="Arial" panose="020B0604020202020204" pitchFamily="34" charset="0"/>
              <a:buChar char="•"/>
            </a:pPr>
            <a:r>
              <a:rPr lang="en-US" sz="2800" b="1" dirty="0">
                <a:solidFill>
                  <a:schemeClr val="accent3">
                    <a:lumMod val="75000"/>
                  </a:schemeClr>
                </a:solidFill>
              </a:rPr>
              <a:t>Revision &amp; Writing Committee (RWC) </a:t>
            </a:r>
            <a:r>
              <a:rPr lang="en-US" sz="2800" dirty="0"/>
              <a:t>used the guidance from the BE panel to create the standards</a:t>
            </a:r>
          </a:p>
        </p:txBody>
      </p:sp>
      <p:sp>
        <p:nvSpPr>
          <p:cNvPr id="4" name="Slide Number Placeholder 3"/>
          <p:cNvSpPr>
            <a:spLocks noGrp="1"/>
          </p:cNvSpPr>
          <p:nvPr>
            <p:ph type="sldNum" sz="quarter" idx="12"/>
          </p:nvPr>
        </p:nvSpPr>
        <p:spPr/>
        <p:txBody>
          <a:bodyPr/>
          <a:lstStyle/>
          <a:p>
            <a:fld id="{91BD7323-49BF-4C97-8773-5EC64C492009}" type="slidenum">
              <a:rPr lang="en-US" smtClean="0"/>
              <a:t>7</a:t>
            </a:fld>
            <a:endParaRPr lang="en-US"/>
          </a:p>
        </p:txBody>
      </p:sp>
      <p:pic>
        <p:nvPicPr>
          <p:cNvPr id="5" name="Picture 4" descr="Sample financial literacy standards">
            <a:extLst>
              <a:ext uri="{FF2B5EF4-FFF2-40B4-BE49-F238E27FC236}">
                <a16:creationId xmlns="" xmlns:a16="http://schemas.microsoft.com/office/drawing/2014/main" id="{6195B194-A38C-431D-9789-6419E70AB793}"/>
              </a:ext>
            </a:extLst>
          </p:cNvPr>
          <p:cNvPicPr>
            <a:picLocks noChangeAspect="1"/>
          </p:cNvPicPr>
          <p:nvPr/>
        </p:nvPicPr>
        <p:blipFill>
          <a:blip r:embed="rId3"/>
          <a:stretch>
            <a:fillRect/>
          </a:stretch>
        </p:blipFill>
        <p:spPr>
          <a:xfrm>
            <a:off x="6847450" y="126519"/>
            <a:ext cx="5263475" cy="6604962"/>
          </a:xfrm>
          <a:prstGeom prst="rect">
            <a:avLst/>
          </a:prstGeom>
          <a:ln w="57150">
            <a:solidFill>
              <a:schemeClr val="tx1"/>
            </a:solidFill>
          </a:ln>
        </p:spPr>
      </p:pic>
      <p:sp>
        <p:nvSpPr>
          <p:cNvPr id="6" name="Arrow: Right 5">
            <a:extLst>
              <a:ext uri="{FF2B5EF4-FFF2-40B4-BE49-F238E27FC236}">
                <a16:creationId xmlns="" xmlns:a16="http://schemas.microsoft.com/office/drawing/2014/main" id="{838996DA-9AE5-43F6-A1BE-9AA9A687FC5D}"/>
              </a:ext>
            </a:extLst>
          </p:cNvPr>
          <p:cNvSpPr/>
          <p:nvPr/>
        </p:nvSpPr>
        <p:spPr>
          <a:xfrm>
            <a:off x="5476009" y="3263956"/>
            <a:ext cx="1503732" cy="588689"/>
          </a:xfrm>
          <a:prstGeom prst="right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STANDARD</a:t>
            </a:r>
          </a:p>
        </p:txBody>
      </p:sp>
      <p:sp>
        <p:nvSpPr>
          <p:cNvPr id="11" name="Arrow: Right 10">
            <a:extLst>
              <a:ext uri="{FF2B5EF4-FFF2-40B4-BE49-F238E27FC236}">
                <a16:creationId xmlns="" xmlns:a16="http://schemas.microsoft.com/office/drawing/2014/main" id="{A3073BC4-7DD0-4113-937B-3EC5C5CC81FB}"/>
              </a:ext>
            </a:extLst>
          </p:cNvPr>
          <p:cNvSpPr/>
          <p:nvPr/>
        </p:nvSpPr>
        <p:spPr>
          <a:xfrm>
            <a:off x="5476009" y="2090332"/>
            <a:ext cx="1472559" cy="588689"/>
          </a:xfrm>
          <a:prstGeom prst="rightArrow">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STRAND</a:t>
            </a:r>
          </a:p>
        </p:txBody>
      </p:sp>
      <p:sp>
        <p:nvSpPr>
          <p:cNvPr id="12" name="Arrow: Right 11">
            <a:extLst>
              <a:ext uri="{FF2B5EF4-FFF2-40B4-BE49-F238E27FC236}">
                <a16:creationId xmlns="" xmlns:a16="http://schemas.microsoft.com/office/drawing/2014/main" id="{F4C9C6D6-A3AC-4C14-8C96-E929CF9FD5F4}"/>
              </a:ext>
            </a:extLst>
          </p:cNvPr>
          <p:cNvSpPr/>
          <p:nvPr/>
        </p:nvSpPr>
        <p:spPr>
          <a:xfrm>
            <a:off x="5476009" y="90775"/>
            <a:ext cx="1503732" cy="588689"/>
          </a:xfrm>
          <a:prstGeom prst="rightArrow">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DOMAIN</a:t>
            </a:r>
          </a:p>
        </p:txBody>
      </p:sp>
    </p:spTree>
    <p:extLst>
      <p:ext uri="{BB962C8B-B14F-4D97-AF65-F5344CB8AC3E}">
        <p14:creationId xmlns:p14="http://schemas.microsoft.com/office/powerpoint/2010/main" val="1627685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94D4C01-3885-4782-8A3A-0BB8C809630B}"/>
              </a:ext>
            </a:extLst>
          </p:cNvPr>
          <p:cNvSpPr>
            <a:spLocks noGrp="1"/>
          </p:cNvSpPr>
          <p:nvPr>
            <p:ph type="title"/>
          </p:nvPr>
        </p:nvSpPr>
        <p:spPr/>
        <p:txBody>
          <a:bodyPr>
            <a:normAutofit/>
          </a:bodyPr>
          <a:lstStyle/>
          <a:p>
            <a:pPr algn="ctr"/>
            <a:r>
              <a:rPr lang="en-US" sz="3600" dirty="0"/>
              <a:t>Writer’s Vision</a:t>
            </a:r>
          </a:p>
        </p:txBody>
      </p:sp>
      <p:sp>
        <p:nvSpPr>
          <p:cNvPr id="3" name="Text Placeholder 2">
            <a:extLst>
              <a:ext uri="{FF2B5EF4-FFF2-40B4-BE49-F238E27FC236}">
                <a16:creationId xmlns="" xmlns:a16="http://schemas.microsoft.com/office/drawing/2014/main" id="{ED8BA722-FD3D-4ACD-9146-73DF8D9A7B74}"/>
              </a:ext>
            </a:extLst>
          </p:cNvPr>
          <p:cNvSpPr>
            <a:spLocks noGrp="1"/>
          </p:cNvSpPr>
          <p:nvPr>
            <p:ph type="body" sz="quarter" idx="13"/>
          </p:nvPr>
        </p:nvSpPr>
        <p:spPr>
          <a:xfrm>
            <a:off x="555786" y="1097280"/>
            <a:ext cx="9188715" cy="5577495"/>
          </a:xfrm>
        </p:spPr>
        <p:txBody>
          <a:bodyPr>
            <a:normAutofit fontScale="70000" lnSpcReduction="20000"/>
          </a:bodyPr>
          <a:lstStyle/>
          <a:p>
            <a:pPr marL="0" indent="0">
              <a:lnSpc>
                <a:spcPct val="120000"/>
              </a:lnSpc>
              <a:buNone/>
            </a:pPr>
            <a:r>
              <a:rPr lang="en-US" dirty="0"/>
              <a:t>All students will graduate from high school with the knowledge and skills needed to become successful lifelong learners and productively engaged citizens. To achieve this, the team envisioned standards that:</a:t>
            </a:r>
          </a:p>
          <a:p>
            <a:pPr lvl="0">
              <a:lnSpc>
                <a:spcPct val="120000"/>
              </a:lnSpc>
              <a:buFont typeface="Arial" panose="020B0604020202020204" pitchFamily="34" charset="0"/>
              <a:buChar char="•"/>
            </a:pPr>
            <a:r>
              <a:rPr lang="en-US" dirty="0"/>
              <a:t>allow for integration of career exploration across content areas; </a:t>
            </a:r>
          </a:p>
          <a:p>
            <a:pPr lvl="0">
              <a:lnSpc>
                <a:spcPct val="120000"/>
              </a:lnSpc>
              <a:buFont typeface="Arial" panose="020B0604020202020204" pitchFamily="34" charset="0"/>
              <a:buChar char="•"/>
            </a:pPr>
            <a:r>
              <a:rPr lang="en-US" dirty="0"/>
              <a:t>enhance the learning of academic subjects; </a:t>
            </a:r>
          </a:p>
          <a:p>
            <a:pPr lvl="0">
              <a:lnSpc>
                <a:spcPct val="120000"/>
              </a:lnSpc>
              <a:buFont typeface="Arial" panose="020B0604020202020204" pitchFamily="34" charset="0"/>
              <a:buChar char="•"/>
            </a:pPr>
            <a:r>
              <a:rPr lang="en-US" dirty="0"/>
              <a:t>foster development of skills essential to the workplace;</a:t>
            </a:r>
          </a:p>
          <a:p>
            <a:pPr lvl="0">
              <a:lnSpc>
                <a:spcPct val="120000"/>
              </a:lnSpc>
              <a:buFont typeface="Arial" panose="020B0604020202020204" pitchFamily="34" charset="0"/>
              <a:buChar char="•"/>
            </a:pPr>
            <a:r>
              <a:rPr lang="en-US" dirty="0"/>
              <a:t>consider the role of personal values, interests and aptitudes in career choices; and,</a:t>
            </a:r>
          </a:p>
          <a:p>
            <a:pPr lvl="0">
              <a:lnSpc>
                <a:spcPct val="120000"/>
              </a:lnSpc>
              <a:buFont typeface="Arial" panose="020B0604020202020204" pitchFamily="34" charset="0"/>
              <a:buChar char="•"/>
            </a:pPr>
            <a:r>
              <a:rPr lang="en-US" dirty="0"/>
              <a:t>support students’ ability to manage personal and workplace resources including time, materials and finances.</a:t>
            </a:r>
            <a:endParaRPr lang="en-US" dirty="0">
              <a:effectLst/>
            </a:endParaRPr>
          </a:p>
        </p:txBody>
      </p:sp>
    </p:spTree>
    <p:extLst>
      <p:ext uri="{BB962C8B-B14F-4D97-AF65-F5344CB8AC3E}">
        <p14:creationId xmlns:p14="http://schemas.microsoft.com/office/powerpoint/2010/main" val="490994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A732874-5CFE-4AAC-B34A-5174E4E4C799}"/>
              </a:ext>
            </a:extLst>
          </p:cNvPr>
          <p:cNvSpPr>
            <a:spLocks noGrp="1"/>
          </p:cNvSpPr>
          <p:nvPr>
            <p:ph type="title"/>
          </p:nvPr>
        </p:nvSpPr>
        <p:spPr>
          <a:xfrm>
            <a:off x="555786" y="108266"/>
            <a:ext cx="8596668" cy="840255"/>
          </a:xfrm>
        </p:spPr>
        <p:txBody>
          <a:bodyPr>
            <a:normAutofit/>
          </a:bodyPr>
          <a:lstStyle/>
          <a:p>
            <a:pPr algn="ctr"/>
            <a:r>
              <a:rPr lang="en-US" sz="4000" dirty="0"/>
              <a:t>Scope of the Standards</a:t>
            </a:r>
          </a:p>
        </p:txBody>
      </p:sp>
      <p:sp>
        <p:nvSpPr>
          <p:cNvPr id="3" name="Text Placeholder 2">
            <a:extLst>
              <a:ext uri="{FF2B5EF4-FFF2-40B4-BE49-F238E27FC236}">
                <a16:creationId xmlns="" xmlns:a16="http://schemas.microsoft.com/office/drawing/2014/main" id="{6CFCA584-7BF4-4D4B-BBF7-CC1D9AB5C02B}"/>
              </a:ext>
            </a:extLst>
          </p:cNvPr>
          <p:cNvSpPr>
            <a:spLocks noGrp="1"/>
          </p:cNvSpPr>
          <p:nvPr>
            <p:ph type="body" sz="quarter" idx="13"/>
          </p:nvPr>
        </p:nvSpPr>
        <p:spPr>
          <a:xfrm>
            <a:off x="406400" y="948521"/>
            <a:ext cx="9338101" cy="6180412"/>
          </a:xfrm>
        </p:spPr>
        <p:txBody>
          <a:bodyPr>
            <a:normAutofit/>
          </a:bodyPr>
          <a:lstStyle/>
          <a:p>
            <a:pPr>
              <a:spcBef>
                <a:spcPts val="600"/>
              </a:spcBef>
              <a:buClr>
                <a:schemeClr val="accent3">
                  <a:lumMod val="50000"/>
                </a:schemeClr>
              </a:buClr>
              <a:buFont typeface="Arial" panose="020B0604020202020204" pitchFamily="34" charset="0"/>
              <a:buChar char="•"/>
            </a:pPr>
            <a:r>
              <a:rPr lang="en-US" sz="2800" dirty="0"/>
              <a:t>Although not a tested area, KRS 156:160 requires school districts to ensure student access to standards through programs, services and operational performance.</a:t>
            </a:r>
          </a:p>
          <a:p>
            <a:pPr>
              <a:spcBef>
                <a:spcPts val="600"/>
              </a:spcBef>
              <a:buClr>
                <a:schemeClr val="accent3">
                  <a:lumMod val="50000"/>
                </a:schemeClr>
              </a:buClr>
              <a:buFont typeface="Arial" panose="020B0604020202020204" pitchFamily="34" charset="0"/>
              <a:buChar char="•"/>
            </a:pPr>
            <a:endParaRPr lang="en-US" sz="1100" dirty="0"/>
          </a:p>
          <a:p>
            <a:pPr>
              <a:spcBef>
                <a:spcPts val="0"/>
              </a:spcBef>
              <a:buClr>
                <a:schemeClr val="accent3">
                  <a:lumMod val="50000"/>
                </a:schemeClr>
              </a:buClr>
              <a:buFont typeface="Arial" panose="020B0604020202020204" pitchFamily="34" charset="0"/>
              <a:buChar char="•"/>
            </a:pPr>
            <a:r>
              <a:rPr lang="en-US" sz="2800" dirty="0"/>
              <a:t>Student access may be ensured through:</a:t>
            </a:r>
          </a:p>
          <a:p>
            <a:pPr lvl="1">
              <a:spcBef>
                <a:spcPts val="0"/>
              </a:spcBef>
              <a:buClr>
                <a:schemeClr val="accent3">
                  <a:lumMod val="50000"/>
                </a:schemeClr>
              </a:buClr>
              <a:buFont typeface="Arial" panose="020B0604020202020204" pitchFamily="34" charset="0"/>
              <a:buChar char="•"/>
            </a:pPr>
            <a:r>
              <a:rPr lang="en-US" sz="2800" dirty="0"/>
              <a:t>aligned integration into other content areas</a:t>
            </a:r>
          </a:p>
          <a:p>
            <a:pPr lvl="1">
              <a:spcBef>
                <a:spcPts val="0"/>
              </a:spcBef>
              <a:buClr>
                <a:schemeClr val="accent3">
                  <a:lumMod val="50000"/>
                </a:schemeClr>
              </a:buClr>
              <a:buFont typeface="Arial" panose="020B0604020202020204" pitchFamily="34" charset="0"/>
              <a:buChar char="•"/>
            </a:pPr>
            <a:r>
              <a:rPr lang="en-US" sz="2800" dirty="0"/>
              <a:t>intentionally designed enrichment programs and/or experiences</a:t>
            </a:r>
          </a:p>
          <a:p>
            <a:pPr lvl="1">
              <a:spcBef>
                <a:spcPts val="0"/>
              </a:spcBef>
              <a:buClr>
                <a:schemeClr val="accent3">
                  <a:lumMod val="50000"/>
                </a:schemeClr>
              </a:buClr>
              <a:buFont typeface="Arial" panose="020B0604020202020204" pitchFamily="34" charset="0"/>
              <a:buChar char="•"/>
            </a:pPr>
            <a:r>
              <a:rPr lang="en-US" sz="2800" dirty="0"/>
              <a:t>Stand-alone courses</a:t>
            </a:r>
          </a:p>
          <a:p>
            <a:pPr lvl="1">
              <a:spcBef>
                <a:spcPts val="600"/>
              </a:spcBef>
              <a:buClr>
                <a:schemeClr val="accent3">
                  <a:lumMod val="50000"/>
                </a:schemeClr>
              </a:buClr>
              <a:buFont typeface="Arial" panose="020B0604020202020204" pitchFamily="34" charset="0"/>
              <a:buChar char="•"/>
            </a:pPr>
            <a:endParaRPr lang="en-US" sz="800" dirty="0"/>
          </a:p>
          <a:p>
            <a:pPr>
              <a:spcBef>
                <a:spcPts val="600"/>
              </a:spcBef>
              <a:buClr>
                <a:schemeClr val="accent3">
                  <a:lumMod val="50000"/>
                </a:schemeClr>
              </a:buClr>
              <a:buFont typeface="Arial" panose="020B0604020202020204" pitchFamily="34" charset="0"/>
              <a:buChar char="•"/>
            </a:pPr>
            <a:r>
              <a:rPr lang="en-US" sz="2800" dirty="0"/>
              <a:t>Should support and guide development of a students’ Individual Learning Plan (ILP)</a:t>
            </a:r>
          </a:p>
        </p:txBody>
      </p:sp>
    </p:spTree>
    <p:extLst>
      <p:ext uri="{BB962C8B-B14F-4D97-AF65-F5344CB8AC3E}">
        <p14:creationId xmlns:p14="http://schemas.microsoft.com/office/powerpoint/2010/main" val="3990580103"/>
      </p:ext>
    </p:extLst>
  </p:cSld>
  <p:clrMapOvr>
    <a:masterClrMapping/>
  </p:clrMapOvr>
</p:sld>
</file>

<file path=ppt/theme/theme1.xml><?xml version="1.0" encoding="utf-8"?>
<a:theme xmlns:a="http://schemas.openxmlformats.org/drawingml/2006/main" name="Theme1">
  <a:themeElements>
    <a:clrScheme name="KDE Template">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B4B9AB93836842A61C86EAD5F20BA7" ma:contentTypeVersion="28" ma:contentTypeDescription="" ma:contentTypeScope="" ma:versionID="a5e9d2d4560c56b76a85f7f001e30a1a">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d25af71d3efa376147e2b7ca02f84c5e"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2020-07-14T04:00:00+00:00</Publication_x0020_Date>
    <Audience1 xmlns="3a62de7d-ba57-4f43-9dae-9623ba637be0"/>
    <_dlc_DocId xmlns="3a62de7d-ba57-4f43-9dae-9623ba637be0">KYED-536-886</_dlc_DocId>
    <_dlc_DocIdUrl xmlns="3a62de7d-ba57-4f43-9dae-9623ba637be0">
      <Url>https://www.education.ky.gov/curriculum/standards/kyacadstand/_layouts/15/DocIdRedir.aspx?ID=KYED-536-886</Url>
      <Description>KYED-536-886</Description>
    </_dlc_DocIdUrl>
  </documentManagement>
</p:properties>
</file>

<file path=customXml/itemProps1.xml><?xml version="1.0" encoding="utf-8"?>
<ds:datastoreItem xmlns:ds="http://schemas.openxmlformats.org/officeDocument/2006/customXml" ds:itemID="{0EB9CBC1-391E-4B1D-8875-D401B4E29D74}"/>
</file>

<file path=customXml/itemProps2.xml><?xml version="1.0" encoding="utf-8"?>
<ds:datastoreItem xmlns:ds="http://schemas.openxmlformats.org/officeDocument/2006/customXml" ds:itemID="{29E0D711-6A9E-4759-8931-65D2A98A45C3}">
  <ds:schemaRefs>
    <ds:schemaRef ds:uri="http://schemas.microsoft.com/sharepoint/events"/>
  </ds:schemaRefs>
</ds:datastoreItem>
</file>

<file path=customXml/itemProps3.xml><?xml version="1.0" encoding="utf-8"?>
<ds:datastoreItem xmlns:ds="http://schemas.openxmlformats.org/officeDocument/2006/customXml" ds:itemID="{E80A7105-84EF-46D4-8D19-526B1090FE55}">
  <ds:schemaRefs>
    <ds:schemaRef ds:uri="http://schemas.microsoft.com/sharepoint/v3/contenttype/forms"/>
  </ds:schemaRefs>
</ds:datastoreItem>
</file>

<file path=customXml/itemProps4.xml><?xml version="1.0" encoding="utf-8"?>
<ds:datastoreItem xmlns:ds="http://schemas.openxmlformats.org/officeDocument/2006/customXml" ds:itemID="{E9C68986-AF03-420A-852D-DEE2EFC9E831}">
  <ds:schemaRefs>
    <ds:schemaRef ds:uri="http://schemas.microsoft.com/office/2006/metadata/properties"/>
    <ds:schemaRef ds:uri="http://schemas.microsoft.com/office/infopath/2007/PartnerControls"/>
    <ds:schemaRef ds:uri="3a62de7d-ba57-4f43-9dae-9623ba637be0"/>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
  <TotalTime>56272</TotalTime>
  <Words>2819</Words>
  <Application>Microsoft Macintosh PowerPoint</Application>
  <PresentationFormat>Widescreen</PresentationFormat>
  <Paragraphs>493</Paragraphs>
  <Slides>44</Slides>
  <Notes>26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44</vt:i4>
      </vt:variant>
    </vt:vector>
  </HeadingPairs>
  <TitlesOfParts>
    <vt:vector size="55" baseType="lpstr">
      <vt:lpstr>&amp;quot</vt:lpstr>
      <vt:lpstr>Calibri</vt:lpstr>
      <vt:lpstr>Calibri Light</vt:lpstr>
      <vt:lpstr>Georgia</vt:lpstr>
      <vt:lpstr>Noto Sans Symbols</vt:lpstr>
      <vt:lpstr>Source Sans Pro</vt:lpstr>
      <vt:lpstr>Symbol</vt:lpstr>
      <vt:lpstr>Times New Roman</vt:lpstr>
      <vt:lpstr>Arial</vt:lpstr>
      <vt:lpstr>Theme1</vt:lpstr>
      <vt:lpstr>Office Theme</vt:lpstr>
      <vt:lpstr>Getting to Know the  Kentucky Academic Standards for Career Studies and Financial Literacy </vt:lpstr>
      <vt:lpstr>Group Norms</vt:lpstr>
      <vt:lpstr>Revision Process Overview  Essential Questions</vt:lpstr>
      <vt:lpstr>SB1 (2017) Standards Revision Requirements </vt:lpstr>
      <vt:lpstr>Standards Creation Process</vt:lpstr>
      <vt:lpstr>Development Team Members</vt:lpstr>
      <vt:lpstr>Committee Roles </vt:lpstr>
      <vt:lpstr>Writer’s Vision</vt:lpstr>
      <vt:lpstr>Scope of the Standards</vt:lpstr>
      <vt:lpstr>The KAS for Career Studies are…</vt:lpstr>
      <vt:lpstr>The KAS for Career Studies do…</vt:lpstr>
      <vt:lpstr>Coming Up</vt:lpstr>
      <vt:lpstr>End Slide for Section A</vt:lpstr>
      <vt:lpstr>Getting to Know the  Kentucky Academic Standards for Career Studies </vt:lpstr>
      <vt:lpstr>Group Norms</vt:lpstr>
      <vt:lpstr>Understanding the Architecture Essential Questions</vt:lpstr>
      <vt:lpstr>Domains</vt:lpstr>
      <vt:lpstr>Grade-Band Progressions </vt:lpstr>
      <vt:lpstr>Standards Coding </vt:lpstr>
      <vt:lpstr>Standards Coding                                                                                                                                                                                                                                                                                                                                                                                                                                                                                                                                                                                                                                                                                                                                                                                                                                                                                                                                                                                                                                                                                    </vt:lpstr>
      <vt:lpstr>Coming Up</vt:lpstr>
      <vt:lpstr>End Slide for Section A</vt:lpstr>
      <vt:lpstr>Getting to Know the  Kentucky Academic Standards for Career Studies </vt:lpstr>
      <vt:lpstr>Group Norms</vt:lpstr>
      <vt:lpstr>Understanding the Domains and Strands Essential Questions</vt:lpstr>
      <vt:lpstr>Domains</vt:lpstr>
      <vt:lpstr>ESSENTIAL SKILLS</vt:lpstr>
      <vt:lpstr>Essential Skills Domain </vt:lpstr>
      <vt:lpstr>Essential Skills Definitions </vt:lpstr>
      <vt:lpstr>Essential Skills Strands</vt:lpstr>
      <vt:lpstr>Essential Skills Guidelines</vt:lpstr>
      <vt:lpstr>Ensuring Equitable Access</vt:lpstr>
      <vt:lpstr>CAREERS</vt:lpstr>
      <vt:lpstr>Careers Strands</vt:lpstr>
      <vt:lpstr>Career Studies should guide students to:</vt:lpstr>
      <vt:lpstr>Careers Progression Summary</vt:lpstr>
      <vt:lpstr>Career Development Continuum</vt:lpstr>
      <vt:lpstr>Career Studies Guidelines</vt:lpstr>
      <vt:lpstr>Ensuring Equitable Access</vt:lpstr>
      <vt:lpstr>FINANCIAL LITERACY</vt:lpstr>
      <vt:lpstr>Financial Literacy Strands</vt:lpstr>
      <vt:lpstr>Financial Literacy Guidelines</vt:lpstr>
      <vt:lpstr>Ensuring Equitable Access</vt:lpstr>
      <vt:lpstr>Next Steps</vt:lpstr>
    </vt:vector>
  </TitlesOfParts>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Kentucky Academic Standards for Reading and Writing and Mathematics</dc:title>
  <dc:creator>Fraker, Jennifer L - Office of Teaching and Learning</dc:creator>
  <cp:lastModifiedBy>Davidson, Caryn - Division of Academic Program Standards</cp:lastModifiedBy>
  <cp:revision>196</cp:revision>
  <cp:lastPrinted>2020-01-16T19:22:48Z</cp:lastPrinted>
  <dcterms:modified xsi:type="dcterms:W3CDTF">2021-01-20T16:00:27Z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0x0101001BEB557DBE01834EAB47A683706DCD5B001CB4B9AB93836842A61C86EAD5F20BA7</vt:lpwstr>
  </property>
  <property fmtid="{D5CDD505-2E9C-101B-9397-08002B2CF9AE}" pid="3" name="_dlc_DocIdItemGuid">
    <vt:lpwstr>5c62513f-3deb-4424-ad86-abb4bef6479b</vt:lpwstr>
  </property>
</Properties>
</file>