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handoutMasterIdLst>
    <p:handoutMasterId r:id="rId36"/>
  </p:handoutMasterIdLst>
  <p:sldIdLst>
    <p:sldId id="256" r:id="rId5"/>
    <p:sldId id="257" r:id="rId6"/>
    <p:sldId id="258" r:id="rId7"/>
    <p:sldId id="274" r:id="rId8"/>
    <p:sldId id="292" r:id="rId9"/>
    <p:sldId id="260" r:id="rId10"/>
    <p:sldId id="261" r:id="rId11"/>
    <p:sldId id="262" r:id="rId12"/>
    <p:sldId id="269" r:id="rId13"/>
    <p:sldId id="270" r:id="rId14"/>
    <p:sldId id="271" r:id="rId15"/>
    <p:sldId id="272" r:id="rId16"/>
    <p:sldId id="273" r:id="rId17"/>
    <p:sldId id="295" r:id="rId18"/>
    <p:sldId id="293" r:id="rId19"/>
    <p:sldId id="299" r:id="rId20"/>
    <p:sldId id="300" r:id="rId21"/>
    <p:sldId id="312" r:id="rId22"/>
    <p:sldId id="301" r:id="rId23"/>
    <p:sldId id="302" r:id="rId24"/>
    <p:sldId id="303" r:id="rId25"/>
    <p:sldId id="305" r:id="rId26"/>
    <p:sldId id="306" r:id="rId27"/>
    <p:sldId id="307" r:id="rId28"/>
    <p:sldId id="308" r:id="rId29"/>
    <p:sldId id="311" r:id="rId30"/>
    <p:sldId id="309" r:id="rId31"/>
    <p:sldId id="310" r:id="rId32"/>
    <p:sldId id="313" r:id="rId33"/>
    <p:sldId id="284" r:id="rId34"/>
  </p:sldIdLst>
  <p:sldSz cx="9144000" cy="5143500" type="screen16x9"/>
  <p:notesSz cx="6858000" cy="9144000"/>
  <p:embeddedFontLst>
    <p:embeddedFont>
      <p:font typeface="Franklin Gothic Book" panose="020B0503020102020204" pitchFamily="34" charset="0"/>
      <p:regular r:id="rId37"/>
      <p:italic r:id="rId38"/>
    </p:embeddedFont>
    <p:embeddedFont>
      <p:font typeface="Franklin Gothic Medium" panose="020B0603020102020204" pitchFamily="34" charset="0"/>
      <p:regular r:id="rId39"/>
      <p:italic r:id="rId40"/>
    </p:embeddedFont>
    <p:embeddedFont>
      <p:font typeface="Georgia" panose="02040502050405020303" pitchFamily="18" charset="0"/>
      <p:regular r:id="rId41"/>
      <p:bold r:id="rId42"/>
      <p:italic r:id="rId43"/>
      <p:boldItalic r:id="rId44"/>
    </p:embeddedFont>
    <p:embeddedFont>
      <p:font typeface="Libre Franklin" pitchFamily="2" charset="0"/>
      <p:regular r:id="rId45"/>
      <p:bold r:id="rId46"/>
      <p:italic r:id="rId47"/>
      <p:boldItalic r:id="rId48"/>
    </p:embeddedFont>
    <p:embeddedFont>
      <p:font typeface="Libre Franklin Medium" pitchFamily="2" charset="0"/>
      <p:regular r:id="rId49"/>
      <p:bold r:id="rId50"/>
      <p:italic r:id="rId51"/>
      <p:boldItalic r:id="rId52"/>
    </p:embeddedFont>
    <p:embeddedFont>
      <p:font typeface="Trebuchet MS" panose="020B0603020202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zDRfKpFxqhIBp0p2q1jRzeLTl5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A9B31C-D7C4-5C66-FB0A-F0F4F41CD746}" name="Gallicchio, Lauren - Division of Academic Program Standards" initials="LG" userId="S::lauren.gallicchio@education.ky.gov::3684e5f7-8324-4f86-b811-38cdaca3d5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7" clrIdx="0"/>
  <p:cmAuthor id="1" name="Ransom, Heather - Division of Academic Program Standards" initials="HR" lastIdx="4" clrIdx="1">
    <p:extLst>
      <p:ext uri="{19B8F6BF-5375-455C-9EA6-DF929625EA0E}">
        <p15:presenceInfo xmlns:p15="http://schemas.microsoft.com/office/powerpoint/2012/main" userId="S::heather.ransom@education.ky.gov::ed548f38-0560-4130-ae33-b0b6cd237eeb" providerId="AD"/>
      </p:ext>
    </p:extLst>
  </p:cmAuthor>
  <p:cmAuthor id="2" name="Gallicchio, Lauren - Division of Academic Program Standards" initials="LG" lastIdx="1" clrIdx="2">
    <p:extLst>
      <p:ext uri="{19B8F6BF-5375-455C-9EA6-DF929625EA0E}">
        <p15:presenceInfo xmlns:p15="http://schemas.microsoft.com/office/powerpoint/2012/main" userId="S::lauren.gallicchio@education.ky.gov::3684e5f7-8324-4f86-b811-38cdaca3d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38429-0581-454B-8F00-B96E3AB170C9}" v="1" dt="2025-07-11T18:38:53.557"/>
  </p1510:revLst>
</p1510:revInfo>
</file>

<file path=ppt/tableStyles.xml><?xml version="1.0" encoding="utf-8"?>
<a:tblStyleLst xmlns:a="http://schemas.openxmlformats.org/drawingml/2006/main" def="{91736E9B-D52F-4EBA-B0B5-DBF8E572BCFB}">
  <a:tblStyle styleId="{91736E9B-D52F-4EBA-B0B5-DBF8E572BC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764C51-5B6E-4E15-8581-2894D5D0A5F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337CE0-5260-415C-8073-AC59F905657F}" styleName="Table_2">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3B49896-9925-45EF-8C86-71BF59FFC8AA}"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1" autoAdjust="0"/>
    <p:restoredTop sz="60261" autoAdjust="0"/>
  </p:normalViewPr>
  <p:slideViewPr>
    <p:cSldViewPr snapToGrid="0">
      <p:cViewPr varScale="1">
        <p:scale>
          <a:sx n="65" d="100"/>
          <a:sy n="65" d="100"/>
        </p:scale>
        <p:origin x="1968" y="53"/>
      </p:cViewPr>
      <p:guideLst>
        <p:guide orient="horz" pos="1620"/>
        <p:guide pos="2880"/>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viewProps" Target="viewProps.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888BD3-86F5-F7BD-D13E-7EF9638E8A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B0DF4C7-4BFC-7E81-8F34-4CFD3634A1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877A0E-9BF5-E180-1292-83A4343AF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3AE6D9-A7F6-4AC8-B243-5EEF74C10929}" type="slidenum">
              <a:rPr lang="en-US" smtClean="0"/>
              <a:t>‹#›</a:t>
            </a:fld>
            <a:endParaRPr lang="en-US"/>
          </a:p>
        </p:txBody>
      </p:sp>
    </p:spTree>
    <p:extLst>
      <p:ext uri="{BB962C8B-B14F-4D97-AF65-F5344CB8AC3E}">
        <p14:creationId xmlns:p14="http://schemas.microsoft.com/office/powerpoint/2010/main" val="346763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Four_Notecatcher.docx"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kystandards.org/standards-resources/ss-resources/ss-pl-modul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Original_Performance_Task.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curriculum/standards/kyacadstand/Documents/Performance_Assessment_Planning_Map.doc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ky.gov/curriculum/standards/kyacadstand/Documents/Performance_Assessment_Planning_Map.docx"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Kentucky_Academic_Standards_for_Social_Studies_2019.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Module Series Overview:</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a:t>
            </a:r>
            <a:r>
              <a:rPr lang="en" sz="1200" b="1" i="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is a set of five of modules designed to support teachers in implementing performance assessments to determine student mastery of the </a:t>
            </a:r>
            <a:r>
              <a:rPr lang="en" sz="1200" i="1" dirty="0">
                <a:solidFill>
                  <a:schemeClr val="dk1"/>
                </a:solidFill>
                <a:latin typeface="Calibri"/>
                <a:ea typeface="Calibri"/>
                <a:cs typeface="Calibri"/>
                <a:sym typeface="Calibri"/>
              </a:rPr>
              <a:t>Kentucky Academic Standards (KAS) for Social Studies.</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a:t>
            </a:r>
            <a:r>
              <a:rPr lang="en" sz="1200" b="1" i="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is intended to support the successful implementation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in classrooms across the state. The duration of the module sections may be customized to accommodate local needs and conditions; however, it is important to </a:t>
            </a:r>
            <a:r>
              <a:rPr lang="en" sz="1200" b="1" dirty="0">
                <a:solidFill>
                  <a:schemeClr val="dk1"/>
                </a:solidFill>
                <a:latin typeface="Calibri"/>
                <a:ea typeface="Calibri"/>
                <a:cs typeface="Calibri"/>
                <a:sym typeface="Calibri"/>
              </a:rPr>
              <a:t>engage with this module linearly </a:t>
            </a:r>
            <a:r>
              <a:rPr lang="en" sz="1200" dirty="0">
                <a:solidFill>
                  <a:schemeClr val="dk1"/>
                </a:solidFill>
                <a:latin typeface="Calibri"/>
                <a:ea typeface="Calibri"/>
                <a:cs typeface="Calibri"/>
                <a:sym typeface="Calibri"/>
              </a:rPr>
              <a:t>as the </a:t>
            </a:r>
            <a:r>
              <a:rPr lang="en" dirty="0">
                <a:solidFill>
                  <a:schemeClr val="dk1"/>
                </a:solidFill>
                <a:latin typeface="Calibri"/>
                <a:ea typeface="Calibri"/>
                <a:cs typeface="Calibri"/>
                <a:sym typeface="Calibri"/>
              </a:rPr>
              <a:t>first sections support educators in understanding the purpose of performance assessments in the bigger picture of assessing learning. </a:t>
            </a:r>
            <a:r>
              <a:rPr lang="en" sz="1200" dirty="0">
                <a:solidFill>
                  <a:schemeClr val="dk1"/>
                </a:solidFill>
                <a:latin typeface="Calibri"/>
                <a:ea typeface="Calibri"/>
                <a:cs typeface="Calibri"/>
                <a:sym typeface="Calibri"/>
              </a:rPr>
              <a:t>The sections are designed to provide flexibility for districts and schools and, as such, can be viewed as stand-alone lessons or within the progression of the module as written. You are supported in engaging with this module individually, if desired.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Materials: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following materials are needed for this section:</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127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 sz="1200" dirty="0">
                <a:solidFill>
                  <a:schemeClr val="dk1"/>
                </a:solidFill>
                <a:latin typeface="Calibri"/>
                <a:ea typeface="Calibri"/>
                <a:cs typeface="Calibri"/>
                <a:sym typeface="Calibri"/>
              </a:rPr>
              <a:t>Notetaking Guide: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https://www.education.ky.gov/_layouts/download.aspx?SourceUrl=/curriculum/standards/kyacadstand/Documents/Module_Four_Notecatcher.docx</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1270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Virtual Training Note: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If you plan to engage with this module virtually as a group, consider directing participants to the Social Studies Professional Learning Modules page so that you may access the resources used directly from the links provided in the PowerPoint: </a:t>
            </a:r>
            <a:r>
              <a:rPr lang="en" sz="1200" u="sng" dirty="0">
                <a:solidFill>
                  <a:schemeClr val="hlink"/>
                </a:solidFill>
                <a:latin typeface="Calibri"/>
                <a:ea typeface="Calibri"/>
                <a:cs typeface="Calibri"/>
                <a:sym typeface="Calibri"/>
                <a:hlinkClick r:id="rId4"/>
              </a:rPr>
              <a:t>https://kystandards.org/standards-resources/ss-resources/ss-pl-modules/</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Module Four Compelling and Supporting Questions with Learning Goals and Success Criteria</a:t>
            </a:r>
            <a:endParaRPr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en"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Compelling Question: </a:t>
            </a: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How do I implement performance assessments to assess student mastery of the </a:t>
            </a:r>
            <a:r>
              <a:rPr lang="en"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KAS for Social Studies?</a:t>
            </a:r>
            <a:endParaRPr lang="en" sz="1100" b="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en"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Supporting Questions: </a:t>
            </a:r>
          </a:p>
          <a:p>
            <a:pPr marL="1841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What are the characteristics of high- </a:t>
            </a:r>
            <a:r>
              <a:rPr lang="en-US" sz="1100" b="0"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quality </a:t>
            </a:r>
            <a:r>
              <a:rPr lang="en-US" sz="1100" b="0"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a:rPr>
              <a:t>perfor</a:t>
            </a:r>
            <a:r>
              <a:rPr lang="en-US" sz="1100" b="0" i="0" u="none" strike="noStrike" cap="none"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a:rPr>
              <a:t>mance assessments </a:t>
            </a:r>
            <a:r>
              <a:rPr lang="en-US" sz="1100" b="0" i="0" u="none" strike="noStrike" cap="none"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t</a:t>
            </a:r>
            <a:r>
              <a:rPr lang="en-US" sz="1100" b="0"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hat</a:t>
            </a:r>
            <a:r>
              <a:rPr lang="en-US" sz="1100" b="0" i="0" u="none" strike="noStrike" cap="none"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 meet the depth and rigor of the </a:t>
            </a:r>
            <a:r>
              <a:rPr lang="en-US" sz="1100" b="0" i="1" u="none" strike="noStrike" cap="none"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KAS for Social Studies</a:t>
            </a:r>
            <a:r>
              <a:rPr lang="en-US" sz="1100" b="0" i="0" u="none" strike="noStrike" cap="none" dirty="0">
                <a:solidFill>
                  <a:srgbClr val="009999"/>
                </a:solidFill>
                <a:latin typeface="Calibri" panose="020F0502020204030204" pitchFamily="34" charset="0"/>
                <a:ea typeface="Calibri" panose="020F0502020204030204" pitchFamily="34" charset="0"/>
                <a:cs typeface="Calibri" panose="020F0502020204030204" pitchFamily="34" charset="0"/>
                <a:sym typeface="Libre Franklin Medium"/>
              </a:rPr>
              <a:t>?</a:t>
            </a:r>
            <a:r>
              <a:rPr lang="en-US" sz="1100" b="1" dirty="0">
                <a:solidFill>
                  <a:srgbClr val="009999"/>
                </a:solidFill>
                <a:latin typeface="Calibri" panose="020F0502020204030204" pitchFamily="34" charset="0"/>
                <a:ea typeface="Calibri" panose="020F0502020204030204" pitchFamily="34" charset="0"/>
                <a:cs typeface="Calibri" panose="020F0502020204030204" pitchFamily="34" charset="0"/>
              </a:rPr>
              <a:t> </a:t>
            </a:r>
          </a:p>
          <a:p>
            <a:pPr marL="1841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dirty="0">
                <a:solidFill>
                  <a:srgbClr val="3A757A"/>
                </a:solidFill>
                <a:effectLst/>
                <a:latin typeface="Calibri" panose="020F0502020204030204" pitchFamily="34" charset="0"/>
                <a:ea typeface="Calibri" panose="020F0502020204030204" pitchFamily="34" charset="0"/>
                <a:cs typeface="Calibri" panose="020F0502020204030204" pitchFamily="34" charset="0"/>
              </a:rPr>
              <a:t>How do I design</a:t>
            </a:r>
            <a:r>
              <a:rPr lang="en-US" sz="1100" b="1" i="0" u="none" strike="noStrike" dirty="0">
                <a:solidFill>
                  <a:srgbClr val="3A757A"/>
                </a:solidFill>
                <a:effectLst/>
                <a:latin typeface="Calibri" panose="020F0502020204030204" pitchFamily="34" charset="0"/>
                <a:ea typeface="Calibri" panose="020F0502020204030204" pitchFamily="34" charset="0"/>
                <a:cs typeface="Calibri" panose="020F0502020204030204" pitchFamily="34" charset="0"/>
              </a:rPr>
              <a:t> </a:t>
            </a:r>
            <a:r>
              <a:rPr lang="en-US" sz="1100" b="0" i="0" u="none" strike="noStrike" dirty="0">
                <a:solidFill>
                  <a:srgbClr val="3A757A"/>
                </a:solidFill>
                <a:effectLst/>
                <a:latin typeface="Calibri" panose="020F0502020204030204" pitchFamily="34" charset="0"/>
                <a:ea typeface="Calibri" panose="020F0502020204030204" pitchFamily="34" charset="0"/>
                <a:cs typeface="Calibri" panose="020F0502020204030204" pitchFamily="34" charset="0"/>
              </a:rPr>
              <a:t>performance assessments to meet the depth and rigor of the </a:t>
            </a:r>
            <a:r>
              <a:rPr lang="en-US" sz="1100" b="0" i="1" u="none" strike="noStrike" dirty="0">
                <a:solidFill>
                  <a:srgbClr val="3A757A"/>
                </a:solidFill>
                <a:effectLst/>
                <a:latin typeface="Calibri" panose="020F0502020204030204" pitchFamily="34" charset="0"/>
                <a:ea typeface="Calibri" panose="020F0502020204030204" pitchFamily="34" charset="0"/>
                <a:cs typeface="Calibri" panose="020F0502020204030204" pitchFamily="34" charset="0"/>
              </a:rPr>
              <a:t>KAS for Social Studies</a:t>
            </a:r>
            <a:r>
              <a:rPr lang="en-US" sz="1100" b="0" i="0" u="none" strike="noStrike" dirty="0">
                <a:solidFill>
                  <a:srgbClr val="3A757A"/>
                </a:solidFill>
                <a:effectLst/>
                <a:latin typeface="Calibri" panose="020F0502020204030204" pitchFamily="34" charset="0"/>
                <a:ea typeface="Calibri" panose="020F0502020204030204" pitchFamily="34" charset="0"/>
                <a:cs typeface="Calibri" panose="020F0502020204030204" pitchFamily="34" charset="0"/>
              </a:rPr>
              <a:t>?</a:t>
            </a:r>
            <a:endParaRPr lang="en-US" sz="1100" b="1" dirty="0">
              <a:solidFill>
                <a:srgbClr val="009999"/>
              </a:solidFill>
              <a:latin typeface="Calibri" panose="020F0502020204030204" pitchFamily="34" charset="0"/>
              <a:ea typeface="Calibri" panose="020F0502020204030204" pitchFamily="34" charset="0"/>
              <a:cs typeface="Calibri" panose="020F0502020204030204" pitchFamily="34" charset="0"/>
            </a:endParaRPr>
          </a:p>
          <a:p>
            <a:pPr marL="1270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en"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Learning Target:  </a:t>
            </a: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 can implement performance assessments that evaluate student mastery of the </a:t>
            </a:r>
            <a:r>
              <a:rPr lang="en"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KAS for Social Studies</a:t>
            </a: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en" sz="11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Success Criteria</a:t>
            </a: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I will be successful when I can design performance assessments aligned to the </a:t>
            </a:r>
            <a:r>
              <a:rPr lang="en"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KAS for Social Studies</a:t>
            </a:r>
            <a:r>
              <a:rPr lang="en"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Intended Audiences: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Participants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Helpful Hint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Planning Ahead for Facilitators:</a:t>
            </a:r>
            <a:endParaRPr sz="1200" b="1"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●Determine which stakeholders to invite as participants. In the invitation, describe how the work sessions will benefit them.</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 few days before the meeting, you may want to remind participants to be prepared to have their documents available during the meeting. (See below for Participant Documents Needed.)</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●Reserve adequate space and equipment. Tables or desks should be set up to support small-group discussion. If conducting this module virtually, ensure that your technology platform can support break out rooms to support small group collaboration.</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●Ensure that participants have access to the Internet.</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Preparation</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Participant Documents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Plan ahead regarding how you will feel most comfortable engaging with the </a:t>
            </a:r>
            <a:r>
              <a:rPr lang="en" sz="1200" i="1" dirty="0">
                <a:solidFill>
                  <a:schemeClr val="dk1"/>
                </a:solidFill>
                <a:latin typeface="Calibri"/>
                <a:ea typeface="Calibri"/>
                <a:cs typeface="Calibri"/>
                <a:sym typeface="Calibri"/>
              </a:rPr>
              <a:t>KAS for Social Studie</a:t>
            </a:r>
            <a:r>
              <a:rPr lang="en" sz="1200" dirty="0">
                <a:solidFill>
                  <a:schemeClr val="dk1"/>
                </a:solidFill>
                <a:latin typeface="Calibri"/>
                <a:ea typeface="Calibri"/>
                <a:cs typeface="Calibri"/>
                <a:sym typeface="Calibri"/>
              </a:rPr>
              <a:t>s, either:</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 device with access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or</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 hard copy of the </a:t>
            </a:r>
            <a:r>
              <a:rPr lang="en"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Additional documents needed include:</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Notetaking Guide:</a:t>
            </a:r>
            <a:endParaRPr sz="1200" dirty="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endParaRPr sz="1200"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Supplies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Computer with </a:t>
            </a:r>
            <a:r>
              <a:rPr lang="en" sz="1200" i="1" dirty="0">
                <a:solidFill>
                  <a:schemeClr val="dk1"/>
                </a:solidFill>
                <a:latin typeface="Calibri"/>
                <a:ea typeface="Calibri"/>
                <a:cs typeface="Calibri"/>
                <a:sym typeface="Calibri"/>
              </a:rPr>
              <a:t>Module Four: How do I design p</a:t>
            </a:r>
            <a:r>
              <a:rPr lang="en" sz="1200" i="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erformance</a:t>
            </a:r>
            <a:r>
              <a:rPr lang="en" sz="1200" i="1" dirty="0">
                <a:solidFill>
                  <a:schemeClr val="dk1"/>
                </a:solidFill>
                <a:latin typeface="Calibri"/>
                <a:ea typeface="Calibri"/>
                <a:cs typeface="Calibri"/>
                <a:sym typeface="Calibri"/>
              </a:rPr>
              <a:t> assessments to meet the depth and rigor of the KAS for Social Studies? </a:t>
            </a:r>
            <a:r>
              <a:rPr lang="en" sz="1200" dirty="0">
                <a:solidFill>
                  <a:schemeClr val="dk1"/>
                </a:solidFill>
                <a:latin typeface="Calibri"/>
                <a:ea typeface="Calibri"/>
                <a:cs typeface="Calibri"/>
                <a:sym typeface="Calibri"/>
              </a:rPr>
              <a:t>PowerPoint presentation.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Technology with projection capability if in person. Technology platform where presenters have sharing ability and breakout room options if virtual.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Copies of the handouts needed for the session either in hard copy format or available in a folder online. Links to the participant handouts needed for the session also may be built right into the agenda.</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Self-Sticking Notes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Poster paper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Highlighters and/or colored pens/markers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Building a Community:</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Virtual Training Options:</a:t>
            </a:r>
            <a:r>
              <a:rPr lang="en"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11" name="Google Shape;111;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593c2ead4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3593c2ead4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dirty="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Guiding Notes: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dirty="0">
                <a:solidFill>
                  <a:srgbClr val="000000"/>
                </a:solidFill>
                <a:latin typeface="Calibri"/>
                <a:ea typeface="Calibri"/>
                <a:cs typeface="Calibri"/>
                <a:sym typeface="Calibri"/>
              </a:rPr>
              <a:t>Read the information provided in the slide. Note:</a:t>
            </a:r>
          </a:p>
          <a:p>
            <a:pPr marL="0" marR="0" lvl="0" indent="0" algn="l" rtl="0">
              <a:lnSpc>
                <a:spcPct val="107000"/>
              </a:lnSpc>
              <a:spcBef>
                <a:spcPts val="0"/>
              </a:spcBef>
              <a:spcAft>
                <a:spcPts val="0"/>
              </a:spcAft>
              <a:buSzPts val="1100"/>
              <a:buNone/>
            </a:pPr>
            <a:endParaRPr lang="en" dirty="0">
              <a:solidFill>
                <a:srgbClr val="000000"/>
              </a:solidFill>
              <a:latin typeface="Calibri"/>
              <a:ea typeface="Calibri"/>
              <a:cs typeface="Calibri"/>
              <a:sym typeface="Calibri"/>
            </a:endParaRPr>
          </a:p>
          <a:p>
            <a:pPr marL="171450" marR="0" lvl="0" indent="-171450" algn="l" defTabSz="914400" rtl="0" eaLnBrk="1" fontAlgn="auto" latinLnBrk="0" hangingPunct="1">
              <a:lnSpc>
                <a:spcPct val="107000"/>
              </a:lnSpc>
              <a:spcBef>
                <a:spcPts val="0"/>
              </a:spcBef>
              <a:spcAft>
                <a:spcPts val="0"/>
              </a:spcAft>
              <a:buClr>
                <a:srgbClr val="000000"/>
              </a:buClr>
              <a:buSzPts val="1100"/>
              <a:tabLst/>
              <a:defRPr/>
            </a:pPr>
            <a:r>
              <a:rPr lang="en-US" dirty="0">
                <a:solidFill>
                  <a:schemeClr val="dk1"/>
                </a:solidFill>
                <a:latin typeface="Calibri"/>
                <a:ea typeface="Calibri"/>
                <a:cs typeface="Calibri"/>
                <a:sym typeface="Calibri"/>
              </a:rPr>
              <a:t>Performance </a:t>
            </a:r>
            <a:r>
              <a:rPr lang="en-US" dirty="0">
                <a:latin typeface="Calibri"/>
                <a:ea typeface="Calibri"/>
                <a:cs typeface="Calibri"/>
                <a:sym typeface="Calibri"/>
              </a:rPr>
              <a:t>assessments</a:t>
            </a:r>
            <a:r>
              <a:rPr lang="en-US" dirty="0">
                <a:solidFill>
                  <a:schemeClr val="dk1"/>
                </a:solidFill>
                <a:latin typeface="Calibri"/>
                <a:ea typeface="Calibri"/>
                <a:cs typeface="Calibri"/>
                <a:sym typeface="Calibri"/>
              </a:rPr>
              <a:t> establish novel and authentic contexts for performance.</a:t>
            </a:r>
          </a:p>
          <a:p>
            <a:pPr marL="628650" marR="0" lvl="1" indent="-171450" algn="l" defTabSz="914400" rtl="0" eaLnBrk="1" fontAlgn="auto" latinLnBrk="0" hangingPunct="1">
              <a:lnSpc>
                <a:spcPct val="107000"/>
              </a:lnSpc>
              <a:spcBef>
                <a:spcPts val="0"/>
              </a:spcBef>
              <a:spcAft>
                <a:spcPts val="0"/>
              </a:spcAft>
              <a:buClr>
                <a:srgbClr val="000000"/>
              </a:buClr>
              <a:buSzPts val="1100"/>
              <a:tabLst/>
              <a:defRPr/>
            </a:pPr>
            <a:r>
              <a:rPr lang="en-US" i="0" dirty="0">
                <a:solidFill>
                  <a:schemeClr val="dk1"/>
                </a:solidFill>
                <a:latin typeface="Calibri"/>
                <a:ea typeface="Calibri"/>
                <a:cs typeface="Calibri"/>
                <a:sym typeface="Calibri"/>
              </a:rPr>
              <a:t>These </a:t>
            </a:r>
            <a:r>
              <a:rPr lang="en-US" dirty="0">
                <a:latin typeface="Calibri"/>
                <a:ea typeface="Calibri"/>
                <a:cs typeface="Calibri"/>
                <a:sym typeface="Calibri"/>
              </a:rPr>
              <a:t>assessments</a:t>
            </a:r>
            <a:r>
              <a:rPr lang="en-US" i="0" dirty="0">
                <a:solidFill>
                  <a:schemeClr val="dk1"/>
                </a:solidFill>
                <a:latin typeface="Calibri"/>
                <a:ea typeface="Calibri"/>
                <a:cs typeface="Calibri"/>
                <a:sym typeface="Calibri"/>
              </a:rPr>
              <a:t> present realistic conditions and constraints for students to navigate. For example, an authentic </a:t>
            </a:r>
            <a:r>
              <a:rPr lang="en-US" dirty="0">
                <a:latin typeface="Calibri"/>
                <a:ea typeface="Calibri"/>
                <a:cs typeface="Calibri"/>
                <a:sym typeface="Calibri"/>
              </a:rPr>
              <a:t>assessment </a:t>
            </a:r>
            <a:r>
              <a:rPr lang="en-US" i="0" dirty="0">
                <a:solidFill>
                  <a:schemeClr val="dk1"/>
                </a:solidFill>
                <a:latin typeface="Calibri"/>
                <a:ea typeface="Calibri"/>
                <a:cs typeface="Calibri"/>
                <a:sym typeface="Calibri"/>
              </a:rPr>
              <a:t>would present students with a never-before-seen problem that cannot be solved by simply “plugging in” disconnected disciplinary content into a project that requires little to no application. In an authentic </a:t>
            </a:r>
            <a:r>
              <a:rPr lang="en-US" dirty="0">
                <a:latin typeface="Calibri"/>
                <a:ea typeface="Calibri"/>
                <a:cs typeface="Calibri"/>
                <a:sym typeface="Calibri"/>
              </a:rPr>
              <a:t>assessment</a:t>
            </a:r>
            <a:r>
              <a:rPr lang="en-US" i="0" dirty="0">
                <a:solidFill>
                  <a:schemeClr val="dk1"/>
                </a:solidFill>
                <a:latin typeface="Calibri"/>
                <a:ea typeface="Calibri"/>
                <a:cs typeface="Calibri"/>
                <a:sym typeface="Calibri"/>
              </a:rPr>
              <a:t>, students need to consider goals, audience, obstacles and options to achieve a successful product or performance. Authentic </a:t>
            </a:r>
            <a:r>
              <a:rPr lang="en-US" dirty="0">
                <a:latin typeface="Calibri"/>
                <a:ea typeface="Calibri"/>
                <a:cs typeface="Calibri"/>
                <a:sym typeface="Calibri"/>
              </a:rPr>
              <a:t>assessments</a:t>
            </a:r>
            <a:r>
              <a:rPr lang="en-US" i="0" dirty="0">
                <a:solidFill>
                  <a:schemeClr val="dk1"/>
                </a:solidFill>
                <a:latin typeface="Calibri"/>
                <a:ea typeface="Calibri"/>
                <a:cs typeface="Calibri"/>
                <a:sym typeface="Calibri"/>
              </a:rPr>
              <a:t> have a side benefit — they convey purpose and relevance to students, helping learners see a reason for putting forth effort in preparing for them.</a:t>
            </a:r>
            <a:endParaRPr lang="en-US" i="0" dirty="0">
              <a:latin typeface="Calibri"/>
              <a:ea typeface="Calibri"/>
              <a:cs typeface="Calibri"/>
              <a:sym typeface="Calibri"/>
            </a:endParaRPr>
          </a:p>
          <a:p>
            <a:pPr marL="171450" marR="0" lvl="0" indent="-171450" algn="l" rtl="0">
              <a:lnSpc>
                <a:spcPct val="107000"/>
              </a:lnSpc>
              <a:spcBef>
                <a:spcPts val="0"/>
              </a:spcBef>
              <a:spcAft>
                <a:spcPts val="0"/>
              </a:spcAft>
              <a:buSzPts val="1100"/>
            </a:pPr>
            <a:r>
              <a:rPr lang="en" dirty="0">
                <a:latin typeface="Calibri"/>
                <a:ea typeface="Calibri"/>
                <a:cs typeface="Calibri"/>
                <a:sym typeface="Calibri"/>
              </a:rPr>
              <a:t>Performance assessments provide evidence of understanding via transfer.</a:t>
            </a:r>
            <a:r>
              <a:rPr lang="en" i="0" dirty="0">
                <a:latin typeface="Calibri"/>
                <a:ea typeface="Calibri"/>
                <a:cs typeface="Calibri"/>
                <a:sym typeface="Calibri"/>
              </a:rPr>
              <a:t> Understanding is revealed when students can transfer their learning to new and “messy” situations. </a:t>
            </a:r>
          </a:p>
          <a:p>
            <a:pPr marL="628650" marR="0" lvl="1" indent="-171450" algn="l" rtl="0">
              <a:lnSpc>
                <a:spcPct val="107000"/>
              </a:lnSpc>
              <a:spcBef>
                <a:spcPts val="0"/>
              </a:spcBef>
              <a:spcAft>
                <a:spcPts val="0"/>
              </a:spcAft>
              <a:buSzPts val="1100"/>
            </a:pPr>
            <a:r>
              <a:rPr lang="en" i="0" dirty="0">
                <a:latin typeface="Calibri"/>
                <a:ea typeface="Calibri"/>
                <a:cs typeface="Calibri"/>
                <a:sym typeface="Calibri"/>
              </a:rPr>
              <a:t>Note that not all performances require transfer. Rich performance assessments are open-ended and call “higher-order thinking” and the thoughtful application of knowledge and skills in context, rather than a scripted or formulaic performance.</a:t>
            </a:r>
            <a:endParaRPr i="0" dirty="0">
              <a:latin typeface="Calibri"/>
              <a:ea typeface="Calibri"/>
              <a:cs typeface="Calibri"/>
              <a:sym typeface="Calibri"/>
            </a:endParaRPr>
          </a:p>
          <a:p>
            <a:pPr marL="209550" marR="0" lvl="0" indent="-171450" algn="l" rtl="0">
              <a:lnSpc>
                <a:spcPct val="107000"/>
              </a:lnSpc>
              <a:spcBef>
                <a:spcPts val="1200"/>
              </a:spcBef>
              <a:spcAft>
                <a:spcPts val="0"/>
              </a:spcAft>
              <a:buClr>
                <a:schemeClr val="dk1"/>
              </a:buClr>
              <a:buSzPts val="1200"/>
            </a:pPr>
            <a:r>
              <a:rPr lang="en" dirty="0">
                <a:latin typeface="Calibri"/>
                <a:ea typeface="Calibri"/>
                <a:cs typeface="Calibri"/>
                <a:sym typeface="Calibri"/>
              </a:rPr>
              <a:t>Performance assessments are multi-faceted.  </a:t>
            </a:r>
          </a:p>
          <a:p>
            <a:pPr marL="666750" marR="0" lvl="1" indent="-171450" algn="l" rtl="0">
              <a:lnSpc>
                <a:spcPct val="107000"/>
              </a:lnSpc>
              <a:spcBef>
                <a:spcPts val="1200"/>
              </a:spcBef>
              <a:spcAft>
                <a:spcPts val="0"/>
              </a:spcAft>
              <a:buClr>
                <a:schemeClr val="dk1"/>
              </a:buClr>
              <a:buSzPts val="1200"/>
            </a:pPr>
            <a:r>
              <a:rPr lang="en" i="0" dirty="0">
                <a:latin typeface="Calibri"/>
                <a:ea typeface="Calibri"/>
                <a:cs typeface="Calibri"/>
                <a:sym typeface="Calibri"/>
              </a:rPr>
              <a:t>Unlike traditional test “items” that typically assess a single skill or fact, performance tasks are more complex. They involve multiple steps and thus can be used to assess several standards or outcomes.</a:t>
            </a:r>
            <a:endParaRPr lang="en" i="0" dirty="0">
              <a:solidFill>
                <a:srgbClr val="000000"/>
              </a:solidFill>
              <a:latin typeface="Calibri"/>
              <a:ea typeface="Calibri"/>
              <a:cs typeface="Calibri"/>
              <a:sym typeface="Calibri"/>
            </a:endParaRPr>
          </a:p>
          <a:p>
            <a:pPr marL="209550" marR="0" lvl="0" indent="-171450" algn="l" rtl="0">
              <a:lnSpc>
                <a:spcPct val="107000"/>
              </a:lnSpc>
              <a:spcBef>
                <a:spcPts val="1200"/>
              </a:spcBef>
              <a:spcAft>
                <a:spcPts val="0"/>
              </a:spcAft>
              <a:buClr>
                <a:schemeClr val="dk1"/>
              </a:buClr>
              <a:buSzPts val="1200"/>
            </a:pPr>
            <a:r>
              <a:rPr lang="en" dirty="0">
                <a:latin typeface="Calibri"/>
                <a:ea typeface="Calibri"/>
                <a:cs typeface="Calibri"/>
                <a:sym typeface="Calibri"/>
              </a:rPr>
              <a:t>Performance assessments can integrate two or more subjects as well as 21st century skills. </a:t>
            </a:r>
          </a:p>
          <a:p>
            <a:pPr marL="666750" marR="0" lvl="1" indent="-171450" algn="l" rtl="0">
              <a:lnSpc>
                <a:spcPct val="107000"/>
              </a:lnSpc>
              <a:spcBef>
                <a:spcPts val="1200"/>
              </a:spcBef>
              <a:spcAft>
                <a:spcPts val="0"/>
              </a:spcAft>
              <a:buClr>
                <a:schemeClr val="dk1"/>
              </a:buClr>
              <a:buSzPts val="1200"/>
            </a:pPr>
            <a:r>
              <a:rPr lang="en" i="0" dirty="0">
                <a:latin typeface="Calibri"/>
                <a:ea typeface="Calibri"/>
                <a:cs typeface="Calibri"/>
                <a:sym typeface="Calibri"/>
              </a:rPr>
              <a:t>In the wider world beyond the school, most issues and problems do not present themselves neatly within subject area “silos.” While performance assessments can certainly be content-specific (e.g., mathematics, science, social studies), they also provide a vehicle for integrating two or more subjects (civics, economics, geogrpahy and history, as an example) and/or weaving in 21st century skills and Habits of Mind. One natural way of integrating subjects is to include a reading, research, and/or communication component (e.g., writing, graphics, oral or technology presentation) to tasks in content areas like social studies, science, health, business, health/physical education. Such tasks encourage students to see meaningful learning as integrated, rather than something that occurs in isolated subjects and segments.</a:t>
            </a:r>
          </a:p>
          <a:p>
            <a:pPr marL="209550" marR="0" lvl="0" indent="-171450" algn="l" rtl="0">
              <a:lnSpc>
                <a:spcPct val="107000"/>
              </a:lnSpc>
              <a:spcBef>
                <a:spcPts val="1200"/>
              </a:spcBef>
              <a:spcAft>
                <a:spcPts val="0"/>
              </a:spcAft>
              <a:buClr>
                <a:schemeClr val="dk1"/>
              </a:buClr>
              <a:buSzPts val="1200"/>
            </a:pPr>
            <a:r>
              <a:rPr lang="en" dirty="0">
                <a:latin typeface="Calibri"/>
                <a:ea typeface="Calibri"/>
                <a:cs typeface="Calibri"/>
                <a:sym typeface="Calibri"/>
              </a:rPr>
              <a:t>Performances on open-ended assessments are evaluated with established criteria and rubrics. </a:t>
            </a:r>
          </a:p>
          <a:p>
            <a:pPr marL="666750" marR="0" lvl="1" indent="-171450" algn="l" rtl="0">
              <a:lnSpc>
                <a:spcPct val="107000"/>
              </a:lnSpc>
              <a:spcBef>
                <a:spcPts val="1200"/>
              </a:spcBef>
              <a:spcAft>
                <a:spcPts val="0"/>
              </a:spcAft>
              <a:buClr>
                <a:schemeClr val="dk1"/>
              </a:buClr>
              <a:buSzPts val="1200"/>
            </a:pPr>
            <a:r>
              <a:rPr lang="en" i="0" dirty="0">
                <a:latin typeface="Calibri"/>
                <a:ea typeface="Calibri"/>
                <a:cs typeface="Calibri"/>
                <a:sym typeface="Calibri"/>
              </a:rPr>
              <a:t>Since these assessments do not yield a single answer, student products and performances should be judged against appropriate criteria aligned to the goals being assessed. Clearly defined and aligned criteria enable defensible, judgment-based evaluation. More detailed scoring rubrics, based on criteria, are used to profile varying levels of understanding and proficiency. Note: guidance for creating rubrics for performance assessments will be provided in Module Five of this series. </a:t>
            </a:r>
            <a:endParaRPr i="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3593c2ead4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3593c2ead4_1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Guiding Notes:</a:t>
            </a:r>
          </a:p>
          <a:p>
            <a:pPr marL="0" lvl="0" indent="0" algn="l" rtl="0">
              <a:lnSpc>
                <a:spcPct val="100000"/>
              </a:lnSpc>
              <a:spcBef>
                <a:spcPts val="0"/>
              </a:spcBef>
              <a:spcAft>
                <a:spcPts val="0"/>
              </a:spcAft>
              <a:buSzPts val="1400"/>
              <a:buNone/>
            </a:pPr>
            <a:endParaRPr lang="en" dirty="0"/>
          </a:p>
          <a:p>
            <a:pPr marL="0" lvl="0" indent="0" algn="l" rtl="0">
              <a:lnSpc>
                <a:spcPct val="100000"/>
              </a:lnSpc>
              <a:spcBef>
                <a:spcPts val="0"/>
              </a:spcBef>
              <a:spcAft>
                <a:spcPts val="0"/>
              </a:spcAft>
              <a:buSzPts val="1400"/>
              <a:buNone/>
            </a:pPr>
            <a:r>
              <a:rPr lang="en" dirty="0"/>
              <a:t>Review Draft One and answer these questions on your note catcher where it says </a:t>
            </a:r>
            <a:r>
              <a:rPr lang="en" b="1" dirty="0"/>
              <a:t>slide 11. </a:t>
            </a:r>
          </a:p>
          <a:p>
            <a:pPr marL="0" lvl="0" indent="0" algn="l" rtl="0">
              <a:lnSpc>
                <a:spcPct val="100000"/>
              </a:lnSpc>
              <a:spcBef>
                <a:spcPts val="0"/>
              </a:spcBef>
              <a:spcAft>
                <a:spcPts val="0"/>
              </a:spcAft>
              <a:buSzPts val="1400"/>
              <a:buNone/>
            </a:pPr>
            <a:r>
              <a:rPr lang="en" b="1" dirty="0"/>
              <a:t>Link to Draft O</a:t>
            </a:r>
            <a:r>
              <a:rPr lang="en-US" b="1" dirty="0"/>
              <a:t>n</a:t>
            </a:r>
            <a:r>
              <a:rPr lang="en" b="1" dirty="0"/>
              <a:t>e: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https://education.ky.gov/curriculum/standards/kyacadstand/Documents/Original_Performance_Task.pdf</a:t>
            </a:r>
            <a:endParaRPr dirty="0"/>
          </a:p>
        </p:txBody>
      </p:sp>
      <p:sp>
        <p:nvSpPr>
          <p:cNvPr id="231" name="Google Shape;231;g33593c2ead4_1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3593c2ead4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3593c2ead4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Review Draft Two and consider the questions on the slide. Respond to these questions in your Note Catcher.</a:t>
            </a:r>
            <a:endParaRPr dirty="0"/>
          </a:p>
        </p:txBody>
      </p:sp>
      <p:sp>
        <p:nvSpPr>
          <p:cNvPr id="240" name="Google Shape;240;g33593c2ead4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593c2ead4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3593c2ead4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 dirty="0">
                <a:solidFill>
                  <a:srgbClr val="000000"/>
                </a:solidFill>
                <a:latin typeface="Calibri"/>
                <a:ea typeface="Calibri"/>
                <a:cs typeface="Calibri"/>
                <a:sym typeface="Calibri"/>
              </a:rPr>
              <a:t>Guiding Notes:</a:t>
            </a:r>
          </a:p>
          <a:p>
            <a:pPr marL="0" marR="0" lvl="0" indent="0" algn="l" rtl="0">
              <a:lnSpc>
                <a:spcPct val="100000"/>
              </a:lnSpc>
              <a:spcBef>
                <a:spcPts val="0"/>
              </a:spcBef>
              <a:spcAft>
                <a:spcPts val="0"/>
              </a:spcAft>
              <a:buSzPts val="1100"/>
              <a:buNone/>
            </a:pPr>
            <a:endParaRPr i="1" dirty="0">
              <a:latin typeface="Calibri"/>
              <a:ea typeface="Calibri"/>
              <a:cs typeface="Calibri"/>
              <a:sym typeface="Calibri"/>
            </a:endParaRPr>
          </a:p>
          <a:p>
            <a:pPr marL="0" marR="0" lvl="0" indent="0" algn="l" rtl="0">
              <a:lnSpc>
                <a:spcPct val="100000"/>
              </a:lnSpc>
              <a:spcBef>
                <a:spcPts val="0"/>
              </a:spcBef>
              <a:spcAft>
                <a:spcPts val="0"/>
              </a:spcAft>
              <a:buSzPts val="1100"/>
              <a:buNone/>
            </a:pPr>
            <a:r>
              <a:rPr lang="en" dirty="0">
                <a:solidFill>
                  <a:srgbClr val="000000"/>
                </a:solidFill>
                <a:latin typeface="Calibri"/>
                <a:ea typeface="Calibri"/>
                <a:cs typeface="Calibri"/>
                <a:sym typeface="Calibri"/>
              </a:rPr>
              <a:t>Use the audit to reflect on </a:t>
            </a:r>
            <a:r>
              <a:rPr lang="en-US" dirty="0">
                <a:solidFill>
                  <a:srgbClr val="000000"/>
                </a:solidFill>
                <a:latin typeface="Calibri"/>
                <a:ea typeface="Calibri"/>
                <a:cs typeface="Calibri"/>
                <a:sym typeface="Calibri"/>
              </a:rPr>
              <a:t>one of the assessments provided on the slide.</a:t>
            </a:r>
            <a:endParaRPr dirty="0">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Noto Sans Symbols"/>
              <a:buNone/>
            </a:pPr>
            <a:endParaRPr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100" dirty="0"/>
          </a:p>
        </p:txBody>
      </p:sp>
      <p:sp>
        <p:nvSpPr>
          <p:cNvPr id="247" name="Google Shape;247;g33593c2ead4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21D58265-EC1A-4026-4B24-70E03D42A9C8}"/>
            </a:ext>
          </a:extLst>
        </p:cNvPr>
        <p:cNvGrpSpPr/>
        <p:nvPr/>
      </p:nvGrpSpPr>
      <p:grpSpPr>
        <a:xfrm>
          <a:off x="0" y="0"/>
          <a:ext cx="0" cy="0"/>
          <a:chOff x="0" y="0"/>
          <a:chExt cx="0" cy="0"/>
        </a:xfrm>
      </p:grpSpPr>
      <p:sp>
        <p:nvSpPr>
          <p:cNvPr id="254" name="Google Shape;254;g33593c2ead4_1_57:notes">
            <a:extLst>
              <a:ext uri="{FF2B5EF4-FFF2-40B4-BE49-F238E27FC236}">
                <a16:creationId xmlns:a16="http://schemas.microsoft.com/office/drawing/2014/main" id="{CE5C9FEC-CC6D-644D-BC13-C05B81DE700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dirty="0"/>
              <a:t>On your note catcher where is says </a:t>
            </a:r>
            <a:r>
              <a:rPr lang="en-US" sz="1100" b="1" dirty="0"/>
              <a:t>slide 14, </a:t>
            </a:r>
            <a:r>
              <a:rPr lang="en-US" sz="1100" b="0" dirty="0"/>
              <a:t>answer the questions on the slide. </a:t>
            </a:r>
            <a:endParaRPr lang="en-US" sz="1100" dirty="0"/>
          </a:p>
        </p:txBody>
      </p:sp>
      <p:sp>
        <p:nvSpPr>
          <p:cNvPr id="255" name="Google Shape;255;g33593c2ead4_1_57:notes">
            <a:extLst>
              <a:ext uri="{FF2B5EF4-FFF2-40B4-BE49-F238E27FC236}">
                <a16:creationId xmlns:a16="http://schemas.microsoft.com/office/drawing/2014/main" id="{18D2AA76-15E8-870C-1A56-167EF7E664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17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0AD90AF-4114-C9D5-F56B-AE436633A356}"/>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BCF4FDD4-00B9-B3C1-810E-A881D900096E}"/>
              </a:ext>
            </a:extLst>
          </p:cNvPr>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0"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This slide begins Section B where you will design a performance assessment.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111" name="Google Shape;111;p1:notes">
            <a:extLst>
              <a:ext uri="{FF2B5EF4-FFF2-40B4-BE49-F238E27FC236}">
                <a16:creationId xmlns:a16="http://schemas.microsoft.com/office/drawing/2014/main" id="{CE115061-5F5A-7DCF-3F9F-1E99A466FD28}"/>
              </a:ext>
            </a:extLst>
          </p:cNvPr>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91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2f0e405d81_0_7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32f0e405d81_0_7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solidFill>
                  <a:srgbClr val="000000"/>
                </a:solidFill>
                <a:latin typeface="Calibri"/>
                <a:ea typeface="Calibri"/>
                <a:cs typeface="Calibri"/>
                <a:sym typeface="Calibri"/>
              </a:rPr>
              <a:t>Guiding Notes</a:t>
            </a:r>
            <a:endParaRPr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rgbClr val="000000"/>
                </a:solidFill>
                <a:latin typeface="Calibri"/>
                <a:ea typeface="Calibri"/>
                <a:cs typeface="Calibri"/>
                <a:sym typeface="Calibri"/>
              </a:rPr>
              <a:t>You will now engage in a process to begin to understand how to develop performance assessments in social studies.</a:t>
            </a:r>
            <a:endParaRPr dirty="0">
              <a:latin typeface="Calibri"/>
              <a:ea typeface="Calibri"/>
              <a:cs typeface="Calibri"/>
              <a:sym typeface="Calibri"/>
            </a:endParaRPr>
          </a:p>
        </p:txBody>
      </p:sp>
      <p:sp>
        <p:nvSpPr>
          <p:cNvPr id="823" name="Google Shape;823;g32f0e405d81_0_7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2f0e405d81_0_7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g32f0e405d81_0_7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None/>
            </a:pPr>
            <a:r>
              <a:rPr lang="en-US" dirty="0">
                <a:latin typeface="Calibri"/>
                <a:ea typeface="Calibri"/>
                <a:cs typeface="Calibri"/>
                <a:sym typeface="Calibri"/>
              </a:rPr>
              <a:t>Guided Notes</a:t>
            </a:r>
          </a:p>
          <a:p>
            <a:pPr marL="0" lvl="0" indent="0" algn="l" rtl="0">
              <a:lnSpc>
                <a:spcPct val="97000"/>
              </a:lnSpc>
              <a:spcBef>
                <a:spcPts val="0"/>
              </a:spcBef>
              <a:spcAft>
                <a:spcPts val="0"/>
              </a:spcAft>
              <a:buNone/>
            </a:pPr>
            <a:endParaRPr lang="en-US" dirty="0">
              <a:latin typeface="Calibri"/>
              <a:ea typeface="Calibri"/>
              <a:cs typeface="Calibri"/>
              <a:sym typeface="Calibri"/>
            </a:endParaRPr>
          </a:p>
          <a:p>
            <a:pPr marL="0" lvl="0" indent="0" algn="l" rtl="0">
              <a:lnSpc>
                <a:spcPct val="97000"/>
              </a:lnSpc>
              <a:spcBef>
                <a:spcPts val="0"/>
              </a:spcBef>
              <a:spcAft>
                <a:spcPts val="0"/>
              </a:spcAft>
              <a:buNone/>
            </a:pPr>
            <a:r>
              <a:rPr lang="en-US" dirty="0">
                <a:latin typeface="Calibri"/>
                <a:ea typeface="Calibri"/>
                <a:cs typeface="Calibri"/>
                <a:sym typeface="Calibri"/>
              </a:rPr>
              <a:t>Answer the question, “Why does the </a:t>
            </a:r>
            <a:r>
              <a:rPr lang="en-US" i="1" dirty="0">
                <a:latin typeface="Calibri"/>
                <a:ea typeface="Calibri"/>
                <a:cs typeface="Calibri"/>
                <a:sym typeface="Calibri"/>
              </a:rPr>
              <a:t>KAS for Social Studies</a:t>
            </a:r>
            <a:r>
              <a:rPr lang="en-US" i="0" dirty="0">
                <a:latin typeface="Calibri"/>
                <a:ea typeface="Calibri"/>
                <a:cs typeface="Calibri"/>
                <a:sym typeface="Calibri"/>
              </a:rPr>
              <a:t> require performance? on your note catcher where it says </a:t>
            </a:r>
            <a:r>
              <a:rPr lang="en-US" b="1" i="0" dirty="0">
                <a:latin typeface="Calibri"/>
                <a:ea typeface="Calibri"/>
                <a:cs typeface="Calibri"/>
                <a:sym typeface="Calibri"/>
              </a:rPr>
              <a:t>slide 17 and 18. </a:t>
            </a:r>
            <a:endParaRPr dirty="0">
              <a:latin typeface="Calibri"/>
              <a:ea typeface="Calibri"/>
              <a:cs typeface="Calibri"/>
              <a:sym typeface="Calibri"/>
            </a:endParaRPr>
          </a:p>
          <a:p>
            <a:pPr marL="0" lvl="0" indent="0" algn="l" rtl="0">
              <a:lnSpc>
                <a:spcPct val="97000"/>
              </a:lnSpc>
              <a:spcBef>
                <a:spcPts val="0"/>
              </a:spcBef>
              <a:spcAft>
                <a:spcPts val="0"/>
              </a:spcAft>
              <a:buNone/>
            </a:pPr>
            <a:endParaRPr dirty="0">
              <a:latin typeface="Calibri"/>
              <a:ea typeface="Calibri"/>
              <a:cs typeface="Calibri"/>
              <a:sym typeface="Calibri"/>
            </a:endParaRPr>
          </a:p>
          <a:p>
            <a:pPr marL="0" lvl="0" indent="0" algn="l" rtl="0">
              <a:lnSpc>
                <a:spcPct val="97000"/>
              </a:lnSpc>
              <a:spcBef>
                <a:spcPts val="0"/>
              </a:spcBef>
              <a:spcAft>
                <a:spcPts val="0"/>
              </a:spcAft>
              <a:buNone/>
            </a:pPr>
            <a:r>
              <a:rPr lang="en-US" dirty="0">
                <a:latin typeface="Calibri"/>
                <a:ea typeface="Calibri"/>
                <a:cs typeface="Calibri"/>
                <a:sym typeface="Calibri"/>
              </a:rPr>
              <a:t>Note: T</a:t>
            </a:r>
            <a:r>
              <a:rPr lang="en-US" sz="1200" dirty="0">
                <a:solidFill>
                  <a:schemeClr val="dk1"/>
                </a:solidFill>
                <a:latin typeface="Calibri"/>
                <a:ea typeface="Calibri"/>
                <a:cs typeface="Calibri"/>
                <a:sym typeface="Calibri"/>
              </a:rPr>
              <a:t>he inquiry process is critical for effective student understanding of civics, economics, geography and history. Inquiry instruction requires teachers and students to ask questions that drive student investigation of the subject matter and eliminates the “skills vs. content” dilemma in social studies as both are needed to successfully engage in inquiry. Students will engage in inquiry using the tools, conceptual understandings and the language of political scientists, economists, geographers and historians at a developmentally appropriate level. Students will craft arguments, apply reasoning, make comparisons, corroborate their sources and interpret and synthesize evidence as political scientists, economists, geographers and historians.</a:t>
            </a: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a:extLst>
            <a:ext uri="{FF2B5EF4-FFF2-40B4-BE49-F238E27FC236}">
              <a16:creationId xmlns:a16="http://schemas.microsoft.com/office/drawing/2014/main" id="{4C4BBA21-0CDC-AA73-8303-E79E35DDD439}"/>
            </a:ext>
          </a:extLst>
        </p:cNvPr>
        <p:cNvGrpSpPr/>
        <p:nvPr/>
      </p:nvGrpSpPr>
      <p:grpSpPr>
        <a:xfrm>
          <a:off x="0" y="0"/>
          <a:ext cx="0" cy="0"/>
          <a:chOff x="0" y="0"/>
          <a:chExt cx="0" cy="0"/>
        </a:xfrm>
      </p:grpSpPr>
      <p:sp>
        <p:nvSpPr>
          <p:cNvPr id="399" name="Google Shape;399;p32:notes">
            <a:extLst>
              <a:ext uri="{FF2B5EF4-FFF2-40B4-BE49-F238E27FC236}">
                <a16:creationId xmlns:a16="http://schemas.microsoft.com/office/drawing/2014/main" id="{FA72D12E-AACA-A3C9-7D4C-29DBDC4573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a:extLst>
              <a:ext uri="{FF2B5EF4-FFF2-40B4-BE49-F238E27FC236}">
                <a16:creationId xmlns:a16="http://schemas.microsoft.com/office/drawing/2014/main" id="{D13294B8-CCFC-FD6F-8241-9AFCA4DEB14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7000"/>
              </a:lnSpc>
              <a:spcBef>
                <a:spcPts val="0"/>
              </a:spcBef>
              <a:spcAft>
                <a:spcPts val="0"/>
              </a:spcAft>
              <a:buNone/>
            </a:pPr>
            <a:r>
              <a:rPr lang="en-US" dirty="0">
                <a:latin typeface="Calibri"/>
                <a:ea typeface="Calibri"/>
                <a:cs typeface="Calibri"/>
                <a:sym typeface="Calibri"/>
              </a:rPr>
              <a:t>Guided Notes</a:t>
            </a:r>
          </a:p>
          <a:p>
            <a:pPr marL="0" lvl="0" indent="0" algn="l" rtl="0">
              <a:lnSpc>
                <a:spcPct val="97000"/>
              </a:lnSpc>
              <a:spcBef>
                <a:spcPts val="0"/>
              </a:spcBef>
              <a:spcAft>
                <a:spcPts val="0"/>
              </a:spcAft>
              <a:buNone/>
            </a:pPr>
            <a:endParaRPr lang="en-US" dirty="0">
              <a:latin typeface="Calibri"/>
              <a:ea typeface="Calibri"/>
              <a:cs typeface="Calibri"/>
              <a:sym typeface="Calibri"/>
            </a:endParaRPr>
          </a:p>
          <a:p>
            <a:pPr marL="0" lvl="0" indent="0" algn="l" rtl="0">
              <a:lnSpc>
                <a:spcPct val="97000"/>
              </a:lnSpc>
              <a:spcBef>
                <a:spcPts val="0"/>
              </a:spcBef>
              <a:spcAft>
                <a:spcPts val="0"/>
              </a:spcAft>
              <a:buNone/>
            </a:pPr>
            <a:r>
              <a:rPr lang="en-US" dirty="0">
                <a:latin typeface="Calibri"/>
                <a:ea typeface="Calibri"/>
                <a:cs typeface="Calibri"/>
                <a:sym typeface="Calibri"/>
              </a:rPr>
              <a:t>Answer the question, “Why does the </a:t>
            </a:r>
            <a:r>
              <a:rPr lang="en-US" i="1" dirty="0">
                <a:latin typeface="Calibri"/>
                <a:ea typeface="Calibri"/>
                <a:cs typeface="Calibri"/>
                <a:sym typeface="Calibri"/>
              </a:rPr>
              <a:t>KAS for Social Studies</a:t>
            </a:r>
            <a:r>
              <a:rPr lang="en-US" i="0" dirty="0">
                <a:latin typeface="Calibri"/>
                <a:ea typeface="Calibri"/>
                <a:cs typeface="Calibri"/>
                <a:sym typeface="Calibri"/>
              </a:rPr>
              <a:t> require performance? on your note catcher where it says </a:t>
            </a:r>
            <a:r>
              <a:rPr lang="en-US" b="1" i="0" dirty="0">
                <a:latin typeface="Calibri"/>
                <a:ea typeface="Calibri"/>
                <a:cs typeface="Calibri"/>
                <a:sym typeface="Calibri"/>
              </a:rPr>
              <a:t>slide 17 and 18</a:t>
            </a:r>
            <a:r>
              <a:rPr lang="en-US" b="0" i="0" dirty="0">
                <a:latin typeface="Calibri"/>
                <a:ea typeface="Calibri"/>
                <a:cs typeface="Calibri"/>
                <a:sym typeface="Calibri"/>
              </a:rPr>
              <a:t> using the information on this slide. </a:t>
            </a: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p:txBody>
      </p:sp>
      <p:sp>
        <p:nvSpPr>
          <p:cNvPr id="401" name="Google Shape;401;p32:notes">
            <a:extLst>
              <a:ext uri="{FF2B5EF4-FFF2-40B4-BE49-F238E27FC236}">
                <a16:creationId xmlns:a16="http://schemas.microsoft.com/office/drawing/2014/main" id="{848BE16B-1E04-A151-5AD5-CC8B6D82ADC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594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2f0e405d81_0_7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latin typeface="Calibri"/>
                <a:ea typeface="Calibri"/>
                <a:cs typeface="Calibri"/>
                <a:sym typeface="Calibri"/>
              </a:rPr>
              <a:t>To design a performance assessment. Complete the Performance Assessment Planning Map. The Planning Map is linked below and the following slides will go though each step of completing this map. </a:t>
            </a:r>
            <a:r>
              <a:rPr lang="en-US" sz="1100" dirty="0">
                <a:solidFill>
                  <a:schemeClr val="dk1"/>
                </a:solidFill>
                <a:latin typeface="Calibri"/>
                <a:ea typeface="Calibri"/>
                <a:cs typeface="Calibri"/>
                <a:sym typeface="Calibri"/>
              </a:rPr>
              <a:t>The purpose of this map is to help frame performance assessments for a particular unit of instruction aligned to the </a:t>
            </a:r>
            <a:r>
              <a:rPr lang="en-US" sz="1100" i="1" dirty="0">
                <a:solidFill>
                  <a:schemeClr val="dk1"/>
                </a:solidFill>
                <a:latin typeface="Calibri"/>
                <a:ea typeface="Calibri"/>
                <a:cs typeface="Calibri"/>
                <a:sym typeface="Calibri"/>
              </a:rPr>
              <a:t>KAS for Social Studies</a:t>
            </a:r>
            <a:r>
              <a:rPr lang="en-US" sz="1100" dirty="0">
                <a:solidFill>
                  <a:schemeClr val="dk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Planning Map: </a:t>
            </a:r>
            <a:r>
              <a:rPr lang="en-US" sz="1000" dirty="0">
                <a:solidFill>
                  <a:schemeClr val="dk1"/>
                </a:solidFill>
                <a:latin typeface="Calibri"/>
                <a:cs typeface="Calibri"/>
                <a:sym typeface="Calibri"/>
              </a:rPr>
              <a:t>: </a:t>
            </a:r>
            <a:r>
              <a:rPr lang="en-US" sz="1000" b="0" i="0" u="sng" dirty="0">
                <a:solidFill>
                  <a:srgbClr val="000000"/>
                </a:solidFill>
                <a:effectLst/>
                <a:latin typeface="Times New Roman" panose="02020603050405020304" pitchFamily="18" charset="0"/>
              </a:rPr>
              <a:t>https://www.education.ky.gov/_layouts/download.aspx?SourceUrl=</a:t>
            </a:r>
            <a:r>
              <a:rPr lang="en-US" sz="1000" u="sng" dirty="0">
                <a:solidFill>
                  <a:schemeClr val="dk1"/>
                </a:solidFill>
                <a:latin typeface="Calibri"/>
                <a:cs typeface="Calibri"/>
                <a:sym typeface="Calibri"/>
              </a:rPr>
              <a:t>/curriculum/standards/kyacadstand/Documents/Performance_Assessment_Planning_Map.docx</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p:txBody>
      </p:sp>
      <p:sp>
        <p:nvSpPr>
          <p:cNvPr id="842" name="Google Shape;842;g32f0e405d81_0_7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f720d81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2f720d81a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a:t>
            </a:r>
            <a:r>
              <a:rPr lang="en" sz="1200" i="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has five modules that build on one another to support a participant in answering the compelling question: How do I implement performance assessments to assess student mastery of the </a:t>
            </a:r>
            <a:r>
              <a:rPr lang="en" sz="1200" i="1" dirty="0">
                <a:solidFill>
                  <a:schemeClr val="dk1"/>
                </a:solidFill>
                <a:latin typeface="Calibri"/>
                <a:ea typeface="Calibri"/>
                <a:cs typeface="Calibri"/>
                <a:sym typeface="Calibri"/>
              </a:rPr>
              <a:t>KAS for Social Studies? </a:t>
            </a:r>
            <a:r>
              <a:rPr lang="en" sz="1200" dirty="0">
                <a:solidFill>
                  <a:schemeClr val="dk1"/>
                </a:solidFill>
                <a:latin typeface="Calibri"/>
                <a:ea typeface="Calibri"/>
                <a:cs typeface="Calibri"/>
                <a:sym typeface="Calibri"/>
              </a:rPr>
              <a:t>Participants will answer this question after completing the module series. Answering this question will support participants in meeting the Learning Target:</a:t>
            </a:r>
            <a:r>
              <a:rPr lang="en" sz="1200" b="1" dirty="0">
                <a:solidFill>
                  <a:srgbClr val="102649"/>
                </a:solidFill>
                <a:latin typeface="Calibri"/>
                <a:ea typeface="Calibri"/>
                <a:cs typeface="Calibri"/>
                <a:sym typeface="Calibri"/>
              </a:rPr>
              <a:t> </a:t>
            </a:r>
            <a:r>
              <a:rPr lang="en" sz="1200" dirty="0">
                <a:solidFill>
                  <a:schemeClr val="dk1"/>
                </a:solidFill>
                <a:latin typeface="Calibri"/>
                <a:ea typeface="Calibri"/>
                <a:cs typeface="Calibri"/>
                <a:sym typeface="Calibri"/>
              </a:rPr>
              <a:t>I can implement performance assessments that evaluate student mastery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Four of this series, participants will answer the supporting questions:</a:t>
            </a:r>
          </a:p>
          <a:p>
            <a:pPr marL="800100" lvl="1" indent="-279400">
              <a:lnSpc>
                <a:spcPct val="100000"/>
              </a:lnSpc>
              <a:spcBef>
                <a:spcPts val="0"/>
              </a:spcBef>
              <a:buSzPts val="1800"/>
              <a:buFont typeface="Calibri"/>
              <a:buChar char="•"/>
            </a:pPr>
            <a:r>
              <a:rPr lang="en-US" sz="120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What are the characteristics of high- </a:t>
            </a:r>
            <a:r>
              <a:rPr lang="en-US" sz="1200" b="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quality </a:t>
            </a:r>
            <a:r>
              <a:rPr lang="en-US" sz="1200" b="0" dirty="0">
                <a:solidFill>
                  <a:schemeClr val="tx1"/>
                </a:solidFill>
                <a:latin typeface="Libre Franklin" pitchFamily="2" charset="0"/>
                <a:ea typeface="Calibri" panose="020F0502020204030204" pitchFamily="34" charset="0"/>
                <a:cs typeface="Calibri" panose="020F0502020204030204" pitchFamily="34" charset="0"/>
                <a:sym typeface="Libre Franklin"/>
              </a:rPr>
              <a:t>perfor</a:t>
            </a:r>
            <a:r>
              <a:rPr lang="en-US" sz="12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a:rPr>
              <a:t>mance assessments </a:t>
            </a:r>
            <a:r>
              <a:rPr lang="en-US" sz="12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t</a:t>
            </a:r>
            <a:r>
              <a:rPr lang="en-US" sz="1200" b="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hat</a:t>
            </a:r>
            <a:r>
              <a:rPr lang="en-US" sz="12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 meet the depth and rigor of the </a:t>
            </a:r>
            <a:r>
              <a:rPr lang="en-US" sz="1200" b="0" i="1"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KAS for Social Studies</a:t>
            </a:r>
            <a:r>
              <a:rPr lang="en-US" sz="12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a:t>
            </a:r>
            <a:r>
              <a:rPr lang="en-US" sz="1200" b="1" dirty="0">
                <a:solidFill>
                  <a:schemeClr val="tx1"/>
                </a:solidFill>
                <a:latin typeface="Libre Franklin" pitchFamily="2" charset="0"/>
                <a:ea typeface="Calibri" panose="020F0502020204030204" pitchFamily="34" charset="0"/>
                <a:cs typeface="Calibri" panose="020F0502020204030204" pitchFamily="34" charset="0"/>
              </a:rPr>
              <a:t> </a:t>
            </a:r>
          </a:p>
          <a:p>
            <a:pPr marL="800100" lvl="1" indent="-279400">
              <a:lnSpc>
                <a:spcPct val="100000"/>
              </a:lnSpc>
              <a:spcBef>
                <a:spcPts val="0"/>
              </a:spcBef>
              <a:buSzPts val="1800"/>
              <a:buFont typeface="Calibri"/>
              <a:buChar char="•"/>
            </a:pPr>
            <a:r>
              <a:rPr lang="en-US" sz="12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How do I design</a:t>
            </a:r>
            <a:r>
              <a:rPr lang="en-US" sz="1200" b="1"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 </a:t>
            </a:r>
            <a:r>
              <a:rPr lang="en-US" sz="12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performance assessments to meet the depth and rigor of the </a:t>
            </a:r>
            <a:r>
              <a:rPr lang="en-US" sz="1200" b="0" i="1" u="none" strike="noStrike" dirty="0">
                <a:solidFill>
                  <a:schemeClr val="tx1"/>
                </a:solidFill>
                <a:effectLst/>
                <a:latin typeface="Libre Franklin" pitchFamily="2" charset="0"/>
                <a:ea typeface="Calibri" panose="020F0502020204030204" pitchFamily="34" charset="0"/>
                <a:cs typeface="Calibri" panose="020F0502020204030204" pitchFamily="34" charset="0"/>
              </a:rPr>
              <a:t>KAS for Social Studies</a:t>
            </a:r>
            <a:r>
              <a:rPr lang="en-US" sz="12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a:t>
            </a:r>
            <a:endParaRPr lang="en-US" sz="1200" b="1" dirty="0">
              <a:solidFill>
                <a:schemeClr val="tx1"/>
              </a:solidFill>
              <a:latin typeface="Libre Franklin" pitchFamily="2"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030303"/>
                </a:solidFill>
                <a:latin typeface="Calibri"/>
                <a:ea typeface="Calibri"/>
                <a:cs typeface="Calibri"/>
                <a:sym typeface="Calibri"/>
              </a:rPr>
              <a:t>Participants will meet the success criteria for Module F</a:t>
            </a:r>
            <a:r>
              <a:rPr lang="en-US" sz="1200" dirty="0">
                <a:solidFill>
                  <a:srgbClr val="030303"/>
                </a:solidFill>
                <a:latin typeface="Calibri"/>
                <a:ea typeface="Calibri"/>
                <a:cs typeface="Calibri"/>
                <a:sym typeface="Calibri"/>
              </a:rPr>
              <a:t>o</a:t>
            </a:r>
            <a:r>
              <a:rPr lang="en" sz="1200" dirty="0">
                <a:solidFill>
                  <a:srgbClr val="030303"/>
                </a:solidFill>
                <a:latin typeface="Calibri"/>
                <a:ea typeface="Calibri"/>
                <a:cs typeface="Calibri"/>
                <a:sym typeface="Calibri"/>
              </a:rPr>
              <a:t>ur when they can demonstrate the Success Criteria:</a:t>
            </a:r>
            <a:r>
              <a:rPr lang="en" sz="1200" dirty="0">
                <a:solidFill>
                  <a:schemeClr val="dk1"/>
                </a:solidFill>
                <a:latin typeface="Calibri"/>
                <a:ea typeface="Calibri"/>
                <a:cs typeface="Calibri"/>
                <a:sym typeface="Calibri"/>
              </a:rPr>
              <a:t> </a:t>
            </a:r>
            <a:r>
              <a:rPr lang="en" sz="1200" dirty="0">
                <a:solidFill>
                  <a:schemeClr val="tx1"/>
                </a:solidFill>
                <a:latin typeface="Libre Franklin" pitchFamily="2" charset="0"/>
              </a:rPr>
              <a:t>I will be successful when I can design performance assessments aligned to the </a:t>
            </a:r>
            <a:r>
              <a:rPr lang="en" sz="1200" i="1" dirty="0">
                <a:solidFill>
                  <a:schemeClr val="tx1"/>
                </a:solidFill>
                <a:latin typeface="Libre Franklin" pitchFamily="2" charset="0"/>
              </a:rPr>
              <a:t>KAS for Social Studies</a:t>
            </a:r>
            <a:r>
              <a:rPr lang="en" sz="1200" dirty="0">
                <a:solidFill>
                  <a:schemeClr val="tx1"/>
                </a:solidFill>
                <a:latin typeface="Libre Franklin" pitchFamily="2" charset="0"/>
              </a:rPr>
              <a:t>. </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Learning Goals and Success Criteria and their alignment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visit Learning Goals, Success Criteria and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r>
              <a:rPr lang="en"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2f0e405d81_0_7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Follow the steps on the screen to complete your Performance Assessment Planning Map. </a:t>
            </a:r>
            <a:endParaRPr dirty="0">
              <a:latin typeface="Calibri"/>
              <a:ea typeface="Calibri"/>
              <a:cs typeface="Calibri"/>
              <a:sym typeface="Calibri"/>
            </a:endParaRPr>
          </a:p>
        </p:txBody>
      </p:sp>
      <p:sp>
        <p:nvSpPr>
          <p:cNvPr id="850" name="Google Shape;850;g32f0e405d81_0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37fa4b74c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Follow the steps on the screen to complete your Performance Assessment Planning Map. </a:t>
            </a:r>
          </a:p>
        </p:txBody>
      </p:sp>
      <p:sp>
        <p:nvSpPr>
          <p:cNvPr id="857" name="Google Shape;857;g337fa4b74c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2f0e405d81_0_7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32f0e405d81_0_794: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Now, reflect on everything </a:t>
            </a:r>
            <a:r>
              <a:rPr lang="en-US" dirty="0">
                <a:latin typeface="Calibri"/>
                <a:ea typeface="Calibri"/>
                <a:cs typeface="Calibri"/>
                <a:sym typeface="Calibri"/>
              </a:rPr>
              <a:t>you </a:t>
            </a:r>
            <a:r>
              <a:rPr lang="en-US" sz="1200" dirty="0">
                <a:solidFill>
                  <a:schemeClr val="dk1"/>
                </a:solidFill>
                <a:latin typeface="Calibri"/>
                <a:ea typeface="Calibri"/>
                <a:cs typeface="Calibri"/>
                <a:sym typeface="Calibri"/>
              </a:rPr>
              <a:t>have filled in on </a:t>
            </a:r>
            <a:r>
              <a:rPr lang="en-US" dirty="0">
                <a:latin typeface="Calibri"/>
                <a:ea typeface="Calibri"/>
                <a:cs typeface="Calibri"/>
                <a:sym typeface="Calibri"/>
              </a:rPr>
              <a:t>your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Performance Assessment Planning Map</a:t>
            </a:r>
            <a:r>
              <a:rPr lang="en-US" sz="1200" dirty="0">
                <a:solidFill>
                  <a:schemeClr val="dk1"/>
                </a:solidFill>
                <a:latin typeface="Calibri"/>
                <a:ea typeface="Calibri"/>
                <a:cs typeface="Calibri"/>
                <a:sym typeface="Calibri"/>
              </a:rPr>
              <a:t> and begin to develop the actual task for the performance assessment.  Use the following slides with performance assessment examples to get you started. </a:t>
            </a:r>
            <a:endParaRPr dirty="0">
              <a:latin typeface="Calibri"/>
              <a:ea typeface="Calibri"/>
              <a:cs typeface="Calibri"/>
              <a:sym typeface="Calibri"/>
            </a:endParaRPr>
          </a:p>
        </p:txBody>
      </p:sp>
      <p:sp>
        <p:nvSpPr>
          <p:cNvPr id="872" name="Google Shape;872;g32f0e405d81_0_794: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chemeClr val="dk1"/>
              </a:buClr>
              <a:buSzPts val="1500"/>
              <a:buFont typeface="Calibri"/>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37fa4b74c2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337fa4b74c2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Guided Notes: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000000"/>
                </a:solidFill>
                <a:latin typeface="Calibri"/>
                <a:ea typeface="Calibri"/>
                <a:cs typeface="Calibri"/>
                <a:sym typeface="Calibri"/>
              </a:rPr>
              <a:t>Read the example on the slide. This is only one way to frame a performance assessment task. </a:t>
            </a:r>
            <a:endParaRPr lang="en-US" sz="1100" dirty="0">
              <a:latin typeface="Calibri"/>
              <a:ea typeface="Calibri"/>
              <a:cs typeface="Calibri"/>
              <a:sym typeface="Calibri"/>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rPr>
              <a:t>This is a performance assessment from Grade 7. In this learning experience, students will explain how growing interdependence and advances in technology improved standards of living during the growth and expansion of civilizations from 600-1600. Students examine the ways in which one culture can both positively and negatively influence another through trade relationships of the Silk Road, Mediterranean, the Trans-Saharan and the Indian Ocean network. Additionally, students explore the high costs of luxury goods to understand how a new period of exploration was stimulated among Europeans, who built on and refined technologies originating in Asia, such as the compass, astrolabe and gunpowder. This supports students in answering the supporting question, “How did the technology of advanced civilizations influence Europeans as they attempted to enter world economic markets during the period of exploration?”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rPr>
              <a:t>This performance assessment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requires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tudents use historical thinking skills to confront today’s problems by drawing on what they have learned about how technology can transform civilization to discuss current local, regional and global issues.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881" name="Google Shape;881;g337fa4b74c2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32f0e405d81_0_80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32f0e405d81_0_801: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marR="0" lvl="0" indent="0" algn="l" rtl="0">
              <a:lnSpc>
                <a:spcPct val="107000"/>
              </a:lnSpc>
              <a:spcBef>
                <a:spcPts val="0"/>
              </a:spcBef>
              <a:spcAft>
                <a:spcPts val="0"/>
              </a:spcAft>
              <a:buSzPts val="1100"/>
              <a:buNone/>
            </a:pPr>
            <a:r>
              <a:rPr lang="en-US" sz="1100" dirty="0">
                <a:solidFill>
                  <a:srgbClr val="000000"/>
                </a:solidFill>
                <a:latin typeface="Calibri"/>
                <a:ea typeface="Calibri"/>
                <a:cs typeface="Calibri"/>
                <a:sym typeface="Calibri"/>
              </a:rPr>
              <a:t>Read the examples on the slide. This is only one way to frame a performance assessment task. </a:t>
            </a:r>
          </a:p>
          <a:p>
            <a:pPr marL="0" marR="0" lvl="0" indent="0" algn="l" rtl="0">
              <a:lnSpc>
                <a:spcPct val="107000"/>
              </a:lnSpc>
              <a:spcBef>
                <a:spcPts val="0"/>
              </a:spcBef>
              <a:spcAft>
                <a:spcPts val="0"/>
              </a:spcAft>
              <a:buSzPts val="1100"/>
              <a:buNone/>
            </a:pPr>
            <a:endParaRPr lang="en-US" sz="1100" dirty="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r>
              <a:rPr lang="en-US" sz="1100" b="1" dirty="0">
                <a:solidFill>
                  <a:srgbClr val="000000"/>
                </a:solidFill>
                <a:latin typeface="Calibri"/>
                <a:ea typeface="Calibri"/>
                <a:cs typeface="Calibri"/>
                <a:sym typeface="Calibri"/>
              </a:rPr>
              <a:t>Grade 1:</a:t>
            </a: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rPr>
              <a:t>This is a performance assessment from Grade 1. In this learning experience, students will describe and investigate the purpose of rules and laws in Kentucky. Students will describe how different jobs, as well as public and private institutions, help people in the community. Students will use this knowledge to construct an argument with reasons to address how to improve the local community and Kentucky. In this assignment, students engage with the </a:t>
            </a:r>
            <a:r>
              <a:rPr lang="en-US" sz="1800" i="1" dirty="0">
                <a:effectLst/>
                <a:latin typeface="Calibri" panose="020F0502020204030204" pitchFamily="34" charset="0"/>
                <a:ea typeface="Calibri" panose="020F0502020204030204" pitchFamily="34" charset="0"/>
              </a:rPr>
              <a:t>KAS for Social Studies</a:t>
            </a:r>
            <a:r>
              <a:rPr lang="en-US" sz="1800" dirty="0">
                <a:effectLst/>
                <a:latin typeface="Calibri" panose="020F0502020204030204" pitchFamily="34" charset="0"/>
                <a:ea typeface="Calibri" panose="020F0502020204030204" pitchFamily="34" charset="0"/>
              </a:rPr>
              <a:t> to build knowledge that will enable them to construct an argument to answer the compelling question: “What makes a community healthy?”</a:t>
            </a: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rPr>
              <a:t>This performance assessment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requires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tudents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examine their local community to determine what keeps their community healthy. This is directly related to their lives because they are examining how jobs, public and private institutions and Kentucky laws benefit their community. Students will engage with this topic in their daily lives as they engage with their local community. Next, s</a:t>
            </a:r>
            <a:r>
              <a:rPr lang="en-US" sz="1800" dirty="0">
                <a:solidFill>
                  <a:srgbClr val="000000"/>
                </a:solidFill>
                <a:effectLst/>
                <a:latin typeface="Calibri" panose="020F0502020204030204" pitchFamily="34" charset="0"/>
                <a:ea typeface="Times New Roman" panose="02020603050405020304" pitchFamily="18" charset="0"/>
              </a:rPr>
              <a:t>tudents are required to consider how to improve their local community. </a:t>
            </a: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endParaRPr lang="en-US" sz="1800" dirty="0">
              <a:solidFill>
                <a:srgbClr val="000000"/>
              </a:solidFill>
              <a:effectLst/>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800" b="1" dirty="0">
                <a:solidFill>
                  <a:srgbClr val="000000"/>
                </a:solidFill>
                <a:effectLst/>
                <a:latin typeface="Calibri" panose="020F0502020204030204" pitchFamily="34" charset="0"/>
                <a:ea typeface="Arial" panose="020B0604020202020204" pitchFamily="34" charset="0"/>
              </a:rPr>
              <a:t>Grade 8:</a:t>
            </a: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rPr>
              <a:t>This is a performance assessment from Grade 1. In this learning experience, students construct an argument to answer the question “How does a government compromise amidst polarization?” using </a:t>
            </a:r>
            <a:r>
              <a:rPr lang="en-US" sz="1800" dirty="0">
                <a:solidFill>
                  <a:schemeClr val="dk1"/>
                </a:solidFill>
                <a:latin typeface="Calibri"/>
                <a:ea typeface="Calibri"/>
                <a:cs typeface="Calibri"/>
                <a:sym typeface="Calibri"/>
              </a:rPr>
              <a:t>what they learned about Henry Clay’s civic action and additional compromises in American history to evaluate how individuals or groups might address a local, regional and/or global problem in modern society. Additionally, they have to share their thinking through deliberative and democratic procedures (like a debate or a discussion). </a:t>
            </a:r>
            <a:endParaRPr lang="en-US" sz="1800" dirty="0">
              <a:effectLst/>
              <a:latin typeface="Calibri" panose="020F0502020204030204" pitchFamily="34" charset="0"/>
              <a:ea typeface="Calibri" panose="020F0502020204030204" pitchFamily="34" charset="0"/>
            </a:endParaRPr>
          </a:p>
          <a:p>
            <a:pPr marL="0" marR="0" indent="0">
              <a:buNone/>
            </a:pPr>
            <a:endParaRPr lang="en-US" sz="1800" dirty="0">
              <a:effectLst/>
              <a:latin typeface="Calibri" panose="020F0502020204030204" pitchFamily="34" charset="0"/>
              <a:ea typeface="Calibri" panose="020F0502020204030204" pitchFamily="34" charset="0"/>
            </a:endParaRPr>
          </a:p>
          <a:p>
            <a:pPr marL="0" marR="0" indent="0">
              <a:buNone/>
            </a:pPr>
            <a:r>
              <a:rPr lang="en-US" sz="1800" dirty="0">
                <a:effectLst/>
                <a:latin typeface="Calibri" panose="020F0502020204030204" pitchFamily="34" charset="0"/>
                <a:ea typeface="Calibri" panose="020F0502020204030204" pitchFamily="34" charset="0"/>
              </a:rPr>
              <a:t>This performance assessment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requires 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tudents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use historical thinking skills to confront today’s problems by drawing on what you have learned about compromises in American history to consider how individuals or groups might address a local, regional and global problem. </a:t>
            </a:r>
          </a:p>
          <a:p>
            <a:pPr marL="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endParaRPr lang="en-US" sz="1800" b="0" dirty="0">
              <a:effectLst/>
              <a:latin typeface="Arial" panose="020B0604020202020204" pitchFamily="34" charset="0"/>
              <a:ea typeface="Arial" panose="020B0604020202020204" pitchFamily="34" charset="0"/>
            </a:endParaRPr>
          </a:p>
          <a:p>
            <a:pPr marL="0" marR="0" lvl="0" indent="0" algn="l" rtl="0">
              <a:lnSpc>
                <a:spcPct val="107000"/>
              </a:lnSpc>
              <a:spcBef>
                <a:spcPts val="0"/>
              </a:spcBef>
              <a:spcAft>
                <a:spcPts val="0"/>
              </a:spcAft>
              <a:buSzPts val="1100"/>
              <a:buNone/>
            </a:pPr>
            <a:endParaRPr sz="1100" dirty="0">
              <a:latin typeface="Calibri"/>
              <a:ea typeface="Calibri"/>
              <a:cs typeface="Calibri"/>
              <a:sym typeface="Calibri"/>
            </a:endParaRPr>
          </a:p>
        </p:txBody>
      </p:sp>
      <p:sp>
        <p:nvSpPr>
          <p:cNvPr id="889" name="Google Shape;889;g32f0e405d81_0_801: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chemeClr val="dk1"/>
              </a:buClr>
              <a:buSzPts val="1500"/>
              <a:buFont typeface="Calibri"/>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2f0e405d81_0_808: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Guided notes: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425" dirty="0">
                <a:solidFill>
                  <a:schemeClr val="dk1"/>
                </a:solidFill>
                <a:latin typeface="Calibri"/>
                <a:ea typeface="Calibri"/>
                <a:cs typeface="Calibri"/>
                <a:sym typeface="Calibri"/>
              </a:rPr>
              <a:t>You</a:t>
            </a:r>
            <a:r>
              <a:rPr lang="en-US" sz="1500" dirty="0">
                <a:solidFill>
                  <a:schemeClr val="dk1"/>
                </a:solidFill>
                <a:latin typeface="Calibri"/>
                <a:ea typeface="Calibri"/>
                <a:cs typeface="Calibri"/>
                <a:sym typeface="Calibri"/>
              </a:rPr>
              <a:t> can use this as a tool to build performance assessment tasks as well.  </a:t>
            </a:r>
            <a:r>
              <a:rPr lang="en-US" sz="1425" dirty="0">
                <a:solidFill>
                  <a:schemeClr val="dk1"/>
                </a:solidFill>
                <a:latin typeface="Calibri"/>
                <a:ea typeface="Calibri"/>
                <a:cs typeface="Calibri"/>
                <a:sym typeface="Calibri"/>
              </a:rPr>
              <a:t>You </a:t>
            </a:r>
            <a:r>
              <a:rPr lang="en-US" sz="1500" dirty="0">
                <a:solidFill>
                  <a:schemeClr val="dk1"/>
                </a:solidFill>
                <a:latin typeface="Calibri"/>
                <a:ea typeface="Calibri"/>
                <a:cs typeface="Calibri"/>
                <a:sym typeface="Calibri"/>
              </a:rPr>
              <a:t>can choose one prompt from each row to build the task.</a:t>
            </a:r>
            <a:r>
              <a:rPr lang="en-US" sz="1425" dirty="0">
                <a:solidFill>
                  <a:schemeClr val="dk1"/>
                </a:solidFill>
                <a:latin typeface="Calibri"/>
                <a:ea typeface="Calibri"/>
                <a:cs typeface="Calibri"/>
                <a:sym typeface="Calibri"/>
              </a:rPr>
              <a:t> G</a:t>
            </a:r>
            <a:r>
              <a:rPr lang="en-US" sz="1500" dirty="0">
                <a:solidFill>
                  <a:schemeClr val="dk1"/>
                </a:solidFill>
                <a:latin typeface="Calibri"/>
                <a:ea typeface="Calibri"/>
                <a:cs typeface="Calibri"/>
                <a:sym typeface="Calibri"/>
              </a:rPr>
              <a:t>o back to </a:t>
            </a:r>
            <a:r>
              <a:rPr lang="en-US" sz="1425" dirty="0">
                <a:solidFill>
                  <a:schemeClr val="dk1"/>
                </a:solidFill>
                <a:latin typeface="Calibri"/>
                <a:ea typeface="Calibri"/>
                <a:cs typeface="Calibri"/>
                <a:sym typeface="Calibri"/>
              </a:rPr>
              <a:t>your </a:t>
            </a:r>
            <a:r>
              <a:rPr lang="en-US" sz="15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Performance Assessment Planning Map</a:t>
            </a:r>
            <a:r>
              <a:rPr lang="en-US" sz="1500" dirty="0">
                <a:solidFill>
                  <a:schemeClr val="dk1"/>
                </a:solidFill>
                <a:latin typeface="Calibri"/>
                <a:ea typeface="Calibri"/>
                <a:cs typeface="Calibri"/>
                <a:sym typeface="Calibri"/>
              </a:rPr>
              <a:t> and brainstorm a task built off of what </a:t>
            </a:r>
            <a:r>
              <a:rPr lang="en-US" sz="1425" dirty="0">
                <a:solidFill>
                  <a:schemeClr val="dk1"/>
                </a:solidFill>
                <a:latin typeface="Calibri"/>
                <a:ea typeface="Calibri"/>
                <a:cs typeface="Calibri"/>
                <a:sym typeface="Calibri"/>
              </a:rPr>
              <a:t>you </a:t>
            </a:r>
            <a:r>
              <a:rPr lang="en-US" sz="1500" dirty="0">
                <a:solidFill>
                  <a:schemeClr val="dk1"/>
                </a:solidFill>
                <a:latin typeface="Calibri"/>
                <a:ea typeface="Calibri"/>
                <a:cs typeface="Calibri"/>
                <a:sym typeface="Calibri"/>
              </a:rPr>
              <a:t>already mapped out.  </a:t>
            </a:r>
            <a:r>
              <a:rPr lang="en-US" sz="1425" dirty="0">
                <a:solidFill>
                  <a:schemeClr val="dk1"/>
                </a:solidFill>
                <a:latin typeface="Calibri"/>
                <a:ea typeface="Calibri"/>
                <a:cs typeface="Calibri"/>
                <a:sym typeface="Calibri"/>
              </a:rPr>
              <a:t>Remember, t</a:t>
            </a:r>
            <a:r>
              <a:rPr lang="en-US" sz="1500" dirty="0">
                <a:solidFill>
                  <a:schemeClr val="dk1"/>
                </a:solidFill>
                <a:latin typeface="Calibri"/>
                <a:ea typeface="Calibri"/>
                <a:cs typeface="Calibri"/>
                <a:sym typeface="Calibri"/>
              </a:rPr>
              <a:t>he task should allow students to demonstrate their learning of the </a:t>
            </a:r>
            <a:r>
              <a:rPr lang="en-US" sz="1500" i="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KAS for Social Studies</a:t>
            </a:r>
            <a:r>
              <a:rPr lang="en-US" sz="1500" dirty="0">
                <a:solidFill>
                  <a:schemeClr val="dk1"/>
                </a:solidFill>
                <a:latin typeface="Calibri"/>
                <a:ea typeface="Calibri"/>
                <a:cs typeface="Calibri"/>
                <a:sym typeface="Calibri"/>
              </a:rPr>
              <a:t> that have been identified.</a:t>
            </a:r>
            <a:endParaRPr lang="en-US" sz="1725" dirty="0">
              <a:latin typeface="Libre Franklin"/>
              <a:ea typeface="Libre Franklin"/>
              <a:cs typeface="Libre Franklin"/>
              <a:sym typeface="Libre Franklin"/>
            </a:endParaRPr>
          </a:p>
          <a:p>
            <a:pPr marL="0" lvl="0" indent="0" algn="l" rtl="0">
              <a:lnSpc>
                <a:spcPct val="100000"/>
              </a:lnSpc>
              <a:spcBef>
                <a:spcPts val="0"/>
              </a:spcBef>
              <a:spcAft>
                <a:spcPts val="0"/>
              </a:spcAft>
              <a:buSzPts val="1100"/>
              <a:buNone/>
            </a:pPr>
            <a:endParaRPr sz="1500" dirty="0">
              <a:latin typeface="Calibri"/>
              <a:ea typeface="Calibri"/>
              <a:cs typeface="Calibri"/>
              <a:sym typeface="Calibri"/>
            </a:endParaRPr>
          </a:p>
        </p:txBody>
      </p:sp>
      <p:sp>
        <p:nvSpPr>
          <p:cNvPr id="896" name="Google Shape;896;g32f0e405d81_0_80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98D4D2F-D14E-E7AC-E0F4-C7C3651D24B2}"/>
            </a:ext>
          </a:extLst>
        </p:cNvPr>
        <p:cNvGrpSpPr/>
        <p:nvPr/>
      </p:nvGrpSpPr>
      <p:grpSpPr>
        <a:xfrm>
          <a:off x="0" y="0"/>
          <a:ext cx="0" cy="0"/>
          <a:chOff x="0" y="0"/>
          <a:chExt cx="0" cy="0"/>
        </a:xfrm>
      </p:grpSpPr>
      <p:sp>
        <p:nvSpPr>
          <p:cNvPr id="856" name="Google Shape;856;g337fa4b74c2_0_90:notes">
            <a:extLst>
              <a:ext uri="{FF2B5EF4-FFF2-40B4-BE49-F238E27FC236}">
                <a16:creationId xmlns:a16="http://schemas.microsoft.com/office/drawing/2014/main" id="{319D9577-95AC-08BC-B72B-8BB275302E3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Follow the steps on the screen to complete your Performance Assessment Planning Map. The examples listed here are some possible product options to consider when determining strategies to demonstrate learning. However, this is not a comprehensive list. It is important to note that many of the Communicating Conclusion standards of the </a:t>
            </a:r>
            <a:r>
              <a:rPr lang="en-US" i="1" dirty="0">
                <a:latin typeface="Calibri"/>
                <a:ea typeface="Calibri"/>
                <a:cs typeface="Calibri"/>
                <a:sym typeface="Calibri"/>
              </a:rPr>
              <a:t>KAS for Social Studies</a:t>
            </a:r>
            <a:r>
              <a:rPr lang="en-US" i="0" dirty="0">
                <a:latin typeface="Calibri"/>
                <a:ea typeface="Calibri"/>
                <a:cs typeface="Calibri"/>
                <a:sym typeface="Calibri"/>
              </a:rPr>
              <a:t> require that students identify strategies to address local, regional or global problems, as an example. When meeting these standards, it is important to provide students with the opportunity to determine the product that best addresses the problem they have identified. </a:t>
            </a:r>
            <a:endParaRPr lang="en-US" dirty="0">
              <a:latin typeface="Calibri"/>
              <a:ea typeface="Calibri"/>
              <a:cs typeface="Calibri"/>
              <a:sym typeface="Calibri"/>
            </a:endParaRPr>
          </a:p>
        </p:txBody>
      </p:sp>
      <p:sp>
        <p:nvSpPr>
          <p:cNvPr id="857" name="Google Shape;857;g337fa4b74c2_0_90:notes">
            <a:extLst>
              <a:ext uri="{FF2B5EF4-FFF2-40B4-BE49-F238E27FC236}">
                <a16:creationId xmlns:a16="http://schemas.microsoft.com/office/drawing/2014/main" id="{1F9BA4B8-1D0F-1477-61C2-98EE184893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519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2f0e405d81_0_7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1100" dirty="0"/>
              <a:t>Guided Notes</a:t>
            </a:r>
          </a:p>
          <a:p>
            <a:pPr marL="0" lvl="0" indent="0" algn="l" rtl="0">
              <a:lnSpc>
                <a:spcPct val="100000"/>
              </a:lnSpc>
              <a:spcBef>
                <a:spcPts val="0"/>
              </a:spcBef>
              <a:spcAft>
                <a:spcPts val="0"/>
              </a:spcAft>
              <a:buSzPts val="1100"/>
              <a:buNone/>
            </a:pPr>
            <a:endParaRPr lang="en-US" sz="1100" dirty="0"/>
          </a:p>
          <a:p>
            <a:pPr marL="0" lvl="0" indent="0" algn="l" rtl="0">
              <a:lnSpc>
                <a:spcPct val="100000"/>
              </a:lnSpc>
              <a:spcBef>
                <a:spcPts val="0"/>
              </a:spcBef>
              <a:spcAft>
                <a:spcPts val="0"/>
              </a:spcAft>
              <a:buSzPts val="1100"/>
              <a:buNone/>
            </a:pPr>
            <a:r>
              <a:rPr lang="en-US" sz="1100" dirty="0"/>
              <a:t>Read the slide and reference the example Performance Assessment Planning Maps as needed to complete your own Performance Assessment Planning Map. </a:t>
            </a:r>
            <a:endParaRPr sz="1100" dirty="0"/>
          </a:p>
        </p:txBody>
      </p:sp>
      <p:sp>
        <p:nvSpPr>
          <p:cNvPr id="904" name="Google Shape;904;g32f0e405d81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2f0e405d81_0_8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g32f0e405d81_0_8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latin typeface="Calibri"/>
                <a:ea typeface="Calibri"/>
                <a:cs typeface="Calibri"/>
                <a:sym typeface="Calibri"/>
              </a:rPr>
              <a:t>Guided Notes</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Review your</a:t>
            </a:r>
            <a:r>
              <a:rPr lang="en-US" sz="1200" dirty="0">
                <a:solidFill>
                  <a:schemeClr val="dk1"/>
                </a:solidFill>
                <a:latin typeface="Calibri"/>
                <a:ea typeface="Calibri"/>
                <a:cs typeface="Calibri"/>
                <a:sym typeface="Calibri"/>
              </a:rPr>
              <a:t> maps using the </a:t>
            </a:r>
            <a:r>
              <a:rPr lang="en-US" sz="1200" u="sng" dirty="0">
                <a:solidFill>
                  <a:schemeClr val="dk1"/>
                </a:solidFill>
                <a:latin typeface="Calibri"/>
                <a:ea typeface="Calibri"/>
                <a:cs typeface="Calibri"/>
                <a:sym typeface="Calibri"/>
              </a:rPr>
              <a:t>Performance Based Assessment Audit Tool</a:t>
            </a:r>
            <a:r>
              <a:rPr lang="en-US" sz="1200" u="none" dirty="0">
                <a:solidFill>
                  <a:schemeClr val="dk1"/>
                </a:solidFill>
                <a:latin typeface="Calibri"/>
                <a:ea typeface="Calibri"/>
                <a:cs typeface="Calibri"/>
                <a:sym typeface="Calibri"/>
              </a:rPr>
              <a:t> and revise your Performance Assessment, as needed.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913" name="Google Shape;913;g32f0e405d81_0_8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ACB9C42D-4100-41A7-C171-D643A7F92BD4}"/>
            </a:ext>
          </a:extLst>
        </p:cNvPr>
        <p:cNvGrpSpPr/>
        <p:nvPr/>
      </p:nvGrpSpPr>
      <p:grpSpPr>
        <a:xfrm>
          <a:off x="0" y="0"/>
          <a:ext cx="0" cy="0"/>
          <a:chOff x="0" y="0"/>
          <a:chExt cx="0" cy="0"/>
        </a:xfrm>
      </p:grpSpPr>
      <p:sp>
        <p:nvSpPr>
          <p:cNvPr id="254" name="Google Shape;254;g33593c2ead4_1_57:notes">
            <a:extLst>
              <a:ext uri="{FF2B5EF4-FFF2-40B4-BE49-F238E27FC236}">
                <a16:creationId xmlns:a16="http://schemas.microsoft.com/office/drawing/2014/main" id="{6B18D1CF-D697-A295-6C91-C97C43E67F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dirty="0"/>
              <a:t>On your note catcher where is says </a:t>
            </a:r>
            <a:r>
              <a:rPr lang="en-US" sz="1100" b="1" dirty="0"/>
              <a:t>slide 29, </a:t>
            </a:r>
            <a:r>
              <a:rPr lang="en-US" sz="1100" b="0" dirty="0"/>
              <a:t>complete the second part of the I Used to Think … Now I think… thinking strategy. </a:t>
            </a:r>
          </a:p>
          <a:p>
            <a:pPr marL="0" lvl="0" indent="0" algn="l" rtl="0">
              <a:lnSpc>
                <a:spcPct val="100000"/>
              </a:lnSpc>
              <a:spcBef>
                <a:spcPts val="0"/>
              </a:spcBef>
              <a:spcAft>
                <a:spcPts val="0"/>
              </a:spcAft>
              <a:buSzPts val="1100"/>
              <a:buNone/>
            </a:pPr>
            <a:endParaRPr lang="en-US" sz="1100" b="0" dirty="0"/>
          </a:p>
          <a:p>
            <a:pPr marL="0" lvl="0" indent="0" algn="l" rtl="0">
              <a:lnSpc>
                <a:spcPct val="100000"/>
              </a:lnSpc>
              <a:spcBef>
                <a:spcPts val="0"/>
              </a:spcBef>
              <a:spcAft>
                <a:spcPts val="0"/>
              </a:spcAft>
              <a:buSzPts val="1100"/>
              <a:buNone/>
            </a:pPr>
            <a:r>
              <a:rPr lang="en-US" sz="1100" b="0" dirty="0"/>
              <a:t>Resource:</a:t>
            </a:r>
          </a:p>
          <a:p>
            <a:pPr marL="0" lvl="0" indent="0" algn="l" rtl="0">
              <a:lnSpc>
                <a:spcPct val="100000"/>
              </a:lnSpc>
              <a:spcBef>
                <a:spcPts val="0"/>
              </a:spcBef>
              <a:spcAft>
                <a:spcPts val="0"/>
              </a:spcAft>
              <a:buSzPts val="1100"/>
              <a:buNone/>
            </a:pPr>
            <a:r>
              <a:rPr lang="en-US" sz="1100" b="0" dirty="0"/>
              <a:t>Project Zero (2015). </a:t>
            </a:r>
            <a:r>
              <a:rPr lang="en-US" sz="1100" b="0" i="1" dirty="0"/>
              <a:t>I Used to Think… Now I Think…</a:t>
            </a:r>
            <a:r>
              <a:rPr lang="en-US" sz="1100" b="0" i="0" dirty="0"/>
              <a:t> Harvard Graduate School of Education. https://pz.harvard.edu/sites/default/files/I%20Used%20to%20Think%20-%20Now%20I%20Think_2.pdf </a:t>
            </a:r>
            <a:endParaRPr lang="en-US" sz="1100" dirty="0"/>
          </a:p>
        </p:txBody>
      </p:sp>
      <p:sp>
        <p:nvSpPr>
          <p:cNvPr id="255" name="Google Shape;255;g33593c2ead4_1_57:notes">
            <a:extLst>
              <a:ext uri="{FF2B5EF4-FFF2-40B4-BE49-F238E27FC236}">
                <a16:creationId xmlns:a16="http://schemas.microsoft.com/office/drawing/2014/main" id="{16E3C117-506D-A4E4-F0BE-F12F381ABE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0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f720d81a0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2f720d81a0_0_5: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latin typeface="Calibri"/>
                <a:ea typeface="Calibri"/>
                <a:cs typeface="Calibri"/>
                <a:sym typeface="Calibri"/>
              </a:rPr>
              <a:t>Read the slide. </a:t>
            </a:r>
            <a:r>
              <a:rPr lang="en" sz="1200">
                <a:solidFill>
                  <a:schemeClr val="dk1"/>
                </a:solidFill>
                <a:latin typeface="Calibri"/>
                <a:ea typeface="Calibri"/>
                <a:cs typeface="Calibri"/>
                <a:sym typeface="Calibri"/>
              </a:rPr>
              <a:t>This image shows the different sections of this module. Module Four is focused on designing performance assessments aligned to the </a:t>
            </a:r>
            <a:r>
              <a:rPr lang="en" sz="1200" i="1">
                <a:solidFill>
                  <a:schemeClr val="dk1"/>
                </a:solidFill>
                <a:latin typeface="Calibri"/>
                <a:ea typeface="Calibri"/>
                <a:cs typeface="Calibri"/>
                <a:sym typeface="Calibri"/>
              </a:rPr>
              <a:t>KAS for Social Studies</a:t>
            </a:r>
            <a:r>
              <a:rPr lang="en" sz="1200">
                <a:solidFill>
                  <a:schemeClr val="dk1"/>
                </a:solidFill>
                <a:latin typeface="Calibri"/>
                <a:ea typeface="Calibri"/>
                <a:cs typeface="Calibri"/>
                <a:sym typeface="Calibri"/>
              </a:rPr>
              <a:t>. 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endParaRPr sz="12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100">
              <a:latin typeface="Trebuchet MS"/>
              <a:ea typeface="Trebuchet MS"/>
              <a:cs typeface="Trebuchet MS"/>
              <a:sym typeface="Trebuchet MS"/>
            </a:endParaRPr>
          </a:p>
        </p:txBody>
      </p:sp>
      <p:sp>
        <p:nvSpPr>
          <p:cNvPr id="125" name="Google Shape;125;g32f720d81a0_0_5: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8F3501B-CF1E-04EB-48E1-06B54CF6AE8C}"/>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34B82800-A809-DC69-A30A-26010DF63F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a:extLst>
              <a:ext uri="{FF2B5EF4-FFF2-40B4-BE49-F238E27FC236}">
                <a16:creationId xmlns:a16="http://schemas.microsoft.com/office/drawing/2014/main" id="{F2B63BCB-7225-D686-955C-EAF107FF68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0" dirty="0">
                <a:solidFill>
                  <a:schemeClr val="dk1"/>
                </a:solidFill>
                <a:latin typeface="Calibri"/>
                <a:ea typeface="Calibri"/>
                <a:cs typeface="Calibri"/>
                <a:sym typeface="Calibri"/>
              </a:rPr>
              <a:t>Thank you for completing Module Four.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lvl="0" indent="0" algn="l" rtl="0">
              <a:lnSpc>
                <a:spcPct val="100000"/>
              </a:lnSpc>
              <a:spcBef>
                <a:spcPts val="0"/>
              </a:spcBef>
              <a:spcAft>
                <a:spcPts val="0"/>
              </a:spcAft>
              <a:buSzPts val="1100"/>
              <a:buNone/>
            </a:pPr>
            <a:endParaRPr dirty="0"/>
          </a:p>
        </p:txBody>
      </p:sp>
      <p:sp>
        <p:nvSpPr>
          <p:cNvPr id="112" name="Google Shape;112;p1:notes">
            <a:extLst>
              <a:ext uri="{FF2B5EF4-FFF2-40B4-BE49-F238E27FC236}">
                <a16:creationId xmlns:a16="http://schemas.microsoft.com/office/drawing/2014/main" id="{CDF1D307-AF26-A1C9-C580-ED20D492A92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860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3593c2ead4_1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sz="1100" dirty="0"/>
              <a:t>On your note catcher where is says </a:t>
            </a:r>
            <a:r>
              <a:rPr lang="en-US" sz="1100" b="1" dirty="0"/>
              <a:t>slide 4, </a:t>
            </a:r>
            <a:r>
              <a:rPr lang="en-US" sz="1100" b="0" dirty="0"/>
              <a:t>complete the first part of the I Used to Think … Now I think… thinking strategy. Note: you will complete the final portion of this thinking routine at the end of Module Four. </a:t>
            </a:r>
          </a:p>
          <a:p>
            <a:pPr marL="0" lvl="0" indent="0" algn="l" rtl="0">
              <a:lnSpc>
                <a:spcPct val="100000"/>
              </a:lnSpc>
              <a:spcBef>
                <a:spcPts val="0"/>
              </a:spcBef>
              <a:spcAft>
                <a:spcPts val="0"/>
              </a:spcAft>
              <a:buSzPts val="1100"/>
              <a:buNone/>
            </a:pPr>
            <a:endParaRPr lang="en-US" sz="1100" b="0" dirty="0"/>
          </a:p>
          <a:p>
            <a:pPr marL="0" lvl="0" indent="0" algn="l" rtl="0">
              <a:lnSpc>
                <a:spcPct val="100000"/>
              </a:lnSpc>
              <a:spcBef>
                <a:spcPts val="0"/>
              </a:spcBef>
              <a:spcAft>
                <a:spcPts val="0"/>
              </a:spcAft>
              <a:buSzPts val="1100"/>
              <a:buNone/>
            </a:pPr>
            <a:r>
              <a:rPr lang="en-US" sz="1100" b="0" dirty="0"/>
              <a:t>Resource:</a:t>
            </a:r>
          </a:p>
          <a:p>
            <a:pPr marL="0" lvl="0" indent="0" algn="l" rtl="0">
              <a:lnSpc>
                <a:spcPct val="100000"/>
              </a:lnSpc>
              <a:spcBef>
                <a:spcPts val="0"/>
              </a:spcBef>
              <a:spcAft>
                <a:spcPts val="0"/>
              </a:spcAft>
              <a:buSzPts val="1100"/>
              <a:buNone/>
            </a:pPr>
            <a:r>
              <a:rPr lang="en-US" sz="1100" b="0" dirty="0"/>
              <a:t>Project Zero (2015). </a:t>
            </a:r>
            <a:r>
              <a:rPr lang="en-US" sz="1100" b="0" i="1" dirty="0"/>
              <a:t>I Used to Think… Now I Think…</a:t>
            </a:r>
            <a:r>
              <a:rPr lang="en-US" sz="1100" b="0" i="0" dirty="0"/>
              <a:t> Harvard Graduate School of Education. https://pz.harvard.edu/sites/default/files/I%20Used%20to%20Think%20-%20Now%20I%20Think_2.pdf </a:t>
            </a:r>
            <a:endParaRPr lang="en-US" sz="1100" dirty="0"/>
          </a:p>
        </p:txBody>
      </p:sp>
      <p:sp>
        <p:nvSpPr>
          <p:cNvPr id="255" name="Google Shape;255;g33593c2ead4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6EF0D11-22F2-71D8-F3E5-A2C7046E92B5}"/>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E5BB7084-22A7-F6BB-FCA9-072B941F8734}"/>
              </a:ext>
            </a:extLst>
          </p:cNvPr>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0" dirty="0"/>
              <a:t>Guiding Notes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This slide begins Section A where you will learn about the characteristics of high-quality performance assessments. </a:t>
            </a:r>
          </a:p>
          <a:p>
            <a:pPr marL="0" lvl="0" indent="0" algn="l" rtl="0">
              <a:lnSpc>
                <a:spcPct val="100000"/>
              </a:lnSpc>
              <a:spcBef>
                <a:spcPts val="0"/>
              </a:spcBef>
              <a:spcAft>
                <a:spcPts val="0"/>
              </a:spcAft>
              <a:buClr>
                <a:schemeClr val="dk1"/>
              </a:buClr>
              <a:buSzPts val="1400"/>
              <a:buFont typeface="Calibri"/>
              <a:buNone/>
            </a:pPr>
            <a:endParaRPr dirty="0"/>
          </a:p>
        </p:txBody>
      </p:sp>
      <p:sp>
        <p:nvSpPr>
          <p:cNvPr id="111" name="Google Shape;111;p1:notes">
            <a:extLst>
              <a:ext uri="{FF2B5EF4-FFF2-40B4-BE49-F238E27FC236}">
                <a16:creationId xmlns:a16="http://schemas.microsoft.com/office/drawing/2014/main" id="{F94ADC37-4AAF-536B-8071-C7F2F5941405}"/>
              </a:ext>
            </a:extLst>
          </p:cNvPr>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330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593c2ead4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33593c2ead4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dirty="0">
                <a:solidFill>
                  <a:srgbClr val="000000"/>
                </a:solidFill>
                <a:latin typeface="Calibri"/>
                <a:ea typeface="Calibri"/>
                <a:cs typeface="Calibri"/>
                <a:sym typeface="Calibri"/>
              </a:rPr>
              <a:t>Read the statements on the slide to begin to understand what performance assessments are. Answer the question “What are performance assessments?” o</a:t>
            </a:r>
            <a:r>
              <a:rPr lang="en" dirty="0">
                <a:latin typeface="Calibri"/>
                <a:ea typeface="Calibri"/>
                <a:cs typeface="Calibri"/>
                <a:sym typeface="Calibri"/>
              </a:rPr>
              <a:t>n your note catcher where it says </a:t>
            </a:r>
            <a:r>
              <a:rPr lang="en" b="1" dirty="0">
                <a:latin typeface="Calibri"/>
                <a:ea typeface="Calibri"/>
                <a:cs typeface="Calibri"/>
                <a:sym typeface="Calibri"/>
              </a:rPr>
              <a:t>Slide 6.</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593c2ead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593c2ead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Read the slide. </a:t>
            </a:r>
            <a:r>
              <a:rPr lang="en" sz="1200" dirty="0">
                <a:solidFill>
                  <a:srgbClr val="102649"/>
                </a:solidFill>
                <a:latin typeface="Calibri"/>
                <a:ea typeface="Calibri"/>
                <a:cs typeface="Calibri"/>
                <a:sym typeface="Calibri"/>
              </a:rPr>
              <a:t>To determine student mastery of the </a:t>
            </a:r>
            <a:r>
              <a:rPr lang="en" sz="1200" i="1" dirty="0">
                <a:solidFill>
                  <a:srgbClr val="102649"/>
                </a:solidFill>
                <a:latin typeface="Calibri"/>
                <a:ea typeface="Calibri"/>
                <a:cs typeface="Calibri"/>
                <a:sym typeface="Calibri"/>
              </a:rPr>
              <a:t>KAS for Social Studies</a:t>
            </a:r>
            <a:r>
              <a:rPr lang="en" sz="1200" dirty="0">
                <a:solidFill>
                  <a:srgbClr val="102649"/>
                </a:solidFill>
                <a:latin typeface="Calibri"/>
                <a:ea typeface="Calibri"/>
                <a:cs typeface="Calibri"/>
                <a:sym typeface="Calibri"/>
              </a:rPr>
              <a:t>, student work has to be evaluated using performance assessments. Take a moment to review the standards cited on this screen. Use the information on </a:t>
            </a:r>
            <a:r>
              <a:rPr lang="en" sz="1200" b="1" dirty="0">
                <a:solidFill>
                  <a:srgbClr val="102649"/>
                </a:solidFill>
                <a:latin typeface="Calibri"/>
                <a:ea typeface="Calibri"/>
                <a:cs typeface="Calibri"/>
                <a:sym typeface="Calibri"/>
              </a:rPr>
              <a:t>slides 7 and 8</a:t>
            </a:r>
            <a:r>
              <a:rPr lang="en" sz="1200" b="0" dirty="0">
                <a:solidFill>
                  <a:srgbClr val="102649"/>
                </a:solidFill>
                <a:latin typeface="Calibri"/>
                <a:ea typeface="Calibri"/>
                <a:cs typeface="Calibri"/>
                <a:sym typeface="Calibri"/>
              </a:rPr>
              <a:t> to answer the question</a:t>
            </a:r>
            <a:r>
              <a:rPr lang="en" sz="1200" dirty="0">
                <a:solidFill>
                  <a:srgbClr val="102649"/>
                </a:solidFill>
                <a:latin typeface="Calibri"/>
                <a:ea typeface="Calibri"/>
                <a:cs typeface="Calibri"/>
                <a:sym typeface="Calibri"/>
              </a:rPr>
              <a:t> “Why are performance assessments required to assess student mastery of the </a:t>
            </a:r>
            <a:r>
              <a:rPr lang="en" sz="1200" i="1" dirty="0">
                <a:solidFill>
                  <a:srgbClr val="102649"/>
                </a:solidFill>
                <a:latin typeface="Calibri"/>
                <a:ea typeface="Calibri"/>
                <a:cs typeface="Calibri"/>
                <a:sym typeface="Calibri"/>
              </a:rPr>
              <a:t>KAS for Social Studies?” </a:t>
            </a:r>
            <a:r>
              <a:rPr lang="en" sz="1200" i="0" dirty="0">
                <a:solidFill>
                  <a:srgbClr val="102649"/>
                </a:solidFill>
                <a:latin typeface="Calibri"/>
                <a:ea typeface="Calibri"/>
                <a:cs typeface="Calibri"/>
                <a:sym typeface="Calibri"/>
              </a:rPr>
              <a:t>on your note catcher where it says </a:t>
            </a:r>
            <a:r>
              <a:rPr lang="en" sz="1200" b="1" i="0" dirty="0">
                <a:solidFill>
                  <a:srgbClr val="102649"/>
                </a:solidFill>
                <a:latin typeface="Calibri"/>
                <a:ea typeface="Calibri"/>
                <a:cs typeface="Calibri"/>
                <a:sym typeface="Calibri"/>
              </a:rPr>
              <a:t>slides 7 and 8</a:t>
            </a:r>
            <a:r>
              <a:rPr lang="en" sz="1200" b="0" i="0" dirty="0">
                <a:solidFill>
                  <a:srgbClr val="102649"/>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593c2ead4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593c2ead4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90000"/>
              </a:lnSpc>
              <a:spcBef>
                <a:spcPts val="1100"/>
              </a:spcBef>
              <a:spcAft>
                <a:spcPts val="0"/>
              </a:spcAft>
              <a:buNone/>
            </a:pPr>
            <a:r>
              <a:rPr lang="en" sz="1200" dirty="0">
                <a:solidFill>
                  <a:srgbClr val="102649"/>
                </a:solidFill>
                <a:latin typeface="Calibri"/>
                <a:ea typeface="Calibri"/>
                <a:cs typeface="Calibri"/>
                <a:sym typeface="Calibri"/>
              </a:rPr>
              <a:t>Use the information on </a:t>
            </a:r>
            <a:r>
              <a:rPr lang="en" sz="1200" b="1" dirty="0">
                <a:solidFill>
                  <a:srgbClr val="102649"/>
                </a:solidFill>
                <a:latin typeface="Calibri"/>
                <a:ea typeface="Calibri"/>
                <a:cs typeface="Calibri"/>
                <a:sym typeface="Calibri"/>
              </a:rPr>
              <a:t>slides 7 and 8</a:t>
            </a:r>
            <a:r>
              <a:rPr lang="en" sz="1200" b="0" dirty="0">
                <a:solidFill>
                  <a:srgbClr val="102649"/>
                </a:solidFill>
                <a:latin typeface="Calibri"/>
                <a:ea typeface="Calibri"/>
                <a:cs typeface="Calibri"/>
                <a:sym typeface="Calibri"/>
              </a:rPr>
              <a:t> to answer the question</a:t>
            </a:r>
            <a:r>
              <a:rPr lang="en" sz="1200" dirty="0">
                <a:solidFill>
                  <a:srgbClr val="102649"/>
                </a:solidFill>
                <a:latin typeface="Calibri"/>
                <a:ea typeface="Calibri"/>
                <a:cs typeface="Calibri"/>
                <a:sym typeface="Calibri"/>
              </a:rPr>
              <a:t> “Why are performance assessments required to assess student mastery of the </a:t>
            </a:r>
            <a:r>
              <a:rPr lang="en" sz="1200" i="1" dirty="0">
                <a:solidFill>
                  <a:srgbClr val="102649"/>
                </a:solidFill>
                <a:latin typeface="Calibri"/>
                <a:ea typeface="Calibri"/>
                <a:cs typeface="Calibri"/>
                <a:sym typeface="Calibri"/>
              </a:rPr>
              <a:t>KAS for Social Studies?” </a:t>
            </a:r>
            <a:r>
              <a:rPr lang="en" sz="1200" i="0" dirty="0">
                <a:solidFill>
                  <a:srgbClr val="102649"/>
                </a:solidFill>
                <a:latin typeface="Calibri"/>
                <a:ea typeface="Calibri"/>
                <a:cs typeface="Calibri"/>
                <a:sym typeface="Calibri"/>
              </a:rPr>
              <a:t>on your note catcher where it says </a:t>
            </a:r>
            <a:r>
              <a:rPr lang="en" sz="1200" b="1" i="0" dirty="0">
                <a:solidFill>
                  <a:srgbClr val="102649"/>
                </a:solidFill>
                <a:latin typeface="Calibri"/>
                <a:ea typeface="Calibri"/>
                <a:cs typeface="Calibri"/>
                <a:sym typeface="Calibri"/>
              </a:rPr>
              <a:t>slides 7 and 8</a:t>
            </a:r>
            <a:r>
              <a:rPr lang="en" sz="1200" b="0" i="0" dirty="0">
                <a:solidFill>
                  <a:srgbClr val="102649"/>
                </a:solidFill>
                <a:latin typeface="Calibri"/>
                <a:ea typeface="Calibri"/>
                <a:cs typeface="Calibri"/>
                <a:sym typeface="Calibri"/>
              </a:rPr>
              <a:t>. </a:t>
            </a:r>
            <a:endParaRPr lang="en" sz="1200" i="0" dirty="0">
              <a:solidFill>
                <a:srgbClr val="102649"/>
              </a:solidFill>
              <a:latin typeface="Calibri"/>
              <a:ea typeface="Calibri"/>
              <a:cs typeface="Calibri"/>
              <a:sym typeface="Calibri"/>
            </a:endParaRPr>
          </a:p>
          <a:p>
            <a:pPr marL="0" lvl="0" indent="0" algn="l" rtl="0">
              <a:lnSpc>
                <a:spcPct val="90000"/>
              </a:lnSpc>
              <a:spcBef>
                <a:spcPts val="1100"/>
              </a:spcBef>
              <a:spcAft>
                <a:spcPts val="0"/>
              </a:spcAft>
              <a:buNone/>
            </a:pPr>
            <a:endParaRPr lang="en" sz="1200" dirty="0">
              <a:solidFill>
                <a:srgbClr val="102649"/>
              </a:solidFill>
              <a:latin typeface="Calibri"/>
              <a:ea typeface="Calibri"/>
              <a:cs typeface="Calibri"/>
              <a:sym typeface="Calibri"/>
            </a:endParaRPr>
          </a:p>
          <a:p>
            <a:pPr marL="0" lvl="0" indent="0" algn="l" rtl="0">
              <a:lnSpc>
                <a:spcPct val="90000"/>
              </a:lnSpc>
              <a:spcBef>
                <a:spcPts val="1100"/>
              </a:spcBef>
              <a:spcAft>
                <a:spcPts val="0"/>
              </a:spcAft>
              <a:buNone/>
            </a:pPr>
            <a:r>
              <a:rPr lang="en" sz="1200" dirty="0">
                <a:solidFill>
                  <a:srgbClr val="102649"/>
                </a:solidFill>
                <a:latin typeface="Calibri"/>
                <a:ea typeface="Calibri"/>
                <a:cs typeface="Calibri"/>
                <a:sym typeface="Calibri"/>
              </a:rPr>
              <a:t>To determine student mastery of the </a:t>
            </a:r>
            <a:r>
              <a:rPr lang="en" sz="1200" i="1" dirty="0">
                <a:solidFill>
                  <a:srgbClr val="102649"/>
                </a:solidFill>
                <a:latin typeface="Calibri"/>
                <a:ea typeface="Calibri"/>
                <a:cs typeface="Calibri"/>
                <a:sym typeface="Calibri"/>
              </a:rPr>
              <a:t>KAS for Social Studies</a:t>
            </a:r>
            <a:r>
              <a:rPr lang="en" sz="1200" dirty="0">
                <a:solidFill>
                  <a:srgbClr val="102649"/>
                </a:solidFill>
                <a:latin typeface="Calibri"/>
                <a:ea typeface="Calibri"/>
                <a:cs typeface="Calibri"/>
                <a:sym typeface="Calibri"/>
              </a:rPr>
              <a:t>, student work should be evaluated using performance assessments.</a:t>
            </a:r>
            <a:r>
              <a:rPr lang="en" sz="1200" dirty="0">
                <a:solidFill>
                  <a:schemeClr val="dk1"/>
                </a:solidFill>
                <a:latin typeface="Calibri"/>
                <a:ea typeface="Calibri"/>
                <a:cs typeface="Calibri"/>
                <a:sym typeface="Calibri"/>
              </a:rPr>
              <a:t> A</a:t>
            </a:r>
            <a:r>
              <a:rPr lang="en" sz="1200" dirty="0">
                <a:solidFill>
                  <a:srgbClr val="102649"/>
                </a:solidFill>
                <a:latin typeface="Calibri"/>
                <a:ea typeface="Calibri"/>
                <a:cs typeface="Calibri"/>
                <a:sym typeface="Calibri"/>
              </a:rPr>
              <a:t>s you consider this question, think about the characteristics of a performance assessment. Let’s use the characteristics of performance assessments to look at each standard to determine why performance assessments are needed.</a:t>
            </a: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dirty="0">
                <a:solidFill>
                  <a:srgbClr val="102649"/>
                </a:solidFill>
                <a:latin typeface="Calibri"/>
                <a:ea typeface="Calibri"/>
                <a:cs typeface="Calibri"/>
                <a:sym typeface="Calibri"/>
              </a:rPr>
              <a:t>Look at K.I.CC.1: students have to produce a tangible product of an explanation that requires them to synthesize their knowledge of the disciplinary strands to demonstrate what they know about their community’s civic life, history, geography and/or economy. It is important to note that students can construct these explanations in a variety of ways: through sharing verbally, a combination of images and text, etc. </a:t>
            </a: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dirty="0">
                <a:solidFill>
                  <a:srgbClr val="102649"/>
                </a:solidFill>
                <a:latin typeface="Calibri"/>
                <a:ea typeface="Calibri"/>
                <a:cs typeface="Calibri"/>
                <a:sym typeface="Calibri"/>
              </a:rPr>
              <a:t>5.I.CC.4 asks that students use deliberative and democratic procedures to identify strategies on how to address a current issue. Here, students have to think and produce and apply their learning in a real world context.</a:t>
            </a: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200" dirty="0">
                <a:solidFill>
                  <a:srgbClr val="102649"/>
                </a:solidFill>
                <a:latin typeface="Calibri"/>
                <a:ea typeface="Calibri"/>
                <a:cs typeface="Calibri"/>
                <a:sym typeface="Calibri"/>
              </a:rPr>
              <a:t>8.I.CC.2 is similar to K.I.CC.1 because students have to produce a tangible product of an argument that requires them to </a:t>
            </a:r>
            <a:r>
              <a:rPr lang="en" sz="1200" dirty="0">
                <a:solidFill>
                  <a:schemeClr val="dk1"/>
                </a:solidFill>
                <a:latin typeface="Calibri"/>
                <a:ea typeface="Calibri"/>
                <a:cs typeface="Calibri"/>
                <a:sym typeface="Calibri"/>
              </a:rPr>
              <a:t>draw on multiple disciplinary lenses. In this argument, students have to analyze how multiple perspectives, diversity and conflict and compromise impacted the development of the United States.</a:t>
            </a:r>
            <a:endParaRPr sz="1200" dirty="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HS.C.I.CC.1 is similar to</a:t>
            </a:r>
            <a:r>
              <a:rPr lang="en" sz="1200" b="1" dirty="0">
                <a:solidFill>
                  <a:schemeClr val="dk1"/>
                </a:solidFill>
                <a:latin typeface="Calibri"/>
                <a:ea typeface="Calibri"/>
                <a:cs typeface="Calibri"/>
                <a:sym typeface="Calibri"/>
              </a:rPr>
              <a:t> </a:t>
            </a:r>
            <a:r>
              <a:rPr lang="en" sz="1200" dirty="0">
                <a:solidFill>
                  <a:srgbClr val="102649"/>
                </a:solidFill>
                <a:latin typeface="Calibri"/>
                <a:ea typeface="Calibri"/>
                <a:cs typeface="Calibri"/>
                <a:sym typeface="Calibri"/>
              </a:rPr>
              <a:t>5.I.CC.4 because it ask that students to e</a:t>
            </a:r>
            <a:r>
              <a:rPr lang="en" sz="1200" dirty="0">
                <a:solidFill>
                  <a:schemeClr val="dk1"/>
                </a:solidFill>
                <a:latin typeface="Calibri"/>
                <a:ea typeface="Calibri"/>
                <a:cs typeface="Calibri"/>
                <a:sym typeface="Calibri"/>
              </a:rPr>
              <a:t>ngage in civil discussion, reach consensus when appropriate and respect diverse opinions relevant to compelling and/or supporting questions in civics.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of these standards provides examples of how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requires students to think and produce work that demonstrates their learning in real world and disciplinary authentic ways. They have to yield a tanigble product and apply their learning in context. </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593c2ead4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3593c2ead4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dirty="0">
                <a:latin typeface="Calibri" panose="020F0502020204030204" pitchFamily="34" charset="0"/>
                <a:ea typeface="Calibri" panose="020F0502020204030204" pitchFamily="34" charset="0"/>
                <a:cs typeface="Calibri" panose="020F0502020204030204" pitchFamily="34" charset="0"/>
                <a:sym typeface="Calibri"/>
              </a:rPr>
              <a:t>Guiding Notes:</a:t>
            </a:r>
            <a:endParaRPr dirty="0">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Clr>
                <a:schemeClr val="dk1"/>
              </a:buClr>
              <a:buSzPts val="1100"/>
              <a:buFont typeface="Arial"/>
              <a:buNone/>
            </a:pPr>
            <a:endParaRPr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SzPts val="1100"/>
              <a:buNone/>
            </a:pPr>
            <a:r>
              <a:rPr lang="en"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Read the information provided on the slide.  Note:</a:t>
            </a:r>
            <a:endParaRPr dirty="0">
              <a:latin typeface="Calibri" panose="020F0502020204030204" pitchFamily="34" charset="0"/>
              <a:ea typeface="Calibri" panose="020F0502020204030204" pitchFamily="34" charset="0"/>
              <a:cs typeface="Calibri" panose="020F0502020204030204" pitchFamily="34" charset="0"/>
              <a:sym typeface="Calibri"/>
            </a:endParaRPr>
          </a:p>
          <a:p>
            <a:pPr marL="342900" marR="0" lvl="0" indent="-304800" algn="l" rtl="0">
              <a:lnSpc>
                <a:spcPct val="100000"/>
              </a:lnSpc>
              <a:spcBef>
                <a:spcPts val="0"/>
              </a:spcBef>
              <a:spcAft>
                <a:spcPts val="0"/>
              </a:spcAft>
              <a:buClr>
                <a:schemeClr val="dk1"/>
              </a:buClr>
              <a:buSzPts val="1200"/>
              <a:buFont typeface="Calibri"/>
              <a:buChar char="•"/>
            </a:pPr>
            <a:r>
              <a:rPr lang="en-US" dirty="0">
                <a:latin typeface="Calibri" panose="020F0502020204030204" pitchFamily="34" charset="0"/>
                <a:ea typeface="Calibri" panose="020F0502020204030204" pitchFamily="34" charset="0"/>
                <a:cs typeface="Calibri" panose="020F0502020204030204" pitchFamily="34" charset="0"/>
                <a:sym typeface="Calibri"/>
              </a:rPr>
              <a:t>Performance assessments can be used for formative, interim or summative purposes. </a:t>
            </a:r>
          </a:p>
          <a:p>
            <a:pPr marL="342900" marR="0" lvl="0" indent="-304800" algn="l" rtl="0">
              <a:lnSpc>
                <a:spcPct val="100000"/>
              </a:lnSpc>
              <a:spcBef>
                <a:spcPts val="0"/>
              </a:spcBef>
              <a:spcAft>
                <a:spcPts val="0"/>
              </a:spcAft>
              <a:buClr>
                <a:schemeClr val="dk1"/>
              </a:buClr>
              <a:buSzPts val="1200"/>
              <a:buFont typeface="Calibri"/>
              <a:buChar char="•"/>
            </a:pPr>
            <a:r>
              <a:rPr lang="en-US" dirty="0">
                <a:latin typeface="Calibri" panose="020F0502020204030204" pitchFamily="34" charset="0"/>
                <a:ea typeface="Calibri" panose="020F0502020204030204" pitchFamily="34" charset="0"/>
                <a:cs typeface="Calibri" panose="020F0502020204030204" pitchFamily="34" charset="0"/>
                <a:sym typeface="Calibri"/>
              </a:rPr>
              <a:t>A performance assessment could be included as an item within an assessment, or a single performance task can make up the entire assessment. </a:t>
            </a:r>
          </a:p>
          <a:p>
            <a:pPr marL="342900" marR="0" lvl="0" indent="-304800" algn="l" rtl="0">
              <a:lnSpc>
                <a:spcPct val="100000"/>
              </a:lnSpc>
              <a:spcBef>
                <a:spcPts val="0"/>
              </a:spcBef>
              <a:spcAft>
                <a:spcPts val="0"/>
              </a:spcAft>
              <a:buClr>
                <a:schemeClr val="dk1"/>
              </a:buClr>
              <a:buSzPts val="1200"/>
              <a:buFont typeface="Calibri"/>
              <a:buChar char="•"/>
            </a:pPr>
            <a:r>
              <a:rPr lang="en" dirty="0">
                <a:latin typeface="Calibri" panose="020F0502020204030204" pitchFamily="34" charset="0"/>
                <a:ea typeface="Calibri" panose="020F0502020204030204" pitchFamily="34" charset="0"/>
                <a:cs typeface="Calibri" panose="020F0502020204030204" pitchFamily="34" charset="0"/>
                <a:sym typeface="Calibri"/>
              </a:rPr>
              <a:t>Performance assessments can be so informal that students don’t even realize that they are happening. Or, they can be highly structured and standardized. Or,  performance assessments can fall somewhere in between: they can last only a few minutes or take place over the course of a month. </a:t>
            </a:r>
            <a:endParaRPr dirty="0">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3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latin typeface="Franklin Gothic Book" panose="020B0503020102020204" pitchFamily="34" charset="0"/>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 name="Google Shape;13;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0778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43"/>
          <p:cNvSpPr>
            <a:spLocks noGrp="1"/>
          </p:cNvSpPr>
          <p:nvPr>
            <p:ph type="pic" idx="2"/>
          </p:nvPr>
        </p:nvSpPr>
        <p:spPr>
          <a:xfrm>
            <a:off x="3887391" y="740569"/>
            <a:ext cx="4629300" cy="3655200"/>
          </a:xfrm>
          <a:prstGeom prst="rect">
            <a:avLst/>
          </a:prstGeom>
          <a:noFill/>
          <a:ln>
            <a:noFill/>
          </a:ln>
        </p:spPr>
      </p:sp>
      <p:sp>
        <p:nvSpPr>
          <p:cNvPr id="62" name="Google Shape;62;p4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4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45"/>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78"/>
        <p:cNvGrpSpPr/>
        <p:nvPr/>
      </p:nvGrpSpPr>
      <p:grpSpPr>
        <a:xfrm>
          <a:off x="0" y="0"/>
          <a:ext cx="0" cy="0"/>
          <a:chOff x="0" y="0"/>
          <a:chExt cx="0" cy="0"/>
        </a:xfrm>
      </p:grpSpPr>
      <p:sp>
        <p:nvSpPr>
          <p:cNvPr id="79" name="Google Shape;79;p47"/>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72B62"/>
              </a:buClr>
              <a:buSzPts val="4100"/>
              <a:buFont typeface="Georgia"/>
              <a:buNone/>
              <a:defRPr sz="4100">
                <a:solidFill>
                  <a:srgbClr val="072B6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7"/>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2100"/>
              <a:buNone/>
              <a:defRPr sz="2100">
                <a:solidFill>
                  <a:srgbClr val="7F7F7F"/>
                </a:solidFill>
              </a:defRPr>
            </a:lvl1pPr>
            <a:lvl2pPr lvl="1" algn="ctr">
              <a:lnSpc>
                <a:spcPct val="90000"/>
              </a:lnSpc>
              <a:spcBef>
                <a:spcPts val="800"/>
              </a:spcBef>
              <a:spcAft>
                <a:spcPts val="0"/>
              </a:spcAft>
              <a:buSzPts val="1900"/>
              <a:buNone/>
              <a:defRPr>
                <a:solidFill>
                  <a:srgbClr val="888888"/>
                </a:solidFill>
              </a:defRPr>
            </a:lvl2pPr>
            <a:lvl3pPr lvl="2" algn="ctr">
              <a:lnSpc>
                <a:spcPct val="90000"/>
              </a:lnSpc>
              <a:spcBef>
                <a:spcPts val="800"/>
              </a:spcBef>
              <a:spcAft>
                <a:spcPts val="0"/>
              </a:spcAft>
              <a:buSzPts val="21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800"/>
              </a:spcBef>
              <a:spcAft>
                <a:spcPts val="0"/>
              </a:spcAft>
              <a:buSzPts val="1800"/>
              <a:buNone/>
              <a:defRPr>
                <a:solidFill>
                  <a:srgbClr val="888888"/>
                </a:solidFill>
              </a:defRPr>
            </a:lvl5pPr>
            <a:lvl6pPr lvl="5" algn="ctr">
              <a:lnSpc>
                <a:spcPct val="90000"/>
              </a:lnSpc>
              <a:spcBef>
                <a:spcPts val="800"/>
              </a:spcBef>
              <a:spcAft>
                <a:spcPts val="0"/>
              </a:spcAft>
              <a:buSzPts val="700"/>
              <a:buNone/>
              <a:defRPr>
                <a:solidFill>
                  <a:srgbClr val="888888"/>
                </a:solidFill>
              </a:defRPr>
            </a:lvl6pPr>
            <a:lvl7pPr lvl="6" algn="ctr">
              <a:lnSpc>
                <a:spcPct val="90000"/>
              </a:lnSpc>
              <a:spcBef>
                <a:spcPts val="800"/>
              </a:spcBef>
              <a:spcAft>
                <a:spcPts val="0"/>
              </a:spcAft>
              <a:buSzPts val="700"/>
              <a:buNone/>
              <a:defRPr>
                <a:solidFill>
                  <a:srgbClr val="888888"/>
                </a:solidFill>
              </a:defRPr>
            </a:lvl7pPr>
            <a:lvl8pPr lvl="7" algn="ctr">
              <a:lnSpc>
                <a:spcPct val="90000"/>
              </a:lnSpc>
              <a:spcBef>
                <a:spcPts val="800"/>
              </a:spcBef>
              <a:spcAft>
                <a:spcPts val="0"/>
              </a:spcAft>
              <a:buSzPts val="700"/>
              <a:buNone/>
              <a:defRPr>
                <a:solidFill>
                  <a:srgbClr val="888888"/>
                </a:solidFill>
              </a:defRPr>
            </a:lvl8pPr>
            <a:lvl9pPr lvl="8" algn="ctr">
              <a:lnSpc>
                <a:spcPct val="90000"/>
              </a:lnSpc>
              <a:spcBef>
                <a:spcPts val="800"/>
              </a:spcBef>
              <a:spcAft>
                <a:spcPts val="0"/>
              </a:spcAft>
              <a:buSzPts val="700"/>
              <a:buNone/>
              <a:defRPr>
                <a:solidFill>
                  <a:srgbClr val="888888"/>
                </a:solidFill>
              </a:defRPr>
            </a:lvl9pPr>
          </a:lstStyle>
          <a:p>
            <a:endParaRPr/>
          </a:p>
        </p:txBody>
      </p:sp>
      <p:grpSp>
        <p:nvGrpSpPr>
          <p:cNvPr id="81" name="Google Shape;81;p47"/>
          <p:cNvGrpSpPr/>
          <p:nvPr/>
        </p:nvGrpSpPr>
        <p:grpSpPr>
          <a:xfrm>
            <a:off x="0" y="0"/>
            <a:ext cx="9144100" cy="5149925"/>
            <a:chOff x="0" y="-8467"/>
            <a:chExt cx="12192133" cy="6866567"/>
          </a:xfrm>
        </p:grpSpPr>
        <p:cxnSp>
          <p:nvCxnSpPr>
            <p:cNvPr id="82" name="Google Shape;82;p47"/>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83" name="Google Shape;83;p47"/>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84" name="Google Shape;84;p4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85" name="Google Shape;85;p4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6" name="Google Shape;86;p47"/>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88" name="Google Shape;88;p4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89" name="Google Shape;89;p4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90" name="Google Shape;90;p4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7"/>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2" name="Google Shape;92;p47"/>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93" name="Google Shape;93;p47"/>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7"/>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SzPts val="1100"/>
              <a:buNone/>
              <a:defRPr sz="1200" b="0" i="0" u="none" strike="noStrike" cap="none">
                <a:solidFill>
                  <a:schemeClr val="lt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8"/>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48"/>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99" name="Google Shape;99;p48"/>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49"/>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49"/>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50"/>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50"/>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108" name="Google Shape;108;p50"/>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6"/>
        <p:cNvGrpSpPr/>
        <p:nvPr/>
      </p:nvGrpSpPr>
      <p:grpSpPr>
        <a:xfrm>
          <a:off x="0" y="0"/>
          <a:ext cx="0" cy="0"/>
          <a:chOff x="0" y="0"/>
          <a:chExt cx="0" cy="0"/>
        </a:xfrm>
      </p:grpSpPr>
      <p:sp>
        <p:nvSpPr>
          <p:cNvPr id="17" name="Google Shape;17;p35"/>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8" name="Google Shape;18;p35"/>
          <p:cNvSpPr txBox="1">
            <a:spLocks noGrp="1"/>
          </p:cNvSpPr>
          <p:nvPr>
            <p:ph type="body" idx="1"/>
          </p:nvPr>
        </p:nvSpPr>
        <p:spPr>
          <a:xfrm>
            <a:off x="416840" y="1330088"/>
            <a:ext cx="6891600" cy="3676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atin typeface="Franklin Gothic Book" panose="020B0503020102020204" pitchFamily="34" charset="0"/>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dirty="0"/>
          </a:p>
        </p:txBody>
      </p:sp>
      <p:sp>
        <p:nvSpPr>
          <p:cNvPr id="19" name="Google Shape;19;p35"/>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2" name="Google Shape;22;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3" name="Google Shape;23;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7" name="Google Shape;27;p3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 name="Google Shape;28;p3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9" name="Google Shape;29;p3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 name="Google Shape;30;p3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3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6" name="Google Shape;3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38"/>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3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3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0"/>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4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42"/>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5" name="Google Shape;55;p4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6" name="Google Shape;56;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2"/>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Google Shape;7;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dirty="0"/>
          </a:p>
        </p:txBody>
      </p:sp>
      <p:sp>
        <p:nvSpPr>
          <p:cNvPr id="8" name="Google Shape;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3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Book" panose="020B0503020102020204" pitchFamily="34" charset="0"/>
          <a:ea typeface="Franklin Gothic Book" panose="020B05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Original_Performance_Task.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3rd_Grade_Performance_Assessmen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education.ky.gov/_layouts/download.aspx?SourceUrl=/curriculum/standards/kyacadstand/Documents/Grade_5_Performance_Assessment.docx" TargetMode="External"/><Relationship Id="rId3" Type="http://schemas.openxmlformats.org/officeDocument/2006/relationships/hyperlink" Target="https://www.education.ky.gov/_layouts/download.aspx?SourceUrl=/curriculum/standards/kyacadstand/Documents/Performance_Based_Assessment_Audit.docx" TargetMode="External"/><Relationship Id="rId7" Type="http://schemas.openxmlformats.org/officeDocument/2006/relationships/hyperlink" Target="https://coretools.ldc.org/mods/3a465fcb-7510-4103-9e71-ac325ae2470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oregon.gov/ode/educator-resources/assessment/Documents/MS-Final-US-History-Mexican-War.pdf" TargetMode="External"/><Relationship Id="rId5" Type="http://schemas.openxmlformats.org/officeDocument/2006/relationships/hyperlink" Target="https://applications.education.ne.gov/distrib/web/social_studies/CSSAP%20Modules/CSSAP%20First%20Phase%20Modules/community/" TargetMode="External"/><Relationship Id="rId10" Type="http://schemas.openxmlformats.org/officeDocument/2006/relationships/hyperlink" Target="https://www.education.ky.gov/_layouts/download.aspx?SourceUrl=/curriculum/standards/kyacadstand/Documents/High_School_Performance_Assessment.pptx" TargetMode="External"/><Relationship Id="rId4" Type="http://schemas.openxmlformats.org/officeDocument/2006/relationships/hyperlink" Target="https://docs.google.com/document/d/1jBc2MGEDbic1N9_zcoFzpdfhN6oQGvMTnlHlKVhuOLo/copy" TargetMode="External"/><Relationship Id="rId9" Type="http://schemas.openxmlformats.org/officeDocument/2006/relationships/hyperlink" Target="https://www.education.ky.gov/_layouts/download.aspx?SourceUrl=/curriculum/standards/kyacadstand/Documents/Middle_School_Performance_Assessment.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ky.gov/curriculum/standards/kyacadstand/Documents/Performance_Assessment_Planning_Map.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_2019.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tEczkhfLwq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ducation.ky.gov/curriculum/standards/kyacadstand/Documents/SS_K_example_Performance_Assessment_Planning_Map.docx" TargetMode="External"/><Relationship Id="rId3" Type="http://schemas.openxmlformats.org/officeDocument/2006/relationships/hyperlink" Target="https://education.ky.gov/curriculum/standards/kyacadstand/Documents/Kentucky_Academic_Standards_for_Social_Studies_2019.pdf" TargetMode="External"/><Relationship Id="rId7" Type="http://schemas.openxmlformats.org/officeDocument/2006/relationships/hyperlink" Target="https://education.ky.gov/curriculum/standards/kyacadstand/Documents/SS_Grade_3_example_Performance_Assessment_Planning_Map.doc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SS_Grade_5_example_Performance_Assessment_Planning_Map.docx" TargetMode="External"/><Relationship Id="rId5" Type="http://schemas.openxmlformats.org/officeDocument/2006/relationships/hyperlink" Target="https://education.ky.gov/curriculum/standards/kyacadstand/Documents/SS_MS_Example_Performance_Assessment_Planning_Map.docx" TargetMode="External"/><Relationship Id="rId4" Type="http://schemas.openxmlformats.org/officeDocument/2006/relationships/hyperlink" Target="https://education.ky.gov/curriculum/standards/kyacadstand/Documents/SS_HS_example_Performance_Assessment_Planning_Map.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jBc2MGEDbic1N9_zcoFzpdfhN6oQGvMTnlHlKVhuOLo/ed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acdev.e-education.psu.edu/taxonomy/term/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acdev.e-education.psu.edu/taxonomy/term/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ctrTitle"/>
          </p:nvPr>
        </p:nvSpPr>
        <p:spPr>
          <a:xfrm>
            <a:off x="2061488"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a:t>Performance Assessments in Social Studies</a:t>
            </a:r>
            <a:endParaRPr dirty="0"/>
          </a:p>
        </p:txBody>
      </p:sp>
      <p:sp>
        <p:nvSpPr>
          <p:cNvPr id="114" name="Google Shape;114;p1"/>
          <p:cNvSpPr txBox="1">
            <a:spLocks noGrp="1"/>
          </p:cNvSpPr>
          <p:nvPr>
            <p:ph type="subTitle" idx="1"/>
          </p:nvPr>
        </p:nvSpPr>
        <p:spPr>
          <a:xfrm>
            <a:off x="2118019" y="2786316"/>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b="1" dirty="0"/>
              <a:t>Module Four: </a:t>
            </a:r>
            <a:endParaRPr b="1" dirty="0"/>
          </a:p>
          <a:p>
            <a:pPr marL="0" lvl="0" indent="0" algn="ctr" rtl="0">
              <a:lnSpc>
                <a:spcPct val="90000"/>
              </a:lnSpc>
              <a:spcBef>
                <a:spcPts val="0"/>
              </a:spcBef>
              <a:spcAft>
                <a:spcPts val="0"/>
              </a:spcAft>
              <a:buSzPts val="2100"/>
              <a:buNone/>
            </a:pPr>
            <a:r>
              <a:rPr lang="en" b="1" dirty="0"/>
              <a:t>How do I design p</a:t>
            </a:r>
            <a:r>
              <a:rPr lang="en"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erformance</a:t>
            </a:r>
            <a:r>
              <a:rPr lang="en" b="1" dirty="0"/>
              <a:t> assessments to meet the depth and rigor of the </a:t>
            </a:r>
            <a:r>
              <a:rPr lang="en" b="1" i="1" dirty="0"/>
              <a:t>KAS for Social Studies</a:t>
            </a:r>
            <a:r>
              <a:rPr lang="en" b="1" dirty="0"/>
              <a:t>?</a:t>
            </a:r>
            <a:endParaRPr b="1" dirty="0"/>
          </a:p>
        </p:txBody>
      </p:sp>
      <p:sp>
        <p:nvSpPr>
          <p:cNvPr id="115" name="Google Shape;115;p1"/>
          <p:cNvSpPr txBox="1">
            <a:spLocks noGrp="1"/>
          </p:cNvSpPr>
          <p:nvPr>
            <p:ph type="sldNum" idx="12"/>
          </p:nvPr>
        </p:nvSpPr>
        <p:spPr>
          <a:xfrm>
            <a:off x="8471725" y="4757275"/>
            <a:ext cx="5043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1</a:t>
            </a:fld>
            <a:endParaRPr>
              <a:solidFill>
                <a:srgbClr val="0077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3593c2ead4_1_27"/>
          <p:cNvSpPr txBox="1">
            <a:spLocks noGrp="1"/>
          </p:cNvSpPr>
          <p:nvPr>
            <p:ph type="title"/>
          </p:nvPr>
        </p:nvSpPr>
        <p:spPr>
          <a:xfrm>
            <a:off x="174604" y="266625"/>
            <a:ext cx="87948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sz="2800"/>
              <a:t>Basic Characteristics of Performance Assessments</a:t>
            </a:r>
            <a:endParaRPr sz="2800"/>
          </a:p>
        </p:txBody>
      </p:sp>
      <p:sp>
        <p:nvSpPr>
          <p:cNvPr id="225" name="Google Shape;225;g33593c2ead4_1_27"/>
          <p:cNvSpPr txBox="1">
            <a:spLocks noGrp="1"/>
          </p:cNvSpPr>
          <p:nvPr>
            <p:ph type="body" idx="1"/>
          </p:nvPr>
        </p:nvSpPr>
        <p:spPr>
          <a:xfrm>
            <a:off x="194100" y="880274"/>
            <a:ext cx="5842200" cy="3503189"/>
          </a:xfrm>
          <a:prstGeom prst="rect">
            <a:avLst/>
          </a:prstGeom>
          <a:noFill/>
          <a:ln>
            <a:noFill/>
          </a:ln>
        </p:spPr>
        <p:txBody>
          <a:bodyPr spcFirstLastPara="1" wrap="square" lIns="68575" tIns="34275" rIns="68575" bIns="34275" anchor="t" anchorCtr="0">
            <a:noAutofit/>
          </a:bodyPr>
          <a:lstStyle/>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Target </a:t>
            </a:r>
            <a:r>
              <a:rPr lang="en" sz="1900" b="1" dirty="0">
                <a:solidFill>
                  <a:schemeClr val="dk1"/>
                </a:solidFill>
              </a:rPr>
              <a:t>skills</a:t>
            </a:r>
            <a:r>
              <a:rPr lang="en" sz="1900" dirty="0">
                <a:solidFill>
                  <a:schemeClr val="dk1"/>
                </a:solidFill>
              </a:rPr>
              <a:t> and</a:t>
            </a:r>
            <a:r>
              <a:rPr lang="en" sz="1900" b="1" dirty="0">
                <a:solidFill>
                  <a:schemeClr val="dk1"/>
                </a:solidFill>
              </a:rPr>
              <a:t> knowledge</a:t>
            </a:r>
            <a:r>
              <a:rPr lang="en" sz="1900" dirty="0">
                <a:solidFill>
                  <a:schemeClr val="dk1"/>
                </a:solidFill>
              </a:rPr>
              <a:t> that </a:t>
            </a:r>
            <a:r>
              <a:rPr lang="en-US" sz="1900" dirty="0">
                <a:solidFill>
                  <a:schemeClr val="dk1"/>
                </a:solidFill>
              </a:rPr>
              <a:t>are required</a:t>
            </a:r>
            <a:endParaRPr sz="1900"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b="1" dirty="0">
                <a:solidFill>
                  <a:schemeClr val="dk1"/>
                </a:solidFill>
              </a:rPr>
              <a:t>Link </a:t>
            </a:r>
            <a:r>
              <a:rPr lang="en" sz="1900" dirty="0">
                <a:solidFill>
                  <a:schemeClr val="dk1"/>
                </a:solidFill>
              </a:rPr>
              <a:t>curriculum, instruction and assessment</a:t>
            </a:r>
            <a:endParaRPr sz="1900"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Focus on </a:t>
            </a:r>
            <a:r>
              <a:rPr lang="en" sz="1900" b="1" dirty="0">
                <a:solidFill>
                  <a:schemeClr val="dk1"/>
                </a:solidFill>
              </a:rPr>
              <a:t>learning by doing</a:t>
            </a:r>
            <a:endParaRPr sz="1900" b="1"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Establish novel and </a:t>
            </a:r>
            <a:r>
              <a:rPr lang="en" sz="1900" b="1" dirty="0">
                <a:solidFill>
                  <a:schemeClr val="dk1"/>
                </a:solidFill>
              </a:rPr>
              <a:t>authentic contexts</a:t>
            </a:r>
            <a:r>
              <a:rPr lang="en" sz="1900" dirty="0">
                <a:solidFill>
                  <a:schemeClr val="dk1"/>
                </a:solidFill>
              </a:rPr>
              <a:t> for performance</a:t>
            </a:r>
            <a:endParaRPr sz="1900"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Provide evidence of </a:t>
            </a:r>
            <a:r>
              <a:rPr lang="en" sz="1900" b="1" dirty="0">
                <a:solidFill>
                  <a:schemeClr val="dk1"/>
                </a:solidFill>
              </a:rPr>
              <a:t>understanding via transfer</a:t>
            </a:r>
            <a:endParaRPr sz="1900" b="1"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Are </a:t>
            </a:r>
            <a:r>
              <a:rPr lang="en" sz="1900" b="1" dirty="0">
                <a:solidFill>
                  <a:schemeClr val="dk1"/>
                </a:solidFill>
              </a:rPr>
              <a:t>multifaceted</a:t>
            </a:r>
            <a:endParaRPr sz="1900" b="1"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b="1" dirty="0">
                <a:solidFill>
                  <a:schemeClr val="dk1"/>
                </a:solidFill>
              </a:rPr>
              <a:t>Integrate two or more subjects</a:t>
            </a:r>
            <a:r>
              <a:rPr lang="en" sz="1900" dirty="0">
                <a:solidFill>
                  <a:schemeClr val="dk1"/>
                </a:solidFill>
              </a:rPr>
              <a:t>, as well as </a:t>
            </a:r>
            <a:r>
              <a:rPr lang="en" sz="1900" b="1" dirty="0">
                <a:solidFill>
                  <a:schemeClr val="dk1"/>
                </a:solidFill>
              </a:rPr>
              <a:t>21st century skills</a:t>
            </a:r>
            <a:endParaRPr sz="1900" b="1" dirty="0">
              <a:solidFill>
                <a:schemeClr val="dk1"/>
              </a:solidFill>
            </a:endParaRPr>
          </a:p>
          <a:p>
            <a:pPr marL="254000" lvl="0" indent="-260350" algn="l" rtl="0">
              <a:lnSpc>
                <a:spcPct val="100000"/>
              </a:lnSpc>
              <a:spcBef>
                <a:spcPts val="0"/>
              </a:spcBef>
              <a:spcAft>
                <a:spcPts val="0"/>
              </a:spcAft>
              <a:buClr>
                <a:schemeClr val="dk1"/>
              </a:buClr>
              <a:buSzPts val="1900"/>
              <a:buChar char="•"/>
            </a:pPr>
            <a:r>
              <a:rPr lang="en" sz="1900" dirty="0">
                <a:solidFill>
                  <a:schemeClr val="dk1"/>
                </a:solidFill>
              </a:rPr>
              <a:t>Are </a:t>
            </a:r>
            <a:r>
              <a:rPr lang="en" sz="1900" b="1" dirty="0">
                <a:solidFill>
                  <a:schemeClr val="dk1"/>
                </a:solidFill>
              </a:rPr>
              <a:t>evaluated</a:t>
            </a:r>
            <a:r>
              <a:rPr lang="en" sz="1900" dirty="0">
                <a:solidFill>
                  <a:schemeClr val="dk1"/>
                </a:solidFill>
              </a:rPr>
              <a:t> with </a:t>
            </a:r>
            <a:r>
              <a:rPr lang="en" sz="1900" b="1" dirty="0">
                <a:solidFill>
                  <a:schemeClr val="dk1"/>
                </a:solidFill>
              </a:rPr>
              <a:t>established criteria and rubrics</a:t>
            </a:r>
            <a:endParaRPr sz="1900" b="1" dirty="0">
              <a:solidFill>
                <a:schemeClr val="dk1"/>
              </a:solidFill>
            </a:endParaRPr>
          </a:p>
        </p:txBody>
      </p:sp>
      <p:sp>
        <p:nvSpPr>
          <p:cNvPr id="226" name="Google Shape;226;g33593c2ead4_1_27"/>
          <p:cNvSpPr txBox="1">
            <a:spLocks noGrp="1"/>
          </p:cNvSpPr>
          <p:nvPr>
            <p:ph type="sldNum" idx="12"/>
          </p:nvPr>
        </p:nvSpPr>
        <p:spPr>
          <a:xfrm>
            <a:off x="6204608" y="3551645"/>
            <a:ext cx="3846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27" name="Google Shape;227;g33593c2ead4_1_27" descr="Laura Bush and Fran Mainella look on as students of Stella ..."/>
          <p:cNvPicPr preferRelativeResize="0"/>
          <p:nvPr/>
        </p:nvPicPr>
        <p:blipFill rotWithShape="1">
          <a:blip r:embed="rId3">
            <a:alphaModFix/>
          </a:blip>
          <a:srcRect l="34747"/>
          <a:stretch/>
        </p:blipFill>
        <p:spPr>
          <a:xfrm>
            <a:off x="6036300" y="1033575"/>
            <a:ext cx="2749200" cy="2822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3593c2ead4_1_34"/>
          <p:cNvSpPr txBox="1">
            <a:spLocks noGrp="1"/>
          </p:cNvSpPr>
          <p:nvPr>
            <p:ph type="title"/>
          </p:nvPr>
        </p:nvSpPr>
        <p:spPr>
          <a:xfrm>
            <a:off x="416828" y="192769"/>
            <a:ext cx="84960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Application</a:t>
            </a:r>
            <a:endParaRPr dirty="0"/>
          </a:p>
        </p:txBody>
      </p:sp>
      <p:sp>
        <p:nvSpPr>
          <p:cNvPr id="234" name="Google Shape;234;g33593c2ead4_1_34"/>
          <p:cNvSpPr txBox="1">
            <a:spLocks noGrp="1"/>
          </p:cNvSpPr>
          <p:nvPr>
            <p:ph type="body" idx="1"/>
          </p:nvPr>
        </p:nvSpPr>
        <p:spPr>
          <a:xfrm>
            <a:off x="174638" y="792563"/>
            <a:ext cx="8496000" cy="3558300"/>
          </a:xfrm>
          <a:prstGeom prst="rect">
            <a:avLst/>
          </a:prstGeom>
          <a:noFill/>
          <a:ln>
            <a:noFill/>
          </a:ln>
        </p:spPr>
        <p:txBody>
          <a:bodyPr spcFirstLastPara="1" wrap="square" lIns="68575" tIns="34275" rIns="68575" bIns="34275" anchor="t" anchorCtr="0">
            <a:normAutofit lnSpcReduction="10000"/>
          </a:bodyPr>
          <a:lstStyle/>
          <a:p>
            <a:pPr marL="342900" lvl="0" indent="-285750" algn="l" rtl="0">
              <a:lnSpc>
                <a:spcPct val="100000"/>
              </a:lnSpc>
              <a:spcBef>
                <a:spcPts val="0"/>
              </a:spcBef>
              <a:spcAft>
                <a:spcPts val="0"/>
              </a:spcAft>
              <a:buClr>
                <a:srgbClr val="222222"/>
              </a:buClr>
              <a:buSzPts val="1900"/>
              <a:buFont typeface="Libre Franklin"/>
              <a:buChar char="•"/>
            </a:pPr>
            <a:r>
              <a:rPr lang="en" sz="2000" dirty="0">
                <a:solidFill>
                  <a:srgbClr val="222222"/>
                </a:solidFill>
              </a:rPr>
              <a:t>Evaluate </a:t>
            </a:r>
            <a:r>
              <a:rPr lang="en" sz="2000" b="1" dirty="0">
                <a:solidFill>
                  <a:srgbClr val="222222"/>
                </a:solidFill>
                <a:hlinkClick r:id="rId3"/>
              </a:rPr>
              <a:t>Performance Assessment Draft One</a:t>
            </a:r>
            <a:r>
              <a:rPr lang="en" sz="2000" dirty="0">
                <a:solidFill>
                  <a:srgbClr val="222222"/>
                </a:solidFill>
                <a:hlinkClick r:id="rId3"/>
              </a:rPr>
              <a:t> </a:t>
            </a:r>
            <a:r>
              <a:rPr lang="en" sz="2000" dirty="0">
                <a:solidFill>
                  <a:srgbClr val="222222"/>
                </a:solidFill>
              </a:rPr>
              <a:t>on your Note Catcher by using the following characteristics of a Performance Assessment:</a:t>
            </a:r>
            <a:endParaRPr sz="2000" dirty="0">
              <a:solidFill>
                <a:srgbClr val="222222"/>
              </a:solidFill>
            </a:endParaRPr>
          </a:p>
          <a:p>
            <a:pPr marL="342900" lvl="0" indent="0" algn="l" rtl="0">
              <a:lnSpc>
                <a:spcPct val="100000"/>
              </a:lnSpc>
              <a:spcBef>
                <a:spcPts val="0"/>
              </a:spcBef>
              <a:spcAft>
                <a:spcPts val="0"/>
              </a:spcAft>
              <a:buNone/>
            </a:pPr>
            <a:endParaRPr sz="2000" dirty="0">
              <a:solidFill>
                <a:srgbClr val="222222"/>
              </a:solidFill>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target </a:t>
            </a:r>
            <a:r>
              <a:rPr lang="en" sz="2000" b="1" dirty="0">
                <a:solidFill>
                  <a:srgbClr val="222222"/>
                </a:solidFill>
                <a:latin typeface="Franklin Gothic Book" panose="020B0503020102020204" pitchFamily="34" charset="0"/>
              </a:rPr>
              <a:t>skills</a:t>
            </a:r>
            <a:r>
              <a:rPr lang="en" sz="2000" dirty="0">
                <a:solidFill>
                  <a:srgbClr val="222222"/>
                </a:solidFill>
                <a:latin typeface="Franklin Gothic Book" panose="020B0503020102020204" pitchFamily="34" charset="0"/>
              </a:rPr>
              <a:t> and</a:t>
            </a:r>
            <a:r>
              <a:rPr lang="en" sz="2000" b="1" dirty="0">
                <a:solidFill>
                  <a:srgbClr val="222222"/>
                </a:solidFill>
                <a:latin typeface="Franklin Gothic Book" panose="020B0503020102020204" pitchFamily="34" charset="0"/>
              </a:rPr>
              <a:t> knowledge</a:t>
            </a:r>
            <a:r>
              <a:rPr lang="en" sz="2000" dirty="0">
                <a:solidFill>
                  <a:srgbClr val="222222"/>
                </a:solidFill>
                <a:latin typeface="Franklin Gothic Book" panose="020B0503020102020204" pitchFamily="34" charset="0"/>
              </a:rPr>
              <a:t> that are required?</a:t>
            </a:r>
            <a:endParaRPr sz="2000"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a:t>
            </a:r>
            <a:r>
              <a:rPr lang="en" sz="2000" b="1" dirty="0">
                <a:solidFill>
                  <a:srgbClr val="222222"/>
                </a:solidFill>
                <a:latin typeface="Franklin Gothic Book" panose="020B0503020102020204" pitchFamily="34" charset="0"/>
              </a:rPr>
              <a:t>link </a:t>
            </a:r>
            <a:r>
              <a:rPr lang="en" sz="2000" dirty="0">
                <a:solidFill>
                  <a:srgbClr val="222222"/>
                </a:solidFill>
                <a:latin typeface="Franklin Gothic Book" panose="020B0503020102020204" pitchFamily="34" charset="0"/>
              </a:rPr>
              <a:t>curriculum, instruction and assessment?</a:t>
            </a:r>
            <a:endParaRPr sz="2000"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focus on </a:t>
            </a:r>
            <a:r>
              <a:rPr lang="en" sz="2000" b="1" dirty="0">
                <a:solidFill>
                  <a:srgbClr val="222222"/>
                </a:solidFill>
                <a:latin typeface="Franklin Gothic Book" panose="020B0503020102020204" pitchFamily="34" charset="0"/>
              </a:rPr>
              <a:t>learning by doing?</a:t>
            </a:r>
            <a:endParaRPr sz="2000"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establish novel and </a:t>
            </a:r>
            <a:r>
              <a:rPr lang="en" sz="2000" b="1" dirty="0">
                <a:solidFill>
                  <a:srgbClr val="222222"/>
                </a:solidFill>
                <a:latin typeface="Franklin Gothic Book" panose="020B0503020102020204" pitchFamily="34" charset="0"/>
              </a:rPr>
              <a:t>authentic contexts</a:t>
            </a:r>
            <a:r>
              <a:rPr lang="en" sz="2000" dirty="0">
                <a:solidFill>
                  <a:srgbClr val="222222"/>
                </a:solidFill>
                <a:latin typeface="Franklin Gothic Book" panose="020B0503020102020204" pitchFamily="34" charset="0"/>
              </a:rPr>
              <a:t> for performance?</a:t>
            </a:r>
            <a:endParaRPr sz="2000"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provide evidence of </a:t>
            </a:r>
            <a:r>
              <a:rPr lang="en" sz="2000" b="1" dirty="0">
                <a:solidFill>
                  <a:srgbClr val="222222"/>
                </a:solidFill>
                <a:latin typeface="Franklin Gothic Book" panose="020B0503020102020204" pitchFamily="34" charset="0"/>
              </a:rPr>
              <a:t>understanding via transfer?</a:t>
            </a:r>
            <a:endParaRPr sz="2000"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Is this prompt </a:t>
            </a:r>
            <a:r>
              <a:rPr lang="en" sz="2000" b="1" dirty="0">
                <a:solidFill>
                  <a:srgbClr val="222222"/>
                </a:solidFill>
                <a:latin typeface="Franklin Gothic Book" panose="020B0503020102020204" pitchFamily="34" charset="0"/>
              </a:rPr>
              <a:t>multifaceted? </a:t>
            </a:r>
            <a:endParaRPr sz="2000" b="1" dirty="0">
              <a:solidFill>
                <a:srgbClr val="222222"/>
              </a:solidFill>
              <a:latin typeface="Franklin Gothic Book" panose="020B0503020102020204" pitchFamily="34" charset="0"/>
            </a:endParaRPr>
          </a:p>
          <a:p>
            <a:pPr marL="1028700" lvl="2" indent="-285750" algn="l" rtl="0">
              <a:lnSpc>
                <a:spcPct val="100000"/>
              </a:lnSpc>
              <a:spcBef>
                <a:spcPts val="0"/>
              </a:spcBef>
              <a:spcAft>
                <a:spcPts val="0"/>
              </a:spcAft>
              <a:buClr>
                <a:srgbClr val="222222"/>
              </a:buClr>
              <a:buSzPts val="1900"/>
              <a:buChar char="•"/>
            </a:pPr>
            <a:r>
              <a:rPr lang="en" sz="2000" dirty="0">
                <a:solidFill>
                  <a:srgbClr val="222222"/>
                </a:solidFill>
                <a:latin typeface="Franklin Gothic Book" panose="020B0503020102020204" pitchFamily="34" charset="0"/>
              </a:rPr>
              <a:t>Does this prompt </a:t>
            </a:r>
            <a:r>
              <a:rPr lang="en" sz="2000" b="1" dirty="0">
                <a:solidFill>
                  <a:srgbClr val="222222"/>
                </a:solidFill>
                <a:latin typeface="Franklin Gothic Book" panose="020B0503020102020204" pitchFamily="34" charset="0"/>
              </a:rPr>
              <a:t>integrate two or more subjects</a:t>
            </a:r>
            <a:r>
              <a:rPr lang="en" sz="2000" dirty="0">
                <a:solidFill>
                  <a:srgbClr val="222222"/>
                </a:solidFill>
                <a:latin typeface="Franklin Gothic Book" panose="020B0503020102020204" pitchFamily="34" charset="0"/>
              </a:rPr>
              <a:t>, as well as </a:t>
            </a:r>
            <a:r>
              <a:rPr lang="en" sz="2000" b="1" dirty="0">
                <a:solidFill>
                  <a:srgbClr val="222222"/>
                </a:solidFill>
                <a:latin typeface="Franklin Gothic Book" panose="020B0503020102020204" pitchFamily="34" charset="0"/>
              </a:rPr>
              <a:t>21st century skills?</a:t>
            </a:r>
            <a:endParaRPr sz="2000" dirty="0">
              <a:solidFill>
                <a:srgbClr val="222222"/>
              </a:solidFill>
              <a:latin typeface="Franklin Gothic Book" panose="020B0503020102020204" pitchFamily="34" charset="0"/>
            </a:endParaRPr>
          </a:p>
        </p:txBody>
      </p:sp>
      <p:pic>
        <p:nvPicPr>
          <p:cNvPr id="235" name="Google Shape;235;g33593c2ead4_1_34" descr="Public Domain Clip Art Image | pen &amp; pencil | ID: 13969767611079 ..."/>
          <p:cNvPicPr preferRelativeResize="0"/>
          <p:nvPr/>
        </p:nvPicPr>
        <p:blipFill>
          <a:blip r:embed="rId4">
            <a:alphaModFix/>
          </a:blip>
          <a:stretch>
            <a:fillRect/>
          </a:stretch>
        </p:blipFill>
        <p:spPr>
          <a:xfrm>
            <a:off x="2974852" y="69206"/>
            <a:ext cx="801132" cy="7233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3593c2ead4_1_42"/>
          <p:cNvSpPr txBox="1">
            <a:spLocks noGrp="1"/>
          </p:cNvSpPr>
          <p:nvPr>
            <p:ph type="title"/>
          </p:nvPr>
        </p:nvSpPr>
        <p:spPr>
          <a:xfrm>
            <a:off x="416828" y="192769"/>
            <a:ext cx="84960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Application (2)</a:t>
            </a:r>
            <a:endParaRPr dirty="0"/>
          </a:p>
        </p:txBody>
      </p:sp>
      <p:sp>
        <p:nvSpPr>
          <p:cNvPr id="243" name="Google Shape;243;g33593c2ead4_1_42"/>
          <p:cNvSpPr txBox="1">
            <a:spLocks noGrp="1"/>
          </p:cNvSpPr>
          <p:nvPr>
            <p:ph type="body" idx="1"/>
          </p:nvPr>
        </p:nvSpPr>
        <p:spPr>
          <a:xfrm>
            <a:off x="416831" y="817913"/>
            <a:ext cx="8496000" cy="35583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1400"/>
              <a:buNone/>
            </a:pPr>
            <a:r>
              <a:rPr lang="en" sz="1900" dirty="0"/>
              <a:t>Review </a:t>
            </a:r>
            <a:r>
              <a:rPr lang="en" sz="1900" b="1" dirty="0">
                <a:hlinkClick r:id="rId3"/>
              </a:rPr>
              <a:t>draft two</a:t>
            </a:r>
            <a:r>
              <a:rPr lang="en" sz="1900" dirty="0">
                <a:hlinkClick r:id="rId3"/>
              </a:rPr>
              <a:t> </a:t>
            </a:r>
            <a:r>
              <a:rPr lang="en" sz="1900" dirty="0"/>
              <a:t>of the performance assessment task. </a:t>
            </a:r>
            <a:endParaRPr sz="1900" dirty="0"/>
          </a:p>
          <a:p>
            <a:pPr marL="0" lvl="0" indent="0" algn="l" rtl="0">
              <a:lnSpc>
                <a:spcPct val="100000"/>
              </a:lnSpc>
              <a:spcBef>
                <a:spcPts val="0"/>
              </a:spcBef>
              <a:spcAft>
                <a:spcPts val="0"/>
              </a:spcAft>
              <a:buSzPts val="1400"/>
              <a:buNone/>
            </a:pPr>
            <a:endParaRPr sz="1900" dirty="0"/>
          </a:p>
          <a:p>
            <a:pPr marL="0" lvl="0" indent="0" algn="l" rtl="0">
              <a:lnSpc>
                <a:spcPct val="100000"/>
              </a:lnSpc>
              <a:spcBef>
                <a:spcPts val="0"/>
              </a:spcBef>
              <a:spcAft>
                <a:spcPts val="0"/>
              </a:spcAft>
              <a:buSzPts val="1400"/>
              <a:buNone/>
            </a:pPr>
            <a:r>
              <a:rPr lang="en" sz="1900" b="1" dirty="0"/>
              <a:t>How did the performance assessment prompt change from draft one to draft two to better align with the characteristics of a performance assessment? </a:t>
            </a:r>
            <a:r>
              <a:rPr lang="en" sz="1900" dirty="0"/>
              <a:t>To answer this question, consider how did draft one and draft two differ:</a:t>
            </a:r>
            <a:endParaRPr sz="1900" dirty="0"/>
          </a:p>
          <a:p>
            <a:pPr marL="0" lvl="0" indent="0" algn="l" rtl="0">
              <a:lnSpc>
                <a:spcPct val="100000"/>
              </a:lnSpc>
              <a:spcBef>
                <a:spcPts val="0"/>
              </a:spcBef>
              <a:spcAft>
                <a:spcPts val="0"/>
              </a:spcAft>
              <a:buSzPts val="1400"/>
              <a:buNone/>
            </a:pPr>
            <a:endParaRPr sz="1900" dirty="0"/>
          </a:p>
          <a:p>
            <a:pPr marL="342900" lvl="0" indent="-285750" algn="l" rtl="0">
              <a:lnSpc>
                <a:spcPct val="100000"/>
              </a:lnSpc>
              <a:spcBef>
                <a:spcPts val="0"/>
              </a:spcBef>
              <a:spcAft>
                <a:spcPts val="0"/>
              </a:spcAft>
              <a:buSzPts val="1900"/>
              <a:buFont typeface="Libre Franklin"/>
              <a:buChar char="•"/>
            </a:pPr>
            <a:r>
              <a:rPr lang="en" sz="1900" dirty="0"/>
              <a:t>In what the prompt asked </a:t>
            </a:r>
            <a:r>
              <a:rPr lang="en" sz="1900" b="1" dirty="0"/>
              <a:t>students to think and produce</a:t>
            </a:r>
            <a:r>
              <a:rPr lang="en" sz="1900" dirty="0"/>
              <a:t>?</a:t>
            </a:r>
            <a:endParaRPr sz="1900" dirty="0"/>
          </a:p>
          <a:p>
            <a:pPr marL="342900" lvl="0" indent="-285750" algn="l" rtl="0">
              <a:lnSpc>
                <a:spcPct val="100000"/>
              </a:lnSpc>
              <a:spcBef>
                <a:spcPts val="0"/>
              </a:spcBef>
              <a:spcAft>
                <a:spcPts val="0"/>
              </a:spcAft>
              <a:buSzPts val="1900"/>
              <a:buFont typeface="Libre Franklin"/>
              <a:buChar char="•"/>
            </a:pPr>
            <a:r>
              <a:rPr lang="en" sz="1900" dirty="0"/>
              <a:t>In their </a:t>
            </a:r>
            <a:r>
              <a:rPr lang="en" sz="1900" b="1" dirty="0"/>
              <a:t>authenticity or connection </a:t>
            </a:r>
            <a:r>
              <a:rPr lang="en" sz="1900" dirty="0"/>
              <a:t>to the real world?</a:t>
            </a:r>
            <a:endParaRPr sz="1900" b="1" dirty="0"/>
          </a:p>
          <a:p>
            <a:pPr marL="342900" lvl="0" indent="-285750" algn="l" rtl="0">
              <a:lnSpc>
                <a:spcPct val="100000"/>
              </a:lnSpc>
              <a:spcBef>
                <a:spcPts val="0"/>
              </a:spcBef>
              <a:spcAft>
                <a:spcPts val="0"/>
              </a:spcAft>
              <a:buSzPts val="1900"/>
              <a:buFont typeface="Libre Franklin"/>
              <a:buChar char="•"/>
            </a:pPr>
            <a:r>
              <a:rPr lang="en" sz="1900" dirty="0"/>
              <a:t>In the products </a:t>
            </a:r>
            <a:r>
              <a:rPr lang="en" sz="1900" b="1" dirty="0"/>
              <a:t>students produced</a:t>
            </a:r>
            <a:r>
              <a:rPr lang="en" sz="1900" dirty="0"/>
              <a:t>? </a:t>
            </a:r>
            <a:endParaRPr sz="1900" dirty="0"/>
          </a:p>
          <a:p>
            <a:pPr marL="342900" lvl="0" indent="-285750" algn="l" rtl="0">
              <a:lnSpc>
                <a:spcPct val="100000"/>
              </a:lnSpc>
              <a:spcBef>
                <a:spcPts val="0"/>
              </a:spcBef>
              <a:spcAft>
                <a:spcPts val="0"/>
              </a:spcAft>
              <a:buSzPts val="1900"/>
              <a:buFont typeface="Libre Franklin"/>
              <a:buChar char="•"/>
            </a:pPr>
            <a:r>
              <a:rPr lang="en" sz="1900" dirty="0"/>
              <a:t>In how students </a:t>
            </a:r>
            <a:r>
              <a:rPr lang="en" sz="1900" b="1" dirty="0"/>
              <a:t>apply their learning in context</a:t>
            </a:r>
            <a:r>
              <a:rPr lang="en" sz="1900" dirty="0"/>
              <a:t>? </a:t>
            </a:r>
            <a:endParaRPr sz="1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3593c2ead4_1_49"/>
          <p:cNvSpPr txBox="1">
            <a:spLocks noGrp="1"/>
          </p:cNvSpPr>
          <p:nvPr>
            <p:ph type="title"/>
          </p:nvPr>
        </p:nvSpPr>
        <p:spPr>
          <a:xfrm>
            <a:off x="362344" y="160069"/>
            <a:ext cx="7188300" cy="990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72B62"/>
              </a:buClr>
              <a:buSzPts val="3300"/>
              <a:buFont typeface="Georgia"/>
              <a:buNone/>
            </a:pPr>
            <a:r>
              <a:rPr lang="en"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Application (3)</a:t>
            </a:r>
            <a:endParaRPr dirty="0"/>
          </a:p>
        </p:txBody>
      </p:sp>
      <p:sp>
        <p:nvSpPr>
          <p:cNvPr id="250" name="Google Shape;250;g33593c2ead4_1_49"/>
          <p:cNvSpPr txBox="1">
            <a:spLocks noGrp="1"/>
          </p:cNvSpPr>
          <p:nvPr>
            <p:ph type="body" idx="1"/>
          </p:nvPr>
        </p:nvSpPr>
        <p:spPr>
          <a:xfrm>
            <a:off x="245097" y="698138"/>
            <a:ext cx="8808041" cy="3534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1500"/>
              <a:buNone/>
            </a:pPr>
            <a:r>
              <a:rPr lang="en" sz="1700" dirty="0">
                <a:solidFill>
                  <a:schemeClr val="dk1"/>
                </a:solidFill>
              </a:rPr>
              <a:t>Choose one of the following examples based on the grade level you teach:</a:t>
            </a:r>
            <a:endParaRPr sz="1700" dirty="0">
              <a:solidFill>
                <a:schemeClr val="dk1"/>
              </a:solidFill>
            </a:endParaRPr>
          </a:p>
          <a:p>
            <a:pPr marL="457200" lvl="0" indent="0" algn="l" rtl="0">
              <a:lnSpc>
                <a:spcPct val="90000"/>
              </a:lnSpc>
              <a:spcBef>
                <a:spcPts val="800"/>
              </a:spcBef>
              <a:spcAft>
                <a:spcPts val="0"/>
              </a:spcAft>
              <a:buSzPts val="1400"/>
              <a:buNone/>
            </a:pPr>
            <a:endParaRPr sz="1700" b="1" dirty="0"/>
          </a:p>
          <a:p>
            <a:pPr marL="457200" lvl="0" indent="0" algn="l" rtl="0">
              <a:lnSpc>
                <a:spcPct val="90000"/>
              </a:lnSpc>
              <a:spcBef>
                <a:spcPts val="800"/>
              </a:spcBef>
              <a:spcAft>
                <a:spcPts val="0"/>
              </a:spcAft>
              <a:buSzPts val="1400"/>
              <a:buNone/>
            </a:pPr>
            <a:endParaRPr sz="1700" b="1" dirty="0"/>
          </a:p>
          <a:p>
            <a:pPr marL="457200" lvl="0" indent="0" algn="l" rtl="0">
              <a:lnSpc>
                <a:spcPct val="90000"/>
              </a:lnSpc>
              <a:spcBef>
                <a:spcPts val="800"/>
              </a:spcBef>
              <a:spcAft>
                <a:spcPts val="0"/>
              </a:spcAft>
              <a:buSzPts val="1400"/>
              <a:buNone/>
            </a:pPr>
            <a:endParaRPr sz="1700" b="1" dirty="0"/>
          </a:p>
          <a:p>
            <a:pPr marL="457200" lvl="0" indent="0" algn="l" rtl="0">
              <a:lnSpc>
                <a:spcPct val="90000"/>
              </a:lnSpc>
              <a:spcBef>
                <a:spcPts val="800"/>
              </a:spcBef>
              <a:spcAft>
                <a:spcPts val="0"/>
              </a:spcAft>
              <a:buSzPts val="1400"/>
              <a:buNone/>
            </a:pPr>
            <a:endParaRPr sz="1700" b="1" dirty="0"/>
          </a:p>
          <a:p>
            <a:pPr marL="742950" marR="0" lvl="1" indent="-285750">
              <a:lnSpc>
                <a:spcPct val="100000"/>
              </a:lnSpc>
              <a:spcBef>
                <a:spcPts val="0"/>
              </a:spcBef>
              <a:buFont typeface="Courier New" panose="02070309020205020404" pitchFamily="49" charset="0"/>
              <a:buChar char="o"/>
            </a:pPr>
            <a:r>
              <a:rPr lang="en-US" sz="1900" b="1" dirty="0">
                <a:effectLst/>
                <a:latin typeface="Calibri" panose="020F0502020204030204" pitchFamily="34" charset="0"/>
                <a:ea typeface="Calibri" panose="020F0502020204030204" pitchFamily="34" charset="0"/>
                <a:cs typeface="Calibri" panose="020F0502020204030204" pitchFamily="34" charset="0"/>
              </a:rPr>
              <a:t>Read the performance assessment </a:t>
            </a:r>
            <a:r>
              <a:rPr lang="en-US" sz="1900" dirty="0">
                <a:effectLst/>
                <a:latin typeface="Calibri" panose="020F0502020204030204" pitchFamily="34" charset="0"/>
                <a:ea typeface="Calibri" panose="020F0502020204030204" pitchFamily="34" charset="0"/>
                <a:cs typeface="Calibri" panose="020F0502020204030204" pitchFamily="34" charset="0"/>
              </a:rPr>
              <a:t>example and determine its alignment to the </a:t>
            </a:r>
            <a:r>
              <a:rPr lang="en-US" sz="1900" b="1" i="1" dirty="0">
                <a:effectLst/>
                <a:latin typeface="Calibri" panose="020F0502020204030204" pitchFamily="34" charset="0"/>
                <a:ea typeface="Calibri" panose="020F0502020204030204" pitchFamily="34" charset="0"/>
                <a:cs typeface="Calibri" panose="020F0502020204030204" pitchFamily="34" charset="0"/>
              </a:rPr>
              <a:t>KAS for Social Studies</a:t>
            </a:r>
            <a:r>
              <a:rPr lang="en-US" sz="1900" b="1" dirty="0">
                <a:effectLst/>
                <a:latin typeface="Calibri" panose="020F0502020204030204" pitchFamily="34" charset="0"/>
                <a:ea typeface="Calibri" panose="020F0502020204030204" pitchFamily="34" charset="0"/>
                <a:cs typeface="Calibri" panose="020F0502020204030204" pitchFamily="34" charset="0"/>
              </a:rPr>
              <a:t>. </a:t>
            </a: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0000"/>
              </a:lnSpc>
              <a:spcBef>
                <a:spcPts val="0"/>
              </a:spcBef>
              <a:buFont typeface="Courier New" panose="02070309020205020404" pitchFamily="49" charset="0"/>
              <a:buChar char="o"/>
            </a:pP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Use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the</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 sz="1900" b="1"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Performance Assessment Audit</a:t>
            </a:r>
            <a:r>
              <a:rPr lang="en" sz="1900" b="1"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tool</a:t>
            </a:r>
            <a:r>
              <a:rPr lang="en" sz="1900" b="1"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4"/>
              </a:rPr>
              <a:t> </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to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evaluate the assessment </a:t>
            </a:r>
            <a:r>
              <a:rPr lang="en-US" sz="1900" dirty="0">
                <a:solidFill>
                  <a:schemeClr val="dk1"/>
                </a:solidFill>
                <a:latin typeface="Calibri" panose="020F0502020204030204" pitchFamily="34" charset="0"/>
                <a:ea typeface="Calibri" panose="020F0502020204030204" pitchFamily="34" charset="0"/>
                <a:cs typeface="Calibri" panose="020F0502020204030204" pitchFamily="34" charset="0"/>
              </a:rPr>
              <a:t>you chose. </a:t>
            </a:r>
            <a:endParaRPr lang="en-US" sz="1900" dirty="0">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100000"/>
              </a:lnSpc>
              <a:spcBef>
                <a:spcPts val="0"/>
              </a:spcBef>
              <a:buFont typeface="Courier New" panose="02070309020205020404" pitchFamily="49" charset="0"/>
              <a:buChar char="o"/>
            </a:pP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Record</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 the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strengths</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 in the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“Successful” column.</a:t>
            </a:r>
          </a:p>
          <a:p>
            <a:pPr marL="1200150" lvl="2" indent="-285750">
              <a:lnSpc>
                <a:spcPct val="100000"/>
              </a:lnSpc>
              <a:spcBef>
                <a:spcPts val="0"/>
              </a:spcBef>
              <a:buFont typeface="Courier New" panose="02070309020205020404" pitchFamily="49" charset="0"/>
              <a:buChar char="o"/>
            </a:pP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Record</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 the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gaps </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in the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“Opportunities for Growth” column </a:t>
            </a:r>
            <a:r>
              <a:rPr lang="en" sz="1900" dirty="0">
                <a:solidFill>
                  <a:schemeClr val="dk1"/>
                </a:solidFill>
                <a:latin typeface="Calibri" panose="020F0502020204030204" pitchFamily="34" charset="0"/>
                <a:ea typeface="Calibri" panose="020F0502020204030204" pitchFamily="34" charset="0"/>
                <a:cs typeface="Calibri" panose="020F0502020204030204" pitchFamily="34" charset="0"/>
              </a:rPr>
              <a:t>and </a:t>
            </a:r>
            <a:r>
              <a:rPr lang="en" sz="1900" b="1" dirty="0">
                <a:solidFill>
                  <a:schemeClr val="dk1"/>
                </a:solidFill>
                <a:latin typeface="Calibri" panose="020F0502020204030204" pitchFamily="34" charset="0"/>
                <a:ea typeface="Calibri" panose="020F0502020204030204" pitchFamily="34" charset="0"/>
                <a:cs typeface="Calibri" panose="020F0502020204030204" pitchFamily="34" charset="0"/>
              </a:rPr>
              <a:t>propose actions to </a:t>
            </a:r>
            <a:r>
              <a:rPr lang="en-US" sz="1900" b="1" dirty="0">
                <a:solidFill>
                  <a:schemeClr val="dk1"/>
                </a:solidFill>
                <a:latin typeface="Calibri" panose="020F0502020204030204" pitchFamily="34" charset="0"/>
                <a:ea typeface="Calibri" panose="020F0502020204030204" pitchFamily="34" charset="0"/>
                <a:cs typeface="Calibri" panose="020F0502020204030204" pitchFamily="34" charset="0"/>
              </a:rPr>
              <a:t>improve </a:t>
            </a:r>
            <a:r>
              <a:rPr lang="en-US" sz="1900" dirty="0">
                <a:solidFill>
                  <a:schemeClr val="dk1"/>
                </a:solidFill>
                <a:latin typeface="Calibri" panose="020F0502020204030204" pitchFamily="34" charset="0"/>
                <a:ea typeface="Calibri" panose="020F0502020204030204" pitchFamily="34" charset="0"/>
                <a:cs typeface="Calibri" panose="020F0502020204030204" pitchFamily="34" charset="0"/>
              </a:rPr>
              <a:t>the assessment. </a:t>
            </a:r>
            <a:endParaRPr sz="19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800"/>
              </a:spcBef>
              <a:spcAft>
                <a:spcPts val="0"/>
              </a:spcAft>
              <a:buSzPts val="1500"/>
              <a:buNone/>
            </a:pPr>
            <a:endParaRPr sz="1500" dirty="0">
              <a:solidFill>
                <a:schemeClr val="dk1"/>
              </a:solidFill>
            </a:endParaRPr>
          </a:p>
          <a:p>
            <a:pPr marL="254000" lvl="0" indent="-152400" algn="l" rtl="0">
              <a:lnSpc>
                <a:spcPct val="90000"/>
              </a:lnSpc>
              <a:spcBef>
                <a:spcPts val="800"/>
              </a:spcBef>
              <a:spcAft>
                <a:spcPts val="0"/>
              </a:spcAft>
              <a:buSzPts val="1500"/>
              <a:buNone/>
            </a:pPr>
            <a:endParaRPr sz="1500" dirty="0"/>
          </a:p>
        </p:txBody>
      </p:sp>
      <p:graphicFrame>
        <p:nvGraphicFramePr>
          <p:cNvPr id="252" name="Google Shape;252;g33593c2ead4_1_49"/>
          <p:cNvGraphicFramePr/>
          <p:nvPr>
            <p:extLst>
              <p:ext uri="{D42A27DB-BD31-4B8C-83A1-F6EECF244321}">
                <p14:modId xmlns:p14="http://schemas.microsoft.com/office/powerpoint/2010/main" val="1820266611"/>
              </p:ext>
            </p:extLst>
          </p:nvPr>
        </p:nvGraphicFramePr>
        <p:xfrm>
          <a:off x="875531" y="1150744"/>
          <a:ext cx="7715250" cy="1158469"/>
        </p:xfrm>
        <a:graphic>
          <a:graphicData uri="http://schemas.openxmlformats.org/drawingml/2006/table">
            <a:tbl>
              <a:tblPr firstRow="1">
                <a:noFill/>
                <a:tableStyleId>{9B764C51-5B6E-4E15-8581-2894D5D0A5FE}</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285750">
                <a:tc>
                  <a:txBody>
                    <a:bodyPr/>
                    <a:lstStyle/>
                    <a:p>
                      <a:pPr marL="0" marR="0" lvl="0" indent="0" algn="l" rtl="0">
                        <a:lnSpc>
                          <a:spcPct val="90000"/>
                        </a:lnSpc>
                        <a:spcBef>
                          <a:spcPts val="0"/>
                        </a:spcBef>
                        <a:spcAft>
                          <a:spcPts val="0"/>
                        </a:spcAft>
                        <a:buClr>
                          <a:schemeClr val="dk1"/>
                        </a:buClr>
                        <a:buSzPts val="800"/>
                        <a:buFont typeface="Arial"/>
                        <a:buNone/>
                      </a:pPr>
                      <a:r>
                        <a:rPr lang="en" sz="1700" b="1" u="none" strike="noStrike" cap="none">
                          <a:solidFill>
                            <a:srgbClr val="102649"/>
                          </a:solidFill>
                          <a:latin typeface="Libre Franklin"/>
                          <a:ea typeface="Libre Franklin"/>
                          <a:cs typeface="Libre Franklin"/>
                          <a:sym typeface="Libre Franklin"/>
                        </a:rPr>
                        <a:t>Elementary</a:t>
                      </a:r>
                      <a:endParaRPr sz="1100" u="none" strike="noStrike" cap="none"/>
                    </a:p>
                  </a:txBody>
                  <a:tcPr marL="68575" marR="68575" marT="68575" marB="68575"/>
                </a:tc>
                <a:tc>
                  <a:txBody>
                    <a:bodyPr/>
                    <a:lstStyle/>
                    <a:p>
                      <a:pPr marL="0" marR="0" lvl="0" indent="0" algn="l" rtl="0">
                        <a:lnSpc>
                          <a:spcPct val="90000"/>
                        </a:lnSpc>
                        <a:spcBef>
                          <a:spcPts val="0"/>
                        </a:spcBef>
                        <a:spcAft>
                          <a:spcPts val="0"/>
                        </a:spcAft>
                        <a:buClr>
                          <a:schemeClr val="dk1"/>
                        </a:buClr>
                        <a:buSzPts val="800"/>
                        <a:buFont typeface="Arial"/>
                        <a:buNone/>
                      </a:pPr>
                      <a:r>
                        <a:rPr lang="en" sz="1700" b="1" u="none" strike="noStrike" cap="none">
                          <a:solidFill>
                            <a:srgbClr val="102649"/>
                          </a:solidFill>
                          <a:latin typeface="Libre Franklin"/>
                          <a:ea typeface="Libre Franklin"/>
                          <a:cs typeface="Libre Franklin"/>
                          <a:sym typeface="Libre Franklin"/>
                        </a:rPr>
                        <a:t>Middle</a:t>
                      </a:r>
                      <a:endParaRPr sz="1100" u="none" strike="noStrike" cap="none"/>
                    </a:p>
                  </a:txBody>
                  <a:tcPr marL="68575" marR="68575" marT="68575" marB="68575"/>
                </a:tc>
                <a:tc>
                  <a:txBody>
                    <a:bodyPr/>
                    <a:lstStyle/>
                    <a:p>
                      <a:pPr marL="0" marR="0" lvl="0" indent="0" algn="l" rtl="0">
                        <a:lnSpc>
                          <a:spcPct val="90000"/>
                        </a:lnSpc>
                        <a:spcBef>
                          <a:spcPts val="0"/>
                        </a:spcBef>
                        <a:spcAft>
                          <a:spcPts val="0"/>
                        </a:spcAft>
                        <a:buClr>
                          <a:schemeClr val="dk1"/>
                        </a:buClr>
                        <a:buSzPts val="800"/>
                        <a:buFont typeface="Arial"/>
                        <a:buNone/>
                      </a:pPr>
                      <a:r>
                        <a:rPr lang="en" sz="1700" b="1" u="none" strike="noStrike" cap="none">
                          <a:solidFill>
                            <a:srgbClr val="102649"/>
                          </a:solidFill>
                          <a:latin typeface="Libre Franklin"/>
                          <a:ea typeface="Libre Franklin"/>
                          <a:cs typeface="Libre Franklin"/>
                          <a:sym typeface="Libre Franklin"/>
                        </a:rPr>
                        <a:t>High</a:t>
                      </a:r>
                      <a:endParaRPr sz="1100" u="none" strike="noStrike" cap="none"/>
                    </a:p>
                  </a:txBody>
                  <a:tcPr marL="68575" marR="68575" marT="68575" marB="68575"/>
                </a:tc>
                <a:extLst>
                  <a:ext uri="{0D108BD9-81ED-4DB2-BD59-A6C34878D82A}">
                    <a16:rowId xmlns:a16="http://schemas.microsoft.com/office/drawing/2014/main" val="10000"/>
                  </a:ext>
                </a:extLst>
              </a:tr>
              <a:tr h="417825">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dirty="0">
                          <a:solidFill>
                            <a:schemeClr val="hlink"/>
                          </a:solidFill>
                          <a:latin typeface="Libre Franklin"/>
                          <a:ea typeface="Libre Franklin"/>
                          <a:cs typeface="Libre Franklin"/>
                          <a:sym typeface="Libre Franklin"/>
                          <a:hlinkClick r:id="rId5"/>
                        </a:rPr>
                        <a:t>example 1</a:t>
                      </a:r>
                      <a:endParaRPr sz="1100" u="none" strike="noStrike" cap="none" dirty="0"/>
                    </a:p>
                  </a:txBody>
                  <a:tcPr marL="68575" marR="68575" marT="68575" marB="68575"/>
                </a:tc>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dirty="0">
                          <a:solidFill>
                            <a:schemeClr val="hlink"/>
                          </a:solidFill>
                          <a:latin typeface="Libre Franklin"/>
                          <a:ea typeface="Libre Franklin"/>
                          <a:cs typeface="Libre Franklin"/>
                          <a:sym typeface="Libre Franklin"/>
                          <a:hlinkClick r:id="rId6"/>
                        </a:rPr>
                        <a:t>example 1</a:t>
                      </a:r>
                      <a:endParaRPr sz="1100" u="none" strike="noStrike" cap="none" dirty="0"/>
                    </a:p>
                  </a:txBody>
                  <a:tcPr marL="68575" marR="68575" marT="68575" marB="68575"/>
                </a:tc>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a:solidFill>
                            <a:schemeClr val="hlink"/>
                          </a:solidFill>
                          <a:latin typeface="Libre Franklin"/>
                          <a:ea typeface="Libre Franklin"/>
                          <a:cs typeface="Libre Franklin"/>
                          <a:sym typeface="Libre Franklin"/>
                          <a:hlinkClick r:id="rId7"/>
                        </a:rPr>
                        <a:t>example 1</a:t>
                      </a:r>
                      <a:endParaRPr sz="1100" u="none" strike="noStrike" cap="none"/>
                    </a:p>
                  </a:txBody>
                  <a:tcPr marL="68575" marR="68575" marT="68575" marB="68575"/>
                </a:tc>
                <a:extLst>
                  <a:ext uri="{0D108BD9-81ED-4DB2-BD59-A6C34878D82A}">
                    <a16:rowId xmlns:a16="http://schemas.microsoft.com/office/drawing/2014/main" val="10001"/>
                  </a:ext>
                </a:extLst>
              </a:tr>
              <a:tr h="285750">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dirty="0">
                          <a:solidFill>
                            <a:schemeClr val="hlink"/>
                          </a:solidFill>
                          <a:latin typeface="Libre Franklin"/>
                          <a:ea typeface="Libre Franklin"/>
                          <a:cs typeface="Libre Franklin"/>
                          <a:sym typeface="Libre Franklin"/>
                          <a:hlinkClick r:id="rId8"/>
                        </a:rPr>
                        <a:t>example 2</a:t>
                      </a:r>
                      <a:endParaRPr sz="1100" u="none" strike="noStrike" cap="none" dirty="0"/>
                    </a:p>
                  </a:txBody>
                  <a:tcPr marL="68575" marR="68575" marT="68575" marB="68575"/>
                </a:tc>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dirty="0">
                          <a:solidFill>
                            <a:schemeClr val="hlink"/>
                          </a:solidFill>
                          <a:latin typeface="Libre Franklin"/>
                          <a:ea typeface="Libre Franklin"/>
                          <a:cs typeface="Libre Franklin"/>
                          <a:sym typeface="Libre Franklin"/>
                          <a:hlinkClick r:id="rId9"/>
                        </a:rPr>
                        <a:t>example 2</a:t>
                      </a:r>
                      <a:endParaRPr sz="1100" u="none" strike="noStrike" cap="none" dirty="0"/>
                    </a:p>
                  </a:txBody>
                  <a:tcPr marL="68575" marR="68575" marT="68575" marB="68575"/>
                </a:tc>
                <a:tc>
                  <a:txBody>
                    <a:bodyPr/>
                    <a:lstStyle/>
                    <a:p>
                      <a:pPr marL="0" marR="0" lvl="0" indent="0" algn="l" rtl="0">
                        <a:lnSpc>
                          <a:spcPct val="90000"/>
                        </a:lnSpc>
                        <a:spcBef>
                          <a:spcPts val="0"/>
                        </a:spcBef>
                        <a:spcAft>
                          <a:spcPts val="0"/>
                        </a:spcAft>
                        <a:buClr>
                          <a:srgbClr val="000000"/>
                        </a:buClr>
                        <a:buSzPts val="1700"/>
                        <a:buFont typeface="Arial"/>
                        <a:buNone/>
                      </a:pPr>
                      <a:r>
                        <a:rPr lang="en" sz="1700" u="sng" strike="noStrike" cap="none" dirty="0">
                          <a:solidFill>
                            <a:schemeClr val="hlink"/>
                          </a:solidFill>
                          <a:latin typeface="Libre Franklin"/>
                          <a:ea typeface="Libre Franklin"/>
                          <a:cs typeface="Libre Franklin"/>
                          <a:sym typeface="Libre Franklin"/>
                          <a:hlinkClick r:id="rId10"/>
                        </a:rPr>
                        <a:t>example 2</a:t>
                      </a:r>
                      <a:endParaRPr sz="1100" u="none" strike="noStrike" cap="none" dirty="0"/>
                    </a:p>
                  </a:txBody>
                  <a:tcPr marL="68575" marR="68575" marT="68575" marB="68575"/>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755BB400-B584-4F7C-4BF4-A3D2DCB3D8C9}"/>
            </a:ext>
          </a:extLst>
        </p:cNvPr>
        <p:cNvGrpSpPr/>
        <p:nvPr/>
      </p:nvGrpSpPr>
      <p:grpSpPr>
        <a:xfrm>
          <a:off x="0" y="0"/>
          <a:ext cx="0" cy="0"/>
          <a:chOff x="0" y="0"/>
          <a:chExt cx="0" cy="0"/>
        </a:xfrm>
      </p:grpSpPr>
      <p:sp>
        <p:nvSpPr>
          <p:cNvPr id="257" name="Google Shape;257;g33593c2ead4_1_57">
            <a:extLst>
              <a:ext uri="{FF2B5EF4-FFF2-40B4-BE49-F238E27FC236}">
                <a16:creationId xmlns:a16="http://schemas.microsoft.com/office/drawing/2014/main" id="{951B2DAE-800D-1D10-DCDD-B4E786891911}"/>
              </a:ext>
            </a:extLst>
          </p:cNvPr>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ts val="3300"/>
              <a:buFont typeface="Georgia"/>
              <a:buNone/>
            </a:pPr>
            <a:r>
              <a:rPr lang="en" dirty="0"/>
              <a:t>Section A </a:t>
            </a:r>
            <a:br>
              <a:rPr lang="en" dirty="0"/>
            </a:br>
            <a:r>
              <a:rPr lang="en" dirty="0"/>
              <a:t>Reflection</a:t>
            </a:r>
            <a:endParaRPr dirty="0"/>
          </a:p>
        </p:txBody>
      </p:sp>
      <p:sp>
        <p:nvSpPr>
          <p:cNvPr id="258" name="Google Shape;258;g33593c2ead4_1_57">
            <a:extLst>
              <a:ext uri="{FF2B5EF4-FFF2-40B4-BE49-F238E27FC236}">
                <a16:creationId xmlns:a16="http://schemas.microsoft.com/office/drawing/2014/main" id="{7D2F3CA2-22F1-AB99-EE81-B5601872FD9C}"/>
              </a:ext>
            </a:extLst>
          </p:cNvPr>
          <p:cNvSpPr txBox="1">
            <a:spLocks noGrp="1"/>
          </p:cNvSpPr>
          <p:nvPr>
            <p:ph type="body" idx="1"/>
          </p:nvPr>
        </p:nvSpPr>
        <p:spPr>
          <a:xfrm>
            <a:off x="263475" y="2254594"/>
            <a:ext cx="8617200" cy="2157600"/>
          </a:xfrm>
          <a:prstGeom prst="rect">
            <a:avLst/>
          </a:prstGeom>
          <a:noFill/>
          <a:ln>
            <a:noFill/>
          </a:ln>
        </p:spPr>
        <p:txBody>
          <a:bodyPr spcFirstLastPara="1" wrap="square" lIns="68575" tIns="34275" rIns="68575" bIns="34275" anchor="t" anchorCtr="0">
            <a:normAutofit/>
          </a:bodyPr>
          <a:lstStyle/>
          <a:p>
            <a:pPr marL="254000" lvl="0" indent="0" algn="l" rtl="0">
              <a:lnSpc>
                <a:spcPct val="90000"/>
              </a:lnSpc>
              <a:spcBef>
                <a:spcPts val="0"/>
              </a:spcBef>
              <a:spcAft>
                <a:spcPts val="0"/>
              </a:spcAft>
              <a:buSzPts val="1400"/>
              <a:buNone/>
            </a:pPr>
            <a:endParaRPr dirty="0"/>
          </a:p>
          <a:p>
            <a:pPr marL="254000" lvl="0" indent="0" algn="l" rtl="0">
              <a:lnSpc>
                <a:spcPct val="90000"/>
              </a:lnSpc>
              <a:spcBef>
                <a:spcPts val="0"/>
              </a:spcBef>
              <a:spcAft>
                <a:spcPts val="0"/>
              </a:spcAft>
              <a:buSzPts val="1400"/>
              <a:buNone/>
            </a:pPr>
            <a:endParaRPr dirty="0"/>
          </a:p>
          <a:p>
            <a:pPr marL="254000" lvl="0" indent="0" algn="l" rtl="0">
              <a:lnSpc>
                <a:spcPct val="90000"/>
              </a:lnSpc>
              <a:spcBef>
                <a:spcPts val="0"/>
              </a:spcBef>
              <a:spcAft>
                <a:spcPts val="0"/>
              </a:spcAft>
              <a:buSzPts val="1400"/>
              <a:buNone/>
            </a:pPr>
            <a:r>
              <a:rPr lang="en" dirty="0"/>
              <a:t>Five words: </a:t>
            </a:r>
            <a:endParaRPr dirty="0"/>
          </a:p>
          <a:p>
            <a:pPr marL="558800" lvl="1" indent="-209550" algn="l" rtl="0">
              <a:lnSpc>
                <a:spcPct val="90000"/>
              </a:lnSpc>
              <a:spcBef>
                <a:spcPts val="800"/>
              </a:spcBef>
              <a:spcAft>
                <a:spcPts val="0"/>
              </a:spcAft>
              <a:buSzPts val="1900"/>
              <a:buChar char="•"/>
            </a:pPr>
            <a:r>
              <a:rPr lang="en" dirty="0"/>
              <a:t>What </a:t>
            </a:r>
            <a:r>
              <a:rPr lang="en" b="1" dirty="0"/>
              <a:t>five words</a:t>
            </a:r>
            <a:r>
              <a:rPr lang="en" dirty="0"/>
              <a:t> would you use to describe a </a:t>
            </a:r>
            <a:r>
              <a:rPr lang="en" b="1" dirty="0"/>
              <a:t>high-quality performance assessment in social studies</a:t>
            </a:r>
            <a:r>
              <a:rPr lang="en" dirty="0"/>
              <a:t>? </a:t>
            </a:r>
            <a:endParaRPr dirty="0"/>
          </a:p>
          <a:p>
            <a:pPr marL="558800" lvl="1" indent="-209550" algn="l" rtl="0">
              <a:lnSpc>
                <a:spcPct val="90000"/>
              </a:lnSpc>
              <a:spcBef>
                <a:spcPts val="800"/>
              </a:spcBef>
              <a:spcAft>
                <a:spcPts val="0"/>
              </a:spcAft>
              <a:buSzPts val="1900"/>
              <a:buChar char="•"/>
            </a:pPr>
            <a:r>
              <a:rPr lang="en" b="1" dirty="0"/>
              <a:t>Why </a:t>
            </a:r>
            <a:r>
              <a:rPr lang="en" dirty="0"/>
              <a:t>did you choose those words?</a:t>
            </a:r>
            <a:endParaRPr dirty="0"/>
          </a:p>
        </p:txBody>
      </p:sp>
      <p:pic>
        <p:nvPicPr>
          <p:cNvPr id="260" name="Google Shape;260;g33593c2ead4_1_57" descr="Free Images : idea, thinking, writing creative, solution ...">
            <a:extLst>
              <a:ext uri="{FF2B5EF4-FFF2-40B4-BE49-F238E27FC236}">
                <a16:creationId xmlns:a16="http://schemas.microsoft.com/office/drawing/2014/main" id="{04C610FE-B005-9ABA-8D03-BD9D02AE4215}"/>
              </a:ext>
            </a:extLst>
          </p:cNvPr>
          <p:cNvPicPr preferRelativeResize="0"/>
          <p:nvPr/>
        </p:nvPicPr>
        <p:blipFill rotWithShape="1">
          <a:blip r:embed="rId3">
            <a:alphaModFix/>
          </a:blip>
          <a:srcRect/>
          <a:stretch/>
        </p:blipFill>
        <p:spPr>
          <a:xfrm>
            <a:off x="3387764" y="192769"/>
            <a:ext cx="2755164" cy="2755164"/>
          </a:xfrm>
          <a:prstGeom prst="rect">
            <a:avLst/>
          </a:prstGeom>
          <a:noFill/>
          <a:ln>
            <a:noFill/>
          </a:ln>
        </p:spPr>
      </p:pic>
    </p:spTree>
    <p:extLst>
      <p:ext uri="{BB962C8B-B14F-4D97-AF65-F5344CB8AC3E}">
        <p14:creationId xmlns:p14="http://schemas.microsoft.com/office/powerpoint/2010/main" val="225299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EA20B46C-B797-3349-AA60-B20D45C6DCC4}"/>
            </a:ext>
          </a:extLst>
        </p:cNvPr>
        <p:cNvGrpSpPr/>
        <p:nvPr/>
      </p:nvGrpSpPr>
      <p:grpSpPr>
        <a:xfrm>
          <a:off x="0" y="0"/>
          <a:ext cx="0" cy="0"/>
          <a:chOff x="0" y="0"/>
          <a:chExt cx="0" cy="0"/>
        </a:xfrm>
      </p:grpSpPr>
      <p:sp>
        <p:nvSpPr>
          <p:cNvPr id="114" name="Google Shape;114;p1">
            <a:extLst>
              <a:ext uri="{FF2B5EF4-FFF2-40B4-BE49-F238E27FC236}">
                <a16:creationId xmlns:a16="http://schemas.microsoft.com/office/drawing/2014/main" id="{AD4A1617-B189-DBAB-42EF-51768CB969B7}"/>
              </a:ext>
            </a:extLst>
          </p:cNvPr>
          <p:cNvSpPr txBox="1">
            <a:spLocks noGrp="1"/>
          </p:cNvSpPr>
          <p:nvPr>
            <p:ph type="subTitle" idx="1"/>
          </p:nvPr>
        </p:nvSpPr>
        <p:spPr>
          <a:xfrm>
            <a:off x="2637983" y="2687072"/>
            <a:ext cx="6783810" cy="2088189"/>
          </a:xfrm>
          <a:prstGeom prst="rect">
            <a:avLst/>
          </a:prstGeom>
          <a:noFill/>
          <a:ln>
            <a:noFill/>
          </a:ln>
        </p:spPr>
        <p:txBody>
          <a:bodyPr spcFirstLastPara="1" wrap="square" lIns="68575" tIns="34275" rIns="68575" bIns="34275" anchor="t" anchorCtr="0">
            <a:normAutofit/>
          </a:bodyPr>
          <a:lstStyle/>
          <a:p>
            <a:pPr marL="0" lvl="0" indent="0" algn="ctr" rtl="0">
              <a:lnSpc>
                <a:spcPct val="120000"/>
              </a:lnSpc>
              <a:spcBef>
                <a:spcPts val="0"/>
              </a:spcBef>
              <a:spcAft>
                <a:spcPts val="0"/>
              </a:spcAft>
              <a:buSzPts val="2100"/>
              <a:buNone/>
            </a:pPr>
            <a:endParaRPr lang="en-US" sz="4000" dirty="0">
              <a:solidFill>
                <a:srgbClr val="3A757A"/>
              </a:solidFill>
              <a:latin typeface="Libre Franklin" pitchFamily="2" charset="0"/>
            </a:endParaRPr>
          </a:p>
          <a:p>
            <a:pPr marL="0" indent="0">
              <a:lnSpc>
                <a:spcPct val="120000"/>
              </a:lnSpc>
              <a:spcBef>
                <a:spcPts val="0"/>
              </a:spcBef>
              <a:buSzPts val="2100"/>
            </a:pPr>
            <a:r>
              <a:rPr lang="en-US" sz="2800" b="1" dirty="0">
                <a:solidFill>
                  <a:srgbClr val="009999"/>
                </a:solidFill>
                <a:latin typeface="Libre Franklin" pitchFamily="2" charset="0"/>
                <a:sym typeface="Libre Franklin Medium"/>
              </a:rPr>
              <a:t>Section B</a:t>
            </a:r>
            <a:endParaRPr lang="en-US" sz="2800" b="1" dirty="0">
              <a:solidFill>
                <a:srgbClr val="009999"/>
              </a:solidFill>
              <a:latin typeface="Libre Franklin" pitchFamily="2" charset="0"/>
            </a:endParaRPr>
          </a:p>
          <a:p>
            <a:pPr marL="0" lvl="0" indent="0" algn="ctr" rtl="0">
              <a:lnSpc>
                <a:spcPct val="90000"/>
              </a:lnSpc>
              <a:spcBef>
                <a:spcPts val="0"/>
              </a:spcBef>
              <a:spcAft>
                <a:spcPts val="0"/>
              </a:spcAft>
              <a:buSzPts val="2100"/>
              <a:buNone/>
            </a:pPr>
            <a:endParaRPr lang="en-US" sz="6000" b="1" dirty="0"/>
          </a:p>
        </p:txBody>
      </p:sp>
      <p:sp>
        <p:nvSpPr>
          <p:cNvPr id="115" name="Google Shape;115;p1">
            <a:extLst>
              <a:ext uri="{FF2B5EF4-FFF2-40B4-BE49-F238E27FC236}">
                <a16:creationId xmlns:a16="http://schemas.microsoft.com/office/drawing/2014/main" id="{96A6E24F-8F89-BAA2-FB7A-6A073CD35532}"/>
              </a:ext>
            </a:extLst>
          </p:cNvPr>
          <p:cNvSpPr txBox="1">
            <a:spLocks noGrp="1"/>
          </p:cNvSpPr>
          <p:nvPr>
            <p:ph type="sldNum" idx="12"/>
          </p:nvPr>
        </p:nvSpPr>
        <p:spPr>
          <a:xfrm>
            <a:off x="8471725" y="4757275"/>
            <a:ext cx="5043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15</a:t>
            </a:fld>
            <a:endParaRPr>
              <a:solidFill>
                <a:srgbClr val="007780"/>
              </a:solidFill>
            </a:endParaRPr>
          </a:p>
        </p:txBody>
      </p:sp>
      <p:sp>
        <p:nvSpPr>
          <p:cNvPr id="2" name="Title 1">
            <a:extLst>
              <a:ext uri="{FF2B5EF4-FFF2-40B4-BE49-F238E27FC236}">
                <a16:creationId xmlns:a16="http://schemas.microsoft.com/office/drawing/2014/main" id="{29B891BB-3FC1-D177-305D-8F3DC589D089}"/>
              </a:ext>
            </a:extLst>
          </p:cNvPr>
          <p:cNvSpPr>
            <a:spLocks noGrp="1"/>
          </p:cNvSpPr>
          <p:nvPr>
            <p:ph type="ctrTitle"/>
          </p:nvPr>
        </p:nvSpPr>
        <p:spPr>
          <a:xfrm>
            <a:off x="1582839" y="1046698"/>
            <a:ext cx="8001000" cy="2491737"/>
          </a:xfrm>
        </p:spPr>
        <p:txBody>
          <a:bodyPr>
            <a:normAutofit fontScale="90000"/>
          </a:bodyPr>
          <a:lstStyle/>
          <a:p>
            <a:r>
              <a:rPr lang="en-US" dirty="0"/>
              <a:t>How do I design performance assessments to meet the depth and rigor of the KAS for Social Studies?</a:t>
            </a:r>
            <a:br>
              <a:rPr lang="en-US" dirty="0"/>
            </a:br>
            <a:endParaRPr lang="en-US" dirty="0"/>
          </a:p>
        </p:txBody>
      </p:sp>
    </p:spTree>
    <p:extLst>
      <p:ext uri="{BB962C8B-B14F-4D97-AF65-F5344CB8AC3E}">
        <p14:creationId xmlns:p14="http://schemas.microsoft.com/office/powerpoint/2010/main" val="371804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32f0e405d81_0_728"/>
          <p:cNvSpPr txBox="1">
            <a:spLocks noGrp="1"/>
          </p:cNvSpPr>
          <p:nvPr>
            <p:ph type="title"/>
          </p:nvPr>
        </p:nvSpPr>
        <p:spPr>
          <a:xfrm>
            <a:off x="628650" y="273844"/>
            <a:ext cx="7886700" cy="994275"/>
          </a:xfrm>
          <a:prstGeom prst="rect">
            <a:avLst/>
          </a:prstGeom>
          <a:noFill/>
          <a:ln>
            <a:noFill/>
          </a:ln>
        </p:spPr>
        <p:txBody>
          <a:bodyPr spcFirstLastPara="1" wrap="square" lIns="68569" tIns="34275" rIns="68569" bIns="34275" anchor="t" anchorCtr="0">
            <a:normAutofit/>
          </a:bodyPr>
          <a:lstStyle/>
          <a:p>
            <a:pPr>
              <a:buClr>
                <a:srgbClr val="072B62"/>
              </a:buClr>
              <a:buSzPts val="4400"/>
            </a:pPr>
            <a:r>
              <a:rPr lang="en-US"/>
              <a:t>Where to Start?</a:t>
            </a:r>
            <a:endParaRPr/>
          </a:p>
        </p:txBody>
      </p:sp>
      <p:sp>
        <p:nvSpPr>
          <p:cNvPr id="826" name="Google Shape;826;g32f0e405d81_0_728"/>
          <p:cNvSpPr txBox="1">
            <a:spLocks noGrp="1"/>
          </p:cNvSpPr>
          <p:nvPr>
            <p:ph type="dt" idx="10"/>
          </p:nvPr>
        </p:nvSpPr>
        <p:spPr>
          <a:xfrm>
            <a:off x="628650" y="4767263"/>
            <a:ext cx="2057400"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sz="1125">
                <a:solidFill>
                  <a:srgbClr val="000000"/>
                </a:solidFill>
                <a:latin typeface="Arial"/>
                <a:ea typeface="Arial"/>
                <a:cs typeface="Arial"/>
                <a:sym typeface="Arial"/>
              </a:rPr>
              <a:pPr>
                <a:buSzPts val="1500"/>
              </a:pPr>
              <a:t>16</a:t>
            </a:fld>
            <a:endParaRPr sz="1125">
              <a:solidFill>
                <a:srgbClr val="000000"/>
              </a:solidFill>
              <a:latin typeface="Arial"/>
              <a:ea typeface="Arial"/>
              <a:cs typeface="Arial"/>
              <a:sym typeface="Arial"/>
            </a:endParaRPr>
          </a:p>
        </p:txBody>
      </p:sp>
      <p:pic>
        <p:nvPicPr>
          <p:cNvPr id="827" name="Google Shape;827;g32f0e405d81_0_728" descr="Thinking image " title="Thinking image"/>
          <p:cNvPicPr preferRelativeResize="0"/>
          <p:nvPr/>
        </p:nvPicPr>
        <p:blipFill rotWithShape="1">
          <a:blip r:embed="rId3">
            <a:alphaModFix/>
          </a:blip>
          <a:srcRect/>
          <a:stretch/>
        </p:blipFill>
        <p:spPr>
          <a:xfrm>
            <a:off x="4478001" y="192775"/>
            <a:ext cx="3499274" cy="2361752"/>
          </a:xfrm>
          <a:prstGeom prst="rect">
            <a:avLst/>
          </a:prstGeom>
          <a:noFill/>
          <a:ln>
            <a:noFill/>
          </a:ln>
        </p:spPr>
      </p:pic>
      <p:sp>
        <p:nvSpPr>
          <p:cNvPr id="828" name="Google Shape;828;g32f0e405d81_0_728"/>
          <p:cNvSpPr txBox="1">
            <a:spLocks noGrp="1"/>
          </p:cNvSpPr>
          <p:nvPr>
            <p:ph type="body" idx="1"/>
          </p:nvPr>
        </p:nvSpPr>
        <p:spPr>
          <a:xfrm>
            <a:off x="824025" y="2711300"/>
            <a:ext cx="7691400" cy="1528200"/>
          </a:xfrm>
          <a:prstGeom prst="rect">
            <a:avLst/>
          </a:prstGeom>
          <a:noFill/>
          <a:ln>
            <a:noFill/>
          </a:ln>
        </p:spPr>
        <p:txBody>
          <a:bodyPr spcFirstLastPara="1" wrap="square" lIns="68569" tIns="34275" rIns="68569" bIns="34275" anchor="t" anchorCtr="0">
            <a:normAutofit/>
          </a:bodyPr>
          <a:lstStyle/>
          <a:p>
            <a:pPr marL="0" indent="0" algn="ctr">
              <a:lnSpc>
                <a:spcPct val="100000"/>
              </a:lnSpc>
              <a:spcBef>
                <a:spcPts val="0"/>
              </a:spcBef>
              <a:buClr>
                <a:schemeClr val="dk1"/>
              </a:buClr>
              <a:buSzPts val="1900"/>
              <a:buNone/>
            </a:pPr>
            <a:r>
              <a:rPr lang="en-US" sz="2400" dirty="0">
                <a:solidFill>
                  <a:schemeClr val="dk1"/>
                </a:solidFill>
              </a:rPr>
              <a:t>You will now start developing performance assessments aligned to the </a:t>
            </a:r>
            <a:r>
              <a:rPr lang="en-US" sz="2400" i="1" dirty="0">
                <a:solidFill>
                  <a:schemeClr val="dk1"/>
                </a:solidFill>
              </a:rPr>
              <a:t>KAS for Social Studies</a:t>
            </a:r>
            <a:r>
              <a:rPr lang="en-US" sz="2400" dirty="0">
                <a:solidFill>
                  <a:schemeClr val="dk1"/>
                </a:solidFill>
              </a:rPr>
              <a:t>. </a:t>
            </a:r>
            <a:endParaRPr sz="2400" dirty="0"/>
          </a:p>
        </p:txBody>
      </p:sp>
      <p:sp>
        <p:nvSpPr>
          <p:cNvPr id="829" name="Google Shape;829;g32f0e405d81_0_72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1pPr>
            <a:lvl2pPr marR="0" lvl="1"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2pPr>
            <a:lvl3pPr marR="0" lvl="2"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3pPr>
            <a:lvl4pPr marR="0" lvl="3"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4pPr>
            <a:lvl5pPr marR="0" lvl="4"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5pPr>
            <a:lvl6pPr marR="0" lvl="5"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6pPr>
            <a:lvl7pPr marR="0" lvl="6"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7pPr>
            <a:lvl8pPr marR="0" lvl="7"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8pPr>
            <a:lvl9pPr marR="0" lvl="8"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9pPr>
          </a:lstStyle>
          <a:p>
            <a:pPr algn="r"/>
            <a:fld id="{00000000-1234-1234-1234-123412341234}" type="slidenum">
              <a:rPr lang="en-US" smtClean="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g32f0e405d81_0_736"/>
          <p:cNvSpPr txBox="1">
            <a:spLocks noGrp="1"/>
          </p:cNvSpPr>
          <p:nvPr>
            <p:ph type="title"/>
          </p:nvPr>
        </p:nvSpPr>
        <p:spPr>
          <a:xfrm>
            <a:off x="162750" y="125175"/>
            <a:ext cx="8816400" cy="994275"/>
          </a:xfrm>
          <a:prstGeom prst="rect">
            <a:avLst/>
          </a:prstGeom>
          <a:noFill/>
          <a:ln>
            <a:noFill/>
          </a:ln>
        </p:spPr>
        <p:txBody>
          <a:bodyPr spcFirstLastPara="1" wrap="square" lIns="68569" tIns="34275" rIns="68569" bIns="34275" anchor="t" anchorCtr="0">
            <a:noAutofit/>
          </a:bodyPr>
          <a:lstStyle/>
          <a:p>
            <a:pPr>
              <a:buClr>
                <a:srgbClr val="072B62"/>
              </a:buClr>
              <a:buSzPts val="3600"/>
            </a:pPr>
            <a:r>
              <a:rPr lang="en-US" sz="2700" dirty="0"/>
              <a:t>The </a:t>
            </a:r>
            <a:r>
              <a:rPr lang="en-US" sz="2700" i="1" dirty="0"/>
              <a:t>KAS for Social Studies</a:t>
            </a:r>
            <a:r>
              <a:rPr lang="en-US" sz="2700" dirty="0"/>
              <a:t> Require Performance</a:t>
            </a:r>
            <a:br>
              <a:rPr lang="en-US" sz="2700" dirty="0"/>
            </a:br>
            <a:endParaRPr sz="2700" dirty="0"/>
          </a:p>
        </p:txBody>
      </p:sp>
      <p:pic>
        <p:nvPicPr>
          <p:cNvPr id="835" name="Google Shape;835;g32f0e405d81_0_7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62751" y="1031763"/>
            <a:ext cx="2813700" cy="3079976"/>
          </a:xfrm>
          <a:prstGeom prst="rect">
            <a:avLst/>
          </a:prstGeom>
          <a:noFill/>
          <a:ln>
            <a:noFill/>
          </a:ln>
        </p:spPr>
      </p:pic>
      <p:sp>
        <p:nvSpPr>
          <p:cNvPr id="836" name="Google Shape;836;g32f0e405d81_0_736" descr="Arrow indicates performance assessments" title="Arrow"/>
          <p:cNvSpPr/>
          <p:nvPr/>
        </p:nvSpPr>
        <p:spPr>
          <a:xfrm rot="5400000">
            <a:off x="1643551" y="1235252"/>
            <a:ext cx="1102275" cy="1408275"/>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900"/>
            </a:pPr>
            <a:endParaRPr sz="1425">
              <a:solidFill>
                <a:schemeClr val="dk1"/>
              </a:solidFill>
              <a:latin typeface="Libre Franklin Medium"/>
              <a:ea typeface="Libre Franklin Medium"/>
              <a:cs typeface="Libre Franklin Medium"/>
              <a:sym typeface="Libre Franklin Medium"/>
            </a:endParaRPr>
          </a:p>
        </p:txBody>
      </p:sp>
      <p:sp>
        <p:nvSpPr>
          <p:cNvPr id="837" name="Google Shape;837;g32f0e405d81_0_736"/>
          <p:cNvSpPr txBox="1"/>
          <p:nvPr/>
        </p:nvSpPr>
        <p:spPr>
          <a:xfrm>
            <a:off x="1761503" y="1679708"/>
            <a:ext cx="1550475" cy="519300"/>
          </a:xfrm>
          <a:prstGeom prst="rect">
            <a:avLst/>
          </a:prstGeom>
          <a:noFill/>
          <a:ln>
            <a:noFill/>
          </a:ln>
        </p:spPr>
        <p:txBody>
          <a:bodyPr spcFirstLastPara="1" wrap="square" lIns="68569" tIns="68569" rIns="68569" bIns="68569" anchor="t" anchorCtr="0">
            <a:noAutofit/>
          </a:bodyPr>
          <a:lstStyle/>
          <a:p>
            <a:pPr>
              <a:buSzPts val="1900"/>
            </a:pPr>
            <a:r>
              <a:rPr lang="en-US" sz="1425" b="1">
                <a:solidFill>
                  <a:schemeClr val="dk1"/>
                </a:solidFill>
                <a:latin typeface="Calibri"/>
                <a:ea typeface="Calibri"/>
                <a:cs typeface="Calibri"/>
                <a:sym typeface="Calibri"/>
              </a:rPr>
              <a:t>Performance Assessment</a:t>
            </a:r>
            <a:endParaRPr sz="1425" b="1">
              <a:solidFill>
                <a:schemeClr val="dk1"/>
              </a:solidFill>
              <a:latin typeface="Calibri"/>
              <a:ea typeface="Calibri"/>
              <a:cs typeface="Calibri"/>
              <a:sym typeface="Calibri"/>
            </a:endParaRPr>
          </a:p>
        </p:txBody>
      </p:sp>
      <p:sp>
        <p:nvSpPr>
          <p:cNvPr id="838" name="Google Shape;838;g32f0e405d81_0_736"/>
          <p:cNvSpPr txBox="1">
            <a:spLocks noGrp="1"/>
          </p:cNvSpPr>
          <p:nvPr>
            <p:ph type="body" idx="1"/>
          </p:nvPr>
        </p:nvSpPr>
        <p:spPr>
          <a:xfrm>
            <a:off x="3047450" y="801278"/>
            <a:ext cx="5931225" cy="4239997"/>
          </a:xfrm>
          <a:prstGeom prst="rect">
            <a:avLst/>
          </a:prstGeom>
          <a:noFill/>
          <a:ln>
            <a:noFill/>
          </a:ln>
        </p:spPr>
        <p:txBody>
          <a:bodyPr spcFirstLastPara="1" wrap="square" lIns="68569" tIns="34275" rIns="68569" bIns="34275" anchor="t" anchorCtr="0">
            <a:noAutofit/>
          </a:bodyPr>
          <a:lstStyle/>
          <a:p>
            <a:pPr marL="0" indent="0">
              <a:lnSpc>
                <a:spcPct val="97000"/>
              </a:lnSpc>
              <a:spcBef>
                <a:spcPts val="0"/>
              </a:spcBef>
              <a:buClr>
                <a:schemeClr val="dk1"/>
              </a:buClr>
              <a:buSzPts val="1900"/>
              <a:buNone/>
            </a:pPr>
            <a:r>
              <a:rPr lang="en-US" sz="2000" dirty="0">
                <a:solidFill>
                  <a:schemeClr val="dk1"/>
                </a:solidFill>
                <a:latin typeface="Calibri"/>
                <a:ea typeface="Calibri"/>
                <a:cs typeface="Calibri"/>
                <a:sym typeface="Calibri"/>
              </a:rPr>
              <a:t>The inquiry portion of the standards provides a pathway to performance assessments.  </a:t>
            </a:r>
            <a:endParaRPr sz="2000" dirty="0">
              <a:solidFill>
                <a:schemeClr val="dk1"/>
              </a:solidFill>
              <a:latin typeface="Calibri"/>
              <a:ea typeface="Calibri"/>
              <a:cs typeface="Calibri"/>
              <a:sym typeface="Calibri"/>
            </a:endParaRPr>
          </a:p>
          <a:p>
            <a:pPr marL="0" indent="0">
              <a:lnSpc>
                <a:spcPct val="97000"/>
              </a:lnSpc>
              <a:spcBef>
                <a:spcPts val="0"/>
              </a:spcBef>
              <a:buClr>
                <a:schemeClr val="dk1"/>
              </a:buClr>
              <a:buSzPts val="1900"/>
              <a:buNone/>
            </a:pPr>
            <a:endParaRPr sz="2000" dirty="0">
              <a:solidFill>
                <a:schemeClr val="dk1"/>
              </a:solidFill>
              <a:latin typeface="Calibri"/>
              <a:ea typeface="Calibri"/>
              <a:cs typeface="Calibri"/>
              <a:sym typeface="Calibri"/>
            </a:endParaRPr>
          </a:p>
          <a:p>
            <a:pPr marL="0" indent="0">
              <a:lnSpc>
                <a:spcPct val="97000"/>
              </a:lnSpc>
              <a:spcBef>
                <a:spcPts val="0"/>
              </a:spcBef>
              <a:buClr>
                <a:schemeClr val="dk1"/>
              </a:buClr>
              <a:buSzPts val="1900"/>
              <a:buNone/>
            </a:pPr>
            <a:r>
              <a:rPr lang="en-US" sz="2000" dirty="0">
                <a:solidFill>
                  <a:schemeClr val="dk1"/>
                </a:solidFill>
                <a:latin typeface="Calibri"/>
                <a:ea typeface="Calibri"/>
                <a:cs typeface="Calibri"/>
                <a:sym typeface="Calibri"/>
              </a:rPr>
              <a:t>The</a:t>
            </a:r>
            <a:r>
              <a:rPr lang="en-US" sz="2000" i="1" dirty="0">
                <a:solidFill>
                  <a:schemeClr val="dk1"/>
                </a:solidFill>
                <a:latin typeface="Calibri"/>
                <a:ea typeface="Calibri"/>
                <a:cs typeface="Calibri"/>
                <a:sym typeface="Calibri"/>
              </a:rPr>
              <a:t> KAS for Social Studies</a:t>
            </a:r>
            <a:r>
              <a:rPr lang="en-US" sz="2000" dirty="0">
                <a:solidFill>
                  <a:schemeClr val="dk1"/>
                </a:solidFill>
                <a:latin typeface="Calibri"/>
                <a:ea typeface="Calibri"/>
                <a:cs typeface="Calibri"/>
                <a:sym typeface="Calibri"/>
              </a:rPr>
              <a:t> focus on </a:t>
            </a:r>
            <a:r>
              <a:rPr lang="en-US" sz="2000" b="1" dirty="0">
                <a:solidFill>
                  <a:schemeClr val="dk1"/>
                </a:solidFill>
                <a:latin typeface="Calibri"/>
                <a:ea typeface="Calibri"/>
                <a:cs typeface="Calibri"/>
                <a:sym typeface="Calibri"/>
              </a:rPr>
              <a:t>developing transferable processe</a:t>
            </a:r>
            <a:r>
              <a:rPr lang="en-US" sz="2000" dirty="0">
                <a:solidFill>
                  <a:schemeClr val="dk1"/>
                </a:solidFill>
                <a:latin typeface="Calibri"/>
                <a:ea typeface="Calibri"/>
                <a:cs typeface="Calibri"/>
                <a:sym typeface="Calibri"/>
              </a:rPr>
              <a:t>s (e.g., problem solving, argumentation, research, and critical thinking), not simply presenting a body of factual knowledge for students to remember.  A fundamental goal reflected in these standards is the </a:t>
            </a:r>
            <a:r>
              <a:rPr lang="en-US" sz="2000" b="1" dirty="0">
                <a:solidFill>
                  <a:schemeClr val="dk1"/>
                </a:solidFill>
                <a:latin typeface="Calibri"/>
                <a:ea typeface="Calibri"/>
                <a:cs typeface="Calibri"/>
                <a:sym typeface="Calibri"/>
              </a:rPr>
              <a:t>preparation of learners who can perform with their knowledge</a:t>
            </a:r>
            <a:r>
              <a:rPr lang="en-US" sz="20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
        <p:nvSpPr>
          <p:cNvPr id="839" name="Google Shape;839;g32f0e405d81_0_73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1pPr>
            <a:lvl2pPr marR="0" lvl="1"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2pPr>
            <a:lvl3pPr marR="0" lvl="2"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3pPr>
            <a:lvl4pPr marR="0" lvl="3"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4pPr>
            <a:lvl5pPr marR="0" lvl="4"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5pPr>
            <a:lvl6pPr marR="0" lvl="5"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6pPr>
            <a:lvl7pPr marR="0" lvl="6"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7pPr>
            <a:lvl8pPr marR="0" lvl="7"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8pPr>
            <a:lvl9pPr marR="0" lvl="8" algn="r" rtl="0">
              <a:lnSpc>
                <a:spcPct val="100000"/>
              </a:lnSpc>
              <a:spcBef>
                <a:spcPts val="0"/>
              </a:spcBef>
              <a:spcAft>
                <a:spcPts val="0"/>
              </a:spcAft>
              <a:buClr>
                <a:srgbClr val="000000"/>
              </a:buClr>
              <a:buFont typeface="Arial"/>
              <a:buNone/>
              <a:defRPr sz="1300" b="0" i="0" u="none" strike="noStrike" cap="none">
                <a:solidFill>
                  <a:srgbClr val="102649"/>
                </a:solidFill>
                <a:latin typeface="Libre Franklin"/>
                <a:ea typeface="Libre Franklin"/>
                <a:cs typeface="Libre Franklin"/>
                <a:sym typeface="Libre Franklin"/>
              </a:defRPr>
            </a:lvl9pPr>
          </a:lstStyle>
          <a:p>
            <a:pPr algn="r"/>
            <a:fld id="{00000000-1234-1234-1234-123412341234}" type="slidenum">
              <a:rPr lang="en-US" smtClean="0"/>
              <a:pPr/>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a:extLst>
            <a:ext uri="{FF2B5EF4-FFF2-40B4-BE49-F238E27FC236}">
              <a16:creationId xmlns:a16="http://schemas.microsoft.com/office/drawing/2014/main" id="{13C6485B-4F05-D2F5-89D7-B79CC033BBB3}"/>
            </a:ext>
          </a:extLst>
        </p:cNvPr>
        <p:cNvGrpSpPr/>
        <p:nvPr/>
      </p:nvGrpSpPr>
      <p:grpSpPr>
        <a:xfrm>
          <a:off x="0" y="0"/>
          <a:ext cx="0" cy="0"/>
          <a:chOff x="0" y="0"/>
          <a:chExt cx="0" cy="0"/>
        </a:xfrm>
      </p:grpSpPr>
      <p:sp>
        <p:nvSpPr>
          <p:cNvPr id="403" name="Google Shape;403;p32">
            <a:extLst>
              <a:ext uri="{FF2B5EF4-FFF2-40B4-BE49-F238E27FC236}">
                <a16:creationId xmlns:a16="http://schemas.microsoft.com/office/drawing/2014/main" id="{36FF452E-00A7-CC53-8F78-AFB4898CCAE6}"/>
              </a:ext>
            </a:extLst>
          </p:cNvPr>
          <p:cNvSpPr txBox="1">
            <a:spLocks noGrp="1"/>
          </p:cNvSpPr>
          <p:nvPr>
            <p:ph type="title"/>
          </p:nvPr>
        </p:nvSpPr>
        <p:spPr>
          <a:xfrm>
            <a:off x="442272" y="273844"/>
            <a:ext cx="7886700" cy="994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What are the benefits of Performance Assessments?</a:t>
            </a:r>
            <a:endParaRPr dirty="0"/>
          </a:p>
        </p:txBody>
      </p:sp>
      <p:sp>
        <p:nvSpPr>
          <p:cNvPr id="404" name="Google Shape;404;p32">
            <a:extLst>
              <a:ext uri="{FF2B5EF4-FFF2-40B4-BE49-F238E27FC236}">
                <a16:creationId xmlns:a16="http://schemas.microsoft.com/office/drawing/2014/main" id="{6784C678-80E2-BF88-8460-01FC07B8595F}"/>
              </a:ext>
            </a:extLst>
          </p:cNvPr>
          <p:cNvSpPr txBox="1">
            <a:spLocks noGrp="1"/>
          </p:cNvSpPr>
          <p:nvPr>
            <p:ph type="body" idx="2"/>
          </p:nvPr>
        </p:nvSpPr>
        <p:spPr>
          <a:xfrm>
            <a:off x="442272" y="1445046"/>
            <a:ext cx="8758836" cy="2763600"/>
          </a:xfrm>
          <a:prstGeom prst="rect">
            <a:avLst/>
          </a:prstGeom>
          <a:noFill/>
          <a:ln>
            <a:noFill/>
          </a:ln>
        </p:spPr>
        <p:txBody>
          <a:bodyPr spcFirstLastPara="1" wrap="square" lIns="68575" tIns="34275" rIns="68575" bIns="34275" anchor="t" anchorCtr="0">
            <a:normAutofit fontScale="92500" lnSpcReduction="20000"/>
          </a:bodyPr>
          <a:lstStyle/>
          <a:p>
            <a:pPr marL="342900" indent="-342900">
              <a:lnSpc>
                <a:spcPct val="100000"/>
              </a:lnSpc>
              <a:spcBef>
                <a:spcPts val="0"/>
              </a:spcBef>
              <a:buSzPts val="1100"/>
            </a:pPr>
            <a:r>
              <a:rPr lang="en-US" sz="2400" dirty="0">
                <a:solidFill>
                  <a:schemeClr val="dk1"/>
                </a:solidFill>
                <a:latin typeface="Calibri"/>
                <a:ea typeface="Calibri"/>
                <a:cs typeface="Calibri"/>
                <a:sym typeface="Calibri"/>
              </a:rPr>
              <a:t>Performance assessments place </a:t>
            </a:r>
            <a:r>
              <a:rPr lang="en-US" sz="2400" b="1" dirty="0">
                <a:solidFill>
                  <a:schemeClr val="dk1"/>
                </a:solidFill>
                <a:latin typeface="Calibri"/>
                <a:ea typeface="Calibri"/>
                <a:cs typeface="Calibri"/>
                <a:sym typeface="Calibri"/>
              </a:rPr>
              <a:t>student demonstration of ability </a:t>
            </a:r>
            <a:r>
              <a:rPr lang="en-US" sz="2400" dirty="0">
                <a:solidFill>
                  <a:schemeClr val="dk1"/>
                </a:solidFill>
                <a:latin typeface="Calibri"/>
                <a:ea typeface="Calibri"/>
                <a:cs typeface="Calibri"/>
                <a:sym typeface="Calibri"/>
              </a:rPr>
              <a:t>at the center of assessment.</a:t>
            </a:r>
          </a:p>
          <a:p>
            <a:pPr marL="342900" indent="-342900">
              <a:lnSpc>
                <a:spcPct val="100000"/>
              </a:lnSpc>
              <a:spcBef>
                <a:spcPts val="0"/>
              </a:spcBef>
              <a:buSzPts val="1100"/>
            </a:pPr>
            <a:r>
              <a:rPr lang="en-US" sz="2400" dirty="0">
                <a:solidFill>
                  <a:schemeClr val="dk1"/>
                </a:solidFill>
                <a:latin typeface="Calibri"/>
                <a:ea typeface="Calibri"/>
                <a:cs typeface="Calibri"/>
                <a:sym typeface="Calibri"/>
              </a:rPr>
              <a:t>Performance assessments approximate </a:t>
            </a:r>
            <a:r>
              <a:rPr lang="en-US" sz="2400" b="1" dirty="0">
                <a:solidFill>
                  <a:schemeClr val="dk1"/>
                </a:solidFill>
                <a:latin typeface="Calibri"/>
                <a:ea typeface="Calibri"/>
                <a:cs typeface="Calibri"/>
                <a:sym typeface="Calibri"/>
              </a:rPr>
              <a:t>real-world</a:t>
            </a:r>
            <a:r>
              <a:rPr lang="en-US" sz="2400" dirty="0">
                <a:solidFill>
                  <a:schemeClr val="dk1"/>
                </a:solidFill>
                <a:latin typeface="Calibri"/>
                <a:ea typeface="Calibri"/>
                <a:cs typeface="Calibri"/>
                <a:sym typeface="Calibri"/>
              </a:rPr>
              <a:t> application of </a:t>
            </a:r>
            <a:r>
              <a:rPr lang="en-US" sz="2400" b="1" dirty="0">
                <a:solidFill>
                  <a:schemeClr val="dk1"/>
                </a:solidFill>
                <a:latin typeface="Calibri"/>
                <a:ea typeface="Calibri"/>
                <a:cs typeface="Calibri"/>
                <a:sym typeface="Calibri"/>
              </a:rPr>
              <a:t>complex skills.</a:t>
            </a:r>
          </a:p>
          <a:p>
            <a:pPr marL="342900" indent="-342900">
              <a:lnSpc>
                <a:spcPct val="100000"/>
              </a:lnSpc>
              <a:spcBef>
                <a:spcPts val="0"/>
              </a:spcBef>
              <a:buSzPts val="1100"/>
            </a:pPr>
            <a:r>
              <a:rPr lang="en-US" sz="2400" dirty="0">
                <a:solidFill>
                  <a:schemeClr val="dk1"/>
                </a:solidFill>
                <a:latin typeface="Calibri"/>
                <a:ea typeface="Calibri"/>
                <a:cs typeface="Calibri"/>
                <a:sym typeface="Calibri"/>
              </a:rPr>
              <a:t>Performance assessments allow </a:t>
            </a:r>
            <a:r>
              <a:rPr lang="en-US" sz="2400" b="1" dirty="0">
                <a:solidFill>
                  <a:schemeClr val="dk1"/>
                </a:solidFill>
                <a:latin typeface="Calibri"/>
                <a:ea typeface="Calibri"/>
                <a:cs typeface="Calibri"/>
                <a:sym typeface="Calibri"/>
              </a:rPr>
              <a:t>students </a:t>
            </a:r>
            <a:r>
              <a:rPr lang="en-US" sz="2400" dirty="0">
                <a:solidFill>
                  <a:schemeClr val="dk1"/>
                </a:solidFill>
                <a:latin typeface="Calibri"/>
                <a:ea typeface="Calibri"/>
                <a:cs typeface="Calibri"/>
                <a:sym typeface="Calibri"/>
              </a:rPr>
              <a:t>to </a:t>
            </a:r>
            <a:r>
              <a:rPr lang="en-US" sz="2400" b="1" dirty="0">
                <a:solidFill>
                  <a:schemeClr val="dk1"/>
                </a:solidFill>
                <a:latin typeface="Calibri"/>
                <a:ea typeface="Calibri"/>
                <a:cs typeface="Calibri"/>
                <a:sym typeface="Calibri"/>
              </a:rPr>
              <a:t>actively demonstrate </a:t>
            </a:r>
            <a:r>
              <a:rPr lang="en-US" sz="2400" dirty="0">
                <a:solidFill>
                  <a:schemeClr val="dk1"/>
                </a:solidFill>
                <a:latin typeface="Calibri"/>
                <a:ea typeface="Calibri"/>
                <a:cs typeface="Calibri"/>
                <a:sym typeface="Calibri"/>
              </a:rPr>
              <a:t>their </a:t>
            </a:r>
            <a:r>
              <a:rPr lang="en-US" sz="2400" b="1" dirty="0">
                <a:solidFill>
                  <a:schemeClr val="dk1"/>
                </a:solidFill>
                <a:latin typeface="Calibri"/>
                <a:ea typeface="Calibri"/>
                <a:cs typeface="Calibri"/>
                <a:sym typeface="Calibri"/>
              </a:rPr>
              <a:t>learning </a:t>
            </a:r>
            <a:r>
              <a:rPr lang="en-US" sz="2400" dirty="0">
                <a:solidFill>
                  <a:schemeClr val="dk1"/>
                </a:solidFill>
                <a:latin typeface="Calibri"/>
                <a:ea typeface="Calibri"/>
                <a:cs typeface="Calibri"/>
                <a:sym typeface="Calibri"/>
              </a:rPr>
              <a:t>and </a:t>
            </a:r>
            <a:r>
              <a:rPr lang="en-US" sz="2400" b="1" dirty="0">
                <a:solidFill>
                  <a:schemeClr val="dk1"/>
                </a:solidFill>
                <a:latin typeface="Calibri"/>
                <a:ea typeface="Calibri"/>
                <a:cs typeface="Calibri"/>
                <a:sym typeface="Calibri"/>
              </a:rPr>
              <a:t>skills</a:t>
            </a:r>
          </a:p>
          <a:p>
            <a:pPr marL="342900" indent="-342900">
              <a:lnSpc>
                <a:spcPct val="100000"/>
              </a:lnSpc>
              <a:spcBef>
                <a:spcPts val="0"/>
              </a:spcBef>
              <a:buSzPts val="1100"/>
            </a:pPr>
            <a:r>
              <a:rPr lang="en-US" sz="2400" dirty="0">
                <a:solidFill>
                  <a:schemeClr val="dk1"/>
                </a:solidFill>
                <a:latin typeface="Calibri"/>
                <a:ea typeface="Calibri"/>
                <a:cs typeface="Calibri"/>
                <a:sym typeface="Calibri"/>
              </a:rPr>
              <a:t>Performance assessments can measure </a:t>
            </a:r>
            <a:r>
              <a:rPr lang="en-US" sz="2400" b="1" dirty="0">
                <a:solidFill>
                  <a:schemeClr val="dk1"/>
                </a:solidFill>
                <a:latin typeface="Calibri"/>
                <a:ea typeface="Calibri"/>
                <a:cs typeface="Calibri"/>
                <a:sym typeface="Calibri"/>
              </a:rPr>
              <a:t>abilities beyond academic knowledge and skills</a:t>
            </a:r>
          </a:p>
          <a:p>
            <a:pPr marL="342900" indent="-342900">
              <a:lnSpc>
                <a:spcPct val="100000"/>
              </a:lnSpc>
              <a:spcBef>
                <a:spcPts val="0"/>
              </a:spcBef>
              <a:buSzPts val="1100"/>
            </a:pPr>
            <a:r>
              <a:rPr lang="en-US" sz="2400" dirty="0">
                <a:solidFill>
                  <a:schemeClr val="dk1"/>
                </a:solidFill>
                <a:latin typeface="Calibri"/>
                <a:ea typeface="Calibri"/>
                <a:cs typeface="Calibri"/>
                <a:sym typeface="Calibri"/>
              </a:rPr>
              <a:t>Performance assessments are typically </a:t>
            </a:r>
            <a:r>
              <a:rPr lang="en-US" sz="2400" b="1" dirty="0">
                <a:solidFill>
                  <a:schemeClr val="dk1"/>
                </a:solidFill>
                <a:latin typeface="Calibri"/>
                <a:ea typeface="Calibri"/>
                <a:cs typeface="Calibri"/>
                <a:sym typeface="Calibri"/>
              </a:rPr>
              <a:t>more engaging </a:t>
            </a:r>
            <a:r>
              <a:rPr lang="en-US" sz="2400" dirty="0">
                <a:solidFill>
                  <a:schemeClr val="dk1"/>
                </a:solidFill>
                <a:latin typeface="Calibri"/>
                <a:ea typeface="Calibri"/>
                <a:cs typeface="Calibri"/>
                <a:sym typeface="Calibri"/>
              </a:rPr>
              <a:t>for students</a:t>
            </a:r>
            <a:endParaRPr lang="en-US" sz="1200" dirty="0">
              <a:latin typeface="Calibri"/>
              <a:ea typeface="Calibri"/>
              <a:cs typeface="Calibri"/>
              <a:sym typeface="Calibri"/>
            </a:endParaRPr>
          </a:p>
        </p:txBody>
      </p:sp>
    </p:spTree>
    <p:extLst>
      <p:ext uri="{BB962C8B-B14F-4D97-AF65-F5344CB8AC3E}">
        <p14:creationId xmlns:p14="http://schemas.microsoft.com/office/powerpoint/2010/main" val="203300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32f0e405d81_0_759"/>
          <p:cNvSpPr txBox="1">
            <a:spLocks noGrp="1"/>
          </p:cNvSpPr>
          <p:nvPr>
            <p:ph type="title"/>
          </p:nvPr>
        </p:nvSpPr>
        <p:spPr>
          <a:xfrm>
            <a:off x="416853" y="192775"/>
            <a:ext cx="3212467" cy="1381501"/>
          </a:xfrm>
          <a:prstGeom prst="rect">
            <a:avLst/>
          </a:prstGeom>
          <a:noFill/>
          <a:ln>
            <a:noFill/>
          </a:ln>
        </p:spPr>
        <p:txBody>
          <a:bodyPr spcFirstLastPara="1" wrap="square" lIns="68569" tIns="34275" rIns="68569" bIns="34275" anchor="t" anchorCtr="0">
            <a:noAutofit/>
          </a:bodyPr>
          <a:lstStyle/>
          <a:p>
            <a:pPr algn="ctr">
              <a:buSzPts val="4400"/>
            </a:pPr>
            <a:r>
              <a:rPr lang="en-US" sz="2925" dirty="0"/>
              <a:t>Steps to Designing Performance Assessments</a:t>
            </a:r>
            <a:endParaRPr sz="2925" dirty="0"/>
          </a:p>
        </p:txBody>
      </p:sp>
      <p:sp>
        <p:nvSpPr>
          <p:cNvPr id="846" name="Google Shape;846;g32f0e405d81_0_759"/>
          <p:cNvSpPr txBox="1"/>
          <p:nvPr/>
        </p:nvSpPr>
        <p:spPr>
          <a:xfrm>
            <a:off x="124426" y="2035075"/>
            <a:ext cx="3761295" cy="3668141"/>
          </a:xfrm>
          <a:prstGeom prst="rect">
            <a:avLst/>
          </a:prstGeom>
          <a:noFill/>
          <a:ln>
            <a:noFill/>
          </a:ln>
        </p:spPr>
        <p:txBody>
          <a:bodyPr spcFirstLastPara="1" wrap="square" lIns="91425" tIns="91425" rIns="91425" bIns="91425" anchor="t" anchorCtr="0">
            <a:noAutofit/>
          </a:bodyPr>
          <a:lstStyle/>
          <a:p>
            <a:pPr algn="ctr">
              <a:buSzPts val="2000"/>
            </a:pPr>
            <a:r>
              <a:rPr lang="en-US" sz="2400" dirty="0">
                <a:solidFill>
                  <a:schemeClr val="dk1"/>
                </a:solidFill>
                <a:latin typeface="Calibri"/>
                <a:ea typeface="Calibri"/>
                <a:cs typeface="Calibri"/>
                <a:sym typeface="Calibri"/>
              </a:rPr>
              <a:t>Use the </a:t>
            </a:r>
            <a:r>
              <a:rPr lang="en-US" sz="2400" dirty="0">
                <a:solidFill>
                  <a:schemeClr val="dk1"/>
                </a:solidFill>
                <a:latin typeface="Calibri"/>
                <a:ea typeface="Calibri"/>
                <a:cs typeface="Calibri"/>
                <a:sym typeface="Calibri"/>
                <a:hlinkClick r:id="rId3"/>
              </a:rPr>
              <a:t>Performance </a:t>
            </a:r>
            <a:r>
              <a:rPr lang="en-US" sz="2400" dirty="0">
                <a:solidFill>
                  <a:schemeClr val="tx1"/>
                </a:solidFill>
                <a:latin typeface="Calibri"/>
                <a:ea typeface="Calibri"/>
                <a:cs typeface="Calibri"/>
                <a:sym typeface="Calibri"/>
                <a:hlinkClick r:id="rId3"/>
              </a:rPr>
              <a:t>Assessment Planning Map </a:t>
            </a:r>
            <a:r>
              <a:rPr lang="en-US" sz="2400" dirty="0">
                <a:solidFill>
                  <a:schemeClr val="dk1"/>
                </a:solidFill>
                <a:latin typeface="Calibri"/>
                <a:ea typeface="Calibri"/>
                <a:cs typeface="Calibri"/>
                <a:sym typeface="Calibri"/>
              </a:rPr>
              <a:t>to design a performance assessment aligned to the </a:t>
            </a:r>
            <a:r>
              <a:rPr lang="en-US" sz="2400" i="1" dirty="0">
                <a:solidFill>
                  <a:schemeClr val="dk1"/>
                </a:solidFill>
                <a:latin typeface="Calibri"/>
                <a:ea typeface="Calibri"/>
                <a:cs typeface="Calibri"/>
                <a:sym typeface="Calibri"/>
              </a:rPr>
              <a:t>KAS for Social Studies. </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buSzPts val="2100"/>
            </a:pPr>
            <a:endParaRPr sz="1575" dirty="0">
              <a:solidFill>
                <a:schemeClr val="dk1"/>
              </a:solidFill>
              <a:latin typeface="Libre Franklin"/>
              <a:ea typeface="Libre Franklin"/>
              <a:cs typeface="Libre Franklin"/>
              <a:sym typeface="Libre Franklin"/>
            </a:endParaRPr>
          </a:p>
        </p:txBody>
      </p:sp>
      <p:pic>
        <p:nvPicPr>
          <p:cNvPr id="3" name="Picture 2" descr="This is a screenshot of the first page of the planning map.">
            <a:extLst>
              <a:ext uri="{FF2B5EF4-FFF2-40B4-BE49-F238E27FC236}">
                <a16:creationId xmlns:a16="http://schemas.microsoft.com/office/drawing/2014/main" id="{7E47A886-D024-C673-B0A7-E0E26A279E44}"/>
              </a:ext>
            </a:extLst>
          </p:cNvPr>
          <p:cNvPicPr>
            <a:picLocks noChangeAspect="1"/>
          </p:cNvPicPr>
          <p:nvPr/>
        </p:nvPicPr>
        <p:blipFill>
          <a:blip r:embed="rId4"/>
          <a:stretch>
            <a:fillRect/>
          </a:stretch>
        </p:blipFill>
        <p:spPr>
          <a:xfrm>
            <a:off x="3885721" y="0"/>
            <a:ext cx="5258279" cy="51435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2f720d81a0_0_0"/>
          <p:cNvSpPr txBox="1">
            <a:spLocks noGrp="1"/>
          </p:cNvSpPr>
          <p:nvPr>
            <p:ph type="title"/>
          </p:nvPr>
        </p:nvSpPr>
        <p:spPr>
          <a:xfrm>
            <a:off x="481556" y="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Introduction</a:t>
            </a:r>
            <a:endParaRPr/>
          </a:p>
        </p:txBody>
      </p:sp>
      <p:sp>
        <p:nvSpPr>
          <p:cNvPr id="121" name="Google Shape;121;g32f720d81a0_0_0"/>
          <p:cNvSpPr txBox="1">
            <a:spLocks noGrp="1"/>
          </p:cNvSpPr>
          <p:nvPr>
            <p:ph type="body" idx="1"/>
          </p:nvPr>
        </p:nvSpPr>
        <p:spPr>
          <a:xfrm>
            <a:off x="169500" y="768224"/>
            <a:ext cx="8805000" cy="3222900"/>
          </a:xfrm>
          <a:prstGeom prst="rect">
            <a:avLst/>
          </a:prstGeom>
          <a:noFill/>
          <a:ln>
            <a:noFill/>
          </a:ln>
        </p:spPr>
        <p:txBody>
          <a:bodyPr spcFirstLastPara="1" wrap="square" lIns="68575" tIns="34275" rIns="68575" bIns="34275" anchor="t" anchorCtr="0">
            <a:noAutofit/>
          </a:bodyPr>
          <a:lstStyle/>
          <a:p>
            <a:pPr marL="342900" lvl="0" indent="-279400" algn="l" rtl="0">
              <a:lnSpc>
                <a:spcPct val="100000"/>
              </a:lnSpc>
              <a:spcBef>
                <a:spcPts val="0"/>
              </a:spcBef>
              <a:spcAft>
                <a:spcPts val="0"/>
              </a:spcAft>
              <a:buSzPts val="1800"/>
              <a:buFont typeface="Calibri"/>
              <a:buChar char="•"/>
            </a:pPr>
            <a:r>
              <a:rPr lang="en" sz="1600" b="1" dirty="0">
                <a:solidFill>
                  <a:schemeClr val="tx1"/>
                </a:solidFill>
                <a:latin typeface="Libre Franklin" pitchFamily="2" charset="0"/>
              </a:rPr>
              <a:t>Compelling Question: </a:t>
            </a:r>
            <a:r>
              <a:rPr lang="en" sz="1600" dirty="0">
                <a:solidFill>
                  <a:schemeClr val="tx1"/>
                </a:solidFill>
                <a:latin typeface="Libre Franklin" pitchFamily="2" charset="0"/>
              </a:rPr>
              <a:t>How do I implement performance assessments to assess student mastery of the </a:t>
            </a:r>
            <a:r>
              <a:rPr lang="en" sz="1600" i="1" dirty="0">
                <a:solidFill>
                  <a:schemeClr val="tx1"/>
                </a:solidFill>
                <a:latin typeface="Libre Franklin" pitchFamily="2" charset="0"/>
              </a:rPr>
              <a:t>KAS for Social Studies? </a:t>
            </a:r>
            <a:endParaRPr sz="1600" i="1" dirty="0">
              <a:solidFill>
                <a:schemeClr val="tx1"/>
              </a:solidFill>
              <a:latin typeface="Libre Franklin" pitchFamily="2" charset="0"/>
            </a:endParaRPr>
          </a:p>
          <a:p>
            <a:pPr marL="457200" lvl="0" indent="0" algn="l" rtl="0">
              <a:lnSpc>
                <a:spcPct val="100000"/>
              </a:lnSpc>
              <a:spcBef>
                <a:spcPts val="0"/>
              </a:spcBef>
              <a:spcAft>
                <a:spcPts val="0"/>
              </a:spcAft>
              <a:buNone/>
            </a:pPr>
            <a:endParaRPr sz="1600" i="1" dirty="0">
              <a:solidFill>
                <a:schemeClr val="tx1"/>
              </a:solidFill>
              <a:latin typeface="Libre Franklin" pitchFamily="2" charset="0"/>
            </a:endParaRPr>
          </a:p>
          <a:p>
            <a:pPr marL="342900" lvl="0" indent="-279400" algn="l" rtl="0">
              <a:lnSpc>
                <a:spcPct val="100000"/>
              </a:lnSpc>
              <a:spcBef>
                <a:spcPts val="0"/>
              </a:spcBef>
              <a:spcAft>
                <a:spcPts val="0"/>
              </a:spcAft>
              <a:buSzPts val="1800"/>
              <a:buFont typeface="Calibri"/>
              <a:buChar char="•"/>
            </a:pPr>
            <a:r>
              <a:rPr lang="en" sz="1600" b="1" dirty="0">
                <a:solidFill>
                  <a:schemeClr val="tx1"/>
                </a:solidFill>
                <a:latin typeface="Libre Franklin" pitchFamily="2" charset="0"/>
              </a:rPr>
              <a:t>Supporting Questions: </a:t>
            </a:r>
            <a:endParaRPr lang="en-US" sz="1600" b="1" dirty="0">
              <a:solidFill>
                <a:schemeClr val="tx1"/>
              </a:solidFill>
              <a:latin typeface="Libre Franklin" pitchFamily="2" charset="0"/>
            </a:endParaRPr>
          </a:p>
          <a:p>
            <a:pPr marL="800100" lvl="1" indent="-279400">
              <a:lnSpc>
                <a:spcPct val="100000"/>
              </a:lnSpc>
              <a:spcBef>
                <a:spcPts val="0"/>
              </a:spcBef>
              <a:buSzPts val="1800"/>
              <a:buFont typeface="Calibri"/>
              <a:buChar char="•"/>
            </a:pPr>
            <a:r>
              <a:rPr lang="en-US" sz="160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What are the characteristics of high- </a:t>
            </a:r>
            <a:r>
              <a:rPr lang="en-US" sz="1600" b="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quality </a:t>
            </a:r>
            <a:r>
              <a:rPr lang="en-US" sz="1600" b="0" dirty="0">
                <a:solidFill>
                  <a:schemeClr val="tx1"/>
                </a:solidFill>
                <a:latin typeface="Libre Franklin" pitchFamily="2" charset="0"/>
                <a:ea typeface="Calibri" panose="020F0502020204030204" pitchFamily="34" charset="0"/>
                <a:cs typeface="Calibri" panose="020F0502020204030204" pitchFamily="34" charset="0"/>
                <a:sym typeface="Libre Franklin"/>
              </a:rPr>
              <a:t>perfor</a:t>
            </a:r>
            <a:r>
              <a:rPr lang="en-US" sz="16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a:rPr>
              <a:t>mance assessments </a:t>
            </a:r>
            <a:r>
              <a:rPr lang="en-US" sz="16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t</a:t>
            </a:r>
            <a:r>
              <a:rPr lang="en-US" sz="1600" b="0"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hat</a:t>
            </a:r>
            <a:r>
              <a:rPr lang="en-US" sz="16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 meet the depth and rigor of the </a:t>
            </a:r>
            <a:r>
              <a:rPr lang="en-US" sz="1600" b="0" i="1"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KAS for Social Studies</a:t>
            </a:r>
            <a:r>
              <a:rPr lang="en-US" sz="1600" b="0" i="0" u="none" strike="noStrike" cap="none" dirty="0">
                <a:solidFill>
                  <a:schemeClr val="tx1"/>
                </a:solidFill>
                <a:latin typeface="Libre Franklin" pitchFamily="2" charset="0"/>
                <a:ea typeface="Calibri" panose="020F0502020204030204" pitchFamily="34" charset="0"/>
                <a:cs typeface="Calibri" panose="020F0502020204030204" pitchFamily="34" charset="0"/>
                <a:sym typeface="Libre Franklin Medium"/>
              </a:rPr>
              <a:t>?</a:t>
            </a:r>
            <a:r>
              <a:rPr lang="en-US" sz="1600" b="1" dirty="0">
                <a:solidFill>
                  <a:schemeClr val="tx1"/>
                </a:solidFill>
                <a:latin typeface="Libre Franklin" pitchFamily="2" charset="0"/>
                <a:ea typeface="Calibri" panose="020F0502020204030204" pitchFamily="34" charset="0"/>
                <a:cs typeface="Calibri" panose="020F0502020204030204" pitchFamily="34" charset="0"/>
              </a:rPr>
              <a:t> </a:t>
            </a:r>
          </a:p>
          <a:p>
            <a:pPr marL="800100" lvl="1" indent="-279400">
              <a:lnSpc>
                <a:spcPct val="100000"/>
              </a:lnSpc>
              <a:spcBef>
                <a:spcPts val="0"/>
              </a:spcBef>
              <a:buSzPts val="1800"/>
              <a:buFont typeface="Calibri"/>
              <a:buChar char="•"/>
            </a:pPr>
            <a:r>
              <a:rPr lang="en-US" sz="16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How do I design</a:t>
            </a:r>
            <a:r>
              <a:rPr lang="en-US" sz="1600" b="1"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 </a:t>
            </a:r>
            <a:r>
              <a:rPr lang="en-US" sz="16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performance assessments to meet the depth and rigor of the </a:t>
            </a:r>
            <a:r>
              <a:rPr lang="en-US" sz="1600" b="0" i="1" u="none" strike="noStrike" dirty="0">
                <a:solidFill>
                  <a:schemeClr val="tx1"/>
                </a:solidFill>
                <a:effectLst/>
                <a:latin typeface="Libre Franklin" pitchFamily="2" charset="0"/>
                <a:ea typeface="Calibri" panose="020F0502020204030204" pitchFamily="34" charset="0"/>
                <a:cs typeface="Calibri" panose="020F0502020204030204" pitchFamily="34" charset="0"/>
              </a:rPr>
              <a:t>KAS for Social Studies</a:t>
            </a:r>
            <a:r>
              <a:rPr lang="en-US" sz="1600" b="0" i="0" u="none" strike="noStrike" dirty="0">
                <a:solidFill>
                  <a:schemeClr val="tx1"/>
                </a:solidFill>
                <a:effectLst/>
                <a:latin typeface="Libre Franklin" pitchFamily="2" charset="0"/>
                <a:ea typeface="Calibri" panose="020F0502020204030204" pitchFamily="34" charset="0"/>
                <a:cs typeface="Calibri" panose="020F0502020204030204" pitchFamily="34" charset="0"/>
              </a:rPr>
              <a:t>?</a:t>
            </a:r>
            <a:endParaRPr lang="en-US" sz="1600" b="1" dirty="0">
              <a:solidFill>
                <a:schemeClr val="tx1"/>
              </a:solidFill>
              <a:latin typeface="Libre Franklin" pitchFamily="2" charset="0"/>
              <a:ea typeface="Calibri" panose="020F0502020204030204" pitchFamily="34" charset="0"/>
              <a:cs typeface="Calibri" panose="020F0502020204030204" pitchFamily="34" charset="0"/>
            </a:endParaRPr>
          </a:p>
          <a:p>
            <a:pPr marL="457200" lvl="0" indent="0" algn="l" rtl="0">
              <a:lnSpc>
                <a:spcPct val="100000"/>
              </a:lnSpc>
              <a:spcBef>
                <a:spcPts val="0"/>
              </a:spcBef>
              <a:spcAft>
                <a:spcPts val="0"/>
              </a:spcAft>
              <a:buNone/>
            </a:pPr>
            <a:endParaRPr sz="1600" dirty="0">
              <a:solidFill>
                <a:schemeClr val="tx1"/>
              </a:solidFill>
              <a:latin typeface="Libre Franklin" pitchFamily="2" charset="0"/>
            </a:endParaRPr>
          </a:p>
          <a:p>
            <a:pPr marL="342900" lvl="0" indent="-279400" algn="l" rtl="0">
              <a:lnSpc>
                <a:spcPct val="100000"/>
              </a:lnSpc>
              <a:spcBef>
                <a:spcPts val="0"/>
              </a:spcBef>
              <a:spcAft>
                <a:spcPts val="0"/>
              </a:spcAft>
              <a:buSzPts val="1800"/>
              <a:buFont typeface="Calibri"/>
              <a:buChar char="•"/>
            </a:pPr>
            <a:r>
              <a:rPr lang="en" sz="1600" b="1" dirty="0">
                <a:solidFill>
                  <a:schemeClr val="tx1"/>
                </a:solidFill>
                <a:latin typeface="Libre Franklin" pitchFamily="2" charset="0"/>
              </a:rPr>
              <a:t>Learning Target: </a:t>
            </a:r>
            <a:r>
              <a:rPr lang="en" sz="1600" dirty="0">
                <a:solidFill>
                  <a:schemeClr val="tx1"/>
                </a:solidFill>
                <a:latin typeface="Libre Franklin" pitchFamily="2" charset="0"/>
              </a:rPr>
              <a:t>I can implement performance assessments that evaluate student mastery of the </a:t>
            </a:r>
            <a:r>
              <a:rPr lang="en" sz="1600" i="1" dirty="0">
                <a:solidFill>
                  <a:schemeClr val="tx1"/>
                </a:solidFill>
                <a:latin typeface="Libre Franklin" pitchFamily="2" charset="0"/>
              </a:rPr>
              <a:t>KAS for Social Studies</a:t>
            </a:r>
            <a:r>
              <a:rPr lang="en" sz="1600" dirty="0">
                <a:solidFill>
                  <a:schemeClr val="tx1"/>
                </a:solidFill>
                <a:latin typeface="Libre Franklin" pitchFamily="2" charset="0"/>
              </a:rPr>
              <a:t>. </a:t>
            </a:r>
            <a:endParaRPr sz="1600" dirty="0">
              <a:solidFill>
                <a:schemeClr val="tx1"/>
              </a:solidFill>
              <a:latin typeface="Libre Franklin" pitchFamily="2" charset="0"/>
            </a:endParaRPr>
          </a:p>
          <a:p>
            <a:pPr marL="0" lvl="0" indent="0" algn="l" rtl="0">
              <a:lnSpc>
                <a:spcPct val="100000"/>
              </a:lnSpc>
              <a:spcBef>
                <a:spcPts val="0"/>
              </a:spcBef>
              <a:spcAft>
                <a:spcPts val="0"/>
              </a:spcAft>
              <a:buNone/>
            </a:pPr>
            <a:endParaRPr sz="1600" dirty="0">
              <a:solidFill>
                <a:schemeClr val="tx1"/>
              </a:solidFill>
              <a:latin typeface="Libre Franklin" pitchFamily="2" charset="0"/>
            </a:endParaRPr>
          </a:p>
          <a:p>
            <a:pPr marL="342900" lvl="0" indent="-279400" algn="l" rtl="0">
              <a:lnSpc>
                <a:spcPct val="100000"/>
              </a:lnSpc>
              <a:spcBef>
                <a:spcPts val="0"/>
              </a:spcBef>
              <a:spcAft>
                <a:spcPts val="0"/>
              </a:spcAft>
              <a:buSzPts val="1800"/>
              <a:buChar char="•"/>
            </a:pPr>
            <a:r>
              <a:rPr lang="en" sz="1600" b="1" dirty="0">
                <a:solidFill>
                  <a:schemeClr val="tx1"/>
                </a:solidFill>
                <a:latin typeface="Libre Franklin" pitchFamily="2" charset="0"/>
              </a:rPr>
              <a:t>Success Criteria</a:t>
            </a:r>
            <a:r>
              <a:rPr lang="en" sz="1600" dirty="0">
                <a:solidFill>
                  <a:schemeClr val="tx1"/>
                </a:solidFill>
                <a:latin typeface="Libre Franklin" pitchFamily="2" charset="0"/>
              </a:rPr>
              <a:t>:  I will be successful when I can design performance assessments aligned to the </a:t>
            </a:r>
            <a:r>
              <a:rPr lang="en" sz="1600" i="1" dirty="0">
                <a:solidFill>
                  <a:schemeClr val="tx1"/>
                </a:solidFill>
                <a:latin typeface="Libre Franklin" pitchFamily="2" charset="0"/>
              </a:rPr>
              <a:t>KAS for Social Studies</a:t>
            </a:r>
            <a:r>
              <a:rPr lang="en" sz="1600" dirty="0">
                <a:solidFill>
                  <a:schemeClr val="tx1"/>
                </a:solidFill>
                <a:latin typeface="Libre Franklin" pitchFamily="2" charset="0"/>
              </a:rPr>
              <a:t>. </a:t>
            </a:r>
            <a:endParaRPr sz="2000" dirty="0">
              <a:solidFill>
                <a:schemeClr val="tx1"/>
              </a:solidFill>
              <a:latin typeface="Libre Franklin"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32f0e405d81_0_773"/>
          <p:cNvSpPr txBox="1">
            <a:spLocks noGrp="1"/>
          </p:cNvSpPr>
          <p:nvPr>
            <p:ph type="title"/>
          </p:nvPr>
        </p:nvSpPr>
        <p:spPr>
          <a:xfrm>
            <a:off x="99675" y="192769"/>
            <a:ext cx="8790075" cy="990675"/>
          </a:xfrm>
          <a:prstGeom prst="rect">
            <a:avLst/>
          </a:prstGeom>
          <a:noFill/>
          <a:ln>
            <a:noFill/>
          </a:ln>
        </p:spPr>
        <p:txBody>
          <a:bodyPr spcFirstLastPara="1" wrap="square" lIns="68569" tIns="34275" rIns="68569" bIns="34275" anchor="t" anchorCtr="0">
            <a:noAutofit/>
          </a:bodyPr>
          <a:lstStyle/>
          <a:p>
            <a:pPr>
              <a:buSzPts val="4400"/>
            </a:pPr>
            <a:r>
              <a:rPr lang="en-US" sz="2925"/>
              <a:t>Steps to Designing Performance Assessments (1)</a:t>
            </a:r>
            <a:endParaRPr sz="2925"/>
          </a:p>
        </p:txBody>
      </p:sp>
      <p:sp>
        <p:nvSpPr>
          <p:cNvPr id="853" name="Google Shape;853;g32f0e405d81_0_773"/>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20</a:t>
            </a:fld>
            <a:endParaRPr/>
          </a:p>
        </p:txBody>
      </p:sp>
      <p:sp>
        <p:nvSpPr>
          <p:cNvPr id="854" name="Google Shape;854;g32f0e405d81_0_773"/>
          <p:cNvSpPr txBox="1"/>
          <p:nvPr/>
        </p:nvSpPr>
        <p:spPr>
          <a:xfrm>
            <a:off x="0" y="741849"/>
            <a:ext cx="8889975" cy="4267501"/>
          </a:xfrm>
          <a:prstGeom prst="rect">
            <a:avLst/>
          </a:prstGeom>
          <a:noFill/>
          <a:ln>
            <a:noFill/>
          </a:ln>
        </p:spPr>
        <p:txBody>
          <a:bodyPr spcFirstLastPara="1" wrap="square" lIns="91425" tIns="91425" rIns="91425" bIns="91425" anchor="t" anchorCtr="0">
            <a:noAutofit/>
          </a:bodyPr>
          <a:lstStyle/>
          <a:p>
            <a:pPr marL="114300">
              <a:buClr>
                <a:schemeClr val="dk1"/>
              </a:buClr>
              <a:buSzPts val="2400"/>
            </a:pP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1. Identify a </a:t>
            </a:r>
            <a:r>
              <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unit/topic </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that has the most authentic opportunity to create a performance assessment.</a:t>
            </a:r>
          </a:p>
          <a:p>
            <a:pPr marL="114300">
              <a:buClr>
                <a:schemeClr val="dk1"/>
              </a:buClr>
              <a:buSzPts val="2400"/>
            </a:pPr>
            <a:endPar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14300">
              <a:buClr>
                <a:schemeClr val="dk1"/>
              </a:buClr>
              <a:buSzPts val="2400"/>
            </a:pP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2. Identify the </a:t>
            </a:r>
            <a:r>
              <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standards</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from the </a:t>
            </a:r>
            <a:r>
              <a:rPr lang="en-US" sz="1650" i="1"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KAS for Social Studies</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that are being assessed (from step 1 of the tool). In particular, pay attention to the </a:t>
            </a:r>
            <a:r>
              <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Communicating Conclusion</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standards, but both </a:t>
            </a:r>
            <a:r>
              <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disciplinary strand</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and </a:t>
            </a:r>
            <a:r>
              <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inquiry standards</a:t>
            </a: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should be included. </a:t>
            </a:r>
          </a:p>
          <a:p>
            <a:pPr marL="114300">
              <a:buClr>
                <a:schemeClr val="dk1"/>
              </a:buClr>
              <a:buSzPts val="2400"/>
            </a:pPr>
            <a:endParaRPr lang="en-US" sz="165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14300">
              <a:buClr>
                <a:schemeClr val="dk1"/>
              </a:buClr>
              <a:buSzPts val="2400"/>
            </a:pPr>
            <a:r>
              <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 </a:t>
            </a:r>
            <a:r>
              <a:rPr lang="en-US" sz="1650" b="1" dirty="0">
                <a:solidFill>
                  <a:schemeClr val="dk1"/>
                </a:solidFill>
                <a:latin typeface="Calibri"/>
                <a:ea typeface="Calibri"/>
                <a:cs typeface="Calibri"/>
                <a:sym typeface="Calibri"/>
              </a:rPr>
              <a:t>Content Required-</a:t>
            </a:r>
            <a:r>
              <a:rPr lang="en-US" sz="1650" dirty="0">
                <a:solidFill>
                  <a:schemeClr val="dk1"/>
                </a:solidFill>
                <a:latin typeface="Calibri"/>
                <a:ea typeface="Calibri"/>
                <a:cs typeface="Calibri"/>
                <a:sym typeface="Calibri"/>
              </a:rPr>
              <a:t> This correlates to what </a:t>
            </a:r>
            <a:r>
              <a:rPr lang="en-US" sz="1650" b="1" dirty="0">
                <a:solidFill>
                  <a:schemeClr val="dk1"/>
                </a:solidFill>
                <a:latin typeface="Calibri"/>
                <a:ea typeface="Calibri"/>
                <a:cs typeface="Calibri"/>
                <a:sym typeface="Calibri"/>
              </a:rPr>
              <a:t>knowledge, concepts and vocabulary</a:t>
            </a:r>
            <a:r>
              <a:rPr lang="en-US" sz="1650" dirty="0">
                <a:solidFill>
                  <a:schemeClr val="dk1"/>
                </a:solidFill>
                <a:latin typeface="Calibri"/>
                <a:ea typeface="Calibri"/>
                <a:cs typeface="Calibri"/>
                <a:sym typeface="Calibri"/>
              </a:rPr>
              <a:t> students will need to </a:t>
            </a:r>
            <a:r>
              <a:rPr lang="en-US" sz="1650" b="1" dirty="0">
                <a:solidFill>
                  <a:schemeClr val="dk1"/>
                </a:solidFill>
                <a:latin typeface="Calibri"/>
                <a:ea typeface="Calibri"/>
                <a:cs typeface="Calibri"/>
                <a:sym typeface="Calibri"/>
              </a:rPr>
              <a:t>master the standards</a:t>
            </a:r>
            <a:r>
              <a:rPr lang="en-US" sz="1650" dirty="0">
                <a:solidFill>
                  <a:schemeClr val="dk1"/>
                </a:solidFill>
                <a:latin typeface="Calibri"/>
                <a:ea typeface="Calibri"/>
                <a:cs typeface="Calibri"/>
                <a:sym typeface="Calibri"/>
              </a:rPr>
              <a:t>. The </a:t>
            </a:r>
            <a:r>
              <a:rPr lang="en-US" sz="1650" b="1" dirty="0">
                <a:solidFill>
                  <a:schemeClr val="dk1"/>
                </a:solidFill>
                <a:latin typeface="Calibri"/>
                <a:ea typeface="Calibri"/>
                <a:cs typeface="Calibri"/>
                <a:sym typeface="Calibri"/>
              </a:rPr>
              <a:t>disciplinary clarifications </a:t>
            </a:r>
            <a:r>
              <a:rPr lang="en-US" sz="1650" dirty="0">
                <a:solidFill>
                  <a:schemeClr val="dk1"/>
                </a:solidFill>
                <a:latin typeface="Calibri"/>
                <a:ea typeface="Calibri"/>
                <a:cs typeface="Calibri"/>
                <a:sym typeface="Calibri"/>
              </a:rPr>
              <a:t>are useful here as they offer suggestions teachers can use to more clearly determine the knowledge, concepts and vocabulary.</a:t>
            </a:r>
          </a:p>
          <a:p>
            <a:pPr marL="114300">
              <a:buClr>
                <a:schemeClr val="dk1"/>
              </a:buClr>
              <a:buSzPts val="2400"/>
            </a:pPr>
            <a:endParaRPr lang="en-US" sz="1650" dirty="0">
              <a:solidFill>
                <a:schemeClr val="dk1"/>
              </a:solidFill>
              <a:latin typeface="Calibri"/>
              <a:ea typeface="Calibri"/>
              <a:cs typeface="Calibri"/>
              <a:sym typeface="Calibri"/>
            </a:endParaRPr>
          </a:p>
          <a:p>
            <a:pPr marL="114300">
              <a:buClr>
                <a:schemeClr val="dk1"/>
              </a:buClr>
              <a:buSzPts val="2400"/>
            </a:pPr>
            <a:r>
              <a:rPr lang="en-US" sz="1650" b="1" dirty="0">
                <a:solidFill>
                  <a:schemeClr val="dk1"/>
                </a:solidFill>
                <a:latin typeface="Calibri"/>
                <a:ea typeface="Calibri"/>
                <a:cs typeface="Calibri"/>
                <a:sym typeface="Calibri"/>
              </a:rPr>
              <a:t>4. Skills required</a:t>
            </a:r>
            <a:r>
              <a:rPr lang="en-US" sz="1650" dirty="0">
                <a:solidFill>
                  <a:schemeClr val="dk1"/>
                </a:solidFill>
                <a:latin typeface="Calibri"/>
                <a:ea typeface="Calibri"/>
                <a:cs typeface="Calibri"/>
                <a:sym typeface="Calibri"/>
              </a:rPr>
              <a:t>- This outlines the </a:t>
            </a:r>
            <a:r>
              <a:rPr lang="en-US" sz="1650" b="1" dirty="0">
                <a:solidFill>
                  <a:schemeClr val="dk1"/>
                </a:solidFill>
                <a:latin typeface="Calibri"/>
                <a:ea typeface="Calibri"/>
                <a:cs typeface="Calibri"/>
                <a:sym typeface="Calibri"/>
              </a:rPr>
              <a:t>skills</a:t>
            </a:r>
            <a:r>
              <a:rPr lang="en-US" sz="1650" dirty="0">
                <a:solidFill>
                  <a:schemeClr val="dk1"/>
                </a:solidFill>
                <a:latin typeface="Calibri"/>
                <a:ea typeface="Calibri"/>
                <a:cs typeface="Calibri"/>
                <a:sym typeface="Calibri"/>
              </a:rPr>
              <a:t> students will need to</a:t>
            </a:r>
            <a:r>
              <a:rPr lang="en-US" sz="1650" b="1" dirty="0">
                <a:solidFill>
                  <a:schemeClr val="dk1"/>
                </a:solidFill>
                <a:latin typeface="Calibri"/>
                <a:ea typeface="Calibri"/>
                <a:cs typeface="Calibri"/>
                <a:sym typeface="Calibri"/>
              </a:rPr>
              <a:t> engage in to master the standards</a:t>
            </a:r>
            <a:r>
              <a:rPr lang="en-US" sz="1650" dirty="0">
                <a:solidFill>
                  <a:schemeClr val="dk1"/>
                </a:solidFill>
                <a:latin typeface="Calibri"/>
                <a:ea typeface="Calibri"/>
                <a:cs typeface="Calibri"/>
                <a:sym typeface="Calibri"/>
              </a:rPr>
              <a:t> for this assessment. This is usually determined by the verb at the start of the standards statement.  </a:t>
            </a:r>
            <a:endParaRPr lang="en-US" sz="16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14300">
              <a:buClr>
                <a:schemeClr val="dk1"/>
              </a:buClr>
              <a:buSzPts val="2400"/>
            </a:pPr>
            <a:endParaRPr sz="1600"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337fa4b74c2_0_90"/>
          <p:cNvSpPr txBox="1">
            <a:spLocks noGrp="1"/>
          </p:cNvSpPr>
          <p:nvPr>
            <p:ph type="title"/>
          </p:nvPr>
        </p:nvSpPr>
        <p:spPr>
          <a:xfrm>
            <a:off x="121988" y="192769"/>
            <a:ext cx="8767800" cy="990675"/>
          </a:xfrm>
          <a:prstGeom prst="rect">
            <a:avLst/>
          </a:prstGeom>
          <a:noFill/>
          <a:ln>
            <a:noFill/>
          </a:ln>
        </p:spPr>
        <p:txBody>
          <a:bodyPr spcFirstLastPara="1" wrap="square" lIns="68569" tIns="34275" rIns="68569" bIns="34275" anchor="t" anchorCtr="0">
            <a:noAutofit/>
          </a:bodyPr>
          <a:lstStyle/>
          <a:p>
            <a:pPr>
              <a:buSzPts val="4400"/>
            </a:pPr>
            <a:r>
              <a:rPr lang="en-US" sz="2925"/>
              <a:t>Steps to Designing Performance Assessments (2)</a:t>
            </a:r>
            <a:endParaRPr sz="2925"/>
          </a:p>
        </p:txBody>
      </p:sp>
      <p:sp>
        <p:nvSpPr>
          <p:cNvPr id="860" name="Google Shape;860;g337fa4b74c2_0_90"/>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21</a:t>
            </a:fld>
            <a:endParaRPr/>
          </a:p>
        </p:txBody>
      </p:sp>
      <p:sp>
        <p:nvSpPr>
          <p:cNvPr id="861" name="Google Shape;861;g337fa4b74c2_0_90"/>
          <p:cNvSpPr txBox="1"/>
          <p:nvPr/>
        </p:nvSpPr>
        <p:spPr>
          <a:xfrm>
            <a:off x="121988" y="553314"/>
            <a:ext cx="9144000" cy="3563100"/>
          </a:xfrm>
          <a:prstGeom prst="rect">
            <a:avLst/>
          </a:prstGeom>
          <a:noFill/>
          <a:ln>
            <a:noFill/>
          </a:ln>
        </p:spPr>
        <p:txBody>
          <a:bodyPr spcFirstLastPara="1" wrap="square" lIns="91425" tIns="91425" rIns="91425" bIns="91425" anchor="t" anchorCtr="0">
            <a:noAutofit/>
          </a:bodyPr>
          <a:lstStyle/>
          <a:p>
            <a:endParaRPr lang="en-US" sz="1800" b="1" dirty="0">
              <a:solidFill>
                <a:schemeClr val="dk1"/>
              </a:solidFill>
              <a:latin typeface="Calibri"/>
              <a:ea typeface="Calibri"/>
              <a:cs typeface="Calibri"/>
              <a:sym typeface="Calibri"/>
            </a:endParaRPr>
          </a:p>
          <a:p>
            <a:r>
              <a:rPr lang="en-US" sz="1800" b="1" dirty="0">
                <a:solidFill>
                  <a:schemeClr val="dk1"/>
                </a:solidFill>
                <a:latin typeface="Calibri"/>
                <a:ea typeface="Calibri"/>
                <a:cs typeface="Calibri"/>
                <a:sym typeface="Calibri"/>
              </a:rPr>
              <a:t>5. </a:t>
            </a:r>
            <a:r>
              <a:rPr lang="en-US"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Levels of Demonstration Required</a:t>
            </a: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This connects directly to the </a:t>
            </a:r>
            <a:r>
              <a:rPr lang="en-US"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level of proficiency</a:t>
            </a:r>
            <a:r>
              <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students are required to be at for a particular grade. Most often this can be identified using Bloom’s taxonomy and/or Webbs Depth of Knowledge. </a:t>
            </a:r>
          </a:p>
          <a:p>
            <a:endParaRPr sz="1800" dirty="0">
              <a:solidFill>
                <a:schemeClr val="dk1"/>
              </a:solidFill>
              <a:latin typeface="Calibri"/>
              <a:ea typeface="Calibri"/>
              <a:cs typeface="Calibri"/>
              <a:sym typeface="Calibri"/>
            </a:endParaRPr>
          </a:p>
          <a:p>
            <a:r>
              <a:rPr lang="en-US" sz="1800" b="1" dirty="0">
                <a:solidFill>
                  <a:schemeClr val="dk1"/>
                </a:solidFill>
                <a:latin typeface="Calibri"/>
                <a:ea typeface="Calibri"/>
                <a:cs typeface="Calibri"/>
                <a:sym typeface="Calibri"/>
              </a:rPr>
              <a:t>6. Rationale for Using a Performance Assessment - </a:t>
            </a:r>
            <a:r>
              <a:rPr lang="en-US" sz="1800" dirty="0">
                <a:latin typeface="Calibri" panose="020F0502020204030204" pitchFamily="34" charset="0"/>
                <a:ea typeface="Calibri" panose="020F0502020204030204" pitchFamily="34" charset="0"/>
                <a:cs typeface="Calibri" panose="020F0502020204030204" pitchFamily="34" charset="0"/>
              </a:rPr>
              <a:t>Why are these standards, and the content and skills therein, best demonstrated using a Performance Assessment? Your rationale reflects the reason why you're implementing a performance assessment. Taking time to reflect on your rationale, goals and objectives will assist in choosing the right requirements for your assessment. </a:t>
            </a:r>
          </a:p>
          <a:p>
            <a:endParaRPr lang="en-US"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r>
              <a:rPr lang="en-US" sz="1800" b="1" dirty="0">
                <a:solidFill>
                  <a:schemeClr val="dk1"/>
                </a:solidFill>
                <a:latin typeface="Calibri"/>
                <a:ea typeface="Calibri"/>
                <a:cs typeface="Calibri"/>
                <a:sym typeface="Calibri"/>
              </a:rPr>
              <a:t>7. Authentic Context - </a:t>
            </a:r>
            <a:r>
              <a:rPr lang="en-US" sz="1800" dirty="0">
                <a:solidFill>
                  <a:schemeClr val="dk1"/>
                </a:solidFill>
                <a:latin typeface="Calibri"/>
                <a:ea typeface="Calibri"/>
                <a:cs typeface="Calibri"/>
                <a:sym typeface="Calibri"/>
              </a:rPr>
              <a:t>This section asks students to </a:t>
            </a:r>
            <a:r>
              <a:rPr lang="en-US" sz="1800" b="1" dirty="0">
                <a:solidFill>
                  <a:schemeClr val="dk1"/>
                </a:solidFill>
                <a:latin typeface="Calibri"/>
                <a:ea typeface="Calibri"/>
                <a:cs typeface="Calibri"/>
                <a:sym typeface="Calibri"/>
              </a:rPr>
              <a:t>think and to produce</a:t>
            </a:r>
            <a:r>
              <a:rPr lang="en-US" sz="1800" dirty="0">
                <a:solidFill>
                  <a:schemeClr val="dk1"/>
                </a:solidFill>
                <a:latin typeface="Calibri"/>
                <a:ea typeface="Calibri"/>
                <a:cs typeface="Calibri"/>
                <a:sym typeface="Calibri"/>
              </a:rPr>
              <a:t>—to </a:t>
            </a:r>
            <a:r>
              <a:rPr lang="en-US" sz="1800" b="1" dirty="0">
                <a:solidFill>
                  <a:schemeClr val="dk1"/>
                </a:solidFill>
                <a:latin typeface="Calibri"/>
                <a:ea typeface="Calibri"/>
                <a:cs typeface="Calibri"/>
                <a:sym typeface="Calibri"/>
              </a:rPr>
              <a:t>demonstrate learning </a:t>
            </a:r>
            <a:r>
              <a:rPr lang="en-US" sz="1800" dirty="0">
                <a:solidFill>
                  <a:schemeClr val="dk1"/>
                </a:solidFill>
                <a:latin typeface="Calibri"/>
                <a:ea typeface="Calibri"/>
                <a:cs typeface="Calibri"/>
                <a:sym typeface="Calibri"/>
              </a:rPr>
              <a:t>through work that is </a:t>
            </a:r>
            <a:r>
              <a:rPr lang="en-US" sz="1800" b="1" dirty="0">
                <a:solidFill>
                  <a:schemeClr val="dk1"/>
                </a:solidFill>
                <a:latin typeface="Calibri"/>
                <a:ea typeface="Calibri"/>
                <a:cs typeface="Calibri"/>
                <a:sym typeface="Calibri"/>
              </a:rPr>
              <a:t>authentic to the discipline </a:t>
            </a:r>
            <a:r>
              <a:rPr lang="en-US" sz="1800" dirty="0">
                <a:solidFill>
                  <a:schemeClr val="dk1"/>
                </a:solidFill>
                <a:latin typeface="Calibri"/>
                <a:ea typeface="Calibri"/>
                <a:cs typeface="Calibri"/>
                <a:sym typeface="Calibri"/>
              </a:rPr>
              <a:t>and/or </a:t>
            </a:r>
            <a:r>
              <a:rPr lang="en-US" sz="1800" b="1" dirty="0">
                <a:solidFill>
                  <a:schemeClr val="dk1"/>
                </a:solidFill>
                <a:latin typeface="Calibri"/>
                <a:ea typeface="Calibri"/>
                <a:cs typeface="Calibri"/>
                <a:sym typeface="Calibri"/>
              </a:rPr>
              <a:t>real world.</a:t>
            </a:r>
            <a:endParaRPr lang="en-US" sz="1800" dirty="0">
              <a:solidFill>
                <a:schemeClr val="dk1"/>
              </a:solidFill>
              <a:latin typeface="Calibri"/>
              <a:ea typeface="Calibri"/>
              <a:cs typeface="Calibri"/>
              <a:sym typeface="Calibri"/>
            </a:endParaRPr>
          </a:p>
          <a:p>
            <a:endParaRPr sz="1125" dirty="0">
              <a:solidFill>
                <a:schemeClr val="dk1"/>
              </a:solidFill>
              <a:latin typeface="Calibri"/>
              <a:ea typeface="Calibri"/>
              <a:cs typeface="Calibri"/>
              <a:sym typeface="Calibri"/>
            </a:endParaRPr>
          </a:p>
          <a:p>
            <a:pPr>
              <a:buSzPts val="2100"/>
            </a:pPr>
            <a:endParaRPr sz="1575"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32f0e405d81_0_794"/>
          <p:cNvSpPr txBox="1">
            <a:spLocks noGrp="1"/>
          </p:cNvSpPr>
          <p:nvPr>
            <p:ph type="title"/>
          </p:nvPr>
        </p:nvSpPr>
        <p:spPr>
          <a:xfrm>
            <a:off x="416840" y="192769"/>
            <a:ext cx="6447600" cy="990675"/>
          </a:xfrm>
          <a:prstGeom prst="rect">
            <a:avLst/>
          </a:prstGeom>
          <a:noFill/>
          <a:ln>
            <a:noFill/>
          </a:ln>
        </p:spPr>
        <p:txBody>
          <a:bodyPr spcFirstLastPara="1" wrap="square" lIns="68569" tIns="34275" rIns="68569" bIns="34275" anchor="t" anchorCtr="0">
            <a:normAutofit/>
          </a:bodyPr>
          <a:lstStyle/>
          <a:p>
            <a:pPr>
              <a:buSzPts val="4400"/>
            </a:pPr>
            <a:r>
              <a:rPr lang="en-US" dirty="0"/>
              <a:t>8. Task</a:t>
            </a:r>
            <a:br>
              <a:rPr lang="en-US" dirty="0"/>
            </a:br>
            <a:endParaRPr dirty="0"/>
          </a:p>
        </p:txBody>
      </p:sp>
      <p:sp>
        <p:nvSpPr>
          <p:cNvPr id="875" name="Google Shape;875;g32f0e405d81_0_794"/>
          <p:cNvSpPr txBox="1">
            <a:spLocks noGrp="1"/>
          </p:cNvSpPr>
          <p:nvPr>
            <p:ph type="body" idx="1"/>
          </p:nvPr>
        </p:nvSpPr>
        <p:spPr>
          <a:xfrm>
            <a:off x="284250" y="3065250"/>
            <a:ext cx="8771175" cy="1940850"/>
          </a:xfrm>
          <a:prstGeom prst="rect">
            <a:avLst/>
          </a:prstGeom>
          <a:noFill/>
          <a:ln>
            <a:noFill/>
          </a:ln>
        </p:spPr>
        <p:txBody>
          <a:bodyPr spcFirstLastPara="1" wrap="square" lIns="68569" tIns="34275" rIns="68569" bIns="34275" anchor="t" anchorCtr="0">
            <a:normAutofit/>
          </a:bodyPr>
          <a:lstStyle/>
          <a:p>
            <a:pPr marL="0" indent="0" algn="ctr">
              <a:lnSpc>
                <a:spcPct val="100000"/>
              </a:lnSpc>
              <a:spcBef>
                <a:spcPts val="0"/>
              </a:spcBef>
              <a:buClr>
                <a:schemeClr val="dk1"/>
              </a:buClr>
              <a:buSzPts val="1900"/>
              <a:buNone/>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Write the prompt that students will answer to complete a Performance Assessment. </a:t>
            </a:r>
          </a:p>
          <a:p>
            <a:pPr marL="0" indent="0">
              <a:lnSpc>
                <a:spcPct val="100000"/>
              </a:lnSpc>
              <a:spcBef>
                <a:spcPts val="0"/>
              </a:spcBef>
              <a:buClr>
                <a:schemeClr val="dk1"/>
              </a:buClr>
              <a:buSzPts val="1900"/>
              <a:buNone/>
            </a:pPr>
            <a:endParaRPr sz="2175" dirty="0">
              <a:solidFill>
                <a:schemeClr val="dk1"/>
              </a:solidFill>
            </a:endParaRPr>
          </a:p>
          <a:p>
            <a:pPr marL="0" indent="0">
              <a:spcBef>
                <a:spcPts val="0"/>
              </a:spcBef>
              <a:buSzPts val="3200"/>
              <a:buNone/>
            </a:pPr>
            <a:br>
              <a:rPr lang="en-US" sz="2400" dirty="0"/>
            </a:br>
            <a:endParaRPr sz="2400" dirty="0"/>
          </a:p>
        </p:txBody>
      </p:sp>
      <p:sp>
        <p:nvSpPr>
          <p:cNvPr id="876" name="Google Shape;876;g32f0e405d81_0_794"/>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22</a:t>
            </a:fld>
            <a:endParaRPr/>
          </a:p>
        </p:txBody>
      </p:sp>
      <p:pic>
        <p:nvPicPr>
          <p:cNvPr id="877" name="Google Shape;877;g32f0e405d81_0_794" descr="File:Writing.svg - Wikimedia Commons"/>
          <p:cNvPicPr preferRelativeResize="0"/>
          <p:nvPr/>
        </p:nvPicPr>
        <p:blipFill>
          <a:blip r:embed="rId3">
            <a:alphaModFix/>
          </a:blip>
          <a:stretch>
            <a:fillRect/>
          </a:stretch>
        </p:blipFill>
        <p:spPr>
          <a:xfrm>
            <a:off x="3182034" y="794100"/>
            <a:ext cx="2050959" cy="20509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337fa4b74c2_0_105"/>
          <p:cNvSpPr txBox="1">
            <a:spLocks noGrp="1"/>
          </p:cNvSpPr>
          <p:nvPr>
            <p:ph type="title"/>
          </p:nvPr>
        </p:nvSpPr>
        <p:spPr>
          <a:xfrm>
            <a:off x="416840" y="192769"/>
            <a:ext cx="6447600" cy="990675"/>
          </a:xfrm>
          <a:prstGeom prst="rect">
            <a:avLst/>
          </a:prstGeom>
        </p:spPr>
        <p:txBody>
          <a:bodyPr spcFirstLastPara="1" wrap="square" lIns="68569" tIns="34275" rIns="68569" bIns="34275" anchor="t" anchorCtr="0">
            <a:normAutofit/>
          </a:bodyPr>
          <a:lstStyle/>
          <a:p>
            <a:r>
              <a:rPr lang="en-US"/>
              <a:t>Sample</a:t>
            </a:r>
            <a:endParaRPr/>
          </a:p>
        </p:txBody>
      </p:sp>
      <p:sp>
        <p:nvSpPr>
          <p:cNvPr id="884" name="Google Shape;884;g337fa4b74c2_0_105"/>
          <p:cNvSpPr txBox="1">
            <a:spLocks noGrp="1"/>
          </p:cNvSpPr>
          <p:nvPr>
            <p:ph type="sldNum" idx="12"/>
          </p:nvPr>
        </p:nvSpPr>
        <p:spPr>
          <a:xfrm>
            <a:off x="8272810" y="4735526"/>
            <a:ext cx="512775" cy="273825"/>
          </a:xfrm>
          <a:prstGeom prst="rect">
            <a:avLst/>
          </a:prstGeom>
        </p:spPr>
        <p:txBody>
          <a:bodyPr spcFirstLastPara="1" wrap="square" lIns="68569" tIns="34275" rIns="68569" bIns="34275" anchor="ctr" anchorCtr="0">
            <a:noAutofit/>
          </a:bodyPr>
          <a:lstStyle/>
          <a:p>
            <a:pPr>
              <a:buSzPts val="1500"/>
            </a:pPr>
            <a:fld id="{00000000-1234-1234-1234-123412341234}" type="slidenum">
              <a:rPr lang="en-US"/>
              <a:pPr>
                <a:buSzPts val="1500"/>
              </a:pPr>
              <a:t>23</a:t>
            </a:fld>
            <a:endParaRPr/>
          </a:p>
        </p:txBody>
      </p:sp>
      <p:graphicFrame>
        <p:nvGraphicFramePr>
          <p:cNvPr id="2" name="Table 1">
            <a:extLst>
              <a:ext uri="{FF2B5EF4-FFF2-40B4-BE49-F238E27FC236}">
                <a16:creationId xmlns:a16="http://schemas.microsoft.com/office/drawing/2014/main" id="{D56B5926-C13B-000C-5A85-415B032A6A11}"/>
              </a:ext>
            </a:extLst>
          </p:cNvPr>
          <p:cNvGraphicFramePr>
            <a:graphicFrameLocks noGrp="1"/>
          </p:cNvGraphicFramePr>
          <p:nvPr>
            <p:extLst>
              <p:ext uri="{D42A27DB-BD31-4B8C-83A1-F6EECF244321}">
                <p14:modId xmlns:p14="http://schemas.microsoft.com/office/powerpoint/2010/main" val="2013541464"/>
              </p:ext>
            </p:extLst>
          </p:nvPr>
        </p:nvGraphicFramePr>
        <p:xfrm>
          <a:off x="583245" y="679358"/>
          <a:ext cx="7588482" cy="3505200"/>
        </p:xfrm>
        <a:graphic>
          <a:graphicData uri="http://schemas.openxmlformats.org/drawingml/2006/table">
            <a:tbl>
              <a:tblPr firstRow="1" bandRow="1">
                <a:tableStyleId>{91736E9B-D52F-4EBA-B0B5-DBF8E572BCFB}</a:tableStyleId>
              </a:tblPr>
              <a:tblGrid>
                <a:gridCol w="7588482">
                  <a:extLst>
                    <a:ext uri="{9D8B030D-6E8A-4147-A177-3AD203B41FA5}">
                      <a16:colId xmlns:a16="http://schemas.microsoft.com/office/drawing/2014/main" val="2926315294"/>
                    </a:ext>
                  </a:extLst>
                </a:gridCol>
              </a:tblGrid>
              <a:tr h="370840">
                <a:tc>
                  <a:txBody>
                    <a:bodyPr/>
                    <a:lstStyle/>
                    <a:p>
                      <a:r>
                        <a:rPr lang="en-US" sz="1400" b="1" i="0" u="none" strike="noStrike" cap="none" dirty="0">
                          <a:solidFill>
                            <a:srgbClr val="000000"/>
                          </a:solidFill>
                          <a:effectLst/>
                          <a:latin typeface="Arial"/>
                          <a:ea typeface="Arial"/>
                          <a:cs typeface="Arial"/>
                          <a:sym typeface="Arial"/>
                        </a:rPr>
                        <a:t>Task Aligned to the Compelling Question:</a:t>
                      </a:r>
                    </a:p>
                    <a:p>
                      <a:r>
                        <a:rPr lang="en-US" sz="1400" b="1" i="0" u="none" strike="noStrike" cap="none" dirty="0">
                          <a:solidFill>
                            <a:srgbClr val="000000"/>
                          </a:solidFill>
                          <a:effectLst/>
                          <a:latin typeface="Arial"/>
                          <a:ea typeface="Arial"/>
                          <a:cs typeface="Arial"/>
                          <a:sym typeface="Arial"/>
                        </a:rPr>
                        <a:t> </a:t>
                      </a:r>
                      <a:endParaRPr lang="en-US" sz="1400" b="0" i="0" u="none" strike="noStrike" cap="none" dirty="0">
                        <a:solidFill>
                          <a:srgbClr val="000000"/>
                        </a:solidFill>
                        <a:effectLst/>
                        <a:latin typeface="Arial"/>
                        <a:ea typeface="Arial"/>
                        <a:cs typeface="Arial"/>
                        <a:sym typeface="Arial"/>
                      </a:endParaRPr>
                    </a:p>
                    <a:p>
                      <a:r>
                        <a:rPr lang="en-US" sz="1400" b="1" i="0" u="none" strike="noStrike" cap="none" dirty="0">
                          <a:solidFill>
                            <a:srgbClr val="000000"/>
                          </a:solidFill>
                          <a:effectLst/>
                          <a:latin typeface="Arial"/>
                          <a:ea typeface="Arial"/>
                          <a:cs typeface="Arial"/>
                          <a:sym typeface="Arial"/>
                        </a:rPr>
                        <a:t>Part One:</a:t>
                      </a:r>
                      <a:r>
                        <a:rPr lang="en-US" sz="1400" b="0" i="0" u="none" strike="noStrike" cap="none" dirty="0">
                          <a:solidFill>
                            <a:srgbClr val="000000"/>
                          </a:solidFill>
                          <a:effectLst/>
                          <a:latin typeface="Arial"/>
                          <a:ea typeface="Arial"/>
                          <a:cs typeface="Arial"/>
                          <a:sym typeface="Arial"/>
                        </a:rPr>
                        <a:t> Construct an explanation, using reasoning, correct sequence, examples and details with relevant information and data to answer the following question: “How can technology transform civilization?” In your explanation, be sure to include examples and details from multiple sources while acknowledging the strengths and weaknesses of the explanations. </a:t>
                      </a:r>
                    </a:p>
                    <a:p>
                      <a:r>
                        <a:rPr lang="en-US" sz="1400" b="0" i="0" u="none" strike="noStrike" cap="none" dirty="0">
                          <a:solidFill>
                            <a:srgbClr val="000000"/>
                          </a:solidFill>
                          <a:effectLst/>
                          <a:latin typeface="Arial"/>
                          <a:ea typeface="Arial"/>
                          <a:cs typeface="Arial"/>
                          <a:sym typeface="Arial"/>
                        </a:rPr>
                        <a:t> </a:t>
                      </a:r>
                    </a:p>
                    <a:p>
                      <a:r>
                        <a:rPr lang="en-US" sz="1400" b="1" i="0" u="none" strike="noStrike" cap="none" dirty="0">
                          <a:solidFill>
                            <a:srgbClr val="000000"/>
                          </a:solidFill>
                          <a:effectLst/>
                          <a:latin typeface="Arial"/>
                          <a:ea typeface="Arial"/>
                          <a:cs typeface="Arial"/>
                          <a:sym typeface="Arial"/>
                        </a:rPr>
                        <a:t>Part Two:</a:t>
                      </a:r>
                      <a:r>
                        <a:rPr lang="en-US" sz="1400" b="0" i="0" u="none" strike="noStrike" cap="none" dirty="0">
                          <a:solidFill>
                            <a:srgbClr val="000000"/>
                          </a:solidFill>
                          <a:effectLst/>
                          <a:latin typeface="Arial"/>
                          <a:ea typeface="Arial"/>
                          <a:cs typeface="Arial"/>
                          <a:sym typeface="Arial"/>
                        </a:rPr>
                        <a:t> Using your knowledge of how technology can transform civilization, evaluate how individuals and groups addressed local, regional and global problems throughout the growth and expansion of civilizations.</a:t>
                      </a:r>
                    </a:p>
                    <a:p>
                      <a:r>
                        <a:rPr lang="en-US" sz="1400" b="0" i="0" u="none" strike="noStrike" cap="none" dirty="0">
                          <a:solidFill>
                            <a:srgbClr val="000000"/>
                          </a:solidFill>
                          <a:effectLst/>
                          <a:latin typeface="Arial"/>
                          <a:ea typeface="Arial"/>
                          <a:cs typeface="Arial"/>
                          <a:sym typeface="Arial"/>
                        </a:rPr>
                        <a:t> </a:t>
                      </a:r>
                    </a:p>
                    <a:p>
                      <a:r>
                        <a:rPr lang="en-US" sz="1400" b="1" i="0" u="none" strike="noStrike" cap="none" dirty="0">
                          <a:solidFill>
                            <a:srgbClr val="000000"/>
                          </a:solidFill>
                          <a:effectLst/>
                          <a:latin typeface="Arial"/>
                          <a:ea typeface="Arial"/>
                          <a:cs typeface="Arial"/>
                          <a:sym typeface="Arial"/>
                        </a:rPr>
                        <a:t>Part Three: </a:t>
                      </a:r>
                      <a:r>
                        <a:rPr lang="en-US" sz="1400" b="0" i="0" u="none" strike="noStrike" cap="none" dirty="0">
                          <a:solidFill>
                            <a:srgbClr val="000000"/>
                          </a:solidFill>
                          <a:effectLst/>
                          <a:latin typeface="Arial"/>
                          <a:ea typeface="Arial"/>
                          <a:cs typeface="Arial"/>
                          <a:sym typeface="Arial"/>
                        </a:rPr>
                        <a:t>Based on your evaluation of how individuals and groups addressed local, regional and global problems throughout the growth and expansion of civilization, use historical thinking skills to confront today’s problems. Draw on what you have learned about how technology can transform civilization to discuss current local, regional and global issues. Be prepared to share your thinking through deliberative and democratic procedures.</a:t>
                      </a:r>
                      <a:endParaRPr lang="en-US" dirty="0"/>
                    </a:p>
                  </a:txBody>
                  <a:tcPr>
                    <a:solidFill>
                      <a:schemeClr val="accent1">
                        <a:lumMod val="20000"/>
                        <a:lumOff val="80000"/>
                      </a:schemeClr>
                    </a:solidFill>
                  </a:tcPr>
                </a:tc>
                <a:extLst>
                  <a:ext uri="{0D108BD9-81ED-4DB2-BD59-A6C34878D82A}">
                    <a16:rowId xmlns:a16="http://schemas.microsoft.com/office/drawing/2014/main" val="31417115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32f0e405d81_0_801"/>
          <p:cNvSpPr txBox="1">
            <a:spLocks noGrp="1"/>
          </p:cNvSpPr>
          <p:nvPr>
            <p:ph type="title"/>
          </p:nvPr>
        </p:nvSpPr>
        <p:spPr>
          <a:xfrm>
            <a:off x="416840" y="136988"/>
            <a:ext cx="6447600" cy="990675"/>
          </a:xfrm>
          <a:prstGeom prst="rect">
            <a:avLst/>
          </a:prstGeom>
          <a:noFill/>
          <a:ln>
            <a:noFill/>
          </a:ln>
        </p:spPr>
        <p:txBody>
          <a:bodyPr spcFirstLastPara="1" wrap="square" lIns="68569" tIns="34275" rIns="68569" bIns="34275" anchor="t" anchorCtr="0">
            <a:normAutofit/>
          </a:bodyPr>
          <a:lstStyle/>
          <a:p>
            <a:pPr>
              <a:buSzPts val="4400"/>
            </a:pPr>
            <a:r>
              <a:rPr lang="en-US"/>
              <a:t>Samples (2) </a:t>
            </a:r>
            <a:br>
              <a:rPr lang="en-US"/>
            </a:br>
            <a:endParaRPr/>
          </a:p>
        </p:txBody>
      </p:sp>
      <p:sp>
        <p:nvSpPr>
          <p:cNvPr id="892" name="Google Shape;892;g32f0e405d81_0_801"/>
          <p:cNvSpPr txBox="1">
            <a:spLocks noGrp="1"/>
          </p:cNvSpPr>
          <p:nvPr>
            <p:ph type="body" idx="1"/>
          </p:nvPr>
        </p:nvSpPr>
        <p:spPr>
          <a:xfrm>
            <a:off x="301442" y="617906"/>
            <a:ext cx="8177400" cy="3676275"/>
          </a:xfrm>
          <a:prstGeom prst="rect">
            <a:avLst/>
          </a:prstGeom>
          <a:noFill/>
          <a:ln>
            <a:noFill/>
          </a:ln>
        </p:spPr>
        <p:txBody>
          <a:bodyPr spcFirstLastPara="1" wrap="square" lIns="68569" tIns="34275" rIns="68569" bIns="34275" anchor="t" anchorCtr="0">
            <a:noAutofit/>
          </a:bodyPr>
          <a:lstStyle/>
          <a:p>
            <a:pPr marL="342900" indent="-266700">
              <a:lnSpc>
                <a:spcPct val="115000"/>
              </a:lnSpc>
              <a:spcBef>
                <a:spcPts val="900"/>
              </a:spcBef>
              <a:buSzPts val="2000"/>
            </a:pPr>
            <a:r>
              <a:rPr lang="en-US" sz="1500" b="1" dirty="0">
                <a:solidFill>
                  <a:schemeClr val="dk1"/>
                </a:solidFill>
                <a:latin typeface="Calibri"/>
                <a:ea typeface="Calibri"/>
                <a:cs typeface="Calibri"/>
                <a:sym typeface="Calibri"/>
              </a:rPr>
              <a:t>Grade 1 Task Aligned to the Compelling Question: Part One: </a:t>
            </a:r>
            <a:r>
              <a:rPr lang="en-US" sz="1500" dirty="0">
                <a:solidFill>
                  <a:schemeClr val="dk1"/>
                </a:solidFill>
                <a:latin typeface="Calibri"/>
                <a:ea typeface="Calibri"/>
                <a:cs typeface="Calibri"/>
                <a:sym typeface="Calibri"/>
              </a:rPr>
              <a:t>Create a poster to respond to the compelling question: </a:t>
            </a:r>
            <a:r>
              <a:rPr lang="en-US" sz="1500" b="1" dirty="0">
                <a:solidFill>
                  <a:schemeClr val="dk1"/>
                </a:solidFill>
                <a:latin typeface="Calibri"/>
                <a:ea typeface="Calibri"/>
                <a:cs typeface="Calibri"/>
                <a:sym typeface="Calibri"/>
              </a:rPr>
              <a:t>What makes a community healthy? </a:t>
            </a:r>
            <a:r>
              <a:rPr lang="en-US" sz="1500" dirty="0">
                <a:solidFill>
                  <a:schemeClr val="dk1"/>
                </a:solidFill>
                <a:latin typeface="Calibri"/>
                <a:ea typeface="Calibri"/>
                <a:cs typeface="Calibri"/>
                <a:sym typeface="Calibri"/>
              </a:rPr>
              <a:t>On your poster, include how different jobs, public and private institutions, and Kentucky laws help make the community healthy. </a:t>
            </a:r>
            <a:r>
              <a:rPr lang="en-US" sz="1500" b="1" dirty="0">
                <a:solidFill>
                  <a:schemeClr val="dk1"/>
                </a:solidFill>
                <a:latin typeface="Calibri"/>
                <a:ea typeface="Calibri"/>
                <a:cs typeface="Calibri"/>
                <a:sym typeface="Calibri"/>
              </a:rPr>
              <a:t>Part Two: </a:t>
            </a:r>
            <a:r>
              <a:rPr lang="en-US" sz="1500" dirty="0">
                <a:solidFill>
                  <a:schemeClr val="dk1"/>
                </a:solidFill>
                <a:latin typeface="Calibri"/>
                <a:ea typeface="Calibri"/>
                <a:cs typeface="Calibri"/>
                <a:sym typeface="Calibri"/>
              </a:rPr>
              <a:t>Construct an argument, with reasons, on how to improve the local community and Kentucky based on your understanding of what makes a community healthy. In your response, provide at least TWO examples.</a:t>
            </a:r>
            <a:endParaRPr sz="1500" b="1" dirty="0">
              <a:solidFill>
                <a:schemeClr val="dk1"/>
              </a:solidFill>
              <a:latin typeface="Calibri"/>
              <a:ea typeface="Calibri"/>
              <a:cs typeface="Calibri"/>
              <a:sym typeface="Calibri"/>
            </a:endParaRPr>
          </a:p>
          <a:p>
            <a:pPr marL="342900" indent="-261938">
              <a:lnSpc>
                <a:spcPct val="115000"/>
              </a:lnSpc>
              <a:spcBef>
                <a:spcPts val="0"/>
              </a:spcBef>
              <a:buSzPts val="1900"/>
            </a:pPr>
            <a:r>
              <a:rPr lang="en-US" sz="1425" b="1" dirty="0">
                <a:solidFill>
                  <a:schemeClr val="dk1"/>
                </a:solidFill>
                <a:latin typeface="Calibri"/>
                <a:ea typeface="Calibri"/>
                <a:cs typeface="Calibri"/>
                <a:sym typeface="Calibri"/>
              </a:rPr>
              <a:t>Grade 8 Task Aligned to the Compelling Question </a:t>
            </a:r>
            <a:r>
              <a:rPr lang="en-US" sz="1425" dirty="0">
                <a:solidFill>
                  <a:schemeClr val="dk1"/>
                </a:solidFill>
                <a:latin typeface="Calibri"/>
                <a:ea typeface="Calibri"/>
                <a:cs typeface="Calibri"/>
                <a:sym typeface="Calibri"/>
              </a:rPr>
              <a:t>Based on your explanation for the supporting question, consider the following video entitled, </a:t>
            </a:r>
            <a:r>
              <a:rPr lang="en-US" sz="1425" i="1" dirty="0">
                <a:solidFill>
                  <a:schemeClr val="tx1"/>
                </a:solidFill>
                <a:latin typeface="Calibri"/>
                <a:ea typeface="Calibri"/>
                <a:cs typeface="Calibri"/>
                <a:sym typeface="Calibri"/>
              </a:rPr>
              <a:t>“This 60-second animation shows how divided Congress has become over the last 60 years</a:t>
            </a:r>
            <a:r>
              <a:rPr lang="en-US" sz="1425" i="1" dirty="0">
                <a:solidFill>
                  <a:schemeClr val="tx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25" dirty="0">
                <a:solidFill>
                  <a:schemeClr val="tx1"/>
                </a:solidFill>
                <a:latin typeface="Calibri"/>
                <a:ea typeface="Calibri"/>
                <a:cs typeface="Calibri"/>
                <a:sym typeface="Calibri"/>
              </a:rPr>
              <a:t> </a:t>
            </a:r>
            <a:r>
              <a:rPr lang="en-US" sz="1425" dirty="0">
                <a:solidFill>
                  <a:schemeClr val="dk1"/>
                </a:solidFill>
                <a:latin typeface="Calibri"/>
                <a:ea typeface="Calibri"/>
                <a:cs typeface="Calibri"/>
                <a:sym typeface="Calibri"/>
              </a:rPr>
              <a:t>Construct an argument to the following question: In light of the modern division within Congress, </a:t>
            </a:r>
            <a:r>
              <a:rPr lang="en-US" sz="1425" b="1" dirty="0">
                <a:solidFill>
                  <a:schemeClr val="dk1"/>
                </a:solidFill>
                <a:latin typeface="Calibri"/>
                <a:ea typeface="Calibri"/>
                <a:cs typeface="Calibri"/>
                <a:sym typeface="Calibri"/>
              </a:rPr>
              <a:t>how does a government compromise amidst polarization?</a:t>
            </a:r>
            <a:r>
              <a:rPr lang="en-US" sz="1425" dirty="0">
                <a:solidFill>
                  <a:schemeClr val="dk1"/>
                </a:solidFill>
                <a:latin typeface="Calibri"/>
                <a:ea typeface="Calibri"/>
                <a:cs typeface="Calibri"/>
                <a:sym typeface="Calibri"/>
              </a:rPr>
              <a:t> Draw on what you learned about Henry Clay’s civic action and additional compromises in American history to evaluate how individuals or groups might address a local, regional and/or global problem in modern society. Be prepared to share your thinking through deliberative and democratic procedures and support your argument with evidence from multiple sources.</a:t>
            </a:r>
            <a:endParaRPr sz="1425" dirty="0"/>
          </a:p>
          <a:p>
            <a:pPr marL="257175" indent="-152400">
              <a:spcBef>
                <a:spcPts val="900"/>
              </a:spcBef>
              <a:buSzPts val="2000"/>
              <a:buNone/>
            </a:pPr>
            <a:endParaRPr sz="1500" dirty="0"/>
          </a:p>
        </p:txBody>
      </p:sp>
      <p:sp>
        <p:nvSpPr>
          <p:cNvPr id="893" name="Google Shape;893;g32f0e405d81_0_801"/>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aphicFrame>
        <p:nvGraphicFramePr>
          <p:cNvPr id="898" name="Google Shape;898;g32f0e405d81_0_808" descr="Chart of other task frames" title="Chart of other task frames"/>
          <p:cNvGraphicFramePr/>
          <p:nvPr>
            <p:extLst>
              <p:ext uri="{D42A27DB-BD31-4B8C-83A1-F6EECF244321}">
                <p14:modId xmlns:p14="http://schemas.microsoft.com/office/powerpoint/2010/main" val="962791662"/>
              </p:ext>
            </p:extLst>
          </p:nvPr>
        </p:nvGraphicFramePr>
        <p:xfrm>
          <a:off x="226243" y="532351"/>
          <a:ext cx="8691514" cy="3612454"/>
        </p:xfrm>
        <a:graphic>
          <a:graphicData uri="http://schemas.openxmlformats.org/drawingml/2006/table">
            <a:tbl>
              <a:tblPr firstRow="1">
                <a:noFill/>
              </a:tblPr>
              <a:tblGrid>
                <a:gridCol w="2106436">
                  <a:extLst>
                    <a:ext uri="{9D8B030D-6E8A-4147-A177-3AD203B41FA5}">
                      <a16:colId xmlns:a16="http://schemas.microsoft.com/office/drawing/2014/main" val="20000"/>
                    </a:ext>
                  </a:extLst>
                </a:gridCol>
                <a:gridCol w="6585078">
                  <a:extLst>
                    <a:ext uri="{9D8B030D-6E8A-4147-A177-3AD203B41FA5}">
                      <a16:colId xmlns:a16="http://schemas.microsoft.com/office/drawing/2014/main" val="20001"/>
                    </a:ext>
                  </a:extLst>
                </a:gridCol>
              </a:tblGrid>
              <a:tr h="605597">
                <a:tc>
                  <a:txBody>
                    <a:bodyPr/>
                    <a:lstStyle/>
                    <a:p>
                      <a:pPr marL="0" marR="0" lvl="0" indent="0" algn="l" rtl="0">
                        <a:lnSpc>
                          <a:spcPct val="90000"/>
                        </a:lnSpc>
                        <a:spcBef>
                          <a:spcPts val="0"/>
                        </a:spcBef>
                        <a:spcAft>
                          <a:spcPts val="0"/>
                        </a:spcAft>
                        <a:buClr>
                          <a:srgbClr val="000000"/>
                        </a:buClr>
                        <a:buSzPts val="1900"/>
                        <a:buFont typeface="Arial"/>
                        <a:buNone/>
                      </a:pPr>
                      <a:r>
                        <a:rPr lang="en-US"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Setting and Role</a:t>
                      </a:r>
                      <a:endParaRPr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900"/>
                        <a:buFont typeface="Arial"/>
                        <a:buNone/>
                      </a:pPr>
                      <a:r>
                        <a:rPr lang="en-US" sz="120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 are ___________________________________________ </a:t>
                      </a:r>
                      <a:endParaRPr sz="1200" u="none" strike="noStrike" cap="none">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Arial"/>
                        <a:buNone/>
                      </a:pPr>
                      <a:r>
                        <a:rPr lang="en-US" sz="120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 have been asked to _______________________________ </a:t>
                      </a:r>
                      <a:endParaRPr sz="1200" u="none" strike="noStrike" cap="none">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Arial"/>
                        <a:buNone/>
                      </a:pPr>
                      <a:r>
                        <a:rPr lang="en-US" sz="120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Your job is __________________________________________ </a:t>
                      </a:r>
                      <a:endParaRPr sz="1200" u="none" strike="noStrike" cap="none">
                        <a:latin typeface="Calibri" panose="020F0502020204030204" pitchFamily="34" charset="0"/>
                        <a:ea typeface="Calibri" panose="020F0502020204030204" pitchFamily="34" charset="0"/>
                        <a:cs typeface="Calibri" panose="020F0502020204030204" pitchFamily="34" charset="0"/>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98164">
                <a:tc>
                  <a:txBody>
                    <a:bodyPr/>
                    <a:lstStyle/>
                    <a:p>
                      <a:pPr marL="0" marR="0" lvl="0" indent="0" algn="l" rtl="0">
                        <a:lnSpc>
                          <a:spcPct val="90000"/>
                        </a:lnSpc>
                        <a:spcBef>
                          <a:spcPts val="0"/>
                        </a:spcBef>
                        <a:spcAft>
                          <a:spcPts val="0"/>
                        </a:spcAft>
                        <a:buClr>
                          <a:srgbClr val="000000"/>
                        </a:buClr>
                        <a:buSzPts val="1900"/>
                        <a:buFont typeface="Arial"/>
                        <a:buNone/>
                      </a:pPr>
                      <a:b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br>
                      <a: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Goal/Challenge</a:t>
                      </a:r>
                      <a:endParaRPr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Times New Roman"/>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Your task is _________________________________________ </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goal is to ________________________________________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problem/challenge is______________________________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obstacle(s) to overcome is(are) ________</a:t>
                      </a:r>
                      <a:r>
                        <a:rPr lang="en-US" sz="1200" u="none" strike="noStrike" cap="none" dirty="0">
                          <a:latin typeface="Calibri" panose="020F0502020204030204" pitchFamily="34" charset="0"/>
                          <a:ea typeface="Calibri" panose="020F0502020204030204" pitchFamily="34" charset="0"/>
                          <a:cs typeface="Calibri" panose="020F0502020204030204" pitchFamily="34" charset="0"/>
                          <a:sym typeface="Calibri"/>
                        </a:rPr>
                        <a:t>_</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_____________</a:t>
                      </a:r>
                      <a:endParaRPr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5597">
                <a:tc>
                  <a:txBody>
                    <a:bodyPr/>
                    <a:lstStyle/>
                    <a:p>
                      <a:pPr marL="0" marR="0" lvl="0" indent="0" algn="l" rtl="0">
                        <a:lnSpc>
                          <a:spcPct val="90000"/>
                        </a:lnSpc>
                        <a:spcBef>
                          <a:spcPts val="0"/>
                        </a:spcBef>
                        <a:spcAft>
                          <a:spcPts val="0"/>
                        </a:spcAft>
                        <a:buClr>
                          <a:srgbClr val="000000"/>
                        </a:buClr>
                        <a:buSzPts val="1900"/>
                        <a:buFont typeface="Arial"/>
                        <a:buNone/>
                      </a:pPr>
                      <a:br>
                        <a:rPr lang="en-US"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br>
                      <a:r>
                        <a:rPr lang="en-US"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Product/</a:t>
                      </a:r>
                      <a:endParaRPr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endParaRPr>
                    </a:p>
                    <a:p>
                      <a:pPr marL="0" marR="0" lvl="0" indent="0" algn="l" rtl="0">
                        <a:lnSpc>
                          <a:spcPct val="90000"/>
                        </a:lnSpc>
                        <a:spcBef>
                          <a:spcPts val="0"/>
                        </a:spcBef>
                        <a:spcAft>
                          <a:spcPts val="0"/>
                        </a:spcAft>
                        <a:buClr>
                          <a:srgbClr val="000000"/>
                        </a:buClr>
                        <a:buSzPts val="1900"/>
                        <a:buFont typeface="Arial"/>
                        <a:buNone/>
                      </a:pPr>
                      <a:r>
                        <a:rPr lang="en-US"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Performance</a:t>
                      </a:r>
                      <a:endParaRPr sz="1200" b="1" u="none" strike="noStrike" cap="none" dirty="0">
                        <a:solidFill>
                          <a:srgbClr val="1E4E79"/>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Your client(s) is(are) __________________________________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target audience is 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You need to convince ___________</a:t>
                      </a:r>
                      <a:r>
                        <a:rPr lang="en-US" sz="1200" u="none" strike="noStrike" cap="none" dirty="0">
                          <a:latin typeface="Calibri" panose="020F0502020204030204" pitchFamily="34" charset="0"/>
                          <a:ea typeface="Calibri" panose="020F0502020204030204" pitchFamily="34" charset="0"/>
                          <a:cs typeface="Calibri" panose="020F0502020204030204" pitchFamily="34" charset="0"/>
                          <a:sym typeface="Calibri"/>
                        </a:rPr>
                        <a:t>__</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_____________________</a:t>
                      </a:r>
                      <a:r>
                        <a:rPr lang="en-US" sz="1200" u="none" strike="noStrike" cap="none" dirty="0">
                          <a:latin typeface="Calibri" panose="020F0502020204030204" pitchFamily="34" charset="0"/>
                          <a:ea typeface="Calibri" panose="020F0502020204030204" pitchFamily="34" charset="0"/>
                          <a:cs typeface="Calibri" panose="020F0502020204030204" pitchFamily="34" charset="0"/>
                          <a:sym typeface="Times New Roman"/>
                        </a:rPr>
                        <a:t> </a:t>
                      </a:r>
                      <a:endParaRPr sz="120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5597">
                <a:tc>
                  <a:txBody>
                    <a:bodyPr/>
                    <a:lstStyle/>
                    <a:p>
                      <a:pPr marL="0" marR="0" lvl="0" indent="0" algn="l" rtl="0">
                        <a:lnSpc>
                          <a:spcPct val="90000"/>
                        </a:lnSpc>
                        <a:spcBef>
                          <a:spcPts val="0"/>
                        </a:spcBef>
                        <a:spcAft>
                          <a:spcPts val="0"/>
                        </a:spcAft>
                        <a:buClr>
                          <a:srgbClr val="000000"/>
                        </a:buClr>
                        <a:buSzPts val="1900"/>
                        <a:buFont typeface="Arial"/>
                        <a:buNone/>
                      </a:pPr>
                      <a:b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br>
                      <a: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Audience</a:t>
                      </a:r>
                      <a:endParaRPr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dk1"/>
                        </a:buClr>
                        <a:buSzPts val="1200"/>
                        <a:buFont typeface="Times New Roman"/>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Your client(s) is(are) __________________________________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target audience is __________________________________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Calibri"/>
                        <a:buNone/>
                      </a:pP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You need to convince _________________________________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98164">
                <a:tc>
                  <a:txBody>
                    <a:bodyPr/>
                    <a:lstStyle/>
                    <a:p>
                      <a:pPr marL="0" marR="0" lvl="0" indent="0" algn="l" rtl="0">
                        <a:lnSpc>
                          <a:spcPct val="90000"/>
                        </a:lnSpc>
                        <a:spcBef>
                          <a:spcPts val="0"/>
                        </a:spcBef>
                        <a:spcAft>
                          <a:spcPts val="0"/>
                        </a:spcAft>
                        <a:buClr>
                          <a:srgbClr val="000000"/>
                        </a:buClr>
                        <a:buSzPts val="1900"/>
                        <a:buFont typeface="Arial"/>
                        <a:buNone/>
                      </a:pPr>
                      <a:b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br>
                      <a:r>
                        <a:rPr lang="en-US"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Times New Roman"/>
                        </a:rPr>
                        <a:t>Criteria</a:t>
                      </a:r>
                      <a:endParaRPr sz="1200" b="1" u="none" strike="noStrike" cap="none">
                        <a:solidFill>
                          <a:srgbClr val="1E4E79"/>
                        </a:solidFill>
                        <a:latin typeface="Calibri" panose="020F0502020204030204" pitchFamily="34" charset="0"/>
                        <a:ea typeface="Calibri" panose="020F0502020204030204" pitchFamily="34" charset="0"/>
                        <a:cs typeface="Calibri" panose="020F0502020204030204" pitchFamily="34" charset="0"/>
                        <a:sym typeface="Arial"/>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1900"/>
                        <a:buFont typeface="Arial"/>
                        <a:buNone/>
                      </a:pPr>
                      <a:r>
                        <a:rPr lang="en-U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Your performance needs to 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Arial"/>
                        <a:buNone/>
                      </a:pPr>
                      <a:r>
                        <a:rPr lang="en-U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Your work will be judged by 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Arial"/>
                        <a:buNone/>
                      </a:pPr>
                      <a:r>
                        <a:rPr lang="en-U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Your product must meet the following standards 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300"/>
                        </a:spcBef>
                        <a:spcAft>
                          <a:spcPts val="0"/>
                        </a:spcAft>
                        <a:buClr>
                          <a:srgbClr val="000000"/>
                        </a:buClr>
                        <a:buSzPts val="1900"/>
                        <a:buFont typeface="Arial"/>
                        <a:buNone/>
                      </a:pPr>
                      <a:r>
                        <a:rPr lang="en-US" sz="120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 successful result will ________________________________</a:t>
                      </a:r>
                      <a:endParaRPr sz="1200" u="none" strike="noStrike" cap="none" dirty="0">
                        <a:latin typeface="Calibri" panose="020F0502020204030204" pitchFamily="34" charset="0"/>
                        <a:ea typeface="Calibri" panose="020F0502020204030204" pitchFamily="34" charset="0"/>
                        <a:cs typeface="Calibri" panose="020F0502020204030204" pitchFamily="34" charset="0"/>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99" name="Google Shape;899;g32f0e405d81_0_808"/>
          <p:cNvSpPr txBox="1">
            <a:spLocks noGrp="1"/>
          </p:cNvSpPr>
          <p:nvPr>
            <p:ph type="title"/>
          </p:nvPr>
        </p:nvSpPr>
        <p:spPr>
          <a:xfrm>
            <a:off x="436238" y="0"/>
            <a:ext cx="6447600" cy="528075"/>
          </a:xfrm>
          <a:prstGeom prst="rect">
            <a:avLst/>
          </a:prstGeom>
          <a:noFill/>
          <a:ln>
            <a:noFill/>
          </a:ln>
        </p:spPr>
        <p:txBody>
          <a:bodyPr spcFirstLastPara="1" wrap="square" lIns="68569" tIns="34275" rIns="68569" bIns="34275" anchor="t" anchorCtr="0">
            <a:normAutofit/>
          </a:bodyPr>
          <a:lstStyle/>
          <a:p>
            <a:pPr>
              <a:buSzPts val="4400"/>
            </a:pPr>
            <a:r>
              <a:rPr lang="en-US" dirty="0"/>
              <a:t>Additional Task Frames</a:t>
            </a:r>
            <a:endParaRPr dirty="0"/>
          </a:p>
        </p:txBody>
      </p:sp>
      <p:sp>
        <p:nvSpPr>
          <p:cNvPr id="901" name="Google Shape;901;g32f0e405d81_0_808"/>
          <p:cNvSpPr txBox="1">
            <a:spLocks noGrp="1"/>
          </p:cNvSpPr>
          <p:nvPr>
            <p:ph type="sldNum" idx="12"/>
          </p:nvPr>
        </p:nvSpPr>
        <p:spPr>
          <a:xfrm>
            <a:off x="8272810" y="4735526"/>
            <a:ext cx="512775" cy="273825"/>
          </a:xfrm>
          <a:prstGeom prst="rect">
            <a:avLst/>
          </a:prstGeom>
        </p:spPr>
        <p:txBody>
          <a:bodyPr spcFirstLastPara="1" wrap="square" lIns="68569" tIns="34275" rIns="68569" bIns="34275" anchor="ctr" anchorCtr="0">
            <a:noAutofit/>
          </a:bodyPr>
          <a:lstStyle/>
          <a:p>
            <a:pPr>
              <a:buSzPts val="1500"/>
            </a:pPr>
            <a:fld id="{00000000-1234-1234-1234-123412341234}" type="slidenum">
              <a:rPr lang="en-US"/>
              <a:pPr>
                <a:buSzPts val="1500"/>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F27270F8-226A-BACB-1517-24C5AFA1E7D2}"/>
            </a:ext>
          </a:extLst>
        </p:cNvPr>
        <p:cNvGrpSpPr/>
        <p:nvPr/>
      </p:nvGrpSpPr>
      <p:grpSpPr>
        <a:xfrm>
          <a:off x="0" y="0"/>
          <a:ext cx="0" cy="0"/>
          <a:chOff x="0" y="0"/>
          <a:chExt cx="0" cy="0"/>
        </a:xfrm>
      </p:grpSpPr>
      <p:sp>
        <p:nvSpPr>
          <p:cNvPr id="859" name="Google Shape;859;g337fa4b74c2_0_90">
            <a:extLst>
              <a:ext uri="{FF2B5EF4-FFF2-40B4-BE49-F238E27FC236}">
                <a16:creationId xmlns:a16="http://schemas.microsoft.com/office/drawing/2014/main" id="{16F01F40-C49B-51F6-A678-51F9BA1D899A}"/>
              </a:ext>
            </a:extLst>
          </p:cNvPr>
          <p:cNvSpPr txBox="1">
            <a:spLocks noGrp="1"/>
          </p:cNvSpPr>
          <p:nvPr>
            <p:ph type="title"/>
          </p:nvPr>
        </p:nvSpPr>
        <p:spPr>
          <a:xfrm>
            <a:off x="121988" y="192769"/>
            <a:ext cx="8767800" cy="990675"/>
          </a:xfrm>
          <a:prstGeom prst="rect">
            <a:avLst/>
          </a:prstGeom>
          <a:noFill/>
          <a:ln>
            <a:noFill/>
          </a:ln>
        </p:spPr>
        <p:txBody>
          <a:bodyPr spcFirstLastPara="1" wrap="square" lIns="68569" tIns="34275" rIns="68569" bIns="34275" anchor="t" anchorCtr="0">
            <a:noAutofit/>
          </a:bodyPr>
          <a:lstStyle/>
          <a:p>
            <a:pPr>
              <a:buSzPts val="4400"/>
            </a:pPr>
            <a:r>
              <a:rPr lang="en-US" sz="2925" dirty="0"/>
              <a:t>Steps to Designing Performance Assessments (3)</a:t>
            </a:r>
            <a:endParaRPr sz="2925" dirty="0"/>
          </a:p>
        </p:txBody>
      </p:sp>
      <p:sp>
        <p:nvSpPr>
          <p:cNvPr id="860" name="Google Shape;860;g337fa4b74c2_0_90">
            <a:extLst>
              <a:ext uri="{FF2B5EF4-FFF2-40B4-BE49-F238E27FC236}">
                <a16:creationId xmlns:a16="http://schemas.microsoft.com/office/drawing/2014/main" id="{FE0D2E51-6E77-490D-868E-37FE3CB2F269}"/>
              </a:ext>
            </a:extLst>
          </p:cNvPr>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26</a:t>
            </a:fld>
            <a:endParaRPr/>
          </a:p>
        </p:txBody>
      </p:sp>
      <p:sp>
        <p:nvSpPr>
          <p:cNvPr id="861" name="Google Shape;861;g337fa4b74c2_0_90">
            <a:extLst>
              <a:ext uri="{FF2B5EF4-FFF2-40B4-BE49-F238E27FC236}">
                <a16:creationId xmlns:a16="http://schemas.microsoft.com/office/drawing/2014/main" id="{7CE31E34-460F-23A7-227B-EF3AC266F432}"/>
              </a:ext>
            </a:extLst>
          </p:cNvPr>
          <p:cNvSpPr txBox="1"/>
          <p:nvPr/>
        </p:nvSpPr>
        <p:spPr>
          <a:xfrm>
            <a:off x="0" y="581594"/>
            <a:ext cx="9144000" cy="3563100"/>
          </a:xfrm>
          <a:prstGeom prst="rect">
            <a:avLst/>
          </a:prstGeom>
          <a:noFill/>
          <a:ln>
            <a:noFill/>
          </a:ln>
        </p:spPr>
        <p:txBody>
          <a:bodyPr spcFirstLastPara="1" wrap="square" lIns="91425" tIns="91425" rIns="91425" bIns="91425" anchor="t" anchorCtr="0">
            <a:noAutofit/>
          </a:bodyPr>
          <a:lstStyle/>
          <a:p>
            <a:r>
              <a:rPr lang="en-US" sz="16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9. Strategies to Demonstrate Learning- </a:t>
            </a: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List and describe the strategies that students can use to demonstrate their learning </a:t>
            </a:r>
            <a:r>
              <a:rPr lang="en-US" sz="1600" i="1" dirty="0">
                <a:latin typeface="Calibri" panose="020F0502020204030204" pitchFamily="34" charset="0"/>
                <a:ea typeface="Calibri" panose="020F0502020204030204" pitchFamily="34" charset="0"/>
                <a:cs typeface="Calibri" panose="020F0502020204030204" pitchFamily="34" charset="0"/>
              </a:rPr>
              <a:t>(using a combination of writing and drawing, engaging in civil discussion, etc.)? B</a:t>
            </a: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rPr>
              <a:t>rainstorm strategies to demonstrate learning that directly connect to the content and skills of the standards identified:</a:t>
            </a:r>
          </a:p>
          <a:p>
            <a:pPr>
              <a:buClr>
                <a:schemeClr val="dk1"/>
              </a:buClr>
              <a:buSzPts val="1900"/>
            </a:pPr>
            <a:endPar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Provide students the option to identify the authentic product and audience </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Create a poster and hang it in a public place about a topic</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Create a community education pamphlet </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Initiate an informed conversation with members of your community (cafeteria manager, etc.)</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Bring stakeholders together for a classroom forum</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Organize a community service </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Write a newspaper editorial</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Create short public service announcements</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Present to another class </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Engage in civil discourse (dialogue, debate, discussion)</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Work collaboratively to write a resolution </a:t>
            </a:r>
          </a:p>
          <a:p>
            <a:pPr marL="342900" indent="-266700">
              <a:buClr>
                <a:schemeClr val="dk1"/>
              </a:buClr>
              <a:buSzPts val="2000"/>
              <a:buChar char="●"/>
            </a:pPr>
            <a:r>
              <a:rPr lang="en-US" sz="1200" dirty="0">
                <a:solidFill>
                  <a:schemeClr val="dk1"/>
                </a:solidFill>
                <a:latin typeface="Calibri" panose="020F0502020204030204" pitchFamily="34" charset="0"/>
                <a:ea typeface="Calibri" panose="020F0502020204030204" pitchFamily="34" charset="0"/>
                <a:cs typeface="Calibri" panose="020F0502020204030204" pitchFamily="34" charset="0"/>
              </a:rPr>
              <a:t>Create and publish a class position statement </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800" i="1" dirty="0">
              <a:latin typeface="Calibri" panose="020F0502020204030204" pitchFamily="34" charset="0"/>
              <a:ea typeface="Calibri" panose="020F0502020204030204" pitchFamily="34" charset="0"/>
              <a:cs typeface="Calibri" panose="020F0502020204030204" pitchFamily="34" charset="0"/>
            </a:endParaRPr>
          </a:p>
          <a:p>
            <a:r>
              <a:rPr lang="en-US" sz="1800" i="1" dirty="0">
                <a:latin typeface="Calibri" panose="020F0502020204030204" pitchFamily="34" charset="0"/>
                <a:ea typeface="Calibri" panose="020F0502020204030204" pitchFamily="34" charset="0"/>
                <a:cs typeface="Calibri" panose="020F0502020204030204" pitchFamily="34" charset="0"/>
              </a:rPr>
              <a:t> </a:t>
            </a: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buSzPts val="1500"/>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buSzPts val="2100"/>
            </a:pPr>
            <a:endParaRPr sz="1575" dirty="0">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2991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32f0e405d81_0_766"/>
          <p:cNvSpPr txBox="1">
            <a:spLocks noGrp="1"/>
          </p:cNvSpPr>
          <p:nvPr>
            <p:ph type="title"/>
          </p:nvPr>
        </p:nvSpPr>
        <p:spPr>
          <a:xfrm>
            <a:off x="416853" y="192775"/>
            <a:ext cx="8472825" cy="990675"/>
          </a:xfrm>
          <a:prstGeom prst="rect">
            <a:avLst/>
          </a:prstGeom>
          <a:noFill/>
          <a:ln>
            <a:noFill/>
          </a:ln>
        </p:spPr>
        <p:txBody>
          <a:bodyPr spcFirstLastPara="1" wrap="square" lIns="68569" tIns="34275" rIns="68569" bIns="34275" anchor="t" anchorCtr="0">
            <a:noAutofit/>
          </a:bodyPr>
          <a:lstStyle/>
          <a:p>
            <a:pPr>
              <a:buSzPts val="4400"/>
            </a:pPr>
            <a:r>
              <a:rPr lang="en-US" sz="2925" dirty="0"/>
              <a:t>Steps to Designing Performance </a:t>
            </a:r>
            <a:r>
              <a:rPr lang="en-US" sz="2925"/>
              <a:t>Assessments (4)</a:t>
            </a:r>
            <a:endParaRPr sz="2925" dirty="0"/>
          </a:p>
        </p:txBody>
      </p:sp>
      <p:sp>
        <p:nvSpPr>
          <p:cNvPr id="907" name="Google Shape;907;g32f0e405d81_0_766"/>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27</a:t>
            </a:fld>
            <a:endParaRPr/>
          </a:p>
        </p:txBody>
      </p:sp>
      <p:sp>
        <p:nvSpPr>
          <p:cNvPr id="908" name="Google Shape;908;g32f0e405d81_0_766"/>
          <p:cNvSpPr txBox="1"/>
          <p:nvPr/>
        </p:nvSpPr>
        <p:spPr>
          <a:xfrm>
            <a:off x="222975" y="867431"/>
            <a:ext cx="7867729" cy="3220425"/>
          </a:xfrm>
          <a:prstGeom prst="rect">
            <a:avLst/>
          </a:prstGeom>
          <a:noFill/>
          <a:ln>
            <a:noFill/>
          </a:ln>
        </p:spPr>
        <p:txBody>
          <a:bodyPr spcFirstLastPara="1" wrap="square" lIns="91425" tIns="91425" rIns="91425" bIns="91425" anchor="t" anchorCtr="0">
            <a:noAutofit/>
          </a:bodyPr>
          <a:lstStyle/>
          <a:p>
            <a:pPr>
              <a:spcAft>
                <a:spcPts val="1200"/>
              </a:spcAft>
              <a:buSzPts val="2400"/>
            </a:pPr>
            <a:r>
              <a:rPr lang="en-US" sz="2000" dirty="0">
                <a:solidFill>
                  <a:schemeClr val="dk1"/>
                </a:solidFill>
                <a:latin typeface="Franklin Gothic Book" panose="020B0503020102020204" pitchFamily="34" charset="0"/>
                <a:ea typeface="Libre Franklin"/>
                <a:cs typeface="Libre Franklin"/>
                <a:sym typeface="Libre Franklin"/>
              </a:rPr>
              <a:t>For guidance on how to do this with assignments aligned to the </a:t>
            </a:r>
            <a:r>
              <a:rPr lang="en-US" sz="2000" i="1" u="sng" dirty="0">
                <a:solidFill>
                  <a:schemeClr val="dk1"/>
                </a:solidFill>
                <a:latin typeface="Franklin Gothic Book" panose="020B0503020102020204" pitchFamily="34" charset="0"/>
                <a:ea typeface="Libre Franklin"/>
                <a:cs typeface="Libre Franklin"/>
                <a:sym typeface="Libre Franklin"/>
                <a:hlinkClick r:id="rId3">
                  <a:extLst>
                    <a:ext uri="{A12FA001-AC4F-418D-AE19-62706E023703}">
                      <ahyp:hlinkClr xmlns:ahyp="http://schemas.microsoft.com/office/drawing/2018/hyperlinkcolor" val="tx"/>
                    </a:ext>
                  </a:extLst>
                </a:hlinkClick>
              </a:rPr>
              <a:t>KAS for Social Studies</a:t>
            </a:r>
            <a:r>
              <a:rPr lang="en-US" sz="2000" dirty="0">
                <a:solidFill>
                  <a:schemeClr val="dk1"/>
                </a:solidFill>
                <a:latin typeface="Franklin Gothic Book" panose="020B0503020102020204" pitchFamily="34" charset="0"/>
                <a:ea typeface="Libre Franklin"/>
                <a:cs typeface="Libre Franklin"/>
                <a:sym typeface="Libre Franklin"/>
              </a:rPr>
              <a:t>, please see the examples below:</a:t>
            </a:r>
            <a:endParaRPr sz="2000" dirty="0">
              <a:solidFill>
                <a:schemeClr val="dk1"/>
              </a:solidFill>
              <a:latin typeface="Franklin Gothic Book" panose="020B0503020102020204" pitchFamily="34" charset="0"/>
              <a:ea typeface="Libre Franklin"/>
              <a:cs typeface="Libre Franklin"/>
              <a:sym typeface="Libre Franklin"/>
            </a:endParaRPr>
          </a:p>
          <a:p>
            <a:pPr marL="457200" indent="-323850">
              <a:spcAft>
                <a:spcPts val="1200"/>
              </a:spcAft>
              <a:buClr>
                <a:srgbClr val="0000FF"/>
              </a:buClr>
              <a:buSzPts val="2000"/>
              <a:buFont typeface="Libre Franklin"/>
              <a:buChar char="●"/>
            </a:pPr>
            <a:r>
              <a:rPr lang="en-US" sz="2000" u="sng" dirty="0">
                <a:solidFill>
                  <a:srgbClr val="0000FF"/>
                </a:solidFill>
                <a:latin typeface="Franklin Gothic Book" panose="020B0503020102020204" pitchFamily="34" charset="0"/>
                <a:ea typeface="Libre Franklin"/>
                <a:cs typeface="Libre Franklin"/>
                <a:sym typeface="Libre Franklin"/>
                <a:hlinkClick r:id="rId4">
                  <a:extLst>
                    <a:ext uri="{A12FA001-AC4F-418D-AE19-62706E023703}">
                      <ahyp:hlinkClr xmlns:ahyp="http://schemas.microsoft.com/office/drawing/2018/hyperlinkcolor" val="tx"/>
                    </a:ext>
                  </a:extLst>
                </a:hlinkClick>
              </a:rPr>
              <a:t>High School Example- Performance Assessment Planning Map</a:t>
            </a:r>
            <a:r>
              <a:rPr lang="en-US" sz="2000" dirty="0">
                <a:solidFill>
                  <a:srgbClr val="0000FF"/>
                </a:solidFill>
                <a:latin typeface="Franklin Gothic Book" panose="020B0503020102020204" pitchFamily="34" charset="0"/>
                <a:ea typeface="Libre Franklin"/>
                <a:cs typeface="Libre Franklin"/>
                <a:sym typeface="Libre Franklin"/>
              </a:rPr>
              <a:t>  </a:t>
            </a:r>
            <a:endParaRPr sz="2000" dirty="0">
              <a:solidFill>
                <a:srgbClr val="0000FF"/>
              </a:solidFill>
              <a:latin typeface="Franklin Gothic Book" panose="020B0503020102020204" pitchFamily="34" charset="0"/>
              <a:ea typeface="Libre Franklin"/>
              <a:cs typeface="Libre Franklin"/>
              <a:sym typeface="Libre Franklin"/>
            </a:endParaRPr>
          </a:p>
          <a:p>
            <a:pPr marL="457200" indent="-323850">
              <a:spcAft>
                <a:spcPts val="1200"/>
              </a:spcAft>
              <a:buClr>
                <a:srgbClr val="0000FF"/>
              </a:buClr>
              <a:buSzPts val="2000"/>
              <a:buFont typeface="Libre Franklin"/>
              <a:buChar char="●"/>
            </a:pPr>
            <a:r>
              <a:rPr lang="en-US" sz="2000" u="sng" dirty="0">
                <a:solidFill>
                  <a:srgbClr val="0000FF"/>
                </a:solidFill>
                <a:latin typeface="Franklin Gothic Book" panose="020B0503020102020204" pitchFamily="34" charset="0"/>
                <a:ea typeface="Libre Franklin"/>
                <a:cs typeface="Libre Franklin"/>
                <a:sym typeface="Libre Franklin"/>
                <a:hlinkClick r:id="rId5">
                  <a:extLst>
                    <a:ext uri="{A12FA001-AC4F-418D-AE19-62706E023703}">
                      <ahyp:hlinkClr xmlns:ahyp="http://schemas.microsoft.com/office/drawing/2018/hyperlinkcolor" val="tx"/>
                    </a:ext>
                  </a:extLst>
                </a:hlinkClick>
              </a:rPr>
              <a:t>Middle School Example- Performance Assessment Planning Map</a:t>
            </a:r>
            <a:endParaRPr sz="2000" dirty="0">
              <a:latin typeface="Franklin Gothic Book" panose="020B0503020102020204" pitchFamily="34" charset="0"/>
              <a:ea typeface="Libre Franklin"/>
              <a:cs typeface="Libre Franklin"/>
              <a:sym typeface="Libre Franklin"/>
            </a:endParaRPr>
          </a:p>
          <a:p>
            <a:pPr marL="457200" indent="-323850">
              <a:spcAft>
                <a:spcPts val="1200"/>
              </a:spcAft>
              <a:buClr>
                <a:srgbClr val="0000FF"/>
              </a:buClr>
              <a:buSzPts val="2000"/>
              <a:buFont typeface="Libre Franklin"/>
              <a:buChar char="●"/>
            </a:pPr>
            <a:r>
              <a:rPr lang="en-US" sz="2000" u="sng" dirty="0">
                <a:solidFill>
                  <a:srgbClr val="0000FF"/>
                </a:solidFill>
                <a:latin typeface="Franklin Gothic Book" panose="020B0503020102020204" pitchFamily="34" charset="0"/>
                <a:ea typeface="Libre Franklin"/>
                <a:cs typeface="Libre Franklin"/>
                <a:sym typeface="Libre Franklin"/>
                <a:hlinkClick r:id="rId6">
                  <a:extLst>
                    <a:ext uri="{A12FA001-AC4F-418D-AE19-62706E023703}">
                      <ahyp:hlinkClr xmlns:ahyp="http://schemas.microsoft.com/office/drawing/2018/hyperlinkcolor" val="tx"/>
                    </a:ext>
                  </a:extLst>
                </a:hlinkClick>
              </a:rPr>
              <a:t>Grade 5 Example- Performance Assessment Planning Map</a:t>
            </a:r>
            <a:endParaRPr sz="2000" dirty="0">
              <a:latin typeface="Franklin Gothic Book" panose="020B0503020102020204" pitchFamily="34" charset="0"/>
              <a:ea typeface="Libre Franklin"/>
              <a:cs typeface="Libre Franklin"/>
              <a:sym typeface="Libre Franklin"/>
            </a:endParaRPr>
          </a:p>
          <a:p>
            <a:pPr marL="457200" indent="-323850">
              <a:spcAft>
                <a:spcPts val="1200"/>
              </a:spcAft>
              <a:buClr>
                <a:srgbClr val="0000FF"/>
              </a:buClr>
              <a:buSzPts val="2000"/>
              <a:buFont typeface="Libre Franklin"/>
              <a:buChar char="●"/>
            </a:pPr>
            <a:r>
              <a:rPr lang="en-US" sz="2000" u="sng" dirty="0">
                <a:solidFill>
                  <a:srgbClr val="0000FF"/>
                </a:solidFill>
                <a:latin typeface="Franklin Gothic Book" panose="020B0503020102020204" pitchFamily="34" charset="0"/>
                <a:ea typeface="Libre Franklin"/>
                <a:cs typeface="Libre Franklin"/>
                <a:sym typeface="Libre Franklin"/>
                <a:hlinkClick r:id="rId7">
                  <a:extLst>
                    <a:ext uri="{A12FA001-AC4F-418D-AE19-62706E023703}">
                      <ahyp:hlinkClr xmlns:ahyp="http://schemas.microsoft.com/office/drawing/2018/hyperlinkcolor" val="tx"/>
                    </a:ext>
                  </a:extLst>
                </a:hlinkClick>
              </a:rPr>
              <a:t>Grade 3 Example- Performance Assessment Planning Map</a:t>
            </a:r>
            <a:endParaRPr sz="2000" dirty="0">
              <a:latin typeface="Franklin Gothic Book" panose="020B0503020102020204" pitchFamily="34" charset="0"/>
              <a:ea typeface="Libre Franklin"/>
              <a:cs typeface="Libre Franklin"/>
              <a:sym typeface="Libre Franklin"/>
            </a:endParaRPr>
          </a:p>
          <a:p>
            <a:pPr marL="457200" indent="-323850">
              <a:spcAft>
                <a:spcPts val="1200"/>
              </a:spcAft>
              <a:buClr>
                <a:srgbClr val="0000FF"/>
              </a:buClr>
              <a:buSzPts val="2000"/>
              <a:buFont typeface="Libre Franklin"/>
              <a:buChar char="●"/>
            </a:pPr>
            <a:r>
              <a:rPr lang="en-US" sz="2000" u="sng" dirty="0">
                <a:solidFill>
                  <a:srgbClr val="0000FF"/>
                </a:solidFill>
                <a:latin typeface="Franklin Gothic Book" panose="020B0503020102020204" pitchFamily="34" charset="0"/>
                <a:ea typeface="Libre Franklin"/>
                <a:cs typeface="Libre Franklin"/>
                <a:sym typeface="Libre Franklin"/>
                <a:hlinkClick r:id="rId8">
                  <a:extLst>
                    <a:ext uri="{A12FA001-AC4F-418D-AE19-62706E023703}">
                      <ahyp:hlinkClr xmlns:ahyp="http://schemas.microsoft.com/office/drawing/2018/hyperlinkcolor" val="tx"/>
                    </a:ext>
                  </a:extLst>
                </a:hlinkClick>
              </a:rPr>
              <a:t>Kindergarten Example- Performance Assessment Planning Map</a:t>
            </a:r>
            <a:endParaRPr sz="2000" dirty="0">
              <a:solidFill>
                <a:srgbClr val="0000FF"/>
              </a:solidFill>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32f0e405d81_0_814"/>
          <p:cNvSpPr txBox="1">
            <a:spLocks noGrp="1"/>
          </p:cNvSpPr>
          <p:nvPr>
            <p:ph type="title"/>
          </p:nvPr>
        </p:nvSpPr>
        <p:spPr>
          <a:xfrm>
            <a:off x="416840" y="192769"/>
            <a:ext cx="6447600" cy="990675"/>
          </a:xfrm>
          <a:prstGeom prst="rect">
            <a:avLst/>
          </a:prstGeom>
          <a:noFill/>
          <a:ln>
            <a:noFill/>
          </a:ln>
        </p:spPr>
        <p:txBody>
          <a:bodyPr spcFirstLastPara="1" wrap="square" lIns="68569" tIns="34275" rIns="68569" bIns="34275" anchor="t" anchorCtr="0">
            <a:normAutofit/>
          </a:bodyPr>
          <a:lstStyle/>
          <a:p>
            <a:pPr>
              <a:buSzPts val="4400"/>
            </a:pPr>
            <a:r>
              <a:rPr lang="en-US" dirty="0"/>
              <a:t>Performance Assessment Audit</a:t>
            </a:r>
            <a:endParaRPr dirty="0"/>
          </a:p>
        </p:txBody>
      </p:sp>
      <p:sp>
        <p:nvSpPr>
          <p:cNvPr id="916" name="Google Shape;916;g32f0e405d81_0_814"/>
          <p:cNvSpPr txBox="1">
            <a:spLocks noGrp="1"/>
          </p:cNvSpPr>
          <p:nvPr>
            <p:ph type="body" idx="1"/>
          </p:nvPr>
        </p:nvSpPr>
        <p:spPr>
          <a:xfrm>
            <a:off x="227719" y="3101344"/>
            <a:ext cx="8557875" cy="1340325"/>
          </a:xfrm>
          <a:prstGeom prst="rect">
            <a:avLst/>
          </a:prstGeom>
          <a:noFill/>
          <a:ln>
            <a:noFill/>
          </a:ln>
        </p:spPr>
        <p:txBody>
          <a:bodyPr spcFirstLastPara="1" wrap="square" lIns="68569" tIns="34275" rIns="68569" bIns="34275" anchor="t" anchorCtr="0">
            <a:normAutofit/>
          </a:bodyPr>
          <a:lstStyle/>
          <a:p>
            <a:pPr marL="9525" indent="0" algn="ctr">
              <a:spcBef>
                <a:spcPts val="0"/>
              </a:spcBef>
              <a:buSzPts val="3600"/>
              <a:buNone/>
            </a:pPr>
            <a:r>
              <a:rPr lang="en-US" dirty="0"/>
              <a:t>Use the </a:t>
            </a:r>
            <a:r>
              <a:rPr lang="en-US" u="sng" dirty="0">
                <a:solidFill>
                  <a:schemeClr val="hlink"/>
                </a:solidFill>
                <a:hlinkClick r:id="rId3"/>
              </a:rPr>
              <a:t>Performance Assessment Audit</a:t>
            </a:r>
            <a:r>
              <a:rPr lang="en-US" dirty="0"/>
              <a:t> tool to review the Performance Assessment Map you created. </a:t>
            </a:r>
          </a:p>
          <a:p>
            <a:pPr marL="9525" indent="0" algn="ctr">
              <a:spcBef>
                <a:spcPts val="0"/>
              </a:spcBef>
              <a:buSzPts val="3600"/>
              <a:buNone/>
            </a:pPr>
            <a:r>
              <a:rPr lang="en-US" dirty="0"/>
              <a:t>Make any adjustments to your Performance Assessments as needed.</a:t>
            </a:r>
            <a:endParaRPr dirty="0"/>
          </a:p>
        </p:txBody>
      </p:sp>
      <p:sp>
        <p:nvSpPr>
          <p:cNvPr id="917" name="Google Shape;917;g32f0e405d81_0_814"/>
          <p:cNvSpPr txBox="1">
            <a:spLocks noGrp="1"/>
          </p:cNvSpPr>
          <p:nvPr>
            <p:ph type="sldNum" idx="12"/>
          </p:nvPr>
        </p:nvSpPr>
        <p:spPr>
          <a:xfrm>
            <a:off x="8272810" y="4735526"/>
            <a:ext cx="512775" cy="273825"/>
          </a:xfrm>
          <a:prstGeom prst="rect">
            <a:avLst/>
          </a:prstGeom>
          <a:noFill/>
          <a:ln>
            <a:noFill/>
          </a:ln>
        </p:spPr>
        <p:txBody>
          <a:bodyPr spcFirstLastPara="1" wrap="square" lIns="68569" tIns="34275" rIns="68569" bIns="34275" anchor="ctr" anchorCtr="0">
            <a:noAutofit/>
          </a:bodyPr>
          <a:lstStyle/>
          <a:p>
            <a:pPr>
              <a:buSzPts val="1500"/>
            </a:pPr>
            <a:fld id="{00000000-1234-1234-1234-123412341234}" type="slidenum">
              <a:rPr lang="en-US"/>
              <a:pPr>
                <a:buSzPts val="1500"/>
              </a:pPr>
              <a:t>28</a:t>
            </a:fld>
            <a:endParaRPr/>
          </a:p>
        </p:txBody>
      </p:sp>
      <p:pic>
        <p:nvPicPr>
          <p:cNvPr id="918" name="Google Shape;918;g32f0e405d81_0_814" descr="This is a screenshot of the beginning of the audit tool."/>
          <p:cNvPicPr preferRelativeResize="0"/>
          <p:nvPr/>
        </p:nvPicPr>
        <p:blipFill rotWithShape="1">
          <a:blip r:embed="rId4">
            <a:alphaModFix/>
          </a:blip>
          <a:srcRect/>
          <a:stretch/>
        </p:blipFill>
        <p:spPr>
          <a:xfrm>
            <a:off x="1905901" y="783749"/>
            <a:ext cx="4958531" cy="22523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F5C707AD-E061-4935-874C-B0B48BA80ECA}"/>
            </a:ext>
          </a:extLst>
        </p:cNvPr>
        <p:cNvGrpSpPr/>
        <p:nvPr/>
      </p:nvGrpSpPr>
      <p:grpSpPr>
        <a:xfrm>
          <a:off x="0" y="0"/>
          <a:ext cx="0" cy="0"/>
          <a:chOff x="0" y="0"/>
          <a:chExt cx="0" cy="0"/>
        </a:xfrm>
      </p:grpSpPr>
      <p:sp>
        <p:nvSpPr>
          <p:cNvPr id="257" name="Google Shape;257;g33593c2ead4_1_57">
            <a:extLst>
              <a:ext uri="{FF2B5EF4-FFF2-40B4-BE49-F238E27FC236}">
                <a16:creationId xmlns:a16="http://schemas.microsoft.com/office/drawing/2014/main" id="{720C12AB-6425-69FC-BD23-01FD3D26DAA8}"/>
              </a:ext>
            </a:extLst>
          </p:cNvPr>
          <p:cNvSpPr txBox="1">
            <a:spLocks noGrp="1"/>
          </p:cNvSpPr>
          <p:nvPr>
            <p:ph type="title"/>
          </p:nvPr>
        </p:nvSpPr>
        <p:spPr>
          <a:xfrm>
            <a:off x="312630" y="144577"/>
            <a:ext cx="5783370" cy="977908"/>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ts val="3300"/>
              <a:buFont typeface="Georgia"/>
              <a:buNone/>
            </a:pPr>
            <a:r>
              <a:rPr lang="en" dirty="0"/>
              <a:t>Reflection</a:t>
            </a:r>
            <a:br>
              <a:rPr lang="en" dirty="0"/>
            </a:br>
            <a:r>
              <a:rPr lang="en" dirty="0"/>
              <a:t>I Used to Think… Now I Think…</a:t>
            </a:r>
            <a:br>
              <a:rPr lang="en" dirty="0"/>
            </a:br>
            <a:endParaRPr dirty="0"/>
          </a:p>
        </p:txBody>
      </p:sp>
      <p:sp>
        <p:nvSpPr>
          <p:cNvPr id="258" name="Google Shape;258;g33593c2ead4_1_57">
            <a:extLst>
              <a:ext uri="{FF2B5EF4-FFF2-40B4-BE49-F238E27FC236}">
                <a16:creationId xmlns:a16="http://schemas.microsoft.com/office/drawing/2014/main" id="{14EC4388-75DA-386C-143E-0D8D31F2AF97}"/>
              </a:ext>
              <a:ext uri="{C183D7F6-B498-43B3-948B-1728B52AA6E4}">
                <adec:decorative xmlns:adec="http://schemas.microsoft.com/office/drawing/2017/decorative" val="1"/>
              </a:ext>
            </a:extLst>
          </p:cNvPr>
          <p:cNvSpPr txBox="1">
            <a:spLocks noGrp="1"/>
          </p:cNvSpPr>
          <p:nvPr>
            <p:ph type="body" idx="1"/>
          </p:nvPr>
        </p:nvSpPr>
        <p:spPr>
          <a:xfrm>
            <a:off x="263474" y="1359876"/>
            <a:ext cx="8728125" cy="3118339"/>
          </a:xfrm>
          <a:prstGeom prst="rect">
            <a:avLst/>
          </a:prstGeom>
          <a:noFill/>
          <a:ln>
            <a:noFill/>
          </a:ln>
        </p:spPr>
        <p:txBody>
          <a:bodyPr spcFirstLastPara="1" wrap="square" lIns="68575" tIns="34275" rIns="68575" bIns="34275" anchor="t" anchorCtr="0">
            <a:normAutofit fontScale="92500"/>
          </a:bodyPr>
          <a:lstStyle/>
          <a:p>
            <a:pPr marL="254000" indent="0">
              <a:lnSpc>
                <a:spcPct val="110000"/>
              </a:lnSpc>
              <a:spcBef>
                <a:spcPts val="0"/>
              </a:spcBef>
              <a:buNone/>
            </a:pPr>
            <a:r>
              <a:rPr lang="en-US" sz="2400" dirty="0"/>
              <a:t>Complete Step Two of “I Used to Think… Now I Think… to capture your shifts in thinking about performance assessments:</a:t>
            </a:r>
          </a:p>
          <a:p>
            <a:pPr marL="254000" indent="0">
              <a:lnSpc>
                <a:spcPct val="110000"/>
              </a:lnSpc>
              <a:spcBef>
                <a:spcPts val="0"/>
              </a:spcBef>
              <a:buNone/>
            </a:pPr>
            <a:endParaRPr lang="en-US" sz="2400" b="1" dirty="0"/>
          </a:p>
          <a:p>
            <a:pPr marL="254000" indent="0">
              <a:lnSpc>
                <a:spcPct val="110000"/>
              </a:lnSpc>
              <a:spcBef>
                <a:spcPts val="0"/>
              </a:spcBef>
              <a:buNone/>
            </a:pPr>
            <a:r>
              <a:rPr lang="en-US" sz="2400" dirty="0"/>
              <a:t>On your </a:t>
            </a:r>
            <a:r>
              <a:rPr lang="en-US" sz="2400" b="1" dirty="0"/>
              <a:t>note catcher</a:t>
            </a:r>
            <a:r>
              <a:rPr lang="en-US" sz="2400" dirty="0"/>
              <a:t>, </a:t>
            </a:r>
            <a:r>
              <a:rPr lang="en-US" sz="2400" b="1" dirty="0"/>
              <a:t>complete</a:t>
            </a:r>
            <a:r>
              <a:rPr lang="en-US" sz="2400" dirty="0"/>
              <a:t> the following prompt: </a:t>
            </a:r>
          </a:p>
          <a:p>
            <a:pPr marL="254000" indent="0">
              <a:lnSpc>
                <a:spcPct val="110000"/>
              </a:lnSpc>
              <a:spcBef>
                <a:spcPts val="0"/>
              </a:spcBef>
              <a:buNone/>
            </a:pPr>
            <a:r>
              <a:rPr lang="en-US" sz="2400" dirty="0"/>
              <a:t>“Now</a:t>
            </a:r>
            <a:r>
              <a:rPr lang="en-US" sz="2400" b="1" dirty="0"/>
              <a:t>, think ab</a:t>
            </a:r>
            <a:r>
              <a:rPr lang="en-US" sz="2400" dirty="0"/>
              <a:t>out </a:t>
            </a:r>
            <a:r>
              <a:rPr lang="en-US" sz="2400" b="1" dirty="0"/>
              <a:t>how </a:t>
            </a:r>
            <a:r>
              <a:rPr lang="en-US" sz="2400" dirty="0"/>
              <a:t>your </a:t>
            </a:r>
            <a:r>
              <a:rPr lang="en-US" sz="2400" b="1" dirty="0"/>
              <a:t>ideas</a:t>
            </a:r>
            <a:r>
              <a:rPr lang="en-US" sz="2400" dirty="0"/>
              <a:t> about </a:t>
            </a:r>
            <a:r>
              <a:rPr lang="en-US" sz="2400" b="1" dirty="0"/>
              <a:t>performance assessments </a:t>
            </a:r>
            <a:r>
              <a:rPr lang="en-US" sz="2400" dirty="0"/>
              <a:t>have </a:t>
            </a:r>
            <a:r>
              <a:rPr lang="en-US" sz="2400" b="1" dirty="0"/>
              <a:t>changed </a:t>
            </a:r>
            <a:r>
              <a:rPr lang="en-US" sz="2400" dirty="0"/>
              <a:t>because of designing your own assessment. </a:t>
            </a:r>
          </a:p>
          <a:p>
            <a:pPr marL="254000" indent="0">
              <a:lnSpc>
                <a:spcPct val="110000"/>
              </a:lnSpc>
              <a:spcBef>
                <a:spcPts val="0"/>
              </a:spcBef>
              <a:buNone/>
            </a:pPr>
            <a:r>
              <a:rPr lang="en-US" sz="2400" dirty="0"/>
              <a:t>Again, in just a few sentences, </a:t>
            </a:r>
            <a:r>
              <a:rPr lang="en-US" sz="2400" b="1" dirty="0"/>
              <a:t>write down what you now think about performance assessments</a:t>
            </a:r>
            <a:r>
              <a:rPr lang="en-US" sz="2400" dirty="0"/>
              <a:t>. Start your sentences with, ‘Now, I think…’”</a:t>
            </a:r>
            <a:endParaRPr sz="2400" dirty="0"/>
          </a:p>
        </p:txBody>
      </p:sp>
      <p:pic>
        <p:nvPicPr>
          <p:cNvPr id="3" name="Picture 2">
            <a:extLst>
              <a:ext uri="{FF2B5EF4-FFF2-40B4-BE49-F238E27FC236}">
                <a16:creationId xmlns:a16="http://schemas.microsoft.com/office/drawing/2014/main" id="{EA95F62F-D1A5-6419-CEAF-359F6B03ABB6}"/>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0738" y="144577"/>
            <a:ext cx="967448" cy="1298043"/>
          </a:xfrm>
          <a:prstGeom prst="rect">
            <a:avLst/>
          </a:prstGeom>
        </p:spPr>
      </p:pic>
      <p:sp>
        <p:nvSpPr>
          <p:cNvPr id="4" name="TextBox 3">
            <a:extLst>
              <a:ext uri="{FF2B5EF4-FFF2-40B4-BE49-F238E27FC236}">
                <a16:creationId xmlns:a16="http://schemas.microsoft.com/office/drawing/2014/main" id="{25085A81-3C7D-BD42-5DCB-21FEFAFA1B27}"/>
              </a:ext>
            </a:extLst>
          </p:cNvPr>
          <p:cNvSpPr txBox="1"/>
          <p:nvPr/>
        </p:nvSpPr>
        <p:spPr>
          <a:xfrm>
            <a:off x="-1271989" y="6136398"/>
            <a:ext cx="3833515" cy="230832"/>
          </a:xfrm>
          <a:prstGeom prst="rect">
            <a:avLst/>
          </a:prstGeom>
          <a:noFill/>
        </p:spPr>
        <p:txBody>
          <a:bodyPr wrap="square" rtlCol="0">
            <a:spAutoFit/>
          </a:bodyPr>
          <a:lstStyle/>
          <a:p>
            <a:r>
              <a:rPr lang="en-US" sz="900">
                <a:hlinkClick r:id="rId4" tooltip="https://facdev.e-education.psu.edu/taxonomy/term/1"/>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90996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2f720d81a0_0_5"/>
          <p:cNvSpPr txBox="1">
            <a:spLocks noGrp="1"/>
          </p:cNvSpPr>
          <p:nvPr>
            <p:ph type="title"/>
          </p:nvPr>
        </p:nvSpPr>
        <p:spPr>
          <a:xfrm>
            <a:off x="506025" y="171648"/>
            <a:ext cx="7886700" cy="62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Overview of this module</a:t>
            </a:r>
            <a:endParaRPr/>
          </a:p>
        </p:txBody>
      </p:sp>
      <p:sp>
        <p:nvSpPr>
          <p:cNvPr id="129" name="Google Shape;129;g32f720d81a0_0_5"/>
          <p:cNvSpPr txBox="1">
            <a:spLocks noGrp="1"/>
          </p:cNvSpPr>
          <p:nvPr>
            <p:ph type="body" idx="1"/>
          </p:nvPr>
        </p:nvSpPr>
        <p:spPr>
          <a:xfrm>
            <a:off x="276750" y="2344025"/>
            <a:ext cx="8804100" cy="1833300"/>
          </a:xfrm>
          <a:prstGeom prst="rect">
            <a:avLst/>
          </a:prstGeom>
        </p:spPr>
        <p:txBody>
          <a:bodyPr spcFirstLastPara="1" wrap="square" lIns="68575" tIns="34275" rIns="68575" bIns="34275" anchor="t" anchorCtr="0">
            <a:normAutofit fontScale="85000" lnSpcReduction="20000"/>
          </a:bodyPr>
          <a:lstStyle/>
          <a:p>
            <a:pPr marL="0" lvl="0" indent="0" algn="l" rtl="0">
              <a:lnSpc>
                <a:spcPct val="107000"/>
              </a:lnSpc>
              <a:spcBef>
                <a:spcPts val="0"/>
              </a:spcBef>
              <a:spcAft>
                <a:spcPts val="0"/>
              </a:spcAft>
              <a:buNone/>
            </a:pPr>
            <a:r>
              <a:rPr lang="en" sz="2400" dirty="0">
                <a:solidFill>
                  <a:schemeClr val="dk1"/>
                </a:solidFill>
              </a:rPr>
              <a:t>The role of assessments in social studies is a </a:t>
            </a:r>
            <a:r>
              <a:rPr lang="en" sz="2400" b="1" dirty="0">
                <a:solidFill>
                  <a:schemeClr val="dk1"/>
                </a:solidFill>
              </a:rPr>
              <a:t>linear process</a:t>
            </a:r>
            <a:r>
              <a:rPr lang="en" sz="2400" dirty="0">
                <a:solidFill>
                  <a:schemeClr val="dk1"/>
                </a:solidFill>
              </a:rPr>
              <a:t>; therefore,  it is </a:t>
            </a:r>
            <a:r>
              <a:rPr lang="en" sz="2400" b="1" dirty="0">
                <a:solidFill>
                  <a:schemeClr val="dk1"/>
                </a:solidFill>
              </a:rPr>
              <a:t>important</a:t>
            </a:r>
            <a:r>
              <a:rPr lang="en" sz="2400" dirty="0">
                <a:solidFill>
                  <a:schemeClr val="dk1"/>
                </a:solidFill>
              </a:rPr>
              <a:t> to go through the </a:t>
            </a:r>
            <a:r>
              <a:rPr lang="en" sz="2400" b="1" dirty="0">
                <a:solidFill>
                  <a:schemeClr val="dk1"/>
                </a:solidFill>
              </a:rPr>
              <a:t>first sections</a:t>
            </a:r>
            <a:r>
              <a:rPr lang="en" sz="2400" dirty="0">
                <a:solidFill>
                  <a:schemeClr val="dk1"/>
                </a:solidFill>
              </a:rPr>
              <a:t> in order to better understand </a:t>
            </a:r>
            <a:r>
              <a:rPr lang="en" sz="2400" b="1" dirty="0">
                <a:solidFill>
                  <a:schemeClr val="dk1"/>
                </a:solidFill>
              </a:rPr>
              <a:t>the purpose of performance assessments </a:t>
            </a:r>
            <a:r>
              <a:rPr lang="en" sz="2400" dirty="0">
                <a:solidFill>
                  <a:schemeClr val="dk1"/>
                </a:solidFill>
              </a:rPr>
              <a:t>in the bigger picture of </a:t>
            </a:r>
            <a:r>
              <a:rPr lang="en" sz="2400" b="1" dirty="0">
                <a:solidFill>
                  <a:schemeClr val="dk1"/>
                </a:solidFill>
              </a:rPr>
              <a:t>assessing learning.</a:t>
            </a:r>
            <a:endParaRPr sz="2400" b="1" dirty="0">
              <a:solidFill>
                <a:schemeClr val="dk1"/>
              </a:solidFill>
            </a:endParaRPr>
          </a:p>
          <a:p>
            <a:pPr marL="0" lvl="0" indent="0" algn="l" rtl="0">
              <a:lnSpc>
                <a:spcPct val="107000"/>
              </a:lnSpc>
              <a:spcBef>
                <a:spcPts val="0"/>
              </a:spcBef>
              <a:spcAft>
                <a:spcPts val="0"/>
              </a:spcAft>
              <a:buNone/>
            </a:pPr>
            <a:endParaRPr sz="2400" dirty="0">
              <a:solidFill>
                <a:schemeClr val="dk1"/>
              </a:solidFill>
            </a:endParaRPr>
          </a:p>
          <a:p>
            <a:pPr marL="0" lvl="0" indent="0" algn="ctr" rtl="0">
              <a:lnSpc>
                <a:spcPct val="107000"/>
              </a:lnSpc>
              <a:spcBef>
                <a:spcPts val="0"/>
              </a:spcBef>
              <a:spcAft>
                <a:spcPts val="0"/>
              </a:spcAft>
              <a:buClr>
                <a:schemeClr val="dk1"/>
              </a:buClr>
              <a:buSzPct val="45833"/>
              <a:buFont typeface="Arial"/>
              <a:buNone/>
            </a:pPr>
            <a:r>
              <a:rPr lang="en" sz="2400" b="1" dirty="0">
                <a:solidFill>
                  <a:schemeClr val="dk1"/>
                </a:solidFill>
              </a:rPr>
              <a:t>Module Four</a:t>
            </a:r>
            <a:r>
              <a:rPr lang="en" sz="2400" dirty="0">
                <a:solidFill>
                  <a:schemeClr val="dk1"/>
                </a:solidFill>
              </a:rPr>
              <a:t> is focused on understanding, designing and implementing performance assessments aligned to the </a:t>
            </a:r>
            <a:r>
              <a:rPr lang="en" sz="2400" i="1" dirty="0">
                <a:solidFill>
                  <a:schemeClr val="dk1"/>
                </a:solidFill>
              </a:rPr>
              <a:t>KAS for Social Studies</a:t>
            </a:r>
            <a:r>
              <a:rPr lang="en" sz="2400" dirty="0">
                <a:solidFill>
                  <a:schemeClr val="dk1"/>
                </a:solidFill>
              </a:rPr>
              <a:t>. </a:t>
            </a:r>
            <a:endParaRPr dirty="0"/>
          </a:p>
        </p:txBody>
      </p:sp>
      <p:pic>
        <p:nvPicPr>
          <p:cNvPr id="3" name="Picture 2">
            <a:extLst>
              <a:ext uri="{FF2B5EF4-FFF2-40B4-BE49-F238E27FC236}">
                <a16:creationId xmlns:a16="http://schemas.microsoft.com/office/drawing/2014/main" id="{F2D09759-2B75-383B-EEEF-909D0C59BE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3338" y="686796"/>
            <a:ext cx="7552074" cy="15012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93B4B5E7-3A92-5A35-31E1-C9F3DE43B6F0}"/>
            </a:ext>
          </a:extLst>
        </p:cNvPr>
        <p:cNvGrpSpPr/>
        <p:nvPr/>
      </p:nvGrpSpPr>
      <p:grpSpPr>
        <a:xfrm>
          <a:off x="0" y="0"/>
          <a:ext cx="0" cy="0"/>
          <a:chOff x="0" y="0"/>
          <a:chExt cx="0" cy="0"/>
        </a:xfrm>
      </p:grpSpPr>
      <p:sp>
        <p:nvSpPr>
          <p:cNvPr id="114" name="Google Shape;114;p1">
            <a:extLst>
              <a:ext uri="{FF2B5EF4-FFF2-40B4-BE49-F238E27FC236}">
                <a16:creationId xmlns:a16="http://schemas.microsoft.com/office/drawing/2014/main" id="{4791FE38-806F-92B7-C049-2D060CA327DB}"/>
              </a:ext>
            </a:extLst>
          </p:cNvPr>
          <p:cNvSpPr txBox="1">
            <a:spLocks noGrp="1"/>
          </p:cNvSpPr>
          <p:nvPr>
            <p:ph type="ctrTitle"/>
          </p:nvPr>
        </p:nvSpPr>
        <p:spPr>
          <a:xfrm>
            <a:off x="1942613" y="910754"/>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a:t>
            </a:r>
            <a:r>
              <a:rPr lang="en" dirty="0">
                <a:solidFill>
                  <a:schemeClr val="bg1"/>
                </a:solidFill>
              </a:rPr>
              <a:t>2</a:t>
            </a:r>
            <a:endParaRPr dirty="0">
              <a:solidFill>
                <a:schemeClr val="bg1"/>
              </a:solidFill>
            </a:endParaRPr>
          </a:p>
        </p:txBody>
      </p:sp>
      <p:sp>
        <p:nvSpPr>
          <p:cNvPr id="115" name="Google Shape;115;p1">
            <a:extLst>
              <a:ext uri="{FF2B5EF4-FFF2-40B4-BE49-F238E27FC236}">
                <a16:creationId xmlns:a16="http://schemas.microsoft.com/office/drawing/2014/main" id="{6E148F14-6873-A979-7C1A-B635A39B9E44}"/>
              </a:ext>
            </a:extLst>
          </p:cNvPr>
          <p:cNvSpPr txBox="1">
            <a:spLocks noGrp="1"/>
          </p:cNvSpPr>
          <p:nvPr>
            <p:ph type="subTitle" idx="1"/>
          </p:nvPr>
        </p:nvSpPr>
        <p:spPr>
          <a:xfrm>
            <a:off x="2569350" y="2852804"/>
            <a:ext cx="6231263" cy="1191658"/>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US" b="1" dirty="0"/>
              <a:t>Module Four: </a:t>
            </a:r>
          </a:p>
          <a:p>
            <a:pPr marL="0" lvl="0" indent="0" algn="ctr" rtl="0">
              <a:lnSpc>
                <a:spcPct val="90000"/>
              </a:lnSpc>
              <a:spcBef>
                <a:spcPts val="0"/>
              </a:spcBef>
              <a:spcAft>
                <a:spcPts val="0"/>
              </a:spcAft>
              <a:buSzPts val="2100"/>
              <a:buNone/>
            </a:pPr>
            <a:r>
              <a:rPr lang="en-US" b="1" dirty="0"/>
              <a:t>How do I design p</a:t>
            </a:r>
            <a:r>
              <a:rPr lang="en-US" b="1" dirty="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erformance</a:t>
            </a:r>
            <a:r>
              <a:rPr lang="en-US" b="1" dirty="0"/>
              <a:t> assessments to meet the depth and rigor of the </a:t>
            </a:r>
            <a:r>
              <a:rPr lang="en-US" b="1" i="1" dirty="0"/>
              <a:t>KAS for Social Studies</a:t>
            </a:r>
            <a:r>
              <a:rPr lang="en-US" b="1" dirty="0"/>
              <a:t>?</a:t>
            </a:r>
          </a:p>
        </p:txBody>
      </p:sp>
      <p:sp>
        <p:nvSpPr>
          <p:cNvPr id="116" name="Google Shape;116;p1">
            <a:extLst>
              <a:ext uri="{FF2B5EF4-FFF2-40B4-BE49-F238E27FC236}">
                <a16:creationId xmlns:a16="http://schemas.microsoft.com/office/drawing/2014/main" id="{8941FD40-6AF3-57C5-8C70-6F7FFD9A79D5}"/>
              </a:ext>
            </a:extLst>
          </p:cNvPr>
          <p:cNvSpPr txBox="1">
            <a:spLocks noGrp="1"/>
          </p:cNvSpPr>
          <p:nvPr>
            <p:ph type="sldNum" idx="12"/>
          </p:nvPr>
        </p:nvSpPr>
        <p:spPr>
          <a:xfrm>
            <a:off x="6490450" y="4759113"/>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30</a:t>
            </a:fld>
            <a:endParaRPr dirty="0">
              <a:solidFill>
                <a:srgbClr val="007780"/>
              </a:solidFill>
            </a:endParaRPr>
          </a:p>
        </p:txBody>
      </p:sp>
    </p:spTree>
    <p:extLst>
      <p:ext uri="{BB962C8B-B14F-4D97-AF65-F5344CB8AC3E}">
        <p14:creationId xmlns:p14="http://schemas.microsoft.com/office/powerpoint/2010/main" val="360774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3593c2ead4_1_57"/>
          <p:cNvSpPr txBox="1">
            <a:spLocks noGrp="1"/>
          </p:cNvSpPr>
          <p:nvPr>
            <p:ph type="title"/>
          </p:nvPr>
        </p:nvSpPr>
        <p:spPr>
          <a:xfrm>
            <a:off x="312630" y="144577"/>
            <a:ext cx="5783370" cy="977908"/>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ts val="3300"/>
              <a:buFont typeface="Georgia"/>
              <a:buNone/>
            </a:pPr>
            <a:r>
              <a:rPr lang="en" dirty="0"/>
              <a:t>Warm Up</a:t>
            </a:r>
            <a:br>
              <a:rPr lang="en" dirty="0"/>
            </a:br>
            <a:r>
              <a:rPr lang="en" dirty="0"/>
              <a:t>I Used to Think… </a:t>
            </a:r>
            <a:br>
              <a:rPr lang="en" dirty="0"/>
            </a:br>
            <a:endParaRPr dirty="0"/>
          </a:p>
        </p:txBody>
      </p:sp>
      <p:sp>
        <p:nvSpPr>
          <p:cNvPr id="258" name="Google Shape;258;g33593c2ead4_1_57"/>
          <p:cNvSpPr txBox="1">
            <a:spLocks noGrp="1"/>
          </p:cNvSpPr>
          <p:nvPr>
            <p:ph type="body" idx="1"/>
          </p:nvPr>
        </p:nvSpPr>
        <p:spPr>
          <a:xfrm>
            <a:off x="263475" y="1286608"/>
            <a:ext cx="6102156" cy="2957146"/>
          </a:xfrm>
          <a:prstGeom prst="rect">
            <a:avLst/>
          </a:prstGeom>
          <a:noFill/>
          <a:ln>
            <a:noFill/>
          </a:ln>
        </p:spPr>
        <p:txBody>
          <a:bodyPr spcFirstLastPara="1" wrap="square" lIns="68575" tIns="34275" rIns="68575" bIns="34275" anchor="t" anchorCtr="0">
            <a:normAutofit fontScale="92500" lnSpcReduction="10000"/>
          </a:bodyPr>
          <a:lstStyle/>
          <a:p>
            <a:pPr marL="254000" indent="0">
              <a:spcBef>
                <a:spcPts val="0"/>
              </a:spcBef>
              <a:buNone/>
            </a:pPr>
            <a:r>
              <a:rPr lang="en-US" sz="2400" dirty="0"/>
              <a:t>When we began our study of performance assessments, you had some </a:t>
            </a:r>
            <a:r>
              <a:rPr lang="en-US" sz="2400" b="1" dirty="0"/>
              <a:t>initial ideas </a:t>
            </a:r>
            <a:r>
              <a:rPr lang="en-US" sz="2400" dirty="0"/>
              <a:t>about them.</a:t>
            </a:r>
          </a:p>
          <a:p>
            <a:pPr marL="254000" indent="0">
              <a:spcBef>
                <a:spcPts val="0"/>
              </a:spcBef>
              <a:buNone/>
            </a:pPr>
            <a:endParaRPr lang="en-US" sz="2400" dirty="0"/>
          </a:p>
          <a:p>
            <a:pPr marL="254000" indent="0">
              <a:spcBef>
                <a:spcPts val="0"/>
              </a:spcBef>
              <a:buNone/>
            </a:pPr>
            <a:r>
              <a:rPr lang="en-US" sz="2400" b="1" dirty="0"/>
              <a:t>Take a minute </a:t>
            </a:r>
            <a:r>
              <a:rPr lang="en-US" sz="2400" dirty="0"/>
              <a:t>to </a:t>
            </a:r>
            <a:r>
              <a:rPr lang="en-US" sz="2400" b="1" dirty="0"/>
              <a:t>remember</a:t>
            </a:r>
            <a:r>
              <a:rPr lang="en-US" sz="2400" dirty="0"/>
              <a:t> </a:t>
            </a:r>
            <a:r>
              <a:rPr lang="en-US" sz="2400" b="1" dirty="0"/>
              <a:t>what ideas you previously had </a:t>
            </a:r>
            <a:r>
              <a:rPr lang="en-US" sz="2400" dirty="0"/>
              <a:t>about performance assessments. </a:t>
            </a:r>
          </a:p>
          <a:p>
            <a:pPr marL="254000" indent="0">
              <a:spcBef>
                <a:spcPts val="0"/>
              </a:spcBef>
              <a:buNone/>
            </a:pPr>
            <a:endParaRPr lang="en-US" sz="2400" dirty="0"/>
          </a:p>
          <a:p>
            <a:pPr marL="254000" indent="0">
              <a:spcBef>
                <a:spcPts val="0"/>
              </a:spcBef>
              <a:buNone/>
            </a:pPr>
            <a:r>
              <a:rPr lang="en-US" sz="2400" b="1" dirty="0"/>
              <a:t>Write a few sentences </a:t>
            </a:r>
            <a:r>
              <a:rPr lang="en-US" sz="2400" dirty="0"/>
              <a:t>using the sentence starter, </a:t>
            </a:r>
            <a:r>
              <a:rPr lang="en-US" sz="2400" b="1" dirty="0"/>
              <a:t>“I used to think…”</a:t>
            </a:r>
            <a:endParaRPr sz="2400" b="1" dirty="0"/>
          </a:p>
        </p:txBody>
      </p:sp>
      <p:pic>
        <p:nvPicPr>
          <p:cNvPr id="3" name="Picture 2">
            <a:extLst>
              <a:ext uri="{FF2B5EF4-FFF2-40B4-BE49-F238E27FC236}">
                <a16:creationId xmlns:a16="http://schemas.microsoft.com/office/drawing/2014/main" id="{63FD76A6-0A6C-8732-5647-971B2C9001B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50986" y="731306"/>
            <a:ext cx="2329539" cy="3125586"/>
          </a:xfrm>
          <a:prstGeom prst="rect">
            <a:avLst/>
          </a:prstGeom>
        </p:spPr>
      </p:pic>
      <p:sp>
        <p:nvSpPr>
          <p:cNvPr id="4" name="TextBox 3">
            <a:extLst>
              <a:ext uri="{FF2B5EF4-FFF2-40B4-BE49-F238E27FC236}">
                <a16:creationId xmlns:a16="http://schemas.microsoft.com/office/drawing/2014/main" id="{4E1F8BB4-CB48-5A1F-A7E5-A83FA9EAAE92}"/>
              </a:ext>
            </a:extLst>
          </p:cNvPr>
          <p:cNvSpPr txBox="1"/>
          <p:nvPr/>
        </p:nvSpPr>
        <p:spPr>
          <a:xfrm>
            <a:off x="-1271989" y="6136398"/>
            <a:ext cx="3833515" cy="230832"/>
          </a:xfrm>
          <a:prstGeom prst="rect">
            <a:avLst/>
          </a:prstGeom>
          <a:noFill/>
        </p:spPr>
        <p:txBody>
          <a:bodyPr wrap="square" rtlCol="0">
            <a:spAutoFit/>
          </a:bodyPr>
          <a:lstStyle/>
          <a:p>
            <a:r>
              <a:rPr lang="en-US" sz="900">
                <a:hlinkClick r:id="rId4" tooltip="https://facdev.e-education.psu.edu/taxonomy/term/1"/>
              </a:rPr>
              <a:t>This Photo</a:t>
            </a:r>
            <a:r>
              <a:rPr lang="en-US" sz="900"/>
              <a:t> by Unknown Author is licensed under </a:t>
            </a:r>
            <a:r>
              <a:rPr lang="en-US" sz="900">
                <a:hlinkClick r:id="rId5" tooltip="https://creativecommons.org/licenses/by-nc-sa/3.0/"/>
              </a:rPr>
              <a:t>CC BY-SA-NC</a:t>
            </a:r>
            <a:endParaRPr lang="en-US"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3082862-91F9-D16E-C129-F288211093D9}"/>
            </a:ext>
          </a:extLst>
        </p:cNvPr>
        <p:cNvGrpSpPr/>
        <p:nvPr/>
      </p:nvGrpSpPr>
      <p:grpSpPr>
        <a:xfrm>
          <a:off x="0" y="0"/>
          <a:ext cx="0" cy="0"/>
          <a:chOff x="0" y="0"/>
          <a:chExt cx="0" cy="0"/>
        </a:xfrm>
      </p:grpSpPr>
      <p:sp>
        <p:nvSpPr>
          <p:cNvPr id="114" name="Google Shape;114;p1">
            <a:extLst>
              <a:ext uri="{FF2B5EF4-FFF2-40B4-BE49-F238E27FC236}">
                <a16:creationId xmlns:a16="http://schemas.microsoft.com/office/drawing/2014/main" id="{228D8C13-855E-0C4A-2B50-B56B73143D4B}"/>
              </a:ext>
            </a:extLst>
          </p:cNvPr>
          <p:cNvSpPr txBox="1">
            <a:spLocks noGrp="1"/>
          </p:cNvSpPr>
          <p:nvPr>
            <p:ph type="subTitle" idx="1"/>
          </p:nvPr>
        </p:nvSpPr>
        <p:spPr>
          <a:xfrm>
            <a:off x="2286000" y="2953711"/>
            <a:ext cx="6858000" cy="2189789"/>
          </a:xfrm>
          <a:prstGeom prst="rect">
            <a:avLst/>
          </a:prstGeom>
          <a:noFill/>
          <a:ln>
            <a:noFill/>
          </a:ln>
        </p:spPr>
        <p:txBody>
          <a:bodyPr spcFirstLastPara="1" wrap="square" lIns="68575" tIns="34275" rIns="68575" bIns="34275" anchor="t" anchorCtr="0">
            <a:noAutofit/>
          </a:bodyPr>
          <a:lstStyle/>
          <a:p>
            <a:pPr marL="0" indent="0">
              <a:spcBef>
                <a:spcPts val="0"/>
              </a:spcBef>
              <a:buSzPts val="2100"/>
            </a:pPr>
            <a:endParaRPr lang="en-US" sz="2800" b="0" i="0" u="none" strike="noStrike" cap="none" dirty="0">
              <a:solidFill>
                <a:srgbClr val="009999"/>
              </a:solidFill>
              <a:latin typeface="Libre Franklin" pitchFamily="2" charset="0"/>
              <a:ea typeface="Libre Franklin Medium"/>
              <a:cs typeface="Libre Franklin Medium"/>
              <a:sym typeface="Libre Franklin Medium"/>
            </a:endParaRPr>
          </a:p>
          <a:p>
            <a:pPr marL="0" indent="0">
              <a:spcBef>
                <a:spcPts val="0"/>
              </a:spcBef>
              <a:buSzPts val="2100"/>
            </a:pPr>
            <a:r>
              <a:rPr lang="en-US" sz="2800" b="1" dirty="0">
                <a:solidFill>
                  <a:srgbClr val="009999"/>
                </a:solidFill>
                <a:latin typeface="Libre Franklin" pitchFamily="2" charset="0"/>
                <a:sym typeface="Libre Franklin Medium"/>
              </a:rPr>
              <a:t>Section A</a:t>
            </a:r>
            <a:r>
              <a:rPr lang="en-US" sz="2800" b="1" dirty="0">
                <a:solidFill>
                  <a:srgbClr val="009999"/>
                </a:solidFill>
                <a:latin typeface="Libre Franklin" pitchFamily="2" charset="0"/>
              </a:rPr>
              <a:t> </a:t>
            </a:r>
            <a:endParaRPr sz="2800" b="1" dirty="0">
              <a:solidFill>
                <a:srgbClr val="009999"/>
              </a:solidFill>
              <a:latin typeface="Libre Franklin" pitchFamily="2" charset="0"/>
            </a:endParaRPr>
          </a:p>
        </p:txBody>
      </p:sp>
      <p:sp>
        <p:nvSpPr>
          <p:cNvPr id="115" name="Google Shape;115;p1">
            <a:extLst>
              <a:ext uri="{FF2B5EF4-FFF2-40B4-BE49-F238E27FC236}">
                <a16:creationId xmlns:a16="http://schemas.microsoft.com/office/drawing/2014/main" id="{452A7409-35C3-6A49-A494-35F28AEBB122}"/>
              </a:ext>
            </a:extLst>
          </p:cNvPr>
          <p:cNvSpPr txBox="1">
            <a:spLocks noGrp="1"/>
          </p:cNvSpPr>
          <p:nvPr>
            <p:ph type="sldNum" idx="12"/>
          </p:nvPr>
        </p:nvSpPr>
        <p:spPr>
          <a:xfrm>
            <a:off x="8471725" y="4757275"/>
            <a:ext cx="504300" cy="273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
                <a:solidFill>
                  <a:srgbClr val="007780"/>
                </a:solidFill>
              </a:rPr>
              <a:t>5</a:t>
            </a:fld>
            <a:endParaRPr>
              <a:solidFill>
                <a:srgbClr val="007780"/>
              </a:solidFill>
            </a:endParaRPr>
          </a:p>
        </p:txBody>
      </p:sp>
      <p:sp>
        <p:nvSpPr>
          <p:cNvPr id="2" name="Title 1">
            <a:extLst>
              <a:ext uri="{FF2B5EF4-FFF2-40B4-BE49-F238E27FC236}">
                <a16:creationId xmlns:a16="http://schemas.microsoft.com/office/drawing/2014/main" id="{79D236EA-D456-6736-27EB-40E8280223BC}"/>
              </a:ext>
            </a:extLst>
          </p:cNvPr>
          <p:cNvSpPr>
            <a:spLocks noGrp="1"/>
          </p:cNvSpPr>
          <p:nvPr>
            <p:ph type="ctrTitle"/>
          </p:nvPr>
        </p:nvSpPr>
        <p:spPr>
          <a:xfrm>
            <a:off x="1641655" y="1767747"/>
            <a:ext cx="7502345" cy="1790700"/>
          </a:xfrm>
        </p:spPr>
        <p:txBody>
          <a:bodyPr>
            <a:normAutofit fontScale="90000"/>
          </a:bodyPr>
          <a:lstStyle/>
          <a:p>
            <a:r>
              <a:rPr lang="en-US" sz="3600" b="1" dirty="0">
                <a:solidFill>
                  <a:schemeClr val="tx1"/>
                </a:solidFill>
                <a:latin typeface="Libre Franklin" pitchFamily="2" charset="0"/>
                <a:ea typeface="Libre Franklin Medium"/>
                <a:cs typeface="Libre Franklin Medium"/>
                <a:sym typeface="Libre Franklin Medium"/>
              </a:rPr>
              <a:t>What are the characteristics of high- quality </a:t>
            </a:r>
            <a:r>
              <a:rPr lang="en-US" sz="3600" b="1" dirty="0">
                <a:solidFill>
                  <a:schemeClr val="tx1"/>
                </a:solidFill>
                <a:latin typeface="Libre Franklin" pitchFamily="2" charset="0"/>
                <a:sym typeface="Libre Franklin"/>
              </a:rPr>
              <a:t>perfor</a:t>
            </a:r>
            <a:r>
              <a:rPr lang="en-US" sz="3600" b="1" i="0" u="none" strike="noStrike" cap="none" dirty="0">
                <a:solidFill>
                  <a:schemeClr val="tx1"/>
                </a:solidFill>
                <a:latin typeface="Libre Franklin" pitchFamily="2" charset="0"/>
                <a:sym typeface="Libre Franklin"/>
              </a:rPr>
              <a:t>mance assessments </a:t>
            </a:r>
            <a:r>
              <a:rPr lang="en-US" sz="3600" b="1" i="0" u="none" strike="noStrike" cap="none" dirty="0">
                <a:solidFill>
                  <a:schemeClr val="tx1"/>
                </a:solidFill>
                <a:latin typeface="Libre Franklin" pitchFamily="2" charset="0"/>
                <a:ea typeface="Libre Franklin Medium"/>
                <a:cs typeface="Libre Franklin Medium"/>
                <a:sym typeface="Libre Franklin Medium"/>
              </a:rPr>
              <a:t>t</a:t>
            </a:r>
            <a:r>
              <a:rPr lang="en-US" sz="3600" b="1" dirty="0">
                <a:solidFill>
                  <a:schemeClr val="tx1"/>
                </a:solidFill>
                <a:latin typeface="Libre Franklin" pitchFamily="2" charset="0"/>
                <a:ea typeface="Libre Franklin Medium"/>
                <a:cs typeface="Libre Franklin Medium"/>
                <a:sym typeface="Libre Franklin Medium"/>
              </a:rPr>
              <a:t>hat</a:t>
            </a:r>
            <a:r>
              <a:rPr lang="en-US" sz="3600" b="1" i="0" u="none" strike="noStrike" cap="none" dirty="0">
                <a:solidFill>
                  <a:schemeClr val="tx1"/>
                </a:solidFill>
                <a:latin typeface="Libre Franklin" pitchFamily="2" charset="0"/>
                <a:ea typeface="Libre Franklin Medium"/>
                <a:cs typeface="Libre Franklin Medium"/>
                <a:sym typeface="Libre Franklin Medium"/>
              </a:rPr>
              <a:t> meet the depth and rigor of the </a:t>
            </a:r>
            <a:r>
              <a:rPr lang="en-US" sz="3600" b="1" i="1" u="none" strike="noStrike" cap="none" dirty="0">
                <a:solidFill>
                  <a:schemeClr val="tx1"/>
                </a:solidFill>
                <a:latin typeface="Libre Franklin" pitchFamily="2" charset="0"/>
                <a:ea typeface="Libre Franklin Medium"/>
                <a:cs typeface="Libre Franklin Medium"/>
                <a:sym typeface="Libre Franklin Medium"/>
              </a:rPr>
              <a:t>KAS for Social Studies</a:t>
            </a:r>
            <a:r>
              <a:rPr lang="en-US" sz="3600" b="1" i="0" u="none" strike="noStrike" cap="none" dirty="0">
                <a:solidFill>
                  <a:schemeClr val="tx1"/>
                </a:solidFill>
                <a:latin typeface="Libre Franklin" pitchFamily="2" charset="0"/>
                <a:ea typeface="Libre Franklin Medium"/>
                <a:cs typeface="Libre Franklin Medium"/>
                <a:sym typeface="Libre Franklin Medium"/>
              </a:rPr>
              <a:t>?</a:t>
            </a:r>
            <a:br>
              <a:rPr lang="en-US" sz="4800" b="0" i="0" u="none" strike="noStrike" cap="none" dirty="0">
                <a:solidFill>
                  <a:srgbClr val="009999"/>
                </a:solidFill>
                <a:latin typeface="Libre Franklin" pitchFamily="2" charset="0"/>
                <a:ea typeface="Libre Franklin Medium"/>
                <a:cs typeface="Libre Franklin Medium"/>
                <a:sym typeface="Libre Franklin Medium"/>
              </a:rPr>
            </a:br>
            <a:endParaRPr lang="en-US" dirty="0"/>
          </a:p>
        </p:txBody>
      </p:sp>
    </p:spTree>
    <p:extLst>
      <p:ext uri="{BB962C8B-B14F-4D97-AF65-F5344CB8AC3E}">
        <p14:creationId xmlns:p14="http://schemas.microsoft.com/office/powerpoint/2010/main" val="39664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3593c2ead4_1_1"/>
          <p:cNvSpPr txBox="1">
            <a:spLocks noGrp="1"/>
          </p:cNvSpPr>
          <p:nvPr>
            <p:ph type="title"/>
          </p:nvPr>
        </p:nvSpPr>
        <p:spPr>
          <a:xfrm>
            <a:off x="312623" y="144575"/>
            <a:ext cx="67344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Performance Assessments</a:t>
            </a:r>
            <a:endParaRPr dirty="0"/>
          </a:p>
        </p:txBody>
      </p:sp>
      <p:sp>
        <p:nvSpPr>
          <p:cNvPr id="142" name="Google Shape;142;g33593c2ead4_1_1"/>
          <p:cNvSpPr txBox="1">
            <a:spLocks noGrp="1"/>
          </p:cNvSpPr>
          <p:nvPr>
            <p:ph type="body" idx="1"/>
          </p:nvPr>
        </p:nvSpPr>
        <p:spPr>
          <a:xfrm>
            <a:off x="416850" y="956400"/>
            <a:ext cx="8215200" cy="3114000"/>
          </a:xfrm>
          <a:prstGeom prst="rect">
            <a:avLst/>
          </a:prstGeom>
          <a:noFill/>
          <a:ln>
            <a:noFill/>
          </a:ln>
        </p:spPr>
        <p:txBody>
          <a:bodyPr spcFirstLastPara="1" wrap="square" lIns="68575" tIns="34275" rIns="68575" bIns="34275" anchor="t" anchorCtr="0">
            <a:noAutofit/>
          </a:bodyPr>
          <a:lstStyle/>
          <a:p>
            <a:pPr marL="254000" lvl="0" indent="-247650" algn="l" rtl="0">
              <a:lnSpc>
                <a:spcPct val="90000"/>
              </a:lnSpc>
              <a:spcBef>
                <a:spcPts val="0"/>
              </a:spcBef>
              <a:spcAft>
                <a:spcPts val="0"/>
              </a:spcAft>
              <a:buSzPts val="2100"/>
              <a:buChar char="•"/>
            </a:pPr>
            <a:r>
              <a:rPr lang="en" sz="2100"/>
              <a:t>What are performance assessments?</a:t>
            </a:r>
            <a:endParaRPr sz="2100"/>
          </a:p>
          <a:p>
            <a:pPr marL="457200" lvl="0" indent="0" algn="l" rtl="0">
              <a:lnSpc>
                <a:spcPct val="90000"/>
              </a:lnSpc>
              <a:spcBef>
                <a:spcPts val="0"/>
              </a:spcBef>
              <a:spcAft>
                <a:spcPts val="0"/>
              </a:spcAft>
              <a:buSzPts val="1400"/>
              <a:buNone/>
            </a:pPr>
            <a:endParaRPr/>
          </a:p>
          <a:p>
            <a:pPr marL="558800" lvl="1" indent="-215900" algn="l" rtl="0">
              <a:lnSpc>
                <a:spcPct val="90000"/>
              </a:lnSpc>
              <a:spcBef>
                <a:spcPts val="800"/>
              </a:spcBef>
              <a:spcAft>
                <a:spcPts val="0"/>
              </a:spcAft>
              <a:buSzPts val="1400"/>
              <a:buChar char="•"/>
            </a:pPr>
            <a:r>
              <a:rPr lang="en"/>
              <a:t>A</a:t>
            </a:r>
            <a:r>
              <a:rPr lang="en" sz="1800"/>
              <a:t>sk students to </a:t>
            </a:r>
            <a:r>
              <a:rPr lang="en" sz="1800" b="1"/>
              <a:t>think and to produce</a:t>
            </a:r>
            <a:r>
              <a:rPr lang="en" sz="1800"/>
              <a:t>—to </a:t>
            </a:r>
            <a:r>
              <a:rPr lang="en" sz="1800" b="1"/>
              <a:t>demonstrate learning </a:t>
            </a:r>
            <a:r>
              <a:rPr lang="en" sz="1800"/>
              <a:t>through work that is </a:t>
            </a:r>
            <a:r>
              <a:rPr lang="en" sz="1800" b="1"/>
              <a:t>authentic to the discipline </a:t>
            </a:r>
            <a:r>
              <a:rPr lang="en" sz="1800"/>
              <a:t>and/or </a:t>
            </a:r>
            <a:r>
              <a:rPr lang="en" sz="1800" b="1"/>
              <a:t>real world.</a:t>
            </a:r>
            <a:endParaRPr b="1"/>
          </a:p>
          <a:p>
            <a:pPr marL="558800" lvl="1" indent="-215900" algn="l" rtl="0">
              <a:lnSpc>
                <a:spcPct val="90000"/>
              </a:lnSpc>
              <a:spcBef>
                <a:spcPts val="800"/>
              </a:spcBef>
              <a:spcAft>
                <a:spcPts val="0"/>
              </a:spcAft>
              <a:buSzPts val="1400"/>
              <a:buChar char="•"/>
            </a:pPr>
            <a:r>
              <a:rPr lang="en" b="1"/>
              <a:t>Y</a:t>
            </a:r>
            <a:r>
              <a:rPr lang="en" sz="1800" b="1"/>
              <a:t>ield a tangible product </a:t>
            </a:r>
            <a:r>
              <a:rPr lang="en" sz="1800"/>
              <a:t>and/or performance that serve as </a:t>
            </a:r>
            <a:r>
              <a:rPr lang="en" sz="1800" b="1"/>
              <a:t>student evidence</a:t>
            </a:r>
            <a:r>
              <a:rPr lang="en" sz="1800"/>
              <a:t> of learning.</a:t>
            </a:r>
            <a:endParaRPr/>
          </a:p>
          <a:p>
            <a:pPr marL="558800" lvl="1" indent="-215900" algn="l" rtl="0">
              <a:lnSpc>
                <a:spcPct val="90000"/>
              </a:lnSpc>
              <a:spcBef>
                <a:spcPts val="800"/>
              </a:spcBef>
              <a:spcAft>
                <a:spcPts val="0"/>
              </a:spcAft>
              <a:buSzPts val="1400"/>
              <a:buChar char="•"/>
            </a:pPr>
            <a:r>
              <a:rPr lang="en" sz="1800"/>
              <a:t>Unlike a selected-response item that asks students to select from given alternatives, a performance assessment </a:t>
            </a:r>
            <a:r>
              <a:rPr lang="en" sz="1800" b="1"/>
              <a:t>presents a situation </a:t>
            </a:r>
            <a:r>
              <a:rPr lang="en" sz="1800"/>
              <a:t>that calls for learners to </a:t>
            </a:r>
            <a:r>
              <a:rPr lang="en" sz="1800" b="1"/>
              <a:t>apply their learning in context</a:t>
            </a:r>
            <a:r>
              <a:rPr lang="en" sz="1800"/>
              <a:t>.</a:t>
            </a:r>
            <a:endParaRPr/>
          </a:p>
          <a:p>
            <a:pPr marL="254000" lvl="0" indent="-114300" algn="l" rtl="0">
              <a:lnSpc>
                <a:spcPct val="90000"/>
              </a:lnSpc>
              <a:spcBef>
                <a:spcPts val="800"/>
              </a:spcBef>
              <a:spcAft>
                <a:spcPts val="0"/>
              </a:spcAft>
              <a:buSzPts val="2100"/>
              <a:buNone/>
            </a:pPr>
            <a:endParaRPr sz="2100"/>
          </a:p>
        </p:txBody>
      </p:sp>
      <p:sp>
        <p:nvSpPr>
          <p:cNvPr id="143" name="Google Shape;143;g33593c2ead4_1_1"/>
          <p:cNvSpPr txBox="1">
            <a:spLocks noGrp="1"/>
          </p:cNvSpPr>
          <p:nvPr>
            <p:ph type="sldNum" idx="12"/>
          </p:nvPr>
        </p:nvSpPr>
        <p:spPr>
          <a:xfrm>
            <a:off x="6204608" y="3551645"/>
            <a:ext cx="3846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593c2ead4_1_7"/>
          <p:cNvSpPr txBox="1">
            <a:spLocks noGrp="1"/>
          </p:cNvSpPr>
          <p:nvPr>
            <p:ph type="title"/>
          </p:nvPr>
        </p:nvSpPr>
        <p:spPr>
          <a:xfrm>
            <a:off x="301053" y="208200"/>
            <a:ext cx="8643300" cy="990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400"/>
              <a:t>Performance Assessments and the </a:t>
            </a:r>
            <a:r>
              <a:rPr lang="en" sz="2400" i="1"/>
              <a:t>KAS for Social Studies</a:t>
            </a:r>
            <a:r>
              <a:rPr lang="en"/>
              <a:t>  </a:t>
            </a:r>
            <a:endParaRPr/>
          </a:p>
        </p:txBody>
      </p:sp>
      <p:sp>
        <p:nvSpPr>
          <p:cNvPr id="149" name="Google Shape;149;g33593c2ead4_1_7"/>
          <p:cNvSpPr txBox="1">
            <a:spLocks noGrp="1"/>
          </p:cNvSpPr>
          <p:nvPr>
            <p:ph type="body" idx="1"/>
          </p:nvPr>
        </p:nvSpPr>
        <p:spPr>
          <a:xfrm>
            <a:off x="301050" y="778300"/>
            <a:ext cx="5865600" cy="942600"/>
          </a:xfrm>
          <a:prstGeom prst="rect">
            <a:avLst/>
          </a:prstGeom>
        </p:spPr>
        <p:txBody>
          <a:bodyPr spcFirstLastPara="1" wrap="square" lIns="68575" tIns="34275" rIns="68575" bIns="34275" anchor="t" anchorCtr="0">
            <a:normAutofit/>
          </a:bodyPr>
          <a:lstStyle/>
          <a:p>
            <a:pPr marL="457200" lvl="0" indent="-298450" algn="l" rtl="0">
              <a:spcBef>
                <a:spcPts val="800"/>
              </a:spcBef>
              <a:spcAft>
                <a:spcPts val="0"/>
              </a:spcAft>
              <a:buSzPts val="1100"/>
              <a:buChar char="•"/>
            </a:pPr>
            <a:r>
              <a:rPr lang="en" sz="1800"/>
              <a:t>To determine student mastery of the </a:t>
            </a:r>
            <a:r>
              <a:rPr lang="en" sz="1800" i="1"/>
              <a:t>KAS for Social Studies</a:t>
            </a:r>
            <a:r>
              <a:rPr lang="en" sz="1800"/>
              <a:t>, student work should be evaluated using performance assessments. </a:t>
            </a:r>
            <a:endParaRPr sz="1800"/>
          </a:p>
        </p:txBody>
      </p:sp>
      <p:pic>
        <p:nvPicPr>
          <p:cNvPr id="150" name="Google Shape;150;g33593c2ead4_1_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454825" y="1198800"/>
            <a:ext cx="2689175" cy="3071800"/>
          </a:xfrm>
          <a:prstGeom prst="rect">
            <a:avLst/>
          </a:prstGeom>
          <a:noFill/>
          <a:ln>
            <a:noFill/>
          </a:ln>
        </p:spPr>
      </p:pic>
      <p:graphicFrame>
        <p:nvGraphicFramePr>
          <p:cNvPr id="151" name="Google Shape;151;g33593c2ead4_1_7"/>
          <p:cNvGraphicFramePr/>
          <p:nvPr>
            <p:extLst>
              <p:ext uri="{D42A27DB-BD31-4B8C-83A1-F6EECF244321}">
                <p14:modId xmlns:p14="http://schemas.microsoft.com/office/powerpoint/2010/main" val="569119648"/>
              </p:ext>
            </p:extLst>
          </p:nvPr>
        </p:nvGraphicFramePr>
        <p:xfrm>
          <a:off x="301050" y="1659125"/>
          <a:ext cx="6108650" cy="2560200"/>
        </p:xfrm>
        <a:graphic>
          <a:graphicData uri="http://schemas.openxmlformats.org/drawingml/2006/table">
            <a:tbl>
              <a:tblPr firstRow="1">
                <a:noFill/>
                <a:tableStyleId>{91736E9B-D52F-4EBA-B0B5-DBF8E572BCFB}</a:tableStyleId>
              </a:tblPr>
              <a:tblGrid>
                <a:gridCol w="1194475">
                  <a:extLst>
                    <a:ext uri="{9D8B030D-6E8A-4147-A177-3AD203B41FA5}">
                      <a16:colId xmlns:a16="http://schemas.microsoft.com/office/drawing/2014/main" val="20000"/>
                    </a:ext>
                  </a:extLst>
                </a:gridCol>
                <a:gridCol w="4914175">
                  <a:extLst>
                    <a:ext uri="{9D8B030D-6E8A-4147-A177-3AD203B41FA5}">
                      <a16:colId xmlns:a16="http://schemas.microsoft.com/office/drawing/2014/main" val="20001"/>
                    </a:ext>
                  </a:extLst>
                </a:gridCol>
              </a:tblGrid>
              <a:tr h="515025">
                <a:tc>
                  <a:txBody>
                    <a:bodyPr/>
                    <a:lstStyle/>
                    <a:p>
                      <a:pPr marL="0" lvl="0" indent="0" algn="ctr" rtl="0">
                        <a:spcBef>
                          <a:spcPts val="0"/>
                        </a:spcBef>
                        <a:spcAft>
                          <a:spcPts val="0"/>
                        </a:spcAft>
                        <a:buNone/>
                      </a:pPr>
                      <a:r>
                        <a:rPr lang="en" sz="1200" b="1" dirty="0">
                          <a:solidFill>
                            <a:schemeClr val="bg1"/>
                          </a:solidFill>
                          <a:latin typeface="Libre Franklin"/>
                          <a:ea typeface="Libre Franklin"/>
                          <a:cs typeface="Libre Franklin"/>
                          <a:sym typeface="Libre Franklin"/>
                        </a:rPr>
                        <a:t>K.I.CC.1 </a:t>
                      </a:r>
                      <a:endParaRPr sz="1200" b="1" dirty="0">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a:latin typeface="Libre Franklin"/>
                          <a:ea typeface="Libre Franklin"/>
                          <a:cs typeface="Libre Franklin"/>
                          <a:sym typeface="Libre Franklin"/>
                        </a:rPr>
                        <a:t>Construct an explanation about their community’s civic life, history, geography and/or economy.  </a:t>
                      </a:r>
                      <a:endParaRPr sz="12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0"/>
                  </a:ext>
                </a:extLst>
              </a:tr>
              <a:tr h="515025">
                <a:tc>
                  <a:txBody>
                    <a:bodyPr/>
                    <a:lstStyle/>
                    <a:p>
                      <a:pPr marL="0" lvl="0" indent="0" algn="ctr" rtl="0">
                        <a:spcBef>
                          <a:spcPts val="0"/>
                        </a:spcBef>
                        <a:spcAft>
                          <a:spcPts val="0"/>
                        </a:spcAft>
                        <a:buNone/>
                      </a:pPr>
                      <a:r>
                        <a:rPr lang="en" sz="1200" b="1">
                          <a:solidFill>
                            <a:schemeClr val="bg1"/>
                          </a:solidFill>
                          <a:latin typeface="Libre Franklin"/>
                          <a:ea typeface="Libre Franklin"/>
                          <a:cs typeface="Libre Franklin"/>
                          <a:sym typeface="Libre Franklin"/>
                        </a:rPr>
                        <a:t>5.I.CC.4 </a:t>
                      </a:r>
                      <a:endParaRPr sz="1200" b="1">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a:latin typeface="Libre Franklin"/>
                          <a:ea typeface="Libre Franklin"/>
                          <a:cs typeface="Libre Franklin"/>
                          <a:sym typeface="Libre Franklin"/>
                        </a:rPr>
                        <a:t>Use a range of deliberative and democratic procedures to identify strategies on how to address a current issue.  </a:t>
                      </a:r>
                      <a:endParaRPr sz="12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1"/>
                  </a:ext>
                </a:extLst>
              </a:tr>
              <a:tr h="686700">
                <a:tc>
                  <a:txBody>
                    <a:bodyPr/>
                    <a:lstStyle/>
                    <a:p>
                      <a:pPr marL="0" lvl="0" indent="0" algn="ctr" rtl="0">
                        <a:spcBef>
                          <a:spcPts val="0"/>
                        </a:spcBef>
                        <a:spcAft>
                          <a:spcPts val="0"/>
                        </a:spcAft>
                        <a:buNone/>
                      </a:pPr>
                      <a:r>
                        <a:rPr lang="en" sz="1200" b="1">
                          <a:solidFill>
                            <a:schemeClr val="bg1"/>
                          </a:solidFill>
                          <a:latin typeface="Libre Franklin"/>
                          <a:ea typeface="Libre Franklin"/>
                          <a:cs typeface="Libre Franklin"/>
                          <a:sym typeface="Libre Franklin"/>
                        </a:rPr>
                        <a:t>8.I.CC.2  </a:t>
                      </a:r>
                      <a:endParaRPr sz="1200" b="1">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a:latin typeface="Libre Franklin"/>
                          <a:ea typeface="Libre Franklin"/>
                          <a:cs typeface="Libre Franklin"/>
                          <a:sym typeface="Libre Franklin"/>
                        </a:rPr>
                        <a:t>Construct arguments by drawing on multiple disciplinary lenses to analyze how multiple perspectives, diversity and conflict and compromise impacted the development of the United States. </a:t>
                      </a:r>
                      <a:endParaRPr sz="12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r h="686700">
                <a:tc>
                  <a:txBody>
                    <a:bodyPr/>
                    <a:lstStyle/>
                    <a:p>
                      <a:pPr marL="0" lvl="0" indent="0" algn="ctr" rtl="0">
                        <a:spcBef>
                          <a:spcPts val="0"/>
                        </a:spcBef>
                        <a:spcAft>
                          <a:spcPts val="0"/>
                        </a:spcAft>
                        <a:buNone/>
                      </a:pPr>
                      <a:r>
                        <a:rPr lang="en" sz="1200" b="1" dirty="0">
                          <a:solidFill>
                            <a:schemeClr val="bg1"/>
                          </a:solidFill>
                          <a:latin typeface="Libre Franklin"/>
                          <a:ea typeface="Libre Franklin"/>
                          <a:cs typeface="Libre Franklin"/>
                          <a:sym typeface="Libre Franklin"/>
                        </a:rPr>
                        <a:t>HS.C.I.CC.1 </a:t>
                      </a:r>
                      <a:endParaRPr sz="1200" b="1" dirty="0">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200" dirty="0">
                          <a:latin typeface="Libre Franklin"/>
                          <a:ea typeface="Libre Franklin"/>
                          <a:cs typeface="Libre Franklin"/>
                          <a:sym typeface="Libre Franklin"/>
                        </a:rPr>
                        <a:t>Engage in civil discussion, reach consensus when appropriate and respect diverse opinions relevant to compelling and/or supporting questions in civics. </a:t>
                      </a:r>
                      <a:endParaRPr sz="12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3593c2ead4_1_14"/>
          <p:cNvSpPr txBox="1">
            <a:spLocks noGrp="1"/>
          </p:cNvSpPr>
          <p:nvPr>
            <p:ph type="title"/>
          </p:nvPr>
        </p:nvSpPr>
        <p:spPr>
          <a:xfrm>
            <a:off x="301053" y="208200"/>
            <a:ext cx="8643300" cy="990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400" dirty="0"/>
              <a:t>Performance Assessments and the </a:t>
            </a:r>
            <a:r>
              <a:rPr lang="en" sz="2400" i="1" dirty="0"/>
              <a:t>KAS for Social Studies</a:t>
            </a:r>
            <a:r>
              <a:rPr lang="en" sz="2400" dirty="0"/>
              <a:t> (2) </a:t>
            </a:r>
            <a:endParaRPr sz="2400" dirty="0"/>
          </a:p>
        </p:txBody>
      </p:sp>
      <p:sp>
        <p:nvSpPr>
          <p:cNvPr id="157" name="Google Shape;157;g33593c2ead4_1_14"/>
          <p:cNvSpPr txBox="1">
            <a:spLocks noGrp="1"/>
          </p:cNvSpPr>
          <p:nvPr>
            <p:ph type="body" idx="1"/>
          </p:nvPr>
        </p:nvSpPr>
        <p:spPr>
          <a:xfrm>
            <a:off x="301050" y="778300"/>
            <a:ext cx="8576700" cy="585900"/>
          </a:xfrm>
          <a:prstGeom prst="rect">
            <a:avLst/>
          </a:prstGeom>
        </p:spPr>
        <p:txBody>
          <a:bodyPr spcFirstLastPara="1" wrap="square" lIns="68575" tIns="34275" rIns="68575" bIns="34275" anchor="t" anchorCtr="0">
            <a:normAutofit fontScale="92500" lnSpcReduction="10000"/>
          </a:bodyPr>
          <a:lstStyle/>
          <a:p>
            <a:pPr marL="0" lvl="0" indent="0" algn="ctr" rtl="0">
              <a:spcBef>
                <a:spcPts val="800"/>
              </a:spcBef>
              <a:spcAft>
                <a:spcPts val="0"/>
              </a:spcAft>
              <a:buNone/>
            </a:pPr>
            <a:r>
              <a:rPr lang="en" sz="1800"/>
              <a:t>Why are performance assessments required to assess student mastery of the </a:t>
            </a:r>
            <a:r>
              <a:rPr lang="en" sz="1800" i="1"/>
              <a:t>KAS for Social Studies?</a:t>
            </a:r>
            <a:endParaRPr sz="1800"/>
          </a:p>
        </p:txBody>
      </p:sp>
      <p:graphicFrame>
        <p:nvGraphicFramePr>
          <p:cNvPr id="158" name="Google Shape;158;g33593c2ead4_1_14"/>
          <p:cNvGraphicFramePr/>
          <p:nvPr>
            <p:extLst>
              <p:ext uri="{D42A27DB-BD31-4B8C-83A1-F6EECF244321}">
                <p14:modId xmlns:p14="http://schemas.microsoft.com/office/powerpoint/2010/main" val="1872929797"/>
              </p:ext>
            </p:extLst>
          </p:nvPr>
        </p:nvGraphicFramePr>
        <p:xfrm>
          <a:off x="221425" y="1364200"/>
          <a:ext cx="4350575" cy="3078360"/>
        </p:xfrm>
        <a:graphic>
          <a:graphicData uri="http://schemas.openxmlformats.org/drawingml/2006/table">
            <a:tbl>
              <a:tblPr firstRow="1">
                <a:noFill/>
                <a:tableStyleId>{91736E9B-D52F-4EBA-B0B5-DBF8E572BCFB}</a:tableStyleId>
              </a:tblPr>
              <a:tblGrid>
                <a:gridCol w="914775">
                  <a:extLst>
                    <a:ext uri="{9D8B030D-6E8A-4147-A177-3AD203B41FA5}">
                      <a16:colId xmlns:a16="http://schemas.microsoft.com/office/drawing/2014/main" val="20000"/>
                    </a:ext>
                  </a:extLst>
                </a:gridCol>
                <a:gridCol w="3435800">
                  <a:extLst>
                    <a:ext uri="{9D8B030D-6E8A-4147-A177-3AD203B41FA5}">
                      <a16:colId xmlns:a16="http://schemas.microsoft.com/office/drawing/2014/main" val="20001"/>
                    </a:ext>
                  </a:extLst>
                </a:gridCol>
              </a:tblGrid>
              <a:tr h="414875">
                <a:tc>
                  <a:txBody>
                    <a:bodyPr/>
                    <a:lstStyle/>
                    <a:p>
                      <a:pPr marL="0" lvl="0" indent="0" algn="ctr" rtl="0">
                        <a:spcBef>
                          <a:spcPts val="0"/>
                        </a:spcBef>
                        <a:spcAft>
                          <a:spcPts val="0"/>
                        </a:spcAft>
                        <a:buNone/>
                      </a:pPr>
                      <a:r>
                        <a:rPr lang="en" sz="1100" b="1" dirty="0">
                          <a:solidFill>
                            <a:schemeClr val="bg1"/>
                          </a:solidFill>
                          <a:latin typeface="Libre Franklin"/>
                          <a:ea typeface="Libre Franklin"/>
                          <a:cs typeface="Libre Franklin"/>
                          <a:sym typeface="Libre Franklin"/>
                        </a:rPr>
                        <a:t>K.I.CC.1 </a:t>
                      </a:r>
                      <a:endParaRPr sz="1100" b="1" dirty="0">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Construct an explanation about their community’s civic life, history, geography and/or economy.  </a:t>
                      </a:r>
                      <a:endParaRPr sz="11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0"/>
                  </a:ext>
                </a:extLst>
              </a:tr>
              <a:tr h="450875">
                <a:tc>
                  <a:txBody>
                    <a:bodyPr/>
                    <a:lstStyle/>
                    <a:p>
                      <a:pPr marL="0" lvl="0" indent="0" algn="ctr" rtl="0">
                        <a:spcBef>
                          <a:spcPts val="0"/>
                        </a:spcBef>
                        <a:spcAft>
                          <a:spcPts val="0"/>
                        </a:spcAft>
                        <a:buNone/>
                      </a:pPr>
                      <a:r>
                        <a:rPr lang="en" sz="1100" b="1">
                          <a:solidFill>
                            <a:schemeClr val="bg1"/>
                          </a:solidFill>
                          <a:latin typeface="Libre Franklin"/>
                          <a:ea typeface="Libre Franklin"/>
                          <a:cs typeface="Libre Franklin"/>
                          <a:sym typeface="Libre Franklin"/>
                        </a:rPr>
                        <a:t>5.I.CC.4 </a:t>
                      </a:r>
                      <a:endParaRPr sz="1100" b="1">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Use a range of deliberative and democratic procedures to identify strategies on how to address a current issue.  </a:t>
                      </a:r>
                      <a:endParaRPr sz="11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1"/>
                  </a:ext>
                </a:extLst>
              </a:tr>
              <a:tr h="730000">
                <a:tc>
                  <a:txBody>
                    <a:bodyPr/>
                    <a:lstStyle/>
                    <a:p>
                      <a:pPr marL="0" lvl="0" indent="0" algn="ctr" rtl="0">
                        <a:spcBef>
                          <a:spcPts val="0"/>
                        </a:spcBef>
                        <a:spcAft>
                          <a:spcPts val="0"/>
                        </a:spcAft>
                        <a:buNone/>
                      </a:pPr>
                      <a:r>
                        <a:rPr lang="en" sz="1100" b="1">
                          <a:solidFill>
                            <a:schemeClr val="bg1"/>
                          </a:solidFill>
                          <a:latin typeface="Libre Franklin"/>
                          <a:ea typeface="Libre Franklin"/>
                          <a:cs typeface="Libre Franklin"/>
                          <a:sym typeface="Libre Franklin"/>
                        </a:rPr>
                        <a:t>8.I.CC.2  </a:t>
                      </a:r>
                      <a:endParaRPr sz="1100" b="1">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Construct arguments by drawing on multiple disciplinary lenses to analyze how multiple perspectives, diversity and conflict and compromise impacted the development of the United States. </a:t>
                      </a:r>
                      <a:endParaRPr sz="11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r h="717200">
                <a:tc>
                  <a:txBody>
                    <a:bodyPr/>
                    <a:lstStyle/>
                    <a:p>
                      <a:pPr marL="0" lvl="0" indent="0" algn="ctr" rtl="0">
                        <a:spcBef>
                          <a:spcPts val="0"/>
                        </a:spcBef>
                        <a:spcAft>
                          <a:spcPts val="0"/>
                        </a:spcAft>
                        <a:buNone/>
                      </a:pPr>
                      <a:r>
                        <a:rPr lang="en" sz="1100" b="1" dirty="0">
                          <a:solidFill>
                            <a:schemeClr val="bg1"/>
                          </a:solidFill>
                          <a:latin typeface="Libre Franklin"/>
                          <a:ea typeface="Libre Franklin"/>
                          <a:cs typeface="Libre Franklin"/>
                          <a:sym typeface="Libre Franklin"/>
                        </a:rPr>
                        <a:t>HS.C.I.CC.1 </a:t>
                      </a:r>
                      <a:endParaRPr sz="1100" b="1" dirty="0">
                        <a:solidFill>
                          <a:schemeClr val="bg1"/>
                        </a:solidFill>
                        <a:latin typeface="Libre Franklin"/>
                        <a:ea typeface="Libre Franklin"/>
                        <a:cs typeface="Libre Franklin"/>
                        <a:sym typeface="Libre Franklin"/>
                      </a:endParaRPr>
                    </a:p>
                  </a:txBody>
                  <a:tcPr marL="91425" marR="91425" marT="91425" marB="91425">
                    <a:solidFill>
                      <a:srgbClr val="007780"/>
                    </a:solidFill>
                  </a:tcPr>
                </a:tc>
                <a:tc>
                  <a:txBody>
                    <a:bodyPr/>
                    <a:lstStyle/>
                    <a:p>
                      <a:pPr marL="0" lvl="0" indent="0" algn="l" rtl="0">
                        <a:spcBef>
                          <a:spcPts val="0"/>
                        </a:spcBef>
                        <a:spcAft>
                          <a:spcPts val="0"/>
                        </a:spcAft>
                        <a:buNone/>
                      </a:pPr>
                      <a:r>
                        <a:rPr lang="en" sz="1100" dirty="0">
                          <a:latin typeface="Libre Franklin"/>
                          <a:ea typeface="Libre Franklin"/>
                          <a:cs typeface="Libre Franklin"/>
                          <a:sym typeface="Libre Franklin"/>
                        </a:rPr>
                        <a:t>Engage in civil discussion, reach consensus when appropriate and respect diverse opinions relevant to compelling and/or supporting questions in civics. </a:t>
                      </a:r>
                      <a:endParaRPr sz="11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59" name="Google Shape;159;g33593c2ead4_1_14"/>
          <p:cNvGraphicFramePr/>
          <p:nvPr>
            <p:extLst>
              <p:ext uri="{D42A27DB-BD31-4B8C-83A1-F6EECF244321}">
                <p14:modId xmlns:p14="http://schemas.microsoft.com/office/powerpoint/2010/main" val="681905485"/>
              </p:ext>
            </p:extLst>
          </p:nvPr>
        </p:nvGraphicFramePr>
        <p:xfrm>
          <a:off x="4907500" y="1434050"/>
          <a:ext cx="3970250" cy="2593704"/>
        </p:xfrm>
        <a:graphic>
          <a:graphicData uri="http://schemas.openxmlformats.org/drawingml/2006/table">
            <a:tbl>
              <a:tblPr firstRow="1">
                <a:noFill/>
                <a:tableStyleId>{91736E9B-D52F-4EBA-B0B5-DBF8E572BCFB}</a:tableStyleId>
              </a:tblPr>
              <a:tblGrid>
                <a:gridCol w="3970250">
                  <a:extLst>
                    <a:ext uri="{9D8B030D-6E8A-4147-A177-3AD203B41FA5}">
                      <a16:colId xmlns:a16="http://schemas.microsoft.com/office/drawing/2014/main" val="20000"/>
                    </a:ext>
                  </a:extLst>
                </a:gridCol>
              </a:tblGrid>
              <a:tr h="380025">
                <a:tc>
                  <a:txBody>
                    <a:bodyPr/>
                    <a:lstStyle/>
                    <a:p>
                      <a:pPr marL="0" lvl="0" indent="0" algn="ctr" rtl="0">
                        <a:spcBef>
                          <a:spcPts val="0"/>
                        </a:spcBef>
                        <a:spcAft>
                          <a:spcPts val="0"/>
                        </a:spcAft>
                        <a:buNone/>
                      </a:pPr>
                      <a:r>
                        <a:rPr lang="en" sz="1400"/>
                        <a:t>What are performance assessments? </a:t>
                      </a:r>
                      <a:endParaRPr sz="1400"/>
                    </a:p>
                  </a:txBody>
                  <a:tcPr marL="91425" marR="91425" marT="91425" marB="91425">
                    <a:solidFill>
                      <a:schemeClr val="lt2"/>
                    </a:solidFill>
                  </a:tcPr>
                </a:tc>
                <a:extLst>
                  <a:ext uri="{0D108BD9-81ED-4DB2-BD59-A6C34878D82A}">
                    <a16:rowId xmlns:a16="http://schemas.microsoft.com/office/drawing/2014/main" val="10000"/>
                  </a:ext>
                </a:extLst>
              </a:tr>
              <a:tr h="679650">
                <a:tc>
                  <a:txBody>
                    <a:bodyPr/>
                    <a:lstStyle/>
                    <a:p>
                      <a:pPr marL="0" lvl="0" indent="0" algn="l" rtl="0">
                        <a:lnSpc>
                          <a:spcPct val="90000"/>
                        </a:lnSpc>
                        <a:spcBef>
                          <a:spcPts val="800"/>
                        </a:spcBef>
                        <a:spcAft>
                          <a:spcPts val="0"/>
                        </a:spcAft>
                        <a:buNone/>
                      </a:pPr>
                      <a:r>
                        <a:rPr lang="en" sz="1200">
                          <a:solidFill>
                            <a:srgbClr val="102649"/>
                          </a:solidFill>
                          <a:latin typeface="Libre Franklin"/>
                          <a:ea typeface="Libre Franklin"/>
                          <a:cs typeface="Libre Franklin"/>
                          <a:sym typeface="Libre Franklin"/>
                        </a:rPr>
                        <a:t>Performance assessments </a:t>
                      </a:r>
                      <a:r>
                        <a:rPr lang="en" sz="1200" b="1">
                          <a:solidFill>
                            <a:srgbClr val="102649"/>
                          </a:solidFill>
                          <a:latin typeface="Libre Franklin"/>
                          <a:ea typeface="Libre Franklin"/>
                          <a:cs typeface="Libre Franklin"/>
                          <a:sym typeface="Libre Franklin"/>
                        </a:rPr>
                        <a:t>ask students to think and to produce</a:t>
                      </a:r>
                      <a:r>
                        <a:rPr lang="en" sz="1200">
                          <a:solidFill>
                            <a:srgbClr val="102649"/>
                          </a:solidFill>
                          <a:latin typeface="Libre Franklin"/>
                          <a:ea typeface="Libre Franklin"/>
                          <a:cs typeface="Libre Franklin"/>
                          <a:sym typeface="Libre Franklin"/>
                        </a:rPr>
                        <a:t>—to</a:t>
                      </a:r>
                      <a:r>
                        <a:rPr lang="en" sz="1200" b="1">
                          <a:solidFill>
                            <a:srgbClr val="102649"/>
                          </a:solidFill>
                          <a:latin typeface="Libre Franklin"/>
                          <a:ea typeface="Libre Franklin"/>
                          <a:cs typeface="Libre Franklin"/>
                          <a:sym typeface="Libre Franklin"/>
                        </a:rPr>
                        <a:t> demonstrate learning</a:t>
                      </a:r>
                      <a:r>
                        <a:rPr lang="en" sz="1200">
                          <a:solidFill>
                            <a:srgbClr val="102649"/>
                          </a:solidFill>
                          <a:latin typeface="Libre Franklin"/>
                          <a:ea typeface="Libre Franklin"/>
                          <a:cs typeface="Libre Franklin"/>
                          <a:sym typeface="Libre Franklin"/>
                        </a:rPr>
                        <a:t> through </a:t>
                      </a:r>
                      <a:r>
                        <a:rPr lang="en" sz="1200" b="1">
                          <a:solidFill>
                            <a:srgbClr val="102649"/>
                          </a:solidFill>
                          <a:latin typeface="Libre Franklin"/>
                          <a:ea typeface="Libre Franklin"/>
                          <a:cs typeface="Libre Franklin"/>
                          <a:sym typeface="Libre Franklin"/>
                        </a:rPr>
                        <a:t>work </a:t>
                      </a:r>
                      <a:r>
                        <a:rPr lang="en" sz="1200">
                          <a:solidFill>
                            <a:srgbClr val="102649"/>
                          </a:solidFill>
                          <a:latin typeface="Libre Franklin"/>
                          <a:ea typeface="Libre Franklin"/>
                          <a:cs typeface="Libre Franklin"/>
                          <a:sym typeface="Libre Franklin"/>
                        </a:rPr>
                        <a:t>that is </a:t>
                      </a:r>
                      <a:r>
                        <a:rPr lang="en" sz="1200" b="1">
                          <a:solidFill>
                            <a:srgbClr val="102649"/>
                          </a:solidFill>
                          <a:latin typeface="Libre Franklin"/>
                          <a:ea typeface="Libre Franklin"/>
                          <a:cs typeface="Libre Franklin"/>
                          <a:sym typeface="Libre Franklin"/>
                        </a:rPr>
                        <a:t>authentic </a:t>
                      </a:r>
                      <a:r>
                        <a:rPr lang="en" sz="1200">
                          <a:solidFill>
                            <a:srgbClr val="102649"/>
                          </a:solidFill>
                          <a:latin typeface="Libre Franklin"/>
                          <a:ea typeface="Libre Franklin"/>
                          <a:cs typeface="Libre Franklin"/>
                          <a:sym typeface="Libre Franklin"/>
                        </a:rPr>
                        <a:t>to the </a:t>
                      </a:r>
                      <a:r>
                        <a:rPr lang="en" sz="1200" b="1">
                          <a:solidFill>
                            <a:srgbClr val="102649"/>
                          </a:solidFill>
                          <a:latin typeface="Libre Franklin"/>
                          <a:ea typeface="Libre Franklin"/>
                          <a:cs typeface="Libre Franklin"/>
                          <a:sym typeface="Libre Franklin"/>
                        </a:rPr>
                        <a:t>discipline and/or real world</a:t>
                      </a:r>
                      <a:r>
                        <a:rPr lang="en" sz="1200">
                          <a:solidFill>
                            <a:srgbClr val="102649"/>
                          </a:solidFill>
                          <a:latin typeface="Libre Franklin"/>
                          <a:ea typeface="Libre Franklin"/>
                          <a:cs typeface="Libre Franklin"/>
                          <a:sym typeface="Libre Franklin"/>
                        </a:rPr>
                        <a:t>.</a:t>
                      </a:r>
                      <a:endParaRPr sz="120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1"/>
                  </a:ext>
                </a:extLst>
              </a:tr>
              <a:tr h="459925">
                <a:tc>
                  <a:txBody>
                    <a:bodyPr/>
                    <a:lstStyle/>
                    <a:p>
                      <a:pPr marL="0" lvl="0" indent="0" algn="l" rtl="0">
                        <a:lnSpc>
                          <a:spcPct val="90000"/>
                        </a:lnSpc>
                        <a:spcBef>
                          <a:spcPts val="800"/>
                        </a:spcBef>
                        <a:spcAft>
                          <a:spcPts val="0"/>
                        </a:spcAft>
                        <a:buNone/>
                      </a:pPr>
                      <a:r>
                        <a:rPr lang="en" sz="1200">
                          <a:solidFill>
                            <a:srgbClr val="102649"/>
                          </a:solidFill>
                          <a:latin typeface="Libre Franklin"/>
                          <a:ea typeface="Libre Franklin"/>
                          <a:cs typeface="Libre Franklin"/>
                          <a:sym typeface="Libre Franklin"/>
                        </a:rPr>
                        <a:t>Performance assessments </a:t>
                      </a:r>
                      <a:r>
                        <a:rPr lang="en" sz="1200" b="1">
                          <a:solidFill>
                            <a:srgbClr val="102649"/>
                          </a:solidFill>
                          <a:latin typeface="Libre Franklin"/>
                          <a:ea typeface="Libre Franklin"/>
                          <a:cs typeface="Libre Franklin"/>
                          <a:sym typeface="Libre Franklin"/>
                        </a:rPr>
                        <a:t>yield a tangible product</a:t>
                      </a:r>
                      <a:r>
                        <a:rPr lang="en" sz="1200">
                          <a:solidFill>
                            <a:srgbClr val="102649"/>
                          </a:solidFill>
                          <a:latin typeface="Libre Franklin"/>
                          <a:ea typeface="Libre Franklin"/>
                          <a:cs typeface="Libre Franklin"/>
                          <a:sym typeface="Libre Franklin"/>
                        </a:rPr>
                        <a:t> and/or </a:t>
                      </a:r>
                      <a:r>
                        <a:rPr lang="en" sz="1200" b="1">
                          <a:solidFill>
                            <a:srgbClr val="102649"/>
                          </a:solidFill>
                          <a:latin typeface="Libre Franklin"/>
                          <a:ea typeface="Libre Franklin"/>
                          <a:cs typeface="Libre Franklin"/>
                          <a:sym typeface="Libre Franklin"/>
                        </a:rPr>
                        <a:t>performance</a:t>
                      </a:r>
                      <a:r>
                        <a:rPr lang="en" sz="1200">
                          <a:solidFill>
                            <a:srgbClr val="102649"/>
                          </a:solidFill>
                          <a:latin typeface="Libre Franklin"/>
                          <a:ea typeface="Libre Franklin"/>
                          <a:cs typeface="Libre Franklin"/>
                          <a:sym typeface="Libre Franklin"/>
                        </a:rPr>
                        <a:t> that serve as </a:t>
                      </a:r>
                      <a:r>
                        <a:rPr lang="en" sz="1200" b="1">
                          <a:solidFill>
                            <a:srgbClr val="102649"/>
                          </a:solidFill>
                          <a:latin typeface="Libre Franklin"/>
                          <a:ea typeface="Libre Franklin"/>
                          <a:cs typeface="Libre Franklin"/>
                          <a:sym typeface="Libre Franklin"/>
                        </a:rPr>
                        <a:t>student evidence of learning.</a:t>
                      </a:r>
                      <a:endParaRPr sz="1200" b="1">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2"/>
                  </a:ext>
                </a:extLst>
              </a:tr>
              <a:tr h="679650">
                <a:tc>
                  <a:txBody>
                    <a:bodyPr/>
                    <a:lstStyle/>
                    <a:p>
                      <a:pPr marL="0" lvl="0" indent="0" algn="l" rtl="0">
                        <a:lnSpc>
                          <a:spcPct val="90000"/>
                        </a:lnSpc>
                        <a:spcBef>
                          <a:spcPts val="800"/>
                        </a:spcBef>
                        <a:spcAft>
                          <a:spcPts val="0"/>
                        </a:spcAft>
                        <a:buNone/>
                      </a:pPr>
                      <a:r>
                        <a:rPr lang="en" sz="1200" dirty="0">
                          <a:solidFill>
                            <a:srgbClr val="102649"/>
                          </a:solidFill>
                          <a:latin typeface="Libre Franklin"/>
                          <a:ea typeface="Libre Franklin"/>
                          <a:cs typeface="Libre Franklin"/>
                          <a:sym typeface="Libre Franklin"/>
                        </a:rPr>
                        <a:t>Performance assessments </a:t>
                      </a:r>
                      <a:r>
                        <a:rPr lang="en" sz="1200" b="1" dirty="0">
                          <a:solidFill>
                            <a:srgbClr val="102649"/>
                          </a:solidFill>
                          <a:latin typeface="Libre Franklin"/>
                          <a:ea typeface="Libre Franklin"/>
                          <a:cs typeface="Libre Franklin"/>
                          <a:sym typeface="Libre Franklin"/>
                        </a:rPr>
                        <a:t>presents a situation</a:t>
                      </a:r>
                      <a:r>
                        <a:rPr lang="en" sz="1200" dirty="0">
                          <a:solidFill>
                            <a:srgbClr val="102649"/>
                          </a:solidFill>
                          <a:latin typeface="Libre Franklin"/>
                          <a:ea typeface="Libre Franklin"/>
                          <a:cs typeface="Libre Franklin"/>
                          <a:sym typeface="Libre Franklin"/>
                        </a:rPr>
                        <a:t> that calls for learners to </a:t>
                      </a:r>
                      <a:r>
                        <a:rPr lang="en" sz="1200" b="1" dirty="0">
                          <a:solidFill>
                            <a:srgbClr val="102649"/>
                          </a:solidFill>
                          <a:latin typeface="Libre Franklin"/>
                          <a:ea typeface="Libre Franklin"/>
                          <a:cs typeface="Libre Franklin"/>
                          <a:sym typeface="Libre Franklin"/>
                        </a:rPr>
                        <a:t>apply their learning in context</a:t>
                      </a:r>
                      <a:r>
                        <a:rPr lang="en" sz="1200" dirty="0">
                          <a:solidFill>
                            <a:srgbClr val="102649"/>
                          </a:solidFill>
                          <a:latin typeface="Libre Franklin"/>
                          <a:ea typeface="Libre Franklin"/>
                          <a:cs typeface="Libre Franklin"/>
                          <a:sym typeface="Libre Franklin"/>
                        </a:rPr>
                        <a:t>.</a:t>
                      </a:r>
                      <a:endParaRPr sz="1200" dirty="0">
                        <a:latin typeface="Libre Franklin"/>
                        <a:ea typeface="Libre Franklin"/>
                        <a:cs typeface="Libre Franklin"/>
                        <a:sym typeface="Libre Franklin"/>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3593c2ead4_1_21"/>
          <p:cNvSpPr txBox="1">
            <a:spLocks noGrp="1"/>
          </p:cNvSpPr>
          <p:nvPr>
            <p:ph type="title"/>
          </p:nvPr>
        </p:nvSpPr>
        <p:spPr>
          <a:xfrm>
            <a:off x="341997" y="0"/>
            <a:ext cx="8460000" cy="990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Advantages of Performance Assessments</a:t>
            </a:r>
            <a:endParaRPr dirty="0"/>
          </a:p>
        </p:txBody>
      </p:sp>
      <p:sp>
        <p:nvSpPr>
          <p:cNvPr id="218" name="Google Shape;218;g33593c2ead4_1_21"/>
          <p:cNvSpPr txBox="1">
            <a:spLocks noGrp="1"/>
          </p:cNvSpPr>
          <p:nvPr>
            <p:ph type="body" idx="1"/>
          </p:nvPr>
        </p:nvSpPr>
        <p:spPr>
          <a:xfrm>
            <a:off x="416923" y="877913"/>
            <a:ext cx="87270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0"/>
              </a:spcBef>
              <a:spcAft>
                <a:spcPts val="0"/>
              </a:spcAft>
              <a:buSzPts val="1800"/>
              <a:buChar char="•"/>
            </a:pPr>
            <a:r>
              <a:rPr lang="en" sz="1800" dirty="0">
                <a:latin typeface="Libre Franklin" pitchFamily="2" charset="0"/>
              </a:rPr>
              <a:t>Are more </a:t>
            </a:r>
            <a:r>
              <a:rPr lang="en" sz="1800" b="1" dirty="0">
                <a:latin typeface="Libre Franklin" pitchFamily="2" charset="0"/>
              </a:rPr>
              <a:t>authentic </a:t>
            </a:r>
            <a:r>
              <a:rPr lang="en" sz="1800" dirty="0">
                <a:latin typeface="Libre Franklin" pitchFamily="2" charset="0"/>
              </a:rPr>
              <a:t>to the teaching and learning environment</a:t>
            </a:r>
            <a:endParaRPr dirty="0">
              <a:latin typeface="Libre Franklin" pitchFamily="2" charset="0"/>
            </a:endParaRPr>
          </a:p>
          <a:p>
            <a:pPr marL="254000" lvl="0" indent="-254000" algn="l" rtl="0">
              <a:lnSpc>
                <a:spcPct val="90000"/>
              </a:lnSpc>
              <a:spcBef>
                <a:spcPts val="800"/>
              </a:spcBef>
              <a:spcAft>
                <a:spcPts val="0"/>
              </a:spcAft>
              <a:buSzPts val="1800"/>
              <a:buChar char="•"/>
            </a:pPr>
            <a:r>
              <a:rPr lang="en" sz="1800" dirty="0">
                <a:latin typeface="Libre Franklin" pitchFamily="2" charset="0"/>
              </a:rPr>
              <a:t>Allow students to </a:t>
            </a:r>
            <a:r>
              <a:rPr lang="en" sz="1800" b="1" dirty="0">
                <a:latin typeface="Libre Franklin" pitchFamily="2" charset="0"/>
              </a:rPr>
              <a:t>demonstrate knowledge and skills t</a:t>
            </a:r>
            <a:r>
              <a:rPr lang="en" sz="1800" dirty="0">
                <a:latin typeface="Libre Franklin" pitchFamily="2" charset="0"/>
              </a:rPr>
              <a:t>hat are otherwise very </a:t>
            </a:r>
            <a:r>
              <a:rPr lang="en" sz="1800" b="1" dirty="0">
                <a:latin typeface="Libre Franklin" pitchFamily="2" charset="0"/>
              </a:rPr>
              <a:t>difficult to measure</a:t>
            </a:r>
            <a:r>
              <a:rPr lang="en" sz="1800" dirty="0">
                <a:latin typeface="Libre Franklin" pitchFamily="2" charset="0"/>
              </a:rPr>
              <a:t> on </a:t>
            </a:r>
            <a:r>
              <a:rPr lang="en" sz="1800" b="1" dirty="0">
                <a:latin typeface="Libre Franklin" pitchFamily="2" charset="0"/>
              </a:rPr>
              <a:t>traditional </a:t>
            </a:r>
            <a:r>
              <a:rPr lang="en" sz="1800" dirty="0">
                <a:latin typeface="Libre Franklin" pitchFamily="2" charset="0"/>
              </a:rPr>
              <a:t>tests</a:t>
            </a:r>
            <a:endParaRPr dirty="0">
              <a:latin typeface="Libre Franklin" pitchFamily="2" charset="0"/>
            </a:endParaRPr>
          </a:p>
          <a:p>
            <a:pPr marL="254000" lvl="0" indent="-254000" algn="l" rtl="0">
              <a:lnSpc>
                <a:spcPct val="90000"/>
              </a:lnSpc>
              <a:spcBef>
                <a:spcPts val="800"/>
              </a:spcBef>
              <a:spcAft>
                <a:spcPts val="0"/>
              </a:spcAft>
              <a:buSzPts val="1800"/>
              <a:buChar char="•"/>
            </a:pPr>
            <a:r>
              <a:rPr lang="en" sz="1800" dirty="0">
                <a:latin typeface="Libre Franklin" pitchFamily="2" charset="0"/>
              </a:rPr>
              <a:t>Provide opportunity for </a:t>
            </a:r>
            <a:r>
              <a:rPr lang="en" sz="1800" b="1" dirty="0">
                <a:latin typeface="Libre Franklin" pitchFamily="2" charset="0"/>
              </a:rPr>
              <a:t>higher depth of knowledge</a:t>
            </a:r>
            <a:endParaRPr b="1" dirty="0">
              <a:latin typeface="Libre Franklin" pitchFamily="2" charset="0"/>
            </a:endParaRPr>
          </a:p>
          <a:p>
            <a:pPr marL="254000" lvl="0" indent="-254000" algn="l" rtl="0">
              <a:lnSpc>
                <a:spcPct val="90000"/>
              </a:lnSpc>
              <a:spcBef>
                <a:spcPts val="800"/>
              </a:spcBef>
              <a:spcAft>
                <a:spcPts val="0"/>
              </a:spcAft>
              <a:buSzPts val="1800"/>
              <a:buChar char="•"/>
            </a:pPr>
            <a:r>
              <a:rPr lang="en" sz="1800" dirty="0">
                <a:latin typeface="Libre Franklin" pitchFamily="2" charset="0"/>
              </a:rPr>
              <a:t>Provide the opportunity for </a:t>
            </a:r>
            <a:r>
              <a:rPr lang="en" sz="1800" b="1" dirty="0">
                <a:latin typeface="Libre Franklin" pitchFamily="2" charset="0"/>
              </a:rPr>
              <a:t>detailed feedback</a:t>
            </a:r>
            <a:r>
              <a:rPr lang="en" sz="1800" dirty="0">
                <a:latin typeface="Libre Franklin" pitchFamily="2" charset="0"/>
              </a:rPr>
              <a:t> about performance</a:t>
            </a:r>
            <a:endParaRPr dirty="0">
              <a:latin typeface="Libre Franklin" pitchFamily="2" charset="0"/>
            </a:endParaRPr>
          </a:p>
          <a:p>
            <a:pPr marL="254000" lvl="0" indent="-254000" algn="l" rtl="0">
              <a:lnSpc>
                <a:spcPct val="90000"/>
              </a:lnSpc>
              <a:spcBef>
                <a:spcPts val="800"/>
              </a:spcBef>
              <a:spcAft>
                <a:spcPts val="0"/>
              </a:spcAft>
              <a:buSzPts val="1800"/>
              <a:buChar char="•"/>
            </a:pPr>
            <a:r>
              <a:rPr lang="en" sz="1800" dirty="0">
                <a:latin typeface="Libre Franklin" pitchFamily="2" charset="0"/>
              </a:rPr>
              <a:t>Performance assessments are </a:t>
            </a:r>
            <a:r>
              <a:rPr lang="en" sz="1800" b="1" dirty="0">
                <a:latin typeface="Libre Franklin" pitchFamily="2" charset="0"/>
              </a:rPr>
              <a:t>versatile</a:t>
            </a:r>
            <a:r>
              <a:rPr lang="en" sz="1800" dirty="0">
                <a:latin typeface="Libre Franklin" pitchFamily="2" charset="0"/>
              </a:rPr>
              <a:t>: </a:t>
            </a:r>
            <a:endParaRPr dirty="0">
              <a:latin typeface="Libre Franklin" pitchFamily="2" charset="0"/>
            </a:endParaRPr>
          </a:p>
          <a:p>
            <a:pPr marL="558800" lvl="1" indent="-215900" algn="l" rtl="0">
              <a:lnSpc>
                <a:spcPct val="90000"/>
              </a:lnSpc>
              <a:spcBef>
                <a:spcPts val="800"/>
              </a:spcBef>
              <a:spcAft>
                <a:spcPts val="0"/>
              </a:spcAft>
              <a:buSzPts val="1400"/>
              <a:buChar char="•"/>
            </a:pPr>
            <a:r>
              <a:rPr lang="en" sz="1800" dirty="0">
                <a:latin typeface="Libre Franklin" pitchFamily="2" charset="0"/>
              </a:rPr>
              <a:t>Informal or formal</a:t>
            </a:r>
            <a:endParaRPr dirty="0">
              <a:latin typeface="Libre Franklin" pitchFamily="2" charset="0"/>
            </a:endParaRPr>
          </a:p>
          <a:p>
            <a:pPr marL="558800" lvl="1" indent="-215900" algn="l" rtl="0">
              <a:lnSpc>
                <a:spcPct val="90000"/>
              </a:lnSpc>
              <a:spcBef>
                <a:spcPts val="800"/>
              </a:spcBef>
              <a:spcAft>
                <a:spcPts val="0"/>
              </a:spcAft>
              <a:buSzPts val="1400"/>
              <a:buChar char="•"/>
            </a:pPr>
            <a:r>
              <a:rPr lang="en" sz="1800" dirty="0">
                <a:latin typeface="Libre Franklin" pitchFamily="2" charset="0"/>
              </a:rPr>
              <a:t>Minutes or months</a:t>
            </a:r>
            <a:endParaRPr dirty="0">
              <a:latin typeface="Libre Franklin" pitchFamily="2" charset="0"/>
            </a:endParaRPr>
          </a:p>
          <a:p>
            <a:pPr marL="558800" lvl="1" indent="-215900" algn="l" rtl="0">
              <a:lnSpc>
                <a:spcPct val="90000"/>
              </a:lnSpc>
              <a:spcBef>
                <a:spcPts val="800"/>
              </a:spcBef>
              <a:spcAft>
                <a:spcPts val="0"/>
              </a:spcAft>
              <a:buSzPts val="1400"/>
              <a:buChar char="•"/>
            </a:pPr>
            <a:r>
              <a:rPr lang="en" sz="1800" dirty="0">
                <a:latin typeface="Libre Franklin" pitchFamily="2" charset="0"/>
              </a:rPr>
              <a:t>Formative, interim or summative</a:t>
            </a:r>
            <a:endParaRPr dirty="0">
              <a:latin typeface="Libre Franklin" pitchFamily="2" charset="0"/>
            </a:endParaRPr>
          </a:p>
          <a:p>
            <a:pPr marL="558800" lvl="1" indent="-215900" algn="l" rtl="0">
              <a:lnSpc>
                <a:spcPct val="90000"/>
              </a:lnSpc>
              <a:spcBef>
                <a:spcPts val="800"/>
              </a:spcBef>
              <a:spcAft>
                <a:spcPts val="0"/>
              </a:spcAft>
              <a:buSzPts val="1400"/>
              <a:buChar char="•"/>
            </a:pPr>
            <a:r>
              <a:rPr lang="en" sz="1800" dirty="0">
                <a:latin typeface="Libre Franklin" pitchFamily="2" charset="0"/>
              </a:rPr>
              <a:t>A single item or an entire assessment</a:t>
            </a:r>
            <a:endParaRPr dirty="0">
              <a:latin typeface="Libre Franklin" pitchFamily="2" charset="0"/>
            </a:endParaRPr>
          </a:p>
          <a:p>
            <a:pPr marL="558800" lvl="1" indent="-127000" algn="l" rtl="0">
              <a:lnSpc>
                <a:spcPct val="90000"/>
              </a:lnSpc>
              <a:spcBef>
                <a:spcPts val="800"/>
              </a:spcBef>
              <a:spcAft>
                <a:spcPts val="0"/>
              </a:spcAft>
              <a:buSzPts val="1400"/>
              <a:buNone/>
            </a:pPr>
            <a:endParaRPr sz="1800" dirty="0"/>
          </a:p>
          <a:p>
            <a:pPr marL="254000" lvl="0" indent="-139700" algn="l" rtl="0">
              <a:lnSpc>
                <a:spcPct val="90000"/>
              </a:lnSpc>
              <a:spcBef>
                <a:spcPts val="800"/>
              </a:spcBef>
              <a:spcAft>
                <a:spcPts val="0"/>
              </a:spcAft>
              <a:buSzPts val="1800"/>
              <a:buNone/>
            </a:pPr>
            <a:endParaRPr sz="1800" dirty="0"/>
          </a:p>
        </p:txBody>
      </p:sp>
      <p:sp>
        <p:nvSpPr>
          <p:cNvPr id="219" name="Google Shape;219;g33593c2ead4_1_21"/>
          <p:cNvSpPr txBox="1">
            <a:spLocks noGrp="1"/>
          </p:cNvSpPr>
          <p:nvPr>
            <p:ph type="sldNum" idx="12"/>
          </p:nvPr>
        </p:nvSpPr>
        <p:spPr>
          <a:xfrm>
            <a:off x="6204608" y="3551645"/>
            <a:ext cx="3846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2025-07-30T04:00:00+00:00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2025-06-06T04:00:00+00:00</Publication_x0020_Date>
    <Audience1 xmlns="3a62de7d-ba57-4f43-9dae-9623ba637be0"/>
    <_dlc_DocId xmlns="3a62de7d-ba57-4f43-9dae-9623ba637be0">KYED-536-2276</_dlc_DocId>
    <_dlc_DocIdUrl xmlns="3a62de7d-ba57-4f43-9dae-9623ba637be0">
      <Url>https://www.education.ky.gov/curriculum/standards/kyacadstand/_layouts/15/DocIdRedir.aspx?ID=KYED-536-2276</Url>
      <Description>KYED-536-2276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08F93E8-60EE-46D9-A1B1-3A0BAAD227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A07F83-8712-42E5-BF73-42CCB543EA1B}"/>
</file>

<file path=customXml/itemProps3.xml><?xml version="1.0" encoding="utf-8"?>
<ds:datastoreItem xmlns:ds="http://schemas.openxmlformats.org/officeDocument/2006/customXml" ds:itemID="{64551B68-FD14-4A8A-94A2-1FD12BE5FD50}">
  <ds:schemaRefs>
    <ds:schemaRef ds:uri="http://schemas.microsoft.com/sharepoint/v3/contenttype/forms"/>
  </ds:schemaRefs>
</ds:datastoreItem>
</file>

<file path=customXml/itemProps4.xml><?xml version="1.0" encoding="utf-8"?>
<ds:datastoreItem xmlns:ds="http://schemas.openxmlformats.org/officeDocument/2006/customXml" ds:itemID="{3F53E32A-A917-4A63-9CED-B8935B38EA60}"/>
</file>

<file path=docProps/app.xml><?xml version="1.0" encoding="utf-8"?>
<Properties xmlns="http://schemas.openxmlformats.org/officeDocument/2006/extended-properties" xmlns:vt="http://schemas.openxmlformats.org/officeDocument/2006/docPropsVTypes">
  <TotalTime>8045</TotalTime>
  <Words>7149</Words>
  <Application>Microsoft Office PowerPoint</Application>
  <PresentationFormat>On-screen Show (16:9)</PresentationFormat>
  <Paragraphs>480</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Calibri</vt:lpstr>
      <vt:lpstr>Noto Sans Symbols</vt:lpstr>
      <vt:lpstr>Franklin Gothic Book</vt:lpstr>
      <vt:lpstr>Georgia</vt:lpstr>
      <vt:lpstr>Trebuchet MS</vt:lpstr>
      <vt:lpstr>Aptos</vt:lpstr>
      <vt:lpstr>Courier New</vt:lpstr>
      <vt:lpstr>Times New Roman</vt:lpstr>
      <vt:lpstr>Arial</vt:lpstr>
      <vt:lpstr>Libre Franklin Medium</vt:lpstr>
      <vt:lpstr>Libre Franklin</vt:lpstr>
      <vt:lpstr>Franklin Gothic Medium</vt:lpstr>
      <vt:lpstr>Office Theme</vt:lpstr>
      <vt:lpstr>Performance Assessments in Social Studies</vt:lpstr>
      <vt:lpstr>Introduction</vt:lpstr>
      <vt:lpstr>Overview of this module</vt:lpstr>
      <vt:lpstr>Warm Up I Used to Think…  </vt:lpstr>
      <vt:lpstr>What are the characteristics of high- quality performance assessments that meet the depth and rigor of the KAS for Social Studies? </vt:lpstr>
      <vt:lpstr>Performance Assessments</vt:lpstr>
      <vt:lpstr>Performance Assessments and the KAS for Social Studies  </vt:lpstr>
      <vt:lpstr>Performance Assessments and the KAS for Social Studies (2) </vt:lpstr>
      <vt:lpstr>Advantages of Performance Assessments</vt:lpstr>
      <vt:lpstr>Basic Characteristics of Performance Assessments</vt:lpstr>
      <vt:lpstr>Application</vt:lpstr>
      <vt:lpstr>Application (2)</vt:lpstr>
      <vt:lpstr>Application (3)</vt:lpstr>
      <vt:lpstr>Section A  Reflection</vt:lpstr>
      <vt:lpstr>How do I design performance assessments to meet the depth and rigor of the KAS for Social Studies? </vt:lpstr>
      <vt:lpstr>Where to Start?</vt:lpstr>
      <vt:lpstr>The KAS for Social Studies Require Performance </vt:lpstr>
      <vt:lpstr>What are the benefits of Performance Assessments?</vt:lpstr>
      <vt:lpstr>Steps to Designing Performance Assessments</vt:lpstr>
      <vt:lpstr>Steps to Designing Performance Assessments (1)</vt:lpstr>
      <vt:lpstr>Steps to Designing Performance Assessments (2)</vt:lpstr>
      <vt:lpstr>8. Task </vt:lpstr>
      <vt:lpstr>Sample</vt:lpstr>
      <vt:lpstr>Samples (2)  </vt:lpstr>
      <vt:lpstr>Additional Task Frames</vt:lpstr>
      <vt:lpstr>Steps to Designing Performance Assessments (3)</vt:lpstr>
      <vt:lpstr>Steps to Designing Performance Assessments (4)</vt:lpstr>
      <vt:lpstr>Performance Assessment Audit</vt:lpstr>
      <vt:lpstr>Reflection I Used to Think… Now I Think… </vt:lpstr>
      <vt:lpstr>Performance Assessments in Social Studies2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Performance_Assessments_in_Social_Studies_Module_4</dc:title>
  <dc:creator>Ransom, Heather - Division of Academic Program Standards</dc:creator>
  <cp:lastModifiedBy>Clouse, Thomas - Division of Academic Program Standards</cp:lastModifiedBy>
  <cp:revision>5</cp:revision>
  <dcterms:modified xsi:type="dcterms:W3CDTF">2025-07-30T18:36:59Z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2025-04-09T16:42:12Z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32f3f560-c2f9-4440-beb8-4a5b95f14082</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0x0101001BEB557DBE01834EAB47A683706DCD5B001CB4B9AB93836842A61C86EAD5F20BA7</vt:lpwstr>
  </property>
  <property fmtid="{D5CDD505-2E9C-101B-9397-08002B2CF9AE}" pid="11" name="_dlc_DocIdItemGuid">
    <vt:lpwstr>be54ea04-f29d-46c2-be79-f2ec42f0cbaf</vt:lpwstr>
  </property>
</Properties>
</file>