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 id="2147483712" r:id="rId2"/>
  </p:sldMasterIdLst>
  <p:notesMasterIdLst>
    <p:notesMasterId r:id="rId42"/>
  </p:notesMasterIdLst>
  <p:handoutMasterIdLst>
    <p:handoutMasterId r:id="rId43"/>
  </p:handoutMasterIdLst>
  <p:sldIdLst>
    <p:sldId id="463" r:id="rId3"/>
    <p:sldId id="401" r:id="rId4"/>
    <p:sldId id="408" r:id="rId5"/>
    <p:sldId id="391" r:id="rId6"/>
    <p:sldId id="410" r:id="rId7"/>
    <p:sldId id="404" r:id="rId8"/>
    <p:sldId id="409" r:id="rId9"/>
    <p:sldId id="412" r:id="rId10"/>
    <p:sldId id="446" r:id="rId11"/>
    <p:sldId id="420" r:id="rId12"/>
    <p:sldId id="403" r:id="rId13"/>
    <p:sldId id="422" r:id="rId14"/>
    <p:sldId id="421" r:id="rId15"/>
    <p:sldId id="411" r:id="rId16"/>
    <p:sldId id="395" r:id="rId17"/>
    <p:sldId id="396" r:id="rId18"/>
    <p:sldId id="399" r:id="rId19"/>
    <p:sldId id="429" r:id="rId20"/>
    <p:sldId id="430" r:id="rId21"/>
    <p:sldId id="464" r:id="rId22"/>
    <p:sldId id="441" r:id="rId23"/>
    <p:sldId id="386" r:id="rId24"/>
    <p:sldId id="257" r:id="rId25"/>
    <p:sldId id="462" r:id="rId26"/>
    <p:sldId id="424" r:id="rId27"/>
    <p:sldId id="425" r:id="rId28"/>
    <p:sldId id="426" r:id="rId29"/>
    <p:sldId id="427" r:id="rId30"/>
    <p:sldId id="428" r:id="rId31"/>
    <p:sldId id="444" r:id="rId32"/>
    <p:sldId id="431" r:id="rId33"/>
    <p:sldId id="432" r:id="rId34"/>
    <p:sldId id="433" r:id="rId35"/>
    <p:sldId id="458" r:id="rId36"/>
    <p:sldId id="436" r:id="rId37"/>
    <p:sldId id="437" r:id="rId38"/>
    <p:sldId id="438" r:id="rId39"/>
    <p:sldId id="439" r:id="rId40"/>
    <p:sldId id="440" r:id="rId41"/>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ker, Jennifer L - Office of Teaching and Learning" initials="FJL-OoTaL" lastIdx="1" clrIdx="0">
    <p:extLst/>
  </p:cmAuthor>
  <p:cmAuthor id="2" name="Rogers, Teresa - Division of Student Transition and Career Readiness" initials="RT-DoSTaCR"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a:srgbClr val="990000"/>
    <a:srgbClr val="F6E4B0"/>
    <a:srgbClr val="7030A0"/>
    <a:srgbClr val="00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C8B11B-E6A7-4C70-B9A6-CCE98BCFF40A}">
  <a:tblStyle styleId="{EBC8B11B-E6A7-4C70-B9A6-CCE98BCFF4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16" autoAdjust="0"/>
    <p:restoredTop sz="76846" autoAdjust="0"/>
  </p:normalViewPr>
  <p:slideViewPr>
    <p:cSldViewPr snapToGrid="0">
      <p:cViewPr varScale="1">
        <p:scale>
          <a:sx n="45" d="100"/>
          <a:sy n="45" d="100"/>
        </p:scale>
        <p:origin x="200" y="872"/>
      </p:cViewPr>
      <p:guideLst/>
    </p:cSldViewPr>
  </p:slideViewPr>
  <p:outlineViewPr>
    <p:cViewPr>
      <p:scale>
        <a:sx n="33" d="100"/>
        <a:sy n="33" d="100"/>
      </p:scale>
      <p:origin x="0" y="-29832"/>
    </p:cViewPr>
  </p:outlineViewPr>
  <p:notesTextViewPr>
    <p:cViewPr>
      <p:scale>
        <a:sx n="1" d="1"/>
        <a:sy n="1" d="1"/>
      </p:scale>
      <p:origin x="0" y="0"/>
    </p:cViewPr>
  </p:notesTextViewPr>
  <p:sorterViewPr>
    <p:cViewPr>
      <p:scale>
        <a:sx n="173" d="100"/>
        <a:sy n="173" d="100"/>
      </p:scale>
      <p:origin x="0" y="-398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47"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50" Type="http://schemas.openxmlformats.org/officeDocument/2006/relationships/customXml" Target="../customXml/item2.xml"/><Relationship Id="rId7" Type="http://schemas.openxmlformats.org/officeDocument/2006/relationships/slide" Target="slides/slide5.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32" Type="http://schemas.openxmlformats.org/officeDocument/2006/relationships/slide" Target="slides/slide30.xml"/><Relationship Id="rId11" Type="http://schemas.openxmlformats.org/officeDocument/2006/relationships/slide" Target="slides/slide9.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slide" Target="slides/slide34.xml"/><Relationship Id="rId15" Type="http://schemas.openxmlformats.org/officeDocument/2006/relationships/slide" Target="slides/slide13.xml"/><Relationship Id="rId49" Type="http://schemas.openxmlformats.org/officeDocument/2006/relationships/customXml" Target="../customXml/item1.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commentAuthors" Target="commentAuthors.xml"/><Relationship Id="rId52" Type="http://schemas.openxmlformats.org/officeDocument/2006/relationships/customXml" Target="../customXml/item4.xml"/><Relationship Id="rId48"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35" Type="http://schemas.openxmlformats.org/officeDocument/2006/relationships/slide" Target="slides/slide33.xml"/><Relationship Id="rId14" Type="http://schemas.openxmlformats.org/officeDocument/2006/relationships/slide" Target="slides/slide12.xml"/><Relationship Id="rId43"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46" Type="http://schemas.openxmlformats.org/officeDocument/2006/relationships/viewProps" Target="viewProps.xml"/><Relationship Id="rId25" Type="http://schemas.openxmlformats.org/officeDocument/2006/relationships/slide" Target="slides/slide23.xml"/><Relationship Id="rId33" Type="http://schemas.openxmlformats.org/officeDocument/2006/relationships/slide" Target="slides/slide31.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D165670-57F5-4E07-9292-E99CFEDA0EBF}" type="datetimeFigureOut">
              <a:rPr lang="en-US" smtClean="0"/>
              <a:t>7/14/20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737E55A-D347-4B0D-B3C9-95B35B49627F}" type="slidenum">
              <a:rPr lang="en-US" smtClean="0"/>
              <a:t>‹#›</a:t>
            </a:fld>
            <a:endParaRPr lang="en-US"/>
          </a:p>
        </p:txBody>
      </p:sp>
    </p:spTree>
    <p:extLst>
      <p:ext uri="{BB962C8B-B14F-4D97-AF65-F5344CB8AC3E}">
        <p14:creationId xmlns:p14="http://schemas.microsoft.com/office/powerpoint/2010/main" val="1885717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7072"/>
          </a:xfrm>
          <a:prstGeom prst="rect">
            <a:avLst/>
          </a:prstGeom>
          <a:noFill/>
          <a:ln>
            <a:noFill/>
          </a:ln>
        </p:spPr>
        <p:txBody>
          <a:bodyPr spcFirstLastPara="1" wrap="square" lIns="93308" tIns="93308" rIns="93308" bIns="93308"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2" y="0"/>
            <a:ext cx="3043343" cy="467072"/>
          </a:xfrm>
          <a:prstGeom prst="rect">
            <a:avLst/>
          </a:prstGeom>
          <a:noFill/>
          <a:ln>
            <a:noFill/>
          </a:ln>
        </p:spPr>
        <p:txBody>
          <a:bodyPr spcFirstLastPara="1" wrap="square" lIns="93308" tIns="93308" rIns="93308" bIns="93308"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30"/>
            <a:ext cx="3043343" cy="467071"/>
          </a:xfrm>
          <a:prstGeom prst="rect">
            <a:avLst/>
          </a:prstGeom>
          <a:noFill/>
          <a:ln>
            <a:noFill/>
          </a:ln>
        </p:spPr>
        <p:txBody>
          <a:bodyPr spcFirstLastPara="1" wrap="square" lIns="93308" tIns="93308" rIns="93308" bIns="93308"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351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indent="0"/>
            <a:r>
              <a:rPr lang="en-US" sz="1400" dirty="0"/>
              <a:t>Explain: Module 2 is intended to dive deeper into the new KAS for Career Studies to uncover the instructional implications. </a:t>
            </a:r>
            <a:r>
              <a:rPr lang="en-US" sz="1200" b="0" i="0" u="none" strike="noStrike" cap="none" dirty="0">
                <a:solidFill>
                  <a:schemeClr val="dk1"/>
                </a:solidFill>
                <a:effectLst/>
                <a:latin typeface="Calibri"/>
                <a:ea typeface="Calibri"/>
                <a:cs typeface="Calibri"/>
                <a:sym typeface="Calibri"/>
              </a:rPr>
              <a:t>In section 1, participants will explore the Essential Skills.</a:t>
            </a:r>
            <a:endParaRPr sz="1400" dirty="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4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tool is designed to guide educators as they explore the KAS for Career Studies. Built upon a Professional Learning Committee (PLC) framework, these tools guide instructional conversations for each domain. Arranged by grade-band, there are three parts for each domain:</a:t>
            </a:r>
          </a:p>
          <a:p>
            <a:pPr marL="0" indent="0">
              <a:buNone/>
            </a:pPr>
            <a:endParaRPr lang="en-US" sz="1200" dirty="0"/>
          </a:p>
          <a:p>
            <a:pPr marL="0" indent="0">
              <a:buNone/>
            </a:pPr>
            <a:r>
              <a:rPr lang="en-US" sz="1200" dirty="0"/>
              <a:t>Part I – Standards Exploration </a:t>
            </a:r>
          </a:p>
          <a:p>
            <a:r>
              <a:rPr lang="en-US" sz="1200" dirty="0"/>
              <a:t>allows teachers to discuss the meaning of each standard and instructional considerations.</a:t>
            </a:r>
          </a:p>
          <a:p>
            <a:pPr marL="0" indent="0">
              <a:buNone/>
            </a:pPr>
            <a:endParaRPr lang="en-US" sz="1200" dirty="0"/>
          </a:p>
          <a:p>
            <a:pPr marL="0" indent="0">
              <a:buNone/>
            </a:pPr>
            <a:r>
              <a:rPr lang="en-US" sz="1200" dirty="0"/>
              <a:t>Part II – Standards Integration </a:t>
            </a:r>
          </a:p>
          <a:p>
            <a:r>
              <a:rPr lang="en-US" sz="1200" dirty="0"/>
              <a:t>prompts teachers to consider how to implement the standards within their content area.</a:t>
            </a:r>
          </a:p>
          <a:p>
            <a:pPr marL="0" indent="0">
              <a:buNone/>
            </a:pPr>
            <a:endParaRPr lang="en-US" sz="1200" dirty="0"/>
          </a:p>
          <a:p>
            <a:pPr marL="0" indent="0">
              <a:buNone/>
            </a:pPr>
            <a:r>
              <a:rPr lang="en-US" sz="1200" dirty="0"/>
              <a:t>Part III – Standards Mapping </a:t>
            </a:r>
          </a:p>
          <a:p>
            <a:r>
              <a:rPr lang="en-US" sz="1200" dirty="0"/>
              <a:t>guides teachers to determine where and when these standards are taught.</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240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Facilitator Notes: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Time Required: Each part will require 30-60 minutes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ESSENTIAL SKILLS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Explain that in Part I they will review each standard individually to discuss the meaning and instructional considerations.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40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Facilitator Notes: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Time Required: Each part will require 30-60 minutes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ESSENTIAL SKILLS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Explain that in Part II they will </a:t>
            </a:r>
            <a:r>
              <a:rPr lang="en-US" sz="1200" dirty="0">
                <a:latin typeface="Calibri" panose="020F0502020204030204" pitchFamily="34" charset="0"/>
                <a:ea typeface="Calibri" panose="020F0502020204030204" pitchFamily="34" charset="0"/>
                <a:cs typeface="Times New Roman" panose="02020603050405020304" pitchFamily="18" charset="0"/>
              </a:rPr>
              <a:t>consider what a standard looks like in a specific unit, topic or standard(s) content area.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024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ESSENTIAL SKILLS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Explain that in Part III they will </a:t>
            </a:r>
            <a:r>
              <a:rPr lang="en-US" sz="1200" dirty="0">
                <a:latin typeface="Calibri" panose="020F0502020204030204" pitchFamily="34" charset="0"/>
                <a:ea typeface="Calibri" panose="020F0502020204030204" pitchFamily="34" charset="0"/>
                <a:cs typeface="Times New Roman" panose="02020603050405020304" pitchFamily="18" charset="0"/>
              </a:rPr>
              <a:t>consider where each standard might be taught, e.g., in a specific content area, a stand-alone unit or as a classroom expectation.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27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a few minutes for participants to reflect on this question. Note any questions that require follow-up.</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2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33333"/>
                </a:solidFill>
                <a:latin typeface="&amp;quot"/>
              </a:rPr>
              <a:t>Stop here if you are completing: Section1: PLC Study for Essential Skills </a:t>
            </a:r>
            <a:r>
              <a:rPr lang="en-US" sz="1200" b="1" dirty="0">
                <a:solidFill>
                  <a:srgbClr val="333333"/>
                </a:solidFill>
                <a:latin typeface="&amp;quot"/>
              </a:rPr>
              <a:t>only</a:t>
            </a:r>
            <a:r>
              <a:rPr lang="en-US" sz="1200" dirty="0">
                <a:solidFill>
                  <a:srgbClr val="333333"/>
                </a:solidFill>
                <a:latin typeface="&amp;quot"/>
              </a:rPr>
              <a:t>.  </a:t>
            </a:r>
            <a:endParaRPr lang="en-US" sz="1200" dirty="0">
              <a:latin typeface="Times New Roman" panose="02020603050405020304" pitchFamily="18" charset="0"/>
            </a:endParaRPr>
          </a:p>
          <a:p>
            <a:endParaRPr lang="en-US" sz="1200" dirty="0"/>
          </a:p>
          <a:p>
            <a:r>
              <a:rPr lang="en-US" sz="1200" dirty="0">
                <a:solidFill>
                  <a:srgbClr val="333333"/>
                </a:solidFill>
                <a:latin typeface="&amp;quot"/>
              </a:rPr>
              <a:t>Continue to Section 2: PLC Study for Careers</a:t>
            </a:r>
            <a:endParaRPr lang="en-US" sz="1400"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07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Note upcoming sections.</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234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indent="0"/>
            <a:r>
              <a:rPr lang="en-US" sz="1200" b="0" i="0" u="none" strike="noStrike" cap="none" dirty="0">
                <a:solidFill>
                  <a:schemeClr val="dk1"/>
                </a:solidFill>
                <a:effectLst/>
                <a:latin typeface="Calibri"/>
                <a:ea typeface="Calibri"/>
                <a:cs typeface="Calibri"/>
                <a:sym typeface="Calibri"/>
              </a:rPr>
              <a:t>Explain: Module 2 is intended to dive deeper into the new </a:t>
            </a:r>
            <a:r>
              <a:rPr lang="en-US" sz="1200" b="0" i="1" u="none" strike="noStrike" cap="none" dirty="0">
                <a:solidFill>
                  <a:schemeClr val="dk1"/>
                </a:solidFill>
                <a:effectLst/>
                <a:latin typeface="Calibri"/>
                <a:ea typeface="Calibri"/>
                <a:cs typeface="Calibri"/>
                <a:sym typeface="Calibri"/>
              </a:rPr>
              <a:t>KAS for Career Studies </a:t>
            </a:r>
            <a:r>
              <a:rPr lang="en-US" sz="1200" b="0" i="0" u="none" strike="noStrike" cap="none" dirty="0">
                <a:solidFill>
                  <a:schemeClr val="dk1"/>
                </a:solidFill>
                <a:effectLst/>
                <a:latin typeface="Calibri"/>
                <a:ea typeface="Calibri"/>
                <a:cs typeface="Calibri"/>
                <a:sym typeface="Calibri"/>
              </a:rPr>
              <a:t>to uncover the instructional implications</a:t>
            </a:r>
            <a:r>
              <a:rPr lang="en-US" sz="1200" b="0"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In section 2, participants will explore the Careers domain.</a:t>
            </a:r>
            <a:endParaRPr sz="1400" dirty="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548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NOTE: Skip this slide if continuing from Section 1.</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Explain: “I realize you may not want to pose every question to the whole group, or we may not have time in the session to get to every question. Therefore, I want us to have a place for those questions.” Point out the location of the parking lot (a poster or digitally) for questions. Remember that you may not know all the answers to the questions, and that is okay. Some may be answered in future sections of the modules or in the optional weekly webinars for facilitators. </a:t>
            </a:r>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851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Explain: In this session we will review the KAS for the Careers domain. You will be working with your small group to explore implications for instruction.</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980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Explain: “I realize you may not want to pose every question to the whole group, or we may not have time in the session to get to every question. Therefore, I want us to have a place for those questions.” Point out the location of the parking lot (a poster or digitally) for questions. Remember that you may not know all the answers to the questions, and that is okay. Some may be answered in future sections of the modules or in the optional weekly webinars for facilitators. </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39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information with the group. Invite participants to reflect and/or comment on the information.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349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information from the slide with participants.</a:t>
            </a:r>
          </a:p>
          <a:p>
            <a:endParaRPr lang="en-US" dirty="0"/>
          </a:p>
          <a:p>
            <a:r>
              <a:rPr lang="en-US" dirty="0"/>
              <a:t>Ask, “Does this differ from your previous understanding of career studies? If so, how?”</a:t>
            </a:r>
          </a:p>
          <a:p>
            <a:endParaRPr lang="en-US" dirty="0"/>
          </a:p>
          <a:p>
            <a:r>
              <a:rPr lang="en-US" sz="1200" b="0" i="0" u="none" strike="noStrike" cap="none" dirty="0">
                <a:solidFill>
                  <a:schemeClr val="dk1"/>
                </a:solidFill>
                <a:effectLst/>
                <a:latin typeface="Calibri"/>
                <a:ea typeface="Calibri"/>
                <a:cs typeface="Calibri"/>
                <a:sym typeface="Calibri"/>
              </a:rPr>
              <a:t>Allow 5 minutes for discussion.</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39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200" dirty="0"/>
              <a:t>Explain that the Careers domain has three strands: Exploration, Preparation and Application. This chart provides a summary of how each progress across the grade-bands.</a:t>
            </a:r>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Share the information with the group. </a:t>
            </a:r>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For each of the domains, ask participants to read the summary for their grade-band. Ask:</a:t>
            </a:r>
          </a:p>
          <a:p>
            <a:pPr marL="400050" indent="-171450">
              <a:buFont typeface="Arial" panose="020B0604020202020204" pitchFamily="34" charset="0"/>
              <a:buChar char="•"/>
            </a:pPr>
            <a:r>
              <a:rPr lang="en-US" sz="1200" dirty="0"/>
              <a:t>“What instruction should students have had in the previous grade-band?” </a:t>
            </a:r>
          </a:p>
          <a:p>
            <a:pPr marL="400050" indent="-171450">
              <a:buFont typeface="Arial" panose="020B0604020202020204" pitchFamily="34" charset="0"/>
              <a:buChar char="•"/>
            </a:pPr>
            <a:r>
              <a:rPr lang="en-US" sz="1200" dirty="0"/>
              <a:t>“How will the instruction in my grade-band impact student success in the next?”</a:t>
            </a:r>
          </a:p>
          <a:p>
            <a:pPr marL="400050" indent="-171450">
              <a:buFont typeface="Arial" panose="020B0604020202020204" pitchFamily="34" charset="0"/>
              <a:buChar char="•"/>
            </a:pPr>
            <a:endParaRPr lang="en-US" sz="1200" dirty="0"/>
          </a:p>
          <a:p>
            <a:pPr marL="228600" indent="0">
              <a:buFont typeface="Arial" panose="020B0604020202020204" pitchFamily="34" charset="0"/>
              <a:buNone/>
            </a:pPr>
            <a:r>
              <a:rPr lang="en-US" sz="1200" dirty="0"/>
              <a:t>Allow 5 minutes for questions or discussion.</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793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200" dirty="0"/>
              <a:t>Explain that Career Development requires instructional experiences in both the classroom and the real-world.</a:t>
            </a:r>
          </a:p>
          <a:p>
            <a:pPr marL="228600" indent="0">
              <a:buFont typeface="Arial" panose="020B0604020202020204" pitchFamily="34" charset="0"/>
              <a:buNone/>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Share the information with the group. </a:t>
            </a:r>
            <a:r>
              <a:rPr lang="en-US" sz="1200" b="0" i="0" u="none" strike="noStrike" cap="none" dirty="0">
                <a:solidFill>
                  <a:schemeClr val="dk1"/>
                </a:solidFill>
                <a:effectLst/>
                <a:latin typeface="Calibri"/>
                <a:ea typeface="Calibri"/>
                <a:cs typeface="Calibri"/>
                <a:sym typeface="Calibri"/>
              </a:rPr>
              <a:t>Explain that these are research-based best practices.</a:t>
            </a:r>
          </a:p>
          <a:p>
            <a:pPr marL="228600" indent="0">
              <a:buFont typeface="Arial" panose="020B0604020202020204" pitchFamily="34" charset="0"/>
              <a:buNone/>
            </a:pPr>
            <a:endParaRPr lang="en-US" sz="1200"/>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For each of the domains, ask participants to read the summary for their grade-band. Ask:</a:t>
            </a:r>
          </a:p>
          <a:p>
            <a:pPr marL="400050" indent="-171450">
              <a:buFont typeface="Arial" panose="020B0604020202020204" pitchFamily="34" charset="0"/>
              <a:buChar char="•"/>
            </a:pPr>
            <a:r>
              <a:rPr lang="en-US" sz="1200" dirty="0"/>
              <a:t>“What instruction/experiences should students have had in the previous grade-band?” </a:t>
            </a:r>
          </a:p>
          <a:p>
            <a:pPr marL="400050" indent="-171450">
              <a:buFont typeface="Arial" panose="020B0604020202020204" pitchFamily="34" charset="0"/>
              <a:buChar char="•"/>
            </a:pPr>
            <a:r>
              <a:rPr lang="en-US" sz="1200" dirty="0"/>
              <a:t>“How will the instruction/experiences in my grade-band impact student success in the next?”</a:t>
            </a:r>
          </a:p>
          <a:p>
            <a:pPr marL="400050" indent="-171450">
              <a:buFont typeface="Arial" panose="020B0604020202020204" pitchFamily="34" charset="0"/>
              <a:buChar char="•"/>
            </a:pPr>
            <a:endParaRPr lang="en-US" sz="1200" dirty="0"/>
          </a:p>
          <a:p>
            <a:pPr marL="228600" indent="0">
              <a:buFont typeface="Arial" panose="020B0604020202020204" pitchFamily="34" charset="0"/>
              <a:buNone/>
            </a:pPr>
            <a:r>
              <a:rPr lang="en-US" sz="1200" dirty="0"/>
              <a:t>Allow 5 minutes for questions or discussion.</a:t>
            </a:r>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963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these instructional guidelines with participants.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4740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tool is designed to guide educators as they explore the KAS for Career Studies. Built upon a Professional Learning Committee (PLC) framework, these tools guide instructional conversations for each domain. Arranged by grade-band, there are three parts for each domain:</a:t>
            </a:r>
          </a:p>
          <a:p>
            <a:pPr marL="0" indent="0">
              <a:buNone/>
            </a:pPr>
            <a:endParaRPr lang="en-US" sz="1200" dirty="0"/>
          </a:p>
          <a:p>
            <a:pPr marL="0" indent="0">
              <a:buNone/>
            </a:pPr>
            <a:r>
              <a:rPr lang="en-US" sz="1200" dirty="0"/>
              <a:t>Part I – Standards Exploration </a:t>
            </a:r>
          </a:p>
          <a:p>
            <a:r>
              <a:rPr lang="en-US" sz="1200" dirty="0"/>
              <a:t>allows teachers to discuss the meaning of each standard and instructional considerations.</a:t>
            </a:r>
          </a:p>
          <a:p>
            <a:pPr marL="0" indent="0">
              <a:buNone/>
            </a:pPr>
            <a:endParaRPr lang="en-US" sz="1200" dirty="0"/>
          </a:p>
          <a:p>
            <a:pPr marL="0" indent="0">
              <a:buNone/>
            </a:pPr>
            <a:r>
              <a:rPr lang="en-US" sz="1200" dirty="0"/>
              <a:t>Part II – Standards Integration </a:t>
            </a:r>
          </a:p>
          <a:p>
            <a:r>
              <a:rPr lang="en-US" sz="1200" dirty="0"/>
              <a:t>prompts teachers to consider how to implement the standards within their content area.</a:t>
            </a:r>
          </a:p>
          <a:p>
            <a:pPr marL="0" indent="0">
              <a:buNone/>
            </a:pPr>
            <a:endParaRPr lang="en-US" sz="1200" dirty="0"/>
          </a:p>
          <a:p>
            <a:pPr marL="0" indent="0">
              <a:buNone/>
            </a:pPr>
            <a:r>
              <a:rPr lang="en-US" sz="1200" dirty="0"/>
              <a:t>Part III – Standards Mapping </a:t>
            </a:r>
          </a:p>
          <a:p>
            <a:r>
              <a:rPr lang="en-US" sz="1200" dirty="0"/>
              <a:t>guides teachers to determine where and when these standards are taught.</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8119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Facilitator Notes: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Time Required: Each part will require 30-60 minutes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CAREERS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that in Part I they will review each standard individually to discuss the meaning and instructional considerations.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237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Time Required: 30-60 minutes </a:t>
            </a:r>
          </a:p>
          <a:p>
            <a:endParaRPr lang="en-US" dirty="0"/>
          </a:p>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CAREERS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Explain that in Part II they will consider what a standard looks like in a specific unit, topic or standard(s) content area.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75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Facilitator Notes: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Time Required: 30-60 minutes </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Materials: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Each participant needs a copy of the: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PLC  Study for CAREERS for their grade-band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KAS for Career Studies</a:t>
            </a:r>
          </a:p>
          <a:p>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Explain that in Part III they will consider where each standard might be taught, e.g., in a specific content area, a stand-alone unit or as a classroom expectation.</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Arrange participants in grade-bands or like content areas.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Allow time for participants to review each of the standards. Follow up with whole group time for questions.</a:t>
            </a:r>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939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Allow a few minutes for participants to reflect on this question. Note any questions that require follow-up.</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25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Explain: In this session we will review the KAS for Essential Skills. You will be working with your small group to explore implications for instruction.</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437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48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1400" dirty="0"/>
              <a:t>Title Slide: </a:t>
            </a:r>
            <a:r>
              <a:rPr lang="en-US" sz="1400" b="0" i="0" u="none" strike="noStrike" cap="none" dirty="0">
                <a:solidFill>
                  <a:srgbClr val="990000"/>
                </a:solidFill>
                <a:latin typeface="Georgia" panose="02040502050405020303" pitchFamily="18" charset="0"/>
                <a:sym typeface="Source Sans Pro"/>
              </a:rPr>
              <a:t>Module  2: Section </a:t>
            </a:r>
            <a:r>
              <a:rPr lang="en-US" sz="1400" dirty="0">
                <a:solidFill>
                  <a:srgbClr val="990000"/>
                </a:solidFill>
                <a:latin typeface="Georgia" panose="02040502050405020303" pitchFamily="18" charset="0"/>
              </a:rPr>
              <a:t>3 PLC Study for Financial Literacy</a:t>
            </a:r>
          </a:p>
          <a:p>
            <a:pPr marL="0" indent="0"/>
            <a:endParaRPr sz="1400" dirty="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868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NOTE: Skip this slide if continuing from Section 2.</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Explain: “I realize you may not want to pose every question to the whole group, or we may not have time in the session to get to every question. Therefore, I want us to have a place for those questions.” Point out the location of the parking lot (a poster or digitally) for questions. Remember that you may not know all the answers to the questions, and that is okay. Some may be answered in future sections of the modules or in the optional weekly webinars for facilitators. </a:t>
            </a:r>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45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Explain: In this session we will review the KAS for the Financial Literacy domain. You will be working with your small group to explore implications for instruction</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324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information from the slide with participants.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2038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tool is designed to guide educators as they explore the KAS for Career Studies. Built upon a Professional Learning Committee (PLC) framework, these tools guide instructional conversations for each domain. Arranged by grade-band, there are 3 parts for each domain:</a:t>
            </a:r>
          </a:p>
          <a:p>
            <a:pPr marL="0" indent="0">
              <a:buNone/>
            </a:pPr>
            <a:endParaRPr lang="en-US" sz="1200" dirty="0"/>
          </a:p>
          <a:p>
            <a:pPr marL="0" indent="0">
              <a:buNone/>
            </a:pPr>
            <a:r>
              <a:rPr lang="en-US" sz="1200" dirty="0"/>
              <a:t>Part I – Standards Exploration </a:t>
            </a:r>
          </a:p>
          <a:p>
            <a:r>
              <a:rPr lang="en-US" sz="1200" dirty="0"/>
              <a:t>allows teachers to discuss the meaning of each standard and instructional considerations.</a:t>
            </a:r>
          </a:p>
          <a:p>
            <a:pPr marL="0" indent="0">
              <a:buNone/>
            </a:pPr>
            <a:endParaRPr lang="en-US" sz="1200" dirty="0"/>
          </a:p>
          <a:p>
            <a:pPr marL="0" indent="0">
              <a:buNone/>
            </a:pPr>
            <a:r>
              <a:rPr lang="en-US" sz="1200" dirty="0"/>
              <a:t>Part II – Standards Integration </a:t>
            </a:r>
          </a:p>
          <a:p>
            <a:r>
              <a:rPr lang="en-US" sz="1200" dirty="0"/>
              <a:t>prompts teachers to consider how to implement the standards within their content area.</a:t>
            </a:r>
          </a:p>
          <a:p>
            <a:pPr marL="0" indent="0">
              <a:buNone/>
            </a:pPr>
            <a:endParaRPr lang="en-US" sz="1200" dirty="0"/>
          </a:p>
          <a:p>
            <a:pPr marL="0" indent="0">
              <a:buNone/>
            </a:pPr>
            <a:r>
              <a:rPr lang="en-US" sz="1200" dirty="0"/>
              <a:t>Part III – Standards Mapping </a:t>
            </a:r>
          </a:p>
          <a:p>
            <a:r>
              <a:rPr lang="en-US" sz="1200" dirty="0"/>
              <a:t>guides teachers to determine where and when these standards are taught.</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7661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dirty="0"/>
          </a:p>
          <a:p>
            <a:r>
              <a:rPr lang="en-US" dirty="0"/>
              <a:t>Time Required: Each part will require 30-60 minutes </a:t>
            </a:r>
          </a:p>
          <a:p>
            <a:endParaRPr lang="en-US" dirty="0"/>
          </a:p>
          <a:p>
            <a:r>
              <a:rPr lang="en-US" dirty="0"/>
              <a:t>Materials:</a:t>
            </a:r>
          </a:p>
          <a:p>
            <a:pPr>
              <a:buFont typeface="Arial" panose="020B0604020202020204" pitchFamily="34" charset="0"/>
              <a:buChar char="•"/>
            </a:pPr>
            <a:r>
              <a:rPr lang="en-US" dirty="0"/>
              <a:t>Each participant needs a copy of the:</a:t>
            </a:r>
          </a:p>
          <a:p>
            <a:pPr lvl="1">
              <a:buFont typeface="Arial" panose="020B0604020202020204" pitchFamily="34" charset="0"/>
              <a:buChar char="•"/>
            </a:pPr>
            <a:r>
              <a:rPr lang="en-US" dirty="0"/>
              <a:t>PLC Study for FINANCIAL LITEERACY for their grade-band</a:t>
            </a:r>
          </a:p>
          <a:p>
            <a:pPr lvl="1">
              <a:buFont typeface="Arial" panose="020B0604020202020204" pitchFamily="34" charset="0"/>
              <a:buChar char="•"/>
            </a:pPr>
            <a:r>
              <a:rPr lang="en-US" dirty="0"/>
              <a:t>KAS for Career Studies</a:t>
            </a:r>
          </a:p>
          <a:p>
            <a:pPr marL="228600" indent="0">
              <a:buFont typeface="Arial" panose="020B0604020202020204" pitchFamily="34" charset="0"/>
              <a:buNone/>
            </a:pPr>
            <a:endParaRPr lang="en-US" dirty="0"/>
          </a:p>
          <a:p>
            <a:r>
              <a:rPr lang="en-US" dirty="0"/>
              <a:t>Arrange participants in grade-bands or like content areas.</a:t>
            </a:r>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5215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dirty="0"/>
          </a:p>
          <a:p>
            <a:r>
              <a:rPr lang="en-US" dirty="0"/>
              <a:t>Time Required: Each part will require 30-60 minutes </a:t>
            </a:r>
          </a:p>
          <a:p>
            <a:endParaRPr lang="en-US" dirty="0"/>
          </a:p>
          <a:p>
            <a:r>
              <a:rPr lang="en-US" dirty="0"/>
              <a:t>Materials:</a:t>
            </a:r>
          </a:p>
          <a:p>
            <a:pPr>
              <a:buFont typeface="Arial" panose="020B0604020202020204" pitchFamily="34" charset="0"/>
              <a:buChar char="•"/>
            </a:pPr>
            <a:r>
              <a:rPr lang="en-US" dirty="0"/>
              <a:t>Each participant needs a copy of the:</a:t>
            </a:r>
          </a:p>
          <a:p>
            <a:pPr lvl="1">
              <a:buFont typeface="Arial" panose="020B0604020202020204" pitchFamily="34" charset="0"/>
              <a:buChar char="•"/>
            </a:pPr>
            <a:r>
              <a:rPr lang="en-US" dirty="0"/>
              <a:t>PLC Study for ESSENTIAL SKILLS for their grade-band</a:t>
            </a:r>
          </a:p>
          <a:p>
            <a:pPr lvl="1">
              <a:buFont typeface="Arial" panose="020B0604020202020204" pitchFamily="34" charset="0"/>
              <a:buChar char="•"/>
            </a:pPr>
            <a:r>
              <a:rPr lang="en-US" dirty="0"/>
              <a:t>KAS for Career Studies</a:t>
            </a:r>
          </a:p>
          <a:p>
            <a:pPr marL="228600" indent="0">
              <a:buFont typeface="Arial" panose="020B0604020202020204" pitchFamily="34" charset="0"/>
              <a:buNone/>
            </a:pPr>
            <a:endParaRPr lang="en-US" dirty="0"/>
          </a:p>
          <a:p>
            <a:r>
              <a:rPr lang="en-US" dirty="0"/>
              <a:t>Arrange participants in grade-bands or like content areas.</a:t>
            </a:r>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181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dirty="0"/>
          </a:p>
          <a:p>
            <a:r>
              <a:rPr lang="en-US" dirty="0"/>
              <a:t>Time Required: Each part will require 30-60 minutes </a:t>
            </a:r>
          </a:p>
          <a:p>
            <a:endParaRPr lang="en-US" dirty="0"/>
          </a:p>
          <a:p>
            <a:r>
              <a:rPr lang="en-US" dirty="0"/>
              <a:t>Materials:</a:t>
            </a:r>
          </a:p>
          <a:p>
            <a:pPr>
              <a:buFont typeface="Arial" panose="020B0604020202020204" pitchFamily="34" charset="0"/>
              <a:buChar char="•"/>
            </a:pPr>
            <a:r>
              <a:rPr lang="en-US" dirty="0"/>
              <a:t>Each participant needs a copy of the:</a:t>
            </a:r>
          </a:p>
          <a:p>
            <a:pPr lvl="1">
              <a:buFont typeface="Arial" panose="020B0604020202020204" pitchFamily="34" charset="0"/>
              <a:buChar char="•"/>
            </a:pPr>
            <a:r>
              <a:rPr lang="en-US" dirty="0"/>
              <a:t>PLC Study for ESSENTIAL SKILLS for their grade-band</a:t>
            </a:r>
          </a:p>
          <a:p>
            <a:pPr lvl="1">
              <a:buFont typeface="Arial" panose="020B0604020202020204" pitchFamily="34" charset="0"/>
              <a:buChar char="•"/>
            </a:pPr>
            <a:r>
              <a:rPr lang="en-US" dirty="0"/>
              <a:t>KAS for Career Studies</a:t>
            </a:r>
          </a:p>
          <a:p>
            <a:pPr marL="228600" indent="0">
              <a:buFont typeface="Arial" panose="020B0604020202020204" pitchFamily="34" charset="0"/>
              <a:buNone/>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Explain that in Part III they will consider where each standard might be taught, e.g., in a specific content area, a stand-alone unit or as a classroom expectation.</a:t>
            </a:r>
          </a:p>
          <a:p>
            <a:pPr marL="228600" indent="0">
              <a:buFont typeface="Arial" panose="020B0604020202020204" pitchFamily="34" charset="0"/>
              <a:buNone/>
            </a:pPr>
            <a:endParaRPr lang="en-US" dirty="0"/>
          </a:p>
          <a:p>
            <a:r>
              <a:rPr lang="en-US" dirty="0"/>
              <a:t>Arrange participants in grade-bands or like content areas.</a:t>
            </a:r>
          </a:p>
          <a:p>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8025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Allow a few minutes for participants to reflect on this question. Note any questions that require follow-up.</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49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Explain: The Essential Skills domain replaces the previous Employability Skills domain.</a:t>
            </a:r>
            <a:endParaRPr lang="en-US" sz="14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US" sz="14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slide shows </a:t>
            </a:r>
            <a:r>
              <a:rPr lang="en-US" sz="1200" b="1" i="0" u="none" strike="noStrike" cap="none" dirty="0">
                <a:solidFill>
                  <a:schemeClr val="dk1"/>
                </a:solidFill>
                <a:effectLst/>
                <a:latin typeface="Calibri"/>
                <a:ea typeface="Calibri"/>
                <a:cs typeface="Calibri"/>
                <a:sym typeface="Calibri"/>
              </a:rPr>
              <a:t>KRS 158.1413 Essential Workplace Ethics Instruction </a:t>
            </a:r>
            <a:r>
              <a:rPr lang="en-US" sz="1200" b="0" i="0" u="none" strike="noStrike" cap="none" dirty="0">
                <a:solidFill>
                  <a:schemeClr val="dk1"/>
                </a:solidFill>
                <a:effectLst/>
                <a:latin typeface="Calibri"/>
                <a:ea typeface="Calibri"/>
                <a:cs typeface="Calibri"/>
                <a:sym typeface="Calibri"/>
              </a:rPr>
              <a:t>which was used as a framework for the ES domain.</a:t>
            </a:r>
            <a:endParaRPr lang="en-US" sz="14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Beginning with the 2019-2020 school year, each school district shall implement essential workplace ethics programs that promote characteristics that are critical to success in the workplace. Each student in elementary, middle and high school shall receive essential workplace ethics instruction that shall include but not limited to:</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Adaptability</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Diligence </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Initiative </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Knowledge </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Reliability </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Remaining drug-free </a:t>
            </a:r>
            <a:endParaRPr lang="en-US" sz="14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Communication (working well with others)</a:t>
            </a:r>
            <a:endParaRPr lang="en-US" sz="14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endParaRPr lang="en-US" sz="120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794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The table provides the definition of each skill from language of KRS 158.1413.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writing team used these definitions and considered developmental milestones as they wrote the Essential Skills standards. </a:t>
            </a:r>
            <a:endParaRPr lang="en-US" sz="1200" dirty="0"/>
          </a:p>
          <a:p>
            <a:pPr marL="228600" indent="0">
              <a:buFont typeface="Arial" panose="020B0604020202020204" pitchFamily="34" charset="0"/>
              <a:buNone/>
            </a:pPr>
            <a:endParaRPr lang="en-US" sz="120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35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information from the slide with participants.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122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Share information on the slide with the group.</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49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Explain: Although the KAS for Career Studies is not a tested area, KRS 156:160 requires school districts to ensure student access to the standards.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elementary and middle school, these standards are typically integrated into content areas, but may be addressed through enrichment programs and/or experiences. Some middle schools and most high schools provide credit-bearing courses that meet the standards.</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13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390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lstStyle>
            <a:lvl1pPr marR="0" lvl="0" algn="r" rtl="0">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8" name="Shape 28"/>
          <p:cNvGrpSpPr/>
          <p:nvPr/>
        </p:nvGrpSpPr>
        <p:grpSpPr>
          <a:xfrm>
            <a:off x="0" y="0"/>
            <a:ext cx="12192133" cy="6866567"/>
            <a:chOff x="0" y="-8467"/>
            <a:chExt cx="12192133" cy="6866567"/>
          </a:xfrm>
        </p:grpSpPr>
        <p:cxnSp>
          <p:nvCxnSpPr>
            <p:cNvPr id="29" name="Shape 29"/>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0" name="Shape 30"/>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1" name="Shape 31"/>
            <p:cNvSpPr/>
            <p:nvPr/>
          </p:nvSpPr>
          <p:spPr>
            <a:xfrm>
              <a:off x="9181476" y="-8467"/>
              <a:ext cx="3007349" cy="6866467"/>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Shape 32"/>
            <p:cNvSpPr/>
            <p:nvPr/>
          </p:nvSpPr>
          <p:spPr>
            <a:xfrm>
              <a:off x="9603442" y="-8467"/>
              <a:ext cx="2586178" cy="6866467"/>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Shape 33"/>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9190612" y="-8467"/>
              <a:ext cx="3000914" cy="6866467"/>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35" name="Shape 35"/>
            <p:cNvSpPr/>
            <p:nvPr/>
          </p:nvSpPr>
          <p:spPr>
            <a:xfrm>
              <a:off x="10898730" y="-8467"/>
              <a:ext cx="1290094" cy="6858000"/>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36" name="Shape 36"/>
            <p:cNvSpPr/>
            <p:nvPr/>
          </p:nvSpPr>
          <p:spPr>
            <a:xfrm>
              <a:off x="10938999" y="-8467"/>
              <a:ext cx="1249825" cy="6858000"/>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Shape 3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Shape 39"/>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Shape 40"/>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8" name="Shape 108"/>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9" name="Shape 10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1pPr marL="457200" indent="-457200">
              <a:buClr>
                <a:schemeClr val="accent2">
                  <a:lumMod val="50000"/>
                </a:schemeClr>
              </a:buClr>
              <a:buFont typeface="Arial" panose="020B0604020202020204" pitchFamily="34" charset="0"/>
              <a:buChar char="•"/>
              <a:defRPr/>
            </a:lvl1pPr>
            <a:lvl2pPr marL="914400" indent="-391160">
              <a:buClr>
                <a:schemeClr val="accent2">
                  <a:lumMod val="50000"/>
                </a:schemeClr>
              </a:buClr>
              <a:buFont typeface="Arial" panose="020B0604020202020204" pitchFamily="34" charset="0"/>
              <a:buChar char="•"/>
              <a:defRPr/>
            </a:lvl2pPr>
            <a:lvl3pPr marL="1371600" indent="-406400">
              <a:buClr>
                <a:schemeClr val="accent2">
                  <a:lumMod val="50000"/>
                </a:schemeClr>
              </a:buClr>
              <a:buFont typeface="Arial" panose="020B0604020202020204" pitchFamily="34" charset="0"/>
              <a:buChar char="•"/>
              <a:defRPr/>
            </a:lvl3pPr>
            <a:lvl4pPr marL="1828800" indent="-381000">
              <a:buClr>
                <a:schemeClr val="accent2">
                  <a:lumMod val="50000"/>
                </a:schemeClr>
              </a:buClr>
              <a:buFont typeface="Arial" panose="020B0604020202020204" pitchFamily="34" charset="0"/>
              <a:buChar char="•"/>
              <a:defRPr/>
            </a:lvl4pPr>
            <a:lvl5pPr marL="2057400" indent="-228600">
              <a:buClr>
                <a:schemeClr val="accent2">
                  <a:lumMod val="50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25835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1pPr marL="457200" indent="-457200">
              <a:buClr>
                <a:schemeClr val="accent3">
                  <a:lumMod val="50000"/>
                </a:schemeClr>
              </a:buClr>
              <a:buFont typeface="Arial" panose="020B0604020202020204" pitchFamily="34" charset="0"/>
              <a:buChar char="•"/>
              <a:defRPr/>
            </a:lvl1pPr>
            <a:lvl2pPr marL="914400" indent="-391160">
              <a:buClr>
                <a:schemeClr val="accent3">
                  <a:lumMod val="50000"/>
                </a:schemeClr>
              </a:buClr>
              <a:buFont typeface="Arial" panose="020B0604020202020204" pitchFamily="34" charset="0"/>
              <a:buChar char="•"/>
              <a:defRPr/>
            </a:lvl2pPr>
            <a:lvl3pPr marL="1371600" indent="-406400">
              <a:buClr>
                <a:schemeClr val="accent3">
                  <a:lumMod val="50000"/>
                </a:schemeClr>
              </a:buClr>
              <a:buFont typeface="Arial" panose="020B0604020202020204" pitchFamily="34" charset="0"/>
              <a:buChar char="•"/>
              <a:defRPr/>
            </a:lvl3pPr>
            <a:lvl4pPr marL="1828800" indent="-381000">
              <a:buClr>
                <a:schemeClr val="accent3">
                  <a:lumMod val="50000"/>
                </a:schemeClr>
              </a:buClr>
              <a:buFont typeface="Arial" panose="020B0604020202020204" pitchFamily="34" charset="0"/>
              <a:buChar char="•"/>
              <a:defRPr/>
            </a:lvl4pPr>
            <a:lvl5pPr marL="2057400" indent="-228600">
              <a:buClr>
                <a:schemeClr val="accent3">
                  <a:lumMod val="5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6361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DD71C8AE-E4EF-4882-AAAF-8D7517FBAF32}"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569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0B0EC-CA68-471C-A006-1AFC9E7DB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573E3E7-17FC-48C9-A1D8-2E5719B37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0EE5AE-BF93-4DB4-A778-7D5842C413A3}"/>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65F87C95-8076-4E5F-BD2D-D12A5B8C3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F5DB86-0120-4E8E-8DF4-EFC2142AB3F6}"/>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07384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3DF05-00A5-4988-AC32-EAC747233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3F1AC7-E04B-4925-8DEF-51BF37A73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95BEFC-CA39-4A54-99D2-68120D67BD87}"/>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569833FC-9419-464D-8CAF-BABE4A5D2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FBF8ED-2095-4EE6-A73D-BCC705A68203}"/>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2081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C9D5B-91A6-4AB6-99E3-6624F614E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01B999F-CAD3-407D-BFA0-5D835703C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452DD9-3712-4832-A394-299314FAAA2C}"/>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5D1EE9FE-8809-4D4A-93D6-F6AD76A94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C8A67E-78CE-4D11-9C75-84029506E2A2}"/>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3006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A5E24-04D4-4BF5-B82B-2EABE3BB1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CC82D9-D39B-4445-A558-62EC1A43F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1BD9F5-5E33-430D-8B7B-C50FCD34E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AADF03-4C8F-446C-9212-ABEE678321AA}"/>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6" name="Footer Placeholder 5">
            <a:extLst>
              <a:ext uri="{FF2B5EF4-FFF2-40B4-BE49-F238E27FC236}">
                <a16:creationId xmlns:a16="http://schemas.microsoft.com/office/drawing/2014/main" xmlns="" id="{46C0ED12-912C-4C99-9C10-B977956C2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27A35B-C59E-413C-BF82-686C364013E4}"/>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241156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05D2B-4059-4161-AD89-95F4EA75DB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06A17C-13F6-473E-951A-F1586DAD0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B0573D-224F-4EB2-ADF9-B784DB08C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AE62604-C93C-463F-9158-8CF90272B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76B897-9EA1-42EE-81B2-52523C3F0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929178E-2B79-4D95-A169-DE63CAED61EB}"/>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8" name="Footer Placeholder 7">
            <a:extLst>
              <a:ext uri="{FF2B5EF4-FFF2-40B4-BE49-F238E27FC236}">
                <a16:creationId xmlns:a16="http://schemas.microsoft.com/office/drawing/2014/main" xmlns="" id="{D4D948DF-0C89-4B4C-87DB-35EA5000D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3DAA551-75F5-470C-B1DA-6FE15C2D12B5}"/>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15732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53" name="Shape 53"/>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AC0D8-7EC5-4FBD-8342-4F9AF4953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82032F-25A0-4324-B4CE-B18B19105F34}"/>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4" name="Footer Placeholder 3">
            <a:extLst>
              <a:ext uri="{FF2B5EF4-FFF2-40B4-BE49-F238E27FC236}">
                <a16:creationId xmlns:a16="http://schemas.microsoft.com/office/drawing/2014/main" xmlns="" id="{8E007ABE-917F-4607-9710-119FDF54D6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DCB152-1EF7-4560-989F-404EAAD5C8BF}"/>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8193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402CEC-DA40-46B6-9132-DA3C435AACDA}"/>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3" name="Footer Placeholder 2">
            <a:extLst>
              <a:ext uri="{FF2B5EF4-FFF2-40B4-BE49-F238E27FC236}">
                <a16:creationId xmlns:a16="http://schemas.microsoft.com/office/drawing/2014/main" xmlns="" id="{76C85A5D-B6C9-4411-ADC7-CA3CDA7669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C8D841E-E808-495D-87C2-38CECCAEB704}"/>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8899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66E6B-48DD-4159-A0A3-30DA05B99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865A13B-A9E4-420D-B198-9A98216FC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8B9AB06-31B6-4040-A4C4-12239CC74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252B0D-4687-4D9E-89B3-5407CB2A3E9B}"/>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6" name="Footer Placeholder 5">
            <a:extLst>
              <a:ext uri="{FF2B5EF4-FFF2-40B4-BE49-F238E27FC236}">
                <a16:creationId xmlns:a16="http://schemas.microsoft.com/office/drawing/2014/main" xmlns="" id="{CD81A158-0FE5-440B-8FDC-8F97B781F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A65413-DD65-423B-9E5A-712C22FFBF10}"/>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618731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ABE71-1828-4AC6-91E8-AC4D316D3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366000E-AE4D-4E7F-A6EA-F122866C1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F6AD69-E59B-4593-98FD-FA966A6A9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7261F11-28E1-4A09-A71F-CC3A729AF082}"/>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6" name="Footer Placeholder 5">
            <a:extLst>
              <a:ext uri="{FF2B5EF4-FFF2-40B4-BE49-F238E27FC236}">
                <a16:creationId xmlns:a16="http://schemas.microsoft.com/office/drawing/2014/main" xmlns="" id="{EA666BA6-36F0-4F0C-9ADE-D8AAF72DE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ACE1AB-DAA1-467F-AEFE-FC5C4FD99437}"/>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195753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547B4-2E90-4BB7-BB31-E7E9FA00B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EF91DB-2EDD-42D2-B9EC-D9694C8A1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355171-BFF0-4627-9B2A-9A4FBB443493}"/>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9FE02634-6B1F-4F24-B930-2D0C52997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11EFC3-941C-4425-BA4E-BACBC3454A52}"/>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765330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001378-F04D-4C15-AB66-15AA0A364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505A29A-7000-41F9-B6CF-E43280D4FD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C9EA02-DBEE-475E-BEC8-BB2B601B2F14}"/>
              </a:ext>
            </a:extLst>
          </p:cNvPr>
          <p:cNvSpPr>
            <a:spLocks noGrp="1"/>
          </p:cNvSpPr>
          <p:nvPr>
            <p:ph type="dt" sz="half" idx="10"/>
          </p:nvPr>
        </p:nvSpPr>
        <p:spPr/>
        <p:txBody>
          <a:body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478D1BF3-F064-4FA8-8A79-367DB5CF1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D824ED-ACCD-4011-80A9-2F8253FA8F45}"/>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423727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57" name="Shape 57"/>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Shape 5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62" name="Shape 62"/>
          <p:cNvSpPr txBox="1">
            <a:spLocks noGrp="1"/>
          </p:cNvSpPr>
          <p:nvPr>
            <p:ph type="body" idx="1"/>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3" name="Shape 63"/>
          <p:cNvSpPr>
            <a:spLocks noGrp="1"/>
          </p:cNvSpPr>
          <p:nvPr>
            <p:ph type="pic" idx="2"/>
          </p:nvPr>
        </p:nvSpPr>
        <p:spPr>
          <a:xfrm>
            <a:off x="581025" y="1801813"/>
            <a:ext cx="4481400" cy="46941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67" name="Shape 67"/>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8" name="Shape 6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507475" y="514924"/>
            <a:ext cx="5766600" cy="60225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3" name="Shape 8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84" name="Shape 84"/>
          <p:cNvSpPr>
            <a:spLocks noGrp="1"/>
          </p:cNvSpPr>
          <p:nvPr>
            <p:ph type="pic" idx="2"/>
          </p:nvPr>
        </p:nvSpPr>
        <p:spPr>
          <a:xfrm>
            <a:off x="573088" y="2629957"/>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5" name="Shape 85"/>
          <p:cNvSpPr>
            <a:spLocks noGrp="1"/>
          </p:cNvSpPr>
          <p:nvPr>
            <p:ph type="pic" idx="3"/>
          </p:nvPr>
        </p:nvSpPr>
        <p:spPr>
          <a:xfrm>
            <a:off x="573088" y="514924"/>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6" name="Shape 86"/>
          <p:cNvSpPr>
            <a:spLocks noGrp="1"/>
          </p:cNvSpPr>
          <p:nvPr>
            <p:ph type="pic" idx="4"/>
          </p:nvPr>
        </p:nvSpPr>
        <p:spPr>
          <a:xfrm>
            <a:off x="573088" y="4744990"/>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93" name="Shape 9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4" name="Shape 9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lstStyle>
            <a:lvl1pPr marL="457200" marR="0" lvl="0" indent="-228600" algn="r" rtl="0">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Shape 98"/>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lstStyle>
            <a:lvl1pPr marL="457200" marR="0" lvl="0" indent="-228600" algn="r" rtl="0">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99" name="Shape 9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 name="Shape 10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 name="Shape 10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05" name="Shape 10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12192133" cy="6866567"/>
            <a:chOff x="0" y="-8467"/>
            <a:chExt cx="12192133" cy="6866567"/>
          </a:xfrm>
        </p:grpSpPr>
        <p:cxnSp>
          <p:nvCxnSpPr>
            <p:cNvPr id="11" name="Shape 11"/>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2" name="Shape 12"/>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 name="Shape 13"/>
            <p:cNvSpPr/>
            <p:nvPr/>
          </p:nvSpPr>
          <p:spPr>
            <a:xfrm>
              <a:off x="9181476" y="-8467"/>
              <a:ext cx="3007349" cy="6866467"/>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Shape 14"/>
            <p:cNvSpPr/>
            <p:nvPr/>
          </p:nvSpPr>
          <p:spPr>
            <a:xfrm>
              <a:off x="9603442" y="-8467"/>
              <a:ext cx="2586178" cy="6866467"/>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Shape 15"/>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9190612" y="-8467"/>
              <a:ext cx="3000914" cy="6866467"/>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17" name="Shape 17"/>
            <p:cNvSpPr/>
            <p:nvPr/>
          </p:nvSpPr>
          <p:spPr>
            <a:xfrm>
              <a:off x="10898730" y="-8467"/>
              <a:ext cx="1290094" cy="6858000"/>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18" name="Shape 18"/>
            <p:cNvSpPr/>
            <p:nvPr/>
          </p:nvSpPr>
          <p:spPr>
            <a:xfrm>
              <a:off x="10938999" y="-8467"/>
              <a:ext cx="1249825" cy="6858000"/>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9" name="Shape 19"/>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Shape 2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513012" y="1719618"/>
            <a:ext cx="9035400" cy="49551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3" name="Shape 23"/>
          <p:cNvPicPr preferRelativeResize="0"/>
          <p:nvPr/>
        </p:nvPicPr>
        <p:blipFill rotWithShape="1">
          <a:blip r:embed="rId16">
            <a:alphaModFix/>
          </a:blip>
          <a:srcRect/>
          <a:stretch/>
        </p:blipFill>
        <p:spPr>
          <a:xfrm>
            <a:off x="9747105" y="0"/>
            <a:ext cx="2377440" cy="2377438"/>
          </a:xfrm>
          <a:prstGeom prst="rect">
            <a:avLst/>
          </a:prstGeom>
          <a:noFill/>
          <a:ln>
            <a:noFill/>
          </a:ln>
        </p:spPr>
      </p:pic>
      <p:sp>
        <p:nvSpPr>
          <p:cNvPr id="24" name="Shape 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8" r:id="rId6"/>
    <p:sldLayoutId id="2147483660" r:id="rId7"/>
    <p:sldLayoutId id="2147483661" r:id="rId8"/>
    <p:sldLayoutId id="2147483662" r:id="rId9"/>
    <p:sldLayoutId id="2147483663" r:id="rId10"/>
    <p:sldLayoutId id="2147483664" r:id="rId11"/>
    <p:sldLayoutId id="2147483709" r:id="rId12"/>
    <p:sldLayoutId id="2147483710" r:id="rId13"/>
    <p:sldLayoutId id="214748371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B787F7-A4A8-429E-9CB9-B3BC914FD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61B5EEC-C198-4023-B85D-B5E34530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0E174C-5AA1-44E8-8648-3D9DECF63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4C9BC-9BD5-4536-B490-CA05C645C254}" type="datetimeFigureOut">
              <a:rPr lang="en-US" smtClean="0"/>
              <a:t>7/14/20</a:t>
            </a:fld>
            <a:endParaRPr lang="en-US"/>
          </a:p>
        </p:txBody>
      </p:sp>
      <p:sp>
        <p:nvSpPr>
          <p:cNvPr id="5" name="Footer Placeholder 4">
            <a:extLst>
              <a:ext uri="{FF2B5EF4-FFF2-40B4-BE49-F238E27FC236}">
                <a16:creationId xmlns:a16="http://schemas.microsoft.com/office/drawing/2014/main" xmlns="" id="{135A27A5-A80D-489E-9077-F5C2701DF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2AC3126-C93B-471B-A84A-FFB91D8E9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2A41A-A4CB-4828-AD1E-3D92A5DA2CAF}" type="slidenum">
              <a:rPr lang="en-US" smtClean="0"/>
              <a:t>‹#›</a:t>
            </a:fld>
            <a:endParaRPr lang="en-US"/>
          </a:p>
        </p:txBody>
      </p:sp>
    </p:spTree>
    <p:extLst>
      <p:ext uri="{BB962C8B-B14F-4D97-AF65-F5344CB8AC3E}">
        <p14:creationId xmlns:p14="http://schemas.microsoft.com/office/powerpoint/2010/main" val="5774671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79"/>
            <a:ext cx="9228600" cy="4345577"/>
          </a:xfrm>
          <a:prstGeom prst="rect">
            <a:avLst/>
          </a:prstGeom>
          <a:noFill/>
          <a:ln>
            <a:noFill/>
          </a:ln>
        </p:spPr>
        <p:txBody>
          <a:bodyPr spcFirstLastPara="1" wrap="square" lIns="91425" tIns="45700" rIns="91425" bIns="45700" anchor="b" anchorCtr="0">
            <a:noAutofit/>
          </a:bodyPr>
          <a:lstStyle/>
          <a:p>
            <a:pPr lvl="0" algn="ctr">
              <a:lnSpc>
                <a:spcPct val="150000"/>
              </a:lnSpc>
              <a:buSzPts val="4800"/>
            </a:pPr>
            <a:r>
              <a:rPr lang="en-US" sz="4000" dirty="0"/>
              <a:t>PLC Study</a:t>
            </a:r>
            <a:br>
              <a:rPr lang="en-US" sz="4000" dirty="0"/>
            </a:br>
            <a:r>
              <a:rPr lang="en-US" sz="4000" dirty="0"/>
              <a:t/>
            </a:r>
            <a:br>
              <a:rPr lang="en-US" sz="4000" dirty="0"/>
            </a:br>
            <a:r>
              <a:rPr lang="en-US" sz="3600" i="1" dirty="0"/>
              <a:t>Implementing the </a:t>
            </a:r>
            <a:br>
              <a:rPr lang="en-US" sz="3600" i="1" dirty="0"/>
            </a:br>
            <a:r>
              <a:rPr lang="en-US" sz="3600" i="1" dirty="0"/>
              <a:t>Kentucky Academic Standards for</a:t>
            </a:r>
            <a:br>
              <a:rPr lang="en-US" sz="3600" i="1" dirty="0"/>
            </a:br>
            <a:r>
              <a:rPr lang="en-US" sz="3600" i="1" dirty="0"/>
              <a:t> CAREER STUDIES</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625765" y="4681293"/>
            <a:ext cx="9088236"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2: Section 1</a:t>
            </a:r>
          </a:p>
          <a:p>
            <a:pPr marL="0" lvl="0" indent="0">
              <a:spcBef>
                <a:spcPts val="0"/>
              </a:spcBef>
            </a:pPr>
            <a:r>
              <a:rPr lang="en-US" sz="4000" dirty="0">
                <a:solidFill>
                  <a:srgbClr val="990000"/>
                </a:solidFill>
                <a:latin typeface="Georgia" panose="02040502050405020303" pitchFamily="18" charset="0"/>
              </a:rPr>
              <a:t>PLC Study for Essential Skills</a:t>
            </a:r>
            <a:endParaRPr sz="4000" b="0" i="0" u="none" strike="noStrike" cap="none" dirty="0">
              <a:solidFill>
                <a:srgbClr val="990000"/>
              </a:solidFill>
              <a:latin typeface="Georgia" panose="02040502050405020303" pitchFamily="18" charset="0"/>
              <a:sym typeface="Source Sans Pro"/>
            </a:endParaRPr>
          </a:p>
        </p:txBody>
      </p:sp>
    </p:spTree>
    <p:extLst>
      <p:ext uri="{BB962C8B-B14F-4D97-AF65-F5344CB8AC3E}">
        <p14:creationId xmlns:p14="http://schemas.microsoft.com/office/powerpoint/2010/main" val="301123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71F81-1BC4-4E0D-82BE-462B3624890B}"/>
              </a:ext>
            </a:extLst>
          </p:cNvPr>
          <p:cNvSpPr>
            <a:spLocks noGrp="1"/>
          </p:cNvSpPr>
          <p:nvPr>
            <p:ph type="title"/>
          </p:nvPr>
        </p:nvSpPr>
        <p:spPr/>
        <p:txBody>
          <a:bodyPr/>
          <a:lstStyle/>
          <a:p>
            <a:pPr algn="ctr"/>
            <a:r>
              <a:rPr lang="en-US" sz="3600" dirty="0"/>
              <a:t>PLC Study for Essential Skills</a:t>
            </a:r>
          </a:p>
        </p:txBody>
      </p:sp>
      <p:sp>
        <p:nvSpPr>
          <p:cNvPr id="4" name="Slide Number Placeholder 3">
            <a:extLst>
              <a:ext uri="{FF2B5EF4-FFF2-40B4-BE49-F238E27FC236}">
                <a16:creationId xmlns:a16="http://schemas.microsoft.com/office/drawing/2014/main" xmlns="" id="{80E95281-79F6-4E8C-B9C0-1006DD8A9D19}"/>
              </a:ext>
            </a:extLst>
          </p:cNvPr>
          <p:cNvSpPr>
            <a:spLocks noGrp="1"/>
          </p:cNvSpPr>
          <p:nvPr>
            <p:ph type="sldNum" sz="quarter" idx="12"/>
          </p:nvPr>
        </p:nvSpPr>
        <p:spPr/>
        <p:txBody>
          <a:bodyPr/>
          <a:lstStyle/>
          <a:p>
            <a:fld id="{91BD7323-49BF-4C97-8773-5EC64C492009}" type="slidenum">
              <a:rPr lang="en-US" smtClean="0"/>
              <a:t>10</a:t>
            </a:fld>
            <a:endParaRPr lang="en-US"/>
          </a:p>
        </p:txBody>
      </p:sp>
      <p:sp>
        <p:nvSpPr>
          <p:cNvPr id="6" name="Text Placeholder 5">
            <a:extLst>
              <a:ext uri="{FF2B5EF4-FFF2-40B4-BE49-F238E27FC236}">
                <a16:creationId xmlns:a16="http://schemas.microsoft.com/office/drawing/2014/main" xmlns="" id="{7A657700-0F85-4197-96D8-907E94B363C3}"/>
              </a:ext>
            </a:extLst>
          </p:cNvPr>
          <p:cNvSpPr>
            <a:spLocks noGrp="1"/>
          </p:cNvSpPr>
          <p:nvPr>
            <p:ph type="body" sz="quarter" idx="13"/>
          </p:nvPr>
        </p:nvSpPr>
        <p:spPr>
          <a:xfrm>
            <a:off x="555786" y="1171254"/>
            <a:ext cx="9188715" cy="5503521"/>
          </a:xfrm>
        </p:spPr>
        <p:txBody>
          <a:bodyPr/>
          <a:lstStyle/>
          <a:p>
            <a:pPr marL="0" indent="0">
              <a:spcAft>
                <a:spcPts val="1200"/>
              </a:spcAft>
              <a:buNone/>
            </a:pPr>
            <a:r>
              <a:rPr lang="en-US" sz="2200" dirty="0">
                <a:solidFill>
                  <a:schemeClr val="tx1"/>
                </a:solidFill>
              </a:rPr>
              <a:t>Built upon a Professional Learning Committee (PLC) framework, these tools guide instructional conversations for each domain. </a:t>
            </a:r>
          </a:p>
          <a:p>
            <a:pPr marL="0" indent="0">
              <a:spcAft>
                <a:spcPts val="1800"/>
              </a:spcAft>
              <a:buNone/>
            </a:pPr>
            <a:r>
              <a:rPr lang="en-US" sz="2200" dirty="0">
                <a:solidFill>
                  <a:schemeClr val="tx1"/>
                </a:solidFill>
              </a:rPr>
              <a:t>Arranged by grade-band, there are three parts for each domain:</a:t>
            </a:r>
          </a:p>
          <a:p>
            <a:pPr marL="0" indent="0">
              <a:buNone/>
            </a:pPr>
            <a:r>
              <a:rPr lang="en-US" sz="2000" b="1" dirty="0">
                <a:solidFill>
                  <a:schemeClr val="accent3">
                    <a:lumMod val="50000"/>
                  </a:schemeClr>
                </a:solidFill>
              </a:rPr>
              <a:t>Part I – Standards Exploration </a:t>
            </a:r>
          </a:p>
          <a:p>
            <a:pPr lvl="1">
              <a:spcAft>
                <a:spcPts val="600"/>
              </a:spcAft>
            </a:pPr>
            <a:r>
              <a:rPr lang="en-US" sz="2000" dirty="0"/>
              <a:t>allows teachers to discuss the meaning of each standard and instructional considerations.</a:t>
            </a:r>
          </a:p>
          <a:p>
            <a:pPr marL="0" indent="0">
              <a:buNone/>
            </a:pPr>
            <a:r>
              <a:rPr lang="en-US" sz="2000" b="1" dirty="0">
                <a:solidFill>
                  <a:schemeClr val="accent3">
                    <a:lumMod val="50000"/>
                  </a:schemeClr>
                </a:solidFill>
              </a:rPr>
              <a:t>Part II – Standards Integration </a:t>
            </a:r>
          </a:p>
          <a:p>
            <a:pPr lvl="1">
              <a:spcAft>
                <a:spcPts val="600"/>
              </a:spcAft>
            </a:pPr>
            <a:r>
              <a:rPr lang="en-US" sz="2000" dirty="0">
                <a:solidFill>
                  <a:schemeClr val="tx1"/>
                </a:solidFill>
              </a:rPr>
              <a:t>prompts teachers to consider how to implement the standards within their content area.</a:t>
            </a:r>
          </a:p>
          <a:p>
            <a:pPr marL="0" indent="0">
              <a:buNone/>
            </a:pPr>
            <a:r>
              <a:rPr lang="en-US" sz="2000" b="1" dirty="0">
                <a:solidFill>
                  <a:schemeClr val="accent3">
                    <a:lumMod val="50000"/>
                  </a:schemeClr>
                </a:solidFill>
              </a:rPr>
              <a:t>Part III – Standards Mapping </a:t>
            </a:r>
          </a:p>
          <a:p>
            <a:pPr lvl="1"/>
            <a:r>
              <a:rPr lang="en-US" sz="2000" dirty="0">
                <a:solidFill>
                  <a:schemeClr val="tx1"/>
                </a:solidFill>
              </a:rPr>
              <a:t>guides teachers to determine where and when these standards are taught</a:t>
            </a:r>
            <a:r>
              <a:rPr lang="en-US" sz="1600" dirty="0">
                <a:solidFill>
                  <a:schemeClr val="tx1"/>
                </a:solidFill>
              </a:rPr>
              <a:t>.</a:t>
            </a:r>
          </a:p>
        </p:txBody>
      </p:sp>
    </p:spTree>
    <p:extLst>
      <p:ext uri="{BB962C8B-B14F-4D97-AF65-F5344CB8AC3E}">
        <p14:creationId xmlns:p14="http://schemas.microsoft.com/office/powerpoint/2010/main" val="271547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215757" y="257216"/>
            <a:ext cx="9332529" cy="1320900"/>
          </a:xfrm>
        </p:spPr>
        <p:txBody>
          <a:bodyPr/>
          <a:lstStyle/>
          <a:p>
            <a:pPr algn="ctr"/>
            <a:r>
              <a:rPr lang="en-US" sz="3200" dirty="0"/>
              <a:t>Part I – Standards Exploration – Essential Skills</a:t>
            </a:r>
          </a:p>
        </p:txBody>
      </p:sp>
      <p:sp>
        <p:nvSpPr>
          <p:cNvPr id="16" name="Text Placeholder 15">
            <a:extLst>
              <a:ext uri="{FF2B5EF4-FFF2-40B4-BE49-F238E27FC236}">
                <a16:creationId xmlns:a16="http://schemas.microsoft.com/office/drawing/2014/main" xmlns="" id="{875B4C83-08F8-47C2-93E2-059E35C83432}"/>
              </a:ext>
            </a:extLst>
          </p:cNvPr>
          <p:cNvSpPr>
            <a:spLocks noGrp="1"/>
          </p:cNvSpPr>
          <p:nvPr>
            <p:ph type="body" idx="1"/>
          </p:nvPr>
        </p:nvSpPr>
        <p:spPr>
          <a:xfrm>
            <a:off x="431515" y="1372452"/>
            <a:ext cx="8856323" cy="1202076"/>
          </a:xfrm>
        </p:spPr>
        <p:txBody>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Effective Essential Skills instruction is an ongoing process that involves all content areas, including school and classroom culture</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11</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2368864"/>
            <a:ext cx="5110250" cy="4127470"/>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your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Discuss instructional techniques and/or routines that support student success.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there common strategies, tools or programs to support consistent development across content areas or grade-bands?</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5" name="Picture 4" descr="&quot; &quot;">
            <a:extLst>
              <a:ext uri="{FF2B5EF4-FFF2-40B4-BE49-F238E27FC236}">
                <a16:creationId xmlns:a16="http://schemas.microsoft.com/office/drawing/2014/main" xmlns="" id="{09912E1D-E7B3-4F66-9030-9407974BB5A1}"/>
              </a:ext>
            </a:extLst>
          </p:cNvPr>
          <p:cNvPicPr>
            <a:picLocks noChangeAspect="1"/>
          </p:cNvPicPr>
          <p:nvPr/>
        </p:nvPicPr>
        <p:blipFill rotWithShape="1">
          <a:blip r:embed="rId3"/>
          <a:srcRect l="23252" t="23998" r="25000" b="16002"/>
          <a:stretch/>
        </p:blipFill>
        <p:spPr>
          <a:xfrm>
            <a:off x="5691883" y="2478031"/>
            <a:ext cx="630936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160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0" y="257216"/>
            <a:ext cx="9548286" cy="1320900"/>
          </a:xfrm>
        </p:spPr>
        <p:txBody>
          <a:bodyPr/>
          <a:lstStyle/>
          <a:p>
            <a:pPr algn="ctr"/>
            <a:r>
              <a:rPr lang="en-US" sz="3200" dirty="0"/>
              <a:t>Part II – Standards Integration – Essential Skills</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12</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565669"/>
            <a:ext cx="5110250" cy="4918218"/>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a specific unit, topic or standard(s)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content-specific knowledge, skill(s) or practice(s) required to be proficient in this area.</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an Essential Skill to support student learning. What would explicit/implicit instruction look like for this skill?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would you assess this skill?</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5" name="Picture 4" descr="&quot; &quot;">
            <a:extLst>
              <a:ext uri="{FF2B5EF4-FFF2-40B4-BE49-F238E27FC236}">
                <a16:creationId xmlns:a16="http://schemas.microsoft.com/office/drawing/2014/main" xmlns="" id="{46ECFFAA-1F9F-45E8-8FA3-43C77C1E5D59}"/>
              </a:ext>
              <a:ext uri="{C183D7F6-B498-43B3-948B-1728B52AA6E4}">
                <adec:decorative xmlns:adec="http://schemas.microsoft.com/office/drawing/2017/decorative" xmlns="" val="1"/>
              </a:ext>
            </a:extLst>
          </p:cNvPr>
          <p:cNvPicPr>
            <a:picLocks noChangeAspect="1"/>
          </p:cNvPicPr>
          <p:nvPr/>
        </p:nvPicPr>
        <p:blipFill rotWithShape="1">
          <a:blip r:embed="rId3"/>
          <a:srcRect l="9007" t="16001" r="58744" b="6665"/>
          <a:stretch/>
        </p:blipFill>
        <p:spPr>
          <a:xfrm>
            <a:off x="5845996" y="2420481"/>
            <a:ext cx="6198382" cy="4180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71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391400" y="183250"/>
            <a:ext cx="8992500" cy="1320900"/>
          </a:xfrm>
        </p:spPr>
        <p:txBody>
          <a:bodyPr/>
          <a:lstStyle/>
          <a:p>
            <a:pPr algn="ctr"/>
            <a:r>
              <a:rPr lang="en-US" sz="3200" dirty="0"/>
              <a:t>Part III – Standards Mapping - Essential Skills</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13</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695236"/>
            <a:ext cx="4894493" cy="4801098"/>
          </a:xfrm>
        </p:spPr>
        <p:txBody>
          <a:bodyPr/>
          <a:lstStyle/>
          <a:p>
            <a:pPr lvl="0">
              <a:lnSpc>
                <a:spcPct val="150000"/>
              </a:lnSpc>
              <a:spcBef>
                <a:spcPts val="0"/>
              </a:spcBef>
              <a:spcAft>
                <a:spcPts val="1200"/>
              </a:spcAft>
              <a:buClr>
                <a:schemeClr val="accent1">
                  <a:lumMod val="50000"/>
                </a:schemeClr>
              </a:buClr>
              <a:buSzPct val="100000"/>
              <a:buFont typeface="+mj-lt"/>
              <a:buAutoNum type="alphaLcPeriod"/>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where each standard might be taught, e.g., in a specific content area, a stand-alone unit or as a classroom expectation.</a:t>
            </a:r>
          </a:p>
          <a:p>
            <a:pPr marL="0" indent="0">
              <a:lnSpc>
                <a:spcPts val="2700"/>
              </a:lnSpc>
              <a:spcBef>
                <a:spcPts val="600"/>
              </a:spcBef>
              <a:spcAft>
                <a:spcPts val="600"/>
              </a:spcAft>
              <a:buClr>
                <a:schemeClr val="accent1">
                  <a:lumMod val="50000"/>
                </a:schemeClr>
              </a:buClr>
              <a:buSzPct val="100000"/>
              <a:buNone/>
            </a:pPr>
            <a:endParaRPr lang="en-US" sz="800" dirty="0">
              <a:solidFill>
                <a:srgbClr val="740000"/>
              </a:solidFill>
            </a:endParaRPr>
          </a:p>
          <a:p>
            <a:pPr marL="0" indent="0">
              <a:lnSpc>
                <a:spcPts val="2900"/>
              </a:lnSpc>
              <a:spcBef>
                <a:spcPts val="600"/>
              </a:spcBef>
              <a:spcAft>
                <a:spcPts val="600"/>
              </a:spcAft>
              <a:buClr>
                <a:schemeClr val="accent1">
                  <a:lumMod val="50000"/>
                </a:schemeClr>
              </a:buClr>
              <a:buSzPct val="100000"/>
              <a:buNone/>
            </a:pPr>
            <a:r>
              <a:rPr lang="en-US" sz="2400" dirty="0">
                <a:solidFill>
                  <a:srgbClr val="740000"/>
                </a:solidFill>
              </a:rPr>
              <a:t>This tool may also be used when evaluating new curriculum to identify instructional gaps.</a:t>
            </a:r>
          </a:p>
        </p:txBody>
      </p:sp>
      <p:pic>
        <p:nvPicPr>
          <p:cNvPr id="5" name="Picture 4" descr="&quot; &quot;">
            <a:extLst>
              <a:ext uri="{FF2B5EF4-FFF2-40B4-BE49-F238E27FC236}">
                <a16:creationId xmlns:a16="http://schemas.microsoft.com/office/drawing/2014/main" xmlns="" id="{2A4BE944-DDF2-4D75-BF39-36A4136FC09D}"/>
              </a:ext>
            </a:extLst>
          </p:cNvPr>
          <p:cNvPicPr>
            <a:picLocks noChangeAspect="1"/>
          </p:cNvPicPr>
          <p:nvPr/>
        </p:nvPicPr>
        <p:blipFill rotWithShape="1">
          <a:blip r:embed="rId3"/>
          <a:srcRect l="23252" t="23999" r="25000" b="10667"/>
          <a:stretch/>
        </p:blipFill>
        <p:spPr>
          <a:xfrm>
            <a:off x="5504337" y="2372606"/>
            <a:ext cx="6058121" cy="4302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246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B5AFE-1C4B-4CF5-811E-8EE6CDADBDFE}"/>
              </a:ext>
            </a:extLst>
          </p:cNvPr>
          <p:cNvSpPr>
            <a:spLocks noGrp="1"/>
          </p:cNvSpPr>
          <p:nvPr>
            <p:ph type="title"/>
          </p:nvPr>
        </p:nvSpPr>
        <p:spPr/>
        <p:txBody>
          <a:bodyPr/>
          <a:lstStyle/>
          <a:p>
            <a:pPr algn="ctr"/>
            <a:r>
              <a:rPr lang="en-US" dirty="0"/>
              <a:t>Essential Skills Next Steps</a:t>
            </a:r>
          </a:p>
        </p:txBody>
      </p:sp>
      <p:sp>
        <p:nvSpPr>
          <p:cNvPr id="3" name="Text Placeholder 2">
            <a:extLst>
              <a:ext uri="{FF2B5EF4-FFF2-40B4-BE49-F238E27FC236}">
                <a16:creationId xmlns:a16="http://schemas.microsoft.com/office/drawing/2014/main" xmlns="" id="{5A5E74D1-379C-4BCD-84F9-727FF13F9BE8}"/>
              </a:ext>
            </a:extLst>
          </p:cNvPr>
          <p:cNvSpPr>
            <a:spLocks noGrp="1"/>
          </p:cNvSpPr>
          <p:nvPr>
            <p:ph type="body" sz="quarter" idx="13"/>
          </p:nvPr>
        </p:nvSpPr>
        <p:spPr>
          <a:xfrm>
            <a:off x="555786" y="1773451"/>
            <a:ext cx="9188715" cy="4901324"/>
          </a:xfrm>
        </p:spPr>
        <p:txBody>
          <a:bodyPr/>
          <a:lstStyle/>
          <a:p>
            <a:pPr marL="0" indent="0">
              <a:lnSpc>
                <a:spcPct val="150000"/>
              </a:lnSpc>
              <a:buNone/>
            </a:pPr>
            <a:r>
              <a:rPr lang="en-US" dirty="0">
                <a:solidFill>
                  <a:schemeClr val="tx1"/>
                </a:solidFill>
              </a:rPr>
              <a:t>What are one or two next steps to ensure that students have equitable access to ESSENTIAL SKILLS instruction within your course or grade-band? </a:t>
            </a:r>
          </a:p>
        </p:txBody>
      </p:sp>
      <p:sp>
        <p:nvSpPr>
          <p:cNvPr id="4" name="Slide Number Placeholder 3">
            <a:extLst>
              <a:ext uri="{FF2B5EF4-FFF2-40B4-BE49-F238E27FC236}">
                <a16:creationId xmlns:a16="http://schemas.microsoft.com/office/drawing/2014/main" xmlns="" id="{A14F2FDE-489A-4B10-9545-36D85D1438C4}"/>
              </a:ext>
            </a:extLst>
          </p:cNvPr>
          <p:cNvSpPr>
            <a:spLocks noGrp="1"/>
          </p:cNvSpPr>
          <p:nvPr>
            <p:ph type="sldNum" sz="quarter" idx="12"/>
          </p:nvPr>
        </p:nvSpPr>
        <p:spPr/>
        <p:txBody>
          <a:bodyPr/>
          <a:lstStyle/>
          <a:p>
            <a:fld id="{91BD7323-49BF-4C97-8773-5EC64C492009}" type="slidenum">
              <a:rPr lang="en-US" smtClean="0"/>
              <a:t>14</a:t>
            </a:fld>
            <a:endParaRPr lang="en-US"/>
          </a:p>
        </p:txBody>
      </p:sp>
    </p:spTree>
    <p:extLst>
      <p:ext uri="{BB962C8B-B14F-4D97-AF65-F5344CB8AC3E}">
        <p14:creationId xmlns:p14="http://schemas.microsoft.com/office/powerpoint/2010/main" val="136030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End Slide for Section A</a:t>
            </a:r>
          </a:p>
        </p:txBody>
      </p:sp>
      <p:sp>
        <p:nvSpPr>
          <p:cNvPr id="4" name="Slide Number Placeholder 3"/>
          <p:cNvSpPr>
            <a:spLocks noGrp="1"/>
          </p:cNvSpPr>
          <p:nvPr>
            <p:ph type="sldNum" idx="12"/>
          </p:nvPr>
        </p:nvSpPr>
        <p:spPr/>
        <p:txBody>
          <a:bodyPr/>
          <a:lstStyle/>
          <a:p>
            <a:fld id="{91BD7323-49BF-4C97-8773-5EC64C492009}" type="slidenum">
              <a:rPr lang="en-US" smtClean="0"/>
              <a:t>15</a:t>
            </a:fld>
            <a:endParaRPr lang="en-US"/>
          </a:p>
        </p:txBody>
      </p:sp>
      <p:sp>
        <p:nvSpPr>
          <p:cNvPr id="3" name="Text Placeholder 2" hidden="1"/>
          <p:cNvSpPr>
            <a:spLocks noGrp="1"/>
          </p:cNvSpPr>
          <p:nvPr>
            <p:ph type="body" idx="1"/>
          </p:nvPr>
        </p:nvSpPr>
        <p:spPr/>
        <p:txBody>
          <a:bodyPr/>
          <a:lstStyle/>
          <a:p>
            <a:endParaRPr lang="en-US" dirty="0"/>
          </a:p>
        </p:txBody>
      </p:sp>
      <p:sp>
        <p:nvSpPr>
          <p:cNvPr id="7" name="Rectangle 6"/>
          <p:cNvSpPr/>
          <p:nvPr/>
        </p:nvSpPr>
        <p:spPr>
          <a:xfrm>
            <a:off x="2208945" y="633931"/>
            <a:ext cx="7043912" cy="3539430"/>
          </a:xfrm>
          <a:prstGeom prst="rect">
            <a:avLst/>
          </a:prstGeom>
          <a:solidFill>
            <a:schemeClr val="bg1"/>
          </a:solidFill>
        </p:spPr>
        <p:txBody>
          <a:bodyPr wrap="square">
            <a:spAutoFit/>
          </a:bodyPr>
          <a:lstStyle/>
          <a:p>
            <a:r>
              <a:rPr lang="en-US" sz="2800" dirty="0">
                <a:solidFill>
                  <a:schemeClr val="tx1"/>
                </a:solidFill>
                <a:latin typeface="Source Sans Pro" panose="020B0503030403020204" pitchFamily="34" charset="0"/>
                <a:ea typeface="Source Sans Pro" panose="020B0503030403020204" pitchFamily="34" charset="0"/>
              </a:rPr>
              <a:t>Stop here if you are completing: </a:t>
            </a:r>
          </a:p>
          <a:p>
            <a:r>
              <a:rPr lang="en-US" sz="2800" dirty="0">
                <a:solidFill>
                  <a:schemeClr val="tx1"/>
                </a:solidFill>
                <a:latin typeface="Source Sans Pro" panose="020B0503030403020204" pitchFamily="34" charset="0"/>
                <a:ea typeface="Source Sans Pro" panose="020B0503030403020204" pitchFamily="34" charset="0"/>
              </a:rPr>
              <a:t>Section1: PLC Study for Essential Skills </a:t>
            </a:r>
            <a:r>
              <a:rPr lang="en-US" sz="2800" b="1" dirty="0">
                <a:solidFill>
                  <a:schemeClr val="tx1"/>
                </a:solidFill>
                <a:latin typeface="Source Sans Pro" panose="020B0503030403020204" pitchFamily="34" charset="0"/>
                <a:ea typeface="Source Sans Pro" panose="020B0503030403020204" pitchFamily="34" charset="0"/>
              </a:rPr>
              <a:t>only</a:t>
            </a:r>
            <a:r>
              <a:rPr lang="en-US" sz="2800" dirty="0">
                <a:solidFill>
                  <a:schemeClr val="tx1"/>
                </a:solidFill>
                <a:latin typeface="Source Sans Pro" panose="020B0503030403020204" pitchFamily="34" charset="0"/>
                <a:ea typeface="Source Sans Pro" panose="020B0503030403020204" pitchFamily="34" charset="0"/>
              </a:rPr>
              <a:t>.  </a:t>
            </a:r>
          </a:p>
          <a:p>
            <a:r>
              <a:rPr lang="en-US" sz="2800" dirty="0">
                <a:solidFill>
                  <a:schemeClr val="tx1"/>
                </a:solidFill>
                <a:latin typeface="Source Sans Pro" panose="020B0503030403020204" pitchFamily="34" charset="0"/>
                <a:ea typeface="Source Sans Pro" panose="020B0503030403020204" pitchFamily="34" charset="0"/>
              </a:rPr>
              <a:t/>
            </a:r>
            <a:br>
              <a:rPr lang="en-US" sz="2800" dirty="0">
                <a:solidFill>
                  <a:schemeClr val="tx1"/>
                </a:solidFill>
                <a:latin typeface="Source Sans Pro" panose="020B0503030403020204" pitchFamily="34" charset="0"/>
                <a:ea typeface="Source Sans Pro" panose="020B0503030403020204" pitchFamily="34" charset="0"/>
              </a:rPr>
            </a:br>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r>
              <a:rPr lang="en-US" sz="2800" dirty="0">
                <a:solidFill>
                  <a:schemeClr val="tx1"/>
                </a:solidFill>
                <a:latin typeface="Source Sans Pro" panose="020B0503030403020204" pitchFamily="34" charset="0"/>
                <a:ea typeface="Source Sans Pro" panose="020B0503030403020204" pitchFamily="34" charset="0"/>
              </a:rPr>
              <a:t>Continue to Section 2: PLC Study for Careers.</a:t>
            </a:r>
            <a:endParaRPr lang="en-US" sz="3200" dirty="0">
              <a:solidFill>
                <a:schemeClr val="tx1"/>
              </a:solidFill>
              <a:latin typeface="Source Sans Pro" panose="020B0503030403020204" pitchFamily="34" charset="0"/>
              <a:ea typeface="Source Sans Pro" panose="020B0503030403020204" pitchFamily="34" charset="0"/>
            </a:endParaRPr>
          </a:p>
        </p:txBody>
      </p:sp>
      <p:pic>
        <p:nvPicPr>
          <p:cNvPr id="1028" name="Picture 4" descr="Image result for traffic light red">
            <a:extLst>
              <a:ext uri="{FF2B5EF4-FFF2-40B4-BE49-F238E27FC236}">
                <a16:creationId xmlns:a16="http://schemas.microsoft.com/office/drawing/2014/main" xmlns="" id="{8C8B147A-3AA8-4AE4-A3CC-D8E9A6CCC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56" y="438722"/>
            <a:ext cx="1831186" cy="2105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ot; &quot;">
            <a:extLst>
              <a:ext uri="{FF2B5EF4-FFF2-40B4-BE49-F238E27FC236}">
                <a16:creationId xmlns:a16="http://schemas.microsoft.com/office/drawing/2014/main" xmlns="" id="{08A67CA0-1D85-4492-9DDA-EAC4DF34560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69056" y="3586659"/>
            <a:ext cx="1751386" cy="2014094"/>
          </a:xfrm>
          <a:prstGeom prst="rect">
            <a:avLst/>
          </a:prstGeom>
        </p:spPr>
      </p:pic>
    </p:spTree>
    <p:extLst>
      <p:ext uri="{BB962C8B-B14F-4D97-AF65-F5344CB8AC3E}">
        <p14:creationId xmlns:p14="http://schemas.microsoft.com/office/powerpoint/2010/main" val="314853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2120"/>
          </a:xfrm>
        </p:spPr>
        <p:txBody>
          <a:bodyPr/>
          <a:lstStyle/>
          <a:p>
            <a:pPr algn="ctr"/>
            <a:r>
              <a:rPr lang="en-US" dirty="0"/>
              <a:t>Coming Up</a:t>
            </a:r>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a:p>
        </p:txBody>
      </p:sp>
      <p:sp>
        <p:nvSpPr>
          <p:cNvPr id="5" name="Rectangle 1"/>
          <p:cNvSpPr>
            <a:spLocks noGrp="1" noChangeArrowheads="1"/>
          </p:cNvSpPr>
          <p:nvPr>
            <p:ph type="body" sz="quarter" idx="13"/>
          </p:nvPr>
        </p:nvSpPr>
        <p:spPr bwMode="auto">
          <a:xfrm>
            <a:off x="0" y="1831801"/>
            <a:ext cx="101990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indent="3810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indent="0">
              <a:buNone/>
            </a:pPr>
            <a:endParaRPr lang="en-US" sz="2800" dirty="0">
              <a:latin typeface="Source Sans Pro" panose="020B0503030403020204" pitchFamily="34" charset="0"/>
              <a:ea typeface="Source Sans Pro" panose="020B0503030403020204" pitchFamily="34" charset="0"/>
            </a:endParaRPr>
          </a:p>
          <a:p>
            <a:r>
              <a:rPr lang="en-US" sz="2800" dirty="0">
                <a:latin typeface="Source Sans Pro" panose="020B0503030403020204" pitchFamily="34" charset="0"/>
                <a:ea typeface="Source Sans Pro" panose="020B0503030403020204" pitchFamily="34" charset="0"/>
              </a:rPr>
              <a:t>Section 2:   PLC Study for Careers</a:t>
            </a:r>
          </a:p>
          <a:p>
            <a:pPr>
              <a:buFont typeface="Arial" panose="020B0604020202020204" pitchFamily="34" charset="0"/>
              <a:buChar char="•"/>
            </a:pPr>
            <a:endParaRPr lang="en-US" sz="2800" dirty="0">
              <a:latin typeface="Source Sans Pro" panose="020B0503030403020204" pitchFamily="34" charset="0"/>
              <a:ea typeface="Source Sans Pro" panose="020B0503030403020204" pitchFamily="34" charset="0"/>
            </a:endParaRPr>
          </a:p>
          <a:p>
            <a:r>
              <a:rPr lang="en-US" sz="2800" dirty="0">
                <a:latin typeface="Source Sans Pro" panose="020B0503030403020204" pitchFamily="34" charset="0"/>
                <a:ea typeface="Source Sans Pro" panose="020B0503030403020204" pitchFamily="34" charset="0"/>
              </a:rPr>
              <a:t>Section 3:   PLC Study for Financial Literacy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ource Sans Pro" panose="020B0503030403020204" pitchFamily="34" charset="0"/>
                <a:ea typeface="Source Sans Pro" panose="020B0503030403020204" pitchFamily="34" charset="0"/>
              </a:rPr>
              <a:t/>
            </a:r>
            <a:br>
              <a:rPr kumimoji="0" lang="en-US" altLang="en-US" sz="1000" b="0" i="0" u="none" strike="noStrike" cap="none" normalizeH="0" baseline="0" dirty="0">
                <a:ln>
                  <a:noFill/>
                </a:ln>
                <a:effectLst/>
                <a:latin typeface="Source Sans Pro" panose="020B0503030403020204" pitchFamily="34" charset="0"/>
                <a:ea typeface="Source Sans Pro" panose="020B0503030403020204" pitchFamily="34" charset="0"/>
              </a:rPr>
            </a:br>
            <a:endParaRPr kumimoji="0" lang="en-US" altLang="en-US" sz="1800" b="0" i="0" u="none" strike="noStrike" cap="none" normalizeH="0" baseline="0" dirty="0">
              <a:ln>
                <a:noFill/>
              </a:ln>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5232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lvl="0" algn="ctr">
              <a:buSzPts val="4800"/>
            </a:pPr>
            <a:r>
              <a:rPr lang="en-US" sz="4000" dirty="0"/>
              <a:t>Getting to Know the </a:t>
            </a:r>
            <a:br>
              <a:rPr lang="en-US" sz="4000" dirty="0"/>
            </a:br>
            <a:r>
              <a:rPr lang="en-US" sz="4000" i="1" dirty="0"/>
              <a:t>Kentucky Academic Standards for Career Studies</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2: Section </a:t>
            </a:r>
            <a:r>
              <a:rPr lang="en-US" sz="4000" dirty="0">
                <a:solidFill>
                  <a:srgbClr val="990000"/>
                </a:solidFill>
                <a:latin typeface="Georgia" panose="02040502050405020303" pitchFamily="18" charset="0"/>
              </a:rPr>
              <a:t>2</a:t>
            </a:r>
            <a:endParaRPr lang="en-US" sz="4000" b="0" i="0" u="none" strike="noStrike" cap="none" dirty="0">
              <a:solidFill>
                <a:srgbClr val="990000"/>
              </a:solidFill>
              <a:latin typeface="Georgia" panose="02040502050405020303" pitchFamily="18" charset="0"/>
              <a:sym typeface="Source Sans Pro"/>
            </a:endParaRPr>
          </a:p>
          <a:p>
            <a:pPr marL="0" lvl="0" indent="0">
              <a:spcBef>
                <a:spcPts val="0"/>
              </a:spcBef>
            </a:pPr>
            <a:r>
              <a:rPr lang="en-US" sz="4000" dirty="0">
                <a:solidFill>
                  <a:srgbClr val="990000"/>
                </a:solidFill>
                <a:latin typeface="Georgia" panose="02040502050405020303" pitchFamily="18" charset="0"/>
              </a:rPr>
              <a:t>PLC Study for Careers</a:t>
            </a:r>
          </a:p>
          <a:p>
            <a:pPr marL="0" marR="0" lvl="0" indent="0" rtl="0">
              <a:lnSpc>
                <a:spcPct val="100000"/>
              </a:lnSpc>
              <a:spcBef>
                <a:spcPts val="0"/>
              </a:spcBef>
              <a:spcAft>
                <a:spcPts val="0"/>
              </a:spcAft>
              <a:buClr>
                <a:srgbClr val="D2BD24"/>
              </a:buClr>
              <a:buSzPts val="2800"/>
              <a:buFont typeface="Noto Sans Symbols"/>
              <a:buNone/>
            </a:pPr>
            <a:endParaRPr sz="4000" b="0" i="0" u="none" strike="noStrike" cap="none" dirty="0">
              <a:solidFill>
                <a:srgbClr val="7F7F7F"/>
              </a:solidFill>
              <a:latin typeface="Georgia" panose="02040502050405020303" pitchFamily="18" charset="0"/>
              <a:sym typeface="Source Sans Pro"/>
            </a:endParaRPr>
          </a:p>
        </p:txBody>
      </p:sp>
    </p:spTree>
    <p:extLst>
      <p:ext uri="{BB962C8B-B14F-4D97-AF65-F5344CB8AC3E}">
        <p14:creationId xmlns:p14="http://schemas.microsoft.com/office/powerpoint/2010/main" val="168398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solidFill>
                  <a:schemeClr val="tx1"/>
                </a:solidFill>
              </a:rPr>
              <a:t>Assume best intentions.</a:t>
            </a:r>
          </a:p>
          <a:p>
            <a:pPr>
              <a:buFont typeface="Arial" panose="020B0604020202020204" pitchFamily="34" charset="0"/>
              <a:buChar char="•"/>
            </a:pPr>
            <a:r>
              <a:rPr lang="en-US" dirty="0">
                <a:solidFill>
                  <a:schemeClr val="tx1"/>
                </a:solidFill>
              </a:rPr>
              <a:t>Listen carefully to one another.</a:t>
            </a:r>
          </a:p>
          <a:p>
            <a:pPr>
              <a:buFont typeface="Arial" panose="020B0604020202020204" pitchFamily="34" charset="0"/>
              <a:buChar char="•"/>
            </a:pPr>
            <a:r>
              <a:rPr lang="en-US" dirty="0">
                <a:solidFill>
                  <a:schemeClr val="tx1"/>
                </a:solidFill>
              </a:rPr>
              <a:t>Be open to new ideas.</a:t>
            </a:r>
          </a:p>
          <a:p>
            <a:pPr>
              <a:buFont typeface="Arial" panose="020B0604020202020204" pitchFamily="34" charset="0"/>
              <a:buChar char="•"/>
            </a:pPr>
            <a:r>
              <a:rPr lang="en-US" dirty="0">
                <a:solidFill>
                  <a:schemeClr val="tx1"/>
                </a:solidFill>
              </a:rPr>
              <a:t>Be open to working outside your comfort zone.</a:t>
            </a:r>
          </a:p>
          <a:p>
            <a:pPr>
              <a:buFont typeface="Arial" panose="020B0604020202020204" pitchFamily="34" charset="0"/>
              <a:buChar char="•"/>
            </a:pPr>
            <a:r>
              <a:rPr lang="en-US" dirty="0">
                <a:solidFill>
                  <a:schemeClr val="tx1"/>
                </a:solidFill>
              </a:rPr>
              <a:t>Ask questions.</a:t>
            </a:r>
          </a:p>
          <a:p>
            <a:pPr>
              <a:buFont typeface="Arial" panose="020B0604020202020204" pitchFamily="34" charset="0"/>
              <a:buChar char="•"/>
            </a:pPr>
            <a:r>
              <a:rPr lang="en-US" dirty="0">
                <a:solidFill>
                  <a:schemeClr val="tx1"/>
                </a:solidFill>
              </a:rPr>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a:p>
        </p:txBody>
      </p:sp>
    </p:spTree>
    <p:extLst>
      <p:ext uri="{BB962C8B-B14F-4D97-AF65-F5344CB8AC3E}">
        <p14:creationId xmlns:p14="http://schemas.microsoft.com/office/powerpoint/2010/main" val="338060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5D9E1-4150-4C1E-975C-678B7E69DB69}"/>
              </a:ext>
            </a:extLst>
          </p:cNvPr>
          <p:cNvSpPr>
            <a:spLocks noGrp="1"/>
          </p:cNvSpPr>
          <p:nvPr>
            <p:ph type="title"/>
          </p:nvPr>
        </p:nvSpPr>
        <p:spPr/>
        <p:txBody>
          <a:bodyPr/>
          <a:lstStyle/>
          <a:p>
            <a:pPr algn="ctr"/>
            <a:r>
              <a:rPr lang="en-US" dirty="0"/>
              <a:t>Session Overview</a:t>
            </a:r>
          </a:p>
        </p:txBody>
      </p:sp>
      <p:sp>
        <p:nvSpPr>
          <p:cNvPr id="3" name="Text Placeholder 2">
            <a:extLst>
              <a:ext uri="{FF2B5EF4-FFF2-40B4-BE49-F238E27FC236}">
                <a16:creationId xmlns:a16="http://schemas.microsoft.com/office/drawing/2014/main" xmlns="" id="{8A7D9BC7-0C4E-4912-BF49-F3978D59EE0E}"/>
              </a:ext>
            </a:extLst>
          </p:cNvPr>
          <p:cNvSpPr>
            <a:spLocks noGrp="1"/>
          </p:cNvSpPr>
          <p:nvPr>
            <p:ph type="body" sz="quarter" idx="13"/>
          </p:nvPr>
        </p:nvSpPr>
        <p:spPr>
          <a:xfrm>
            <a:off x="275423" y="1232899"/>
            <a:ext cx="9824074" cy="5441876"/>
          </a:xfrm>
        </p:spPr>
        <p:txBody>
          <a:bodyPr/>
          <a:lstStyle/>
          <a:p>
            <a:pPr>
              <a:lnSpc>
                <a:spcPct val="150000"/>
              </a:lnSpc>
            </a:pPr>
            <a:r>
              <a:rPr lang="en-US" sz="3200" dirty="0">
                <a:solidFill>
                  <a:schemeClr val="tx1"/>
                </a:solidFill>
              </a:rPr>
              <a:t>What are the goals and guidelines for Career Studies?</a:t>
            </a:r>
          </a:p>
          <a:p>
            <a:pPr>
              <a:lnSpc>
                <a:spcPct val="150000"/>
              </a:lnSpc>
            </a:pPr>
            <a:r>
              <a:rPr lang="en-US" sz="3200" dirty="0">
                <a:solidFill>
                  <a:schemeClr val="tx1"/>
                </a:solidFill>
              </a:rPr>
              <a:t>Career Studies PLC Studies </a:t>
            </a:r>
          </a:p>
          <a:p>
            <a:pPr marL="742950" lvl="1" indent="-285750"/>
            <a:r>
              <a:rPr lang="en-US" sz="2800" dirty="0">
                <a:solidFill>
                  <a:schemeClr val="tx1"/>
                </a:solidFill>
              </a:rPr>
              <a:t>Part I – Standards Exploration </a:t>
            </a:r>
          </a:p>
          <a:p>
            <a:pPr marL="742950" lvl="1" indent="-285750"/>
            <a:r>
              <a:rPr lang="en-US" sz="2800" dirty="0">
                <a:solidFill>
                  <a:schemeClr val="tx1"/>
                </a:solidFill>
              </a:rPr>
              <a:t>Part II – Standards Integration </a:t>
            </a:r>
          </a:p>
          <a:p>
            <a:pPr marL="742950" lvl="1" indent="-285750">
              <a:lnSpc>
                <a:spcPct val="150000"/>
              </a:lnSpc>
              <a:spcBef>
                <a:spcPts val="600"/>
              </a:spcBef>
              <a:spcAft>
                <a:spcPts val="1200"/>
              </a:spcAft>
            </a:pPr>
            <a:r>
              <a:rPr lang="en-US" sz="2800" dirty="0">
                <a:solidFill>
                  <a:schemeClr val="tx1"/>
                </a:solidFill>
              </a:rPr>
              <a:t>Part III – Standards Mapping </a:t>
            </a:r>
          </a:p>
          <a:p>
            <a:r>
              <a:rPr lang="en-US" sz="3200" dirty="0">
                <a:solidFill>
                  <a:schemeClr val="tx1"/>
                </a:solidFill>
              </a:rPr>
              <a:t>Each part requires 30-60 minutes</a:t>
            </a:r>
          </a:p>
          <a:p>
            <a:pPr>
              <a:lnSpc>
                <a:spcPct val="150000"/>
              </a:lnSpc>
            </a:pPr>
            <a:endParaRPr lang="en-US" sz="3200" dirty="0">
              <a:solidFill>
                <a:schemeClr val="tx1"/>
              </a:solidFill>
            </a:endParaRPr>
          </a:p>
          <a:p>
            <a:pPr>
              <a:lnSpc>
                <a:spcPct val="150000"/>
              </a:lnSpc>
            </a:pPr>
            <a:endParaRPr lang="en-US" sz="3200" dirty="0">
              <a:solidFill>
                <a:schemeClr val="tx1"/>
              </a:solidFill>
            </a:endParaRPr>
          </a:p>
        </p:txBody>
      </p:sp>
      <p:sp>
        <p:nvSpPr>
          <p:cNvPr id="4" name="Slide Number Placeholder 3">
            <a:extLst>
              <a:ext uri="{FF2B5EF4-FFF2-40B4-BE49-F238E27FC236}">
                <a16:creationId xmlns:a16="http://schemas.microsoft.com/office/drawing/2014/main" xmlns="" id="{F47091D8-953B-4AAD-9E99-85D0B800E459}"/>
              </a:ext>
            </a:extLst>
          </p:cNvPr>
          <p:cNvSpPr>
            <a:spLocks noGrp="1"/>
          </p:cNvSpPr>
          <p:nvPr>
            <p:ph type="sldNum" sz="quarter" idx="12"/>
          </p:nvPr>
        </p:nvSpPr>
        <p:spPr/>
        <p:txBody>
          <a:bodyPr/>
          <a:lstStyle/>
          <a:p>
            <a:fld id="{91BD7323-49BF-4C97-8773-5EC64C492009}" type="slidenum">
              <a:rPr lang="en-US" smtClean="0"/>
              <a:t>19</a:t>
            </a:fld>
            <a:endParaRPr lang="en-US"/>
          </a:p>
        </p:txBody>
      </p:sp>
    </p:spTree>
    <p:extLst>
      <p:ext uri="{BB962C8B-B14F-4D97-AF65-F5344CB8AC3E}">
        <p14:creationId xmlns:p14="http://schemas.microsoft.com/office/powerpoint/2010/main" val="376815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solidFill>
                  <a:schemeClr val="tx1"/>
                </a:solidFill>
              </a:rPr>
              <a:t>Assume best intentions.</a:t>
            </a:r>
          </a:p>
          <a:p>
            <a:pPr>
              <a:buFont typeface="Arial" panose="020B0604020202020204" pitchFamily="34" charset="0"/>
              <a:buChar char="•"/>
            </a:pPr>
            <a:r>
              <a:rPr lang="en-US" dirty="0">
                <a:solidFill>
                  <a:schemeClr val="tx1"/>
                </a:solidFill>
              </a:rPr>
              <a:t>Listen carefully to one another.</a:t>
            </a:r>
          </a:p>
          <a:p>
            <a:pPr>
              <a:buFont typeface="Arial" panose="020B0604020202020204" pitchFamily="34" charset="0"/>
              <a:buChar char="•"/>
            </a:pPr>
            <a:r>
              <a:rPr lang="en-US" dirty="0">
                <a:solidFill>
                  <a:schemeClr val="tx1"/>
                </a:solidFill>
              </a:rPr>
              <a:t>Be open to new ideas.</a:t>
            </a:r>
          </a:p>
          <a:p>
            <a:pPr>
              <a:buFont typeface="Arial" panose="020B0604020202020204" pitchFamily="34" charset="0"/>
              <a:buChar char="•"/>
            </a:pPr>
            <a:r>
              <a:rPr lang="en-US" dirty="0">
                <a:solidFill>
                  <a:schemeClr val="tx1"/>
                </a:solidFill>
              </a:rPr>
              <a:t>Be open to working outside your comfort zone.</a:t>
            </a:r>
          </a:p>
          <a:p>
            <a:pPr>
              <a:buFont typeface="Arial" panose="020B0604020202020204" pitchFamily="34" charset="0"/>
              <a:buChar char="•"/>
            </a:pPr>
            <a:r>
              <a:rPr lang="en-US" dirty="0">
                <a:solidFill>
                  <a:schemeClr val="tx1"/>
                </a:solidFill>
              </a:rPr>
              <a:t>Ask questions.</a:t>
            </a:r>
          </a:p>
          <a:p>
            <a:pPr>
              <a:buFont typeface="Arial" panose="020B0604020202020204" pitchFamily="34" charset="0"/>
              <a:buChar char="•"/>
            </a:pPr>
            <a:r>
              <a:rPr lang="en-US" dirty="0">
                <a:solidFill>
                  <a:schemeClr val="tx1"/>
                </a:solidFill>
              </a:rPr>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81841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D3CF4-B502-407D-8F38-CF8C4B87C214}"/>
              </a:ext>
            </a:extLst>
          </p:cNvPr>
          <p:cNvSpPr>
            <a:spLocks noGrp="1"/>
          </p:cNvSpPr>
          <p:nvPr>
            <p:ph type="title"/>
          </p:nvPr>
        </p:nvSpPr>
        <p:spPr>
          <a:xfrm>
            <a:off x="555786" y="257025"/>
            <a:ext cx="8596668" cy="989884"/>
          </a:xfrm>
        </p:spPr>
        <p:txBody>
          <a:bodyPr/>
          <a:lstStyle/>
          <a:p>
            <a:r>
              <a:rPr lang="en-US" sz="4000" dirty="0"/>
              <a:t>Career Development IS:</a:t>
            </a:r>
          </a:p>
        </p:txBody>
      </p:sp>
      <p:sp>
        <p:nvSpPr>
          <p:cNvPr id="3" name="Text Placeholder 2">
            <a:extLst>
              <a:ext uri="{FF2B5EF4-FFF2-40B4-BE49-F238E27FC236}">
                <a16:creationId xmlns:a16="http://schemas.microsoft.com/office/drawing/2014/main" xmlns="" id="{216A3A06-D8B2-4AE9-9C26-55BAF9F68C67}"/>
              </a:ext>
            </a:extLst>
          </p:cNvPr>
          <p:cNvSpPr>
            <a:spLocks noGrp="1"/>
          </p:cNvSpPr>
          <p:nvPr>
            <p:ph type="body" sz="quarter" idx="13"/>
          </p:nvPr>
        </p:nvSpPr>
        <p:spPr>
          <a:xfrm>
            <a:off x="555786" y="997962"/>
            <a:ext cx="9188715" cy="2615086"/>
          </a:xfrm>
        </p:spPr>
        <p:txBody>
          <a:bodyPr/>
          <a:lstStyle/>
          <a:p>
            <a:r>
              <a:rPr lang="en-US" sz="2400" dirty="0">
                <a:solidFill>
                  <a:schemeClr val="tx1"/>
                </a:solidFill>
              </a:rPr>
              <a:t>a lifelong process of personal discovery, gaining knowledge and refining skills. </a:t>
            </a:r>
          </a:p>
          <a:p>
            <a:r>
              <a:rPr lang="en-US" sz="2400" dirty="0">
                <a:solidFill>
                  <a:schemeClr val="tx1"/>
                </a:solidFill>
              </a:rPr>
              <a:t>navigating your path through learning and work.</a:t>
            </a:r>
          </a:p>
          <a:p>
            <a:r>
              <a:rPr lang="en-US" sz="2400" dirty="0">
                <a:solidFill>
                  <a:schemeClr val="tx1"/>
                </a:solidFill>
              </a:rPr>
              <a:t>evaluating options to inform decisions.</a:t>
            </a:r>
          </a:p>
          <a:p>
            <a:r>
              <a:rPr lang="en-US" sz="2400" dirty="0">
                <a:solidFill>
                  <a:schemeClr val="tx1"/>
                </a:solidFill>
              </a:rPr>
              <a:t>developing resilience as you progress on your journey.</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xmlns="" id="{2121CD1A-7387-49EC-BFE0-4BC10B834733}"/>
              </a:ext>
            </a:extLst>
          </p:cNvPr>
          <p:cNvSpPr>
            <a:spLocks noGrp="1"/>
          </p:cNvSpPr>
          <p:nvPr>
            <p:ph type="sldNum" sz="quarter" idx="12"/>
          </p:nvPr>
        </p:nvSpPr>
        <p:spPr/>
        <p:txBody>
          <a:bodyPr/>
          <a:lstStyle/>
          <a:p>
            <a:fld id="{91BD7323-49BF-4C97-8773-5EC64C492009}" type="slidenum">
              <a:rPr lang="en-US" smtClean="0"/>
              <a:t>20</a:t>
            </a:fld>
            <a:endParaRPr lang="en-US"/>
          </a:p>
        </p:txBody>
      </p:sp>
      <p:sp>
        <p:nvSpPr>
          <p:cNvPr id="5" name="Title 1">
            <a:extLst>
              <a:ext uri="{FF2B5EF4-FFF2-40B4-BE49-F238E27FC236}">
                <a16:creationId xmlns:a16="http://schemas.microsoft.com/office/drawing/2014/main" xmlns="" id="{9A0EC88C-D0B4-4BF0-8B69-EB3D6BD012B3}"/>
              </a:ext>
            </a:extLst>
          </p:cNvPr>
          <p:cNvSpPr txBox="1">
            <a:spLocks/>
          </p:cNvSpPr>
          <p:nvPr/>
        </p:nvSpPr>
        <p:spPr>
          <a:xfrm>
            <a:off x="555786" y="3979473"/>
            <a:ext cx="8596668" cy="98988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sz="4000" dirty="0"/>
              <a:t>Career Development IS NOT:</a:t>
            </a:r>
          </a:p>
        </p:txBody>
      </p:sp>
      <p:sp>
        <p:nvSpPr>
          <p:cNvPr id="6" name="Text Placeholder 2">
            <a:extLst>
              <a:ext uri="{FF2B5EF4-FFF2-40B4-BE49-F238E27FC236}">
                <a16:creationId xmlns:a16="http://schemas.microsoft.com/office/drawing/2014/main" xmlns="" id="{7816709C-B627-4FC4-BFA6-9A96192B8147}"/>
              </a:ext>
            </a:extLst>
          </p:cNvPr>
          <p:cNvSpPr txBox="1">
            <a:spLocks/>
          </p:cNvSpPr>
          <p:nvPr/>
        </p:nvSpPr>
        <p:spPr>
          <a:xfrm>
            <a:off x="686670" y="4712323"/>
            <a:ext cx="9188715" cy="188865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200" algn="l" rtl="0">
              <a:lnSpc>
                <a:spcPct val="100000"/>
              </a:lnSpc>
              <a:spcBef>
                <a:spcPts val="1000"/>
              </a:spcBef>
              <a:spcAft>
                <a:spcPts val="0"/>
              </a:spcAft>
              <a:buClr>
                <a:schemeClr val="accent2">
                  <a:lumMod val="50000"/>
                </a:schemeClr>
              </a:buClr>
              <a:buSzPts val="3600"/>
              <a:buFont typeface="Arial" panose="020B0604020202020204" pitchFamily="34" charset="0"/>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chemeClr val="accent2">
                  <a:lumMod val="50000"/>
                </a:schemeClr>
              </a:buClr>
              <a:buSzPts val="2560"/>
              <a:buFont typeface="Arial" panose="020B0604020202020204" pitchFamily="34" charset="0"/>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chemeClr val="accent2">
                  <a:lumMod val="50000"/>
                </a:schemeClr>
              </a:buClr>
              <a:buSzPts val="2800"/>
              <a:buFont typeface="Arial" panose="020B0604020202020204" pitchFamily="34" charset="0"/>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r>
              <a:rPr lang="en-US" sz="2400" dirty="0">
                <a:solidFill>
                  <a:schemeClr val="tx1"/>
                </a:solidFill>
              </a:rPr>
              <a:t>choosing “one” occupation for life.</a:t>
            </a:r>
          </a:p>
          <a:p>
            <a:r>
              <a:rPr lang="en-US" sz="2400" dirty="0">
                <a:solidFill>
                  <a:schemeClr val="tx1"/>
                </a:solidFill>
              </a:rPr>
              <a:t>making “one” perfect education choice.</a:t>
            </a:r>
          </a:p>
          <a:p>
            <a:r>
              <a:rPr lang="en-US" sz="2400" dirty="0">
                <a:solidFill>
                  <a:schemeClr val="tx1"/>
                </a:solidFill>
              </a:rPr>
              <a:t>finding “one” perfect job. </a:t>
            </a:r>
          </a:p>
          <a:p>
            <a:endParaRPr lang="en-US" sz="2400" dirty="0"/>
          </a:p>
        </p:txBody>
      </p:sp>
    </p:spTree>
    <p:extLst>
      <p:ext uri="{BB962C8B-B14F-4D97-AF65-F5344CB8AC3E}">
        <p14:creationId xmlns:p14="http://schemas.microsoft.com/office/powerpoint/2010/main" val="320678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698F3-8284-4C5D-8009-A1DCCC6862DB}"/>
              </a:ext>
            </a:extLst>
          </p:cNvPr>
          <p:cNvSpPr>
            <a:spLocks noGrp="1"/>
          </p:cNvSpPr>
          <p:nvPr>
            <p:ph type="title"/>
          </p:nvPr>
        </p:nvSpPr>
        <p:spPr>
          <a:xfrm>
            <a:off x="478248" y="257025"/>
            <a:ext cx="8674206" cy="881964"/>
          </a:xfrm>
        </p:spPr>
        <p:txBody>
          <a:bodyPr/>
          <a:lstStyle/>
          <a:p>
            <a:r>
              <a:rPr lang="en-US" sz="3600" dirty="0"/>
              <a:t>Career Studies should guide students to:</a:t>
            </a:r>
          </a:p>
        </p:txBody>
      </p:sp>
      <p:sp>
        <p:nvSpPr>
          <p:cNvPr id="3" name="Text Placeholder 2">
            <a:extLst>
              <a:ext uri="{FF2B5EF4-FFF2-40B4-BE49-F238E27FC236}">
                <a16:creationId xmlns:a16="http://schemas.microsoft.com/office/drawing/2014/main" xmlns="" id="{B3EB8704-EE05-4BB8-BC30-A91F52D83C2D}"/>
              </a:ext>
            </a:extLst>
          </p:cNvPr>
          <p:cNvSpPr>
            <a:spLocks noGrp="1"/>
          </p:cNvSpPr>
          <p:nvPr>
            <p:ph type="body" sz="quarter" idx="13"/>
          </p:nvPr>
        </p:nvSpPr>
        <p:spPr>
          <a:xfrm>
            <a:off x="478248" y="1273995"/>
            <a:ext cx="9001653" cy="5158837"/>
          </a:xfrm>
        </p:spPr>
        <p:txBody>
          <a:bodyPr/>
          <a:lstStyle/>
          <a:p>
            <a:pPr marL="514350" indent="-514350">
              <a:spcBef>
                <a:spcPts val="0"/>
              </a:spcBef>
              <a:spcAft>
                <a:spcPts val="1800"/>
              </a:spcAft>
              <a:buSzPct val="100000"/>
              <a:buFont typeface="+mj-lt"/>
              <a:buAutoNum type="alphaLcPeriod"/>
            </a:pPr>
            <a:r>
              <a:rPr lang="en-US" sz="2400" dirty="0">
                <a:solidFill>
                  <a:schemeClr val="tx1"/>
                </a:solidFill>
              </a:rPr>
              <a:t>understand their career interests, preferences and goals by exploring real-world interests.</a:t>
            </a:r>
          </a:p>
          <a:p>
            <a:pPr marL="514350" indent="-514350">
              <a:spcBef>
                <a:spcPts val="0"/>
              </a:spcBef>
              <a:spcAft>
                <a:spcPts val="1800"/>
              </a:spcAft>
              <a:buSzPct val="100000"/>
              <a:buFont typeface="+mj-lt"/>
              <a:buAutoNum type="alphaLcPeriod"/>
            </a:pPr>
            <a:r>
              <a:rPr lang="en-US" sz="2400" dirty="0">
                <a:solidFill>
                  <a:schemeClr val="tx1"/>
                </a:solidFill>
              </a:rPr>
              <a:t>understand the time, effort, experience and other requirements to pursue goals.</a:t>
            </a:r>
          </a:p>
          <a:p>
            <a:pPr marL="514350" indent="-514350">
              <a:spcBef>
                <a:spcPts val="0"/>
              </a:spcBef>
              <a:spcAft>
                <a:spcPts val="1800"/>
              </a:spcAft>
              <a:buSzPct val="100000"/>
              <a:buFont typeface="+mj-lt"/>
              <a:buAutoNum type="alphaLcPeriod"/>
            </a:pPr>
            <a:r>
              <a:rPr lang="en-US" sz="2400" dirty="0">
                <a:solidFill>
                  <a:schemeClr val="tx1"/>
                </a:solidFill>
              </a:rPr>
              <a:t>recognize the value of each step in the educational and experiential process.</a:t>
            </a:r>
          </a:p>
          <a:p>
            <a:pPr marL="514350" indent="-514350">
              <a:spcBef>
                <a:spcPts val="0"/>
              </a:spcBef>
              <a:spcAft>
                <a:spcPts val="1800"/>
              </a:spcAft>
              <a:buSzPct val="100000"/>
              <a:buFont typeface="+mj-lt"/>
              <a:buAutoNum type="alphaLcPeriod"/>
            </a:pPr>
            <a:r>
              <a:rPr lang="en-US" sz="2400" dirty="0">
                <a:solidFill>
                  <a:schemeClr val="tx1"/>
                </a:solidFill>
              </a:rPr>
              <a:t>recognize that nearly all career paths require ongoing education and experience.</a:t>
            </a:r>
          </a:p>
          <a:p>
            <a:pPr marL="514350" indent="-514350">
              <a:spcBef>
                <a:spcPts val="0"/>
              </a:spcBef>
              <a:spcAft>
                <a:spcPts val="1800"/>
              </a:spcAft>
              <a:buSzPct val="100000"/>
              <a:buFont typeface="+mj-lt"/>
              <a:buAutoNum type="alphaLcPeriod"/>
            </a:pPr>
            <a:r>
              <a:rPr lang="en-US" sz="2400" dirty="0">
                <a:solidFill>
                  <a:schemeClr val="tx1"/>
                </a:solidFill>
              </a:rPr>
              <a:t>recognize resources and individuals to assist in the planning and execution of career and personal goals.</a:t>
            </a:r>
          </a:p>
        </p:txBody>
      </p:sp>
      <p:sp>
        <p:nvSpPr>
          <p:cNvPr id="4" name="Slide Number Placeholder 3">
            <a:extLst>
              <a:ext uri="{FF2B5EF4-FFF2-40B4-BE49-F238E27FC236}">
                <a16:creationId xmlns:a16="http://schemas.microsoft.com/office/drawing/2014/main" xmlns="" id="{46C29988-6596-4D2D-BE69-62D515993CF1}"/>
              </a:ext>
            </a:extLst>
          </p:cNvPr>
          <p:cNvSpPr>
            <a:spLocks noGrp="1"/>
          </p:cNvSpPr>
          <p:nvPr>
            <p:ph type="sldNum" sz="quarter" idx="12"/>
          </p:nvPr>
        </p:nvSpPr>
        <p:spPr/>
        <p:txBody>
          <a:bodyPr/>
          <a:lstStyle/>
          <a:p>
            <a:fld id="{91BD7323-49BF-4C97-8773-5EC64C492009}" type="slidenum">
              <a:rPr lang="en-US" smtClean="0"/>
              <a:t>21</a:t>
            </a:fld>
            <a:endParaRPr lang="en-US"/>
          </a:p>
        </p:txBody>
      </p:sp>
    </p:spTree>
    <p:extLst>
      <p:ext uri="{BB962C8B-B14F-4D97-AF65-F5344CB8AC3E}">
        <p14:creationId xmlns:p14="http://schemas.microsoft.com/office/powerpoint/2010/main" val="209959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a:extLst>
              <a:ext uri="{FF2B5EF4-FFF2-40B4-BE49-F238E27FC236}">
                <a16:creationId xmlns:a16="http://schemas.microsoft.com/office/drawing/2014/main" xmlns="" id="{244B55A2-A494-44F2-BFC5-8EA15FFAD20F}"/>
              </a:ext>
              <a:ext uri="{C183D7F6-B498-43B3-948B-1728B52AA6E4}">
                <adec:decorative xmlns:adec="http://schemas.microsoft.com/office/drawing/2017/decorative" xmlns="" val="1"/>
              </a:ext>
            </a:extLst>
          </p:cNvPr>
          <p:cNvSpPr/>
          <p:nvPr/>
        </p:nvSpPr>
        <p:spPr>
          <a:xfrm>
            <a:off x="8416887" y="-12118"/>
            <a:ext cx="3775113" cy="687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1272187" y="113186"/>
            <a:ext cx="8596668" cy="741781"/>
          </a:xfrm>
        </p:spPr>
        <p:txBody>
          <a:bodyPr/>
          <a:lstStyle/>
          <a:p>
            <a:pPr algn="ctr"/>
            <a:r>
              <a:rPr lang="en-US" sz="4000" dirty="0"/>
              <a:t>Careers Progression Summary</a:t>
            </a:r>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a:p>
        </p:txBody>
      </p:sp>
      <p:graphicFrame>
        <p:nvGraphicFramePr>
          <p:cNvPr id="7" name="Table 6">
            <a:extLst>
              <a:ext uri="{FF2B5EF4-FFF2-40B4-BE49-F238E27FC236}">
                <a16:creationId xmlns:a16="http://schemas.microsoft.com/office/drawing/2014/main" xmlns="" id="{0A6343EF-1F78-48C2-8477-371A457B5452}"/>
              </a:ext>
            </a:extLst>
          </p:cNvPr>
          <p:cNvGraphicFramePr>
            <a:graphicFrameLocks noGrp="1"/>
          </p:cNvGraphicFramePr>
          <p:nvPr>
            <p:extLst>
              <p:ext uri="{D42A27DB-BD31-4B8C-83A1-F6EECF244321}">
                <p14:modId xmlns:p14="http://schemas.microsoft.com/office/powerpoint/2010/main" val="1691214033"/>
              </p:ext>
            </p:extLst>
          </p:nvPr>
        </p:nvGraphicFramePr>
        <p:xfrm>
          <a:off x="279778" y="815158"/>
          <a:ext cx="11632444" cy="5929656"/>
        </p:xfrm>
        <a:graphic>
          <a:graphicData uri="http://schemas.openxmlformats.org/drawingml/2006/table">
            <a:tbl>
              <a:tblPr firstRow="1" firstCol="1" bandRow="1">
                <a:tableStyleId>{5940675A-B579-460E-94D1-54222C63F5DA}</a:tableStyleId>
              </a:tblPr>
              <a:tblGrid>
                <a:gridCol w="1212353">
                  <a:extLst>
                    <a:ext uri="{9D8B030D-6E8A-4147-A177-3AD203B41FA5}">
                      <a16:colId xmlns:a16="http://schemas.microsoft.com/office/drawing/2014/main" xmlns="" val="2422655832"/>
                    </a:ext>
                  </a:extLst>
                </a:gridCol>
                <a:gridCol w="1998580">
                  <a:extLst>
                    <a:ext uri="{9D8B030D-6E8A-4147-A177-3AD203B41FA5}">
                      <a16:colId xmlns:a16="http://schemas.microsoft.com/office/drawing/2014/main" xmlns="" val="781521100"/>
                    </a:ext>
                  </a:extLst>
                </a:gridCol>
                <a:gridCol w="2167466">
                  <a:extLst>
                    <a:ext uri="{9D8B030D-6E8A-4147-A177-3AD203B41FA5}">
                      <a16:colId xmlns:a16="http://schemas.microsoft.com/office/drawing/2014/main" xmlns="" val="2612473420"/>
                    </a:ext>
                  </a:extLst>
                </a:gridCol>
                <a:gridCol w="3533423">
                  <a:extLst>
                    <a:ext uri="{9D8B030D-6E8A-4147-A177-3AD203B41FA5}">
                      <a16:colId xmlns:a16="http://schemas.microsoft.com/office/drawing/2014/main" xmlns="" val="3759300663"/>
                    </a:ext>
                  </a:extLst>
                </a:gridCol>
                <a:gridCol w="2720622">
                  <a:extLst>
                    <a:ext uri="{9D8B030D-6E8A-4147-A177-3AD203B41FA5}">
                      <a16:colId xmlns:a16="http://schemas.microsoft.com/office/drawing/2014/main" xmlns="" val="3359495204"/>
                    </a:ext>
                  </a:extLst>
                </a:gridCol>
              </a:tblGrid>
              <a:tr h="417352">
                <a:tc>
                  <a:txBody>
                    <a:bodyPr/>
                    <a:lstStyle/>
                    <a:p>
                      <a:pPr marL="0" marR="0" algn="ctr">
                        <a:lnSpc>
                          <a:spcPct val="107000"/>
                        </a:lnSpc>
                        <a:spcBef>
                          <a:spcPts val="0"/>
                        </a:spcBef>
                        <a:spcAft>
                          <a:spcPts val="0"/>
                        </a:spcAft>
                      </a:pPr>
                      <a:r>
                        <a:rPr lang="en-US" sz="12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PRIMARY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INTERMEDIATE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MIDDLE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extLst>
                  <a:ext uri="{0D108BD9-81ED-4DB2-BD59-A6C34878D82A}">
                    <a16:rowId xmlns:a16="http://schemas.microsoft.com/office/drawing/2014/main" xmlns="" val="842809529"/>
                  </a:ext>
                </a:extLst>
              </a:tr>
              <a:tr h="2868709">
                <a:tc>
                  <a:txBody>
                    <a:bodyPr/>
                    <a:lstStyle/>
                    <a:p>
                      <a:pPr marL="0" marR="0">
                        <a:lnSpc>
                          <a:spcPct val="107000"/>
                        </a:lnSpc>
                        <a:spcBef>
                          <a:spcPts val="0"/>
                        </a:spcBef>
                        <a:spcAft>
                          <a:spcPts val="0"/>
                        </a:spcAft>
                      </a:pPr>
                      <a:r>
                        <a:rPr lang="en-US" sz="1400" b="1" dirty="0">
                          <a:effectLst/>
                        </a:rPr>
                        <a:t>Exploration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Reasons why people need to work, e.g., to meet basic needs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Careers within local community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Explore broader reasons why people work, e.g., contribute to society, personal satisfaction</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Introduction to KY Career Clusters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Connection between income, values, interests and lifestyles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Changing workplace</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Monetary and time costs of preparing for a career</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Skills/tasks related to the KY Career Clusters and pathways of interest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Opportunities at the secondary level to earn dual/articulated credit, industry certifications, and work-based learning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Post-secondary options related to chosen career cluster or pathway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Options for paying for post-secondary education, including possible sources of funding (e.g., loans, scholarships, grants, military)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extLst>
                  <a:ext uri="{0D108BD9-81ED-4DB2-BD59-A6C34878D82A}">
                    <a16:rowId xmlns:a16="http://schemas.microsoft.com/office/drawing/2014/main" xmlns="" val="310191432"/>
                  </a:ext>
                </a:extLst>
              </a:tr>
              <a:tr h="1977550">
                <a:tc>
                  <a:txBody>
                    <a:bodyPr/>
                    <a:lstStyle/>
                    <a:p>
                      <a:pPr marL="0" marR="0">
                        <a:lnSpc>
                          <a:spcPct val="107000"/>
                        </a:lnSpc>
                        <a:spcBef>
                          <a:spcPts val="0"/>
                        </a:spcBef>
                        <a:spcAft>
                          <a:spcPts val="0"/>
                        </a:spcAft>
                      </a:pPr>
                      <a:r>
                        <a:rPr lang="en-US" sz="1400" b="1" dirty="0">
                          <a:effectLst/>
                        </a:rPr>
                        <a:t>Preparation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Begin to develop necessary academic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Continue to develop academic skills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Learn to use various sources of information to evaluate jobs/careers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gn="l" defTabSz="914400" rtl="0" eaLnBrk="1" fontAlgn="auto" latinLnBrk="0" hangingPunct="1">
                        <a:lnSpc>
                          <a:spcPct val="107000"/>
                        </a:lnSpc>
                        <a:spcBef>
                          <a:spcPts val="0"/>
                        </a:spcBef>
                        <a:spcAft>
                          <a:spcPts val="600"/>
                        </a:spcAft>
                        <a:buClr>
                          <a:srgbClr val="000000"/>
                        </a:buClr>
                        <a:buSzTx/>
                        <a:buFont typeface="Symbol" panose="05050102010706020507" pitchFamily="18" charset="2"/>
                        <a:buChar char=""/>
                        <a:tabLst/>
                        <a:defRPr/>
                      </a:pPr>
                      <a:r>
                        <a:rPr lang="en-US" sz="1400" dirty="0">
                          <a:effectLst/>
                        </a:rPr>
                        <a:t>Continue to develop academic skills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Use extracurricular activities, community experience, volunteer work, etc. to develop academic, technical and/or essential skills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Create and maintain an Individual Learning Plan (ILP)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Use the ILP to guide secondary educational choices related to a career pathway of interest, e.g., to earn dual/articulated credit, industry certifications, and work-based learning opportunities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extLst>
                  <a:ext uri="{0D108BD9-81ED-4DB2-BD59-A6C34878D82A}">
                    <a16:rowId xmlns:a16="http://schemas.microsoft.com/office/drawing/2014/main" xmlns="" val="1806780578"/>
                  </a:ext>
                </a:extLst>
              </a:tr>
              <a:tr h="666045">
                <a:tc>
                  <a:txBody>
                    <a:bodyPr/>
                    <a:lstStyle/>
                    <a:p>
                      <a:pPr marL="0" marR="0">
                        <a:lnSpc>
                          <a:spcPct val="107000"/>
                        </a:lnSpc>
                        <a:spcBef>
                          <a:spcPts val="0"/>
                        </a:spcBef>
                        <a:spcAft>
                          <a:spcPts val="0"/>
                        </a:spcAft>
                      </a:pPr>
                      <a:r>
                        <a:rPr lang="en-US" sz="1400" b="1" dirty="0">
                          <a:effectLst/>
                        </a:rPr>
                        <a:t>Application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gridSpan="4">
                  <a:txBody>
                    <a:bodyPr/>
                    <a:lstStyle/>
                    <a:p>
                      <a:pPr marL="0" marR="0">
                        <a:lnSpc>
                          <a:spcPct val="107000"/>
                        </a:lnSpc>
                        <a:spcBef>
                          <a:spcPts val="0"/>
                        </a:spcBef>
                        <a:spcAft>
                          <a:spcPts val="0"/>
                        </a:spcAft>
                      </a:pPr>
                      <a:r>
                        <a:rPr lang="en-US" sz="1400" dirty="0">
                          <a:effectLst/>
                        </a:rPr>
                        <a:t>Identify and follow agreed-upon collaborative skills (e.g., attendance, respect, preparedness, quality of work, time-management) that are necessary for both the classroom and workplace.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19886217"/>
                  </a:ext>
                </a:extLst>
              </a:tr>
            </a:tbl>
          </a:graphicData>
        </a:graphic>
      </p:graphicFrame>
    </p:spTree>
    <p:extLst>
      <p:ext uri="{BB962C8B-B14F-4D97-AF65-F5344CB8AC3E}">
        <p14:creationId xmlns:p14="http://schemas.microsoft.com/office/powerpoint/2010/main" val="356870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descr="&quot; &quot;">
            <a:extLst>
              <a:ext uri="{FF2B5EF4-FFF2-40B4-BE49-F238E27FC236}">
                <a16:creationId xmlns:a16="http://schemas.microsoft.com/office/drawing/2014/main" xmlns="" id="{B47B8A82-B1D5-43AA-9184-96740EEB3A29}"/>
              </a:ext>
              <a:ext uri="{C183D7F6-B498-43B3-948B-1728B52AA6E4}">
                <adec:decorative xmlns:adec="http://schemas.microsoft.com/office/drawing/2017/decorative" xmlns="" val="1"/>
              </a:ext>
            </a:extLst>
          </p:cNvPr>
          <p:cNvSpPr/>
          <p:nvPr/>
        </p:nvSpPr>
        <p:spPr>
          <a:xfrm>
            <a:off x="176169" y="629174"/>
            <a:ext cx="11177631" cy="5746459"/>
          </a:xfrm>
          <a:prstGeom prst="ellipse">
            <a:avLst/>
          </a:prstGeom>
          <a:solidFill>
            <a:schemeClr val="accent1">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006F41B3-F708-44B0-B658-2424A7816D81}"/>
              </a:ext>
            </a:extLst>
          </p:cNvPr>
          <p:cNvSpPr>
            <a:spLocks noGrp="1"/>
          </p:cNvSpPr>
          <p:nvPr>
            <p:ph type="title"/>
          </p:nvPr>
        </p:nvSpPr>
        <p:spPr>
          <a:xfrm>
            <a:off x="838200" y="365126"/>
            <a:ext cx="10515600" cy="741004"/>
          </a:xfrm>
        </p:spPr>
        <p:txBody>
          <a:bodyPr/>
          <a:lstStyle/>
          <a:p>
            <a:pPr algn="ctr"/>
            <a:r>
              <a:rPr lang="en-US" b="1" dirty="0"/>
              <a:t>Career Development Continuum</a:t>
            </a:r>
          </a:p>
        </p:txBody>
      </p:sp>
      <p:graphicFrame>
        <p:nvGraphicFramePr>
          <p:cNvPr id="5" name="Table 5">
            <a:extLst>
              <a:ext uri="{FF2B5EF4-FFF2-40B4-BE49-F238E27FC236}">
                <a16:creationId xmlns:a16="http://schemas.microsoft.com/office/drawing/2014/main" xmlns="" id="{E41873F1-EBFB-4E0B-B5B5-D207C6337145}"/>
              </a:ext>
            </a:extLst>
          </p:cNvPr>
          <p:cNvGraphicFramePr>
            <a:graphicFrameLocks noGrp="1"/>
          </p:cNvGraphicFramePr>
          <p:nvPr>
            <p:extLst>
              <p:ext uri="{D42A27DB-BD31-4B8C-83A1-F6EECF244321}">
                <p14:modId xmlns:p14="http://schemas.microsoft.com/office/powerpoint/2010/main" val="1998474567"/>
              </p:ext>
            </p:extLst>
          </p:nvPr>
        </p:nvGraphicFramePr>
        <p:xfrm>
          <a:off x="1116601" y="1566240"/>
          <a:ext cx="2673336" cy="4286199"/>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a16="http://schemas.microsoft.com/office/drawing/2014/main" xmlns="" val="1342886559"/>
                    </a:ext>
                  </a:extLst>
                </a:gridCol>
              </a:tblGrid>
              <a:tr h="511755">
                <a:tc>
                  <a:txBody>
                    <a:bodyPr/>
                    <a:lstStyle/>
                    <a:p>
                      <a:pPr algn="ctr"/>
                      <a:r>
                        <a:rPr lang="en-US" dirty="0"/>
                        <a:t>ELEMENTARY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a16="http://schemas.microsoft.com/office/drawing/2014/main" xmlns="" val="3786700255"/>
                  </a:ext>
                </a:extLst>
              </a:tr>
              <a:tr h="382989">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a16="http://schemas.microsoft.com/office/drawing/2014/main" xmlns="" val="3414221871"/>
                  </a:ext>
                </a:extLst>
              </a:tr>
              <a:tr h="1586704">
                <a:tc>
                  <a:txBody>
                    <a:bodyPr/>
                    <a:lstStyle/>
                    <a:p>
                      <a:pPr marL="285750" indent="-285750">
                        <a:buFont typeface="Arial" panose="020B0604020202020204" pitchFamily="34" charset="0"/>
                        <a:buChar char="•"/>
                      </a:pPr>
                      <a:r>
                        <a:rPr lang="en-US" sz="1400" dirty="0"/>
                        <a:t>Web Research</a:t>
                      </a:r>
                    </a:p>
                    <a:p>
                      <a:pPr marL="285750" indent="-285750">
                        <a:buFont typeface="Arial" panose="020B0604020202020204" pitchFamily="34" charset="0"/>
                        <a:buChar char="•"/>
                      </a:pPr>
                      <a:r>
                        <a:rPr lang="en-US" sz="1400" dirty="0"/>
                        <a:t>Career Interest Surveys</a:t>
                      </a:r>
                    </a:p>
                    <a:p>
                      <a:pPr marL="285750" indent="-285750">
                        <a:buFont typeface="Arial" panose="020B0604020202020204" pitchFamily="34" charset="0"/>
                        <a:buChar char="•"/>
                      </a:pPr>
                      <a:r>
                        <a:rPr lang="en-US" sz="1400" dirty="0"/>
                        <a:t>Guest Speakers</a:t>
                      </a:r>
                    </a:p>
                    <a:p>
                      <a:pPr marL="285750" indent="-285750">
                        <a:buFont typeface="Arial" panose="020B0604020202020204" pitchFamily="34" charset="0"/>
                        <a:buChar char="•"/>
                      </a:pPr>
                      <a:r>
                        <a:rPr lang="en-US" sz="1400" dirty="0"/>
                        <a:t>Career Contextual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231735397"/>
                  </a:ext>
                </a:extLst>
              </a:tr>
              <a:tr h="402671">
                <a:tc>
                  <a:txBody>
                    <a:bodyPr/>
                    <a:lstStyle/>
                    <a:p>
                      <a:r>
                        <a:rPr lang="en-US" sz="1400" b="1" dirty="0"/>
                        <a:t>Real-World Experiences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1103399956"/>
                  </a:ext>
                </a:extLst>
              </a:tr>
              <a:tr h="135062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Career Fairs</a:t>
                      </a:r>
                    </a:p>
                    <a:p>
                      <a:pPr marL="285750" indent="-285750">
                        <a:buFont typeface="Arial" panose="020B0604020202020204" pitchFamily="34" charset="0"/>
                        <a:buChar char="•"/>
                      </a:pPr>
                      <a:r>
                        <a:rPr lang="en-US" sz="1400" dirty="0"/>
                        <a:t>Workplace Tours </a:t>
                      </a:r>
                    </a:p>
                    <a:p>
                      <a:pPr marL="285750" indent="-285750">
                        <a:buFont typeface="Arial" panose="020B0604020202020204" pitchFamily="34" charset="0"/>
                        <a:buChar char="•"/>
                      </a:pPr>
                      <a:r>
                        <a:rPr lang="en-US" sz="1400" dirty="0"/>
                        <a:t>Field Trips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4629132"/>
                  </a:ext>
                </a:extLst>
              </a:tr>
            </a:tbl>
          </a:graphicData>
        </a:graphic>
      </p:graphicFrame>
      <p:graphicFrame>
        <p:nvGraphicFramePr>
          <p:cNvPr id="13" name="Table 5">
            <a:extLst>
              <a:ext uri="{FF2B5EF4-FFF2-40B4-BE49-F238E27FC236}">
                <a16:creationId xmlns:a16="http://schemas.microsoft.com/office/drawing/2014/main" xmlns="" id="{F22A80FD-17F9-43F3-BD05-AF73C5249DD6}"/>
              </a:ext>
            </a:extLst>
          </p:cNvPr>
          <p:cNvGraphicFramePr>
            <a:graphicFrameLocks noGrp="1"/>
          </p:cNvGraphicFramePr>
          <p:nvPr>
            <p:extLst>
              <p:ext uri="{D42A27DB-BD31-4B8C-83A1-F6EECF244321}">
                <p14:modId xmlns:p14="http://schemas.microsoft.com/office/powerpoint/2010/main" val="618083609"/>
              </p:ext>
            </p:extLst>
          </p:nvPr>
        </p:nvGraphicFramePr>
        <p:xfrm>
          <a:off x="4415428" y="1545268"/>
          <a:ext cx="2673336" cy="4523090"/>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a16="http://schemas.microsoft.com/office/drawing/2014/main" xmlns="" val="1342886559"/>
                    </a:ext>
                  </a:extLst>
                </a:gridCol>
              </a:tblGrid>
              <a:tr h="52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MIDDLE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a16="http://schemas.microsoft.com/office/drawing/2014/main" xmlns="" val="3786700255"/>
                  </a:ext>
                </a:extLst>
              </a:tr>
              <a:tr h="390161">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a16="http://schemas.microsoft.com/office/drawing/2014/main" xmlns="" val="3414221871"/>
                  </a:ext>
                </a:extLst>
              </a:tr>
              <a:tr h="1616418">
                <a:tc>
                  <a:txBody>
                    <a:bodyPr/>
                    <a:lstStyle/>
                    <a:p>
                      <a:pPr marL="285750" indent="-285750">
                        <a:buFont typeface="Arial" panose="020B0604020202020204" pitchFamily="34" charset="0"/>
                        <a:buChar char="•"/>
                      </a:pPr>
                      <a:r>
                        <a:rPr lang="en-US" sz="1400" dirty="0"/>
                        <a:t>Integrated Curriculum</a:t>
                      </a:r>
                    </a:p>
                    <a:p>
                      <a:pPr marL="285750" indent="-285750">
                        <a:buFont typeface="Arial" panose="020B0604020202020204" pitchFamily="34" charset="0"/>
                        <a:buChar char="•"/>
                      </a:pPr>
                      <a:r>
                        <a:rPr lang="en-US" sz="1400" dirty="0"/>
                        <a:t>Exploratory Tasks &amp; Projects</a:t>
                      </a:r>
                    </a:p>
                    <a:p>
                      <a:pPr marL="285750" indent="-285750">
                        <a:buFont typeface="Arial" panose="020B0604020202020204" pitchFamily="34" charset="0"/>
                        <a:buChar char="•"/>
                      </a:pPr>
                      <a:r>
                        <a:rPr lang="en-US" sz="1400" dirty="0"/>
                        <a:t>Classroom Simulations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Student Organizations</a:t>
                      </a:r>
                    </a:p>
                    <a:p>
                      <a:pPr marL="285750" indent="-285750">
                        <a:buFont typeface="Arial" panose="020B0604020202020204" pitchFamily="34" charset="0"/>
                        <a:buChar char="•"/>
                      </a:pPr>
                      <a:r>
                        <a:rPr lang="en-US" sz="1400" dirty="0"/>
                        <a:t>Career Clusters &amp; Pathways</a:t>
                      </a:r>
                    </a:p>
                    <a:p>
                      <a:pPr marL="285750" indent="-285750">
                        <a:buFont typeface="Arial" panose="020B0604020202020204" pitchFamily="34" charset="0"/>
                        <a:buChar char="•"/>
                      </a:pPr>
                      <a:r>
                        <a:rPr lang="en-US" sz="1400" dirty="0"/>
                        <a:t>Individual Learning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231735397"/>
                  </a:ext>
                </a:extLst>
              </a:tr>
              <a:tr h="410212">
                <a:tc>
                  <a:txBody>
                    <a:bodyPr/>
                    <a:lstStyle/>
                    <a:p>
                      <a:r>
                        <a:rPr lang="en-US" sz="1400" b="1" dirty="0"/>
                        <a:t>Real-World Experiences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1103399956"/>
                  </a:ext>
                </a:extLst>
              </a:tr>
              <a:tr h="1397286">
                <a:tc>
                  <a:txBody>
                    <a:bodyPr/>
                    <a:lstStyle/>
                    <a:p>
                      <a:pPr marL="285750" indent="-285750">
                        <a:buFont typeface="Arial" panose="020B0604020202020204" pitchFamily="34" charset="0"/>
                        <a:buChar char="•"/>
                      </a:pPr>
                      <a:r>
                        <a:rPr lang="en-US" sz="1400" dirty="0"/>
                        <a:t>Career Fairs</a:t>
                      </a:r>
                    </a:p>
                    <a:p>
                      <a:pPr marL="285750" indent="-285750">
                        <a:buFont typeface="Arial" panose="020B0604020202020204" pitchFamily="34" charset="0"/>
                        <a:buChar char="•"/>
                      </a:pPr>
                      <a:r>
                        <a:rPr lang="en-US" sz="1400" dirty="0"/>
                        <a:t>School-Based Enterprise</a:t>
                      </a:r>
                    </a:p>
                    <a:p>
                      <a:pPr marL="285750" indent="-285750">
                        <a:buFont typeface="Arial" panose="020B0604020202020204" pitchFamily="34" charset="0"/>
                        <a:buChar char="•"/>
                      </a:pPr>
                      <a:r>
                        <a:rPr lang="en-US" sz="1400" dirty="0"/>
                        <a:t>Workplace Tours </a:t>
                      </a:r>
                    </a:p>
                    <a:p>
                      <a:pPr marL="285750" indent="-285750">
                        <a:buFont typeface="Arial" panose="020B0604020202020204" pitchFamily="34" charset="0"/>
                        <a:buChar char="•"/>
                      </a:pPr>
                      <a:r>
                        <a:rPr lang="en-US" sz="1400" dirty="0"/>
                        <a:t>Field Trips</a:t>
                      </a:r>
                    </a:p>
                    <a:p>
                      <a:pPr marL="285750" indent="-285750">
                        <a:buFont typeface="Arial" panose="020B0604020202020204" pitchFamily="34" charset="0"/>
                        <a:buChar char="•"/>
                      </a:pPr>
                      <a:r>
                        <a:rPr lang="en-US" sz="1400" dirty="0"/>
                        <a:t>Job Shadowing</a:t>
                      </a:r>
                    </a:p>
                    <a:p>
                      <a:pPr marL="285750" indent="-285750">
                        <a:buFont typeface="Arial" panose="020B0604020202020204" pitchFamily="34" charset="0"/>
                        <a:buChar char="•"/>
                      </a:pPr>
                      <a:r>
                        <a:rPr lang="en-US" sz="1400" dirty="0"/>
                        <a:t>Career Mentoring</a:t>
                      </a:r>
                    </a:p>
                    <a:p>
                      <a:pPr marL="285750" indent="-285750">
                        <a:buFont typeface="Arial" panose="020B0604020202020204" pitchFamily="34" charset="0"/>
                        <a:buChar char="•"/>
                      </a:pPr>
                      <a:r>
                        <a:rPr lang="en-US" sz="1400" dirty="0"/>
                        <a:t>Community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4629132"/>
                  </a:ext>
                </a:extLst>
              </a:tr>
            </a:tbl>
          </a:graphicData>
        </a:graphic>
      </p:graphicFrame>
      <p:sp>
        <p:nvSpPr>
          <p:cNvPr id="11" name="Arrow: Right 10" descr="&quot; &quot;">
            <a:extLst>
              <a:ext uri="{FF2B5EF4-FFF2-40B4-BE49-F238E27FC236}">
                <a16:creationId xmlns:a16="http://schemas.microsoft.com/office/drawing/2014/main" xmlns="" id="{961975FF-3184-47C6-AC55-17ECBB25CDC4}"/>
              </a:ext>
              <a:ext uri="{C183D7F6-B498-43B3-948B-1728B52AA6E4}">
                <adec:decorative xmlns:adec="http://schemas.microsoft.com/office/drawing/2017/decorative" xmlns="" val="1"/>
              </a:ext>
            </a:extLst>
          </p:cNvPr>
          <p:cNvSpPr/>
          <p:nvPr/>
        </p:nvSpPr>
        <p:spPr>
          <a:xfrm>
            <a:off x="3266647" y="2054523"/>
            <a:ext cx="1182848" cy="439138"/>
          </a:xfrm>
          <a:prstGeom prst="rightArrow">
            <a:avLst/>
          </a:prstGeom>
          <a:solidFill>
            <a:schemeClr val="accent2"/>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5">
            <a:extLst>
              <a:ext uri="{FF2B5EF4-FFF2-40B4-BE49-F238E27FC236}">
                <a16:creationId xmlns:a16="http://schemas.microsoft.com/office/drawing/2014/main" xmlns="" id="{6CF57443-B500-4561-A6DC-A8C0F2DA728F}"/>
              </a:ext>
            </a:extLst>
          </p:cNvPr>
          <p:cNvGraphicFramePr>
            <a:graphicFrameLocks noGrp="1"/>
          </p:cNvGraphicFramePr>
          <p:nvPr>
            <p:extLst>
              <p:ext uri="{D42A27DB-BD31-4B8C-83A1-F6EECF244321}">
                <p14:modId xmlns:p14="http://schemas.microsoft.com/office/powerpoint/2010/main" val="1026707001"/>
              </p:ext>
            </p:extLst>
          </p:nvPr>
        </p:nvGraphicFramePr>
        <p:xfrm>
          <a:off x="7714255" y="1545268"/>
          <a:ext cx="2673336" cy="4419511"/>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a16="http://schemas.microsoft.com/office/drawing/2014/main" xmlns="" val="1342886559"/>
                    </a:ext>
                  </a:extLst>
                </a:gridCol>
              </a:tblGrid>
              <a:tr h="511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a16="http://schemas.microsoft.com/office/drawing/2014/main" xmlns="" val="3786700255"/>
                  </a:ext>
                </a:extLst>
              </a:tr>
              <a:tr h="382989">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a16="http://schemas.microsoft.com/office/drawing/2014/main" xmlns="" val="3414221871"/>
                  </a:ext>
                </a:extLst>
              </a:tr>
              <a:tr h="1689536">
                <a:tc>
                  <a:txBody>
                    <a:bodyPr/>
                    <a:lstStyle/>
                    <a:p>
                      <a:pPr marL="285750" indent="-285750">
                        <a:buFont typeface="Arial" panose="020B0604020202020204" pitchFamily="34" charset="0"/>
                        <a:buChar char="•"/>
                      </a:pPr>
                      <a:r>
                        <a:rPr lang="en-US" sz="1400" dirty="0"/>
                        <a:t>ILP / Career Pathway Implementation</a:t>
                      </a:r>
                    </a:p>
                    <a:p>
                      <a:pPr marL="285750" indent="-285750">
                        <a:buFont typeface="Arial" panose="020B0604020202020204" pitchFamily="34" charset="0"/>
                        <a:buChar char="•"/>
                      </a:pPr>
                      <a:r>
                        <a:rPr lang="en-US" sz="1400" dirty="0"/>
                        <a:t>Career-Related Project-Based Learning</a:t>
                      </a:r>
                    </a:p>
                    <a:p>
                      <a:pPr marL="285750" indent="-285750">
                        <a:buFont typeface="Arial" panose="020B0604020202020204" pitchFamily="34" charset="0"/>
                        <a:buChar char="•"/>
                      </a:pPr>
                      <a:r>
                        <a:rPr lang="en-US" sz="1400" dirty="0"/>
                        <a:t>Dual/Articulated Credit</a:t>
                      </a:r>
                    </a:p>
                    <a:p>
                      <a:pPr marL="285750" indent="-285750">
                        <a:buFont typeface="Arial" panose="020B0604020202020204" pitchFamily="34" charset="0"/>
                        <a:buChar char="•"/>
                      </a:pPr>
                      <a:r>
                        <a:rPr lang="en-US" sz="1400" dirty="0"/>
                        <a:t>Industry Certification</a:t>
                      </a:r>
                    </a:p>
                    <a:p>
                      <a:pPr marL="285750" indent="-285750">
                        <a:buFont typeface="Arial" panose="020B0604020202020204" pitchFamily="34" charset="0"/>
                        <a:buChar char="•"/>
                      </a:pPr>
                      <a:r>
                        <a:rPr lang="en-US" sz="1400" dirty="0"/>
                        <a:t>College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231735397"/>
                  </a:ext>
                </a:extLst>
              </a:tr>
              <a:tr h="402671">
                <a:tc>
                  <a:txBody>
                    <a:bodyPr/>
                    <a:lstStyle/>
                    <a:p>
                      <a:r>
                        <a:rPr lang="en-US" sz="1400" b="1" dirty="0"/>
                        <a:t>Real-World Experiences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a16="http://schemas.microsoft.com/office/drawing/2014/main" xmlns="" val="1103399956"/>
                  </a:ext>
                </a:extLst>
              </a:tr>
              <a:tr h="1350628">
                <a:tc>
                  <a:txBody>
                    <a:bodyPr/>
                    <a:lstStyle/>
                    <a:p>
                      <a:pPr marL="285750" indent="-285750">
                        <a:buFont typeface="Arial" panose="020B0604020202020204" pitchFamily="34" charset="0"/>
                        <a:buChar char="•"/>
                      </a:pPr>
                      <a:r>
                        <a:rPr lang="en-US" sz="1400" dirty="0"/>
                        <a:t>Work-Based Learning</a:t>
                      </a:r>
                    </a:p>
                    <a:p>
                      <a:pPr marL="285750" indent="-285750">
                        <a:buFont typeface="Arial" panose="020B0604020202020204" pitchFamily="34" charset="0"/>
                        <a:buChar char="•"/>
                      </a:pPr>
                      <a:r>
                        <a:rPr lang="en-US" sz="1400" dirty="0"/>
                        <a:t>Internships</a:t>
                      </a:r>
                    </a:p>
                    <a:p>
                      <a:pPr marL="285750" indent="-285750">
                        <a:buFont typeface="Arial" panose="020B0604020202020204" pitchFamily="34" charset="0"/>
                        <a:buChar char="•"/>
                      </a:pPr>
                      <a:r>
                        <a:rPr lang="en-US" sz="1400" dirty="0"/>
                        <a:t>Apprenticeships</a:t>
                      </a:r>
                    </a:p>
                    <a:p>
                      <a:pPr marL="285750" indent="-285750">
                        <a:buFont typeface="Arial" panose="020B0604020202020204" pitchFamily="34" charset="0"/>
                        <a:buChar char="•"/>
                      </a:pPr>
                      <a:r>
                        <a:rPr lang="en-US" sz="1400" dirty="0"/>
                        <a:t>Clinical Experience</a:t>
                      </a:r>
                    </a:p>
                    <a:p>
                      <a:pPr marL="285750" indent="-285750">
                        <a:buFont typeface="Arial" panose="020B0604020202020204" pitchFamily="34" charset="0"/>
                        <a:buChar char="•"/>
                      </a:pPr>
                      <a:r>
                        <a:rPr lang="en-US" sz="1400" dirty="0"/>
                        <a:t>School-Based Enterprise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4629132"/>
                  </a:ext>
                </a:extLst>
              </a:tr>
            </a:tbl>
          </a:graphicData>
        </a:graphic>
      </p:graphicFrame>
      <p:sp>
        <p:nvSpPr>
          <p:cNvPr id="12" name="Arrow: Right 11" descr="&quot; &quot;">
            <a:extLst>
              <a:ext uri="{FF2B5EF4-FFF2-40B4-BE49-F238E27FC236}">
                <a16:creationId xmlns:a16="http://schemas.microsoft.com/office/drawing/2014/main" xmlns="" id="{D7273B30-E7B4-41EB-A11E-8E22469276AD}"/>
              </a:ext>
              <a:ext uri="{C183D7F6-B498-43B3-948B-1728B52AA6E4}">
                <adec:decorative xmlns:adec="http://schemas.microsoft.com/office/drawing/2017/decorative" xmlns="" val="1"/>
              </a:ext>
            </a:extLst>
          </p:cNvPr>
          <p:cNvSpPr/>
          <p:nvPr/>
        </p:nvSpPr>
        <p:spPr>
          <a:xfrm>
            <a:off x="6531407" y="2054523"/>
            <a:ext cx="1182848" cy="439138"/>
          </a:xfrm>
          <a:prstGeom prst="rightArrow">
            <a:avLst/>
          </a:prstGeom>
          <a:solidFill>
            <a:schemeClr val="accent2"/>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9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698F3-8284-4C5D-8009-A1DCCC6862DB}"/>
              </a:ext>
            </a:extLst>
          </p:cNvPr>
          <p:cNvSpPr>
            <a:spLocks noGrp="1"/>
          </p:cNvSpPr>
          <p:nvPr>
            <p:ph type="title"/>
          </p:nvPr>
        </p:nvSpPr>
        <p:spPr>
          <a:xfrm>
            <a:off x="555786" y="257025"/>
            <a:ext cx="8596668" cy="881964"/>
          </a:xfrm>
        </p:spPr>
        <p:txBody>
          <a:bodyPr/>
          <a:lstStyle/>
          <a:p>
            <a:pPr algn="ctr"/>
            <a:r>
              <a:rPr lang="en-US" dirty="0"/>
              <a:t>Career Studies Guidelines</a:t>
            </a:r>
          </a:p>
        </p:txBody>
      </p:sp>
      <p:sp>
        <p:nvSpPr>
          <p:cNvPr id="3" name="Text Placeholder 2">
            <a:extLst>
              <a:ext uri="{FF2B5EF4-FFF2-40B4-BE49-F238E27FC236}">
                <a16:creationId xmlns:a16="http://schemas.microsoft.com/office/drawing/2014/main" xmlns="" id="{B3EB8704-EE05-4BB8-BC30-A91F52D83C2D}"/>
              </a:ext>
            </a:extLst>
          </p:cNvPr>
          <p:cNvSpPr>
            <a:spLocks noGrp="1"/>
          </p:cNvSpPr>
          <p:nvPr>
            <p:ph type="body" sz="quarter" idx="13"/>
          </p:nvPr>
        </p:nvSpPr>
        <p:spPr>
          <a:xfrm>
            <a:off x="331596" y="1138989"/>
            <a:ext cx="9481875" cy="5535786"/>
          </a:xfrm>
        </p:spPr>
        <p:txBody>
          <a:bodyPr/>
          <a:lstStyle/>
          <a:p>
            <a:pPr marL="0" indent="0">
              <a:spcBef>
                <a:spcPts val="0"/>
              </a:spcBef>
              <a:spcAft>
                <a:spcPts val="2400"/>
              </a:spcAft>
              <a:buSzPct val="100000"/>
              <a:buNone/>
            </a:pPr>
            <a:r>
              <a:rPr lang="en-US" sz="2400" dirty="0">
                <a:solidFill>
                  <a:schemeClr val="tx1"/>
                </a:solidFill>
              </a:rPr>
              <a:t>Effective Career Studies (CS) instruction is a critical component of transition readiness and should:</a:t>
            </a:r>
          </a:p>
          <a:p>
            <a:pPr marL="514350" indent="-514350">
              <a:spcBef>
                <a:spcPts val="0"/>
              </a:spcBef>
              <a:spcAft>
                <a:spcPts val="2400"/>
              </a:spcAft>
              <a:buSzPct val="100000"/>
              <a:buFont typeface="+mj-lt"/>
              <a:buAutoNum type="arabicPeriod"/>
            </a:pPr>
            <a:r>
              <a:rPr lang="en-US" sz="2400" dirty="0">
                <a:solidFill>
                  <a:schemeClr val="tx1"/>
                </a:solidFill>
              </a:rPr>
              <a:t>help students understand the connection between education and future career goals. </a:t>
            </a:r>
          </a:p>
          <a:p>
            <a:pPr marL="514350" indent="-514350">
              <a:spcBef>
                <a:spcPts val="0"/>
              </a:spcBef>
              <a:spcAft>
                <a:spcPts val="2400"/>
              </a:spcAft>
              <a:buSzPct val="100000"/>
              <a:buFont typeface="+mj-lt"/>
              <a:buAutoNum type="arabicPeriod"/>
            </a:pPr>
            <a:r>
              <a:rPr lang="en-US" sz="2400" dirty="0">
                <a:solidFill>
                  <a:schemeClr val="tx1"/>
                </a:solidFill>
              </a:rPr>
              <a:t>be integrated across content areas through real-world connections.</a:t>
            </a:r>
          </a:p>
          <a:p>
            <a:pPr marL="514350" indent="-514350">
              <a:spcBef>
                <a:spcPts val="0"/>
              </a:spcBef>
              <a:spcAft>
                <a:spcPts val="2400"/>
              </a:spcAft>
              <a:buSzPct val="100000"/>
              <a:buFont typeface="+mj-lt"/>
              <a:buAutoNum type="arabicPeriod"/>
            </a:pPr>
            <a:r>
              <a:rPr lang="en-US" sz="2400" dirty="0">
                <a:solidFill>
                  <a:schemeClr val="tx1"/>
                </a:solidFill>
              </a:rPr>
              <a:t>provide opportunities for students to explore developmentally appropriate skills and tasks to identify interests and abilities.</a:t>
            </a:r>
          </a:p>
          <a:p>
            <a:pPr marL="514350" indent="-514350">
              <a:spcBef>
                <a:spcPts val="0"/>
              </a:spcBef>
              <a:spcAft>
                <a:spcPts val="2400"/>
              </a:spcAft>
              <a:buSzPct val="100000"/>
              <a:buFont typeface="+mj-lt"/>
              <a:buAutoNum type="arabicPeriod"/>
            </a:pPr>
            <a:r>
              <a:rPr lang="en-US" sz="2400" dirty="0">
                <a:solidFill>
                  <a:schemeClr val="tx1"/>
                </a:solidFill>
              </a:rPr>
              <a:t>advise students on multiple post-secondary pathways.</a:t>
            </a:r>
          </a:p>
          <a:p>
            <a:pPr marL="514350" indent="-514350">
              <a:spcBef>
                <a:spcPts val="0"/>
              </a:spcBef>
              <a:spcAft>
                <a:spcPts val="2400"/>
              </a:spcAft>
              <a:buSzPct val="100000"/>
              <a:buFont typeface="+mj-lt"/>
              <a:buAutoNum type="arabicPeriod"/>
            </a:pPr>
            <a:r>
              <a:rPr lang="en-US" sz="2400" dirty="0">
                <a:solidFill>
                  <a:schemeClr val="tx1"/>
                </a:solidFill>
              </a:rPr>
              <a:t>guide students to develop strategic Individual Learning Plans (ILP).</a:t>
            </a:r>
          </a:p>
        </p:txBody>
      </p:sp>
      <p:sp>
        <p:nvSpPr>
          <p:cNvPr id="4" name="Slide Number Placeholder 3">
            <a:extLst>
              <a:ext uri="{FF2B5EF4-FFF2-40B4-BE49-F238E27FC236}">
                <a16:creationId xmlns:a16="http://schemas.microsoft.com/office/drawing/2014/main" xmlns="" id="{46C29988-6596-4D2D-BE69-62D515993C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24</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1656116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71F81-1BC4-4E0D-82BE-462B3624890B}"/>
              </a:ext>
            </a:extLst>
          </p:cNvPr>
          <p:cNvSpPr>
            <a:spLocks noGrp="1"/>
          </p:cNvSpPr>
          <p:nvPr>
            <p:ph type="title"/>
          </p:nvPr>
        </p:nvSpPr>
        <p:spPr/>
        <p:txBody>
          <a:bodyPr/>
          <a:lstStyle/>
          <a:p>
            <a:pPr algn="ctr"/>
            <a:r>
              <a:rPr lang="en-US" sz="3600" dirty="0"/>
              <a:t>PLC Study for Careers</a:t>
            </a:r>
          </a:p>
        </p:txBody>
      </p:sp>
      <p:sp>
        <p:nvSpPr>
          <p:cNvPr id="4" name="Slide Number Placeholder 3">
            <a:extLst>
              <a:ext uri="{FF2B5EF4-FFF2-40B4-BE49-F238E27FC236}">
                <a16:creationId xmlns:a16="http://schemas.microsoft.com/office/drawing/2014/main" xmlns="" id="{80E95281-79F6-4E8C-B9C0-1006DD8A9D19}"/>
              </a:ext>
            </a:extLst>
          </p:cNvPr>
          <p:cNvSpPr>
            <a:spLocks noGrp="1"/>
          </p:cNvSpPr>
          <p:nvPr>
            <p:ph type="sldNum" sz="quarter" idx="12"/>
          </p:nvPr>
        </p:nvSpPr>
        <p:spPr/>
        <p:txBody>
          <a:bodyPr/>
          <a:lstStyle/>
          <a:p>
            <a:fld id="{91BD7323-49BF-4C97-8773-5EC64C492009}" type="slidenum">
              <a:rPr lang="en-US" smtClean="0"/>
              <a:t>25</a:t>
            </a:fld>
            <a:endParaRPr lang="en-US"/>
          </a:p>
        </p:txBody>
      </p:sp>
      <p:sp>
        <p:nvSpPr>
          <p:cNvPr id="6" name="Text Placeholder 5">
            <a:extLst>
              <a:ext uri="{FF2B5EF4-FFF2-40B4-BE49-F238E27FC236}">
                <a16:creationId xmlns:a16="http://schemas.microsoft.com/office/drawing/2014/main" xmlns="" id="{7A657700-0F85-4197-96D8-907E94B363C3}"/>
              </a:ext>
            </a:extLst>
          </p:cNvPr>
          <p:cNvSpPr>
            <a:spLocks noGrp="1"/>
          </p:cNvSpPr>
          <p:nvPr>
            <p:ph type="body" sz="quarter" idx="13"/>
          </p:nvPr>
        </p:nvSpPr>
        <p:spPr>
          <a:xfrm>
            <a:off x="555786" y="1171254"/>
            <a:ext cx="9188715" cy="5503521"/>
          </a:xfrm>
        </p:spPr>
        <p:txBody>
          <a:bodyPr/>
          <a:lstStyle/>
          <a:p>
            <a:pPr marL="0" indent="0">
              <a:spcAft>
                <a:spcPts val="1200"/>
              </a:spcAft>
              <a:buNone/>
            </a:pPr>
            <a:r>
              <a:rPr lang="en-US" sz="2200" dirty="0">
                <a:solidFill>
                  <a:schemeClr val="tx1"/>
                </a:solidFill>
              </a:rPr>
              <a:t>Built upon a Professional Learning Committee (PLC) framework, these tools guide instructional conversations for each domain. </a:t>
            </a:r>
          </a:p>
          <a:p>
            <a:pPr marL="0" indent="0">
              <a:spcAft>
                <a:spcPts val="1800"/>
              </a:spcAft>
              <a:buNone/>
            </a:pPr>
            <a:r>
              <a:rPr lang="en-US" sz="2200" dirty="0">
                <a:solidFill>
                  <a:schemeClr val="tx1"/>
                </a:solidFill>
              </a:rPr>
              <a:t>Arranged by grade-band, there are three parts for each domain:</a:t>
            </a:r>
          </a:p>
          <a:p>
            <a:pPr marL="0" indent="0">
              <a:buNone/>
            </a:pPr>
            <a:r>
              <a:rPr lang="en-US" sz="2000" b="1" dirty="0">
                <a:solidFill>
                  <a:schemeClr val="accent3">
                    <a:lumMod val="50000"/>
                  </a:schemeClr>
                </a:solidFill>
              </a:rPr>
              <a:t>Part I – Standards Exploration </a:t>
            </a:r>
          </a:p>
          <a:p>
            <a:pPr lvl="1">
              <a:spcAft>
                <a:spcPts val="600"/>
              </a:spcAft>
            </a:pPr>
            <a:r>
              <a:rPr lang="en-US" sz="2000" dirty="0">
                <a:solidFill>
                  <a:schemeClr val="tx1"/>
                </a:solidFill>
              </a:rPr>
              <a:t>allows teachers to discuss the meaning of each standard and instructional considerations.</a:t>
            </a:r>
          </a:p>
          <a:p>
            <a:pPr marL="0" indent="0">
              <a:buNone/>
            </a:pPr>
            <a:r>
              <a:rPr lang="en-US" sz="2000" b="1" dirty="0">
                <a:solidFill>
                  <a:schemeClr val="accent3">
                    <a:lumMod val="50000"/>
                  </a:schemeClr>
                </a:solidFill>
              </a:rPr>
              <a:t>Part II – Standards Integration </a:t>
            </a:r>
          </a:p>
          <a:p>
            <a:pPr lvl="1">
              <a:spcAft>
                <a:spcPts val="600"/>
              </a:spcAft>
            </a:pPr>
            <a:r>
              <a:rPr lang="en-US" sz="2000" dirty="0">
                <a:solidFill>
                  <a:schemeClr val="tx1"/>
                </a:solidFill>
              </a:rPr>
              <a:t>prompts teachers to consider how to implement the standards within their content area.</a:t>
            </a:r>
          </a:p>
          <a:p>
            <a:pPr marL="0" indent="0">
              <a:buNone/>
            </a:pPr>
            <a:r>
              <a:rPr lang="en-US" sz="2000" b="1" dirty="0">
                <a:solidFill>
                  <a:schemeClr val="accent3">
                    <a:lumMod val="50000"/>
                  </a:schemeClr>
                </a:solidFill>
              </a:rPr>
              <a:t>Part III – Standards Mapping </a:t>
            </a:r>
          </a:p>
          <a:p>
            <a:pPr lvl="1"/>
            <a:r>
              <a:rPr lang="en-US" sz="2000" dirty="0">
                <a:solidFill>
                  <a:schemeClr val="tx1"/>
                </a:solidFill>
              </a:rPr>
              <a:t>guides teachers to determine where and when these standards are taught</a:t>
            </a:r>
            <a:r>
              <a:rPr lang="en-US" sz="1600" dirty="0"/>
              <a:t>.</a:t>
            </a:r>
          </a:p>
        </p:txBody>
      </p:sp>
    </p:spTree>
    <p:extLst>
      <p:ext uri="{BB962C8B-B14F-4D97-AF65-F5344CB8AC3E}">
        <p14:creationId xmlns:p14="http://schemas.microsoft.com/office/powerpoint/2010/main" val="189952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113016" y="257216"/>
            <a:ext cx="9435270" cy="1320900"/>
          </a:xfrm>
        </p:spPr>
        <p:txBody>
          <a:bodyPr/>
          <a:lstStyle/>
          <a:p>
            <a:pPr algn="ctr"/>
            <a:r>
              <a:rPr lang="en-US" sz="3200" dirty="0"/>
              <a:t>Part I – Standards Exploration – Careers</a:t>
            </a:r>
          </a:p>
        </p:txBody>
      </p:sp>
      <p:sp>
        <p:nvSpPr>
          <p:cNvPr id="16" name="Text Placeholder 15">
            <a:extLst>
              <a:ext uri="{FF2B5EF4-FFF2-40B4-BE49-F238E27FC236}">
                <a16:creationId xmlns:a16="http://schemas.microsoft.com/office/drawing/2014/main" xmlns="" id="{875B4C83-08F8-47C2-93E2-059E35C83432}"/>
              </a:ext>
            </a:extLst>
          </p:cNvPr>
          <p:cNvSpPr>
            <a:spLocks noGrp="1"/>
          </p:cNvSpPr>
          <p:nvPr>
            <p:ph type="body" idx="1"/>
          </p:nvPr>
        </p:nvSpPr>
        <p:spPr>
          <a:xfrm>
            <a:off x="431515" y="1372452"/>
            <a:ext cx="8856323" cy="1202076"/>
          </a:xfrm>
        </p:spPr>
        <p:txBody>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Effective Career Studies instruction is an ongoing process that involves all content areas, including school and classroom culture. </a:t>
            </a:r>
          </a:p>
          <a:p>
            <a:endParaRPr lang="en-US" sz="2400" dirty="0">
              <a:solidFill>
                <a:schemeClr val="tx1"/>
              </a:solidFill>
            </a:endParaRP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26</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2368864"/>
            <a:ext cx="5110250" cy="4127470"/>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your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Discuss instructional techniques and/or routines that support student success.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there common strategies, tools or programs to support consistent development across content areas or grade-bands?</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6" name="Picture 5" descr="&quot; &quot;">
            <a:extLst>
              <a:ext uri="{FF2B5EF4-FFF2-40B4-BE49-F238E27FC236}">
                <a16:creationId xmlns:a16="http://schemas.microsoft.com/office/drawing/2014/main" xmlns="" id="{4A0AB256-C15D-4472-87C4-EBF615F07393}"/>
              </a:ext>
            </a:extLst>
          </p:cNvPr>
          <p:cNvPicPr>
            <a:picLocks noChangeAspect="1"/>
          </p:cNvPicPr>
          <p:nvPr/>
        </p:nvPicPr>
        <p:blipFill rotWithShape="1">
          <a:blip r:embed="rId3"/>
          <a:srcRect l="23253" t="25334" r="25749" b="9335"/>
          <a:stretch/>
        </p:blipFill>
        <p:spPr>
          <a:xfrm>
            <a:off x="5856554" y="2346070"/>
            <a:ext cx="5753813" cy="4146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692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82193" y="257216"/>
            <a:ext cx="9466093" cy="1320900"/>
          </a:xfrm>
        </p:spPr>
        <p:txBody>
          <a:bodyPr/>
          <a:lstStyle/>
          <a:p>
            <a:pPr algn="ctr"/>
            <a:r>
              <a:rPr lang="en-US" sz="3200" dirty="0"/>
              <a:t>Part II – Standards Integration – Careers</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27</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578116"/>
            <a:ext cx="5110250" cy="4918218"/>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a specific unit, topic or standard(s)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content-specific knowledge, skill(s) or practice(s) required to be proficient in this area.</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a Career Standard to support student learning. What would explicit/implicit instruction look like for this skill?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would you assess this skill?</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3" name="Picture 2" descr="&quot; &quot;">
            <a:extLst>
              <a:ext uri="{FF2B5EF4-FFF2-40B4-BE49-F238E27FC236}">
                <a16:creationId xmlns:a16="http://schemas.microsoft.com/office/drawing/2014/main" xmlns="" id="{8B864847-D888-4B36-9DD5-83EFC4771F07}"/>
              </a:ext>
              <a:ext uri="{C183D7F6-B498-43B3-948B-1728B52AA6E4}">
                <adec:decorative xmlns:adec="http://schemas.microsoft.com/office/drawing/2017/decorative" xmlns="" val="1"/>
              </a:ext>
            </a:extLst>
          </p:cNvPr>
          <p:cNvPicPr>
            <a:picLocks noChangeAspect="1"/>
          </p:cNvPicPr>
          <p:nvPr/>
        </p:nvPicPr>
        <p:blipFill rotWithShape="1">
          <a:blip r:embed="rId3"/>
          <a:srcRect l="9007" t="16666" r="58744" b="5999"/>
          <a:stretch/>
        </p:blipFill>
        <p:spPr>
          <a:xfrm>
            <a:off x="5842365" y="2537717"/>
            <a:ext cx="6134221" cy="4137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2135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0" y="257216"/>
            <a:ext cx="9548286" cy="1320900"/>
          </a:xfrm>
        </p:spPr>
        <p:txBody>
          <a:bodyPr/>
          <a:lstStyle/>
          <a:p>
            <a:pPr algn="ctr"/>
            <a:r>
              <a:rPr lang="en-US" sz="3200" dirty="0"/>
              <a:t>Part III – Standards Mapping – Careers</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28</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695236"/>
            <a:ext cx="4894493" cy="4801098"/>
          </a:xfrm>
        </p:spPr>
        <p:txBody>
          <a:bodyPr/>
          <a:lstStyle/>
          <a:p>
            <a:pPr lvl="0">
              <a:lnSpc>
                <a:spcPct val="150000"/>
              </a:lnSpc>
              <a:spcBef>
                <a:spcPts val="0"/>
              </a:spcBef>
              <a:spcAft>
                <a:spcPts val="1200"/>
              </a:spcAft>
              <a:buClr>
                <a:schemeClr val="accent1">
                  <a:lumMod val="50000"/>
                </a:schemeClr>
              </a:buClr>
              <a:buSzPct val="100000"/>
              <a:buFont typeface="+mj-lt"/>
              <a:buAutoNum type="alphaLcPeriod"/>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where each standard might be taught, e.g., in a specific content area, a stand-alone unit or as a classroom expectation.</a:t>
            </a:r>
          </a:p>
          <a:p>
            <a:pPr lvl="0">
              <a:lnSpc>
                <a:spcPct val="150000"/>
              </a:lnSpc>
              <a:spcBef>
                <a:spcPts val="0"/>
              </a:spcBef>
              <a:spcAft>
                <a:spcPts val="1200"/>
              </a:spcAft>
              <a:buClr>
                <a:schemeClr val="accent1">
                  <a:lumMod val="50000"/>
                </a:schemeClr>
              </a:buClr>
              <a:buSzPct val="100000"/>
              <a:buFont typeface="+mj-lt"/>
              <a:buAutoNum type="alphaLcPeriod"/>
            </a:pPr>
            <a:endParaRPr lang="en-US" sz="800" dirty="0">
              <a:solidFill>
                <a:srgbClr val="740000"/>
              </a:solidFill>
            </a:endParaRPr>
          </a:p>
          <a:p>
            <a:pPr marL="0" lvl="0" indent="0">
              <a:lnSpc>
                <a:spcPts val="2900"/>
              </a:lnSpc>
              <a:spcBef>
                <a:spcPts val="600"/>
              </a:spcBef>
              <a:spcAft>
                <a:spcPts val="600"/>
              </a:spcAft>
              <a:buClr>
                <a:srgbClr val="4A66AC">
                  <a:lumMod val="50000"/>
                </a:srgbClr>
              </a:buClr>
              <a:buSzPct val="100000"/>
              <a:buNone/>
            </a:pPr>
            <a:r>
              <a:rPr lang="en-US" sz="2400" dirty="0">
                <a:solidFill>
                  <a:srgbClr val="740000"/>
                </a:solidFill>
              </a:rPr>
              <a:t>This tool may also be used when evaluating new curriculum to identify instructional gaps.</a:t>
            </a:r>
          </a:p>
          <a:p>
            <a:pPr marL="0" indent="0">
              <a:lnSpc>
                <a:spcPct val="150000"/>
              </a:lnSpc>
              <a:spcAft>
                <a:spcPts val="1200"/>
              </a:spcAft>
              <a:buClr>
                <a:schemeClr val="accent1">
                  <a:lumMod val="50000"/>
                </a:schemeClr>
              </a:buClr>
              <a:buSzPct val="100000"/>
              <a:buNone/>
            </a:pPr>
            <a:endParaRPr lang="en-US" sz="2400" dirty="0"/>
          </a:p>
        </p:txBody>
      </p:sp>
      <p:pic>
        <p:nvPicPr>
          <p:cNvPr id="5" name="Picture 4" descr="&quot; &quot;">
            <a:extLst>
              <a:ext uri="{FF2B5EF4-FFF2-40B4-BE49-F238E27FC236}">
                <a16:creationId xmlns:a16="http://schemas.microsoft.com/office/drawing/2014/main" xmlns="" id="{01382E60-30A0-452F-B4DC-098073D1F55B}"/>
              </a:ext>
              <a:ext uri="{C183D7F6-B498-43B3-948B-1728B52AA6E4}">
                <adec:decorative xmlns:adec="http://schemas.microsoft.com/office/drawing/2017/decorative" xmlns="" val="1"/>
              </a:ext>
            </a:extLst>
          </p:cNvPr>
          <p:cNvPicPr>
            <a:picLocks noChangeAspect="1"/>
          </p:cNvPicPr>
          <p:nvPr/>
        </p:nvPicPr>
        <p:blipFill rotWithShape="1">
          <a:blip r:embed="rId3"/>
          <a:srcRect l="11255" t="18666" r="60997" b="9331"/>
          <a:stretch/>
        </p:blipFill>
        <p:spPr>
          <a:xfrm>
            <a:off x="6161590" y="2395959"/>
            <a:ext cx="5762167" cy="4204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823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B5AFE-1C4B-4CF5-811E-8EE6CDADBDFE}"/>
              </a:ext>
            </a:extLst>
          </p:cNvPr>
          <p:cNvSpPr>
            <a:spLocks noGrp="1"/>
          </p:cNvSpPr>
          <p:nvPr>
            <p:ph type="title"/>
          </p:nvPr>
        </p:nvSpPr>
        <p:spPr/>
        <p:txBody>
          <a:bodyPr/>
          <a:lstStyle/>
          <a:p>
            <a:pPr algn="ctr"/>
            <a:r>
              <a:rPr lang="en-US" dirty="0"/>
              <a:t>Careers - Next Steps</a:t>
            </a:r>
          </a:p>
        </p:txBody>
      </p:sp>
      <p:sp>
        <p:nvSpPr>
          <p:cNvPr id="3" name="Text Placeholder 2">
            <a:extLst>
              <a:ext uri="{FF2B5EF4-FFF2-40B4-BE49-F238E27FC236}">
                <a16:creationId xmlns:a16="http://schemas.microsoft.com/office/drawing/2014/main" xmlns="" id="{5A5E74D1-379C-4BCD-84F9-727FF13F9BE8}"/>
              </a:ext>
            </a:extLst>
          </p:cNvPr>
          <p:cNvSpPr>
            <a:spLocks noGrp="1"/>
          </p:cNvSpPr>
          <p:nvPr>
            <p:ph type="body" sz="quarter" idx="13"/>
          </p:nvPr>
        </p:nvSpPr>
        <p:spPr>
          <a:xfrm>
            <a:off x="555786" y="1773451"/>
            <a:ext cx="9188715" cy="4901324"/>
          </a:xfrm>
        </p:spPr>
        <p:txBody>
          <a:bodyPr/>
          <a:lstStyle/>
          <a:p>
            <a:pPr marL="0" indent="0">
              <a:lnSpc>
                <a:spcPct val="150000"/>
              </a:lnSpc>
              <a:buNone/>
            </a:pPr>
            <a:r>
              <a:rPr lang="en-US" dirty="0">
                <a:solidFill>
                  <a:schemeClr val="tx1"/>
                </a:solidFill>
              </a:rPr>
              <a:t>What are one or two next steps to ensure that students have equitable access to CAREERS instruction within your course or grade-band? </a:t>
            </a:r>
          </a:p>
        </p:txBody>
      </p:sp>
      <p:sp>
        <p:nvSpPr>
          <p:cNvPr id="4" name="Slide Number Placeholder 3">
            <a:extLst>
              <a:ext uri="{FF2B5EF4-FFF2-40B4-BE49-F238E27FC236}">
                <a16:creationId xmlns:a16="http://schemas.microsoft.com/office/drawing/2014/main" xmlns="" id="{A14F2FDE-489A-4B10-9545-36D85D1438C4}"/>
              </a:ext>
            </a:extLst>
          </p:cNvPr>
          <p:cNvSpPr>
            <a:spLocks noGrp="1"/>
          </p:cNvSpPr>
          <p:nvPr>
            <p:ph type="sldNum" sz="quarter" idx="12"/>
          </p:nvPr>
        </p:nvSpPr>
        <p:spPr/>
        <p:txBody>
          <a:bodyPr/>
          <a:lstStyle/>
          <a:p>
            <a:fld id="{91BD7323-49BF-4C97-8773-5EC64C492009}" type="slidenum">
              <a:rPr lang="en-US" smtClean="0"/>
              <a:t>29</a:t>
            </a:fld>
            <a:endParaRPr lang="en-US"/>
          </a:p>
        </p:txBody>
      </p:sp>
    </p:spTree>
    <p:extLst>
      <p:ext uri="{BB962C8B-B14F-4D97-AF65-F5344CB8AC3E}">
        <p14:creationId xmlns:p14="http://schemas.microsoft.com/office/powerpoint/2010/main" val="195607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5D9E1-4150-4C1E-975C-678B7E69DB69}"/>
              </a:ext>
            </a:extLst>
          </p:cNvPr>
          <p:cNvSpPr>
            <a:spLocks noGrp="1"/>
          </p:cNvSpPr>
          <p:nvPr>
            <p:ph type="title"/>
          </p:nvPr>
        </p:nvSpPr>
        <p:spPr/>
        <p:txBody>
          <a:bodyPr/>
          <a:lstStyle/>
          <a:p>
            <a:pPr algn="ctr"/>
            <a:r>
              <a:rPr lang="en-US" dirty="0"/>
              <a:t>Session Overview</a:t>
            </a:r>
          </a:p>
        </p:txBody>
      </p:sp>
      <p:sp>
        <p:nvSpPr>
          <p:cNvPr id="3" name="Text Placeholder 2">
            <a:extLst>
              <a:ext uri="{FF2B5EF4-FFF2-40B4-BE49-F238E27FC236}">
                <a16:creationId xmlns:a16="http://schemas.microsoft.com/office/drawing/2014/main" xmlns="" id="{8A7D9BC7-0C4E-4912-BF49-F3978D59EE0E}"/>
              </a:ext>
            </a:extLst>
          </p:cNvPr>
          <p:cNvSpPr>
            <a:spLocks noGrp="1"/>
          </p:cNvSpPr>
          <p:nvPr>
            <p:ph type="body" sz="quarter" idx="13"/>
          </p:nvPr>
        </p:nvSpPr>
        <p:spPr>
          <a:xfrm>
            <a:off x="555786" y="1232899"/>
            <a:ext cx="9188715" cy="5441876"/>
          </a:xfrm>
        </p:spPr>
        <p:txBody>
          <a:bodyPr/>
          <a:lstStyle/>
          <a:p>
            <a:pPr>
              <a:lnSpc>
                <a:spcPct val="150000"/>
              </a:lnSpc>
            </a:pPr>
            <a:r>
              <a:rPr lang="en-US" sz="3200" dirty="0">
                <a:solidFill>
                  <a:schemeClr val="tx1"/>
                </a:solidFill>
              </a:rPr>
              <a:t>What are the KAS for Essential Skills?</a:t>
            </a:r>
          </a:p>
          <a:p>
            <a:pPr>
              <a:lnSpc>
                <a:spcPct val="150000"/>
              </a:lnSpc>
            </a:pPr>
            <a:r>
              <a:rPr lang="en-US" sz="3200" dirty="0">
                <a:solidFill>
                  <a:schemeClr val="tx1"/>
                </a:solidFill>
              </a:rPr>
              <a:t>Essential Skills PLC Studies </a:t>
            </a:r>
          </a:p>
          <a:p>
            <a:pPr marL="742950" lvl="1" indent="-285750"/>
            <a:r>
              <a:rPr lang="en-US" sz="2800" dirty="0">
                <a:solidFill>
                  <a:schemeClr val="tx1"/>
                </a:solidFill>
              </a:rPr>
              <a:t>Part I – Standards Exploration </a:t>
            </a:r>
          </a:p>
          <a:p>
            <a:pPr marL="742950" lvl="1" indent="-285750"/>
            <a:r>
              <a:rPr lang="en-US" sz="2800" dirty="0">
                <a:solidFill>
                  <a:schemeClr val="tx1"/>
                </a:solidFill>
              </a:rPr>
              <a:t>Part II – Standards Integration </a:t>
            </a:r>
          </a:p>
          <a:p>
            <a:pPr marL="742950" lvl="1" indent="-285750">
              <a:lnSpc>
                <a:spcPct val="150000"/>
              </a:lnSpc>
              <a:spcBef>
                <a:spcPts val="600"/>
              </a:spcBef>
              <a:spcAft>
                <a:spcPts val="1200"/>
              </a:spcAft>
            </a:pPr>
            <a:r>
              <a:rPr lang="en-US" sz="2800" dirty="0">
                <a:solidFill>
                  <a:schemeClr val="tx1"/>
                </a:solidFill>
              </a:rPr>
              <a:t>Part III – Standards Mapping </a:t>
            </a:r>
          </a:p>
          <a:p>
            <a:r>
              <a:rPr lang="en-US" sz="3200" dirty="0">
                <a:solidFill>
                  <a:schemeClr val="tx1"/>
                </a:solidFill>
              </a:rPr>
              <a:t>Each part requires 30-60 minutes</a:t>
            </a:r>
          </a:p>
          <a:p>
            <a:pPr>
              <a:lnSpc>
                <a:spcPct val="150000"/>
              </a:lnSpc>
            </a:pPr>
            <a:endParaRPr lang="en-US" sz="3200" dirty="0">
              <a:solidFill>
                <a:schemeClr val="tx1"/>
              </a:solidFill>
            </a:endParaRPr>
          </a:p>
          <a:p>
            <a:pPr>
              <a:lnSpc>
                <a:spcPct val="150000"/>
              </a:lnSpc>
            </a:pPr>
            <a:endParaRPr lang="en-US" sz="3200" dirty="0">
              <a:solidFill>
                <a:schemeClr val="tx1"/>
              </a:solidFill>
            </a:endParaRPr>
          </a:p>
        </p:txBody>
      </p:sp>
      <p:sp>
        <p:nvSpPr>
          <p:cNvPr id="4" name="Slide Number Placeholder 3">
            <a:extLst>
              <a:ext uri="{FF2B5EF4-FFF2-40B4-BE49-F238E27FC236}">
                <a16:creationId xmlns:a16="http://schemas.microsoft.com/office/drawing/2014/main" xmlns="" id="{F47091D8-953B-4AAD-9E99-85D0B800E459}"/>
              </a:ext>
            </a:extLst>
          </p:cNvPr>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259320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End Slide for Section A</a:t>
            </a:r>
          </a:p>
        </p:txBody>
      </p:sp>
      <p:sp>
        <p:nvSpPr>
          <p:cNvPr id="4" name="Slide Number Placeholder 3"/>
          <p:cNvSpPr>
            <a:spLocks noGrp="1"/>
          </p:cNvSpPr>
          <p:nvPr>
            <p:ph type="sldNum" idx="12"/>
          </p:nvPr>
        </p:nvSpPr>
        <p:spPr/>
        <p:txBody>
          <a:bodyPr/>
          <a:lstStyle/>
          <a:p>
            <a:fld id="{91BD7323-49BF-4C97-8773-5EC64C492009}" type="slidenum">
              <a:rPr lang="en-US" smtClean="0"/>
              <a:t>30</a:t>
            </a:fld>
            <a:endParaRPr lang="en-US"/>
          </a:p>
        </p:txBody>
      </p:sp>
      <p:sp>
        <p:nvSpPr>
          <p:cNvPr id="3" name="Text Placeholder 2" hidden="1"/>
          <p:cNvSpPr>
            <a:spLocks noGrp="1"/>
          </p:cNvSpPr>
          <p:nvPr>
            <p:ph type="body" idx="1"/>
          </p:nvPr>
        </p:nvSpPr>
        <p:spPr/>
        <p:txBody>
          <a:bodyPr/>
          <a:lstStyle/>
          <a:p>
            <a:endParaRPr lang="en-US" dirty="0"/>
          </a:p>
        </p:txBody>
      </p:sp>
      <p:sp>
        <p:nvSpPr>
          <p:cNvPr id="7" name="Rectangle 6"/>
          <p:cNvSpPr/>
          <p:nvPr/>
        </p:nvSpPr>
        <p:spPr>
          <a:xfrm>
            <a:off x="2219830" y="829875"/>
            <a:ext cx="6739846" cy="4401205"/>
          </a:xfrm>
          <a:prstGeom prst="rect">
            <a:avLst/>
          </a:prstGeom>
          <a:solidFill>
            <a:schemeClr val="bg1"/>
          </a:solidFill>
        </p:spPr>
        <p:txBody>
          <a:bodyPr wrap="square">
            <a:spAutoFit/>
          </a:bodyPr>
          <a:lstStyle/>
          <a:p>
            <a:r>
              <a:rPr lang="en-US" sz="2800" dirty="0">
                <a:solidFill>
                  <a:schemeClr val="tx1"/>
                </a:solidFill>
                <a:latin typeface="Source Sans Pro" panose="020B0503030403020204" pitchFamily="34" charset="0"/>
                <a:ea typeface="Source Sans Pro" panose="020B0503030403020204" pitchFamily="34" charset="0"/>
              </a:rPr>
              <a:t>Stop here if you are completing:</a:t>
            </a:r>
          </a:p>
          <a:p>
            <a:r>
              <a:rPr lang="en-US" sz="2800" dirty="0">
                <a:solidFill>
                  <a:schemeClr val="tx1"/>
                </a:solidFill>
                <a:latin typeface="Source Sans Pro" panose="020B0503030403020204" pitchFamily="34" charset="0"/>
                <a:ea typeface="Source Sans Pro" panose="020B0503030403020204" pitchFamily="34" charset="0"/>
              </a:rPr>
              <a:t>Section 2:  PLC Study for Careers </a:t>
            </a:r>
            <a:r>
              <a:rPr lang="en-US" sz="2800" b="1" i="1" dirty="0">
                <a:solidFill>
                  <a:schemeClr val="tx1"/>
                </a:solidFill>
                <a:latin typeface="Source Sans Pro" panose="020B0503030403020204" pitchFamily="34" charset="0"/>
                <a:ea typeface="Source Sans Pro" panose="020B0503030403020204" pitchFamily="34" charset="0"/>
              </a:rPr>
              <a:t>only</a:t>
            </a:r>
            <a:r>
              <a:rPr lang="en-US" sz="2800" i="1" dirty="0">
                <a:solidFill>
                  <a:schemeClr val="tx1"/>
                </a:solidFill>
                <a:latin typeface="Source Sans Pro" panose="020B0503030403020204" pitchFamily="34" charset="0"/>
                <a:ea typeface="Source Sans Pro" panose="020B0503030403020204" pitchFamily="34" charset="0"/>
              </a:rPr>
              <a:t>.</a:t>
            </a:r>
          </a:p>
          <a:p>
            <a:r>
              <a:rPr lang="en-US" sz="2800" dirty="0">
                <a:solidFill>
                  <a:schemeClr val="tx1"/>
                </a:solidFill>
                <a:latin typeface="Source Sans Pro" panose="020B0503030403020204" pitchFamily="34" charset="0"/>
                <a:ea typeface="Source Sans Pro" panose="020B0503030403020204" pitchFamily="34" charset="0"/>
              </a:rPr>
              <a:t/>
            </a:r>
            <a:br>
              <a:rPr lang="en-US" sz="2800" dirty="0">
                <a:solidFill>
                  <a:schemeClr val="tx1"/>
                </a:solidFill>
                <a:latin typeface="Source Sans Pro" panose="020B0503030403020204" pitchFamily="34" charset="0"/>
                <a:ea typeface="Source Sans Pro" panose="020B0503030403020204" pitchFamily="34" charset="0"/>
              </a:rPr>
            </a:br>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endParaRPr lang="en-US" sz="2800" dirty="0">
              <a:solidFill>
                <a:schemeClr val="tx1"/>
              </a:solidFill>
              <a:latin typeface="Source Sans Pro" panose="020B0503030403020204" pitchFamily="34" charset="0"/>
              <a:ea typeface="Source Sans Pro" panose="020B0503030403020204" pitchFamily="34" charset="0"/>
            </a:endParaRPr>
          </a:p>
          <a:p>
            <a:r>
              <a:rPr lang="en-US" sz="2800" dirty="0">
                <a:solidFill>
                  <a:schemeClr val="tx1"/>
                </a:solidFill>
                <a:latin typeface="Source Sans Pro" panose="020B0503030403020204" pitchFamily="34" charset="0"/>
                <a:ea typeface="Source Sans Pro" panose="020B0503030403020204" pitchFamily="34" charset="0"/>
              </a:rPr>
              <a:t>Continue to Section 3: PLC Study for Financial Literacy.</a:t>
            </a:r>
            <a:endParaRPr lang="en-US" sz="3200" dirty="0">
              <a:solidFill>
                <a:schemeClr val="tx1"/>
              </a:solidFill>
              <a:latin typeface="Source Sans Pro" panose="020B0503030403020204" pitchFamily="34" charset="0"/>
              <a:ea typeface="Source Sans Pro" panose="020B0503030403020204" pitchFamily="34" charset="0"/>
            </a:endParaRPr>
          </a:p>
        </p:txBody>
      </p:sp>
      <p:pic>
        <p:nvPicPr>
          <p:cNvPr id="1028" name="Picture 4" descr="Image result for traffic light red">
            <a:extLst>
              <a:ext uri="{FF2B5EF4-FFF2-40B4-BE49-F238E27FC236}">
                <a16:creationId xmlns:a16="http://schemas.microsoft.com/office/drawing/2014/main" xmlns="" id="{8C8B147A-3AA8-4AE4-A3CC-D8E9A6CCC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56" y="438722"/>
            <a:ext cx="1831186" cy="2105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ot; &quot;">
            <a:extLst>
              <a:ext uri="{FF2B5EF4-FFF2-40B4-BE49-F238E27FC236}">
                <a16:creationId xmlns:a16="http://schemas.microsoft.com/office/drawing/2014/main" xmlns="" id="{08A67CA0-1D85-4492-9DDA-EAC4DF34560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69056" y="3586659"/>
            <a:ext cx="1751386" cy="2014094"/>
          </a:xfrm>
          <a:prstGeom prst="rect">
            <a:avLst/>
          </a:prstGeom>
        </p:spPr>
      </p:pic>
    </p:spTree>
    <p:extLst>
      <p:ext uri="{BB962C8B-B14F-4D97-AF65-F5344CB8AC3E}">
        <p14:creationId xmlns:p14="http://schemas.microsoft.com/office/powerpoint/2010/main" val="3853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lvl="0" algn="ctr">
              <a:buSzPts val="4800"/>
            </a:pPr>
            <a:r>
              <a:rPr lang="en-US" sz="4000" dirty="0"/>
              <a:t>Getting to Know the </a:t>
            </a:r>
            <a:br>
              <a:rPr lang="en-US" sz="4000" dirty="0"/>
            </a:br>
            <a:r>
              <a:rPr lang="en-US" sz="4000" i="1" dirty="0"/>
              <a:t>Kentucky Academic Standards for Career Studies</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71919" y="4169664"/>
            <a:ext cx="9474417"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2: Section </a:t>
            </a:r>
            <a:r>
              <a:rPr lang="en-US" sz="4000" dirty="0">
                <a:solidFill>
                  <a:srgbClr val="990000"/>
                </a:solidFill>
                <a:latin typeface="Georgia" panose="02040502050405020303" pitchFamily="18" charset="0"/>
              </a:rPr>
              <a:t>3</a:t>
            </a:r>
            <a:endParaRPr lang="en-US" sz="4000" b="0" i="0" u="none" strike="noStrike" cap="none" dirty="0">
              <a:solidFill>
                <a:srgbClr val="990000"/>
              </a:solidFill>
              <a:latin typeface="Georgia" panose="02040502050405020303" pitchFamily="18" charset="0"/>
              <a:sym typeface="Source Sans Pro"/>
            </a:endParaRPr>
          </a:p>
          <a:p>
            <a:pPr marL="0" lvl="0" indent="0">
              <a:spcBef>
                <a:spcPts val="0"/>
              </a:spcBef>
            </a:pPr>
            <a:r>
              <a:rPr lang="en-US" sz="4000" dirty="0">
                <a:solidFill>
                  <a:srgbClr val="990000"/>
                </a:solidFill>
                <a:latin typeface="Georgia" panose="02040502050405020303" pitchFamily="18" charset="0"/>
              </a:rPr>
              <a:t>PLC Study for Financial Literacy</a:t>
            </a:r>
          </a:p>
          <a:p>
            <a:pPr marL="0" marR="0" lvl="0" indent="0" rtl="0">
              <a:lnSpc>
                <a:spcPct val="100000"/>
              </a:lnSpc>
              <a:spcBef>
                <a:spcPts val="0"/>
              </a:spcBef>
              <a:spcAft>
                <a:spcPts val="0"/>
              </a:spcAft>
              <a:buClr>
                <a:srgbClr val="D2BD24"/>
              </a:buClr>
              <a:buSzPts val="2800"/>
              <a:buFont typeface="Noto Sans Symbols"/>
              <a:buNone/>
            </a:pPr>
            <a:endParaRPr sz="4000" b="0" i="0" u="none" strike="noStrike" cap="none" dirty="0">
              <a:solidFill>
                <a:srgbClr val="7F7F7F"/>
              </a:solidFill>
              <a:latin typeface="Georgia" panose="02040502050405020303" pitchFamily="18" charset="0"/>
              <a:sym typeface="Source Sans Pro"/>
            </a:endParaRPr>
          </a:p>
        </p:txBody>
      </p:sp>
    </p:spTree>
    <p:extLst>
      <p:ext uri="{BB962C8B-B14F-4D97-AF65-F5344CB8AC3E}">
        <p14:creationId xmlns:p14="http://schemas.microsoft.com/office/powerpoint/2010/main" val="3120234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solidFill>
                  <a:schemeClr val="tx1"/>
                </a:solidFill>
              </a:rPr>
              <a:t>Assume best intentions.</a:t>
            </a:r>
          </a:p>
          <a:p>
            <a:pPr>
              <a:buFont typeface="Arial" panose="020B0604020202020204" pitchFamily="34" charset="0"/>
              <a:buChar char="•"/>
            </a:pPr>
            <a:r>
              <a:rPr lang="en-US" dirty="0">
                <a:solidFill>
                  <a:schemeClr val="tx1"/>
                </a:solidFill>
              </a:rPr>
              <a:t>Listen carefully to one another.</a:t>
            </a:r>
          </a:p>
          <a:p>
            <a:pPr>
              <a:buFont typeface="Arial" panose="020B0604020202020204" pitchFamily="34" charset="0"/>
              <a:buChar char="•"/>
            </a:pPr>
            <a:r>
              <a:rPr lang="en-US" dirty="0">
                <a:solidFill>
                  <a:schemeClr val="tx1"/>
                </a:solidFill>
              </a:rPr>
              <a:t>Be open to new ideas.</a:t>
            </a:r>
          </a:p>
          <a:p>
            <a:pPr>
              <a:buFont typeface="Arial" panose="020B0604020202020204" pitchFamily="34" charset="0"/>
              <a:buChar char="•"/>
            </a:pPr>
            <a:r>
              <a:rPr lang="en-US" dirty="0">
                <a:solidFill>
                  <a:schemeClr val="tx1"/>
                </a:solidFill>
              </a:rPr>
              <a:t>Be open to working outside your comfort zone.</a:t>
            </a:r>
          </a:p>
          <a:p>
            <a:pPr>
              <a:buFont typeface="Arial" panose="020B0604020202020204" pitchFamily="34" charset="0"/>
              <a:buChar char="•"/>
            </a:pPr>
            <a:r>
              <a:rPr lang="en-US" dirty="0">
                <a:solidFill>
                  <a:schemeClr val="tx1"/>
                </a:solidFill>
              </a:rPr>
              <a:t>Ask questions.</a:t>
            </a:r>
          </a:p>
          <a:p>
            <a:pPr>
              <a:buFont typeface="Arial" panose="020B0604020202020204" pitchFamily="34" charset="0"/>
              <a:buChar char="•"/>
            </a:pPr>
            <a:r>
              <a:rPr lang="en-US" dirty="0">
                <a:solidFill>
                  <a:schemeClr val="tx1"/>
                </a:solidFill>
              </a:rPr>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340205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5D9E1-4150-4C1E-975C-678B7E69DB69}"/>
              </a:ext>
            </a:extLst>
          </p:cNvPr>
          <p:cNvSpPr>
            <a:spLocks noGrp="1"/>
          </p:cNvSpPr>
          <p:nvPr>
            <p:ph type="title"/>
          </p:nvPr>
        </p:nvSpPr>
        <p:spPr/>
        <p:txBody>
          <a:bodyPr/>
          <a:lstStyle/>
          <a:p>
            <a:pPr algn="ctr"/>
            <a:r>
              <a:rPr lang="en-US" dirty="0"/>
              <a:t>Session Overview</a:t>
            </a:r>
          </a:p>
        </p:txBody>
      </p:sp>
      <p:sp>
        <p:nvSpPr>
          <p:cNvPr id="3" name="Text Placeholder 2">
            <a:extLst>
              <a:ext uri="{FF2B5EF4-FFF2-40B4-BE49-F238E27FC236}">
                <a16:creationId xmlns:a16="http://schemas.microsoft.com/office/drawing/2014/main" xmlns="" id="{8A7D9BC7-0C4E-4912-BF49-F3978D59EE0E}"/>
              </a:ext>
            </a:extLst>
          </p:cNvPr>
          <p:cNvSpPr>
            <a:spLocks noGrp="1"/>
          </p:cNvSpPr>
          <p:nvPr>
            <p:ph type="body" sz="quarter" idx="13"/>
          </p:nvPr>
        </p:nvSpPr>
        <p:spPr>
          <a:xfrm>
            <a:off x="555786" y="1232899"/>
            <a:ext cx="9188715" cy="5441876"/>
          </a:xfrm>
        </p:spPr>
        <p:txBody>
          <a:bodyPr/>
          <a:lstStyle/>
          <a:p>
            <a:pPr>
              <a:lnSpc>
                <a:spcPct val="150000"/>
              </a:lnSpc>
            </a:pPr>
            <a:r>
              <a:rPr lang="en-US" sz="3200" dirty="0">
                <a:solidFill>
                  <a:schemeClr val="tx1"/>
                </a:solidFill>
              </a:rPr>
              <a:t>What are the KAS for Financial Literacy?</a:t>
            </a:r>
          </a:p>
          <a:p>
            <a:pPr>
              <a:lnSpc>
                <a:spcPct val="150000"/>
              </a:lnSpc>
            </a:pPr>
            <a:r>
              <a:rPr lang="en-US" sz="3200" dirty="0">
                <a:solidFill>
                  <a:schemeClr val="tx1"/>
                </a:solidFill>
              </a:rPr>
              <a:t>Financial Literacy PLC Studies </a:t>
            </a:r>
          </a:p>
          <a:p>
            <a:pPr marL="742950" lvl="1" indent="-285750"/>
            <a:r>
              <a:rPr lang="en-US" sz="2800" dirty="0">
                <a:solidFill>
                  <a:schemeClr val="tx1"/>
                </a:solidFill>
              </a:rPr>
              <a:t>Part I – Standards Exploration </a:t>
            </a:r>
          </a:p>
          <a:p>
            <a:pPr marL="742950" lvl="1" indent="-285750"/>
            <a:r>
              <a:rPr lang="en-US" sz="2800" dirty="0">
                <a:solidFill>
                  <a:schemeClr val="tx1"/>
                </a:solidFill>
              </a:rPr>
              <a:t>Part II – Standards Integration </a:t>
            </a:r>
          </a:p>
          <a:p>
            <a:pPr marL="742950" lvl="1" indent="-285750">
              <a:lnSpc>
                <a:spcPct val="150000"/>
              </a:lnSpc>
              <a:spcBef>
                <a:spcPts val="600"/>
              </a:spcBef>
              <a:spcAft>
                <a:spcPts val="1200"/>
              </a:spcAft>
            </a:pPr>
            <a:r>
              <a:rPr lang="en-US" sz="2800" dirty="0">
                <a:solidFill>
                  <a:schemeClr val="tx1"/>
                </a:solidFill>
              </a:rPr>
              <a:t>Part III – Standards Mapping </a:t>
            </a:r>
          </a:p>
          <a:p>
            <a:r>
              <a:rPr lang="en-US" sz="3200" dirty="0">
                <a:solidFill>
                  <a:schemeClr val="tx1"/>
                </a:solidFill>
              </a:rPr>
              <a:t>Each part requires 30-60 minutes</a:t>
            </a:r>
          </a:p>
          <a:p>
            <a:pPr>
              <a:lnSpc>
                <a:spcPct val="150000"/>
              </a:lnSpc>
            </a:pPr>
            <a:endParaRPr lang="en-US" sz="3200" dirty="0">
              <a:solidFill>
                <a:schemeClr val="tx1"/>
              </a:solidFill>
            </a:endParaRPr>
          </a:p>
          <a:p>
            <a:pPr>
              <a:lnSpc>
                <a:spcPct val="150000"/>
              </a:lnSpc>
            </a:pPr>
            <a:endParaRPr lang="en-US" sz="3200" dirty="0">
              <a:solidFill>
                <a:schemeClr val="tx1"/>
              </a:solidFill>
            </a:endParaRPr>
          </a:p>
        </p:txBody>
      </p:sp>
      <p:sp>
        <p:nvSpPr>
          <p:cNvPr id="4" name="Slide Number Placeholder 3">
            <a:extLst>
              <a:ext uri="{FF2B5EF4-FFF2-40B4-BE49-F238E27FC236}">
                <a16:creationId xmlns:a16="http://schemas.microsoft.com/office/drawing/2014/main" xmlns="" id="{F47091D8-953B-4AAD-9E99-85D0B800E459}"/>
              </a:ext>
            </a:extLst>
          </p:cNvPr>
          <p:cNvSpPr>
            <a:spLocks noGrp="1"/>
          </p:cNvSpPr>
          <p:nvPr>
            <p:ph type="sldNum" sz="quarter" idx="12"/>
          </p:nvPr>
        </p:nvSpPr>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347433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698F3-8284-4C5D-8009-A1DCCC6862DB}"/>
              </a:ext>
            </a:extLst>
          </p:cNvPr>
          <p:cNvSpPr>
            <a:spLocks noGrp="1"/>
          </p:cNvSpPr>
          <p:nvPr>
            <p:ph type="title"/>
          </p:nvPr>
        </p:nvSpPr>
        <p:spPr>
          <a:xfrm>
            <a:off x="555786" y="257025"/>
            <a:ext cx="8596668" cy="881964"/>
          </a:xfrm>
        </p:spPr>
        <p:txBody>
          <a:bodyPr/>
          <a:lstStyle/>
          <a:p>
            <a:pPr algn="ctr"/>
            <a:r>
              <a:rPr lang="en-US" dirty="0"/>
              <a:t>Financial Literacy Guidelines</a:t>
            </a:r>
          </a:p>
        </p:txBody>
      </p:sp>
      <p:sp>
        <p:nvSpPr>
          <p:cNvPr id="3" name="Text Placeholder 2">
            <a:extLst>
              <a:ext uri="{FF2B5EF4-FFF2-40B4-BE49-F238E27FC236}">
                <a16:creationId xmlns:a16="http://schemas.microsoft.com/office/drawing/2014/main" xmlns="" id="{B3EB8704-EE05-4BB8-BC30-A91F52D83C2D}"/>
              </a:ext>
            </a:extLst>
          </p:cNvPr>
          <p:cNvSpPr>
            <a:spLocks noGrp="1"/>
          </p:cNvSpPr>
          <p:nvPr>
            <p:ph type="body" sz="quarter" idx="13"/>
          </p:nvPr>
        </p:nvSpPr>
        <p:spPr>
          <a:xfrm>
            <a:off x="478249" y="1380931"/>
            <a:ext cx="9001653" cy="5293844"/>
          </a:xfrm>
        </p:spPr>
        <p:txBody>
          <a:bodyPr/>
          <a:lstStyle/>
          <a:p>
            <a:pPr marL="0" indent="0">
              <a:spcBef>
                <a:spcPts val="0"/>
              </a:spcBef>
              <a:spcAft>
                <a:spcPts val="1200"/>
              </a:spcAft>
              <a:buSzPct val="100000"/>
              <a:buNone/>
            </a:pPr>
            <a:r>
              <a:rPr lang="en-US" sz="2800" dirty="0">
                <a:solidFill>
                  <a:schemeClr val="tx1"/>
                </a:solidFill>
              </a:rPr>
              <a:t>Effective Financial Literacy (FL) instruction is a critical component of transition readiness and should be:</a:t>
            </a:r>
          </a:p>
          <a:p>
            <a:pPr>
              <a:spcBef>
                <a:spcPts val="0"/>
              </a:spcBef>
              <a:spcAft>
                <a:spcPts val="1200"/>
              </a:spcAft>
              <a:buSzPct val="100000"/>
            </a:pPr>
            <a:r>
              <a:rPr lang="en-US" sz="2800" dirty="0">
                <a:solidFill>
                  <a:schemeClr val="tx1"/>
                </a:solidFill>
              </a:rPr>
              <a:t>Focused on the standards</a:t>
            </a:r>
          </a:p>
          <a:p>
            <a:pPr>
              <a:spcBef>
                <a:spcPts val="0"/>
              </a:spcBef>
              <a:spcAft>
                <a:spcPts val="1200"/>
              </a:spcAft>
              <a:buSzPct val="100000"/>
            </a:pPr>
            <a:r>
              <a:rPr lang="en-US" sz="2800" dirty="0">
                <a:solidFill>
                  <a:schemeClr val="tx1"/>
                </a:solidFill>
              </a:rPr>
              <a:t>Relevant </a:t>
            </a:r>
          </a:p>
          <a:p>
            <a:pPr>
              <a:spcBef>
                <a:spcPts val="0"/>
              </a:spcBef>
              <a:spcAft>
                <a:spcPts val="1200"/>
              </a:spcAft>
              <a:buSzPct val="100000"/>
            </a:pPr>
            <a:r>
              <a:rPr lang="en-US" sz="2800" dirty="0">
                <a:solidFill>
                  <a:schemeClr val="tx1"/>
                </a:solidFill>
              </a:rPr>
              <a:t>Learner-centered</a:t>
            </a:r>
          </a:p>
          <a:p>
            <a:pPr>
              <a:spcBef>
                <a:spcPts val="0"/>
              </a:spcBef>
              <a:spcAft>
                <a:spcPts val="1200"/>
              </a:spcAft>
              <a:buSzPct val="100000"/>
            </a:pPr>
            <a:r>
              <a:rPr lang="en-US" sz="2800" dirty="0">
                <a:solidFill>
                  <a:schemeClr val="tx1"/>
                </a:solidFill>
              </a:rPr>
              <a:t>Connected to the real-world</a:t>
            </a:r>
          </a:p>
          <a:p>
            <a:pPr>
              <a:spcBef>
                <a:spcPts val="0"/>
              </a:spcBef>
              <a:spcAft>
                <a:spcPts val="1200"/>
              </a:spcAft>
              <a:buSzPct val="100000"/>
            </a:pPr>
            <a:r>
              <a:rPr lang="en-US" sz="2800" dirty="0">
                <a:solidFill>
                  <a:schemeClr val="tx1"/>
                </a:solidFill>
              </a:rPr>
              <a:t>Integrated into other curricular areas</a:t>
            </a:r>
          </a:p>
          <a:p>
            <a:pPr>
              <a:spcBef>
                <a:spcPts val="0"/>
              </a:spcBef>
              <a:spcAft>
                <a:spcPts val="1200"/>
              </a:spcAft>
              <a:buSzPct val="100000"/>
            </a:pPr>
            <a:r>
              <a:rPr lang="en-US" sz="2800" dirty="0">
                <a:solidFill>
                  <a:schemeClr val="tx1"/>
                </a:solidFill>
              </a:rPr>
              <a:t>Community-focused</a:t>
            </a:r>
          </a:p>
          <a:p>
            <a:pPr>
              <a:spcBef>
                <a:spcPts val="0"/>
              </a:spcBef>
              <a:spcAft>
                <a:spcPts val="2400"/>
              </a:spcAft>
              <a:buSzPct val="100000"/>
            </a:pP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46C29988-6596-4D2D-BE69-62D515993C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34</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44218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71F81-1BC4-4E0D-82BE-462B3624890B}"/>
              </a:ext>
            </a:extLst>
          </p:cNvPr>
          <p:cNvSpPr>
            <a:spLocks noGrp="1"/>
          </p:cNvSpPr>
          <p:nvPr>
            <p:ph type="title"/>
          </p:nvPr>
        </p:nvSpPr>
        <p:spPr/>
        <p:txBody>
          <a:bodyPr/>
          <a:lstStyle/>
          <a:p>
            <a:pPr algn="ctr"/>
            <a:r>
              <a:rPr lang="en-US" sz="3600" dirty="0"/>
              <a:t>PLC Study for Financial Literacy</a:t>
            </a:r>
          </a:p>
        </p:txBody>
      </p:sp>
      <p:sp>
        <p:nvSpPr>
          <p:cNvPr id="4" name="Slide Number Placeholder 3">
            <a:extLst>
              <a:ext uri="{FF2B5EF4-FFF2-40B4-BE49-F238E27FC236}">
                <a16:creationId xmlns:a16="http://schemas.microsoft.com/office/drawing/2014/main" xmlns="" id="{80E95281-79F6-4E8C-B9C0-1006DD8A9D19}"/>
              </a:ext>
            </a:extLst>
          </p:cNvPr>
          <p:cNvSpPr>
            <a:spLocks noGrp="1"/>
          </p:cNvSpPr>
          <p:nvPr>
            <p:ph type="sldNum" sz="quarter" idx="12"/>
          </p:nvPr>
        </p:nvSpPr>
        <p:spPr/>
        <p:txBody>
          <a:bodyPr/>
          <a:lstStyle/>
          <a:p>
            <a:fld id="{91BD7323-49BF-4C97-8773-5EC64C492009}" type="slidenum">
              <a:rPr lang="en-US" smtClean="0"/>
              <a:t>35</a:t>
            </a:fld>
            <a:endParaRPr lang="en-US"/>
          </a:p>
        </p:txBody>
      </p:sp>
      <p:sp>
        <p:nvSpPr>
          <p:cNvPr id="6" name="Text Placeholder 5">
            <a:extLst>
              <a:ext uri="{FF2B5EF4-FFF2-40B4-BE49-F238E27FC236}">
                <a16:creationId xmlns:a16="http://schemas.microsoft.com/office/drawing/2014/main" xmlns="" id="{7A657700-0F85-4197-96D8-907E94B363C3}"/>
              </a:ext>
            </a:extLst>
          </p:cNvPr>
          <p:cNvSpPr>
            <a:spLocks noGrp="1"/>
          </p:cNvSpPr>
          <p:nvPr>
            <p:ph type="body" sz="quarter" idx="13"/>
          </p:nvPr>
        </p:nvSpPr>
        <p:spPr>
          <a:xfrm>
            <a:off x="555786" y="1171254"/>
            <a:ext cx="9188715" cy="5503521"/>
          </a:xfrm>
        </p:spPr>
        <p:txBody>
          <a:bodyPr/>
          <a:lstStyle/>
          <a:p>
            <a:pPr marL="0" indent="0">
              <a:spcAft>
                <a:spcPts val="1200"/>
              </a:spcAft>
              <a:buNone/>
            </a:pPr>
            <a:r>
              <a:rPr lang="en-US" sz="2200" dirty="0">
                <a:solidFill>
                  <a:schemeClr val="tx1"/>
                </a:solidFill>
              </a:rPr>
              <a:t>Built upon a Professional Learning Committee (PLC) framework, these tools guide instructional conversations for each domain. </a:t>
            </a:r>
          </a:p>
          <a:p>
            <a:pPr marL="0" indent="0">
              <a:spcAft>
                <a:spcPts val="1800"/>
              </a:spcAft>
              <a:buNone/>
            </a:pPr>
            <a:r>
              <a:rPr lang="en-US" sz="2200" dirty="0">
                <a:solidFill>
                  <a:schemeClr val="tx1"/>
                </a:solidFill>
              </a:rPr>
              <a:t>Arranged by grade-band, there are three parts for each domain:</a:t>
            </a:r>
          </a:p>
          <a:p>
            <a:pPr marL="0" indent="0">
              <a:buNone/>
            </a:pPr>
            <a:r>
              <a:rPr lang="en-US" sz="2000" b="1" dirty="0">
                <a:solidFill>
                  <a:schemeClr val="accent3">
                    <a:lumMod val="50000"/>
                  </a:schemeClr>
                </a:solidFill>
              </a:rPr>
              <a:t>Part I – Standards Exploration </a:t>
            </a:r>
          </a:p>
          <a:p>
            <a:pPr lvl="1">
              <a:spcAft>
                <a:spcPts val="600"/>
              </a:spcAft>
            </a:pPr>
            <a:r>
              <a:rPr lang="en-US" sz="2000" dirty="0">
                <a:solidFill>
                  <a:schemeClr val="tx1"/>
                </a:solidFill>
              </a:rPr>
              <a:t>allows teachers to discuss the meaning of each standard and instructional considerations.</a:t>
            </a:r>
          </a:p>
          <a:p>
            <a:pPr marL="0" indent="0">
              <a:buNone/>
            </a:pPr>
            <a:r>
              <a:rPr lang="en-US" sz="2000" b="1" dirty="0">
                <a:solidFill>
                  <a:schemeClr val="accent3">
                    <a:lumMod val="50000"/>
                  </a:schemeClr>
                </a:solidFill>
              </a:rPr>
              <a:t>Part II – Standards Integration </a:t>
            </a:r>
          </a:p>
          <a:p>
            <a:pPr lvl="1">
              <a:spcAft>
                <a:spcPts val="600"/>
              </a:spcAft>
            </a:pPr>
            <a:r>
              <a:rPr lang="en-US" sz="2000" dirty="0">
                <a:solidFill>
                  <a:schemeClr val="tx1"/>
                </a:solidFill>
              </a:rPr>
              <a:t>prompts teachers to consider how to implement the standards within their content area.</a:t>
            </a:r>
          </a:p>
          <a:p>
            <a:pPr marL="0" indent="0">
              <a:buNone/>
            </a:pPr>
            <a:r>
              <a:rPr lang="en-US" sz="2000" b="1" dirty="0">
                <a:solidFill>
                  <a:schemeClr val="accent3">
                    <a:lumMod val="50000"/>
                  </a:schemeClr>
                </a:solidFill>
              </a:rPr>
              <a:t>Part III – Standards Mapping </a:t>
            </a:r>
          </a:p>
          <a:p>
            <a:pPr lvl="1"/>
            <a:r>
              <a:rPr lang="en-US" sz="2000" dirty="0">
                <a:solidFill>
                  <a:schemeClr val="tx1"/>
                </a:solidFill>
              </a:rPr>
              <a:t>guides teachers to determine where and when these standards are taught</a:t>
            </a:r>
            <a:r>
              <a:rPr lang="en-US" sz="1600" dirty="0">
                <a:solidFill>
                  <a:schemeClr val="tx1"/>
                </a:solidFill>
              </a:rPr>
              <a:t>.</a:t>
            </a:r>
          </a:p>
        </p:txBody>
      </p:sp>
    </p:spTree>
    <p:extLst>
      <p:ext uri="{BB962C8B-B14F-4D97-AF65-F5344CB8AC3E}">
        <p14:creationId xmlns:p14="http://schemas.microsoft.com/office/powerpoint/2010/main" val="234720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0" y="257216"/>
            <a:ext cx="9548286" cy="1320900"/>
          </a:xfrm>
        </p:spPr>
        <p:txBody>
          <a:bodyPr/>
          <a:lstStyle/>
          <a:p>
            <a:pPr algn="ctr"/>
            <a:r>
              <a:rPr lang="en-US" sz="3200" dirty="0"/>
              <a:t>Part I – Standards Exploration – Financial Literacy</a:t>
            </a:r>
          </a:p>
        </p:txBody>
      </p:sp>
      <p:sp>
        <p:nvSpPr>
          <p:cNvPr id="16" name="Text Placeholder 15">
            <a:extLst>
              <a:ext uri="{FF2B5EF4-FFF2-40B4-BE49-F238E27FC236}">
                <a16:creationId xmlns:a16="http://schemas.microsoft.com/office/drawing/2014/main" xmlns="" id="{875B4C83-08F8-47C2-93E2-059E35C83432}"/>
              </a:ext>
            </a:extLst>
          </p:cNvPr>
          <p:cNvSpPr>
            <a:spLocks noGrp="1"/>
          </p:cNvSpPr>
          <p:nvPr>
            <p:ph type="body" idx="1"/>
          </p:nvPr>
        </p:nvSpPr>
        <p:spPr>
          <a:xfrm>
            <a:off x="431515" y="1372452"/>
            <a:ext cx="8856323" cy="1202076"/>
          </a:xfrm>
        </p:spPr>
        <p:txBody>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Effective </a:t>
            </a:r>
            <a:r>
              <a:rPr lang="en-US" dirty="0">
                <a:solidFill>
                  <a:schemeClr val="tx1"/>
                </a:solidFill>
              </a:rPr>
              <a:t>Financial Literacy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instruction is an ongoing process that involves all content areas.</a:t>
            </a:r>
          </a:p>
          <a:p>
            <a:endParaRPr lang="en-US" sz="2400" dirty="0">
              <a:solidFill>
                <a:schemeClr val="tx1"/>
              </a:solidFill>
            </a:endParaRP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36</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2368864"/>
            <a:ext cx="5110250" cy="4127470"/>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your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Discuss instructional techniques and/or routines that support student success.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there common strategies, tools or programs to support consistent development across content areas or grade-bands?</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5" name="Picture 4" descr="&quot; &quot;">
            <a:extLst>
              <a:ext uri="{FF2B5EF4-FFF2-40B4-BE49-F238E27FC236}">
                <a16:creationId xmlns:a16="http://schemas.microsoft.com/office/drawing/2014/main" xmlns="" id="{23085AFB-41DF-4E54-840A-D7298F062470}"/>
              </a:ext>
            </a:extLst>
          </p:cNvPr>
          <p:cNvPicPr>
            <a:picLocks noChangeAspect="1"/>
          </p:cNvPicPr>
          <p:nvPr/>
        </p:nvPicPr>
        <p:blipFill rotWithShape="1">
          <a:blip r:embed="rId3"/>
          <a:srcRect l="23252" t="25335" r="25000" b="6668"/>
          <a:stretch/>
        </p:blipFill>
        <p:spPr>
          <a:xfrm>
            <a:off x="5842001" y="2349991"/>
            <a:ext cx="5604166" cy="4142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62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82193" y="257216"/>
            <a:ext cx="9466093" cy="1320900"/>
          </a:xfrm>
        </p:spPr>
        <p:txBody>
          <a:bodyPr/>
          <a:lstStyle/>
          <a:p>
            <a:pPr algn="ctr"/>
            <a:r>
              <a:rPr lang="en-US" sz="3200" dirty="0"/>
              <a:t>Part II – Standards Integration – Financial Literacy</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37</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578116"/>
            <a:ext cx="5110250" cy="4918218"/>
          </a:xfrm>
        </p:spPr>
        <p:txBody>
          <a:bodyPr/>
          <a:lstStyle/>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what this looks like in a specific unit, topic or standard(s) content area.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content-specific knowledge, skill(s) or practice(s) required to be proficient in this area.</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Identify a Financial Literacy standard. What would explicit/implicit instruction look like for this skill? </a:t>
            </a:r>
          </a:p>
          <a:p>
            <a:pPr lvl="0">
              <a:lnSpc>
                <a:spcPct val="107000"/>
              </a:lnSpc>
              <a:spcBef>
                <a:spcPts val="0"/>
              </a:spcBef>
              <a:spcAft>
                <a:spcPts val="1200"/>
              </a:spcAft>
              <a:buClr>
                <a:schemeClr val="accent1">
                  <a:lumMod val="50000"/>
                </a:schemeClr>
              </a:buClr>
              <a:buSzPct val="100000"/>
              <a:buFont typeface="+mj-lt"/>
              <a:buAutoNum type="alphaLcPeriod"/>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would you assess this skill?</a:t>
            </a:r>
          </a:p>
          <a:p>
            <a:pPr marL="742950" indent="-742950">
              <a:spcAft>
                <a:spcPts val="1200"/>
              </a:spcAft>
              <a:buClr>
                <a:schemeClr val="accent1">
                  <a:lumMod val="50000"/>
                </a:schemeClr>
              </a:buClr>
              <a:buSzPct val="100000"/>
              <a:buFont typeface="+mj-lt"/>
              <a:buAutoNum type="alphaLcPeriod"/>
            </a:pPr>
            <a:endParaRPr lang="en-US" dirty="0">
              <a:solidFill>
                <a:schemeClr val="tx1"/>
              </a:solidFill>
            </a:endParaRPr>
          </a:p>
        </p:txBody>
      </p:sp>
      <p:pic>
        <p:nvPicPr>
          <p:cNvPr id="5" name="Picture 4" descr="&quot; &quot;">
            <a:extLst>
              <a:ext uri="{FF2B5EF4-FFF2-40B4-BE49-F238E27FC236}">
                <a16:creationId xmlns:a16="http://schemas.microsoft.com/office/drawing/2014/main" xmlns="" id="{B0BE6E1E-94E3-479A-A3EC-FC16FC1BE5F9}"/>
              </a:ext>
              <a:ext uri="{C183D7F6-B498-43B3-948B-1728B52AA6E4}">
                <adec:decorative xmlns:adec="http://schemas.microsoft.com/office/drawing/2017/decorative" xmlns="" val="1"/>
              </a:ext>
            </a:extLst>
          </p:cNvPr>
          <p:cNvPicPr>
            <a:picLocks noChangeAspect="1"/>
          </p:cNvPicPr>
          <p:nvPr/>
        </p:nvPicPr>
        <p:blipFill rotWithShape="1">
          <a:blip r:embed="rId3"/>
          <a:srcRect l="9752" t="16001" r="59500" b="6664"/>
          <a:stretch/>
        </p:blipFill>
        <p:spPr>
          <a:xfrm>
            <a:off x="6097143" y="2500132"/>
            <a:ext cx="5902046" cy="4174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6461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E0E8C-0741-47FC-91ED-5687F83D42D3}"/>
              </a:ext>
            </a:extLst>
          </p:cNvPr>
          <p:cNvSpPr>
            <a:spLocks noGrp="1"/>
          </p:cNvSpPr>
          <p:nvPr>
            <p:ph type="title"/>
          </p:nvPr>
        </p:nvSpPr>
        <p:spPr>
          <a:xfrm>
            <a:off x="0" y="257216"/>
            <a:ext cx="9548286" cy="1320900"/>
          </a:xfrm>
        </p:spPr>
        <p:txBody>
          <a:bodyPr/>
          <a:lstStyle/>
          <a:p>
            <a:pPr algn="ctr"/>
            <a:r>
              <a:rPr lang="en-US" sz="3200" dirty="0"/>
              <a:t>Part III – Standards Mapping – Financial Literacy</a:t>
            </a:r>
          </a:p>
        </p:txBody>
      </p:sp>
      <p:sp>
        <p:nvSpPr>
          <p:cNvPr id="4" name="Slide Number Placeholder 3">
            <a:extLst>
              <a:ext uri="{FF2B5EF4-FFF2-40B4-BE49-F238E27FC236}">
                <a16:creationId xmlns:a16="http://schemas.microsoft.com/office/drawing/2014/main" xmlns="" id="{C5AB5594-BA4B-4715-9E4C-EE9C67F10BBD}"/>
              </a:ext>
            </a:extLst>
          </p:cNvPr>
          <p:cNvSpPr>
            <a:spLocks noGrp="1"/>
          </p:cNvSpPr>
          <p:nvPr>
            <p:ph type="sldNum" sz="quarter" idx="12"/>
          </p:nvPr>
        </p:nvSpPr>
        <p:spPr/>
        <p:txBody>
          <a:bodyPr/>
          <a:lstStyle/>
          <a:p>
            <a:fld id="{91BD7323-49BF-4C97-8773-5EC64C492009}" type="slidenum">
              <a:rPr lang="en-US" smtClean="0"/>
              <a:t>38</a:t>
            </a:fld>
            <a:endParaRPr lang="en-US"/>
          </a:p>
        </p:txBody>
      </p:sp>
      <p:sp>
        <p:nvSpPr>
          <p:cNvPr id="19" name="Content Placeholder 18">
            <a:extLst>
              <a:ext uri="{FF2B5EF4-FFF2-40B4-BE49-F238E27FC236}">
                <a16:creationId xmlns:a16="http://schemas.microsoft.com/office/drawing/2014/main" xmlns="" id="{1C9D4AD6-55EA-487B-9A8D-7C9750E30162}"/>
              </a:ext>
            </a:extLst>
          </p:cNvPr>
          <p:cNvSpPr>
            <a:spLocks noGrp="1"/>
          </p:cNvSpPr>
          <p:nvPr>
            <p:ph sz="half" idx="13"/>
          </p:nvPr>
        </p:nvSpPr>
        <p:spPr>
          <a:xfrm>
            <a:off x="581633" y="1695236"/>
            <a:ext cx="4894493" cy="4801098"/>
          </a:xfrm>
        </p:spPr>
        <p:txBody>
          <a:bodyPr/>
          <a:lstStyle/>
          <a:p>
            <a:pPr lvl="0">
              <a:lnSpc>
                <a:spcPct val="150000"/>
              </a:lnSpc>
              <a:spcBef>
                <a:spcPts val="0"/>
              </a:spcBef>
              <a:spcAft>
                <a:spcPts val="1200"/>
              </a:spcAft>
              <a:buClr>
                <a:schemeClr val="accent1">
                  <a:lumMod val="50000"/>
                </a:schemeClr>
              </a:buClr>
              <a:buSzPct val="100000"/>
              <a:buFont typeface="+mj-lt"/>
              <a:buAutoNum type="alphaLcPeriod"/>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a group, consider where each standard might be taught, e.g., in a specific content area or a stand-alone unit.</a:t>
            </a:r>
          </a:p>
          <a:p>
            <a:pPr lvl="0">
              <a:lnSpc>
                <a:spcPct val="150000"/>
              </a:lnSpc>
              <a:spcBef>
                <a:spcPts val="0"/>
              </a:spcBef>
              <a:spcAft>
                <a:spcPts val="1200"/>
              </a:spcAft>
              <a:buClr>
                <a:schemeClr val="accent1">
                  <a:lumMod val="50000"/>
                </a:schemeClr>
              </a:buClr>
              <a:buSzPct val="100000"/>
              <a:buFont typeface="+mj-lt"/>
              <a:buAutoNum type="alphaL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2900"/>
              </a:lnSpc>
              <a:spcBef>
                <a:spcPts val="600"/>
              </a:spcBef>
              <a:spcAft>
                <a:spcPts val="600"/>
              </a:spcAft>
              <a:buClr>
                <a:srgbClr val="4A66AC">
                  <a:lumMod val="50000"/>
                </a:srgbClr>
              </a:buClr>
              <a:buSzPct val="100000"/>
              <a:buNone/>
            </a:pPr>
            <a:r>
              <a:rPr lang="en-US" sz="2400" dirty="0">
                <a:solidFill>
                  <a:srgbClr val="740000"/>
                </a:solidFill>
              </a:rPr>
              <a:t>This tool may also be used when evaluating new curriculum to identify instructional gaps.</a:t>
            </a:r>
          </a:p>
          <a:p>
            <a:pPr marL="0" lvl="0" indent="0">
              <a:lnSpc>
                <a:spcPct val="150000"/>
              </a:lnSpc>
              <a:spcBef>
                <a:spcPts val="0"/>
              </a:spcBef>
              <a:spcAft>
                <a:spcPts val="1200"/>
              </a:spcAft>
              <a:buClr>
                <a:schemeClr val="accent1">
                  <a:lumMod val="50000"/>
                </a:schemeClr>
              </a:buClr>
              <a:buSzPct val="100000"/>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indent="-742950">
              <a:lnSpc>
                <a:spcPct val="150000"/>
              </a:lnSpc>
              <a:spcAft>
                <a:spcPts val="1200"/>
              </a:spcAft>
              <a:buClr>
                <a:schemeClr val="accent1">
                  <a:lumMod val="50000"/>
                </a:schemeClr>
              </a:buClr>
              <a:buSzPct val="100000"/>
              <a:buFont typeface="+mj-lt"/>
              <a:buAutoNum type="alphaLcPeriod"/>
            </a:pPr>
            <a:endParaRPr lang="en-US" sz="2400" dirty="0"/>
          </a:p>
        </p:txBody>
      </p:sp>
      <p:pic>
        <p:nvPicPr>
          <p:cNvPr id="5" name="Picture 4" descr="&quot; &quot;">
            <a:extLst>
              <a:ext uri="{FF2B5EF4-FFF2-40B4-BE49-F238E27FC236}">
                <a16:creationId xmlns:a16="http://schemas.microsoft.com/office/drawing/2014/main" xmlns="" id="{B3B64532-4C6E-42EB-8569-4F51C587D561}"/>
              </a:ext>
            </a:extLst>
          </p:cNvPr>
          <p:cNvPicPr>
            <a:picLocks noChangeAspect="1"/>
          </p:cNvPicPr>
          <p:nvPr/>
        </p:nvPicPr>
        <p:blipFill rotWithShape="1">
          <a:blip r:embed="rId3"/>
          <a:srcRect l="23252" t="25334" r="25000" b="14668"/>
          <a:stretch/>
        </p:blipFill>
        <p:spPr>
          <a:xfrm>
            <a:off x="5476126" y="2418128"/>
            <a:ext cx="6526821" cy="4256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7477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B5AFE-1C4B-4CF5-811E-8EE6CDADBDFE}"/>
              </a:ext>
            </a:extLst>
          </p:cNvPr>
          <p:cNvSpPr>
            <a:spLocks noGrp="1"/>
          </p:cNvSpPr>
          <p:nvPr>
            <p:ph type="title"/>
          </p:nvPr>
        </p:nvSpPr>
        <p:spPr/>
        <p:txBody>
          <a:bodyPr/>
          <a:lstStyle/>
          <a:p>
            <a:r>
              <a:rPr lang="en-US" dirty="0"/>
              <a:t>Financial Literacy - Next Steps</a:t>
            </a:r>
          </a:p>
        </p:txBody>
      </p:sp>
      <p:sp>
        <p:nvSpPr>
          <p:cNvPr id="3" name="Text Placeholder 2">
            <a:extLst>
              <a:ext uri="{FF2B5EF4-FFF2-40B4-BE49-F238E27FC236}">
                <a16:creationId xmlns:a16="http://schemas.microsoft.com/office/drawing/2014/main" xmlns="" id="{5A5E74D1-379C-4BCD-84F9-727FF13F9BE8}"/>
              </a:ext>
            </a:extLst>
          </p:cNvPr>
          <p:cNvSpPr>
            <a:spLocks noGrp="1"/>
          </p:cNvSpPr>
          <p:nvPr>
            <p:ph type="body" sz="quarter" idx="13"/>
          </p:nvPr>
        </p:nvSpPr>
        <p:spPr>
          <a:xfrm>
            <a:off x="555786" y="1773451"/>
            <a:ext cx="9188715" cy="4901324"/>
          </a:xfrm>
        </p:spPr>
        <p:txBody>
          <a:bodyPr/>
          <a:lstStyle/>
          <a:p>
            <a:pPr marL="0" indent="0">
              <a:lnSpc>
                <a:spcPct val="150000"/>
              </a:lnSpc>
              <a:buNone/>
            </a:pPr>
            <a:r>
              <a:rPr lang="en-US" dirty="0">
                <a:solidFill>
                  <a:schemeClr val="tx1"/>
                </a:solidFill>
              </a:rPr>
              <a:t>What are one or two next steps to ensure that students have equitable access to FINANCIAL LITERACY instruction within your course or grade-band? </a:t>
            </a:r>
          </a:p>
        </p:txBody>
      </p:sp>
      <p:sp>
        <p:nvSpPr>
          <p:cNvPr id="4" name="Slide Number Placeholder 3">
            <a:extLst>
              <a:ext uri="{FF2B5EF4-FFF2-40B4-BE49-F238E27FC236}">
                <a16:creationId xmlns:a16="http://schemas.microsoft.com/office/drawing/2014/main" xmlns="" id="{A14F2FDE-489A-4B10-9545-36D85D1438C4}"/>
              </a:ext>
            </a:extLst>
          </p:cNvPr>
          <p:cNvSpPr>
            <a:spLocks noGrp="1"/>
          </p:cNvSpPr>
          <p:nvPr>
            <p:ph type="sldNum" sz="quarter" idx="12"/>
          </p:nvPr>
        </p:nvSpPr>
        <p:spPr/>
        <p:txBody>
          <a:bodyPr/>
          <a:lstStyle/>
          <a:p>
            <a:fld id="{91BD7323-49BF-4C97-8773-5EC64C492009}" type="slidenum">
              <a:rPr lang="en-US" smtClean="0"/>
              <a:t>39</a:t>
            </a:fld>
            <a:endParaRPr lang="en-US"/>
          </a:p>
        </p:txBody>
      </p:sp>
    </p:spTree>
    <p:extLst>
      <p:ext uri="{BB962C8B-B14F-4D97-AF65-F5344CB8AC3E}">
        <p14:creationId xmlns:p14="http://schemas.microsoft.com/office/powerpoint/2010/main" val="199476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Essential Skills </a:t>
            </a:r>
          </a:p>
        </p:txBody>
      </p:sp>
      <p:sp>
        <p:nvSpPr>
          <p:cNvPr id="4" name="Slide Number Placeholder 3"/>
          <p:cNvSpPr>
            <a:spLocks noGrp="1"/>
          </p:cNvSpPr>
          <p:nvPr>
            <p:ph type="sldNum" idx="12"/>
          </p:nvPr>
        </p:nvSpPr>
        <p:spPr/>
        <p:txBody>
          <a:bodyPr/>
          <a:lstStyle/>
          <a:p>
            <a:fld id="{91BD7323-49BF-4C97-8773-5EC64C492009}" type="slidenum">
              <a:rPr lang="en-US" smtClean="0"/>
              <a:t>4</a:t>
            </a:fld>
            <a:endParaRPr lang="en-US"/>
          </a:p>
        </p:txBody>
      </p:sp>
      <p:sp>
        <p:nvSpPr>
          <p:cNvPr id="3" name="Text Placeholder 2">
            <a:extLst>
              <a:ext uri="{FF2B5EF4-FFF2-40B4-BE49-F238E27FC236}">
                <a16:creationId xmlns:a16="http://schemas.microsoft.com/office/drawing/2014/main" xmlns="" id="{8C3246B6-5CFA-409C-BC84-D6EBB48D700D}"/>
              </a:ext>
            </a:extLst>
          </p:cNvPr>
          <p:cNvSpPr>
            <a:spLocks noGrp="1"/>
          </p:cNvSpPr>
          <p:nvPr>
            <p:ph type="body" idx="1"/>
          </p:nvPr>
        </p:nvSpPr>
        <p:spPr>
          <a:xfrm>
            <a:off x="336884" y="1058780"/>
            <a:ext cx="9334750" cy="5615908"/>
          </a:xfrm>
        </p:spPr>
        <p:txBody>
          <a:bodyPr/>
          <a:lstStyle/>
          <a:p>
            <a:r>
              <a:rPr lang="en-US" sz="2600" b="1" dirty="0">
                <a:solidFill>
                  <a:schemeClr val="accent3">
                    <a:lumMod val="50000"/>
                  </a:schemeClr>
                </a:solidFill>
              </a:rPr>
              <a:t>KRS 158.1413: Essential Workplace Ethics Instruction </a:t>
            </a:r>
            <a:r>
              <a:rPr lang="en-US" sz="2600" dirty="0">
                <a:solidFill>
                  <a:schemeClr val="tx1"/>
                </a:solidFill>
              </a:rPr>
              <a:t>was used as a framework for the ES domain.</a:t>
            </a:r>
          </a:p>
          <a:p>
            <a:pPr lvl="1">
              <a:buClr>
                <a:schemeClr val="accent3">
                  <a:lumMod val="50000"/>
                </a:schemeClr>
              </a:buClr>
              <a:buSzPct val="100000"/>
            </a:pPr>
            <a:r>
              <a:rPr lang="en-US" sz="1800" dirty="0">
                <a:solidFill>
                  <a:schemeClr val="tx1"/>
                </a:solidFill>
              </a:rPr>
              <a:t>Beginning with the 2019-2020 school year, each school district shall implement essential workplace ethics programs that promote characteristics that are critical to success in the workplace. Each student in elementary, middle and high school shall receive essential workplace ethics instruction that shall include but not limited to: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Adaptability</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Diligence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Initiative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Knowledge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Reliability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Remaining drug-free </a:t>
            </a:r>
          </a:p>
          <a:p>
            <a:pPr marL="1485900" lvl="2" indent="-342900">
              <a:spcBef>
                <a:spcPts val="0"/>
              </a:spcBef>
              <a:buClr>
                <a:schemeClr val="accent3">
                  <a:lumMod val="50000"/>
                </a:schemeClr>
              </a:buClr>
              <a:buFont typeface="Arial" panose="020B0604020202020204" pitchFamily="34" charset="0"/>
              <a:buChar char="•"/>
            </a:pPr>
            <a:r>
              <a:rPr lang="en-US" sz="1800" dirty="0">
                <a:solidFill>
                  <a:schemeClr val="tx1"/>
                </a:solidFill>
              </a:rPr>
              <a:t>Communication (working well with others)</a:t>
            </a:r>
          </a:p>
          <a:p>
            <a:pPr marL="1485900" lvl="2" indent="-342900">
              <a:spcBef>
                <a:spcPts val="0"/>
              </a:spcBef>
              <a:buClr>
                <a:schemeClr val="accent3">
                  <a:lumMod val="50000"/>
                </a:schemeClr>
              </a:buClr>
              <a:buFont typeface="Arial" panose="020B0604020202020204" pitchFamily="34" charset="0"/>
              <a:buChar char="•"/>
            </a:pPr>
            <a:endParaRPr lang="en-US" sz="1800" dirty="0"/>
          </a:p>
          <a:p>
            <a:pPr marL="571500" indent="-342900">
              <a:spcBef>
                <a:spcPts val="0"/>
              </a:spcBef>
              <a:buClr>
                <a:schemeClr val="accent3">
                  <a:lumMod val="50000"/>
                </a:schemeClr>
              </a:buClr>
              <a:buFont typeface="Arial" panose="020B0604020202020204" pitchFamily="34" charset="0"/>
              <a:buChar char="•"/>
            </a:pPr>
            <a:r>
              <a:rPr lang="en-US" sz="2600" b="1" dirty="0">
                <a:solidFill>
                  <a:schemeClr val="accent3">
                    <a:lumMod val="50000"/>
                  </a:schemeClr>
                </a:solidFill>
              </a:rPr>
              <a:t>Essential Skills replaces the previous Employability standards</a:t>
            </a:r>
          </a:p>
        </p:txBody>
      </p:sp>
    </p:spTree>
    <p:extLst>
      <p:ext uri="{BB962C8B-B14F-4D97-AF65-F5344CB8AC3E}">
        <p14:creationId xmlns:p14="http://schemas.microsoft.com/office/powerpoint/2010/main" val="214737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31" y="113187"/>
            <a:ext cx="8596668" cy="741781"/>
          </a:xfrm>
        </p:spPr>
        <p:txBody>
          <a:bodyPr/>
          <a:lstStyle/>
          <a:p>
            <a:pPr algn="ctr"/>
            <a:r>
              <a:rPr lang="en-US" sz="4000" dirty="0"/>
              <a:t>Essential Skills Definitions </a:t>
            </a:r>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a:p>
        </p:txBody>
      </p:sp>
      <p:graphicFrame>
        <p:nvGraphicFramePr>
          <p:cNvPr id="7" name="Table 6">
            <a:extLst>
              <a:ext uri="{FF2B5EF4-FFF2-40B4-BE49-F238E27FC236}">
                <a16:creationId xmlns:a16="http://schemas.microsoft.com/office/drawing/2014/main" xmlns="" id="{B7500BAC-B00E-4363-AF06-0D04D99914D4}"/>
              </a:ext>
            </a:extLst>
          </p:cNvPr>
          <p:cNvGraphicFramePr>
            <a:graphicFrameLocks noGrp="1"/>
          </p:cNvGraphicFramePr>
          <p:nvPr/>
        </p:nvGraphicFramePr>
        <p:xfrm>
          <a:off x="400232" y="956441"/>
          <a:ext cx="9290306" cy="5435399"/>
        </p:xfrm>
        <a:graphic>
          <a:graphicData uri="http://schemas.openxmlformats.org/drawingml/2006/table">
            <a:tbl>
              <a:tblPr firstRow="1" bandRow="1">
                <a:tableStyleId>{BC89EF96-8CEA-46FF-86C4-4CE0E7609802}</a:tableStyleId>
              </a:tblPr>
              <a:tblGrid>
                <a:gridCol w="1793937">
                  <a:extLst>
                    <a:ext uri="{9D8B030D-6E8A-4147-A177-3AD203B41FA5}">
                      <a16:colId xmlns:a16="http://schemas.microsoft.com/office/drawing/2014/main" xmlns="" val="3860744413"/>
                    </a:ext>
                  </a:extLst>
                </a:gridCol>
                <a:gridCol w="7496369">
                  <a:extLst>
                    <a:ext uri="{9D8B030D-6E8A-4147-A177-3AD203B41FA5}">
                      <a16:colId xmlns:a16="http://schemas.microsoft.com/office/drawing/2014/main" xmlns="" val="2675983715"/>
                    </a:ext>
                  </a:extLst>
                </a:gridCol>
              </a:tblGrid>
              <a:tr h="42041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baseline="0" dirty="0">
                          <a:sym typeface="Calibri"/>
                        </a:rPr>
                        <a:t>KRS 158.1413 Essential Workplace Ethics Instruction </a:t>
                      </a:r>
                    </a:p>
                  </a:txBody>
                  <a:tcPr anchor="ctr"/>
                </a:tc>
                <a:tc hMerge="1">
                  <a:txBody>
                    <a:bodyPr/>
                    <a:lstStyle/>
                    <a:p>
                      <a:endParaRPr lang="en-US" dirty="0"/>
                    </a:p>
                  </a:txBody>
                  <a:tcPr/>
                </a:tc>
                <a:extLst>
                  <a:ext uri="{0D108BD9-81ED-4DB2-BD59-A6C34878D82A}">
                    <a16:rowId xmlns:a16="http://schemas.microsoft.com/office/drawing/2014/main" xmlns="" val="1230287507"/>
                  </a:ext>
                </a:extLst>
              </a:tr>
              <a:tr h="588677">
                <a:tc>
                  <a:txBody>
                    <a:bodyPr/>
                    <a:lstStyle/>
                    <a:p>
                      <a:r>
                        <a:rPr lang="en-US" sz="1600" b="1" dirty="0"/>
                        <a:t>Adaptability</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dirty="0"/>
                        <a:t>openness to learning and problem solving, an ability to embrace new ways of doing things and a capability for critical thinking </a:t>
                      </a:r>
                    </a:p>
                  </a:txBody>
                  <a:tcPr anchor="ctr"/>
                </a:tc>
                <a:extLst>
                  <a:ext uri="{0D108BD9-81ED-4DB2-BD59-A6C34878D82A}">
                    <a16:rowId xmlns:a16="http://schemas.microsoft.com/office/drawing/2014/main" xmlns="" val="3916654137"/>
                  </a:ext>
                </a:extLst>
              </a:tr>
              <a:tr h="5350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Diligence </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seeing a task through to completion</a:t>
                      </a:r>
                    </a:p>
                  </a:txBody>
                  <a:tcPr anchor="ctr"/>
                </a:tc>
                <a:extLst>
                  <a:ext uri="{0D108BD9-81ED-4DB2-BD59-A6C34878D82A}">
                    <a16:rowId xmlns:a16="http://schemas.microsoft.com/office/drawing/2014/main" xmlns="" val="180249676"/>
                  </a:ext>
                </a:extLst>
              </a:tr>
              <a:tr h="376960">
                <a:tc>
                  <a:txBody>
                    <a:bodyPr/>
                    <a:lstStyle/>
                    <a:p>
                      <a:r>
                        <a:rPr lang="en-US" sz="1600" b="1" dirty="0"/>
                        <a:t>Initiative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taking appropriate action when needed without waiting for direct instruction</a:t>
                      </a:r>
                    </a:p>
                  </a:txBody>
                  <a:tcPr anchor="ctr"/>
                </a:tc>
                <a:extLst>
                  <a:ext uri="{0D108BD9-81ED-4DB2-BD59-A6C34878D82A}">
                    <a16:rowId xmlns:a16="http://schemas.microsoft.com/office/drawing/2014/main" xmlns="" val="1142038241"/>
                  </a:ext>
                </a:extLst>
              </a:tr>
              <a:tr h="108440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Knowledge </a:t>
                      </a:r>
                    </a:p>
                    <a:p>
                      <a:endParaRPr lang="en-US" sz="1600" b="1" dirty="0"/>
                    </a:p>
                  </a:txBody>
                  <a:tcPr anchor="ctr"/>
                </a:tc>
                <a:tc>
                  <a:txBody>
                    <a:bodyPr/>
                    <a:lstStyle/>
                    <a:p>
                      <a:pPr lvl="1">
                        <a:spcBef>
                          <a:spcPts val="0"/>
                        </a:spcBef>
                        <a:buSzPct val="91000"/>
                        <a:buFont typeface="Arial" panose="020B0604020202020204" pitchFamily="34" charset="0"/>
                        <a:buChar char="•"/>
                      </a:pPr>
                      <a:r>
                        <a:rPr lang="en-US" sz="1600" dirty="0"/>
                        <a:t> exhibiting an understanding of work-related information </a:t>
                      </a:r>
                    </a:p>
                    <a:p>
                      <a:pPr lvl="1">
                        <a:spcBef>
                          <a:spcPts val="0"/>
                        </a:spcBef>
                        <a:buSzPct val="91000"/>
                        <a:buFont typeface="Arial" panose="020B0604020202020204" pitchFamily="34" charset="0"/>
                        <a:buChar char="•"/>
                      </a:pPr>
                      <a:r>
                        <a:rPr lang="en-US" sz="1600" dirty="0"/>
                        <a:t> the ability to apply that understanding to a job </a:t>
                      </a:r>
                    </a:p>
                    <a:p>
                      <a:pPr lvl="1">
                        <a:spcBef>
                          <a:spcPts val="0"/>
                        </a:spcBef>
                        <a:buSzPct val="91000"/>
                        <a:buFont typeface="Arial" panose="020B0604020202020204" pitchFamily="34" charset="0"/>
                        <a:buChar char="•"/>
                      </a:pPr>
                      <a:r>
                        <a:rPr lang="en-US" sz="1600" dirty="0"/>
                        <a:t> effectively explain the concepts to colleagues in reading, writing, mathematics,  </a:t>
                      </a:r>
                    </a:p>
                    <a:p>
                      <a:pPr lvl="1">
                        <a:spcBef>
                          <a:spcPts val="0"/>
                        </a:spcBef>
                        <a:buSzPct val="91000"/>
                        <a:buFont typeface="Arial" panose="020B0604020202020204" pitchFamily="34" charset="0"/>
                        <a:buNone/>
                      </a:pPr>
                      <a:r>
                        <a:rPr lang="en-US" sz="1600" dirty="0"/>
                        <a:t>  science and technology as required by the job </a:t>
                      </a:r>
                    </a:p>
                  </a:txBody>
                  <a:tcPr anchor="ctr"/>
                </a:tc>
                <a:extLst>
                  <a:ext uri="{0D108BD9-81ED-4DB2-BD59-A6C34878D82A}">
                    <a16:rowId xmlns:a16="http://schemas.microsoft.com/office/drawing/2014/main" xmlns="" val="77351396"/>
                  </a:ext>
                </a:extLst>
              </a:tr>
              <a:tr h="588677">
                <a:tc>
                  <a:txBody>
                    <a:bodyPr/>
                    <a:lstStyle/>
                    <a:p>
                      <a:r>
                        <a:rPr lang="en-US" sz="1600" b="1" dirty="0"/>
                        <a:t>Reliability</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showing up on time, wearing appropriate attire, self-control, motivation and ethical behavior </a:t>
                      </a:r>
                    </a:p>
                  </a:txBody>
                  <a:tcPr anchor="ctr"/>
                </a:tc>
                <a:extLst>
                  <a:ext uri="{0D108BD9-81ED-4DB2-BD59-A6C34878D82A}">
                    <a16:rowId xmlns:a16="http://schemas.microsoft.com/office/drawing/2014/main" xmlns="" val="234061549"/>
                  </a:ext>
                </a:extLst>
              </a:tr>
              <a:tr h="508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Drug free </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remaining drug-free </a:t>
                      </a:r>
                    </a:p>
                  </a:txBody>
                  <a:tcPr anchor="ctr"/>
                </a:tc>
                <a:extLst>
                  <a:ext uri="{0D108BD9-81ED-4DB2-BD59-A6C34878D82A}">
                    <a16:rowId xmlns:a16="http://schemas.microsoft.com/office/drawing/2014/main" xmlns="" val="565454539"/>
                  </a:ext>
                </a:extLst>
              </a:tr>
              <a:tr h="13322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Communication </a:t>
                      </a:r>
                    </a:p>
                    <a:p>
                      <a:endParaRPr lang="en-US" sz="1600" b="1" dirty="0"/>
                    </a:p>
                  </a:txBody>
                  <a:tcPr anchor="ctr"/>
                </a:tc>
                <a:tc>
                  <a:txBody>
                    <a:bodyPr/>
                    <a:lstStyle/>
                    <a:p>
                      <a:pPr lvl="1">
                        <a:spcBef>
                          <a:spcPts val="0"/>
                        </a:spcBef>
                        <a:buSzPct val="91000"/>
                        <a:buFont typeface="Arial" panose="020B0604020202020204" pitchFamily="34" charset="0"/>
                        <a:buChar char="•"/>
                      </a:pPr>
                      <a:r>
                        <a:rPr lang="en-US" sz="1600" dirty="0"/>
                        <a:t> working well with others, including effective communication skills </a:t>
                      </a:r>
                    </a:p>
                    <a:p>
                      <a:pPr lvl="1">
                        <a:spcBef>
                          <a:spcPts val="0"/>
                        </a:spcBef>
                        <a:buSzPct val="91000"/>
                        <a:buFont typeface="Arial" panose="020B0604020202020204" pitchFamily="34" charset="0"/>
                        <a:buChar char="•"/>
                      </a:pPr>
                      <a:r>
                        <a:rPr lang="en-US" sz="1600" dirty="0"/>
                        <a:t> respect for different points of view and diversity of coworkers </a:t>
                      </a:r>
                    </a:p>
                    <a:p>
                      <a:pPr lvl="1">
                        <a:spcBef>
                          <a:spcPts val="0"/>
                        </a:spcBef>
                        <a:buSzPct val="91000"/>
                        <a:buFont typeface="Arial" panose="020B0604020202020204" pitchFamily="34" charset="0"/>
                        <a:buChar char="•"/>
                      </a:pPr>
                      <a:r>
                        <a:rPr lang="en-US" sz="1600" dirty="0"/>
                        <a:t> ability to cooperate and collaborate </a:t>
                      </a:r>
                    </a:p>
                    <a:p>
                      <a:pPr lvl="1">
                        <a:spcBef>
                          <a:spcPts val="0"/>
                        </a:spcBef>
                        <a:buSzPct val="91000"/>
                        <a:buFont typeface="Arial" panose="020B0604020202020204" pitchFamily="34" charset="0"/>
                        <a:buChar char="•"/>
                      </a:pPr>
                      <a:r>
                        <a:rPr lang="en-US" sz="1600" dirty="0"/>
                        <a:t> enthusiasm </a:t>
                      </a:r>
                    </a:p>
                    <a:p>
                      <a:pPr lvl="1">
                        <a:spcBef>
                          <a:spcPts val="0"/>
                        </a:spcBef>
                        <a:buSzPct val="91000"/>
                        <a:buFont typeface="Arial" panose="020B0604020202020204" pitchFamily="34" charset="0"/>
                        <a:buChar char="•"/>
                      </a:pPr>
                      <a:r>
                        <a:rPr lang="en-US" sz="1600" dirty="0"/>
                        <a:t> ability to provide appropriate leadership to or support for colleagues </a:t>
                      </a:r>
                    </a:p>
                  </a:txBody>
                  <a:tcPr anchor="ctr"/>
                </a:tc>
                <a:extLst>
                  <a:ext uri="{0D108BD9-81ED-4DB2-BD59-A6C34878D82A}">
                    <a16:rowId xmlns:a16="http://schemas.microsoft.com/office/drawing/2014/main" xmlns="" val="4078094034"/>
                  </a:ext>
                </a:extLst>
              </a:tr>
            </a:tbl>
          </a:graphicData>
        </a:graphic>
      </p:graphicFrame>
    </p:spTree>
    <p:extLst>
      <p:ext uri="{BB962C8B-B14F-4D97-AF65-F5344CB8AC3E}">
        <p14:creationId xmlns:p14="http://schemas.microsoft.com/office/powerpoint/2010/main" val="347441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149EB-D73F-4828-848B-1B892BD14D10}"/>
              </a:ext>
            </a:extLst>
          </p:cNvPr>
          <p:cNvSpPr>
            <a:spLocks noGrp="1"/>
          </p:cNvSpPr>
          <p:nvPr>
            <p:ph type="title"/>
          </p:nvPr>
        </p:nvSpPr>
        <p:spPr>
          <a:xfrm>
            <a:off x="362607" y="620524"/>
            <a:ext cx="8789847" cy="972685"/>
          </a:xfrm>
        </p:spPr>
        <p:txBody>
          <a:bodyPr/>
          <a:lstStyle/>
          <a:p>
            <a:r>
              <a:rPr lang="en-US" sz="3600" dirty="0"/>
              <a:t>The KAS for Career Studies are…</a:t>
            </a:r>
          </a:p>
        </p:txBody>
      </p:sp>
      <p:sp>
        <p:nvSpPr>
          <p:cNvPr id="3" name="Text Placeholder 2">
            <a:extLst>
              <a:ext uri="{FF2B5EF4-FFF2-40B4-BE49-F238E27FC236}">
                <a16:creationId xmlns:a16="http://schemas.microsoft.com/office/drawing/2014/main" xmlns="" id="{2D1266C3-E0C3-4A9B-A6F1-F19177C39D52}"/>
              </a:ext>
            </a:extLst>
          </p:cNvPr>
          <p:cNvSpPr>
            <a:spLocks noGrp="1"/>
          </p:cNvSpPr>
          <p:nvPr>
            <p:ph type="body" sz="quarter" idx="13"/>
          </p:nvPr>
        </p:nvSpPr>
        <p:spPr>
          <a:xfrm>
            <a:off x="494013" y="1305204"/>
            <a:ext cx="9188715" cy="2123796"/>
          </a:xfrm>
        </p:spPr>
        <p:txBody>
          <a:bodyPr/>
          <a:lstStyle/>
          <a:p>
            <a:r>
              <a:rPr lang="en-US" sz="3400" dirty="0"/>
              <a:t>goals or outcome of an education program.</a:t>
            </a:r>
          </a:p>
          <a:p>
            <a:r>
              <a:rPr lang="en-US" sz="3400" dirty="0"/>
              <a:t>statements of what students should be able to do after instruction.</a:t>
            </a:r>
          </a:p>
        </p:txBody>
      </p:sp>
      <p:sp>
        <p:nvSpPr>
          <p:cNvPr id="4" name="Slide Number Placeholder 3">
            <a:extLst>
              <a:ext uri="{FF2B5EF4-FFF2-40B4-BE49-F238E27FC236}">
                <a16:creationId xmlns:a16="http://schemas.microsoft.com/office/drawing/2014/main" xmlns="" id="{86AD5042-0471-4BEB-9942-5AFF3CEDB64C}"/>
              </a:ext>
            </a:extLst>
          </p:cNvPr>
          <p:cNvSpPr>
            <a:spLocks noGrp="1"/>
          </p:cNvSpPr>
          <p:nvPr>
            <p:ph type="sldNum" sz="quarter" idx="12"/>
          </p:nvPr>
        </p:nvSpPr>
        <p:spPr/>
        <p:txBody>
          <a:bodyPr/>
          <a:lstStyle/>
          <a:p>
            <a:fld id="{91BD7323-49BF-4C97-8773-5EC64C492009}" type="slidenum">
              <a:rPr lang="en-US" smtClean="0"/>
              <a:t>6</a:t>
            </a:fld>
            <a:endParaRPr lang="en-US"/>
          </a:p>
        </p:txBody>
      </p:sp>
      <p:sp>
        <p:nvSpPr>
          <p:cNvPr id="5" name="Title 1">
            <a:extLst>
              <a:ext uri="{FF2B5EF4-FFF2-40B4-BE49-F238E27FC236}">
                <a16:creationId xmlns:a16="http://schemas.microsoft.com/office/drawing/2014/main" xmlns="" id="{0B33BCE2-5C78-4699-968F-25EBDC2553C3}"/>
              </a:ext>
            </a:extLst>
          </p:cNvPr>
          <p:cNvSpPr txBox="1">
            <a:spLocks/>
          </p:cNvSpPr>
          <p:nvPr/>
        </p:nvSpPr>
        <p:spPr>
          <a:xfrm>
            <a:off x="362607" y="3825675"/>
            <a:ext cx="10074165" cy="97268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sz="3600" dirty="0"/>
              <a:t>The KAS for Career Studies are NOT…</a:t>
            </a:r>
          </a:p>
        </p:txBody>
      </p:sp>
      <p:sp>
        <p:nvSpPr>
          <p:cNvPr id="6" name="Text Placeholder 2">
            <a:extLst>
              <a:ext uri="{FF2B5EF4-FFF2-40B4-BE49-F238E27FC236}">
                <a16:creationId xmlns:a16="http://schemas.microsoft.com/office/drawing/2014/main" xmlns="" id="{4840323C-1C77-426F-8F1D-9A5D1526B50B}"/>
              </a:ext>
            </a:extLst>
          </p:cNvPr>
          <p:cNvSpPr txBox="1">
            <a:spLocks/>
          </p:cNvSpPr>
          <p:nvPr/>
        </p:nvSpPr>
        <p:spPr>
          <a:xfrm>
            <a:off x="599332" y="4599568"/>
            <a:ext cx="9188715" cy="212379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200" algn="l" rtl="0">
              <a:lnSpc>
                <a:spcPct val="100000"/>
              </a:lnSpc>
              <a:spcBef>
                <a:spcPts val="1000"/>
              </a:spcBef>
              <a:spcAft>
                <a:spcPts val="0"/>
              </a:spcAft>
              <a:buClr>
                <a:schemeClr val="accent2">
                  <a:lumMod val="50000"/>
                </a:schemeClr>
              </a:buClr>
              <a:buSzPts val="3600"/>
              <a:buFont typeface="Arial" panose="020B0604020202020204" pitchFamily="34" charset="0"/>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chemeClr val="accent2">
                  <a:lumMod val="50000"/>
                </a:schemeClr>
              </a:buClr>
              <a:buSzPts val="2560"/>
              <a:buFont typeface="Arial" panose="020B0604020202020204" pitchFamily="34" charset="0"/>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chemeClr val="accent2">
                  <a:lumMod val="50000"/>
                </a:schemeClr>
              </a:buClr>
              <a:buSzPts val="2800"/>
              <a:buFont typeface="Arial" panose="020B0604020202020204" pitchFamily="34" charset="0"/>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r>
              <a:rPr lang="en-US" sz="3400" dirty="0"/>
              <a:t>a set of instructional or assessment tasks. </a:t>
            </a:r>
          </a:p>
        </p:txBody>
      </p:sp>
    </p:spTree>
    <p:extLst>
      <p:ext uri="{BB962C8B-B14F-4D97-AF65-F5344CB8AC3E}">
        <p14:creationId xmlns:p14="http://schemas.microsoft.com/office/powerpoint/2010/main" val="32474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149EB-D73F-4828-848B-1B892BD14D10}"/>
              </a:ext>
            </a:extLst>
          </p:cNvPr>
          <p:cNvSpPr>
            <a:spLocks noGrp="1"/>
          </p:cNvSpPr>
          <p:nvPr>
            <p:ph type="title"/>
          </p:nvPr>
        </p:nvSpPr>
        <p:spPr>
          <a:xfrm>
            <a:off x="362607" y="620524"/>
            <a:ext cx="8789847" cy="972685"/>
          </a:xfrm>
        </p:spPr>
        <p:txBody>
          <a:bodyPr/>
          <a:lstStyle/>
          <a:p>
            <a:r>
              <a:rPr lang="en-US" sz="3600" dirty="0"/>
              <a:t>The KAS for Career Studies do…</a:t>
            </a:r>
          </a:p>
        </p:txBody>
      </p:sp>
      <p:sp>
        <p:nvSpPr>
          <p:cNvPr id="3" name="Text Placeholder 2">
            <a:extLst>
              <a:ext uri="{FF2B5EF4-FFF2-40B4-BE49-F238E27FC236}">
                <a16:creationId xmlns:a16="http://schemas.microsoft.com/office/drawing/2014/main" xmlns="" id="{2D1266C3-E0C3-4A9B-A6F1-F19177C39D52}"/>
              </a:ext>
            </a:extLst>
          </p:cNvPr>
          <p:cNvSpPr>
            <a:spLocks noGrp="1"/>
          </p:cNvSpPr>
          <p:nvPr>
            <p:ph type="body" sz="quarter" idx="13"/>
          </p:nvPr>
        </p:nvSpPr>
        <p:spPr>
          <a:xfrm>
            <a:off x="494013" y="1305204"/>
            <a:ext cx="9188715" cy="2123796"/>
          </a:xfrm>
        </p:spPr>
        <p:txBody>
          <a:bodyPr/>
          <a:lstStyle/>
          <a:p>
            <a:r>
              <a:rPr lang="en-US" sz="3400" dirty="0"/>
              <a:t>establish what students should know and be able to do at the conclusion of a grade-band.</a:t>
            </a:r>
          </a:p>
        </p:txBody>
      </p:sp>
      <p:sp>
        <p:nvSpPr>
          <p:cNvPr id="4" name="Slide Number Placeholder 3">
            <a:extLst>
              <a:ext uri="{FF2B5EF4-FFF2-40B4-BE49-F238E27FC236}">
                <a16:creationId xmlns:a16="http://schemas.microsoft.com/office/drawing/2014/main" xmlns="" id="{86AD5042-0471-4BEB-9942-5AFF3CEDB64C}"/>
              </a:ext>
            </a:extLst>
          </p:cNvPr>
          <p:cNvSpPr>
            <a:spLocks noGrp="1"/>
          </p:cNvSpPr>
          <p:nvPr>
            <p:ph type="sldNum" sz="quarter" idx="12"/>
          </p:nvPr>
        </p:nvSpPr>
        <p:spPr/>
        <p:txBody>
          <a:bodyPr/>
          <a:lstStyle/>
          <a:p>
            <a:fld id="{91BD7323-49BF-4C97-8773-5EC64C492009}" type="slidenum">
              <a:rPr lang="en-US" smtClean="0"/>
              <a:t>7</a:t>
            </a:fld>
            <a:endParaRPr lang="en-US"/>
          </a:p>
        </p:txBody>
      </p:sp>
      <p:sp>
        <p:nvSpPr>
          <p:cNvPr id="5" name="Title 1">
            <a:extLst>
              <a:ext uri="{FF2B5EF4-FFF2-40B4-BE49-F238E27FC236}">
                <a16:creationId xmlns:a16="http://schemas.microsoft.com/office/drawing/2014/main" xmlns="" id="{0B33BCE2-5C78-4699-968F-25EBDC2553C3}"/>
              </a:ext>
            </a:extLst>
          </p:cNvPr>
          <p:cNvSpPr txBox="1">
            <a:spLocks/>
          </p:cNvSpPr>
          <p:nvPr/>
        </p:nvSpPr>
        <p:spPr>
          <a:xfrm>
            <a:off x="362607" y="3627337"/>
            <a:ext cx="10074165" cy="97268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sz="3600" dirty="0"/>
              <a:t>The KAS for Career Studies do NOT…</a:t>
            </a:r>
          </a:p>
        </p:txBody>
      </p:sp>
      <p:sp>
        <p:nvSpPr>
          <p:cNvPr id="6" name="Text Placeholder 2">
            <a:extLst>
              <a:ext uri="{FF2B5EF4-FFF2-40B4-BE49-F238E27FC236}">
                <a16:creationId xmlns:a16="http://schemas.microsoft.com/office/drawing/2014/main" xmlns="" id="{4840323C-1C77-426F-8F1D-9A5D1526B50B}"/>
              </a:ext>
            </a:extLst>
          </p:cNvPr>
          <p:cNvSpPr txBox="1">
            <a:spLocks/>
          </p:cNvSpPr>
          <p:nvPr/>
        </p:nvSpPr>
        <p:spPr>
          <a:xfrm>
            <a:off x="494013" y="4288527"/>
            <a:ext cx="9188715" cy="212379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200" algn="l" rtl="0">
              <a:lnSpc>
                <a:spcPct val="100000"/>
              </a:lnSpc>
              <a:spcBef>
                <a:spcPts val="1000"/>
              </a:spcBef>
              <a:spcAft>
                <a:spcPts val="0"/>
              </a:spcAft>
              <a:buClr>
                <a:schemeClr val="accent2">
                  <a:lumMod val="50000"/>
                </a:schemeClr>
              </a:buClr>
              <a:buSzPts val="3600"/>
              <a:buFont typeface="Arial" panose="020B0604020202020204" pitchFamily="34" charset="0"/>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chemeClr val="accent2">
                  <a:lumMod val="50000"/>
                </a:schemeClr>
              </a:buClr>
              <a:buSzPts val="2560"/>
              <a:buFont typeface="Arial" panose="020B0604020202020204" pitchFamily="34" charset="0"/>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chemeClr val="accent2">
                  <a:lumMod val="50000"/>
                </a:schemeClr>
              </a:buClr>
              <a:buSzPts val="2800"/>
              <a:buFont typeface="Arial" panose="020B0604020202020204" pitchFamily="34" charset="0"/>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r>
              <a:rPr lang="en-US" sz="3400" dirty="0"/>
              <a:t>dictate curriculum or teaching methods.</a:t>
            </a:r>
          </a:p>
          <a:p>
            <a:r>
              <a:rPr lang="en-US" sz="3400" dirty="0"/>
              <a:t>dictate the design of a lesson or how units should be organized. </a:t>
            </a:r>
          </a:p>
        </p:txBody>
      </p:sp>
    </p:spTree>
    <p:extLst>
      <p:ext uri="{BB962C8B-B14F-4D97-AF65-F5344CB8AC3E}">
        <p14:creationId xmlns:p14="http://schemas.microsoft.com/office/powerpoint/2010/main" val="195556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32874-5CFE-4AAC-B34A-5174E4E4C799}"/>
              </a:ext>
            </a:extLst>
          </p:cNvPr>
          <p:cNvSpPr>
            <a:spLocks noGrp="1"/>
          </p:cNvSpPr>
          <p:nvPr>
            <p:ph type="title"/>
          </p:nvPr>
        </p:nvSpPr>
        <p:spPr>
          <a:xfrm>
            <a:off x="555786" y="231556"/>
            <a:ext cx="8596668" cy="840255"/>
          </a:xfrm>
        </p:spPr>
        <p:txBody>
          <a:bodyPr>
            <a:normAutofit/>
          </a:bodyPr>
          <a:lstStyle/>
          <a:p>
            <a:pPr algn="ctr"/>
            <a:r>
              <a:rPr lang="en-US" sz="4000" dirty="0"/>
              <a:t>Scope of the Standards</a:t>
            </a:r>
          </a:p>
        </p:txBody>
      </p:sp>
      <p:sp>
        <p:nvSpPr>
          <p:cNvPr id="3" name="Text Placeholder 2">
            <a:extLst>
              <a:ext uri="{FF2B5EF4-FFF2-40B4-BE49-F238E27FC236}">
                <a16:creationId xmlns:a16="http://schemas.microsoft.com/office/drawing/2014/main" xmlns="" id="{6CFCA584-7BF4-4D4B-BBF7-CC1D9AB5C02B}"/>
              </a:ext>
            </a:extLst>
          </p:cNvPr>
          <p:cNvSpPr>
            <a:spLocks noGrp="1"/>
          </p:cNvSpPr>
          <p:nvPr>
            <p:ph type="body" sz="quarter" idx="13"/>
          </p:nvPr>
        </p:nvSpPr>
        <p:spPr>
          <a:xfrm>
            <a:off x="406400" y="1243173"/>
            <a:ext cx="9338101" cy="5885760"/>
          </a:xfrm>
        </p:spPr>
        <p:txBody>
          <a:bodyPr>
            <a:normAutofit/>
          </a:bodyPr>
          <a:lstStyle/>
          <a:p>
            <a:pPr>
              <a:spcBef>
                <a:spcPts val="600"/>
              </a:spcBef>
              <a:buClr>
                <a:schemeClr val="accent3">
                  <a:lumMod val="50000"/>
                </a:schemeClr>
              </a:buClr>
              <a:buFont typeface="Arial" panose="020B0604020202020204" pitchFamily="34" charset="0"/>
              <a:buChar char="•"/>
            </a:pPr>
            <a:r>
              <a:rPr lang="en-US" sz="2800" dirty="0">
                <a:solidFill>
                  <a:schemeClr val="tx1"/>
                </a:solidFill>
              </a:rPr>
              <a:t>Although not a tested area, KRS 156:160 requires school districts to ensure student access to standards through programs, services and operational performance.</a:t>
            </a:r>
          </a:p>
          <a:p>
            <a:pPr>
              <a:spcBef>
                <a:spcPts val="600"/>
              </a:spcBef>
              <a:buClr>
                <a:schemeClr val="accent3">
                  <a:lumMod val="50000"/>
                </a:schemeClr>
              </a:buClr>
              <a:buFont typeface="Arial" panose="020B0604020202020204" pitchFamily="34" charset="0"/>
              <a:buChar char="•"/>
            </a:pPr>
            <a:endParaRPr lang="en-US" sz="1100" dirty="0">
              <a:solidFill>
                <a:schemeClr val="tx1"/>
              </a:solidFill>
            </a:endParaRPr>
          </a:p>
          <a:p>
            <a:pPr>
              <a:spcBef>
                <a:spcPts val="0"/>
              </a:spcBef>
              <a:buClr>
                <a:schemeClr val="accent3">
                  <a:lumMod val="50000"/>
                </a:schemeClr>
              </a:buClr>
              <a:buFont typeface="Arial" panose="020B0604020202020204" pitchFamily="34" charset="0"/>
              <a:buChar char="•"/>
            </a:pPr>
            <a:r>
              <a:rPr lang="en-US" sz="2800" dirty="0">
                <a:solidFill>
                  <a:schemeClr val="tx1"/>
                </a:solidFill>
              </a:rPr>
              <a:t>Student access may be ensured through:</a:t>
            </a:r>
          </a:p>
          <a:p>
            <a:pPr lvl="1">
              <a:spcBef>
                <a:spcPts val="0"/>
              </a:spcBef>
              <a:buClr>
                <a:schemeClr val="accent3">
                  <a:lumMod val="50000"/>
                </a:schemeClr>
              </a:buClr>
              <a:buFont typeface="Arial" panose="020B0604020202020204" pitchFamily="34" charset="0"/>
              <a:buChar char="•"/>
            </a:pPr>
            <a:r>
              <a:rPr lang="en-US" sz="2800" dirty="0">
                <a:solidFill>
                  <a:schemeClr val="tx1"/>
                </a:solidFill>
              </a:rPr>
              <a:t>aligned integration into other content areas</a:t>
            </a:r>
          </a:p>
          <a:p>
            <a:pPr lvl="1">
              <a:spcBef>
                <a:spcPts val="0"/>
              </a:spcBef>
              <a:buClr>
                <a:schemeClr val="accent3">
                  <a:lumMod val="50000"/>
                </a:schemeClr>
              </a:buClr>
              <a:buFont typeface="Arial" panose="020B0604020202020204" pitchFamily="34" charset="0"/>
              <a:buChar char="•"/>
            </a:pPr>
            <a:r>
              <a:rPr lang="en-US" sz="2800" dirty="0">
                <a:solidFill>
                  <a:schemeClr val="tx1"/>
                </a:solidFill>
              </a:rPr>
              <a:t>intentionally designed enrichment programs and/or experiences</a:t>
            </a:r>
          </a:p>
          <a:p>
            <a:pPr lvl="1">
              <a:spcBef>
                <a:spcPts val="0"/>
              </a:spcBef>
              <a:buClr>
                <a:schemeClr val="accent3">
                  <a:lumMod val="50000"/>
                </a:schemeClr>
              </a:buClr>
              <a:buFont typeface="Arial" panose="020B0604020202020204" pitchFamily="34" charset="0"/>
              <a:buChar char="•"/>
            </a:pPr>
            <a:r>
              <a:rPr lang="en-US" sz="2800" dirty="0">
                <a:solidFill>
                  <a:schemeClr val="tx1"/>
                </a:solidFill>
              </a:rPr>
              <a:t>stand-alone courses</a:t>
            </a:r>
          </a:p>
          <a:p>
            <a:pPr lvl="1">
              <a:spcBef>
                <a:spcPts val="600"/>
              </a:spcBef>
              <a:buClr>
                <a:schemeClr val="accent3">
                  <a:lumMod val="50000"/>
                </a:schemeClr>
              </a:buClr>
              <a:buFont typeface="Arial" panose="020B0604020202020204" pitchFamily="34" charset="0"/>
              <a:buChar char="•"/>
            </a:pPr>
            <a:endParaRPr lang="en-US" sz="800" dirty="0">
              <a:solidFill>
                <a:schemeClr val="tx1"/>
              </a:solidFill>
            </a:endParaRPr>
          </a:p>
          <a:p>
            <a:pPr>
              <a:spcBef>
                <a:spcPts val="600"/>
              </a:spcBef>
              <a:buClr>
                <a:schemeClr val="accent3">
                  <a:lumMod val="50000"/>
                </a:schemeClr>
              </a:buClr>
              <a:buFont typeface="Arial" panose="020B0604020202020204" pitchFamily="34" charset="0"/>
              <a:buChar char="•"/>
            </a:pPr>
            <a:r>
              <a:rPr lang="en-US" sz="2800" dirty="0">
                <a:solidFill>
                  <a:schemeClr val="tx1"/>
                </a:solidFill>
              </a:rPr>
              <a:t>Should support and guide development of a students’ Individual Learning Plan (ILP)</a:t>
            </a:r>
          </a:p>
        </p:txBody>
      </p:sp>
    </p:spTree>
    <p:extLst>
      <p:ext uri="{BB962C8B-B14F-4D97-AF65-F5344CB8AC3E}">
        <p14:creationId xmlns:p14="http://schemas.microsoft.com/office/powerpoint/2010/main" val="234759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698F3-8284-4C5D-8009-A1DCCC6862DB}"/>
              </a:ext>
            </a:extLst>
          </p:cNvPr>
          <p:cNvSpPr>
            <a:spLocks noGrp="1"/>
          </p:cNvSpPr>
          <p:nvPr>
            <p:ph type="title"/>
          </p:nvPr>
        </p:nvSpPr>
        <p:spPr>
          <a:xfrm>
            <a:off x="555786" y="257025"/>
            <a:ext cx="8596668" cy="881964"/>
          </a:xfrm>
        </p:spPr>
        <p:txBody>
          <a:bodyPr/>
          <a:lstStyle/>
          <a:p>
            <a:pPr algn="ctr"/>
            <a:r>
              <a:rPr lang="en-US" sz="4000" dirty="0"/>
              <a:t>Essential Skills Guidelines</a:t>
            </a:r>
          </a:p>
        </p:txBody>
      </p:sp>
      <p:sp>
        <p:nvSpPr>
          <p:cNvPr id="3" name="Text Placeholder 2">
            <a:extLst>
              <a:ext uri="{FF2B5EF4-FFF2-40B4-BE49-F238E27FC236}">
                <a16:creationId xmlns:a16="http://schemas.microsoft.com/office/drawing/2014/main" xmlns="" id="{B3EB8704-EE05-4BB8-BC30-A91F52D83C2D}"/>
              </a:ext>
            </a:extLst>
          </p:cNvPr>
          <p:cNvSpPr>
            <a:spLocks noGrp="1"/>
          </p:cNvSpPr>
          <p:nvPr>
            <p:ph type="body" sz="quarter" idx="13"/>
          </p:nvPr>
        </p:nvSpPr>
        <p:spPr>
          <a:xfrm>
            <a:off x="478249" y="1380931"/>
            <a:ext cx="9001653" cy="5293844"/>
          </a:xfrm>
        </p:spPr>
        <p:txBody>
          <a:bodyPr/>
          <a:lstStyle/>
          <a:p>
            <a:pPr marL="0" indent="0">
              <a:spcBef>
                <a:spcPts val="0"/>
              </a:spcBef>
              <a:spcAft>
                <a:spcPts val="2400"/>
              </a:spcAft>
              <a:buSzPct val="100000"/>
              <a:buNone/>
            </a:pPr>
            <a:r>
              <a:rPr lang="en-US" sz="2800" dirty="0">
                <a:solidFill>
                  <a:schemeClr val="tx1"/>
                </a:solidFill>
              </a:rPr>
              <a:t>Essential Skills (ES) are a critical component of transition readiness and should:</a:t>
            </a:r>
          </a:p>
          <a:p>
            <a:pPr marL="514350" indent="-514350">
              <a:spcBef>
                <a:spcPts val="0"/>
              </a:spcBef>
              <a:spcAft>
                <a:spcPts val="2400"/>
              </a:spcAft>
              <a:buSzPct val="100000"/>
              <a:buFont typeface="+mj-lt"/>
              <a:buAutoNum type="arabicPeriod"/>
            </a:pPr>
            <a:r>
              <a:rPr lang="en-US" sz="2800" dirty="0">
                <a:solidFill>
                  <a:schemeClr val="tx1"/>
                </a:solidFill>
              </a:rPr>
              <a:t>be embedded into classroom culture and practice. </a:t>
            </a:r>
          </a:p>
          <a:p>
            <a:pPr marL="514350" indent="-514350">
              <a:spcBef>
                <a:spcPts val="0"/>
              </a:spcBef>
              <a:spcAft>
                <a:spcPts val="2400"/>
              </a:spcAft>
              <a:buSzPct val="100000"/>
              <a:buFont typeface="+mj-lt"/>
              <a:buAutoNum type="arabicPeriod"/>
            </a:pPr>
            <a:r>
              <a:rPr lang="en-US" sz="2800" dirty="0">
                <a:solidFill>
                  <a:schemeClr val="tx1"/>
                </a:solidFill>
              </a:rPr>
              <a:t>be integrated into curriculum across grade-levels and content areas.</a:t>
            </a:r>
          </a:p>
          <a:p>
            <a:pPr marL="514350" indent="-514350">
              <a:spcBef>
                <a:spcPts val="0"/>
              </a:spcBef>
              <a:spcAft>
                <a:spcPts val="2400"/>
              </a:spcAft>
              <a:buSzPct val="100000"/>
              <a:buFont typeface="+mj-lt"/>
              <a:buAutoNum type="arabicPeriod"/>
            </a:pPr>
            <a:r>
              <a:rPr lang="en-US" sz="2800" dirty="0">
                <a:solidFill>
                  <a:schemeClr val="tx1"/>
                </a:solidFill>
              </a:rPr>
              <a:t>include ongoing explicit and implicit instruction.</a:t>
            </a:r>
          </a:p>
          <a:p>
            <a:pPr marL="514350" indent="-514350">
              <a:spcBef>
                <a:spcPts val="0"/>
              </a:spcBef>
              <a:spcAft>
                <a:spcPts val="2400"/>
              </a:spcAft>
              <a:buSzPct val="100000"/>
              <a:buFont typeface="+mj-lt"/>
              <a:buAutoNum type="arabicPeriod"/>
            </a:pP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46C29988-6596-4D2D-BE69-62D515993CF1}"/>
              </a:ext>
            </a:extLst>
          </p:cNvPr>
          <p:cNvSpPr>
            <a:spLocks noGrp="1"/>
          </p:cNvSpPr>
          <p:nvPr>
            <p:ph type="sldNum" sz="quarter" idx="12"/>
          </p:nvPr>
        </p:nvSpPr>
        <p:spPr/>
        <p:txBody>
          <a:bodyPr/>
          <a:lstStyle/>
          <a:p>
            <a:fld id="{91BD7323-49BF-4C97-8773-5EC64C492009}" type="slidenum">
              <a:rPr lang="en-US" smtClean="0"/>
              <a:t>9</a:t>
            </a:fld>
            <a:endParaRPr lang="en-US"/>
          </a:p>
        </p:txBody>
      </p:sp>
    </p:spTree>
    <p:extLst>
      <p:ext uri="{BB962C8B-B14F-4D97-AF65-F5344CB8AC3E}">
        <p14:creationId xmlns:p14="http://schemas.microsoft.com/office/powerpoint/2010/main" val="2922796504"/>
      </p:ext>
    </p:extLst>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2020-07-14T04:00:00+00:00</Publication_x0020_Date>
    <Audience1 xmlns="3a62de7d-ba57-4f43-9dae-9623ba637be0"/>
    <_dlc_DocId xmlns="3a62de7d-ba57-4f43-9dae-9623ba637be0">KYED-536-888</_dlc_DocId>
    <_dlc_DocIdUrl xmlns="3a62de7d-ba57-4f43-9dae-9623ba637be0">
      <Url>https://www.education.ky.gov/curriculum/standards/kyacadstand/_layouts/15/DocIdRedir.aspx?ID=KYED-536-888</Url>
      <Description>KYED-536-888</Description>
    </_dlc_DocIdUrl>
    <Content_x0020_Review_x0020_Status xmlns="3a62de7d-ba57-4f43-9dae-9623ba637be0" xsi:nil="true"/>
  </documentManagement>
</p:properties>
</file>

<file path=customXml/itemProps1.xml><?xml version="1.0" encoding="utf-8"?>
<ds:datastoreItem xmlns:ds="http://schemas.openxmlformats.org/officeDocument/2006/customXml" ds:itemID="{5F71E104-FEC0-488E-8DC6-7962C3B882A6}"/>
</file>

<file path=customXml/itemProps2.xml><?xml version="1.0" encoding="utf-8"?>
<ds:datastoreItem xmlns:ds="http://schemas.openxmlformats.org/officeDocument/2006/customXml" ds:itemID="{9DE0E849-9B5E-4DB7-B762-2D0DB084D441}"/>
</file>

<file path=customXml/itemProps3.xml><?xml version="1.0" encoding="utf-8"?>
<ds:datastoreItem xmlns:ds="http://schemas.openxmlformats.org/officeDocument/2006/customXml" ds:itemID="{5F4B3398-1E3B-4B7B-9132-89E25430E216}"/>
</file>

<file path=customXml/itemProps4.xml><?xml version="1.0" encoding="utf-8"?>
<ds:datastoreItem xmlns:ds="http://schemas.openxmlformats.org/officeDocument/2006/customXml" ds:itemID="{421FD7B8-7D65-40CD-A21D-DEE40FF37EF1}"/>
</file>

<file path=docProps/app.xml><?xml version="1.0" encoding="utf-8"?>
<Properties xmlns="http://schemas.openxmlformats.org/officeDocument/2006/extended-properties" xmlns:vt="http://schemas.openxmlformats.org/officeDocument/2006/docPropsVTypes">
  <Template/>
  <TotalTime>50337</TotalTime>
  <Words>3720</Words>
  <Application>Microsoft Macintosh PowerPoint</Application>
  <PresentationFormat>Widescreen</PresentationFormat>
  <Paragraphs>586</Paragraphs>
  <Slides>39</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Symbol</vt:lpstr>
      <vt:lpstr>Noto Sans Symbols</vt:lpstr>
      <vt:lpstr>Source Sans Pro</vt:lpstr>
      <vt:lpstr>Calibri Light</vt:lpstr>
      <vt:lpstr>Arial</vt:lpstr>
      <vt:lpstr>Calibri</vt:lpstr>
      <vt:lpstr>&amp;quot</vt:lpstr>
      <vt:lpstr>Georgia</vt:lpstr>
      <vt:lpstr>Times New Roman</vt:lpstr>
      <vt:lpstr>Theme1</vt:lpstr>
      <vt:lpstr>Office Theme</vt:lpstr>
      <vt:lpstr>PLC Study  Implementing the  Kentucky Academic Standards for  CAREER STUDIES </vt:lpstr>
      <vt:lpstr>Group Norms</vt:lpstr>
      <vt:lpstr>Session Overview</vt:lpstr>
      <vt:lpstr>Essential Skills </vt:lpstr>
      <vt:lpstr>Essential Skills Definitions </vt:lpstr>
      <vt:lpstr>The KAS for Career Studies are…</vt:lpstr>
      <vt:lpstr>The KAS for Career Studies do…</vt:lpstr>
      <vt:lpstr>Scope of the Standards</vt:lpstr>
      <vt:lpstr>Essential Skills Guidelines</vt:lpstr>
      <vt:lpstr>PLC Study for Essential Skills</vt:lpstr>
      <vt:lpstr>Part I – Standards Exploration – Essential Skills</vt:lpstr>
      <vt:lpstr>Part II – Standards Integration – Essential Skills</vt:lpstr>
      <vt:lpstr>Part III – Standards Mapping - Essential Skills</vt:lpstr>
      <vt:lpstr>Essential Skills Next Steps</vt:lpstr>
      <vt:lpstr>End Slide for Section A</vt:lpstr>
      <vt:lpstr>Coming Up</vt:lpstr>
      <vt:lpstr>Getting to Know the  Kentucky Academic Standards for Career Studies </vt:lpstr>
      <vt:lpstr>Group Norms</vt:lpstr>
      <vt:lpstr>Session Overview</vt:lpstr>
      <vt:lpstr>Career Development IS:</vt:lpstr>
      <vt:lpstr>Career Studies should guide students to:</vt:lpstr>
      <vt:lpstr>Careers Progression Summary</vt:lpstr>
      <vt:lpstr>Career Development Continuum</vt:lpstr>
      <vt:lpstr>Career Studies Guidelines</vt:lpstr>
      <vt:lpstr>PLC Study for Careers</vt:lpstr>
      <vt:lpstr>Part I – Standards Exploration – Careers</vt:lpstr>
      <vt:lpstr>Part II – Standards Integration – Careers</vt:lpstr>
      <vt:lpstr>Part III – Standards Mapping – Careers</vt:lpstr>
      <vt:lpstr>Careers - Next Steps</vt:lpstr>
      <vt:lpstr>End Slide for Section A</vt:lpstr>
      <vt:lpstr>Getting to Know the  Kentucky Academic Standards for Career Studies </vt:lpstr>
      <vt:lpstr>Group Norms</vt:lpstr>
      <vt:lpstr>Session Overview</vt:lpstr>
      <vt:lpstr>Financial Literacy Guidelines</vt:lpstr>
      <vt:lpstr>PLC Study for Financial Literacy</vt:lpstr>
      <vt:lpstr>Part I – Standards Exploration – Financial Literacy</vt:lpstr>
      <vt:lpstr>Part II – Standards Integration – Financial Literacy</vt:lpstr>
      <vt:lpstr>Part III – Standards Mapping – Financial Literacy</vt:lpstr>
      <vt:lpstr>Financial Literacy - Next Steps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Reading and Writing and Mathematics</dc:title>
  <dc:creator>Fraker, Jennifer L - Office of Teaching and Learning</dc:creator>
  <cp:lastModifiedBy>Caryn K Davidson</cp:lastModifiedBy>
  <cp:revision>213</cp:revision>
  <cp:lastPrinted>2020-01-24T13:04:04Z</cp:lastPrinted>
  <dcterms:modified xsi:type="dcterms:W3CDTF">2020-07-14T13:48:40Z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5031d086-250d-4f8b-a546-c7e8b0dff19f</vt:lpwstr>
  </property>
</Properties>
</file>