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9.xml" ContentType="application/vnd.openxmlformats-officedocument.presentationml.slideLayout+xml"/>
  <Override PartName="/ppt/notesSlides/notesSlide21.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8.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3.xml" ContentType="application/vnd.openxmlformats-officedocument.customXml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34"/>
  </p:notesMasterIdLst>
  <p:sldIdLst>
    <p:sldId id="256" r:id="rId6"/>
    <p:sldId id="257" r:id="rId7"/>
    <p:sldId id="360" r:id="rId8"/>
    <p:sldId id="263" r:id="rId9"/>
    <p:sldId id="260" r:id="rId10"/>
    <p:sldId id="259" r:id="rId11"/>
    <p:sldId id="357" r:id="rId12"/>
    <p:sldId id="371" r:id="rId13"/>
    <p:sldId id="266" r:id="rId14"/>
    <p:sldId id="356" r:id="rId15"/>
    <p:sldId id="372" r:id="rId16"/>
    <p:sldId id="274" r:id="rId17"/>
    <p:sldId id="276" r:id="rId18"/>
    <p:sldId id="277" r:id="rId19"/>
    <p:sldId id="284" r:id="rId20"/>
    <p:sldId id="345" r:id="rId21"/>
    <p:sldId id="374" r:id="rId22"/>
    <p:sldId id="376" r:id="rId23"/>
    <p:sldId id="281" r:id="rId24"/>
    <p:sldId id="278" r:id="rId25"/>
    <p:sldId id="373" r:id="rId26"/>
    <p:sldId id="375" r:id="rId27"/>
    <p:sldId id="286" r:id="rId28"/>
    <p:sldId id="262" r:id="rId29"/>
    <p:sldId id="285" r:id="rId30"/>
    <p:sldId id="287" r:id="rId31"/>
    <p:sldId id="348" r:id="rId32"/>
    <p:sldId id="34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 userId="S::micki.ray@education.ky.gov::a08fef2d-e290-42a4-abc6-bdc92162ba8c" providerId="AD"/>
  <p188:author id="{D464C43C-6425-35F1-A910-1896E6ED08C3}" name="Higgins, Misty - Division of Academic Program Standards" initials="MH" userId="S::Misty.Higgins@education.ky.gov::d003460c-33fe-4915-8b5f-f22610d64b75" providerId="AD"/>
  <p188:author id="{028B43A0-415C-F3DC-B54D-1A0E3BA6B17C}" name="DeMoisey, Fox - Division of Academic Program Standards" initials="FD" userId="S::fox.demoisey@education.ky.gov::02acd998-e3fc-4247-a358-0fda90afdf9d" providerId="AD"/>
  <p188:author id="{B295C1DE-6BDF-55AF-E374-9C716836EE43}" name="Clouse, Thomas - Division of Academic Program Standards" initials="CS" userId="S::thomas.clouse@education.ky.gov::d46703da-1c68-4b07-bf00-3c53a16c37d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F0E6"/>
    <a:srgbClr val="DE18EA"/>
    <a:srgbClr val="5FBB8D"/>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153DA6-7549-40E1-9766-E852DE720E5A}" v="4" dt="2025-05-06T12:42:36.1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843" autoAdjust="0"/>
  </p:normalViewPr>
  <p:slideViewPr>
    <p:cSldViewPr snapToGrid="0">
      <p:cViewPr varScale="1">
        <p:scale>
          <a:sx n="56" d="100"/>
          <a:sy n="56" d="100"/>
        </p:scale>
        <p:origin x="168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58A1D-A1CD-4346-997A-DFBEF8D5CEF3}"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A8F72-32E6-4120-9E4A-4E0B6EB6FB1D}" type="slidenum">
              <a:rPr lang="en-US" smtClean="0"/>
              <a:t>‹#›</a:t>
            </a:fld>
            <a:endParaRPr lang="en-US"/>
          </a:p>
        </p:txBody>
      </p:sp>
    </p:spTree>
    <p:extLst>
      <p:ext uri="{BB962C8B-B14F-4D97-AF65-F5344CB8AC3E}">
        <p14:creationId xmlns:p14="http://schemas.microsoft.com/office/powerpoint/2010/main" val="410677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ky.gov/curriculum/standards/kyacadstand/Documents/Integrating_HQIRs_and_Deeper_Learning_to_Strengthen_Tier_1_Instruction.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1</a:t>
            </a:fld>
            <a:endParaRPr lang="en-US"/>
          </a:p>
        </p:txBody>
      </p:sp>
    </p:spTree>
    <p:extLst>
      <p:ext uri="{BB962C8B-B14F-4D97-AF65-F5344CB8AC3E}">
        <p14:creationId xmlns:p14="http://schemas.microsoft.com/office/powerpoint/2010/main" val="335038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next overarching takeaway from the research related to transfer of learning is </a:t>
            </a:r>
            <a:r>
              <a:rPr kumimoji="0" lang="en-US" sz="1200" b="1" i="0" u="none" strike="noStrike" kern="1200" cap="none" spc="0" normalizeH="0" baseline="0" noProof="0" dirty="0">
                <a:ln>
                  <a:noFill/>
                </a:ln>
                <a:solidFill>
                  <a:srgbClr val="102649"/>
                </a:solidFill>
                <a:effectLst/>
                <a:uLnTx/>
                <a:uFillTx/>
                <a:latin typeface="Franklin Gothic Book" panose="020B0503020102020204"/>
                <a:ea typeface="+mn-ea"/>
                <a:cs typeface="+mn-cs"/>
              </a:rPr>
              <a:t>Hands-on and real-world learning experiences deepen learning.</a:t>
            </a:r>
            <a:r>
              <a:rPr lang="en-US" baseline="0" dirty="0"/>
              <a:t> I’ll pause and give you a moment to read through specific findings that elaborate on this before providing a little commentary.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For “hands-on” learning to improve student outcomes as it provides deeper learning experiences, it must be “minds-on” as well. This entails best practice elements like high-level disciplinary questions, related texts, cognitive writing tasks, and encouraging students to generate and test their own solutions to content area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30000" dirty="0">
                <a:solidFill>
                  <a:srgbClr val="2B3545"/>
                </a:solidFill>
                <a:effectLst/>
                <a:latin typeface="+mn-lt"/>
              </a:rPr>
              <a:t>5 </a:t>
            </a:r>
            <a:r>
              <a:rPr lang="en-US" sz="1200" b="0" i="0" dirty="0">
                <a:solidFill>
                  <a:srgbClr val="2B3545"/>
                </a:solidFill>
                <a:effectLst/>
                <a:latin typeface="+mn-lt"/>
              </a:rPr>
              <a:t>Goodwin, B., Rouleau, K., Abla, C., Baptiste, K., Gibson, T., &amp; Kimball, M. (2023). </a:t>
            </a:r>
            <a:r>
              <a:rPr lang="en-US" sz="1200" b="0" i="1" dirty="0">
                <a:solidFill>
                  <a:srgbClr val="2B3545"/>
                </a:solidFill>
                <a:effectLst/>
                <a:latin typeface="+mn-lt"/>
              </a:rPr>
              <a:t>The new classroom instruction that works : the best research-based strategies for increasing student achievement</a:t>
            </a:r>
            <a:r>
              <a:rPr lang="en-US" sz="1200" b="0" i="0" dirty="0">
                <a:solidFill>
                  <a:srgbClr val="2B3545"/>
                </a:solidFill>
                <a:effectLst/>
                <a:latin typeface="+mn-lt"/>
              </a:rPr>
              <a:t> (Third edition). ASCD, ; </a:t>
            </a:r>
            <a:r>
              <a:rPr lang="en-US" sz="1200" b="0" i="0" dirty="0" err="1">
                <a:solidFill>
                  <a:srgbClr val="2B3545"/>
                </a:solidFill>
                <a:effectLst/>
                <a:latin typeface="+mn-lt"/>
              </a:rPr>
              <a:t>McREL</a:t>
            </a:r>
            <a:r>
              <a:rPr lang="en-US" sz="1200" b="0" i="0" dirty="0">
                <a:solidFill>
                  <a:srgbClr val="2B3545"/>
                </a:solidFill>
                <a:effectLst/>
                <a:latin typeface="+mn-lt"/>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B3545"/>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2B3545"/>
                </a:solidFill>
                <a:effectLst/>
                <a:uLnTx/>
                <a:uFillTx/>
                <a:latin typeface="+mn-lt"/>
                <a:ea typeface="+mn-ea"/>
                <a:cs typeface="+mn-cs"/>
              </a:rPr>
              <a:t>16</a:t>
            </a:r>
            <a:r>
              <a:rPr lang="en-US" sz="1200" dirty="0">
                <a:effectLst/>
                <a:latin typeface="+mn-lt"/>
              </a:rPr>
              <a:t>Guthrie, J. T., Wigfield, A., Humenick, N. M., Perencevich, K. C., Taboada, A., &amp; Barbosa, P. (2006). Influences of stimulating tasks on reading motivation and comprehension. </a:t>
            </a:r>
            <a:r>
              <a:rPr lang="en-US" sz="1200" i="1" dirty="0">
                <a:effectLst/>
                <a:latin typeface="+mn-lt"/>
              </a:rPr>
              <a:t>The Journal of Educational Research, 99(</a:t>
            </a:r>
            <a:r>
              <a:rPr lang="en-US" sz="1200" dirty="0">
                <a:effectLst/>
                <a:latin typeface="+mn-lt"/>
              </a:rPr>
              <a:t>4), 232–245. https://doi.org/10.3200/JOER.99.4.232-246 (ESSA Level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2B3545"/>
                </a:solidFill>
                <a:effectLst/>
                <a:uLnTx/>
                <a:uFillTx/>
                <a:latin typeface="+mn-lt"/>
                <a:ea typeface="+mn-ea"/>
                <a:cs typeface="+mn-cs"/>
              </a:rPr>
              <a:t>17</a:t>
            </a:r>
            <a:r>
              <a:rPr lang="en-US" sz="1200" b="0" i="0" dirty="0">
                <a:solidFill>
                  <a:srgbClr val="242424"/>
                </a:solidFill>
                <a:effectLst/>
                <a:latin typeface="+mn-lt"/>
              </a:rPr>
              <a:t>Friedman, L. B., Margolin, J., Swanlund, A., Dhillon, S., &amp; Liu, F. (2017). </a:t>
            </a:r>
            <a:r>
              <a:rPr lang="en-US" sz="1200" b="0" i="1" dirty="0">
                <a:solidFill>
                  <a:srgbClr val="242424"/>
                </a:solidFill>
                <a:effectLst/>
                <a:latin typeface="+mn-lt"/>
              </a:rPr>
              <a:t>Enhancing middle school science lessons with playground activities: A study of the impact of playground physics</a:t>
            </a:r>
            <a:r>
              <a:rPr lang="en-US" sz="1200" b="0" i="0" dirty="0">
                <a:solidFill>
                  <a:srgbClr val="242424"/>
                </a:solidFill>
                <a:effectLst/>
                <a:latin typeface="+mn-lt"/>
              </a:rPr>
              <a:t>. American Institutes for Research. Retrieved from https://eric.ed.gov/?id=ED574773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(ESSA Level 2)</a:t>
            </a:r>
            <a:endParaRPr lang="en-US"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30000" dirty="0">
                <a:solidFill>
                  <a:srgbClr val="2B3545"/>
                </a:solidFill>
                <a:effectLst/>
                <a:latin typeface="+mn-lt"/>
              </a:rPr>
              <a:t>18</a:t>
            </a:r>
            <a:r>
              <a:rPr lang="en-US" sz="1200" dirty="0">
                <a:effectLst/>
                <a:latin typeface="+mn-lt"/>
              </a:rPr>
              <a:t>Connor, C. M., Dombek, J., Crowe, E. C., Spencer, M., Tighe, E. L., </a:t>
            </a:r>
            <a:r>
              <a:rPr lang="en-US" sz="1200" dirty="0" err="1">
                <a:effectLst/>
                <a:latin typeface="+mn-lt"/>
              </a:rPr>
              <a:t>Coffinger</a:t>
            </a:r>
            <a:r>
              <a:rPr lang="en-US" sz="1200" dirty="0">
                <a:effectLst/>
                <a:latin typeface="+mn-lt"/>
              </a:rPr>
              <a:t>, S., Zargar, E., Wood, T., &amp; </a:t>
            </a:r>
            <a:r>
              <a:rPr lang="en-US" sz="1200" dirty="0" err="1">
                <a:effectLst/>
                <a:latin typeface="+mn-lt"/>
              </a:rPr>
              <a:t>Petscher</a:t>
            </a:r>
            <a:r>
              <a:rPr lang="en-US" sz="1200" dirty="0">
                <a:effectLst/>
                <a:latin typeface="+mn-lt"/>
              </a:rPr>
              <a:t>, Y. (2017). Acquiring science and social studies knowledge in kindergarten through fourth grade: Conceptualization, design, implementation, and efficacy testing of content-area literacy instruction (CALI). </a:t>
            </a:r>
            <a:r>
              <a:rPr lang="en-US" sz="1200" i="1" dirty="0">
                <a:effectLst/>
                <a:latin typeface="+mn-lt"/>
              </a:rPr>
              <a:t>Journal of Educational Psychology, 109</a:t>
            </a:r>
            <a:r>
              <a:rPr lang="en-US" sz="1200" dirty="0">
                <a:effectLst/>
                <a:latin typeface="+mn-lt"/>
              </a:rPr>
              <a:t>(3), 301–320. https://doi.org/10.1037/edu0000128 (ESSA Level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254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B5392-9800-4992-81CF-3E8556D14D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8B115-EB81-7308-CEE4-ECC60EF1C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D449C-8CE0-B0E7-4630-F783C875E8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And the </a:t>
            </a:r>
            <a:r>
              <a:rPr lang="en-US" baseline="0" dirty="0"/>
              <a:t>last overarching takeaway from the research related to transfer of learning is </a:t>
            </a:r>
            <a:r>
              <a:rPr lang="en-US" sz="1200" b="1" dirty="0">
                <a:latin typeface="Franklin Gothic Book" panose="020B0503020102020204"/>
              </a:rPr>
              <a:t>Providing students with personally relevant learning choices increases student motivation.</a:t>
            </a:r>
            <a:r>
              <a:rPr lang="en-US" baseline="0" dirty="0"/>
              <a:t> I’ll pause and give you a moment to read through specific findings that elaborate on this before providing a little commentary.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students find personal relevance in their content area learning, it meets an inherent need for autonomy, and it deepens encoding and retrieval of what they have learned. Too much choice, however, can overtax students’ cognitive bandwidth, which can diminish their readiness to learn. To avoid this, the ”sweet spot” is to provide a few structured choices.  </a:t>
            </a:r>
            <a:endParaRPr kumimoji="0" lang="en-US" sz="1200" b="1" i="0" u="none" strike="noStrike" kern="1200" cap="none" spc="0" normalizeH="0" baseline="0" noProof="0" dirty="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30000" dirty="0">
                <a:solidFill>
                  <a:srgbClr val="2B3545"/>
                </a:solidFill>
                <a:effectLst/>
                <a:latin typeface="+mn-lt"/>
              </a:rPr>
              <a:t>19</a:t>
            </a:r>
            <a:r>
              <a:rPr lang="en-US" sz="1200" b="0" i="0" dirty="0">
                <a:solidFill>
                  <a:srgbClr val="2B3545"/>
                </a:solidFill>
                <a:effectLst/>
                <a:latin typeface="+mn-lt"/>
              </a:rPr>
              <a:t>Goodwin, B., Gibson, T., Rouleau, K., &amp; Mid-continent Research for Education and Learning (Organization). (2020). </a:t>
            </a:r>
            <a:r>
              <a:rPr lang="en-US" sz="1200" b="0" i="1" dirty="0">
                <a:solidFill>
                  <a:srgbClr val="2B3545"/>
                </a:solidFill>
                <a:effectLst/>
                <a:latin typeface="+mn-lt"/>
              </a:rPr>
              <a:t>Learning that sticks : a brain-based model for K-12 instructional design and delivery</a:t>
            </a:r>
            <a:r>
              <a:rPr lang="en-US" sz="1200" b="0" i="0" dirty="0">
                <a:solidFill>
                  <a:srgbClr val="2B3545"/>
                </a:solidFill>
                <a:effectLst/>
                <a:latin typeface="+mn-lt"/>
              </a:rPr>
              <a:t>. ASCD ; </a:t>
            </a:r>
            <a:r>
              <a:rPr lang="en-US" sz="1200" b="0" i="0" dirty="0" err="1">
                <a:solidFill>
                  <a:srgbClr val="2B3545"/>
                </a:solidFill>
                <a:effectLst/>
                <a:latin typeface="+mn-lt"/>
              </a:rPr>
              <a:t>McREL</a:t>
            </a:r>
            <a:r>
              <a:rPr lang="en-US" sz="1200" b="0" i="0" dirty="0">
                <a:solidFill>
                  <a:srgbClr val="2B3545"/>
                </a:solidFill>
                <a:effectLst/>
                <a:latin typeface="+mn-lt"/>
              </a:rPr>
              <a:t> International. (ESSA Level 4)</a:t>
            </a: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baseline="30000" dirty="0">
                <a:solidFill>
                  <a:srgbClr val="2B3545"/>
                </a:solidFill>
                <a:effectLst/>
                <a:latin typeface="+mn-lt"/>
              </a:rPr>
              <a:t>20</a:t>
            </a:r>
            <a:r>
              <a:rPr lang="en-US" sz="1800" dirty="0">
                <a:latin typeface="+mn-lt"/>
              </a:rPr>
              <a:t>Ryan, R. M., &amp; Deci, E. L. (2020). Intrinsic and extrinsic motivation from a self-determination theory perspective: Definitions, theory, practices, and future directions. </a:t>
            </a:r>
            <a:r>
              <a:rPr lang="en-US" sz="1800" i="1" dirty="0">
                <a:latin typeface="+mn-lt"/>
              </a:rPr>
              <a:t>Contemporary Educational Psychology, 61</a:t>
            </a:r>
            <a:r>
              <a:rPr lang="en-US" sz="1800" dirty="0">
                <a:latin typeface="+mn-lt"/>
              </a:rPr>
              <a:t>, 101860.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baseline="30000" dirty="0">
                <a:solidFill>
                  <a:srgbClr val="2B3545"/>
                </a:solidFill>
                <a:effectLst/>
                <a:latin typeface="+mn-lt"/>
              </a:rPr>
              <a:t>21</a:t>
            </a:r>
            <a:r>
              <a:rPr lang="en-US" sz="1800" dirty="0">
                <a:effectLst/>
                <a:latin typeface="+mn-lt"/>
              </a:rPr>
              <a:t>Patall, E., Cooper, H., &amp; Robinson, J.C. (2008). The effects of choice on intrinsic motivation and related outcomes: A meta-analysis of research findings. </a:t>
            </a:r>
            <a:r>
              <a:rPr lang="en-US" sz="1800" i="1" dirty="0">
                <a:effectLst/>
                <a:latin typeface="+mn-lt"/>
              </a:rPr>
              <a:t>Psychological Bulletin, 134</a:t>
            </a:r>
            <a:r>
              <a:rPr lang="en-US" sz="1800" dirty="0">
                <a:effectLst/>
                <a:latin typeface="+mn-lt"/>
              </a:rPr>
              <a:t>(2), 270-300.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mn-lt"/>
            </a:endParaRPr>
          </a:p>
        </p:txBody>
      </p:sp>
      <p:sp>
        <p:nvSpPr>
          <p:cNvPr id="4" name="Slide Number Placeholder 3">
            <a:extLst>
              <a:ext uri="{FF2B5EF4-FFF2-40B4-BE49-F238E27FC236}">
                <a16:creationId xmlns:a16="http://schemas.microsoft.com/office/drawing/2014/main" id="{D111CF42-0F73-6090-CE21-70B62F41F0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7167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So, to summarize now: </a:t>
            </a:r>
            <a:r>
              <a:rPr lang="en-US" b="1" dirty="0"/>
              <a:t>Transfer of learning is a dynamic process that requires learners to actively choose and evaluate strategies, and to consider resources, knowledge and understandings from surface and deep learning, receiving or seeking feedback when available.</a:t>
            </a:r>
            <a:endParaRPr lang="en-US" b="1" i="1" dirty="0"/>
          </a:p>
          <a:p>
            <a:pPr marL="0" indent="0">
              <a:buNone/>
            </a:pPr>
            <a:endParaRPr lang="en-US" i="1" dirty="0"/>
          </a:p>
          <a:p>
            <a:pPr marL="0" indent="0">
              <a:buNone/>
            </a:pPr>
            <a:r>
              <a:rPr lang="en-US" i="0" dirty="0"/>
              <a:t>In that summary, we can see how multifaceted the transfer of learning is as parts come together toward the end of a particular learning arc. </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r>
              <a:rPr lang="en-US" b="1" dirty="0"/>
              <a:t>References</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rPr>
              <a:t>1 </a:t>
            </a:r>
            <a:r>
              <a:rPr kumimoji="0" lang="en-US" sz="1200" b="0" i="0" u="none" strike="noStrike" kern="1200" cap="none" spc="0" normalizeH="0" baseline="0" noProof="0" dirty="0">
                <a:ln>
                  <a:noFill/>
                </a:ln>
                <a:solidFill>
                  <a:srgbClr val="2B3545"/>
                </a:solidFill>
                <a:effectLst/>
                <a:uLnTx/>
                <a:uFillTx/>
                <a:latin typeface="Inter"/>
                <a:ea typeface="+mn-ea"/>
                <a:cs typeface="+mn-cs"/>
              </a:rPr>
              <a:t>Hattie, J. (2023). </a:t>
            </a:r>
            <a:r>
              <a:rPr kumimoji="0" lang="en-US" sz="1200" b="0" i="1" u="none" strike="noStrike" kern="1200" cap="none" spc="0" normalizeH="0" baseline="0" noProof="0" dirty="0">
                <a:ln>
                  <a:noFill/>
                </a:ln>
                <a:solidFill>
                  <a:srgbClr val="2B3545"/>
                </a:solidFill>
                <a:effectLst/>
                <a:uLnTx/>
                <a:uFillTx/>
                <a:latin typeface="Inter"/>
                <a:ea typeface="+mn-ea"/>
                <a:cs typeface="+mn-cs"/>
              </a:rPr>
              <a:t>Visible learning, the sequel : a synthesis of over 2,100 meta-analyses relating to achievement</a:t>
            </a:r>
            <a:r>
              <a:rPr kumimoji="0" lang="en-US" sz="1200" b="0" i="0" u="none" strike="noStrike" kern="1200" cap="none" spc="0" normalizeH="0" baseline="0" noProof="0" dirty="0">
                <a:ln>
                  <a:noFill/>
                </a:ln>
                <a:solidFill>
                  <a:srgbClr val="2B3545"/>
                </a:solidFill>
                <a:effectLst/>
                <a:uLnTx/>
                <a:uFillTx/>
                <a:latin typeface="Inter"/>
                <a:ea typeface="+mn-ea"/>
                <a:cs typeface="+mn-cs"/>
              </a:rPr>
              <a:t> (First edition). Routledge.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12</a:t>
            </a:fld>
            <a:endParaRPr lang="en-US"/>
          </a:p>
        </p:txBody>
      </p:sp>
    </p:spTree>
    <p:extLst>
      <p:ext uri="{BB962C8B-B14F-4D97-AF65-F5344CB8AC3E}">
        <p14:creationId xmlns:p14="http://schemas.microsoft.com/office/powerpoint/2010/main" val="2413240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As we close this segment, let’s make a quick connection to deeper learning as we did in the prior modules. On the slide, you see again the Common Characteristics of Deeper Learning laid out in the </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Integrating Deeper Learning and HQIR introduction document. For transfer of learning in particular, we will call attention to: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Effective Communication: Students use a variety of tools, modes and styles to communicate with different 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This characteristic is supported by the others, of course, as learning comes together during transfer, which draws upon all. That said, effective communication of a learner’s summative understandings is often a culminating aspect of learning as it is applied and extended.  </a:t>
            </a:r>
          </a:p>
          <a:p>
            <a:endParaRPr lang="en-US" dirty="0"/>
          </a:p>
          <a:p>
            <a:r>
              <a:rPr lang="en-US" dirty="0"/>
              <a:t>Link: https://education.ky.gov/curriculum/standards/kyacadstand/Documents/Integrating_HQIRs_and_Deeper_Learning_to_Strengthen_Tier_1_Instruction.pdf </a:t>
            </a:r>
          </a:p>
          <a:p>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13</a:t>
            </a:fld>
            <a:endParaRPr lang="en-US"/>
          </a:p>
        </p:txBody>
      </p:sp>
    </p:spTree>
    <p:extLst>
      <p:ext uri="{BB962C8B-B14F-4D97-AF65-F5344CB8AC3E}">
        <p14:creationId xmlns:p14="http://schemas.microsoft.com/office/powerpoint/2010/main" val="387782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our understanding of the research, we are now going to explore indicators of transfer of learning, highlighting examples from HQIRs to help build understanding of what they might look like in practice. </a:t>
            </a:r>
          </a:p>
        </p:txBody>
      </p:sp>
      <p:sp>
        <p:nvSpPr>
          <p:cNvPr id="4" name="Slide Number Placeholder 3"/>
          <p:cNvSpPr>
            <a:spLocks noGrp="1"/>
          </p:cNvSpPr>
          <p:nvPr>
            <p:ph type="sldNum" sz="quarter" idx="5"/>
          </p:nvPr>
        </p:nvSpPr>
        <p:spPr/>
        <p:txBody>
          <a:bodyPr/>
          <a:lstStyle/>
          <a:p>
            <a:fld id="{D94A8F72-32E6-4120-9E4A-4E0B6EB6FB1D}" type="slidenum">
              <a:rPr lang="en-US" smtClean="0"/>
              <a:t>14</a:t>
            </a:fld>
            <a:endParaRPr lang="en-US"/>
          </a:p>
        </p:txBody>
      </p:sp>
    </p:spTree>
    <p:extLst>
      <p:ext uri="{BB962C8B-B14F-4D97-AF65-F5344CB8AC3E}">
        <p14:creationId xmlns:p14="http://schemas.microsoft.com/office/powerpoint/2010/main" val="10439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research, we have identified 6 transfer of learning indicators that need to be present in each unit of instruction. These indicators address areas such as ensuring transfer tasks allow students to extend and apply their learning, providing opportunities to engage in hands-on, real-world learning experiences, and supporting students in applying metacognitive skills. These indicators are included in the Curriculum Adjustment Tool that accompanies this module. </a:t>
            </a:r>
          </a:p>
        </p:txBody>
      </p:sp>
      <p:sp>
        <p:nvSpPr>
          <p:cNvPr id="4" name="Slide Number Placeholder 3"/>
          <p:cNvSpPr>
            <a:spLocks noGrp="1"/>
          </p:cNvSpPr>
          <p:nvPr>
            <p:ph type="sldNum" sz="quarter" idx="5"/>
          </p:nvPr>
        </p:nvSpPr>
        <p:spPr/>
        <p:txBody>
          <a:bodyPr/>
          <a:lstStyle/>
          <a:p>
            <a:fld id="{D94A8F72-32E6-4120-9E4A-4E0B6EB6FB1D}" type="slidenum">
              <a:rPr lang="en-US" smtClean="0"/>
              <a:t>15</a:t>
            </a:fld>
            <a:endParaRPr lang="en-US"/>
          </a:p>
        </p:txBody>
      </p:sp>
    </p:spTree>
    <p:extLst>
      <p:ext uri="{BB962C8B-B14F-4D97-AF65-F5344CB8AC3E}">
        <p14:creationId xmlns:p14="http://schemas.microsoft.com/office/powerpoint/2010/main" val="221761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might the transfer of learning indicators look like when included in part of the instructional design of a unit/module within an HQIR? We are going to look at a few examples that can give us a better sense of how these indicators may be present. </a:t>
            </a:r>
          </a:p>
        </p:txBody>
      </p:sp>
      <p:sp>
        <p:nvSpPr>
          <p:cNvPr id="4" name="Slide Number Placeholder 3"/>
          <p:cNvSpPr>
            <a:spLocks noGrp="1"/>
          </p:cNvSpPr>
          <p:nvPr>
            <p:ph type="sldNum" sz="quarter" idx="5"/>
          </p:nvPr>
        </p:nvSpPr>
        <p:spPr/>
        <p:txBody>
          <a:bodyPr/>
          <a:lstStyle/>
          <a:p>
            <a:fld id="{D94A8F72-32E6-4120-9E4A-4E0B6EB6FB1D}" type="slidenum">
              <a:rPr lang="en-US" smtClean="0"/>
              <a:t>16</a:t>
            </a:fld>
            <a:endParaRPr lang="en-US"/>
          </a:p>
        </p:txBody>
      </p:sp>
    </p:spTree>
    <p:extLst>
      <p:ext uri="{BB962C8B-B14F-4D97-AF65-F5344CB8AC3E}">
        <p14:creationId xmlns:p14="http://schemas.microsoft.com/office/powerpoint/2010/main" val="1031161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7</a:t>
            </a:r>
            <a:r>
              <a:rPr lang="en-US" baseline="30000" dirty="0"/>
              <a:t>th</a:t>
            </a:r>
            <a:r>
              <a:rPr lang="en-US" dirty="0"/>
              <a:t> grade science unit from </a:t>
            </a:r>
            <a:r>
              <a:rPr lang="en-US" dirty="0" err="1"/>
              <a:t>OpenSciEd</a:t>
            </a:r>
            <a:r>
              <a:rPr lang="en-US" dirty="0"/>
              <a:t>, students apply big ideas and enduring understandings around the transfer of energy as they investigate the </a:t>
            </a:r>
            <a:r>
              <a:rPr lang="en-US" b="1" dirty="0"/>
              <a:t>(click) </a:t>
            </a:r>
            <a:r>
              <a:rPr lang="en-US" dirty="0"/>
              <a:t>unit’s focus question of “How can we use chemical reactions to design a solution to the problem?” After exploring the anchoring phenomena, students investigate the chemical reactions occurring in different types of flameless heaters. They then undertake a design project to construct their own homemade flameless heaters that could be used to heat food following a natural disaster and then have other students test their homemade heater instructions.</a:t>
            </a:r>
          </a:p>
          <a:p>
            <a:endParaRPr lang="en-US" dirty="0"/>
          </a:p>
          <a:p>
            <a:r>
              <a:rPr lang="en-US" dirty="0"/>
              <a:t>Various supports and structures are used to help students throughout the design process, </a:t>
            </a:r>
            <a:r>
              <a:rPr lang="en-US" b="1" dirty="0"/>
              <a:t>(click) </a:t>
            </a:r>
            <a:r>
              <a:rPr lang="en-US" dirty="0"/>
              <a:t>including an Engineering Design Rubric they reflect on for each iteration of their solution and </a:t>
            </a:r>
            <a:r>
              <a:rPr lang="en-US" b="1" dirty="0"/>
              <a:t>(click) </a:t>
            </a:r>
            <a:r>
              <a:rPr lang="en-US" dirty="0"/>
              <a:t>a How-to Instructions Must-Haves checklist of criteria to include in the instructions for building their solution. </a:t>
            </a:r>
          </a:p>
        </p:txBody>
      </p:sp>
      <p:sp>
        <p:nvSpPr>
          <p:cNvPr id="4" name="Slide Number Placeholder 3"/>
          <p:cNvSpPr>
            <a:spLocks noGrp="1"/>
          </p:cNvSpPr>
          <p:nvPr>
            <p:ph type="sldNum" sz="quarter" idx="5"/>
          </p:nvPr>
        </p:nvSpPr>
        <p:spPr/>
        <p:txBody>
          <a:bodyPr/>
          <a:lstStyle/>
          <a:p>
            <a:fld id="{D94A8F72-32E6-4120-9E4A-4E0B6EB6FB1D}" type="slidenum">
              <a:rPr lang="en-US" smtClean="0"/>
              <a:t>17</a:t>
            </a:fld>
            <a:endParaRPr lang="en-US"/>
          </a:p>
        </p:txBody>
      </p:sp>
    </p:spTree>
    <p:extLst>
      <p:ext uri="{BB962C8B-B14F-4D97-AF65-F5344CB8AC3E}">
        <p14:creationId xmlns:p14="http://schemas.microsoft.com/office/powerpoint/2010/main" val="2101510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1</a:t>
            </a:r>
            <a:r>
              <a:rPr lang="en-US" baseline="30000" dirty="0"/>
              <a:t>st</a:t>
            </a:r>
            <a:r>
              <a:rPr lang="en-US" dirty="0"/>
              <a:t> grade example from Smithsonian Science illustrating opportunities for students to engage in hands-on, real-word learning experiences that allows </a:t>
            </a:r>
            <a:r>
              <a:rPr lang="en-US" b="1" dirty="0"/>
              <a:t>(click) </a:t>
            </a:r>
            <a:r>
              <a:rPr lang="en-US" dirty="0"/>
              <a:t>them to apply the knowledge, skills and understandings from the unit to answer high-level disciplinary questions and generate their own conclusions.  In the last portion of the unit, they are going to explore the problem of students walking to school in the dark. First, they will use data and observations to identify patterns related to the sun and daylight hours at different times of the year. </a:t>
            </a:r>
          </a:p>
          <a:p>
            <a:endParaRPr lang="en-US" dirty="0"/>
          </a:p>
          <a:p>
            <a:r>
              <a:rPr lang="en-US" dirty="0"/>
              <a:t>Students then examine </a:t>
            </a:r>
            <a:r>
              <a:rPr lang="en-US" b="1" dirty="0"/>
              <a:t>(click) </a:t>
            </a:r>
            <a:r>
              <a:rPr lang="en-US" dirty="0"/>
              <a:t>photos of students walking to school at two different times of the year and brainstorm possible problems with students walking to school in the dark. Next, students </a:t>
            </a:r>
            <a:r>
              <a:rPr lang="en-US" b="1" dirty="0"/>
              <a:t>(click) </a:t>
            </a:r>
            <a:r>
              <a:rPr lang="en-US" dirty="0"/>
              <a:t>investigate three possible solutions to support them in describing the effects of various light sources on the visibility of objects. Using the results of their investigations, </a:t>
            </a:r>
            <a:r>
              <a:rPr lang="en-US" b="1" dirty="0"/>
              <a:t>(click) </a:t>
            </a:r>
            <a:r>
              <a:rPr lang="en-US" dirty="0"/>
              <a:t>students individually make a recommendation of how to solve the problem of students walking to school in the dark. </a:t>
            </a:r>
          </a:p>
        </p:txBody>
      </p:sp>
      <p:sp>
        <p:nvSpPr>
          <p:cNvPr id="4" name="Slide Number Placeholder 3"/>
          <p:cNvSpPr>
            <a:spLocks noGrp="1"/>
          </p:cNvSpPr>
          <p:nvPr>
            <p:ph type="sldNum" sz="quarter" idx="5"/>
          </p:nvPr>
        </p:nvSpPr>
        <p:spPr/>
        <p:txBody>
          <a:bodyPr/>
          <a:lstStyle/>
          <a:p>
            <a:fld id="{D94A8F72-32E6-4120-9E4A-4E0B6EB6FB1D}" type="slidenum">
              <a:rPr lang="en-US" smtClean="0"/>
              <a:t>18</a:t>
            </a:fld>
            <a:endParaRPr lang="en-US"/>
          </a:p>
        </p:txBody>
      </p:sp>
    </p:spTree>
    <p:extLst>
      <p:ext uri="{BB962C8B-B14F-4D97-AF65-F5344CB8AC3E}">
        <p14:creationId xmlns:p14="http://schemas.microsoft.com/office/powerpoint/2010/main" val="1034803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9</a:t>
            </a:r>
            <a:r>
              <a:rPr lang="en-US" baseline="30000" dirty="0"/>
              <a:t>th</a:t>
            </a:r>
            <a:r>
              <a:rPr lang="en-US" dirty="0"/>
              <a:t> grade R/W example from </a:t>
            </a:r>
            <a:r>
              <a:rPr lang="en-US" dirty="0" err="1"/>
              <a:t>MyPerspectives</a:t>
            </a:r>
            <a:r>
              <a:rPr lang="en-US" dirty="0"/>
              <a:t>, the unit’s essential question that students are exploring </a:t>
            </a:r>
            <a:r>
              <a:rPr lang="en-US" b="1" dirty="0"/>
              <a:t>(click) </a:t>
            </a:r>
            <a:r>
              <a:rPr lang="en-US" dirty="0"/>
              <a:t>is “What is the allure of fear?” They have engaged in reading different relevant text selections supported by whole class and collaborative discussions, as well as some individual writing capturing what they are learning in response to the essential question. As they enter this portion of the unit, </a:t>
            </a:r>
            <a:r>
              <a:rPr lang="en-US" b="1" dirty="0"/>
              <a:t>(click) </a:t>
            </a:r>
            <a:r>
              <a:rPr lang="en-US" dirty="0"/>
              <a:t>students are provided personally relevant leaning choices aligned to the intended learning outcomes through selecting a text they now want to individually read based on something they have identified as wanting to further explore related to the essential question. The options include a variety of text types. As they individually read their chosen text, </a:t>
            </a:r>
            <a:r>
              <a:rPr lang="en-US" b="1" dirty="0"/>
              <a:t>(click) </a:t>
            </a:r>
            <a:r>
              <a:rPr lang="en-US" dirty="0"/>
              <a:t>they make note of relevant evidence in their Evidence Log they have been keeping throughout the unit. This evidence, along with all of the rest already collected will be used by the student in preparation for their explanatory essay. </a:t>
            </a:r>
          </a:p>
        </p:txBody>
      </p:sp>
      <p:sp>
        <p:nvSpPr>
          <p:cNvPr id="4" name="Slide Number Placeholder 3"/>
          <p:cNvSpPr>
            <a:spLocks noGrp="1"/>
          </p:cNvSpPr>
          <p:nvPr>
            <p:ph type="sldNum" sz="quarter" idx="5"/>
          </p:nvPr>
        </p:nvSpPr>
        <p:spPr/>
        <p:txBody>
          <a:bodyPr/>
          <a:lstStyle/>
          <a:p>
            <a:fld id="{D94A8F72-32E6-4120-9E4A-4E0B6EB6FB1D}" type="slidenum">
              <a:rPr lang="en-US" smtClean="0"/>
              <a:t>19</a:t>
            </a:fld>
            <a:endParaRPr lang="en-US"/>
          </a:p>
        </p:txBody>
      </p:sp>
    </p:spTree>
    <p:extLst>
      <p:ext uri="{BB962C8B-B14F-4D97-AF65-F5344CB8AC3E}">
        <p14:creationId xmlns:p14="http://schemas.microsoft.com/office/powerpoint/2010/main" val="85990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has three primary objectives: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02649"/>
                </a:solidFill>
                <a:effectLst/>
                <a:uLnTx/>
                <a:uFillTx/>
                <a:latin typeface="Libre Franklin" pitchFamily="2" charset="77"/>
                <a:ea typeface="+mn-ea"/>
                <a:cs typeface="+mn-cs"/>
              </a:rPr>
              <a:t>Build understanding of “transfer of learning” and associated findings from learning science;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02649"/>
                </a:solidFill>
                <a:effectLst/>
                <a:uLnTx/>
                <a:uFillTx/>
                <a:latin typeface="Libre Franklin" pitchFamily="2" charset="77"/>
                <a:ea typeface="+mn-ea"/>
                <a:cs typeface="+mn-cs"/>
              </a:rPr>
              <a:t>Explore indicators of transfer of learning using examples from HQIRs; and</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02649"/>
                </a:solidFill>
                <a:effectLst/>
                <a:uLnTx/>
                <a:uFillTx/>
                <a:latin typeface="Libre Franklin" pitchFamily="2" charset="77"/>
                <a:ea typeface="+mn-ea"/>
                <a:cs typeface="+mn-cs"/>
              </a:rPr>
              <a:t>Consider deeper learning practices to support potential adjustments to a HQIR at the local level.</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02649"/>
              </a:solidFill>
              <a:effectLst/>
              <a:uLnTx/>
              <a:uFillTx/>
              <a:latin typeface="Libre Franklin" pitchFamily="2" charset="77"/>
              <a:ea typeface="+mn-ea"/>
              <a:cs typeface="+mn-cs"/>
            </a:endParaRPr>
          </a:p>
          <a:p>
            <a:r>
              <a:rPr lang="en-US" dirty="0"/>
              <a:t>Our intention is that the information within this session and accompanying tool provided at the end will enable districts to assess where an adopted HQIR is strong, both foundationally through the lens of learning science and with regard to characteristics of deeper learning and where it might need “smart adjustments” to more fully provide vibrant learning experiences and improved academic outcomes for all students. </a:t>
            </a:r>
          </a:p>
          <a:p>
            <a:endParaRPr lang="en-US" dirty="0"/>
          </a:p>
          <a:p>
            <a:r>
              <a:rPr lang="en-US" dirty="0"/>
              <a:t>We will now move into the first objective </a:t>
            </a:r>
            <a:r>
              <a:rPr lang="en-US" b="0" dirty="0"/>
              <a:t>where we want to b</a:t>
            </a:r>
            <a:r>
              <a:rPr lang="en-US" dirty="0"/>
              <a:t>uild understanding of “transfer of learning” and associated findings from learning science.</a:t>
            </a:r>
          </a:p>
          <a:p>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2</a:t>
            </a:fld>
            <a:endParaRPr lang="en-US"/>
          </a:p>
        </p:txBody>
      </p:sp>
    </p:spTree>
    <p:extLst>
      <p:ext uri="{BB962C8B-B14F-4D97-AF65-F5344CB8AC3E}">
        <p14:creationId xmlns:p14="http://schemas.microsoft.com/office/powerpoint/2010/main" val="8485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a:t>
            </a:r>
            <a:r>
              <a:rPr lang="en-US" dirty="0"/>
              <a:t> 2</a:t>
            </a:r>
            <a:r>
              <a:rPr lang="en-US" baseline="30000" dirty="0"/>
              <a:t>nd</a:t>
            </a:r>
            <a:r>
              <a:rPr lang="en-US" dirty="0"/>
              <a:t> grade reading and writing example from Benchmark Advance connects to the learning science indicator: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Students are supported in using their mental models (schema) to look for </a:t>
            </a:r>
            <a:r>
              <a:rPr lang="en-US" sz="1200" b="1" dirty="0"/>
              <a:t>similarities and differences (patterns) as they analyze new learning situations.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students prepare to write an opinion essay, the teacher is supported in modeling for them </a:t>
            </a:r>
            <a:r>
              <a:rPr lang="en-US" b="1" dirty="0"/>
              <a:t>[CLICK] </a:t>
            </a:r>
            <a:r>
              <a:rPr lang="en-US" dirty="0"/>
              <a:t>how to Read and Analyze a Prompt, building that capacity of “prompt analysis” in the students as they also come to understand how to make use of provided tools, such as the Opinion Essay Checklist. All of this can help to activate schema they have from similar writing situations they have experienced previously. </a:t>
            </a:r>
          </a:p>
        </p:txBody>
      </p:sp>
      <p:sp>
        <p:nvSpPr>
          <p:cNvPr id="4" name="Slide Number Placeholder 3"/>
          <p:cNvSpPr>
            <a:spLocks noGrp="1"/>
          </p:cNvSpPr>
          <p:nvPr>
            <p:ph type="sldNum" sz="quarter" idx="5"/>
          </p:nvPr>
        </p:nvSpPr>
        <p:spPr/>
        <p:txBody>
          <a:bodyPr/>
          <a:lstStyle/>
          <a:p>
            <a:fld id="{D94A8F72-32E6-4120-9E4A-4E0B6EB6FB1D}" type="slidenum">
              <a:rPr lang="en-US" smtClean="0"/>
              <a:t>20</a:t>
            </a:fld>
            <a:endParaRPr lang="en-US"/>
          </a:p>
        </p:txBody>
      </p:sp>
    </p:spTree>
    <p:extLst>
      <p:ext uri="{BB962C8B-B14F-4D97-AF65-F5344CB8AC3E}">
        <p14:creationId xmlns:p14="http://schemas.microsoft.com/office/powerpoint/2010/main" val="3628251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dirty="0"/>
              <a:t>This</a:t>
            </a:r>
            <a:r>
              <a:rPr lang="en-US" dirty="0"/>
              <a:t> 7</a:t>
            </a:r>
            <a:r>
              <a:rPr lang="en-US" baseline="30000" dirty="0"/>
              <a:t>th</a:t>
            </a:r>
            <a:r>
              <a:rPr lang="en-US" dirty="0"/>
              <a:t> grade math example from </a:t>
            </a:r>
            <a:r>
              <a:rPr lang="en-US" dirty="0" err="1"/>
              <a:t>enVision</a:t>
            </a:r>
            <a:r>
              <a:rPr lang="en-US" dirty="0"/>
              <a:t> Mathematics connects to the learning science indicator: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prstClr val="black"/>
                </a:solidFill>
                <a:effectLst/>
                <a:uLnTx/>
                <a:uFillTx/>
                <a:latin typeface="Franklin Gothic Book" panose="020B0503020102020204"/>
              </a:rPr>
              <a:t>Students are supported in applying metacognitive skills to manage, control and reflect on their learning.</a:t>
            </a:r>
            <a:endParaRPr lang="en-US" sz="1200" b="1" i="0" u="none" strike="noStrike" kern="0" cap="none" spc="0" normalizeH="0" baseline="0" noProof="0" dirty="0">
              <a:ln>
                <a:noFill/>
              </a:ln>
              <a:solidFill>
                <a:prstClr val="black"/>
              </a:solidFill>
              <a:effectLst/>
              <a:uLnTx/>
              <a:uFillTx/>
              <a:latin typeface="Franklin Gothic Book" panose="020B0503020102020204"/>
            </a:endParaRPr>
          </a:p>
          <a:p>
            <a:endParaRPr lang="en-US" dirty="0"/>
          </a:p>
          <a:p>
            <a:r>
              <a:rPr lang="en-US" dirty="0"/>
              <a:t>From the Mathematics Objective where targeted understandings and skills </a:t>
            </a:r>
            <a:r>
              <a:rPr lang="en-US" b="1" dirty="0"/>
              <a:t>[CLICK] </a:t>
            </a:r>
            <a:r>
              <a:rPr lang="en-US" dirty="0"/>
              <a:t>for this problem-based scenario are clearly delineated, students are led through posing questions </a:t>
            </a:r>
            <a:r>
              <a:rPr lang="en-US" b="1" dirty="0"/>
              <a:t>[CLICK]</a:t>
            </a:r>
            <a:r>
              <a:rPr lang="en-US" dirty="0"/>
              <a:t> in response to a video that presents the authentic learning situation. After students connect their questions to the Main Question, they make and examine a series of predictions. This leads to development of a mathematical model </a:t>
            </a:r>
            <a:r>
              <a:rPr lang="en-US" b="1" dirty="0"/>
              <a:t>[CLICK] </a:t>
            </a:r>
            <a:r>
              <a:rPr lang="en-US" dirty="0"/>
              <a:t>and then using it to propose a solution. After a solution is revealed, students </a:t>
            </a:r>
            <a:r>
              <a:rPr lang="en-US" b="1" dirty="0"/>
              <a:t>[CLICK] </a:t>
            </a:r>
            <a:r>
              <a:rPr lang="en-US" dirty="0"/>
              <a:t>reflect on their thinking. By making thinking processes explicit and the thinking they produce “visible” through writing and classroom discourse, students grow in their abilities to manage, control and reflect on learning. </a:t>
            </a:r>
          </a:p>
        </p:txBody>
      </p:sp>
      <p:sp>
        <p:nvSpPr>
          <p:cNvPr id="4" name="Slide Number Placeholder 3"/>
          <p:cNvSpPr>
            <a:spLocks noGrp="1"/>
          </p:cNvSpPr>
          <p:nvPr>
            <p:ph type="sldNum" sz="quarter" idx="5"/>
          </p:nvPr>
        </p:nvSpPr>
        <p:spPr/>
        <p:txBody>
          <a:bodyPr/>
          <a:lstStyle/>
          <a:p>
            <a:fld id="{D94A8F72-32E6-4120-9E4A-4E0B6EB6FB1D}" type="slidenum">
              <a:rPr lang="en-US" smtClean="0"/>
              <a:t>21</a:t>
            </a:fld>
            <a:endParaRPr lang="en-US"/>
          </a:p>
        </p:txBody>
      </p:sp>
    </p:spTree>
    <p:extLst>
      <p:ext uri="{BB962C8B-B14F-4D97-AF65-F5344CB8AC3E}">
        <p14:creationId xmlns:p14="http://schemas.microsoft.com/office/powerpoint/2010/main" val="3206534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finally, this</a:t>
            </a:r>
            <a:r>
              <a:rPr lang="en-US" dirty="0"/>
              <a:t> 8</a:t>
            </a:r>
            <a:r>
              <a:rPr lang="en-US" baseline="30000" dirty="0"/>
              <a:t>th</a:t>
            </a:r>
            <a:r>
              <a:rPr lang="en-US" dirty="0"/>
              <a:t> grade reading and writing example from EL Education connects to the learning science indicator: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prstClr val="black"/>
                </a:solidFill>
                <a:effectLst/>
                <a:uLnTx/>
                <a:uFillTx/>
                <a:latin typeface="Franklin Gothic Book" panose="020B0503020102020204"/>
              </a:rPr>
              <a:t>Inquiry-based learning and problem-solving tasks should include the following elements to ensure all learners are supported in meeting academic outcomes</a:t>
            </a:r>
            <a:r>
              <a:rPr lang="en-US" sz="1200" b="1" dirty="0"/>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indicators of success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feedback</a:t>
            </a:r>
          </a:p>
          <a:p>
            <a:endParaRPr lang="en-US" dirty="0"/>
          </a:p>
          <a:p>
            <a:r>
              <a:rPr lang="en-US" dirty="0"/>
              <a:t>Synthesizing learning from the unit to answer the big question </a:t>
            </a:r>
            <a:r>
              <a:rPr lang="en-US" b="1" dirty="0"/>
              <a:t>[CLICK]</a:t>
            </a:r>
            <a:r>
              <a:rPr lang="en-US" dirty="0"/>
              <a:t>,”How did upstanders respond, and what can we learn from their voices,” students will use a model </a:t>
            </a:r>
            <a:r>
              <a:rPr lang="en-US" b="1" dirty="0"/>
              <a:t>[CLICK]</a:t>
            </a:r>
            <a:r>
              <a:rPr lang="en-US" dirty="0"/>
              <a:t>, narrative checklist </a:t>
            </a:r>
            <a:r>
              <a:rPr lang="en-US" b="1" dirty="0"/>
              <a:t>[CLICK] </a:t>
            </a:r>
            <a:r>
              <a:rPr lang="en-US" dirty="0"/>
              <a:t>and structured feedback </a:t>
            </a:r>
            <a:r>
              <a:rPr lang="en-US" b="1" dirty="0"/>
              <a:t>[CLICK] </a:t>
            </a:r>
            <a:r>
              <a:rPr lang="en-US" dirty="0"/>
              <a:t>to write their own narrative depicting a fictional interview, and this narrative interview will then inform the graphic panels they will design for their end-of-module performance assessment. </a:t>
            </a:r>
          </a:p>
        </p:txBody>
      </p:sp>
      <p:sp>
        <p:nvSpPr>
          <p:cNvPr id="4" name="Slide Number Placeholder 3"/>
          <p:cNvSpPr>
            <a:spLocks noGrp="1"/>
          </p:cNvSpPr>
          <p:nvPr>
            <p:ph type="sldNum" sz="quarter" idx="5"/>
          </p:nvPr>
        </p:nvSpPr>
        <p:spPr/>
        <p:txBody>
          <a:bodyPr/>
          <a:lstStyle/>
          <a:p>
            <a:fld id="{D94A8F72-32E6-4120-9E4A-4E0B6EB6FB1D}" type="slidenum">
              <a:rPr lang="en-US" smtClean="0"/>
              <a:t>22</a:t>
            </a:fld>
            <a:endParaRPr lang="en-US"/>
          </a:p>
        </p:txBody>
      </p:sp>
    </p:spTree>
    <p:extLst>
      <p:ext uri="{BB962C8B-B14F-4D97-AF65-F5344CB8AC3E}">
        <p14:creationId xmlns:p14="http://schemas.microsoft.com/office/powerpoint/2010/main" val="2373943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now to the last objective for this module we will “</a:t>
            </a:r>
            <a:r>
              <a:rPr lang="en-US" sz="1200" b="0" i="0" u="none" strike="noStrike" dirty="0">
                <a:solidFill>
                  <a:srgbClr val="102649"/>
                </a:solidFill>
                <a:effectLst/>
                <a:latin typeface="Libre Franklin" pitchFamily="2" charset="77"/>
              </a:rPr>
              <a:t>Consider deeper learning practices to support potential adjustments to a HQIR.”</a:t>
            </a:r>
            <a:br>
              <a:rPr lang="en-US" sz="1200" b="0" i="0" u="none" strike="noStrike" dirty="0">
                <a:solidFill>
                  <a:srgbClr val="102649"/>
                </a:solidFill>
                <a:effectLst/>
                <a:latin typeface="Libre Franklin" pitchFamily="2" charset="77"/>
              </a:rPr>
            </a:br>
            <a:endParaRPr lang="en-US" sz="1200" b="0" i="0" u="none" strike="noStrike" dirty="0">
              <a:solidFill>
                <a:srgbClr val="102649"/>
              </a:solidFill>
              <a:effectLst/>
              <a:latin typeface="Libre Franklin" pitchFamily="2" charset="77"/>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9713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As we did in the prior three modules, we will pivot again from the Common Characteristics of Deeper Learning on slide 13 to Common Deeper Learning Practices on this slide. If the common characteristics can help define our sense of what is meant by deeper learning, these aligned practices can help make those characteristics actionable. While we won’t take time to review them again here, it’s worth resetting they will be returned to in stage-specific ways during each module when we are ready to think about potential ”smart adjustments” that might be made to a curriculum after analysis using learning science indicators. For this module, we will look at adjustment options they afford for transfer of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rPr>
              <a:t>21</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PBL Works</a:t>
            </a:r>
          </a:p>
        </p:txBody>
      </p:sp>
      <p:sp>
        <p:nvSpPr>
          <p:cNvPr id="4" name="Slide Number Placeholder 3"/>
          <p:cNvSpPr>
            <a:spLocks noGrp="1"/>
          </p:cNvSpPr>
          <p:nvPr>
            <p:ph type="sldNum" sz="quarter" idx="5"/>
          </p:nvPr>
        </p:nvSpPr>
        <p:spPr/>
        <p:txBody>
          <a:bodyPr/>
          <a:lstStyle/>
          <a:p>
            <a:fld id="{D94A8F72-32E6-4120-9E4A-4E0B6EB6FB1D}" type="slidenum">
              <a:rPr lang="en-US" smtClean="0"/>
              <a:t>24</a:t>
            </a:fld>
            <a:endParaRPr lang="en-US"/>
          </a:p>
        </p:txBody>
      </p:sp>
    </p:spTree>
    <p:extLst>
      <p:ext uri="{BB962C8B-B14F-4D97-AF65-F5344CB8AC3E}">
        <p14:creationId xmlns:p14="http://schemas.microsoft.com/office/powerpoint/2010/main" val="4010682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Here we have the deeper learning practices with potential suggestions for the stage of transfer of learning. These practices and considerations are included in the adjustment portion of the curriculum analysis and adjustment tool on the next slide. For each practice, the underlying bullets and sub-bullets offer high-level suggestions as to the where a district could look to make adjustments. You will notice these assume a fairly significant degree of local understanding and capacity. If precisely what is meant by these or how to effectively act upon them is not clear enough, this is where external partnership with a high-quality deeper learning provider and the tools those organizations may have can be invaluable.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9329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apply understanding from this module, the KDE created a Transfer of Learning Curriculum Analysis and Adjustment Tool. The purpose of the tool is to assist a district curriculum team in analyzing their HQIR for evidence of each of the transfer of learning indicators. The tool also offers suggestions for making curricular adjustments using deeper learning practices to further enhance their local curriculum in supporting vibrant learning experiences for all students. </a:t>
            </a:r>
          </a:p>
        </p:txBody>
      </p:sp>
      <p:sp>
        <p:nvSpPr>
          <p:cNvPr id="4" name="Slide Number Placeholder 3"/>
          <p:cNvSpPr>
            <a:spLocks noGrp="1"/>
          </p:cNvSpPr>
          <p:nvPr>
            <p:ph type="sldNum" sz="quarter" idx="5"/>
          </p:nvPr>
        </p:nvSpPr>
        <p:spPr/>
        <p:txBody>
          <a:bodyPr/>
          <a:lstStyle/>
          <a:p>
            <a:fld id="{D94A8F72-32E6-4120-9E4A-4E0B6EB6FB1D}" type="slidenum">
              <a:rPr lang="en-US" smtClean="0"/>
              <a:t>26</a:t>
            </a:fld>
            <a:endParaRPr lang="en-US"/>
          </a:p>
        </p:txBody>
      </p:sp>
    </p:spTree>
    <p:extLst>
      <p:ext uri="{BB962C8B-B14F-4D97-AF65-F5344CB8AC3E}">
        <p14:creationId xmlns:p14="http://schemas.microsoft.com/office/powerpoint/2010/main" val="3646680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close out the last module in our series, we want to offer some final thoughts on transfer and deeper learning. Transfer of learning </a:t>
            </a:r>
            <a:r>
              <a:rPr lang="en-US"/>
              <a:t>allows students </a:t>
            </a:r>
            <a:r>
              <a:rPr lang="en-US" dirty="0"/>
              <a:t>to extend and apply new knowledge and skills obtained in the other phases of learning by connecting it to themselves, developing and refining their mental models and thinking critically about what they are learning. During transfer of learning, students “go meta” with their thinking, by employing strategies and taking ownership of what they are learning. Students becomes more thoughtful, reflective and curious learners and can more readily retrieve knowledge once they have used it to solve real-world problems. </a:t>
            </a:r>
          </a:p>
          <a:p>
            <a:endParaRPr lang="en-US" dirty="0"/>
          </a:p>
          <a:p>
            <a:r>
              <a:rPr lang="en-US" dirty="0"/>
              <a:t>All of the phases we examined in this series work together to support deeper learning which is the process where a learner is able to take their content area expertise and transfer it to new situations and furthers students’ understanding of how, why, and when to apply expertise to answer questions and solve problems. </a:t>
            </a:r>
          </a:p>
          <a:p>
            <a:endParaRPr lang="en-US" dirty="0"/>
          </a:p>
          <a:p>
            <a:r>
              <a:rPr lang="en-US" dirty="0"/>
              <a:t>Priming for learning helps to get our students immediate attention to focus them on the relevant learning ahead. Surface and deep learning leads to students developing conceptual understanding as ideas are related and extended. These phases support the ultimate goal of transfer and it is only when students reach this level, that learning has been accomplished. </a:t>
            </a:r>
          </a:p>
          <a:p>
            <a:endParaRPr lang="en-US" b="1" dirty="0"/>
          </a:p>
          <a:p>
            <a:r>
              <a:rPr lang="en-US" b="1" dirty="0"/>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rPr>
              <a:t>22</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Goodwin, B. (2020). </a:t>
            </a: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Learning that sticks: A brain-based model for K-12 instructional design and delivery.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Alexandria, VA: ASCD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23</a:t>
            </a:r>
            <a:r>
              <a:rPr lang="en-US" b="0" i="0" dirty="0">
                <a:solidFill>
                  <a:srgbClr val="2B3545"/>
                </a:solidFill>
                <a:effectLst/>
                <a:latin typeface="Inter"/>
              </a:rPr>
              <a:t>National Research Council (U.S.)., Pellegrino, J. W., Hilton, M. L., National Research Council (U.S.). Center for Education, National Research Council (U.S.). Division of Behavioral and Social Sciences and Education, &amp; National Research Council (U.S.). Center for Education Board on Testing and Assessment. (2012). </a:t>
            </a:r>
            <a:r>
              <a:rPr lang="en-US" b="0" i="1" dirty="0">
                <a:solidFill>
                  <a:srgbClr val="2B3545"/>
                </a:solidFill>
                <a:effectLst/>
                <a:latin typeface="Inter"/>
              </a:rPr>
              <a:t>Education for life and work : developing transferable knowledge and skills in the 21st century</a:t>
            </a:r>
            <a:r>
              <a:rPr lang="en-US" b="0" i="0" dirty="0">
                <a:solidFill>
                  <a:srgbClr val="2B3545"/>
                </a:solidFill>
                <a:effectLst/>
                <a:latin typeface="Inter"/>
              </a:rPr>
              <a:t>. The National Academies Press. http://site.ebrary.com/id/10863870 </a:t>
            </a:r>
            <a:r>
              <a:rPr lang="en-US" dirty="0"/>
              <a:t>(ESSA Level 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24</a:t>
            </a:r>
            <a:r>
              <a:rPr lang="en-US" b="0" i="0" dirty="0">
                <a:solidFill>
                  <a:srgbClr val="2B3545"/>
                </a:solidFill>
                <a:effectLst/>
                <a:latin typeface="Inter"/>
              </a:rPr>
              <a:t>Hattie, J. (2012). </a:t>
            </a:r>
            <a:r>
              <a:rPr lang="en-US" b="0" i="1" dirty="0">
                <a:solidFill>
                  <a:srgbClr val="2B3545"/>
                </a:solidFill>
                <a:effectLst/>
                <a:latin typeface="Inter"/>
              </a:rPr>
              <a:t>Visible learning for teachers : maximizing impact on learning</a:t>
            </a:r>
            <a:r>
              <a:rPr lang="en-US" b="0" i="0" dirty="0">
                <a:solidFill>
                  <a:srgbClr val="2B3545"/>
                </a:solidFill>
                <a:effectLst/>
                <a:latin typeface="Inter"/>
              </a:rPr>
              <a:t>. Routledge.</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25</a:t>
            </a:r>
            <a:r>
              <a:rPr lang="en-US" b="0" i="0" dirty="0">
                <a:solidFill>
                  <a:srgbClr val="2B3545"/>
                </a:solidFill>
                <a:effectLst/>
                <a:latin typeface="Inter"/>
              </a:rPr>
              <a:t>Hattie, J. (2017). </a:t>
            </a:r>
            <a:r>
              <a:rPr lang="en-US" b="0" i="1" dirty="0">
                <a:solidFill>
                  <a:srgbClr val="2B3545"/>
                </a:solidFill>
                <a:effectLst/>
                <a:latin typeface="Inter"/>
              </a:rPr>
              <a:t>Visible learning for mathematics, grades K-12 : what works best to optimize student learning</a:t>
            </a:r>
            <a:r>
              <a:rPr lang="en-US" b="0" i="0" dirty="0">
                <a:solidFill>
                  <a:srgbClr val="2B3545"/>
                </a:solidFill>
                <a:effectLst/>
                <a:latin typeface="Inter"/>
              </a:rPr>
              <a:t>. Corwin Mathematics.</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6354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2bcb8bed3bc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4" name="Google Shape;1964;g2bcb8bed3bc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taking time to engage in this module and please reach out with any questions you might have. </a:t>
            </a:r>
            <a:endParaRPr/>
          </a:p>
        </p:txBody>
      </p:sp>
      <p:sp>
        <p:nvSpPr>
          <p:cNvPr id="1965" name="Google Shape;1965;g2bcb8bed3bc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we have shared before, all the phases of learning work together to support transfer of learning, starting with the student interest, curiosity and goal setting that occurs during priming, which helps to charge and magnetize learning through the surface and deep phases as students grow in their knowledge, understanding and skills which prepares them to extend and apply their learning in challenging and meaningful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order for a student to transfer their learning, they need to figure out how they can use the surface knowledge they have acquired to understand concepts, along with the deep knowledge they have developed about how those ideas and concepts relate to one another, independently and flexibly. </a:t>
            </a:r>
            <a:endParaRPr lang="en-US" b="1" dirty="0"/>
          </a:p>
          <a:p>
            <a:endParaRPr lang="en-US" b="1" baseline="0" dirty="0"/>
          </a:p>
          <a:p>
            <a:r>
              <a:rPr lang="en-US" b="1" baseline="0" dirty="0"/>
              <a:t>References:</a:t>
            </a:r>
          </a:p>
          <a:p>
            <a:endParaRPr lang="en-US"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 </a:t>
            </a:r>
            <a:r>
              <a:rPr lang="en-US" b="0" i="0" dirty="0">
                <a:solidFill>
                  <a:srgbClr val="49515F"/>
                </a:solidFill>
                <a:effectLst/>
                <a:latin typeface="Lato" panose="020F0502020204030204" pitchFamily="34" charset="0"/>
              </a:rPr>
              <a:t>Hattie, J. (2023). </a:t>
            </a:r>
            <a:r>
              <a:rPr lang="en-US" b="0" i="1" dirty="0">
                <a:solidFill>
                  <a:srgbClr val="49515F"/>
                </a:solidFill>
                <a:effectLst/>
                <a:latin typeface="Lato" panose="020F0502020204030203" pitchFamily="34" charset="0"/>
              </a:rPr>
              <a:t>Visible learning, the sequel : a synthesis of over 2,100 meta-analyses relating to achievement</a:t>
            </a:r>
            <a:r>
              <a:rPr lang="en-US" b="0" i="0" dirty="0">
                <a:solidFill>
                  <a:srgbClr val="49515F"/>
                </a:solidFill>
                <a:effectLst/>
                <a:latin typeface="Lato" panose="020F0502020204030203" pitchFamily="34" charset="0"/>
              </a:rPr>
              <a:t> (First edition). Routledge. (ESSA Level 4)</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2 </a:t>
            </a:r>
            <a:r>
              <a:rPr lang="en-US" baseline="0" dirty="0"/>
              <a:t>Stern, J., Ferraro, K., Duncan, K., &amp; Aleo, T. (2021). </a:t>
            </a:r>
            <a:r>
              <a:rPr lang="en-US" i="1" baseline="0" dirty="0"/>
              <a:t>Learning that transfers: Designing Curriculum for a changing world</a:t>
            </a:r>
            <a:r>
              <a:rPr lang="en-US" baseline="0" dirty="0"/>
              <a:t>. Thousand Oaks, CA: Corwin. (ESSA Level 4)</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3 </a:t>
            </a:r>
            <a:r>
              <a:rPr lang="en-US" baseline="0" dirty="0"/>
              <a:t>Fisher, D., Frey, N., &amp; Hattie, J. (2016). </a:t>
            </a:r>
            <a:r>
              <a:rPr lang="en-US" i="1" baseline="0" dirty="0"/>
              <a:t>Visible learning for literacy: Implementing the practices that work best to accelerate student learning</a:t>
            </a:r>
            <a:r>
              <a:rPr lang="en-US" baseline="0" dirty="0"/>
              <a:t>. Thousand Oaks, CA: Corwin. (ESSA Level 4)</a:t>
            </a:r>
            <a:endParaRPr lang="en-US" baseline="30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635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Anchoring back in the visual of the phases of learning</a:t>
            </a:r>
            <a:r>
              <a:rPr lang="en-US" dirty="0"/>
              <a:t>, it is important to note these phases are not perfectly linear or distinct. Aspects of one phase may naturally occur in another, and there is likely to be some movement back and forth between them over the course of each unit of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have the students immediate attention through priming for learning, they have acquired the relevant surface knowledge and deepened their understanding of how concepts and ideas relate to one another, they are ready transfer that learning in new ways and in new situations. </a:t>
            </a:r>
            <a:endParaRPr lang="en-US" sz="1200" b="0" i="0" u="none" strike="noStrike" dirty="0">
              <a:solidFill>
                <a:schemeClr val="tx1"/>
              </a:solidFill>
              <a:effectLst/>
              <a:latin typeface="+mn-lt"/>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kumimoji="0" lang="en-US" sz="4400" b="0" i="0" u="none" strike="noStrike" kern="1200" cap="none" spc="0" normalizeH="0" baseline="0" noProof="0" dirty="0">
                <a:ln>
                  <a:noFill/>
                </a:ln>
                <a:solidFill>
                  <a:srgbClr val="007780"/>
                </a:solidFill>
                <a:effectLst/>
                <a:uLnTx/>
                <a:uFillTx/>
                <a:latin typeface="Franklin Gothic Medium" panose="020B0603020102020204"/>
                <a:ea typeface="+mj-ea"/>
                <a:cs typeface="+mj-cs"/>
                <a:hlinkClick r:id="rId3"/>
              </a:rPr>
              <a:t>https://education.ky.gov/curriculum/standards/kyacadstand/Documents/Integrating_HQIRs_and_Deeper_Learning_to_Strengthen_Tier_1_Instruction.pdf</a:t>
            </a:r>
            <a:r>
              <a:rPr kumimoji="0" lang="en-US" sz="4400" b="0" i="0" u="none" strike="noStrike" kern="1200" cap="none" spc="0" normalizeH="0" baseline="0" noProof="0" dirty="0">
                <a:ln>
                  <a:noFill/>
                </a:ln>
                <a:solidFill>
                  <a:srgbClr val="007780"/>
                </a:solidFill>
                <a:effectLst/>
                <a:uLnTx/>
                <a:uFillTx/>
                <a:latin typeface="Franklin Gothic Medium" panose="020B0603020102020204"/>
                <a:ea typeface="+mj-ea"/>
                <a:cs typeface="+mj-cs"/>
              </a:rPr>
              <a:t> </a:t>
            </a:r>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4</a:t>
            </a:fld>
            <a:endParaRPr lang="en-US"/>
          </a:p>
        </p:txBody>
      </p:sp>
    </p:spTree>
    <p:extLst>
      <p:ext uri="{BB962C8B-B14F-4D97-AF65-F5344CB8AC3E}">
        <p14:creationId xmlns:p14="http://schemas.microsoft.com/office/powerpoint/2010/main" val="2212521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Transfer of Learning occurs when students take their consolidated knowledge, skills and understandings and apply them to new situations and contexts. During this phase, students think metacognitively, reflecting on their own learning and understanding and use conditional knowledge to support transfer.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Transfer of learning requires learners to</a:t>
            </a:r>
          </a:p>
          <a:p>
            <a:pPr marL="171450" indent="-171450">
              <a:buFont typeface="Arial" panose="020B0604020202020204" pitchFamily="34" charset="0"/>
              <a:buChar char="•"/>
            </a:pPr>
            <a:r>
              <a:rPr lang="en-US" dirty="0"/>
              <a:t>recognize and categorize problem types in new scenarios and contexts</a:t>
            </a:r>
          </a:p>
          <a:p>
            <a:pPr marL="171450" indent="-171450">
              <a:buFont typeface="Arial" panose="020B0604020202020204" pitchFamily="34" charset="0"/>
              <a:buChar char="•"/>
            </a:pPr>
            <a:r>
              <a:rPr lang="en-US" dirty="0"/>
              <a:t>actively choose and evaluate strategies and resources based on the scenario or context</a:t>
            </a:r>
          </a:p>
          <a:p>
            <a:pPr marL="171450" indent="-171450">
              <a:buFont typeface="Arial" panose="020B0604020202020204" pitchFamily="34" charset="0"/>
              <a:buChar char="•"/>
            </a:pPr>
            <a:r>
              <a:rPr lang="en-US" dirty="0"/>
              <a:t>Apply consolidated knowledge, skills and understandings and </a:t>
            </a:r>
          </a:p>
          <a:p>
            <a:pPr marL="171450" indent="-171450">
              <a:buFont typeface="Arial" panose="020B0604020202020204" pitchFamily="34" charset="0"/>
              <a:buChar char="•"/>
            </a:pPr>
            <a:r>
              <a:rPr lang="en-US" dirty="0"/>
              <a:t>receive or seek feedback </a:t>
            </a:r>
          </a:p>
          <a:p>
            <a:endParaRPr lang="en-US" dirty="0"/>
          </a:p>
          <a:p>
            <a:r>
              <a:rPr lang="en-US" b="1" dirty="0"/>
              <a:t>References: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 </a:t>
            </a:r>
            <a:r>
              <a:rPr lang="en-US" b="0" i="0" dirty="0">
                <a:solidFill>
                  <a:srgbClr val="2B3545"/>
                </a:solidFill>
                <a:effectLst/>
                <a:latin typeface="Inter"/>
              </a:rPr>
              <a:t>Hattie, J. (2023). </a:t>
            </a:r>
            <a:r>
              <a:rPr lang="en-US" b="0" i="1" dirty="0">
                <a:solidFill>
                  <a:srgbClr val="2B3545"/>
                </a:solidFill>
                <a:effectLst/>
                <a:latin typeface="Inter"/>
              </a:rPr>
              <a:t>Visible learning, the sequel : a synthesis of over 2,100 meta-analyses relating to achievement</a:t>
            </a:r>
            <a:r>
              <a:rPr lang="en-US" b="0" i="0" dirty="0">
                <a:solidFill>
                  <a:srgbClr val="2B3545"/>
                </a:solidFill>
                <a:effectLst/>
                <a:latin typeface="Inter"/>
              </a:rPr>
              <a:t> (First edition). Routledge.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aseline="30000" dirty="0"/>
              <a:t>4 </a:t>
            </a:r>
            <a:r>
              <a:rPr lang="en-US" dirty="0"/>
              <a:t>Hattie, J. (2017). </a:t>
            </a:r>
            <a:r>
              <a:rPr lang="en-US" i="1" dirty="0"/>
              <a:t>Visible learning for mathematics grades K-12: What works best to optimize student learning</a:t>
            </a:r>
            <a:r>
              <a:rPr lang="en-US" dirty="0"/>
              <a:t>. Thousand Oaks, CA: Corwin. (ESSA Level 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dirty="0">
                <a:solidFill>
                  <a:srgbClr val="2B3545"/>
                </a:solidFill>
                <a:effectLst/>
                <a:latin typeface="Inter"/>
              </a:rPr>
              <a:t>5 </a:t>
            </a:r>
            <a:r>
              <a:rPr lang="en-US" b="0" i="0" dirty="0">
                <a:solidFill>
                  <a:srgbClr val="2B3545"/>
                </a:solidFill>
                <a:effectLst/>
                <a:latin typeface="Inter"/>
              </a:rPr>
              <a:t>Goodwin, B., Rouleau, K., Abla, C., Baptiste, K., Gibson, T., &amp; Kimball, M. (2023). </a:t>
            </a:r>
            <a:r>
              <a:rPr lang="en-US" b="0" i="1" dirty="0">
                <a:solidFill>
                  <a:srgbClr val="2B3545"/>
                </a:solidFill>
                <a:effectLst/>
                <a:latin typeface="Inter"/>
              </a:rPr>
              <a:t>The new classroom instruction that works : the best research-based strategies for increasing student achievement</a:t>
            </a:r>
            <a:r>
              <a:rPr lang="en-US" b="0" i="0" dirty="0">
                <a:solidFill>
                  <a:srgbClr val="2B3545"/>
                </a:solidFill>
                <a:effectLst/>
                <a:latin typeface="Inter"/>
              </a:rPr>
              <a:t> (Third edition). ASCD, ; </a:t>
            </a:r>
            <a:r>
              <a:rPr lang="en-US" b="0" i="0" dirty="0" err="1">
                <a:solidFill>
                  <a:srgbClr val="2B3545"/>
                </a:solidFill>
                <a:effectLst/>
                <a:latin typeface="Inter"/>
              </a:rPr>
              <a:t>McREL</a:t>
            </a:r>
            <a:r>
              <a:rPr lang="en-US" b="0" i="0" dirty="0">
                <a:solidFill>
                  <a:srgbClr val="2B3545"/>
                </a:solidFill>
                <a:effectLst/>
                <a:latin typeface="Inter"/>
              </a:rPr>
              <a:t> International. (ESSA Level 4)</a:t>
            </a:r>
          </a:p>
        </p:txBody>
      </p:sp>
      <p:sp>
        <p:nvSpPr>
          <p:cNvPr id="4" name="Slide Number Placeholder 3"/>
          <p:cNvSpPr>
            <a:spLocks noGrp="1"/>
          </p:cNvSpPr>
          <p:nvPr>
            <p:ph type="sldNum" sz="quarter" idx="5"/>
          </p:nvPr>
        </p:nvSpPr>
        <p:spPr/>
        <p:txBody>
          <a:bodyPr/>
          <a:lstStyle/>
          <a:p>
            <a:fld id="{D94A8F72-32E6-4120-9E4A-4E0B6EB6FB1D}" type="slidenum">
              <a:rPr lang="en-US" smtClean="0"/>
              <a:t>5</a:t>
            </a:fld>
            <a:endParaRPr lang="en-US"/>
          </a:p>
        </p:txBody>
      </p:sp>
    </p:spTree>
    <p:extLst>
      <p:ext uri="{BB962C8B-B14F-4D97-AF65-F5344CB8AC3E}">
        <p14:creationId xmlns:p14="http://schemas.microsoft.com/office/powerpoint/2010/main" val="386899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want to look at findings from research to better understand why Transfer of Learning matters. On each of the following slides, citations for the specific research referenced can be found in the slide notes for further exploration. </a:t>
            </a:r>
          </a:p>
        </p:txBody>
      </p:sp>
      <p:sp>
        <p:nvSpPr>
          <p:cNvPr id="4" name="Slide Number Placeholder 3"/>
          <p:cNvSpPr>
            <a:spLocks noGrp="1"/>
          </p:cNvSpPr>
          <p:nvPr>
            <p:ph type="sldNum" sz="quarter" idx="5"/>
          </p:nvPr>
        </p:nvSpPr>
        <p:spPr/>
        <p:txBody>
          <a:bodyPr/>
          <a:lstStyle/>
          <a:p>
            <a:fld id="{D94A8F72-32E6-4120-9E4A-4E0B6EB6FB1D}" type="slidenum">
              <a:rPr lang="en-US" smtClean="0"/>
              <a:t>6</a:t>
            </a:fld>
            <a:endParaRPr lang="en-US"/>
          </a:p>
        </p:txBody>
      </p:sp>
    </p:spTree>
    <p:extLst>
      <p:ext uri="{BB962C8B-B14F-4D97-AF65-F5344CB8AC3E}">
        <p14:creationId xmlns:p14="http://schemas.microsoft.com/office/powerpoint/2010/main" val="294506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first overarching takeaway from the research related to transfer of learning is </a:t>
            </a:r>
            <a:r>
              <a:rPr kumimoji="0" lang="en-US" sz="1200" b="1" i="0" u="none" strike="noStrike" kern="1200" cap="none" spc="0" normalizeH="0" baseline="0" noProof="0" dirty="0">
                <a:ln>
                  <a:noFill/>
                </a:ln>
                <a:solidFill>
                  <a:srgbClr val="102649"/>
                </a:solidFill>
                <a:effectLst/>
                <a:uLnTx/>
                <a:uFillTx/>
                <a:latin typeface="Franklin Gothic Book" panose="020B0503020102020204"/>
                <a:ea typeface="+mn-ea"/>
                <a:cs typeface="+mn-cs"/>
              </a:rPr>
              <a:t>Transfer occurs when students recognize a learning situation resembles an earlier one and can use the same strategies.</a:t>
            </a:r>
            <a:r>
              <a:rPr lang="en-US" baseline="0" dirty="0"/>
              <a:t> I’ll pause and give you a moment to read through specific findings that elaborate on this before providing a little commentary.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a:rPr>
              <a:t>Conditional knowledge—knowing </a:t>
            </a:r>
            <a:r>
              <a:rPr lang="en-US" sz="1200" i="1" dirty="0">
                <a:latin typeface="Franklin Gothic Book" panose="020B0503020102020204"/>
              </a:rPr>
              <a:t>when</a:t>
            </a:r>
            <a:r>
              <a:rPr lang="en-US" sz="1200" dirty="0">
                <a:latin typeface="Franklin Gothic Book" panose="020B0503020102020204"/>
              </a:rPr>
              <a:t>, </a:t>
            </a:r>
            <a:r>
              <a:rPr lang="en-US" sz="1200" i="1" dirty="0">
                <a:latin typeface="Franklin Gothic Book" panose="020B0503020102020204"/>
              </a:rPr>
              <a:t>where</a:t>
            </a:r>
            <a:r>
              <a:rPr lang="en-US" sz="1200" dirty="0">
                <a:latin typeface="Franklin Gothic Book" panose="020B0503020102020204"/>
              </a:rPr>
              <a:t> and </a:t>
            </a:r>
            <a:r>
              <a:rPr lang="en-US" sz="1200" i="1" dirty="0">
                <a:latin typeface="Franklin Gothic Book" panose="020B0503020102020204"/>
              </a:rPr>
              <a:t>why</a:t>
            </a:r>
            <a:r>
              <a:rPr lang="en-US" sz="1200" dirty="0">
                <a:latin typeface="Franklin Gothic Book" panose="020B0503020102020204"/>
              </a:rPr>
              <a:t> to use what has been learned—is key to the independent transfer of learning, which is the capacity we want for all students. Conditional knowledge can be intentionally developed as teachers provide instruction on it, opportunities for students to practice and feedback. </a:t>
            </a:r>
            <a:r>
              <a:rPr lang="en-US" baseline="0" dirty="0"/>
              <a:t>Building background knowledge and acquiring expertise helps as well, allowing students to see underlying concepts and to generalize patterns. This supports the categorization of new problems and identification of strategies to arrive at solutions, tying into conditional knowledge and allowing for transfer.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Aptos" panose="02110004020202020204"/>
                <a:ea typeface="+mn-ea"/>
                <a:cs typeface="+mn-cs"/>
              </a:rPr>
              <a:t>6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Chi, M. T. H.,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Feltovich</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 J., &amp; Glaser, R. (1981). Categorization and representation of physics problems by experts and novices.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Cognitive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Science, 5</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 121–152. https://doi.org/10.1207/s15516709cog0502_2</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latin typeface="+mn-lt"/>
            </a:endParaRPr>
          </a:p>
          <a:p>
            <a:r>
              <a:rPr lang="en-US" b="0" i="0" baseline="30000" dirty="0">
                <a:solidFill>
                  <a:srgbClr val="2B3545"/>
                </a:solidFill>
                <a:effectLst/>
                <a:latin typeface="+mn-lt"/>
              </a:rPr>
              <a:t>7 </a:t>
            </a:r>
            <a:r>
              <a:rPr lang="en-US" sz="1200" dirty="0">
                <a:effectLst/>
                <a:latin typeface="Segoe UI" panose="020B0502040204020203" pitchFamily="34" charset="0"/>
              </a:rPr>
              <a:t>Fuchs, L. S., Fuchs, D., Finelli, R., Courey, S. J., &amp; Hamlett, C. L. (2004). Expanding schema-based transfer instruction to help third graders solve real-life mathematical problems. American Educational Research Journal, 41(2), 419–445. https://doi.org/10.3102/00028312041002419 (ESSA Level 1)</a:t>
            </a:r>
            <a:endParaRPr lang="en-US" sz="14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dirty="0">
                <a:solidFill>
                  <a:srgbClr val="2B3545"/>
                </a:solidFill>
                <a:effectLst/>
                <a:latin typeface="+mn-lt"/>
              </a:rPr>
              <a:t>8 </a:t>
            </a:r>
            <a:r>
              <a:rPr lang="en-US" sz="1200" dirty="0">
                <a:effectLst/>
                <a:latin typeface="+mn-lt"/>
              </a:rPr>
              <a:t>Marton, F. (2015). </a:t>
            </a:r>
            <a:r>
              <a:rPr lang="en-US" sz="1200" i="1" dirty="0">
                <a:effectLst/>
                <a:latin typeface="+mn-lt"/>
              </a:rPr>
              <a:t>Necessary conditions of learning</a:t>
            </a:r>
            <a:r>
              <a:rPr lang="en-US" sz="1200" dirty="0">
                <a:effectLst/>
                <a:latin typeface="+mn-lt"/>
              </a:rPr>
              <a:t>. Routledge.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(ESSA Level 4)</a:t>
            </a:r>
            <a:endParaRPr lang="en-US" sz="14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B3545"/>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2B3545"/>
                </a:solidFill>
                <a:effectLst/>
                <a:uLnTx/>
                <a:uFillTx/>
                <a:latin typeface="Aptos" panose="02110004020202020204"/>
                <a:ea typeface="+mn-ea"/>
                <a:cs typeface="+mn-cs"/>
              </a:rPr>
              <a:t>9 </a:t>
            </a:r>
            <a:r>
              <a:rPr lang="en-US" b="0" i="0" dirty="0">
                <a:solidFill>
                  <a:srgbClr val="2B3545"/>
                </a:solidFill>
                <a:effectLst/>
                <a:latin typeface="+mn-lt"/>
              </a:rPr>
              <a:t>Marzano, R. J., Gaddy, B. B., &amp; Dean, C. (2000). </a:t>
            </a:r>
            <a:r>
              <a:rPr lang="en-US" b="0" i="1" dirty="0">
                <a:solidFill>
                  <a:srgbClr val="2B3545"/>
                </a:solidFill>
                <a:effectLst/>
                <a:latin typeface="+mn-lt"/>
              </a:rPr>
              <a:t>What works in classroom instruction</a:t>
            </a:r>
            <a:r>
              <a:rPr lang="en-US" b="0" i="0" dirty="0">
                <a:solidFill>
                  <a:srgbClr val="2B3545"/>
                </a:solidFill>
                <a:effectLst/>
                <a:latin typeface="+mn-lt"/>
              </a:rPr>
              <a:t>. Mid-continent Research for Education and Learning.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(ESSA Level 4)</a:t>
            </a:r>
            <a:endParaRPr lang="en-US" b="0" i="0" dirty="0">
              <a:solidFill>
                <a:srgbClr val="2B3545"/>
              </a:solidFill>
              <a:effectLst/>
              <a:latin typeface="+mn-lt"/>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B3545"/>
              </a:solidFill>
              <a:effectLst/>
              <a:latin typeface="+mn-lt"/>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dirty="0">
                <a:solidFill>
                  <a:srgbClr val="2B3545"/>
                </a:solidFill>
                <a:effectLst/>
                <a:latin typeface="+mn-lt"/>
                <a:ea typeface="Lato" panose="020F0502020204030203" pitchFamily="34" charset="0"/>
                <a:cs typeface="Lato" panose="020F0502020204030203" pitchFamily="34" charset="0"/>
              </a:rPr>
              <a:t>10</a:t>
            </a:r>
            <a:r>
              <a:rPr lang="en-US" b="0" i="0" dirty="0">
                <a:solidFill>
                  <a:srgbClr val="2B3545"/>
                </a:solidFill>
                <a:effectLst/>
                <a:latin typeface="+mn-lt"/>
                <a:ea typeface="Lato" panose="020F0502020204030203" pitchFamily="34" charset="0"/>
                <a:cs typeface="Lato" panose="020F0502020204030203" pitchFamily="34" charset="0"/>
              </a:rPr>
              <a:t>McTighe, J., &amp; Willis, J. (2019). </a:t>
            </a:r>
            <a:r>
              <a:rPr lang="en-US" b="0" i="1" dirty="0">
                <a:solidFill>
                  <a:srgbClr val="2B3545"/>
                </a:solidFill>
                <a:effectLst/>
                <a:latin typeface="+mn-lt"/>
                <a:ea typeface="Lato" panose="020F0502020204030203" pitchFamily="34" charset="0"/>
                <a:cs typeface="Lato" panose="020F0502020204030203" pitchFamily="34" charset="0"/>
              </a:rPr>
              <a:t>Upgrade your teaching : understanding by design meets neuroscience</a:t>
            </a:r>
            <a:r>
              <a:rPr lang="en-US" b="0" i="0" dirty="0">
                <a:solidFill>
                  <a:srgbClr val="2B3545"/>
                </a:solidFill>
                <a:effectLst/>
                <a:latin typeface="+mn-lt"/>
                <a:ea typeface="Lato" panose="020F0502020204030203" pitchFamily="34" charset="0"/>
                <a:cs typeface="Lato" panose="020F0502020204030203" pitchFamily="34" charset="0"/>
              </a:rPr>
              <a:t>. ASCD.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(ESSA Level 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2280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12058-41BD-1B3D-3674-C233BD9C6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EEDE2-7D0E-B720-96B7-5965CFAC2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28B1D-1068-D946-EF4B-A78CF89DD5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second overarching takeaway from the research related to transfer of learning is </a:t>
            </a:r>
            <a:r>
              <a:rPr kumimoji="0" lang="en-US" sz="1200" b="1" i="0" u="none" strike="noStrike" kern="1200" cap="none" spc="0" normalizeH="0" baseline="0" noProof="0" dirty="0">
                <a:ln>
                  <a:noFill/>
                </a:ln>
                <a:solidFill>
                  <a:srgbClr val="102649"/>
                </a:solidFill>
                <a:effectLst/>
                <a:uLnTx/>
                <a:uFillTx/>
                <a:latin typeface="Franklin Gothic Book" panose="020B0503020102020204"/>
                <a:ea typeface="+mn-ea"/>
                <a:cs typeface="+mn-cs"/>
              </a:rPr>
              <a:t>Independent learners </a:t>
            </a:r>
            <a:r>
              <a:rPr lang="en-US" sz="1200" b="1" dirty="0">
                <a:latin typeface="Franklin Gothic Book" panose="020B0503020102020204"/>
              </a:rPr>
              <a:t>show self-efficacy and </a:t>
            </a:r>
            <a:r>
              <a:rPr kumimoji="0" lang="en-US" sz="1200" b="1" i="0" u="none" strike="noStrike" kern="1200" cap="none" spc="0" normalizeH="0" baseline="0" noProof="0" dirty="0">
                <a:ln>
                  <a:noFill/>
                </a:ln>
                <a:solidFill>
                  <a:srgbClr val="102649"/>
                </a:solidFill>
                <a:effectLst/>
                <a:uLnTx/>
                <a:uFillTx/>
                <a:latin typeface="Franklin Gothic Book" panose="020B0503020102020204"/>
                <a:ea typeface="+mn-ea"/>
                <a:cs typeface="+mn-cs"/>
              </a:rPr>
              <a:t>a readiness to </a:t>
            </a:r>
            <a:r>
              <a:rPr lang="en-US" sz="1200" b="1" dirty="0">
                <a:latin typeface="Franklin Gothic Book" panose="020B0503020102020204"/>
              </a:rPr>
              <a:t>r</a:t>
            </a:r>
            <a:r>
              <a:rPr kumimoji="0" lang="en-US" sz="1200" b="1" i="0" u="none" strike="noStrike" kern="1200" cap="none" spc="0" normalizeH="0" baseline="0" noProof="0" dirty="0" err="1">
                <a:ln>
                  <a:noFill/>
                </a:ln>
                <a:solidFill>
                  <a:srgbClr val="102649"/>
                </a:solidFill>
                <a:effectLst/>
                <a:uLnTx/>
                <a:uFillTx/>
                <a:latin typeface="Franklin Gothic Book" panose="020B0503020102020204"/>
                <a:ea typeface="+mn-ea"/>
                <a:cs typeface="+mn-cs"/>
              </a:rPr>
              <a:t>eflect</a:t>
            </a:r>
            <a:r>
              <a:rPr kumimoji="0" lang="en-US" sz="1200" b="1" i="0" u="none" strike="noStrike" kern="1200" cap="none" spc="0" normalizeH="0" baseline="0" noProof="0" dirty="0">
                <a:ln>
                  <a:noFill/>
                </a:ln>
                <a:solidFill>
                  <a:srgbClr val="102649"/>
                </a:solidFill>
                <a:effectLst/>
                <a:uLnTx/>
                <a:uFillTx/>
                <a:latin typeface="Franklin Gothic Book" panose="020B0503020102020204"/>
                <a:ea typeface="+mn-ea"/>
                <a:cs typeface="+mn-cs"/>
              </a:rPr>
              <a:t>.</a:t>
            </a:r>
            <a:r>
              <a:rPr lang="en-US" baseline="0" dirty="0"/>
              <a:t> I’ll pause and give you a moment to read through specific findings that elaborate on this before providing a little commentary.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Independent learning requires the mental models (schema), metacognition, and the ability to reflectively evaluate strategies and resources developed during deep learning. These allow learners to make sense of new learning situations, direct their own learning, determine progress and identify next steps.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30000" dirty="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 </a:t>
            </a:r>
            <a:r>
              <a:rPr lang="en-US" b="0" i="0" dirty="0">
                <a:solidFill>
                  <a:srgbClr val="2B3545"/>
                </a:solidFill>
                <a:effectLst/>
                <a:latin typeface="Inter"/>
              </a:rPr>
              <a:t>Hattie, J. (2023). </a:t>
            </a:r>
            <a:r>
              <a:rPr lang="en-US" b="0" i="1" dirty="0">
                <a:solidFill>
                  <a:srgbClr val="2B3545"/>
                </a:solidFill>
                <a:effectLst/>
                <a:latin typeface="Inter"/>
              </a:rPr>
              <a:t>Visible learning, the sequel : a synthesis of over 2,100 meta-analyses relating to achievement</a:t>
            </a:r>
            <a:r>
              <a:rPr lang="en-US" b="0" i="0" dirty="0">
                <a:solidFill>
                  <a:srgbClr val="2B3545"/>
                </a:solidFill>
                <a:effectLst/>
                <a:latin typeface="Inter"/>
              </a:rPr>
              <a:t> (First edition). Routledge.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baseline="30000" dirty="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dirty="0">
                <a:solidFill>
                  <a:srgbClr val="2B3545"/>
                </a:solidFill>
                <a:effectLst/>
                <a:latin typeface="Inter"/>
              </a:rPr>
              <a:t>5 </a:t>
            </a:r>
            <a:r>
              <a:rPr lang="en-US" b="0" i="0" dirty="0">
                <a:solidFill>
                  <a:srgbClr val="2B3545"/>
                </a:solidFill>
                <a:effectLst/>
                <a:latin typeface="Inter"/>
              </a:rPr>
              <a:t>Goodwin, B., Rouleau, K., Abla, C., Baptiste, K., Gibson, T., &amp; Kimball, M. (2023). </a:t>
            </a:r>
            <a:r>
              <a:rPr lang="en-US" b="0" i="1" dirty="0">
                <a:solidFill>
                  <a:srgbClr val="2B3545"/>
                </a:solidFill>
                <a:effectLst/>
                <a:latin typeface="Inter"/>
              </a:rPr>
              <a:t>The new classroom instruction that works : the best research-based strategies for increasing student achievement</a:t>
            </a:r>
            <a:r>
              <a:rPr lang="en-US" b="0" i="0" dirty="0">
                <a:solidFill>
                  <a:srgbClr val="2B3545"/>
                </a:solidFill>
                <a:effectLst/>
                <a:latin typeface="Inter"/>
              </a:rPr>
              <a:t> (Third edition). ASCD, ; </a:t>
            </a:r>
            <a:r>
              <a:rPr lang="en-US" b="0" i="0" dirty="0" err="1">
                <a:solidFill>
                  <a:srgbClr val="2B3545"/>
                </a:solidFill>
                <a:effectLst/>
                <a:latin typeface="Inter"/>
              </a:rPr>
              <a:t>McREL</a:t>
            </a:r>
            <a:r>
              <a:rPr lang="en-US" b="0" i="0" dirty="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11 </a:t>
            </a:r>
            <a:r>
              <a:rPr lang="en-US" sz="1200" dirty="0">
                <a:effectLst/>
                <a:latin typeface="Segoe UI" panose="020B0502040204020203" pitchFamily="34" charset="0"/>
              </a:rPr>
              <a:t>Biggs, J. B., &amp; Australian Council for Educational Research. (1987). Student approaches to learning and studying. Australian Council for Educational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12 </a:t>
            </a:r>
            <a:r>
              <a:rPr lang="en-US" b="0" i="0" dirty="0">
                <a:solidFill>
                  <a:srgbClr val="2B3545"/>
                </a:solidFill>
                <a:effectLst/>
                <a:latin typeface="Inter"/>
              </a:rPr>
              <a:t>Kirschner, P. A., &amp; Hendrick, C. (2024). </a:t>
            </a:r>
            <a:r>
              <a:rPr lang="en-US" b="0" i="1" dirty="0">
                <a:solidFill>
                  <a:srgbClr val="2B3545"/>
                </a:solidFill>
                <a:effectLst/>
                <a:latin typeface="Inter"/>
              </a:rPr>
              <a:t>How learning happens : seminal works in educational psychology and what they mean in practice</a:t>
            </a:r>
            <a:r>
              <a:rPr lang="en-US" b="0" i="0" dirty="0">
                <a:solidFill>
                  <a:srgbClr val="2B3545"/>
                </a:solidFill>
                <a:effectLst/>
                <a:latin typeface="Inter"/>
              </a:rPr>
              <a:t> (Second edition). Routledge, Taylor &amp; Francis Group.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13 </a:t>
            </a:r>
            <a:r>
              <a:rPr lang="en-US" sz="1200" dirty="0">
                <a:effectLst/>
                <a:latin typeface="Segoe UI" panose="020B0502040204020203" pitchFamily="34" charset="0"/>
              </a:rPr>
              <a:t>Zohar, A., &amp; David, A. B. (2008). Explicit teaching of meta-strategic knowledge in authentic classroom situations. Metacognition and Learning, 3(1), 59–82. </a:t>
            </a:r>
          </a:p>
        </p:txBody>
      </p:sp>
      <p:sp>
        <p:nvSpPr>
          <p:cNvPr id="4" name="Slide Number Placeholder 3">
            <a:extLst>
              <a:ext uri="{FF2B5EF4-FFF2-40B4-BE49-F238E27FC236}">
                <a16:creationId xmlns:a16="http://schemas.microsoft.com/office/drawing/2014/main" id="{D737B889-FAAD-9175-EBE9-DA92BFF3BF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8011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next overarching takeaway from the research related to transfer of learning is </a:t>
            </a:r>
            <a:r>
              <a:rPr kumimoji="0" lang="en-US" sz="1200" b="1" i="0" u="none" strike="noStrike" kern="1200" cap="none" spc="0" normalizeH="0" baseline="0" noProof="0" dirty="0">
                <a:ln>
                  <a:noFill/>
                </a:ln>
                <a:solidFill>
                  <a:srgbClr val="102649"/>
                </a:solidFill>
                <a:effectLst/>
                <a:uLnTx/>
                <a:uFillTx/>
                <a:latin typeface="Franklin Gothic Book" panose="020B0503020102020204"/>
                <a:ea typeface="+mn-ea"/>
                <a:cs typeface="+mn-cs"/>
              </a:rPr>
              <a:t>Inquiry and problem solving are most effective when structured and guided.</a:t>
            </a:r>
            <a:r>
              <a:rPr lang="en-US" baseline="0" dirty="0"/>
              <a:t> I’ll pause and give you a moment to read through specific findings that elaborate on this before providing a little commentary.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Inquiry and problem solving can improve learning when compared to direct instruction alone. To do so, however, they require guidance, success criteria with worked examples showing what the work looks like done well, direct instruction, practice and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baseline="30000" dirty="0">
                <a:solidFill>
                  <a:srgbClr val="2B3545"/>
                </a:solidFill>
                <a:effectLst/>
                <a:latin typeface="Inter"/>
              </a:rPr>
              <a:t>5 </a:t>
            </a:r>
            <a:r>
              <a:rPr lang="en-US" sz="1800" b="0" i="0" dirty="0">
                <a:solidFill>
                  <a:srgbClr val="2B3545"/>
                </a:solidFill>
                <a:effectLst/>
                <a:latin typeface="Inter"/>
              </a:rPr>
              <a:t>Goodwin, B., Rouleau, K., Abla, C., Baptiste, K., Gibson, T., &amp; Kimball, M. (2023). </a:t>
            </a:r>
            <a:r>
              <a:rPr lang="en-US" sz="1800" b="0" i="1" dirty="0">
                <a:solidFill>
                  <a:srgbClr val="2B3545"/>
                </a:solidFill>
                <a:effectLst/>
                <a:latin typeface="Inter"/>
              </a:rPr>
              <a:t>The new classroom instruction that works : the best research-based strategies for increasing student achievement</a:t>
            </a:r>
            <a:r>
              <a:rPr lang="en-US" sz="1800" b="0" i="0" dirty="0">
                <a:solidFill>
                  <a:srgbClr val="2B3545"/>
                </a:solidFill>
                <a:effectLst/>
                <a:latin typeface="Inter"/>
              </a:rPr>
              <a:t> (Third edition). ASCD, ; </a:t>
            </a:r>
            <a:r>
              <a:rPr lang="en-US" sz="1800" b="0" i="0" dirty="0" err="1">
                <a:solidFill>
                  <a:srgbClr val="2B3545"/>
                </a:solidFill>
                <a:effectLst/>
                <a:latin typeface="Inter"/>
              </a:rPr>
              <a:t>McREL</a:t>
            </a:r>
            <a:r>
              <a:rPr lang="en-US" sz="1800" b="0" i="0" dirty="0">
                <a:solidFill>
                  <a:srgbClr val="2B3545"/>
                </a:solidFill>
                <a:effectLst/>
                <a:latin typeface="Inter"/>
              </a:rPr>
              <a:t> International. (ESSA Level 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baseline="30000" dirty="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baseline="30000" dirty="0">
                <a:solidFill>
                  <a:srgbClr val="2B3545"/>
                </a:solidFill>
                <a:effectLst/>
                <a:latin typeface="Inter"/>
              </a:rPr>
              <a:t>14</a:t>
            </a:r>
            <a:r>
              <a:rPr lang="en-US" sz="1800" dirty="0">
                <a:effectLst/>
                <a:latin typeface="Segoe UI" panose="020B0502040204020203" pitchFamily="34" charset="0"/>
              </a:rPr>
              <a:t>Alfieri, L., Brooks, P. J., Aldrich, N. J., &amp; Tenenbaum, H. R. (2011). Does discovery-based instruction enhance learning? </a:t>
            </a:r>
            <a:r>
              <a:rPr lang="en-US" sz="1800" i="1" dirty="0">
                <a:effectLst/>
                <a:latin typeface="Segoe UI" panose="020B0502040204020203" pitchFamily="34" charset="0"/>
              </a:rPr>
              <a:t>Journal of Educational Psychology, 103</a:t>
            </a:r>
            <a:r>
              <a:rPr lang="en-US" sz="1800" dirty="0">
                <a:effectLst/>
                <a:latin typeface="Segoe UI" panose="020B0502040204020203" pitchFamily="34" charset="0"/>
              </a:rPr>
              <a:t>(1), 1–18. https://doi.org/10.1037/a0021017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30000" dirty="0">
                <a:solidFill>
                  <a:srgbClr val="2B3545"/>
                </a:solidFill>
                <a:effectLst/>
                <a:latin typeface="Inter"/>
              </a:rPr>
              <a:t>15</a:t>
            </a:r>
            <a:r>
              <a:rPr lang="en-US" sz="1200" dirty="0">
                <a:effectLst/>
                <a:latin typeface="Segoe UI" panose="020B0502040204020203" pitchFamily="34" charset="0"/>
              </a:rPr>
              <a:t>Kirschner, P. A., </a:t>
            </a:r>
            <a:r>
              <a:rPr lang="en-US" sz="1200" dirty="0" err="1">
                <a:effectLst/>
                <a:latin typeface="Segoe UI" panose="020B0502040204020203" pitchFamily="34" charset="0"/>
              </a:rPr>
              <a:t>Sweller</a:t>
            </a:r>
            <a:r>
              <a:rPr lang="en-US" sz="1200" dirty="0">
                <a:effectLst/>
                <a:latin typeface="Segoe UI" panose="020B0502040204020203" pitchFamily="34" charset="0"/>
              </a:rPr>
              <a:t>, J., &amp; Clark, R. E. (2006). Why minimal guidance during instruction does not work: An analysis of the failure of constructivist, discovery, problem-based, experiential, and inquiry-based teaching. </a:t>
            </a:r>
            <a:r>
              <a:rPr lang="en-US" sz="1200" i="1" dirty="0">
                <a:effectLst/>
                <a:latin typeface="Segoe UI" panose="020B0502040204020203" pitchFamily="34" charset="0"/>
              </a:rPr>
              <a:t>Educational Psychologist, 41</a:t>
            </a:r>
            <a:r>
              <a:rPr lang="en-US" sz="1200" dirty="0">
                <a:effectLst/>
                <a:latin typeface="Segoe UI" panose="020B0502040204020203" pitchFamily="34" charset="0"/>
              </a:rPr>
              <a:t>(2), 75–86. https://doi.org/10.1207/s15326985ep4102_1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4015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7/16/2025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7/16/2025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7/16/2025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7/16/2025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7D72-4CE6-0453-4884-32FDD0D9E2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6851EF-C86D-1A25-728D-1B4AD0002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F28964-DB0B-32F4-AD5D-FE6E5B897A04}"/>
              </a:ext>
            </a:extLst>
          </p:cNvPr>
          <p:cNvSpPr>
            <a:spLocks noGrp="1"/>
          </p:cNvSpPr>
          <p:nvPr>
            <p:ph type="dt" sz="half" idx="10"/>
          </p:nvPr>
        </p:nvSpPr>
        <p:spPr/>
        <p:txBody>
          <a:bodyPr/>
          <a:lstStyle/>
          <a:p>
            <a:fld id="{19F8B2D7-B00E-4C40-A50D-10126FE05059}" type="datetimeFigureOut">
              <a:rPr lang="en-US" smtClean="0"/>
              <a:t>7/16/2025</a:t>
            </a:fld>
            <a:endParaRPr lang="en-US"/>
          </a:p>
        </p:txBody>
      </p:sp>
      <p:sp>
        <p:nvSpPr>
          <p:cNvPr id="5" name="Footer Placeholder 4">
            <a:extLst>
              <a:ext uri="{FF2B5EF4-FFF2-40B4-BE49-F238E27FC236}">
                <a16:creationId xmlns:a16="http://schemas.microsoft.com/office/drawing/2014/main" id="{9CF80B39-D5F6-A1A0-B2EA-D442DFF57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B033A-FCAA-837E-469F-48D545C4611D}"/>
              </a:ext>
            </a:extLst>
          </p:cNvPr>
          <p:cNvSpPr>
            <a:spLocks noGrp="1"/>
          </p:cNvSpPr>
          <p:nvPr>
            <p:ph type="sldNum" sz="quarter" idx="12"/>
          </p:nvPr>
        </p:nvSpPr>
        <p:spPr/>
        <p:txBody>
          <a:bodyPr/>
          <a:lstStyle/>
          <a:p>
            <a:fld id="{BD5D27B6-404B-41B2-A645-333B1F93A756}" type="slidenum">
              <a:rPr lang="en-US" smtClean="0"/>
              <a:t>‹#›</a:t>
            </a:fld>
            <a:endParaRPr lang="en-US"/>
          </a:p>
        </p:txBody>
      </p:sp>
    </p:spTree>
    <p:extLst>
      <p:ext uri="{BB962C8B-B14F-4D97-AF65-F5344CB8AC3E}">
        <p14:creationId xmlns:p14="http://schemas.microsoft.com/office/powerpoint/2010/main" val="2800347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C3D8-EC15-EE02-5C3F-ABD16ECA94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E59473-6D13-70A3-0F97-CBE9BEBBBE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53B66-937B-BA4A-9595-59BA59C6D985}"/>
              </a:ext>
            </a:extLst>
          </p:cNvPr>
          <p:cNvSpPr>
            <a:spLocks noGrp="1"/>
          </p:cNvSpPr>
          <p:nvPr>
            <p:ph type="dt" sz="half" idx="10"/>
          </p:nvPr>
        </p:nvSpPr>
        <p:spPr/>
        <p:txBody>
          <a:bodyPr/>
          <a:lstStyle/>
          <a:p>
            <a:fld id="{19F8B2D7-B00E-4C40-A50D-10126FE05059}" type="datetimeFigureOut">
              <a:rPr lang="en-US" smtClean="0"/>
              <a:t>7/16/2025</a:t>
            </a:fld>
            <a:endParaRPr lang="en-US"/>
          </a:p>
        </p:txBody>
      </p:sp>
      <p:sp>
        <p:nvSpPr>
          <p:cNvPr id="5" name="Footer Placeholder 4">
            <a:extLst>
              <a:ext uri="{FF2B5EF4-FFF2-40B4-BE49-F238E27FC236}">
                <a16:creationId xmlns:a16="http://schemas.microsoft.com/office/drawing/2014/main" id="{10C625E6-E672-8358-C887-ABB21C8381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52A32-8C7E-ED81-F9E9-B33CF471DB67}"/>
              </a:ext>
            </a:extLst>
          </p:cNvPr>
          <p:cNvSpPr>
            <a:spLocks noGrp="1"/>
          </p:cNvSpPr>
          <p:nvPr>
            <p:ph type="sldNum" sz="quarter" idx="12"/>
          </p:nvPr>
        </p:nvSpPr>
        <p:spPr/>
        <p:txBody>
          <a:bodyPr/>
          <a:lstStyle/>
          <a:p>
            <a:fld id="{BD5D27B6-404B-41B2-A645-333B1F93A756}" type="slidenum">
              <a:rPr lang="en-US" smtClean="0"/>
              <a:t>‹#›</a:t>
            </a:fld>
            <a:endParaRPr lang="en-US"/>
          </a:p>
        </p:txBody>
      </p:sp>
    </p:spTree>
    <p:extLst>
      <p:ext uri="{BB962C8B-B14F-4D97-AF65-F5344CB8AC3E}">
        <p14:creationId xmlns:p14="http://schemas.microsoft.com/office/powerpoint/2010/main" val="339912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A618D-7BB0-BA53-D48E-FB8C43247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209BD3-640D-A05A-7102-239A92F5D1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7A22FA-511F-0033-F550-6C4160071754}"/>
              </a:ext>
            </a:extLst>
          </p:cNvPr>
          <p:cNvSpPr>
            <a:spLocks noGrp="1"/>
          </p:cNvSpPr>
          <p:nvPr>
            <p:ph type="dt" sz="half" idx="10"/>
          </p:nvPr>
        </p:nvSpPr>
        <p:spPr/>
        <p:txBody>
          <a:bodyPr/>
          <a:lstStyle/>
          <a:p>
            <a:fld id="{19F8B2D7-B00E-4C40-A50D-10126FE05059}" type="datetimeFigureOut">
              <a:rPr lang="en-US" smtClean="0"/>
              <a:t>7/16/2025</a:t>
            </a:fld>
            <a:endParaRPr lang="en-US"/>
          </a:p>
        </p:txBody>
      </p:sp>
      <p:sp>
        <p:nvSpPr>
          <p:cNvPr id="5" name="Footer Placeholder 4">
            <a:extLst>
              <a:ext uri="{FF2B5EF4-FFF2-40B4-BE49-F238E27FC236}">
                <a16:creationId xmlns:a16="http://schemas.microsoft.com/office/drawing/2014/main" id="{CA5D536C-B7EF-245E-1F4D-C2608E570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2C1E9-0251-F5C9-B1F7-E96211A0079A}"/>
              </a:ext>
            </a:extLst>
          </p:cNvPr>
          <p:cNvSpPr>
            <a:spLocks noGrp="1"/>
          </p:cNvSpPr>
          <p:nvPr>
            <p:ph type="sldNum" sz="quarter" idx="12"/>
          </p:nvPr>
        </p:nvSpPr>
        <p:spPr/>
        <p:txBody>
          <a:bodyPr/>
          <a:lstStyle/>
          <a:p>
            <a:fld id="{BD5D27B6-404B-41B2-A645-333B1F93A756}" type="slidenum">
              <a:rPr lang="en-US" smtClean="0"/>
              <a:t>‹#›</a:t>
            </a:fld>
            <a:endParaRPr lang="en-US"/>
          </a:p>
        </p:txBody>
      </p:sp>
    </p:spTree>
    <p:extLst>
      <p:ext uri="{BB962C8B-B14F-4D97-AF65-F5344CB8AC3E}">
        <p14:creationId xmlns:p14="http://schemas.microsoft.com/office/powerpoint/2010/main" val="2199097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1CAC-7E76-B71C-608C-8281F7A17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F0C87-AB52-937C-D2CB-56EECD4D8F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33D038-A29E-7930-67ED-BBFB3E6804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5F0C81-4D20-984C-774F-2542CB9532B8}"/>
              </a:ext>
            </a:extLst>
          </p:cNvPr>
          <p:cNvSpPr>
            <a:spLocks noGrp="1"/>
          </p:cNvSpPr>
          <p:nvPr>
            <p:ph type="dt" sz="half" idx="10"/>
          </p:nvPr>
        </p:nvSpPr>
        <p:spPr/>
        <p:txBody>
          <a:bodyPr/>
          <a:lstStyle/>
          <a:p>
            <a:fld id="{19F8B2D7-B00E-4C40-A50D-10126FE05059}" type="datetimeFigureOut">
              <a:rPr lang="en-US" smtClean="0"/>
              <a:t>7/16/2025</a:t>
            </a:fld>
            <a:endParaRPr lang="en-US"/>
          </a:p>
        </p:txBody>
      </p:sp>
      <p:sp>
        <p:nvSpPr>
          <p:cNvPr id="6" name="Footer Placeholder 5">
            <a:extLst>
              <a:ext uri="{FF2B5EF4-FFF2-40B4-BE49-F238E27FC236}">
                <a16:creationId xmlns:a16="http://schemas.microsoft.com/office/drawing/2014/main" id="{257AB77E-E6F5-E1CD-A000-0843EB3F8B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84B9EE-1B1C-F913-84DB-9A1D863CD582}"/>
              </a:ext>
            </a:extLst>
          </p:cNvPr>
          <p:cNvSpPr>
            <a:spLocks noGrp="1"/>
          </p:cNvSpPr>
          <p:nvPr>
            <p:ph type="sldNum" sz="quarter" idx="12"/>
          </p:nvPr>
        </p:nvSpPr>
        <p:spPr/>
        <p:txBody>
          <a:bodyPr/>
          <a:lstStyle/>
          <a:p>
            <a:fld id="{BD5D27B6-404B-41B2-A645-333B1F93A756}" type="slidenum">
              <a:rPr lang="en-US" smtClean="0"/>
              <a:t>‹#›</a:t>
            </a:fld>
            <a:endParaRPr lang="en-US"/>
          </a:p>
        </p:txBody>
      </p:sp>
    </p:spTree>
    <p:extLst>
      <p:ext uri="{BB962C8B-B14F-4D97-AF65-F5344CB8AC3E}">
        <p14:creationId xmlns:p14="http://schemas.microsoft.com/office/powerpoint/2010/main" val="3372737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6E5E-1BC5-5BBE-8500-A5A109154D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E261FB-130D-948A-5EAC-B1563AE5BB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3F7CA9-9220-369C-C17B-3C3AFC533D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3FDA3D-9B98-4A58-28EC-BD815D925D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49EE3D-82FF-FAE1-3CAB-00EFB9635B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E402BB-BB08-9DF2-F595-2F44225BC612}"/>
              </a:ext>
            </a:extLst>
          </p:cNvPr>
          <p:cNvSpPr>
            <a:spLocks noGrp="1"/>
          </p:cNvSpPr>
          <p:nvPr>
            <p:ph type="dt" sz="half" idx="10"/>
          </p:nvPr>
        </p:nvSpPr>
        <p:spPr/>
        <p:txBody>
          <a:bodyPr/>
          <a:lstStyle/>
          <a:p>
            <a:fld id="{19F8B2D7-B00E-4C40-A50D-10126FE05059}" type="datetimeFigureOut">
              <a:rPr lang="en-US" smtClean="0"/>
              <a:t>7/16/2025</a:t>
            </a:fld>
            <a:endParaRPr lang="en-US"/>
          </a:p>
        </p:txBody>
      </p:sp>
      <p:sp>
        <p:nvSpPr>
          <p:cNvPr id="8" name="Footer Placeholder 7">
            <a:extLst>
              <a:ext uri="{FF2B5EF4-FFF2-40B4-BE49-F238E27FC236}">
                <a16:creationId xmlns:a16="http://schemas.microsoft.com/office/drawing/2014/main" id="{FB4CD44F-D107-ACCE-0ECF-AD68468CE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FD345B-BFF8-452D-912F-F747F046656E}"/>
              </a:ext>
            </a:extLst>
          </p:cNvPr>
          <p:cNvSpPr>
            <a:spLocks noGrp="1"/>
          </p:cNvSpPr>
          <p:nvPr>
            <p:ph type="sldNum" sz="quarter" idx="12"/>
          </p:nvPr>
        </p:nvSpPr>
        <p:spPr/>
        <p:txBody>
          <a:bodyPr/>
          <a:lstStyle/>
          <a:p>
            <a:fld id="{BD5D27B6-404B-41B2-A645-333B1F93A756}" type="slidenum">
              <a:rPr lang="en-US" smtClean="0"/>
              <a:t>‹#›</a:t>
            </a:fld>
            <a:endParaRPr lang="en-US"/>
          </a:p>
        </p:txBody>
      </p:sp>
    </p:spTree>
    <p:extLst>
      <p:ext uri="{BB962C8B-B14F-4D97-AF65-F5344CB8AC3E}">
        <p14:creationId xmlns:p14="http://schemas.microsoft.com/office/powerpoint/2010/main" val="276422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6EC18-429E-C240-5FA7-CF791DD2A1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A72092-A3B2-CB62-6EEB-C6D42B7CC7FE}"/>
              </a:ext>
            </a:extLst>
          </p:cNvPr>
          <p:cNvSpPr>
            <a:spLocks noGrp="1"/>
          </p:cNvSpPr>
          <p:nvPr>
            <p:ph type="dt" sz="half" idx="10"/>
          </p:nvPr>
        </p:nvSpPr>
        <p:spPr/>
        <p:txBody>
          <a:bodyPr/>
          <a:lstStyle/>
          <a:p>
            <a:fld id="{19F8B2D7-B00E-4C40-A50D-10126FE05059}" type="datetimeFigureOut">
              <a:rPr lang="en-US" smtClean="0"/>
              <a:t>7/16/2025</a:t>
            </a:fld>
            <a:endParaRPr lang="en-US"/>
          </a:p>
        </p:txBody>
      </p:sp>
      <p:sp>
        <p:nvSpPr>
          <p:cNvPr id="4" name="Footer Placeholder 3">
            <a:extLst>
              <a:ext uri="{FF2B5EF4-FFF2-40B4-BE49-F238E27FC236}">
                <a16:creationId xmlns:a16="http://schemas.microsoft.com/office/drawing/2014/main" id="{2FD19F2F-6C7E-BEA0-080B-4F6D818E6F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1334A4-00FD-83F3-A56F-F0A0A8CF4F75}"/>
              </a:ext>
            </a:extLst>
          </p:cNvPr>
          <p:cNvSpPr>
            <a:spLocks noGrp="1"/>
          </p:cNvSpPr>
          <p:nvPr>
            <p:ph type="sldNum" sz="quarter" idx="12"/>
          </p:nvPr>
        </p:nvSpPr>
        <p:spPr/>
        <p:txBody>
          <a:bodyPr/>
          <a:lstStyle/>
          <a:p>
            <a:fld id="{BD5D27B6-404B-41B2-A645-333B1F93A756}" type="slidenum">
              <a:rPr lang="en-US" smtClean="0"/>
              <a:t>‹#›</a:t>
            </a:fld>
            <a:endParaRPr lang="en-US"/>
          </a:p>
        </p:txBody>
      </p:sp>
    </p:spTree>
    <p:extLst>
      <p:ext uri="{BB962C8B-B14F-4D97-AF65-F5344CB8AC3E}">
        <p14:creationId xmlns:p14="http://schemas.microsoft.com/office/powerpoint/2010/main" val="2676196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5A5B1-B8DB-C994-86BD-CC73361BF148}"/>
              </a:ext>
            </a:extLst>
          </p:cNvPr>
          <p:cNvSpPr>
            <a:spLocks noGrp="1"/>
          </p:cNvSpPr>
          <p:nvPr>
            <p:ph type="dt" sz="half" idx="10"/>
          </p:nvPr>
        </p:nvSpPr>
        <p:spPr/>
        <p:txBody>
          <a:bodyPr/>
          <a:lstStyle/>
          <a:p>
            <a:fld id="{19F8B2D7-B00E-4C40-A50D-10126FE05059}" type="datetimeFigureOut">
              <a:rPr lang="en-US" smtClean="0"/>
              <a:t>7/16/2025</a:t>
            </a:fld>
            <a:endParaRPr lang="en-US"/>
          </a:p>
        </p:txBody>
      </p:sp>
      <p:sp>
        <p:nvSpPr>
          <p:cNvPr id="3" name="Footer Placeholder 2">
            <a:extLst>
              <a:ext uri="{FF2B5EF4-FFF2-40B4-BE49-F238E27FC236}">
                <a16:creationId xmlns:a16="http://schemas.microsoft.com/office/drawing/2014/main" id="{E4E714BA-8458-80F8-640A-2F15BA8EE2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95D193-8A7C-E237-5DEA-61575F4B23FD}"/>
              </a:ext>
            </a:extLst>
          </p:cNvPr>
          <p:cNvSpPr>
            <a:spLocks noGrp="1"/>
          </p:cNvSpPr>
          <p:nvPr>
            <p:ph type="sldNum" sz="quarter" idx="12"/>
          </p:nvPr>
        </p:nvSpPr>
        <p:spPr/>
        <p:txBody>
          <a:bodyPr/>
          <a:lstStyle/>
          <a:p>
            <a:fld id="{BD5D27B6-404B-41B2-A645-333B1F93A756}" type="slidenum">
              <a:rPr lang="en-US" smtClean="0"/>
              <a:t>‹#›</a:t>
            </a:fld>
            <a:endParaRPr lang="en-US"/>
          </a:p>
        </p:txBody>
      </p:sp>
    </p:spTree>
    <p:extLst>
      <p:ext uri="{BB962C8B-B14F-4D97-AF65-F5344CB8AC3E}">
        <p14:creationId xmlns:p14="http://schemas.microsoft.com/office/powerpoint/2010/main" val="360137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7/16/2025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719F-937B-2985-C442-ECA99DD93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F142FE-C7C1-E464-70DA-CAE8E59A1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421C1B-8876-2F9B-F74E-91C5A4896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CA9E1-3755-42A6-FF27-78E07821385B}"/>
              </a:ext>
            </a:extLst>
          </p:cNvPr>
          <p:cNvSpPr>
            <a:spLocks noGrp="1"/>
          </p:cNvSpPr>
          <p:nvPr>
            <p:ph type="dt" sz="half" idx="10"/>
          </p:nvPr>
        </p:nvSpPr>
        <p:spPr/>
        <p:txBody>
          <a:bodyPr/>
          <a:lstStyle/>
          <a:p>
            <a:fld id="{19F8B2D7-B00E-4C40-A50D-10126FE05059}" type="datetimeFigureOut">
              <a:rPr lang="en-US" smtClean="0"/>
              <a:t>7/16/2025</a:t>
            </a:fld>
            <a:endParaRPr lang="en-US"/>
          </a:p>
        </p:txBody>
      </p:sp>
      <p:sp>
        <p:nvSpPr>
          <p:cNvPr id="6" name="Footer Placeholder 5">
            <a:extLst>
              <a:ext uri="{FF2B5EF4-FFF2-40B4-BE49-F238E27FC236}">
                <a16:creationId xmlns:a16="http://schemas.microsoft.com/office/drawing/2014/main" id="{B729606A-D93E-944C-1C07-BA11C6073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FE641-5C87-C22C-410F-FE9A8FB9F8EE}"/>
              </a:ext>
            </a:extLst>
          </p:cNvPr>
          <p:cNvSpPr>
            <a:spLocks noGrp="1"/>
          </p:cNvSpPr>
          <p:nvPr>
            <p:ph type="sldNum" sz="quarter" idx="12"/>
          </p:nvPr>
        </p:nvSpPr>
        <p:spPr/>
        <p:txBody>
          <a:bodyPr/>
          <a:lstStyle/>
          <a:p>
            <a:fld id="{BD5D27B6-404B-41B2-A645-333B1F93A756}" type="slidenum">
              <a:rPr lang="en-US" smtClean="0"/>
              <a:t>‹#›</a:t>
            </a:fld>
            <a:endParaRPr lang="en-US"/>
          </a:p>
        </p:txBody>
      </p:sp>
    </p:spTree>
    <p:extLst>
      <p:ext uri="{BB962C8B-B14F-4D97-AF65-F5344CB8AC3E}">
        <p14:creationId xmlns:p14="http://schemas.microsoft.com/office/powerpoint/2010/main" val="63786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EA44-EAC5-7A77-7030-D4F3E52149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060C70-48DC-7E3F-9E67-24D0F424EE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7D3DA6-C323-B556-C7B6-46B7BBE8E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015A56-5B60-5163-4C0B-65306B337BEF}"/>
              </a:ext>
            </a:extLst>
          </p:cNvPr>
          <p:cNvSpPr>
            <a:spLocks noGrp="1"/>
          </p:cNvSpPr>
          <p:nvPr>
            <p:ph type="dt" sz="half" idx="10"/>
          </p:nvPr>
        </p:nvSpPr>
        <p:spPr/>
        <p:txBody>
          <a:bodyPr/>
          <a:lstStyle/>
          <a:p>
            <a:fld id="{19F8B2D7-B00E-4C40-A50D-10126FE05059}" type="datetimeFigureOut">
              <a:rPr lang="en-US" smtClean="0"/>
              <a:t>7/16/2025</a:t>
            </a:fld>
            <a:endParaRPr lang="en-US"/>
          </a:p>
        </p:txBody>
      </p:sp>
      <p:sp>
        <p:nvSpPr>
          <p:cNvPr id="6" name="Footer Placeholder 5">
            <a:extLst>
              <a:ext uri="{FF2B5EF4-FFF2-40B4-BE49-F238E27FC236}">
                <a16:creationId xmlns:a16="http://schemas.microsoft.com/office/drawing/2014/main" id="{C8848A84-5F51-E563-C91E-528B1A11BA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63E810-0BBD-5FAA-558C-68142E4351EB}"/>
              </a:ext>
            </a:extLst>
          </p:cNvPr>
          <p:cNvSpPr>
            <a:spLocks noGrp="1"/>
          </p:cNvSpPr>
          <p:nvPr>
            <p:ph type="sldNum" sz="quarter" idx="12"/>
          </p:nvPr>
        </p:nvSpPr>
        <p:spPr/>
        <p:txBody>
          <a:bodyPr/>
          <a:lstStyle/>
          <a:p>
            <a:fld id="{BD5D27B6-404B-41B2-A645-333B1F93A756}" type="slidenum">
              <a:rPr lang="en-US" smtClean="0"/>
              <a:t>‹#›</a:t>
            </a:fld>
            <a:endParaRPr lang="en-US"/>
          </a:p>
        </p:txBody>
      </p:sp>
    </p:spTree>
    <p:extLst>
      <p:ext uri="{BB962C8B-B14F-4D97-AF65-F5344CB8AC3E}">
        <p14:creationId xmlns:p14="http://schemas.microsoft.com/office/powerpoint/2010/main" val="504809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9075-F169-B062-FAE1-3D6ADC80EB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3E0040-A584-49F2-1A27-F4671A0D23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A2668-EAC9-2FB8-65F5-0828980D5121}"/>
              </a:ext>
            </a:extLst>
          </p:cNvPr>
          <p:cNvSpPr>
            <a:spLocks noGrp="1"/>
          </p:cNvSpPr>
          <p:nvPr>
            <p:ph type="dt" sz="half" idx="10"/>
          </p:nvPr>
        </p:nvSpPr>
        <p:spPr/>
        <p:txBody>
          <a:bodyPr/>
          <a:lstStyle/>
          <a:p>
            <a:fld id="{19F8B2D7-B00E-4C40-A50D-10126FE05059}" type="datetimeFigureOut">
              <a:rPr lang="en-US" smtClean="0"/>
              <a:t>7/16/2025</a:t>
            </a:fld>
            <a:endParaRPr lang="en-US"/>
          </a:p>
        </p:txBody>
      </p:sp>
      <p:sp>
        <p:nvSpPr>
          <p:cNvPr id="5" name="Footer Placeholder 4">
            <a:extLst>
              <a:ext uri="{FF2B5EF4-FFF2-40B4-BE49-F238E27FC236}">
                <a16:creationId xmlns:a16="http://schemas.microsoft.com/office/drawing/2014/main" id="{1DCB6B08-FA42-F6E4-7A97-7178EA71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2C238-E86A-3485-EC09-4064DE137E91}"/>
              </a:ext>
            </a:extLst>
          </p:cNvPr>
          <p:cNvSpPr>
            <a:spLocks noGrp="1"/>
          </p:cNvSpPr>
          <p:nvPr>
            <p:ph type="sldNum" sz="quarter" idx="12"/>
          </p:nvPr>
        </p:nvSpPr>
        <p:spPr/>
        <p:txBody>
          <a:bodyPr/>
          <a:lstStyle/>
          <a:p>
            <a:fld id="{BD5D27B6-404B-41B2-A645-333B1F93A756}" type="slidenum">
              <a:rPr lang="en-US" smtClean="0"/>
              <a:t>‹#›</a:t>
            </a:fld>
            <a:endParaRPr lang="en-US"/>
          </a:p>
        </p:txBody>
      </p:sp>
    </p:spTree>
    <p:extLst>
      <p:ext uri="{BB962C8B-B14F-4D97-AF65-F5344CB8AC3E}">
        <p14:creationId xmlns:p14="http://schemas.microsoft.com/office/powerpoint/2010/main" val="112922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8712FD-5AAA-5A5F-D72A-99F756861E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A36BD3-82C5-C3B7-E7F8-88CFF9015C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0B254-B1A9-9B76-C2EA-380AB6DBBF43}"/>
              </a:ext>
            </a:extLst>
          </p:cNvPr>
          <p:cNvSpPr>
            <a:spLocks noGrp="1"/>
          </p:cNvSpPr>
          <p:nvPr>
            <p:ph type="dt" sz="half" idx="10"/>
          </p:nvPr>
        </p:nvSpPr>
        <p:spPr/>
        <p:txBody>
          <a:bodyPr/>
          <a:lstStyle/>
          <a:p>
            <a:fld id="{19F8B2D7-B00E-4C40-A50D-10126FE05059}" type="datetimeFigureOut">
              <a:rPr lang="en-US" smtClean="0"/>
              <a:t>7/16/2025</a:t>
            </a:fld>
            <a:endParaRPr lang="en-US"/>
          </a:p>
        </p:txBody>
      </p:sp>
      <p:sp>
        <p:nvSpPr>
          <p:cNvPr id="5" name="Footer Placeholder 4">
            <a:extLst>
              <a:ext uri="{FF2B5EF4-FFF2-40B4-BE49-F238E27FC236}">
                <a16:creationId xmlns:a16="http://schemas.microsoft.com/office/drawing/2014/main" id="{E9192DDF-AB75-E102-F6AD-BD0A6CBA2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133AC-64E4-BAE2-2651-A94790C03DFA}"/>
              </a:ext>
            </a:extLst>
          </p:cNvPr>
          <p:cNvSpPr>
            <a:spLocks noGrp="1"/>
          </p:cNvSpPr>
          <p:nvPr>
            <p:ph type="sldNum" sz="quarter" idx="12"/>
          </p:nvPr>
        </p:nvSpPr>
        <p:spPr/>
        <p:txBody>
          <a:bodyPr/>
          <a:lstStyle/>
          <a:p>
            <a:fld id="{BD5D27B6-404B-41B2-A645-333B1F93A756}" type="slidenum">
              <a:rPr lang="en-US" smtClean="0"/>
              <a:t>‹#›</a:t>
            </a:fld>
            <a:endParaRPr lang="en-US"/>
          </a:p>
        </p:txBody>
      </p:sp>
    </p:spTree>
    <p:extLst>
      <p:ext uri="{BB962C8B-B14F-4D97-AF65-F5344CB8AC3E}">
        <p14:creationId xmlns:p14="http://schemas.microsoft.com/office/powerpoint/2010/main" val="154412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7/16/2025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7/16/2025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7/16/2025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7/16/2025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7/16/2025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7/16/2025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7/16/2025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7/16/2025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0F760A-25C1-7171-4581-407822A22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A3F7F0-5773-B519-52D5-8C39279A4D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8534E-010C-7567-DD99-119BD40A15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F8B2D7-B00E-4C40-A50D-10126FE05059}" type="datetimeFigureOut">
              <a:rPr lang="en-US" smtClean="0"/>
              <a:t>7/16/2025</a:t>
            </a:fld>
            <a:endParaRPr lang="en-US"/>
          </a:p>
        </p:txBody>
      </p:sp>
      <p:sp>
        <p:nvSpPr>
          <p:cNvPr id="5" name="Footer Placeholder 4">
            <a:extLst>
              <a:ext uri="{FF2B5EF4-FFF2-40B4-BE49-F238E27FC236}">
                <a16:creationId xmlns:a16="http://schemas.microsoft.com/office/drawing/2014/main" id="{F7C3D3A0-7DD7-E3AB-D86B-49B5B419C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1DDA8D-8390-1DA2-4416-46E4CD741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D5D27B6-404B-41B2-A645-333B1F93A756}" type="slidenum">
              <a:rPr lang="en-US" smtClean="0"/>
              <a:t>‹#›</a:t>
            </a:fld>
            <a:endParaRPr lang="en-US"/>
          </a:p>
        </p:txBody>
      </p:sp>
    </p:spTree>
    <p:extLst>
      <p:ext uri="{BB962C8B-B14F-4D97-AF65-F5344CB8AC3E}">
        <p14:creationId xmlns:p14="http://schemas.microsoft.com/office/powerpoint/2010/main" val="19972243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39.png"/><Relationship Id="rId11" Type="http://schemas.openxmlformats.org/officeDocument/2006/relationships/image" Target="../media/image35.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mailto:fox.demoisey@education.ky.gov"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mailto:misty.higgins@education.ky.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298441" y="1367649"/>
            <a:ext cx="9144000" cy="2223849"/>
          </a:xfrm>
        </p:spPr>
        <p:txBody>
          <a:bodyPr>
            <a:normAutofit fontScale="90000"/>
          </a:bodyPr>
          <a:lstStyle/>
          <a:p>
            <a:br>
              <a:rPr lang="en-US" sz="1800">
                <a:effectLst/>
                <a:latin typeface="Aptos" panose="020B0004020202020204" pitchFamily="34" charset="0"/>
                <a:ea typeface="MS Mincho" panose="02020609040205080304" pitchFamily="49" charset="-128"/>
                <a:cs typeface="Arial" panose="020B0604020202020204" pitchFamily="34" charset="0"/>
              </a:rPr>
            </a:br>
            <a:r>
              <a:rPr lang="en-US" sz="5300" b="1">
                <a:effectLst/>
                <a:latin typeface="Aptos" panose="020B0004020202020204" pitchFamily="34" charset="0"/>
                <a:ea typeface="MS Mincho" panose="02020609040205080304" pitchFamily="49" charset="-128"/>
                <a:cs typeface="Arial" panose="020B0604020202020204" pitchFamily="34" charset="0"/>
              </a:rPr>
              <a:t>Integrating Deeper Learning and HQIRs to Strengthen Tier 1 Instruction</a:t>
            </a:r>
            <a:endParaRPr lang="en-US" sz="5300"/>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223796" y="3705464"/>
            <a:ext cx="9144000" cy="1655762"/>
          </a:xfrm>
        </p:spPr>
        <p:txBody>
          <a:bodyPr/>
          <a:lstStyle/>
          <a:p>
            <a:r>
              <a:rPr lang="en-US"/>
              <a:t>Transfer of Learning</a:t>
            </a: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2A760D8E-E2F3-7348-1CA5-0E182CD869B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305817" y="333531"/>
            <a:ext cx="5464968" cy="1559301"/>
          </a:xfrm>
        </p:spPr>
        <p:txBody>
          <a:bodyPr>
            <a:normAutofit/>
          </a:bodyPr>
          <a:lstStyle/>
          <a:p>
            <a:r>
              <a:rPr lang="en-US" sz="4000"/>
              <a:t>Transfer of Learning : Specific Findings</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584369" y="1892832"/>
            <a:ext cx="6433457" cy="4489874"/>
          </a:xfrm>
        </p:spPr>
        <p:txBody>
          <a:bodyPr anchor="ctr">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Hands-on and real-world learning experiences deepen learning.</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5</a:t>
            </a: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9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700">
                <a:latin typeface="Franklin Gothic Book" panose="020B0503020102020204"/>
              </a:rPr>
              <a:t>Hands-on learning tasks, posing high-level disciplinary questions and encouraging students to generate and test their own solutions increase student interest.</a:t>
            </a:r>
            <a:r>
              <a:rPr lang="en-US" sz="1700" baseline="30000">
                <a:latin typeface="Franklin Gothic Book" panose="020B0503020102020204"/>
              </a:rPr>
              <a:t>16</a:t>
            </a:r>
            <a:r>
              <a:rPr lang="en-US" sz="1700">
                <a:latin typeface="Franklin Gothic Book" panose="020B0503020102020204"/>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700">
                <a:latin typeface="Franklin Gothic Book" panose="020B0503020102020204"/>
              </a:rPr>
              <a:t>Inquiry- and/or problem-based learning that engage students in hands-on learning activities related to texts and classroom learning have positive effects on student motivation and achievement.</a:t>
            </a:r>
            <a:r>
              <a:rPr lang="en-US" sz="1700" baseline="30000">
                <a:latin typeface="Franklin Gothic Book" panose="020B0503020102020204"/>
              </a:rPr>
              <a:t>17</a:t>
            </a:r>
            <a:r>
              <a:rPr lang="en-US" sz="1700">
                <a:latin typeface="Franklin Gothic Book" panose="020B0503020102020204"/>
              </a:rPr>
              <a:t> </a:t>
            </a:r>
            <a:endParaRPr lang="en-US" sz="18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700">
                <a:latin typeface="Franklin Gothic Book" panose="020B0503020102020204"/>
              </a:rPr>
              <a:t>Combining inquiry- and/or problem-based learning with cognitive writing helps ensure those experiences are aligned to deep learning while also increasing disciplinary knowledge.</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18</a:t>
            </a:r>
            <a:endParaRPr lang="en-US" sz="1700">
              <a:latin typeface="Franklin Gothic Book" panose="020B0503020102020204"/>
            </a:endParaRPr>
          </a:p>
        </p:txBody>
      </p:sp>
      <p:sp>
        <p:nvSpPr>
          <p:cNvPr id="4" name="TextBox 3">
            <a:extLst>
              <a:ext uri="{FF2B5EF4-FFF2-40B4-BE49-F238E27FC236}">
                <a16:creationId xmlns:a16="http://schemas.microsoft.com/office/drawing/2014/main" id="{694308F3-BFEA-1FBD-C7FE-2369921C1BB5}"/>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224943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6C8FA3-014D-7933-0A83-781722671C5F}"/>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7BC998EE-5AF7-33E8-941C-B063AF489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72E6650F-E117-1B60-AE33-29DC64A1FBC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A2FD0190-A55F-3430-7228-07DAC8F3D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CFFC9FDE-4383-8B02-A61D-1F85B354D085}"/>
              </a:ext>
            </a:extLst>
          </p:cNvPr>
          <p:cNvSpPr>
            <a:spLocks noGrp="1"/>
          </p:cNvSpPr>
          <p:nvPr>
            <p:ph type="title"/>
          </p:nvPr>
        </p:nvSpPr>
        <p:spPr>
          <a:xfrm>
            <a:off x="6115317" y="405685"/>
            <a:ext cx="5464968" cy="1559301"/>
          </a:xfrm>
        </p:spPr>
        <p:txBody>
          <a:bodyPr>
            <a:normAutofit/>
          </a:bodyPr>
          <a:lstStyle/>
          <a:p>
            <a:r>
              <a:rPr lang="en-US" sz="4000"/>
              <a:t>Transfer of Learning : Specific Findings</a:t>
            </a:r>
          </a:p>
        </p:txBody>
      </p:sp>
      <p:sp>
        <p:nvSpPr>
          <p:cNvPr id="3" name="Content Placeholder 2">
            <a:extLst>
              <a:ext uri="{FF2B5EF4-FFF2-40B4-BE49-F238E27FC236}">
                <a16:creationId xmlns:a16="http://schemas.microsoft.com/office/drawing/2014/main" id="{E3B7E749-D71E-D1A3-545E-967CBEF71AF1}"/>
              </a:ext>
            </a:extLst>
          </p:cNvPr>
          <p:cNvSpPr>
            <a:spLocks noGrp="1"/>
          </p:cNvSpPr>
          <p:nvPr>
            <p:ph idx="1"/>
          </p:nvPr>
        </p:nvSpPr>
        <p:spPr>
          <a:xfrm>
            <a:off x="5606143" y="2226363"/>
            <a:ext cx="6433457" cy="4489874"/>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sz="2000" b="1">
                <a:latin typeface="Franklin Gothic Book" panose="020B0503020102020204"/>
              </a:rPr>
              <a:t>Providing students with personally relevant learning choices increases student motivation.</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 19</a:t>
            </a: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2000" b="1">
              <a:latin typeface="Franklin Gothic Book" panose="020B0503020102020204"/>
            </a:endParaRPr>
          </a:p>
          <a:p>
            <a:pPr lvl="1">
              <a:defRPr/>
            </a:pPr>
            <a:r>
              <a:rPr kumimoji="0" lang="en-US" sz="1600" i="0" u="none" strike="noStrike" kern="1200" cap="none" spc="0" normalizeH="0" baseline="0" noProof="0">
                <a:ln>
                  <a:noFill/>
                </a:ln>
                <a:solidFill>
                  <a:srgbClr val="102649"/>
                </a:solidFill>
                <a:effectLst/>
                <a:uLnTx/>
                <a:uFillTx/>
                <a:latin typeface="Franklin Gothic Book" panose="020B0503020102020204"/>
                <a:ea typeface="+mn-ea"/>
                <a:cs typeface="+mn-cs"/>
              </a:rPr>
              <a:t>Students have a fundamental need for autonomy, to have a sense of choice and ownership in their actions, and meeting this need deepens engagement.</a:t>
            </a:r>
            <a:r>
              <a:rPr kumimoji="0" lang="en-US" sz="1600" i="0" u="none" strike="noStrike" kern="1200" cap="none" spc="0" normalizeH="0" baseline="30000" noProof="0">
                <a:ln>
                  <a:noFill/>
                </a:ln>
                <a:solidFill>
                  <a:srgbClr val="102649"/>
                </a:solidFill>
                <a:effectLst/>
                <a:uLnTx/>
                <a:uFillTx/>
                <a:latin typeface="Franklin Gothic Book" panose="020B0503020102020204"/>
                <a:ea typeface="+mn-ea"/>
                <a:cs typeface="+mn-cs"/>
              </a:rPr>
              <a:t>20 </a:t>
            </a:r>
            <a:r>
              <a:rPr kumimoji="0" lang="en-US" sz="1600" i="0" u="none" strike="noStrike" kern="1200" cap="none" spc="0" normalizeH="0" baseline="0" noProof="0">
                <a:ln>
                  <a:noFill/>
                </a:ln>
                <a:solidFill>
                  <a:srgbClr val="102649"/>
                </a:solidFill>
                <a:effectLst/>
                <a:uLnTx/>
                <a:uFillTx/>
                <a:latin typeface="Franklin Gothic Book" panose="020B0503020102020204"/>
                <a:ea typeface="+mn-ea"/>
                <a:cs typeface="+mn-cs"/>
              </a:rPr>
              <a:t> </a:t>
            </a:r>
          </a:p>
          <a:p>
            <a:pPr lvl="1">
              <a:defRPr/>
            </a:pPr>
            <a:r>
              <a:rPr kumimoji="0" lang="en-US" sz="1600" i="0" u="none" strike="noStrike" kern="1200" cap="none" spc="0" normalizeH="0" baseline="0" noProof="0">
                <a:ln>
                  <a:noFill/>
                </a:ln>
                <a:solidFill>
                  <a:srgbClr val="102649"/>
                </a:solidFill>
                <a:effectLst/>
                <a:uLnTx/>
                <a:uFillTx/>
                <a:latin typeface="Franklin Gothic Book" panose="020B0503020102020204"/>
                <a:ea typeface="+mn-ea"/>
                <a:cs typeface="+mn-cs"/>
              </a:rPr>
              <a:t>Students engage in deeper encoding and retrieval of learning when they can align what they are learning with their personal interests.</a:t>
            </a:r>
            <a:r>
              <a:rPr kumimoji="0" lang="en-US" sz="1600" i="0" u="none" strike="noStrike" kern="1200" cap="none" spc="0" normalizeH="0" baseline="30000" noProof="0">
                <a:ln>
                  <a:noFill/>
                </a:ln>
                <a:solidFill>
                  <a:srgbClr val="102649"/>
                </a:solidFill>
                <a:effectLst/>
                <a:uLnTx/>
                <a:uFillTx/>
                <a:latin typeface="Franklin Gothic Book" panose="020B0503020102020204"/>
                <a:ea typeface="+mn-ea"/>
                <a:cs typeface="+mn-cs"/>
              </a:rPr>
              <a:t>21</a:t>
            </a:r>
            <a:endParaRPr kumimoji="0" lang="en-US" sz="160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lang="en-US" sz="1600">
                <a:latin typeface="Franklin Gothic Book" panose="020B0503020102020204"/>
              </a:rPr>
              <a:t>The most impactful approach is providing students with a few structured choices, since too many choices can diminish motivation </a:t>
            </a:r>
            <a:r>
              <a:rPr kumimoji="0" lang="en-US" sz="1600" i="0" u="none" strike="noStrike" kern="1200" cap="none" spc="0" normalizeH="0" baseline="0" noProof="0">
                <a:ln>
                  <a:noFill/>
                </a:ln>
                <a:solidFill>
                  <a:srgbClr val="102649"/>
                </a:solidFill>
                <a:effectLst/>
                <a:uLnTx/>
                <a:uFillTx/>
                <a:latin typeface="Franklin Gothic Book" panose="020B0503020102020204"/>
                <a:ea typeface="+mn-ea"/>
                <a:cs typeface="+mn-cs"/>
              </a:rPr>
              <a:t>by causing students to expend too much mental energy on what to learn</a:t>
            </a:r>
            <a:r>
              <a:rPr kumimoji="0" lang="en-US" sz="1900" i="0" u="none" strike="noStrike" kern="1200" cap="none" spc="0" normalizeH="0" baseline="0" noProof="0">
                <a:ln>
                  <a:noFill/>
                </a:ln>
                <a:solidFill>
                  <a:srgbClr val="102649"/>
                </a:solidFill>
                <a:effectLst/>
                <a:uLnTx/>
                <a:uFillTx/>
                <a:latin typeface="Franklin Gothic Book" panose="020B0503020102020204"/>
                <a:ea typeface="+mn-ea"/>
                <a:cs typeface="+mn-cs"/>
              </a:rPr>
              <a:t>.</a:t>
            </a:r>
            <a:r>
              <a:rPr kumimoji="0" lang="en-US" sz="1600" i="0" u="none" strike="noStrike" kern="1200" cap="none" spc="0" normalizeH="0" baseline="30000" noProof="0">
                <a:ln>
                  <a:noFill/>
                </a:ln>
                <a:solidFill>
                  <a:srgbClr val="102649"/>
                </a:solidFill>
                <a:effectLst/>
                <a:uLnTx/>
                <a:uFillTx/>
                <a:latin typeface="Franklin Gothic Book" panose="020B0503020102020204"/>
                <a:ea typeface="+mn-ea"/>
                <a:cs typeface="+mn-cs"/>
              </a:rPr>
              <a:t> 21</a:t>
            </a:r>
            <a:endParaRPr kumimoji="0" lang="en-US" sz="1600" i="0" u="none" strike="noStrike" kern="1200" cap="none" spc="0" normalizeH="0" baseline="0" noProof="0">
              <a:ln>
                <a:noFill/>
              </a:ln>
              <a:solidFill>
                <a:srgbClr val="102649"/>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CD547721-8086-7A86-7D56-99F49F0C7D55}"/>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310395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111218-D19D-A3CA-AE7D-39F47A764B9F}"/>
              </a:ext>
            </a:extLst>
          </p:cNvPr>
          <p:cNvSpPr>
            <a:spLocks noGrp="1"/>
          </p:cNvSpPr>
          <p:nvPr>
            <p:ph type="title"/>
          </p:nvPr>
        </p:nvSpPr>
        <p:spPr>
          <a:xfrm>
            <a:off x="686834" y="1153572"/>
            <a:ext cx="3200400" cy="4461163"/>
          </a:xfrm>
        </p:spPr>
        <p:txBody>
          <a:bodyPr>
            <a:normAutofit/>
          </a:bodyPr>
          <a:lstStyle/>
          <a:p>
            <a:r>
              <a:rPr lang="en-US">
                <a:solidFill>
                  <a:srgbClr val="FFFFFF"/>
                </a:solidFill>
              </a:rPr>
              <a:t>Practice and Reflect: Summary</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F5372DE9-DE67-928B-5CAB-277E73D0A0E9}"/>
              </a:ext>
            </a:extLst>
          </p:cNvPr>
          <p:cNvSpPr>
            <a:spLocks noGrp="1"/>
          </p:cNvSpPr>
          <p:nvPr>
            <p:ph idx="1"/>
          </p:nvPr>
        </p:nvSpPr>
        <p:spPr>
          <a:xfrm>
            <a:off x="4641599" y="636587"/>
            <a:ext cx="7058025" cy="5584825"/>
          </a:xfrm>
        </p:spPr>
        <p:txBody>
          <a:bodyPr anchor="ctr">
            <a:normAutofit/>
          </a:bodyPr>
          <a:lstStyle/>
          <a:p>
            <a:pPr marL="0" indent="0">
              <a:buNone/>
            </a:pPr>
            <a:r>
              <a:rPr lang="en-US"/>
              <a:t>Transfer of learning is a dynamic process that requires learners to actively choose and evaluate strategies, and to consider resources, knowledge and understandings from surface and deep learning, receiving or seeking feedback when available.</a:t>
            </a:r>
            <a:r>
              <a:rPr lang="en-US" baseline="30000"/>
              <a:t>1</a:t>
            </a:r>
          </a:p>
        </p:txBody>
      </p:sp>
    </p:spTree>
    <p:extLst>
      <p:ext uri="{BB962C8B-B14F-4D97-AF65-F5344CB8AC3E}">
        <p14:creationId xmlns:p14="http://schemas.microsoft.com/office/powerpoint/2010/main" val="2690409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F7AB-A668-80C4-E69A-73CBD0C4BE35}"/>
              </a:ext>
            </a:extLst>
          </p:cNvPr>
          <p:cNvSpPr>
            <a:spLocks noGrp="1"/>
          </p:cNvSpPr>
          <p:nvPr>
            <p:ph type="title"/>
          </p:nvPr>
        </p:nvSpPr>
        <p:spPr>
          <a:xfrm>
            <a:off x="838200" y="139959"/>
            <a:ext cx="10515600" cy="901189"/>
          </a:xfrm>
        </p:spPr>
        <p:txBody>
          <a:bodyPr>
            <a:noAutofit/>
          </a:bodyPr>
          <a:lstStyle/>
          <a:p>
            <a:pPr algn="ctr"/>
            <a:r>
              <a:rPr lang="en-US" sz="3800"/>
              <a:t>Connections to Common Characteristics of Deeper Learning</a:t>
            </a:r>
          </a:p>
        </p:txBody>
      </p:sp>
      <p:pic>
        <p:nvPicPr>
          <p:cNvPr id="5" name="Content Placeholder 4" descr="Screenshot of the common characteristics of deeper learning from the &quot;Integrating Deeper Learning and HQIR to strengthen Tier 1 instruction&quot; Introduction">
            <a:extLst>
              <a:ext uri="{FF2B5EF4-FFF2-40B4-BE49-F238E27FC236}">
                <a16:creationId xmlns:a16="http://schemas.microsoft.com/office/drawing/2014/main" id="{1CE7EB69-C085-2F96-8F69-31FEDD1B83B1}"/>
              </a:ext>
            </a:extLst>
          </p:cNvPr>
          <p:cNvPicPr>
            <a:picLocks noGrp="1" noChangeAspect="1"/>
          </p:cNvPicPr>
          <p:nvPr>
            <p:ph idx="1"/>
          </p:nvPr>
        </p:nvPicPr>
        <p:blipFill>
          <a:blip r:embed="rId3"/>
          <a:stretch>
            <a:fillRect/>
          </a:stretch>
        </p:blipFill>
        <p:spPr>
          <a:xfrm>
            <a:off x="838200" y="1288300"/>
            <a:ext cx="6504201" cy="4281400"/>
          </a:xfr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30DB0D3-7C85-7EFD-72D6-DB38ABC7F9F4}"/>
              </a:ext>
            </a:extLst>
          </p:cNvPr>
          <p:cNvSpPr txBox="1"/>
          <p:nvPr/>
        </p:nvSpPr>
        <p:spPr>
          <a:xfrm>
            <a:off x="7733289" y="2551837"/>
            <a:ext cx="4069936" cy="1477328"/>
          </a:xfrm>
          <a:prstGeom prst="rect">
            <a:avLst/>
          </a:prstGeom>
          <a:solidFill>
            <a:schemeClr val="bg2"/>
          </a:solidFill>
        </p:spPr>
        <p:txBody>
          <a:bodyPr wrap="square" rtlCol="0">
            <a:spAutoFit/>
          </a:bodyPr>
          <a:lstStyle/>
          <a:p>
            <a:r>
              <a:rPr lang="en-US"/>
              <a:t>Because deeper learning characteristics are affirmed by learning science, connections to research on deep learning and to the indicators to follow may be noted. </a:t>
            </a:r>
          </a:p>
        </p:txBody>
      </p:sp>
      <p:sp>
        <p:nvSpPr>
          <p:cNvPr id="3" name="Google Shape;393;p4">
            <a:extLst>
              <a:ext uri="{FF2B5EF4-FFF2-40B4-BE49-F238E27FC236}">
                <a16:creationId xmlns:a16="http://schemas.microsoft.com/office/drawing/2014/main" id="{25D133AA-D1DB-43A5-F9F7-61A76F5117C2}"/>
              </a:ext>
              <a:ext uri="{C183D7F6-B498-43B3-948B-1728B52AA6E4}">
                <adec:decorative xmlns:adec="http://schemas.microsoft.com/office/drawing/2017/decorative" val="1"/>
              </a:ext>
            </a:extLst>
          </p:cNvPr>
          <p:cNvSpPr/>
          <p:nvPr/>
        </p:nvSpPr>
        <p:spPr>
          <a:xfrm>
            <a:off x="1132764" y="3128900"/>
            <a:ext cx="1914099" cy="39197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1206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a:t>Module Purpose</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vert="horz" lIns="91440" tIns="45720" rIns="91440" bIns="45720" rtlCol="0" anchor="t">
            <a:normAutofit/>
          </a:bodyPr>
          <a:lstStyle/>
          <a:p>
            <a:pPr marL="0" indent="0" rtl="0">
              <a:spcBef>
                <a:spcPts val="0"/>
              </a:spcBef>
              <a:spcAft>
                <a:spcPts val="0"/>
              </a:spcAft>
              <a:buNone/>
            </a:pPr>
            <a:r>
              <a:rPr lang="en-US" sz="1800" b="1" i="0" u="none" strike="noStrike">
                <a:solidFill>
                  <a:srgbClr val="102649"/>
                </a:solidFill>
                <a:effectLst/>
                <a:latin typeface="Libre Franklin"/>
              </a:rPr>
              <a:t>Module Objectives:</a:t>
            </a:r>
            <a:endParaRPr lang="en-US" b="0">
              <a:effectLst/>
              <a:latin typeface="Libre Franklin"/>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a:rPr>
              <a:t>Build understanding of “transfer of learning” and associated findings from learning science. </a:t>
            </a:r>
          </a:p>
          <a:p>
            <a:pPr fontAlgn="base"/>
            <a:r>
              <a:rPr lang="en-US" sz="1800">
                <a:latin typeface="Libre Franklin"/>
              </a:rPr>
              <a:t>Explore indicators of transfer of learning using examples from HQIRs.</a:t>
            </a:r>
            <a:endParaRPr lang="en-US" sz="1800" b="0" i="0" u="none" strike="noStrike">
              <a:solidFill>
                <a:srgbClr val="102649"/>
              </a:solidFill>
              <a:effectLst/>
              <a:latin typeface="Libre Franklin"/>
            </a:endParaRPr>
          </a:p>
          <a:p>
            <a:pPr rtl="0" fontAlgn="base">
              <a:spcBef>
                <a:spcPts val="1000"/>
              </a:spcBef>
              <a:spcAft>
                <a:spcPts val="0"/>
              </a:spcAft>
              <a:buFont typeface="Arial" panose="020B0604020202020204" pitchFamily="34" charset="0"/>
              <a:buChar char="•"/>
            </a:pPr>
            <a:r>
              <a:rPr lang="en-US" sz="1800">
                <a:latin typeface="Libre Franklin"/>
              </a:rPr>
              <a:t>Consider deeper learning practices to support potential adjustments to an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708469"/>
            <a:ext cx="2472853" cy="1848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reative Human Brain on Transparent Background, Isolated Image with Transparency  PNG. Concept Creativity Stock Illustration - Illustration of transparent,  icon: 291293776">
            <a:extLst>
              <a:ext uri="{FF2B5EF4-FFF2-40B4-BE49-F238E27FC236}">
                <a16:creationId xmlns:a16="http://schemas.microsoft.com/office/drawing/2014/main" id="{E0853651-E34E-C3B7-1E47-18CF0885EE2F}"/>
              </a:ext>
              <a:ext uri="{C183D7F6-B498-43B3-948B-1728B52AA6E4}">
                <adec:decorative xmlns:adec="http://schemas.microsoft.com/office/drawing/2017/decorative" val="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17" r="13151" b="10912"/>
          <a:stretch/>
        </p:blipFill>
        <p:spPr bwMode="auto">
          <a:xfrm>
            <a:off x="521979" y="2014330"/>
            <a:ext cx="632441" cy="47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768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B9E6-0338-ABB4-39C4-11D08B9F39DE}"/>
              </a:ext>
            </a:extLst>
          </p:cNvPr>
          <p:cNvSpPr>
            <a:spLocks noGrp="1"/>
          </p:cNvSpPr>
          <p:nvPr>
            <p:ph type="title"/>
          </p:nvPr>
        </p:nvSpPr>
        <p:spPr/>
        <p:txBody>
          <a:bodyPr>
            <a:normAutofit/>
          </a:bodyPr>
          <a:lstStyle/>
          <a:p>
            <a:r>
              <a:rPr lang="en-US"/>
              <a:t>Priming for Learning Indicators </a:t>
            </a:r>
          </a:p>
        </p:txBody>
      </p:sp>
      <p:graphicFrame>
        <p:nvGraphicFramePr>
          <p:cNvPr id="4" name="Content Placeholder 3" descr="Screenshot of the six Transfer of Learning Indicators from the &quot;Curriculum Analysis and Adjustment&quot; tool">
            <a:extLst>
              <a:ext uri="{FF2B5EF4-FFF2-40B4-BE49-F238E27FC236}">
                <a16:creationId xmlns:a16="http://schemas.microsoft.com/office/drawing/2014/main" id="{9596826F-215E-3ACC-43A2-3223411DF03A}"/>
              </a:ext>
            </a:extLst>
          </p:cNvPr>
          <p:cNvGraphicFramePr>
            <a:graphicFrameLocks noGrp="1"/>
          </p:cNvGraphicFramePr>
          <p:nvPr>
            <p:ph idx="4294967295"/>
            <p:extLst>
              <p:ext uri="{D42A27DB-BD31-4B8C-83A1-F6EECF244321}">
                <p14:modId xmlns:p14="http://schemas.microsoft.com/office/powerpoint/2010/main" val="2525832123"/>
              </p:ext>
            </p:extLst>
          </p:nvPr>
        </p:nvGraphicFramePr>
        <p:xfrm>
          <a:off x="486695" y="878013"/>
          <a:ext cx="11218605" cy="5048500"/>
        </p:xfrm>
        <a:graphic>
          <a:graphicData uri="http://schemas.openxmlformats.org/drawingml/2006/table">
            <a:tbl>
              <a:tblPr firstRow="1" bandRow="1">
                <a:tableStyleId>{5C22544A-7EE6-4342-B048-85BDC9FD1C3A}</a:tableStyleId>
              </a:tblPr>
              <a:tblGrid>
                <a:gridCol w="11218605">
                  <a:extLst>
                    <a:ext uri="{9D8B030D-6E8A-4147-A177-3AD203B41FA5}">
                      <a16:colId xmlns:a16="http://schemas.microsoft.com/office/drawing/2014/main" val="1793570239"/>
                    </a:ext>
                  </a:extLst>
                </a:gridCol>
              </a:tblGrid>
              <a:tr h="416734">
                <a:tc>
                  <a:txBody>
                    <a:bodyPr/>
                    <a:lstStyle/>
                    <a:p>
                      <a:pPr algn="ctr"/>
                      <a:r>
                        <a:rPr lang="en-US" sz="2000"/>
                        <a:t>Indicators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B8D"/>
                    </a:solidFill>
                  </a:tcPr>
                </a:tc>
                <a:extLst>
                  <a:ext uri="{0D108BD9-81ED-4DB2-BD59-A6C34878D82A}">
                    <a16:rowId xmlns:a16="http://schemas.microsoft.com/office/drawing/2014/main" val="75150827"/>
                  </a:ext>
                </a:extLst>
              </a:tr>
              <a:tr h="479766">
                <a:tc>
                  <a:txBody>
                    <a:bodyPr/>
                    <a:lstStyle/>
                    <a:p>
                      <a:r>
                        <a:rPr lang="en-US" sz="1200"/>
                        <a:t>Students are supported in using their mental models (schema) to look for similarities and differences (patterns) as they analyze new learning situations.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2581644712"/>
                  </a:ext>
                </a:extLst>
              </a:tr>
              <a:tr h="750120">
                <a:tc>
                  <a:txBody>
                    <a:bodyPr/>
                    <a:lstStyle/>
                    <a:p>
                      <a:r>
                        <a:rPr lang="en-US" sz="1200"/>
                        <a:t>Students are supported in applying metacognitive skills (e.g., selecting and evaluating strategies for different problem types, self-questioning, knowing when to seek resources and feedback) to manage, control and reflect on their learning.</a:t>
                      </a:r>
                    </a:p>
                    <a:p>
                      <a:pPr marL="285750" indent="-285750">
                        <a:buFont typeface="Arial" panose="020B0604020202020204" pitchFamily="34" charset="0"/>
                        <a:buChar char="•"/>
                      </a:pPr>
                      <a:r>
                        <a:rPr lang="en-US" sz="1200"/>
                        <a:t>Teachers are supported with explicitly instructing students in how to apply and further hone their metacognitive strategies and skills to facilitate transfer.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8042115"/>
                  </a:ext>
                </a:extLst>
              </a:tr>
              <a:tr h="416734">
                <a:tc>
                  <a:txBody>
                    <a:bodyPr/>
                    <a:lstStyle/>
                    <a:p>
                      <a:r>
                        <a:rPr lang="en-US" sz="1200"/>
                        <a:t>Transfer tasks allow students to extend and apply their learning and should:</a:t>
                      </a:r>
                    </a:p>
                    <a:p>
                      <a:pPr marL="285750" indent="-285750">
                        <a:buFont typeface="Arial" panose="020B0604020202020204" pitchFamily="34" charset="0"/>
                        <a:buChar char="•"/>
                      </a:pPr>
                      <a:r>
                        <a:rPr lang="en-US" sz="1200"/>
                        <a:t>Engage students in thinking about big ideas and enduring understandings.  </a:t>
                      </a:r>
                    </a:p>
                    <a:p>
                      <a:pPr marL="285750" indent="-285750">
                        <a:buFont typeface="Arial" panose="020B0604020202020204" pitchFamily="34" charset="0"/>
                        <a:buChar char="•"/>
                      </a:pPr>
                      <a:r>
                        <a:rPr lang="en-US" sz="1200"/>
                        <a:t>Engage students in cognitively demanding work.</a:t>
                      </a:r>
                    </a:p>
                    <a:p>
                      <a:pPr marL="285750" indent="-285750">
                        <a:buFont typeface="Arial" panose="020B0604020202020204" pitchFamily="34" charset="0"/>
                        <a:buChar char="•"/>
                      </a:pPr>
                      <a:r>
                        <a:rPr lang="en-US" sz="1200"/>
                        <a:t>Support independent demonstration of learning with appropriate structure (i.e., checklists, rubrics, exemplars, timelines)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892134695"/>
                  </a:ext>
                </a:extLst>
              </a:tr>
              <a:tr h="750120">
                <a:tc>
                  <a:txBody>
                    <a:bodyPr/>
                    <a:lstStyle/>
                    <a:p>
                      <a:r>
                        <a:rPr lang="en-US" sz="1200" dirty="0"/>
                        <a:t>Inquiry-based learning and problem-solving tasks should include the following elements to ensure all learners are supported in meeting academic outcomes:</a:t>
                      </a:r>
                    </a:p>
                    <a:p>
                      <a:pPr marL="285750" indent="-285750">
                        <a:buFont typeface="Arial" panose="020B0604020202020204" pitchFamily="34" charset="0"/>
                        <a:buChar char="•"/>
                      </a:pPr>
                      <a:r>
                        <a:rPr lang="en-US" sz="1200" dirty="0"/>
                        <a:t>Direct instruction on transferring knowledge, understandings and skills, </a:t>
                      </a:r>
                    </a:p>
                    <a:p>
                      <a:pPr marL="285750" indent="-285750">
                        <a:buFont typeface="Arial" panose="020B0604020202020204" pitchFamily="34" charset="0"/>
                        <a:buChar char="•"/>
                      </a:pPr>
                      <a:r>
                        <a:rPr lang="en-US" sz="1200" dirty="0"/>
                        <a:t>Indicators of success (e.g., rubrics, worked examples), and </a:t>
                      </a:r>
                    </a:p>
                    <a:p>
                      <a:pPr marL="285750" indent="-285750">
                        <a:buFont typeface="Arial" panose="020B0604020202020204" pitchFamily="34" charset="0"/>
                        <a:buChar char="•"/>
                      </a:pPr>
                      <a:r>
                        <a:rPr lang="en-US" sz="1200" dirty="0"/>
                        <a:t>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9918608"/>
                  </a:ext>
                </a:extLst>
              </a:tr>
              <a:tr h="750120">
                <a:tc>
                  <a:txBody>
                    <a:bodyPr/>
                    <a:lstStyle/>
                    <a:p>
                      <a:r>
                        <a:rPr lang="en-US" sz="1200"/>
                        <a:t>Students are provided opportunities to engage in hands-on, real-world learning experiences, and in order to deepen learning, they should: </a:t>
                      </a:r>
                    </a:p>
                    <a:p>
                      <a:pPr marL="285750" indent="-285750">
                        <a:buFont typeface="Arial" panose="020B0604020202020204" pitchFamily="34" charset="0"/>
                        <a:buChar char="•"/>
                      </a:pPr>
                      <a:r>
                        <a:rPr lang="en-US" sz="1200"/>
                        <a:t>Be aligned to intended learning outcomes and their disciplinary knowledge, understandings and skills,</a:t>
                      </a:r>
                    </a:p>
                    <a:p>
                      <a:pPr marL="285750" indent="-285750">
                        <a:buFont typeface="Arial" panose="020B0604020202020204" pitchFamily="34" charset="0"/>
                        <a:buChar char="•"/>
                      </a:pPr>
                      <a:r>
                        <a:rPr lang="en-US" sz="1200"/>
                        <a:t>Include related texts and opportunities for cognitive writing, and</a:t>
                      </a:r>
                    </a:p>
                    <a:p>
                      <a:pPr marL="285750" indent="-285750">
                        <a:buFont typeface="Arial" panose="020B0604020202020204" pitchFamily="34" charset="0"/>
                        <a:buChar char="•"/>
                      </a:pPr>
                      <a:r>
                        <a:rPr lang="en-US" sz="1200"/>
                        <a:t>Allow students to engage with high-level disciplinary questions and generate their own conclusions.</a:t>
                      </a:r>
                    </a:p>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539023441"/>
                  </a:ext>
                </a:extLst>
              </a:tr>
              <a:tr h="750120">
                <a:tc>
                  <a:txBody>
                    <a:bodyPr/>
                    <a:lstStyle/>
                    <a:p>
                      <a:r>
                        <a:rPr lang="en-US" sz="1200" dirty="0"/>
                        <a:t>Provide students with personally relevant learning choices aligned to intended academic outcomes. </a:t>
                      </a:r>
                    </a:p>
                    <a:p>
                      <a:pPr marL="285750" indent="-285750">
                        <a:buFont typeface="Arial" panose="020B0604020202020204" pitchFamily="34" charset="0"/>
                        <a:buChar char="•"/>
                      </a:pPr>
                      <a:r>
                        <a:rPr lang="en-US" sz="1200" dirty="0"/>
                        <a:t>Offering only a few structured choices keeps students from feeling overwhelmed.</a:t>
                      </a:r>
                    </a:p>
                    <a:p>
                      <a:pPr marL="285750" indent="-285750">
                        <a:buFont typeface="Arial" panose="020B0604020202020204" pitchFamily="34" charset="0"/>
                        <a:buChar char="•"/>
                      </a:pPr>
                      <a:r>
                        <a:rPr lang="en-US" sz="1200" dirty="0"/>
                        <a:t>Choice could include elements like product, audience, design, topics and texts.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1251130177"/>
                  </a:ext>
                </a:extLst>
              </a:tr>
            </a:tbl>
          </a:graphicData>
        </a:graphic>
      </p:graphicFrame>
      <p:sp>
        <p:nvSpPr>
          <p:cNvPr id="6" name="TextBox 5">
            <a:extLst>
              <a:ext uri="{FF2B5EF4-FFF2-40B4-BE49-F238E27FC236}">
                <a16:creationId xmlns:a16="http://schemas.microsoft.com/office/drawing/2014/main" id="{C1D4BBB8-8768-08BF-0EBB-CA2145BE533C}"/>
              </a:ext>
            </a:extLst>
          </p:cNvPr>
          <p:cNvSpPr txBox="1"/>
          <p:nvPr/>
        </p:nvSpPr>
        <p:spPr>
          <a:xfrm>
            <a:off x="2600426" y="10707"/>
            <a:ext cx="6991145" cy="707886"/>
          </a:xfrm>
          <a:prstGeom prst="rect">
            <a:avLst/>
          </a:prstGeom>
          <a:noFill/>
        </p:spPr>
        <p:txBody>
          <a:bodyPr wrap="none" rtlCol="0">
            <a:spAutoFit/>
          </a:bodyPr>
          <a:lstStyle/>
          <a:p>
            <a:r>
              <a:rPr kumimoji="0" lang="en-US" sz="4000" b="0" i="0" u="none" strike="noStrike" kern="1200" cap="none" spc="0" normalizeH="0" baseline="0" noProof="0">
                <a:ln>
                  <a:noFill/>
                </a:ln>
                <a:solidFill>
                  <a:srgbClr val="007780"/>
                </a:solidFill>
                <a:effectLst/>
                <a:uLnTx/>
                <a:uFillTx/>
                <a:latin typeface="Franklin Gothic Medium" panose="020B0603020102020204"/>
                <a:ea typeface="+mj-ea"/>
                <a:cs typeface="+mj-cs"/>
              </a:rPr>
              <a:t>Transfer of Learning Indicators </a:t>
            </a:r>
            <a:endParaRPr lang="en-US" sz="4000"/>
          </a:p>
        </p:txBody>
      </p:sp>
    </p:spTree>
    <p:extLst>
      <p:ext uri="{BB962C8B-B14F-4D97-AF65-F5344CB8AC3E}">
        <p14:creationId xmlns:p14="http://schemas.microsoft.com/office/powerpoint/2010/main" val="3465724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1F9AAF-9B80-199A-67B5-57FCA68903F6}"/>
              </a:ext>
            </a:extLst>
          </p:cNvPr>
          <p:cNvSpPr>
            <a:spLocks noGrp="1"/>
          </p:cNvSpPr>
          <p:nvPr>
            <p:ph type="title"/>
          </p:nvPr>
        </p:nvSpPr>
        <p:spPr>
          <a:xfrm>
            <a:off x="831850" y="1853639"/>
            <a:ext cx="10515600" cy="2852737"/>
          </a:xfrm>
        </p:spPr>
        <p:txBody>
          <a:bodyPr/>
          <a:lstStyle/>
          <a:p>
            <a:r>
              <a:rPr lang="en-US"/>
              <a:t>Transfer of Learning	</a:t>
            </a:r>
          </a:p>
        </p:txBody>
      </p:sp>
      <p:sp>
        <p:nvSpPr>
          <p:cNvPr id="5" name="Text Placeholder 4">
            <a:extLst>
              <a:ext uri="{FF2B5EF4-FFF2-40B4-BE49-F238E27FC236}">
                <a16:creationId xmlns:a16="http://schemas.microsoft.com/office/drawing/2014/main" id="{6CB6C190-6604-2E46-BC0E-F8835CFA60CC}"/>
              </a:ext>
            </a:extLst>
          </p:cNvPr>
          <p:cNvSpPr>
            <a:spLocks noGrp="1"/>
          </p:cNvSpPr>
          <p:nvPr>
            <p:ph type="body" idx="1"/>
          </p:nvPr>
        </p:nvSpPr>
        <p:spPr>
          <a:xfrm>
            <a:off x="831850" y="4722199"/>
            <a:ext cx="10515600" cy="1500187"/>
          </a:xfrm>
        </p:spPr>
        <p:txBody>
          <a:bodyPr/>
          <a:lstStyle/>
          <a:p>
            <a:r>
              <a:rPr lang="en-US"/>
              <a:t>Examples from HQIRs</a:t>
            </a:r>
          </a:p>
        </p:txBody>
      </p:sp>
      <p:pic>
        <p:nvPicPr>
          <p:cNvPr id="2" name="Picture 1">
            <a:extLst>
              <a:ext uri="{FF2B5EF4-FFF2-40B4-BE49-F238E27FC236}">
                <a16:creationId xmlns:a16="http://schemas.microsoft.com/office/drawing/2014/main" id="{469772C0-9B6A-8A39-E4F9-D1B9541F12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23438" y="1709738"/>
            <a:ext cx="2132423" cy="1878097"/>
          </a:xfrm>
          <a:prstGeom prst="rect">
            <a:avLst/>
          </a:prstGeom>
        </p:spPr>
      </p:pic>
    </p:spTree>
    <p:extLst>
      <p:ext uri="{BB962C8B-B14F-4D97-AF65-F5344CB8AC3E}">
        <p14:creationId xmlns:p14="http://schemas.microsoft.com/office/powerpoint/2010/main" val="1537592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6FB723-D363-AA79-A8FE-5BCB313958B5}"/>
              </a:ext>
            </a:extLst>
          </p:cNvPr>
          <p:cNvSpPr txBox="1"/>
          <p:nvPr/>
        </p:nvSpPr>
        <p:spPr>
          <a:xfrm>
            <a:off x="9128152" y="2562801"/>
            <a:ext cx="2919929" cy="1938992"/>
          </a:xfrm>
          <a:prstGeom prst="rect">
            <a:avLst/>
          </a:prstGeom>
          <a:solidFill>
            <a:schemeClr val="bg2"/>
          </a:solidFill>
          <a:ln w="25400" cmpd="dbl">
            <a:solidFill>
              <a:schemeClr val="tx1"/>
            </a:solidFill>
          </a:ln>
        </p:spPr>
        <p:txBody>
          <a:bodyPr wrap="square" rtlCol="0">
            <a:spAutoFit/>
          </a:bodyPr>
          <a:lstStyle/>
          <a:p>
            <a:r>
              <a:rPr lang="en-US" sz="1200"/>
              <a:t>Transfer tasks allow students to extend and apply their learning and should:</a:t>
            </a:r>
          </a:p>
          <a:p>
            <a:pPr marL="285750" indent="-285750">
              <a:buFont typeface="Arial" panose="020B0604020202020204" pitchFamily="34" charset="0"/>
              <a:buChar char="•"/>
            </a:pPr>
            <a:r>
              <a:rPr lang="en-US" sz="1150"/>
              <a:t>Engage students in thinking about big ideas and enduring understandings.  </a:t>
            </a:r>
          </a:p>
          <a:p>
            <a:pPr marL="285750" indent="-285750">
              <a:buFont typeface="Arial" panose="020B0604020202020204" pitchFamily="34" charset="0"/>
              <a:buChar char="•"/>
            </a:pPr>
            <a:r>
              <a:rPr lang="en-US" sz="1150"/>
              <a:t>Engage students in cognitively demanding work.</a:t>
            </a:r>
          </a:p>
          <a:p>
            <a:pPr marL="285750" indent="-285750">
              <a:buFont typeface="Arial" panose="020B0604020202020204" pitchFamily="34" charset="0"/>
              <a:buChar char="•"/>
            </a:pPr>
            <a:r>
              <a:rPr lang="en-US" sz="1150"/>
              <a:t>Support independent demonstration of learning with appropriate structure (i.e., checklists, rubrics, exemplars, timelines) </a:t>
            </a:r>
          </a:p>
        </p:txBody>
      </p:sp>
      <p:sp>
        <p:nvSpPr>
          <p:cNvPr id="9" name="TextBox 8">
            <a:extLst>
              <a:ext uri="{FF2B5EF4-FFF2-40B4-BE49-F238E27FC236}">
                <a16:creationId xmlns:a16="http://schemas.microsoft.com/office/drawing/2014/main" id="{5CE0AD41-9CC9-EBE7-87CB-40A3AA7787DC}"/>
              </a:ext>
            </a:extLst>
          </p:cNvPr>
          <p:cNvSpPr txBox="1"/>
          <p:nvPr/>
        </p:nvSpPr>
        <p:spPr>
          <a:xfrm>
            <a:off x="10267879" y="6313645"/>
            <a:ext cx="1594771" cy="323165"/>
          </a:xfrm>
          <a:prstGeom prst="rect">
            <a:avLst/>
          </a:prstGeom>
          <a:noFill/>
        </p:spPr>
        <p:txBody>
          <a:bodyPr wrap="square" rtlCol="0">
            <a:spAutoFit/>
          </a:bodyPr>
          <a:lstStyle/>
          <a:p>
            <a:r>
              <a:rPr lang="en-US" sz="1500"/>
              <a:t>Grade 7 Example</a:t>
            </a:r>
          </a:p>
        </p:txBody>
      </p:sp>
      <p:pic>
        <p:nvPicPr>
          <p:cNvPr id="3" name="Picture 2" descr="Screenshot of Engineering Design Rubric  from OpenSci Ed Grade 7">
            <a:extLst>
              <a:ext uri="{FF2B5EF4-FFF2-40B4-BE49-F238E27FC236}">
                <a16:creationId xmlns:a16="http://schemas.microsoft.com/office/drawing/2014/main" id="{05944894-2EE0-538C-BCCF-7D30258E2CF7}"/>
              </a:ext>
            </a:extLst>
          </p:cNvPr>
          <p:cNvPicPr>
            <a:picLocks noChangeAspect="1"/>
          </p:cNvPicPr>
          <p:nvPr/>
        </p:nvPicPr>
        <p:blipFill>
          <a:blip r:embed="rId3"/>
          <a:stretch>
            <a:fillRect/>
          </a:stretch>
        </p:blipFill>
        <p:spPr>
          <a:xfrm>
            <a:off x="549258" y="3652070"/>
            <a:ext cx="4375918" cy="2823157"/>
          </a:xfrm>
          <a:prstGeom prst="rect">
            <a:avLst/>
          </a:prstGeom>
          <a:effectLst>
            <a:outerShdw blurRad="63500" sx="102000" sy="102000" algn="ctr" rotWithShape="0">
              <a:prstClr val="black">
                <a:alpha val="40000"/>
              </a:prstClr>
            </a:outerShdw>
          </a:effectLst>
        </p:spPr>
      </p:pic>
      <p:pic>
        <p:nvPicPr>
          <p:cNvPr id="6" name="Picture 5" descr="screenshot from OpenSciEd Grade 7 storyline document ">
            <a:extLst>
              <a:ext uri="{FF2B5EF4-FFF2-40B4-BE49-F238E27FC236}">
                <a16:creationId xmlns:a16="http://schemas.microsoft.com/office/drawing/2014/main" id="{E7E3B36D-36F5-98DD-91D6-DDD773E9E66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49258" y="359610"/>
            <a:ext cx="4375918" cy="3004431"/>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2EB39F35-6D8E-A3A3-1EAA-3A7DA3A1B1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167060" y="5760266"/>
            <a:ext cx="1695590" cy="605568"/>
          </a:xfrm>
          <a:prstGeom prst="rect">
            <a:avLst/>
          </a:prstGeom>
        </p:spPr>
      </p:pic>
      <p:pic>
        <p:nvPicPr>
          <p:cNvPr id="14" name="Picture 13" descr="Screenshot of How-to Instructions Must Haves from OpenSci Ed Grade 7">
            <a:extLst>
              <a:ext uri="{FF2B5EF4-FFF2-40B4-BE49-F238E27FC236}">
                <a16:creationId xmlns:a16="http://schemas.microsoft.com/office/drawing/2014/main" id="{B19AE426-A0F3-4D5B-6152-4841646B6978}"/>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5164903" y="998124"/>
            <a:ext cx="3483794" cy="4104819"/>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1C234128-ECFC-6E65-1841-A353810424C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90464" y="71581"/>
            <a:ext cx="3584722" cy="1648606"/>
          </a:xfrm>
          <a:prstGeom prst="rect">
            <a:avLst/>
          </a:prstGeom>
        </p:spPr>
      </p:pic>
      <p:pic>
        <p:nvPicPr>
          <p:cNvPr id="13" name="Picture 12">
            <a:extLst>
              <a:ext uri="{FF2B5EF4-FFF2-40B4-BE49-F238E27FC236}">
                <a16:creationId xmlns:a16="http://schemas.microsoft.com/office/drawing/2014/main" id="{2B50B058-64C3-330E-7149-83566BD0E8D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90464" y="3253552"/>
            <a:ext cx="2714171" cy="1248241"/>
          </a:xfrm>
          <a:prstGeom prst="rect">
            <a:avLst/>
          </a:prstGeom>
        </p:spPr>
      </p:pic>
      <p:pic>
        <p:nvPicPr>
          <p:cNvPr id="16" name="Picture 15">
            <a:extLst>
              <a:ext uri="{FF2B5EF4-FFF2-40B4-BE49-F238E27FC236}">
                <a16:creationId xmlns:a16="http://schemas.microsoft.com/office/drawing/2014/main" id="{3AD586CD-A828-E4C5-FFEE-1988B3224FF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957510" y="575367"/>
            <a:ext cx="2714171" cy="1248241"/>
          </a:xfrm>
          <a:prstGeom prst="rect">
            <a:avLst/>
          </a:prstGeom>
        </p:spPr>
      </p:pic>
    </p:spTree>
    <p:extLst>
      <p:ext uri="{BB962C8B-B14F-4D97-AF65-F5344CB8AC3E}">
        <p14:creationId xmlns:p14="http://schemas.microsoft.com/office/powerpoint/2010/main" val="127123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from the 1st grade Smithsonian Science teacher's edition with the objectives for the last two lessons in the unit">
            <a:extLst>
              <a:ext uri="{FF2B5EF4-FFF2-40B4-BE49-F238E27FC236}">
                <a16:creationId xmlns:a16="http://schemas.microsoft.com/office/drawing/2014/main" id="{787D9399-7D5F-4CB4-21A2-3FBD7935D99A}"/>
              </a:ext>
            </a:extLst>
          </p:cNvPr>
          <p:cNvPicPr>
            <a:picLocks noChangeAspect="1"/>
          </p:cNvPicPr>
          <p:nvPr/>
        </p:nvPicPr>
        <p:blipFill>
          <a:blip r:embed="rId3"/>
          <a:stretch>
            <a:fillRect/>
          </a:stretch>
        </p:blipFill>
        <p:spPr>
          <a:xfrm>
            <a:off x="246610" y="299027"/>
            <a:ext cx="4160881" cy="2682472"/>
          </a:xfrm>
          <a:prstGeom prst="rect">
            <a:avLst/>
          </a:prstGeom>
          <a:effectLst>
            <a:outerShdw blurRad="63500" sx="102000" sy="102000" algn="ctr" rotWithShape="0">
              <a:prstClr val="black">
                <a:alpha val="40000"/>
              </a:prstClr>
            </a:outerShdw>
          </a:effectLst>
        </p:spPr>
      </p:pic>
      <p:pic>
        <p:nvPicPr>
          <p:cNvPr id="9" name="Picture 8" descr="screenshot from the 1st grade Smithsonian Science teacher's edition showing the three solutions to the problem students will investigate">
            <a:extLst>
              <a:ext uri="{FF2B5EF4-FFF2-40B4-BE49-F238E27FC236}">
                <a16:creationId xmlns:a16="http://schemas.microsoft.com/office/drawing/2014/main" id="{607939CE-DCB4-BFCC-C737-01251B51DDF9}"/>
              </a:ext>
            </a:extLst>
          </p:cNvPr>
          <p:cNvPicPr>
            <a:picLocks noChangeAspect="1"/>
          </p:cNvPicPr>
          <p:nvPr/>
        </p:nvPicPr>
        <p:blipFill>
          <a:blip r:embed="rId4"/>
          <a:stretch>
            <a:fillRect/>
          </a:stretch>
        </p:blipFill>
        <p:spPr>
          <a:xfrm>
            <a:off x="378580" y="3864776"/>
            <a:ext cx="3354634" cy="2101098"/>
          </a:xfrm>
          <a:prstGeom prst="rect">
            <a:avLst/>
          </a:prstGeom>
          <a:effectLst>
            <a:outerShdw blurRad="63500" sx="102000" sy="102000" algn="ctr" rotWithShape="0">
              <a:prstClr val="black">
                <a:alpha val="40000"/>
              </a:prstClr>
            </a:outerShdw>
          </a:effectLst>
        </p:spPr>
      </p:pic>
      <p:pic>
        <p:nvPicPr>
          <p:cNvPr id="11" name="Picture 10" descr="screenshot from the 1st grade Smithsonian Science teacher's edition showing the teacher notes for students communication their conclusion to the problem based on their investigations ">
            <a:extLst>
              <a:ext uri="{FF2B5EF4-FFF2-40B4-BE49-F238E27FC236}">
                <a16:creationId xmlns:a16="http://schemas.microsoft.com/office/drawing/2014/main" id="{6275748B-1F13-737B-111B-B0B1F130B521}"/>
              </a:ext>
            </a:extLst>
          </p:cNvPr>
          <p:cNvPicPr>
            <a:picLocks noChangeAspect="1"/>
          </p:cNvPicPr>
          <p:nvPr/>
        </p:nvPicPr>
        <p:blipFill>
          <a:blip r:embed="rId5"/>
          <a:stretch>
            <a:fillRect/>
          </a:stretch>
        </p:blipFill>
        <p:spPr>
          <a:xfrm>
            <a:off x="4221501" y="3536480"/>
            <a:ext cx="3748997" cy="2126824"/>
          </a:xfrm>
          <a:prstGeom prst="rect">
            <a:avLst/>
          </a:prstGeom>
          <a:effectLst>
            <a:outerShdw blurRad="63500" sx="102000" sy="102000" algn="ctr" rotWithShape="0">
              <a:prstClr val="black">
                <a:alpha val="40000"/>
              </a:prstClr>
            </a:outerShdw>
          </a:effectLst>
        </p:spPr>
      </p:pic>
      <p:pic>
        <p:nvPicPr>
          <p:cNvPr id="15" name="Picture 14" descr="screenshot from the 1st grade Smithsonian Science teacher's edition showing teacher notes for the exploration activity">
            <a:extLst>
              <a:ext uri="{FF2B5EF4-FFF2-40B4-BE49-F238E27FC236}">
                <a16:creationId xmlns:a16="http://schemas.microsoft.com/office/drawing/2014/main" id="{73739D35-8C2A-E6AE-F8B1-C0653DD6B9F3}"/>
              </a:ext>
            </a:extLst>
          </p:cNvPr>
          <p:cNvPicPr>
            <a:picLocks noChangeAspect="1"/>
          </p:cNvPicPr>
          <p:nvPr/>
        </p:nvPicPr>
        <p:blipFill>
          <a:blip r:embed="rId6"/>
          <a:stretch>
            <a:fillRect/>
          </a:stretch>
        </p:blipFill>
        <p:spPr>
          <a:xfrm>
            <a:off x="6248229" y="214507"/>
            <a:ext cx="3444538" cy="3071126"/>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40A30674-44AE-289F-8BFD-963EC118292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50756" y="6180834"/>
            <a:ext cx="2828531" cy="467745"/>
          </a:xfrm>
          <a:prstGeom prst="rect">
            <a:avLst/>
          </a:prstGeom>
        </p:spPr>
      </p:pic>
      <p:sp>
        <p:nvSpPr>
          <p:cNvPr id="21" name="TextBox 20">
            <a:extLst>
              <a:ext uri="{FF2B5EF4-FFF2-40B4-BE49-F238E27FC236}">
                <a16:creationId xmlns:a16="http://schemas.microsoft.com/office/drawing/2014/main" id="{77F01BA6-2D78-DB2F-7525-FC92DE5492D3}"/>
              </a:ext>
            </a:extLst>
          </p:cNvPr>
          <p:cNvSpPr txBox="1"/>
          <p:nvPr/>
        </p:nvSpPr>
        <p:spPr>
          <a:xfrm>
            <a:off x="2979287" y="6282311"/>
            <a:ext cx="2119520" cy="369332"/>
          </a:xfrm>
          <a:prstGeom prst="rect">
            <a:avLst/>
          </a:prstGeom>
          <a:noFill/>
        </p:spPr>
        <p:txBody>
          <a:bodyPr wrap="square">
            <a:spAutoFit/>
          </a:bodyPr>
          <a:lstStyle/>
          <a:p>
            <a:r>
              <a:rPr lang="en-US"/>
              <a:t>1st Grade Example </a:t>
            </a:r>
          </a:p>
        </p:txBody>
      </p:sp>
      <p:sp>
        <p:nvSpPr>
          <p:cNvPr id="22" name="TextBox 21">
            <a:extLst>
              <a:ext uri="{FF2B5EF4-FFF2-40B4-BE49-F238E27FC236}">
                <a16:creationId xmlns:a16="http://schemas.microsoft.com/office/drawing/2014/main" id="{849CCF7A-68EE-4A70-C64F-9D392C9F5092}"/>
              </a:ext>
            </a:extLst>
          </p:cNvPr>
          <p:cNvSpPr txBox="1"/>
          <p:nvPr/>
        </p:nvSpPr>
        <p:spPr>
          <a:xfrm>
            <a:off x="8802568" y="3981816"/>
            <a:ext cx="3056269" cy="2462213"/>
          </a:xfrm>
          <a:prstGeom prst="rect">
            <a:avLst/>
          </a:prstGeom>
          <a:solidFill>
            <a:schemeClr val="bg2"/>
          </a:solidFill>
          <a:ln w="15875">
            <a:solidFill>
              <a:schemeClr val="tx1"/>
            </a:solidFill>
          </a:ln>
        </p:spPr>
        <p:txBody>
          <a:bodyPr wrap="square" lIns="91440" tIns="45720" rIns="91440" bIns="45720" rtlCol="0" anchor="t">
            <a:spAutoFit/>
          </a:bodyPr>
          <a:lstStyle/>
          <a:p>
            <a:r>
              <a:rPr lang="en-US" sz="1400">
                <a:latin typeface="Franklin Gothic Book"/>
              </a:rPr>
              <a:t>Students are provided opportunities to engage in hands-on, real-world learning experiences, and in order to deepen learning, they should:</a:t>
            </a:r>
          </a:p>
          <a:p>
            <a:pPr marL="285750" indent="-285750">
              <a:buFont typeface="Arial" panose="020B0604020202020204" pitchFamily="34" charset="0"/>
              <a:buChar char="•"/>
            </a:pPr>
            <a:r>
              <a:rPr lang="en-US" sz="1400">
                <a:latin typeface="Franklin Gothic Book"/>
              </a:rPr>
              <a:t>Be aligned to intended learning outcomes and their disciplinary knowledge, and</a:t>
            </a:r>
            <a:endParaRPr lang="en-US" sz="1400">
              <a:latin typeface="Franklin Gothic Book" panose="020B0503020102020204" pitchFamily="34" charset="0"/>
            </a:endParaRPr>
          </a:p>
          <a:p>
            <a:pPr marL="285750" indent="-285750">
              <a:buFont typeface="Arial" panose="020B0604020202020204" pitchFamily="34" charset="0"/>
              <a:buChar char="•"/>
            </a:pPr>
            <a:r>
              <a:rPr lang="en-US" sz="1400">
                <a:latin typeface="Franklin Gothic Book"/>
              </a:rPr>
              <a:t> Allow students to engage with high-level disciplinary questions and generate their own conclusions.</a:t>
            </a:r>
          </a:p>
        </p:txBody>
      </p:sp>
      <p:sp>
        <p:nvSpPr>
          <p:cNvPr id="23" name="Google Shape;393;p4">
            <a:extLst>
              <a:ext uri="{FF2B5EF4-FFF2-40B4-BE49-F238E27FC236}">
                <a16:creationId xmlns:a16="http://schemas.microsoft.com/office/drawing/2014/main" id="{49D5286F-DA52-5456-640F-B92C3AE69659}"/>
              </a:ext>
              <a:ext uri="{C183D7F6-B498-43B3-948B-1728B52AA6E4}">
                <adec:decorative xmlns:adec="http://schemas.microsoft.com/office/drawing/2017/decorative" val="1"/>
              </a:ext>
            </a:extLst>
          </p:cNvPr>
          <p:cNvSpPr/>
          <p:nvPr/>
        </p:nvSpPr>
        <p:spPr>
          <a:xfrm>
            <a:off x="695770" y="214507"/>
            <a:ext cx="4013700" cy="2992077"/>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393;p4">
            <a:extLst>
              <a:ext uri="{FF2B5EF4-FFF2-40B4-BE49-F238E27FC236}">
                <a16:creationId xmlns:a16="http://schemas.microsoft.com/office/drawing/2014/main" id="{0671DDA9-C4EE-11E1-9CD3-53AE98F21009}"/>
              </a:ext>
              <a:ext uri="{C183D7F6-B498-43B3-948B-1728B52AA6E4}">
                <adec:decorative xmlns:adec="http://schemas.microsoft.com/office/drawing/2017/decorative" val="1"/>
              </a:ext>
            </a:extLst>
          </p:cNvPr>
          <p:cNvSpPr/>
          <p:nvPr/>
        </p:nvSpPr>
        <p:spPr>
          <a:xfrm>
            <a:off x="5990010" y="823421"/>
            <a:ext cx="3671965" cy="2462212"/>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393;p4">
            <a:extLst>
              <a:ext uri="{FF2B5EF4-FFF2-40B4-BE49-F238E27FC236}">
                <a16:creationId xmlns:a16="http://schemas.microsoft.com/office/drawing/2014/main" id="{E12CEF5D-7FE3-1A55-7DF9-CD6752822EDD}"/>
              </a:ext>
              <a:ext uri="{C183D7F6-B498-43B3-948B-1728B52AA6E4}">
                <adec:decorative xmlns:adec="http://schemas.microsoft.com/office/drawing/2017/decorative" val="1"/>
              </a:ext>
            </a:extLst>
          </p:cNvPr>
          <p:cNvSpPr/>
          <p:nvPr/>
        </p:nvSpPr>
        <p:spPr>
          <a:xfrm>
            <a:off x="192158" y="3999019"/>
            <a:ext cx="3541056" cy="1976037"/>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393;p4">
            <a:extLst>
              <a:ext uri="{FF2B5EF4-FFF2-40B4-BE49-F238E27FC236}">
                <a16:creationId xmlns:a16="http://schemas.microsoft.com/office/drawing/2014/main" id="{A77E17E1-2B97-4E19-D242-15E97D204575}"/>
              </a:ext>
              <a:ext uri="{C183D7F6-B498-43B3-948B-1728B52AA6E4}">
                <adec:decorative xmlns:adec="http://schemas.microsoft.com/office/drawing/2017/decorative" val="1"/>
              </a:ext>
            </a:extLst>
          </p:cNvPr>
          <p:cNvSpPr/>
          <p:nvPr/>
        </p:nvSpPr>
        <p:spPr>
          <a:xfrm>
            <a:off x="4076997" y="4031170"/>
            <a:ext cx="3748996" cy="173361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5861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98C27-69A7-5025-B82A-53FC9C4785BC}"/>
              </a:ext>
            </a:extLst>
          </p:cNvPr>
          <p:cNvSpPr txBox="1"/>
          <p:nvPr/>
        </p:nvSpPr>
        <p:spPr>
          <a:xfrm>
            <a:off x="2414907" y="6196808"/>
            <a:ext cx="2043701" cy="369332"/>
          </a:xfrm>
          <a:prstGeom prst="rect">
            <a:avLst/>
          </a:prstGeom>
          <a:noFill/>
        </p:spPr>
        <p:txBody>
          <a:bodyPr wrap="none" rtlCol="0">
            <a:spAutoFit/>
          </a:bodyPr>
          <a:lstStyle/>
          <a:p>
            <a:r>
              <a:rPr lang="en-US"/>
              <a:t>9</a:t>
            </a:r>
            <a:r>
              <a:rPr lang="en-US" baseline="30000"/>
              <a:t>th</a:t>
            </a:r>
            <a:r>
              <a:rPr lang="en-US"/>
              <a:t> Grade Example </a:t>
            </a:r>
          </a:p>
        </p:txBody>
      </p:sp>
      <p:pic>
        <p:nvPicPr>
          <p:cNvPr id="5" name="Picture 4" descr="screenshot from the 9th grade MyPerspectives student's edition showing the possible text selections students can choose from ">
            <a:extLst>
              <a:ext uri="{FF2B5EF4-FFF2-40B4-BE49-F238E27FC236}">
                <a16:creationId xmlns:a16="http://schemas.microsoft.com/office/drawing/2014/main" id="{C83BFF5A-2BD0-8EA6-12AE-E93245A6F54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690324" y="249071"/>
            <a:ext cx="3981728" cy="5544450"/>
          </a:xfrm>
          <a:prstGeom prst="rect">
            <a:avLst/>
          </a:prstGeom>
          <a:effectLst>
            <a:outerShdw blurRad="63500" sx="102000" sy="102000" algn="ctr" rotWithShape="0">
              <a:prstClr val="black">
                <a:alpha val="40000"/>
              </a:prstClr>
            </a:outerShdw>
          </a:effectLst>
        </p:spPr>
      </p:pic>
      <p:pic>
        <p:nvPicPr>
          <p:cNvPr id="9" name="Picture 8" descr="screenshot from the 9th grade MyPerspectives student's edition showing the directions for students individually selecting and reading a text based on the unit's essential question">
            <a:extLst>
              <a:ext uri="{FF2B5EF4-FFF2-40B4-BE49-F238E27FC236}">
                <a16:creationId xmlns:a16="http://schemas.microsoft.com/office/drawing/2014/main" id="{9ACA678B-5EC6-3F5B-32C4-47354F2A4E71}"/>
              </a:ext>
            </a:extLst>
          </p:cNvPr>
          <p:cNvPicPr>
            <a:picLocks noChangeAspect="1"/>
          </p:cNvPicPr>
          <p:nvPr/>
        </p:nvPicPr>
        <p:blipFill>
          <a:blip r:embed="rId4"/>
          <a:stretch>
            <a:fillRect/>
          </a:stretch>
        </p:blipFill>
        <p:spPr>
          <a:xfrm>
            <a:off x="484292" y="163560"/>
            <a:ext cx="3861229" cy="5585426"/>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E52822EC-43EC-160E-7314-928118B2DB8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4292" y="6037083"/>
            <a:ext cx="1805794" cy="688782"/>
          </a:xfrm>
          <a:prstGeom prst="rect">
            <a:avLst/>
          </a:prstGeom>
        </p:spPr>
      </p:pic>
      <p:sp>
        <p:nvSpPr>
          <p:cNvPr id="13" name="TextBox 12">
            <a:extLst>
              <a:ext uri="{FF2B5EF4-FFF2-40B4-BE49-F238E27FC236}">
                <a16:creationId xmlns:a16="http://schemas.microsoft.com/office/drawing/2014/main" id="{BC9F1DF5-AEA3-8619-874B-454B3D441B55}"/>
              </a:ext>
            </a:extLst>
          </p:cNvPr>
          <p:cNvSpPr txBox="1"/>
          <p:nvPr/>
        </p:nvSpPr>
        <p:spPr>
          <a:xfrm>
            <a:off x="9016855" y="1620912"/>
            <a:ext cx="2939845" cy="3046988"/>
          </a:xfrm>
          <a:prstGeom prst="rect">
            <a:avLst/>
          </a:prstGeom>
          <a:solidFill>
            <a:schemeClr val="bg2"/>
          </a:solidFill>
          <a:ln w="15875">
            <a:solidFill>
              <a:schemeClr val="tx1"/>
            </a:solidFill>
          </a:ln>
        </p:spPr>
        <p:txBody>
          <a:bodyPr wrap="square" rtlCol="0">
            <a:spAutoFit/>
          </a:bodyPr>
          <a:lstStyle/>
          <a:p>
            <a:r>
              <a:rPr lang="en-US" sz="1600"/>
              <a:t>Provide students with personally relevant learning choices aligned to intended academic outcomes. </a:t>
            </a:r>
          </a:p>
          <a:p>
            <a:pPr marL="285750" indent="-285750">
              <a:buFont typeface="Arial" panose="020B0604020202020204" pitchFamily="34" charset="0"/>
              <a:buChar char="•"/>
            </a:pPr>
            <a:r>
              <a:rPr lang="en-US" sz="1600"/>
              <a:t>Offering only a few structured choices keeps students from feeling overwhelmed.</a:t>
            </a:r>
          </a:p>
          <a:p>
            <a:pPr marL="285750" indent="-285750">
              <a:buFont typeface="Arial" panose="020B0604020202020204" pitchFamily="34" charset="0"/>
              <a:buChar char="•"/>
            </a:pPr>
            <a:r>
              <a:rPr lang="en-US" sz="1600"/>
              <a:t>Choice could include elements like product, audience, design, topics and texts. </a:t>
            </a:r>
          </a:p>
        </p:txBody>
      </p:sp>
      <p:sp>
        <p:nvSpPr>
          <p:cNvPr id="15" name="Google Shape;393;p4">
            <a:extLst>
              <a:ext uri="{FF2B5EF4-FFF2-40B4-BE49-F238E27FC236}">
                <a16:creationId xmlns:a16="http://schemas.microsoft.com/office/drawing/2014/main" id="{934F1903-4106-8204-0E82-53EA757B74FD}"/>
              </a:ext>
              <a:ext uri="{C183D7F6-B498-43B3-948B-1728B52AA6E4}">
                <adec:decorative xmlns:adec="http://schemas.microsoft.com/office/drawing/2017/decorative" val="1"/>
              </a:ext>
            </a:extLst>
          </p:cNvPr>
          <p:cNvSpPr/>
          <p:nvPr/>
        </p:nvSpPr>
        <p:spPr>
          <a:xfrm>
            <a:off x="484292" y="562327"/>
            <a:ext cx="3541056" cy="195693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93;p4">
            <a:extLst>
              <a:ext uri="{FF2B5EF4-FFF2-40B4-BE49-F238E27FC236}">
                <a16:creationId xmlns:a16="http://schemas.microsoft.com/office/drawing/2014/main" id="{EA789AF7-49A8-DCF1-3908-AB7C4DB433F6}"/>
              </a:ext>
              <a:ext uri="{C183D7F6-B498-43B3-948B-1728B52AA6E4}">
                <adec:decorative xmlns:adec="http://schemas.microsoft.com/office/drawing/2017/decorative" val="1"/>
              </a:ext>
            </a:extLst>
          </p:cNvPr>
          <p:cNvSpPr/>
          <p:nvPr/>
        </p:nvSpPr>
        <p:spPr>
          <a:xfrm>
            <a:off x="4604628" y="249071"/>
            <a:ext cx="1179946" cy="456607"/>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393;p4">
            <a:extLst>
              <a:ext uri="{FF2B5EF4-FFF2-40B4-BE49-F238E27FC236}">
                <a16:creationId xmlns:a16="http://schemas.microsoft.com/office/drawing/2014/main" id="{4300ED93-AF1A-4768-3EAC-75125E8B96EB}"/>
              </a:ext>
              <a:ext uri="{C183D7F6-B498-43B3-948B-1728B52AA6E4}">
                <adec:decorative xmlns:adec="http://schemas.microsoft.com/office/drawing/2017/decorative" val="1"/>
              </a:ext>
            </a:extLst>
          </p:cNvPr>
          <p:cNvSpPr/>
          <p:nvPr/>
        </p:nvSpPr>
        <p:spPr>
          <a:xfrm>
            <a:off x="4273989" y="4848473"/>
            <a:ext cx="3644022" cy="1044562"/>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0519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a:t>Module Purpose</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vert="horz" lIns="91440" tIns="45720" rIns="91440" bIns="45720" rtlCol="0" anchor="t">
            <a:normAutofit/>
          </a:bodyPr>
          <a:lstStyle/>
          <a:p>
            <a:pPr marL="0" indent="0" rtl="0">
              <a:spcBef>
                <a:spcPts val="0"/>
              </a:spcBef>
              <a:spcAft>
                <a:spcPts val="0"/>
              </a:spcAft>
              <a:buNone/>
            </a:pPr>
            <a:r>
              <a:rPr lang="en-US" sz="1800" b="1" i="0" u="none" strike="noStrike">
                <a:solidFill>
                  <a:srgbClr val="102649"/>
                </a:solidFill>
                <a:effectLst/>
                <a:latin typeface="Libre Franklin"/>
              </a:rPr>
              <a:t>Module Objectives:</a:t>
            </a:r>
            <a:endParaRPr lang="en-US" b="0">
              <a:effectLst/>
              <a:latin typeface="Libre Franklin"/>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a:rPr>
              <a:t>Build understanding of “transfer of learning” and associated findings from learning science. </a:t>
            </a:r>
          </a:p>
          <a:p>
            <a:pPr fontAlgn="base"/>
            <a:r>
              <a:rPr lang="en-US" sz="1800">
                <a:latin typeface="Libre Franklin"/>
              </a:rPr>
              <a:t>Explore indicators of transfer of learning using examples from HQIRs.</a:t>
            </a:r>
            <a:endParaRPr lang="en-US" sz="1800" b="0" i="0" u="none" strike="noStrike">
              <a:solidFill>
                <a:srgbClr val="102649"/>
              </a:solidFill>
              <a:effectLst/>
              <a:latin typeface="Libre Franklin"/>
            </a:endParaRPr>
          </a:p>
          <a:p>
            <a:pPr rtl="0" fontAlgn="base">
              <a:spcBef>
                <a:spcPts val="1000"/>
              </a:spcBef>
              <a:spcAft>
                <a:spcPts val="0"/>
              </a:spcAft>
              <a:buFont typeface="Arial" panose="020B0604020202020204" pitchFamily="34" charset="0"/>
              <a:buChar char="•"/>
            </a:pPr>
            <a:r>
              <a:rPr lang="en-US" sz="1800">
                <a:latin typeface="Libre Franklin"/>
              </a:rPr>
              <a:t>Consider deeper learning practices to support potential adjustments to an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2945" y="1637738"/>
            <a:ext cx="627942" cy="475529"/>
          </a:xfrm>
          <a:prstGeom prst="rect">
            <a:avLst/>
          </a:prstGeom>
        </p:spPr>
      </p:pic>
    </p:spTree>
    <p:extLst>
      <p:ext uri="{BB962C8B-B14F-4D97-AF65-F5344CB8AC3E}">
        <p14:creationId xmlns:p14="http://schemas.microsoft.com/office/powerpoint/2010/main" val="231500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C993E-62D0-B2A0-677B-588D55912229}"/>
              </a:ext>
            </a:extLst>
          </p:cNvPr>
          <p:cNvSpPr txBox="1"/>
          <p:nvPr/>
        </p:nvSpPr>
        <p:spPr>
          <a:xfrm>
            <a:off x="10241632" y="980305"/>
            <a:ext cx="1869230" cy="338554"/>
          </a:xfrm>
          <a:prstGeom prst="rect">
            <a:avLst/>
          </a:prstGeom>
          <a:noFill/>
        </p:spPr>
        <p:txBody>
          <a:bodyPr wrap="none" rtlCol="0">
            <a:spAutoFit/>
          </a:bodyPr>
          <a:lstStyle/>
          <a:p>
            <a:r>
              <a:rPr lang="en-US" sz="1600"/>
              <a:t>2</a:t>
            </a:r>
            <a:r>
              <a:rPr lang="en-US" sz="1600" baseline="30000"/>
              <a:t>nd</a:t>
            </a:r>
            <a:r>
              <a:rPr lang="en-US" sz="1600"/>
              <a:t> Grade Example </a:t>
            </a:r>
          </a:p>
        </p:txBody>
      </p:sp>
      <p:sp>
        <p:nvSpPr>
          <p:cNvPr id="25" name="TextBox 24">
            <a:extLst>
              <a:ext uri="{FF2B5EF4-FFF2-40B4-BE49-F238E27FC236}">
                <a16:creationId xmlns:a16="http://schemas.microsoft.com/office/drawing/2014/main" id="{D31F60FA-A95F-1C71-9FDE-06BDCE0FE9E9}"/>
              </a:ext>
            </a:extLst>
          </p:cNvPr>
          <p:cNvSpPr txBox="1"/>
          <p:nvPr/>
        </p:nvSpPr>
        <p:spPr>
          <a:xfrm>
            <a:off x="7497143" y="2486276"/>
            <a:ext cx="2956632" cy="1323439"/>
          </a:xfrm>
          <a:prstGeom prst="rect">
            <a:avLst/>
          </a:prstGeom>
          <a:solidFill>
            <a:schemeClr val="bg2"/>
          </a:solidFill>
          <a:ln>
            <a:solidFill>
              <a:schemeClr val="tx2"/>
            </a:solidFill>
          </a:ln>
        </p:spPr>
        <p:txBody>
          <a:bodyPr wrap="square" rtlCol="0">
            <a:spAutoFit/>
          </a:bodyPr>
          <a:lstStyle/>
          <a:p>
            <a:r>
              <a:rPr lang="en-US" sz="1600"/>
              <a:t>Students are supported in using their mental models (schema) to look for similarities and differences (patterns) as they analyze new learning situations.</a:t>
            </a:r>
          </a:p>
        </p:txBody>
      </p:sp>
      <p:pic>
        <p:nvPicPr>
          <p:cNvPr id="28" name="Picture 27">
            <a:extLst>
              <a:ext uri="{FF2B5EF4-FFF2-40B4-BE49-F238E27FC236}">
                <a16:creationId xmlns:a16="http://schemas.microsoft.com/office/drawing/2014/main" id="{AB51CF14-481C-A295-E107-7D38D0CC86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39279" y="66834"/>
            <a:ext cx="1471583" cy="825390"/>
          </a:xfrm>
          <a:prstGeom prst="rect">
            <a:avLst/>
          </a:prstGeom>
        </p:spPr>
      </p:pic>
      <p:pic>
        <p:nvPicPr>
          <p:cNvPr id="4" name="Picture 3" descr="screenshot from the 2nd grade Benchmark Advance teacher's edition showing teacher notes to support students in analyzing a new prompt">
            <a:extLst>
              <a:ext uri="{FF2B5EF4-FFF2-40B4-BE49-F238E27FC236}">
                <a16:creationId xmlns:a16="http://schemas.microsoft.com/office/drawing/2014/main" id="{334C248D-2580-5209-D512-0EDC92E747CD}"/>
              </a:ext>
            </a:extLst>
          </p:cNvPr>
          <p:cNvPicPr>
            <a:picLocks noChangeAspect="1"/>
          </p:cNvPicPr>
          <p:nvPr/>
        </p:nvPicPr>
        <p:blipFill>
          <a:blip r:embed="rId4"/>
          <a:stretch>
            <a:fillRect/>
          </a:stretch>
        </p:blipFill>
        <p:spPr>
          <a:xfrm>
            <a:off x="1108178" y="135685"/>
            <a:ext cx="4884997" cy="6301455"/>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77E9CF9-99FD-C754-C9CB-18A422D4D2E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79561" y="1944710"/>
            <a:ext cx="4144514" cy="2704563"/>
          </a:xfrm>
          <a:prstGeom prst="rect">
            <a:avLst/>
          </a:prstGeom>
        </p:spPr>
      </p:pic>
    </p:spTree>
    <p:extLst>
      <p:ext uri="{BB962C8B-B14F-4D97-AF65-F5344CB8AC3E}">
        <p14:creationId xmlns:p14="http://schemas.microsoft.com/office/powerpoint/2010/main" val="2696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from the 7th grade Envision teacher's edition showing lesson objectives">
            <a:extLst>
              <a:ext uri="{FF2B5EF4-FFF2-40B4-BE49-F238E27FC236}">
                <a16:creationId xmlns:a16="http://schemas.microsoft.com/office/drawing/2014/main" id="{394BC4B1-4673-7968-F59B-1165A83168AA}"/>
              </a:ext>
            </a:extLst>
          </p:cNvPr>
          <p:cNvPicPr>
            <a:picLocks noChangeAspect="1"/>
          </p:cNvPicPr>
          <p:nvPr/>
        </p:nvPicPr>
        <p:blipFill>
          <a:blip r:embed="rId3"/>
          <a:stretch>
            <a:fillRect/>
          </a:stretch>
        </p:blipFill>
        <p:spPr>
          <a:xfrm>
            <a:off x="147692" y="123444"/>
            <a:ext cx="3432906" cy="4206127"/>
          </a:xfrm>
          <a:prstGeom prst="rect">
            <a:avLst/>
          </a:prstGeom>
          <a:effectLst>
            <a:outerShdw blurRad="63500" sx="102000" sy="102000" algn="ctr" rotWithShape="0">
              <a:prstClr val="black">
                <a:alpha val="40000"/>
              </a:prstClr>
            </a:outerShdw>
          </a:effectLst>
        </p:spPr>
      </p:pic>
      <p:pic>
        <p:nvPicPr>
          <p:cNvPr id="3" name="Picture 2" descr="screenshot from the 7th grade Envision teacher's edition showing support for students posing questions in response to a video">
            <a:extLst>
              <a:ext uri="{FF2B5EF4-FFF2-40B4-BE49-F238E27FC236}">
                <a16:creationId xmlns:a16="http://schemas.microsoft.com/office/drawing/2014/main" id="{CADB07FE-379D-7388-1BCC-9E7AB1D316A2}"/>
              </a:ext>
            </a:extLst>
          </p:cNvPr>
          <p:cNvPicPr>
            <a:picLocks noChangeAspect="1"/>
          </p:cNvPicPr>
          <p:nvPr/>
        </p:nvPicPr>
        <p:blipFill>
          <a:blip r:embed="rId4"/>
          <a:stretch>
            <a:fillRect/>
          </a:stretch>
        </p:blipFill>
        <p:spPr>
          <a:xfrm>
            <a:off x="3768786" y="111723"/>
            <a:ext cx="2813587" cy="4232472"/>
          </a:xfrm>
          <a:prstGeom prst="rect">
            <a:avLst/>
          </a:prstGeom>
          <a:effectLst>
            <a:outerShdw blurRad="63500" sx="102000" sy="102000" algn="ctr" rotWithShape="0">
              <a:prstClr val="black">
                <a:alpha val="40000"/>
              </a:prstClr>
            </a:outerShdw>
          </a:effectLst>
        </p:spPr>
      </p:pic>
      <p:pic>
        <p:nvPicPr>
          <p:cNvPr id="4" name="Picture 3" descr="screenshot from the 7th grade Envision teacher's edition showing teacher notes for supporting students in developing a mathematical model and proposing a solution to the problem presented">
            <a:extLst>
              <a:ext uri="{FF2B5EF4-FFF2-40B4-BE49-F238E27FC236}">
                <a16:creationId xmlns:a16="http://schemas.microsoft.com/office/drawing/2014/main" id="{0C01F825-D29C-179E-C5A5-F94C01273D11}"/>
              </a:ext>
            </a:extLst>
          </p:cNvPr>
          <p:cNvPicPr>
            <a:picLocks noChangeAspect="1"/>
          </p:cNvPicPr>
          <p:nvPr/>
        </p:nvPicPr>
        <p:blipFill>
          <a:blip r:embed="rId5"/>
          <a:stretch>
            <a:fillRect/>
          </a:stretch>
        </p:blipFill>
        <p:spPr>
          <a:xfrm>
            <a:off x="6763837" y="71303"/>
            <a:ext cx="3266669" cy="4232472"/>
          </a:xfrm>
          <a:prstGeom prst="rect">
            <a:avLst/>
          </a:prstGeom>
          <a:effectLst>
            <a:outerShdw blurRad="63500" sx="102000" sy="102000" algn="ctr" rotWithShape="0">
              <a:prstClr val="black">
                <a:alpha val="40000"/>
              </a:prstClr>
            </a:outerShdw>
          </a:effectLst>
        </p:spPr>
      </p:pic>
      <p:pic>
        <p:nvPicPr>
          <p:cNvPr id="5" name="Picture 4" descr="screenshot from the 7th grade Envision teacher's edition showing teacher notes to support students in reflecting on their thinking">
            <a:extLst>
              <a:ext uri="{FF2B5EF4-FFF2-40B4-BE49-F238E27FC236}">
                <a16:creationId xmlns:a16="http://schemas.microsoft.com/office/drawing/2014/main" id="{C4A78F66-95CD-E6A3-5A6C-B7792397A0F4}"/>
              </a:ext>
            </a:extLst>
          </p:cNvPr>
          <p:cNvPicPr>
            <a:picLocks noChangeAspect="1"/>
          </p:cNvPicPr>
          <p:nvPr/>
        </p:nvPicPr>
        <p:blipFill>
          <a:blip r:embed="rId6"/>
          <a:stretch>
            <a:fillRect/>
          </a:stretch>
        </p:blipFill>
        <p:spPr>
          <a:xfrm>
            <a:off x="6815164" y="4452223"/>
            <a:ext cx="4592225" cy="2241702"/>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CEE5AC97-2276-5FC1-51BB-35FFC31293FF}"/>
              </a:ext>
            </a:extLst>
          </p:cNvPr>
          <p:cNvSpPr txBox="1"/>
          <p:nvPr/>
        </p:nvSpPr>
        <p:spPr>
          <a:xfrm>
            <a:off x="147692" y="4600909"/>
            <a:ext cx="5342838" cy="1323439"/>
          </a:xfrm>
          <a:prstGeom prst="rect">
            <a:avLst/>
          </a:prstGeom>
          <a:solidFill>
            <a:srgbClr val="E7E6E6"/>
          </a:solidFill>
          <a:ln>
            <a:solidFill>
              <a:srgbClr val="44546A"/>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Franklin Gothic Book" panose="020B0503020102020204"/>
              </a:rPr>
              <a:t>Students are supported in applying metacognitive skills (e.g., selecting and evaluating strategies for different problem types, self-questioning, knowing when to seek resources and feedback) to manage, control and reflect on their learning.</a:t>
            </a:r>
          </a:p>
        </p:txBody>
      </p:sp>
      <p:pic>
        <p:nvPicPr>
          <p:cNvPr id="7" name="Picture 6">
            <a:extLst>
              <a:ext uri="{FF2B5EF4-FFF2-40B4-BE49-F238E27FC236}">
                <a16:creationId xmlns:a16="http://schemas.microsoft.com/office/drawing/2014/main" id="{8E1012E5-1901-A541-64EE-D491D81E431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47692" y="213800"/>
            <a:ext cx="1892864" cy="719851"/>
          </a:xfrm>
          <a:prstGeom prst="rect">
            <a:avLst/>
          </a:prstGeom>
        </p:spPr>
      </p:pic>
      <p:pic>
        <p:nvPicPr>
          <p:cNvPr id="8" name="Picture 7">
            <a:extLst>
              <a:ext uri="{FF2B5EF4-FFF2-40B4-BE49-F238E27FC236}">
                <a16:creationId xmlns:a16="http://schemas.microsoft.com/office/drawing/2014/main" id="{EA8E0373-5365-6B7F-63E4-96DF424886B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750610" y="933652"/>
            <a:ext cx="1617044" cy="774552"/>
          </a:xfrm>
          <a:prstGeom prst="rect">
            <a:avLst/>
          </a:prstGeom>
        </p:spPr>
      </p:pic>
      <p:pic>
        <p:nvPicPr>
          <p:cNvPr id="9" name="Picture 8">
            <a:extLst>
              <a:ext uri="{FF2B5EF4-FFF2-40B4-BE49-F238E27FC236}">
                <a16:creationId xmlns:a16="http://schemas.microsoft.com/office/drawing/2014/main" id="{C375F41B-E112-811C-B5F4-96D3FFD4DC9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770561" y="1708203"/>
            <a:ext cx="1277152" cy="558479"/>
          </a:xfrm>
          <a:prstGeom prst="rect">
            <a:avLst/>
          </a:prstGeom>
        </p:spPr>
      </p:pic>
      <p:pic>
        <p:nvPicPr>
          <p:cNvPr id="10" name="Picture 9">
            <a:extLst>
              <a:ext uri="{FF2B5EF4-FFF2-40B4-BE49-F238E27FC236}">
                <a16:creationId xmlns:a16="http://schemas.microsoft.com/office/drawing/2014/main" id="{97B068CF-1772-1488-9683-2A645ACA8D2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11276" y="4303774"/>
            <a:ext cx="1152021" cy="902745"/>
          </a:xfrm>
          <a:prstGeom prst="rect">
            <a:avLst/>
          </a:prstGeom>
        </p:spPr>
      </p:pic>
      <p:pic>
        <p:nvPicPr>
          <p:cNvPr id="12" name="Picture 11">
            <a:extLst>
              <a:ext uri="{FF2B5EF4-FFF2-40B4-BE49-F238E27FC236}">
                <a16:creationId xmlns:a16="http://schemas.microsoft.com/office/drawing/2014/main" id="{F59E6A10-5255-1390-BE3B-52083053BB5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768832" y="71303"/>
            <a:ext cx="1277115" cy="1313878"/>
          </a:xfrm>
          <a:prstGeom prst="rect">
            <a:avLst/>
          </a:prstGeom>
        </p:spPr>
      </p:pic>
      <p:sp>
        <p:nvSpPr>
          <p:cNvPr id="13" name="TextBox 12">
            <a:extLst>
              <a:ext uri="{FF2B5EF4-FFF2-40B4-BE49-F238E27FC236}">
                <a16:creationId xmlns:a16="http://schemas.microsoft.com/office/drawing/2014/main" id="{CE1555D5-AD9A-92DF-6AAD-0B29C1B2A3C1}"/>
              </a:ext>
            </a:extLst>
          </p:cNvPr>
          <p:cNvSpPr txBox="1"/>
          <p:nvPr/>
        </p:nvSpPr>
        <p:spPr>
          <a:xfrm>
            <a:off x="10227780" y="1533629"/>
            <a:ext cx="1893636" cy="338554"/>
          </a:xfrm>
          <a:prstGeom prst="rect">
            <a:avLst/>
          </a:prstGeom>
          <a:noFill/>
        </p:spPr>
        <p:txBody>
          <a:bodyPr wrap="square" rtlCol="0">
            <a:spAutoFit/>
          </a:bodyPr>
          <a:lstStyle/>
          <a:p>
            <a:r>
              <a:rPr lang="en-US" sz="1600">
                <a:solidFill>
                  <a:prstClr val="black"/>
                </a:solidFill>
                <a:latin typeface="Franklin Gothic Book" panose="020B0503020102020204"/>
              </a:rPr>
              <a:t>7</a:t>
            </a:r>
            <a:r>
              <a:rPr lang="en-US" sz="1600" baseline="30000">
                <a:solidFill>
                  <a:prstClr val="black"/>
                </a:solidFill>
                <a:latin typeface="Franklin Gothic Book" panose="020B0503020102020204"/>
              </a:rPr>
              <a:t>th</a:t>
            </a:r>
            <a:r>
              <a:rPr lang="en-US" sz="1600">
                <a:solidFill>
                  <a:prstClr val="black"/>
                </a:solidFill>
                <a:latin typeface="Franklin Gothic Book" panose="020B0503020102020204"/>
              </a:rPr>
              <a:t> Grade Example </a:t>
            </a:r>
          </a:p>
        </p:txBody>
      </p:sp>
      <p:pic>
        <p:nvPicPr>
          <p:cNvPr id="14" name="Picture 13">
            <a:extLst>
              <a:ext uri="{FF2B5EF4-FFF2-40B4-BE49-F238E27FC236}">
                <a16:creationId xmlns:a16="http://schemas.microsoft.com/office/drawing/2014/main" id="{E1DE12FD-0733-40FF-809B-E743DD278C9D}"/>
              </a:ext>
            </a:extLst>
          </p:cNvPr>
          <p:cNvPicPr>
            <a:picLocks noChangeAspect="1"/>
          </p:cNvPicPr>
          <p:nvPr/>
        </p:nvPicPr>
        <p:blipFill>
          <a:blip r:embed="rId9"/>
          <a:stretch>
            <a:fillRect/>
          </a:stretch>
        </p:blipFill>
        <p:spPr>
          <a:xfrm>
            <a:off x="275147" y="6196967"/>
            <a:ext cx="1103472" cy="457240"/>
          </a:xfrm>
          <a:prstGeom prst="rect">
            <a:avLst/>
          </a:prstGeom>
        </p:spPr>
      </p:pic>
    </p:spTree>
    <p:extLst>
      <p:ext uri="{BB962C8B-B14F-4D97-AF65-F5344CB8AC3E}">
        <p14:creationId xmlns:p14="http://schemas.microsoft.com/office/powerpoint/2010/main" val="37606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from the 8th grade EL Education teacher's edition showing the guiding question and big ideas of the unit ">
            <a:extLst>
              <a:ext uri="{FF2B5EF4-FFF2-40B4-BE49-F238E27FC236}">
                <a16:creationId xmlns:a16="http://schemas.microsoft.com/office/drawing/2014/main" id="{A824350F-3FED-4749-193F-A353F822E96D}"/>
              </a:ext>
            </a:extLst>
          </p:cNvPr>
          <p:cNvPicPr>
            <a:picLocks noChangeAspect="1"/>
          </p:cNvPicPr>
          <p:nvPr/>
        </p:nvPicPr>
        <p:blipFill>
          <a:blip r:embed="rId3"/>
          <a:stretch>
            <a:fillRect/>
          </a:stretch>
        </p:blipFill>
        <p:spPr>
          <a:xfrm>
            <a:off x="189927" y="271192"/>
            <a:ext cx="4291398" cy="2180914"/>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3FD618EF-78F4-B08E-DB7E-FF77C2F95CB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9926" y="3133764"/>
            <a:ext cx="4291398" cy="3336614"/>
          </a:xfrm>
          <a:prstGeom prst="rect">
            <a:avLst/>
          </a:prstGeom>
          <a:effectLst>
            <a:outerShdw blurRad="63500" sx="102000" sy="102000" algn="ctr" rotWithShape="0">
              <a:prstClr val="black">
                <a:alpha val="40000"/>
              </a:prstClr>
            </a:outerShdw>
          </a:effectLst>
        </p:spPr>
      </p:pic>
      <p:pic>
        <p:nvPicPr>
          <p:cNvPr id="7" name="Picture 6" descr="screenshot from the 8th grade EL Education teacher's edition showing the instructional routine of praise, question and suggestion for peer feedback">
            <a:extLst>
              <a:ext uri="{FF2B5EF4-FFF2-40B4-BE49-F238E27FC236}">
                <a16:creationId xmlns:a16="http://schemas.microsoft.com/office/drawing/2014/main" id="{28D32C06-9529-0DBA-5AEB-158DF3C8528C}"/>
              </a:ext>
            </a:extLst>
          </p:cNvPr>
          <p:cNvPicPr>
            <a:picLocks noChangeAspect="1"/>
          </p:cNvPicPr>
          <p:nvPr/>
        </p:nvPicPr>
        <p:blipFill>
          <a:blip r:embed="rId5"/>
          <a:stretch>
            <a:fillRect/>
          </a:stretch>
        </p:blipFill>
        <p:spPr>
          <a:xfrm>
            <a:off x="9240204" y="3949550"/>
            <a:ext cx="2591961" cy="1293468"/>
          </a:xfrm>
          <a:prstGeom prst="rect">
            <a:avLst/>
          </a:prstGeom>
          <a:effectLst>
            <a:outerShdw blurRad="63500" sx="102000" sy="102000" algn="ctr" rotWithShape="0">
              <a:prstClr val="black">
                <a:alpha val="40000"/>
              </a:prstClr>
            </a:outerShdw>
          </a:effectLst>
        </p:spPr>
      </p:pic>
      <p:pic>
        <p:nvPicPr>
          <p:cNvPr id="9" name="Picture 8" descr="screenshot from the 8th grade EL Education teacher's edition showing the anchor chart template">
            <a:extLst>
              <a:ext uri="{FF2B5EF4-FFF2-40B4-BE49-F238E27FC236}">
                <a16:creationId xmlns:a16="http://schemas.microsoft.com/office/drawing/2014/main" id="{5D0936AD-EFA3-09F1-99E7-B98427DAE908}"/>
              </a:ext>
            </a:extLst>
          </p:cNvPr>
          <p:cNvPicPr>
            <a:picLocks noChangeAspect="1"/>
          </p:cNvPicPr>
          <p:nvPr/>
        </p:nvPicPr>
        <p:blipFill>
          <a:blip r:embed="rId6"/>
          <a:stretch>
            <a:fillRect/>
          </a:stretch>
        </p:blipFill>
        <p:spPr>
          <a:xfrm>
            <a:off x="4883926" y="227298"/>
            <a:ext cx="1990285" cy="2637954"/>
          </a:xfrm>
          <a:prstGeom prst="rect">
            <a:avLst/>
          </a:prstGeom>
          <a:effectLst>
            <a:outerShdw blurRad="63500" sx="102000" sy="102000" algn="ctr" rotWithShape="0">
              <a:prstClr val="black">
                <a:alpha val="40000"/>
              </a:prstClr>
            </a:outerShdw>
          </a:effectLst>
        </p:spPr>
      </p:pic>
      <p:pic>
        <p:nvPicPr>
          <p:cNvPr id="11" name="Picture 10" descr="screenshot from the 8th grade EL Education teacher's edition showing the model students will use">
            <a:extLst>
              <a:ext uri="{FF2B5EF4-FFF2-40B4-BE49-F238E27FC236}">
                <a16:creationId xmlns:a16="http://schemas.microsoft.com/office/drawing/2014/main" id="{BB54CDCF-ED26-517F-63D1-A7CAA9CE34F9}"/>
              </a:ext>
            </a:extLst>
          </p:cNvPr>
          <p:cNvPicPr>
            <a:picLocks noChangeAspect="1"/>
          </p:cNvPicPr>
          <p:nvPr/>
        </p:nvPicPr>
        <p:blipFill>
          <a:blip r:embed="rId7"/>
          <a:stretch>
            <a:fillRect/>
          </a:stretch>
        </p:blipFill>
        <p:spPr>
          <a:xfrm>
            <a:off x="7005349" y="227298"/>
            <a:ext cx="1990285" cy="2637259"/>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6959ED31-5202-B8D4-8983-28CF6B7D373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393378" y="116687"/>
            <a:ext cx="1705010" cy="309010"/>
          </a:xfrm>
          <a:prstGeom prst="rect">
            <a:avLst/>
          </a:prstGeom>
        </p:spPr>
      </p:pic>
      <p:sp>
        <p:nvSpPr>
          <p:cNvPr id="4" name="TextBox 3">
            <a:extLst>
              <a:ext uri="{FF2B5EF4-FFF2-40B4-BE49-F238E27FC236}">
                <a16:creationId xmlns:a16="http://schemas.microsoft.com/office/drawing/2014/main" id="{EDD7E236-3786-9A06-9515-2A3A65892D15}"/>
              </a:ext>
            </a:extLst>
          </p:cNvPr>
          <p:cNvSpPr txBox="1"/>
          <p:nvPr/>
        </p:nvSpPr>
        <p:spPr>
          <a:xfrm>
            <a:off x="10393378" y="546802"/>
            <a:ext cx="1705010" cy="307777"/>
          </a:xfrm>
          <a:prstGeom prst="rect">
            <a:avLst/>
          </a:prstGeom>
          <a:noFill/>
        </p:spPr>
        <p:txBody>
          <a:bodyPr wrap="square" rtlCol="0">
            <a:spAutoFit/>
          </a:bodyPr>
          <a:lstStyle/>
          <a:p>
            <a:r>
              <a:rPr lang="en-US" sz="1400">
                <a:solidFill>
                  <a:prstClr val="black"/>
                </a:solidFill>
                <a:latin typeface="Franklin Gothic Book" panose="020B0503020102020204"/>
              </a:rPr>
              <a:t>8</a:t>
            </a:r>
            <a:r>
              <a:rPr lang="en-US" sz="1400" baseline="30000">
                <a:solidFill>
                  <a:prstClr val="black"/>
                </a:solidFill>
                <a:latin typeface="Franklin Gothic Book" panose="020B0503020102020204"/>
              </a:rPr>
              <a:t>th</a:t>
            </a:r>
            <a:r>
              <a:rPr lang="en-US" sz="1400">
                <a:solidFill>
                  <a:prstClr val="black"/>
                </a:solidFill>
                <a:latin typeface="Franklin Gothic Book" panose="020B0503020102020204"/>
              </a:rPr>
              <a:t> Grade Example </a:t>
            </a:r>
          </a:p>
        </p:txBody>
      </p:sp>
      <p:pic>
        <p:nvPicPr>
          <p:cNvPr id="6" name="Picture 5">
            <a:extLst>
              <a:ext uri="{FF2B5EF4-FFF2-40B4-BE49-F238E27FC236}">
                <a16:creationId xmlns:a16="http://schemas.microsoft.com/office/drawing/2014/main" id="{CF3F1F36-448A-0AB0-43AF-7199740CB4B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789411" y="3130943"/>
            <a:ext cx="2206223" cy="1723612"/>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E1D658D2-440A-2185-9A74-8D461BD7BE44}"/>
              </a:ext>
            </a:extLst>
          </p:cNvPr>
          <p:cNvSpPr txBox="1"/>
          <p:nvPr/>
        </p:nvSpPr>
        <p:spPr>
          <a:xfrm>
            <a:off x="4967309" y="5270049"/>
            <a:ext cx="3786909" cy="1200329"/>
          </a:xfrm>
          <a:prstGeom prst="rect">
            <a:avLst/>
          </a:prstGeom>
          <a:solidFill>
            <a:srgbClr val="E7E6E6"/>
          </a:solidFill>
          <a:ln>
            <a:solidFill>
              <a:srgbClr val="44546A"/>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Franklin Gothic Book" panose="020B0503020102020204"/>
              </a:rPr>
              <a:t>Inquiry-based learning and problem-solving tasks should include the following elements to ensure all learners are supported in meeting academic outcomes.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Franklin Gothic Book" panose="020B0503020102020204"/>
              </a:rPr>
              <a:t>indicators of success (e.g., rubrics, worked examples)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solidFill>
                <a:effectLst/>
                <a:uLnTx/>
                <a:uFillTx/>
                <a:latin typeface="Franklin Gothic Book" panose="020B0503020102020204"/>
              </a:rPr>
              <a:t>feedback</a:t>
            </a:r>
          </a:p>
        </p:txBody>
      </p:sp>
      <p:pic>
        <p:nvPicPr>
          <p:cNvPr id="15" name="Picture 14" descr="screenshot from the 8th grade EL Education teacher's edition of the writing checklist for students to use">
            <a:extLst>
              <a:ext uri="{FF2B5EF4-FFF2-40B4-BE49-F238E27FC236}">
                <a16:creationId xmlns:a16="http://schemas.microsoft.com/office/drawing/2014/main" id="{13CD16C2-CF7D-6E91-E3FF-FD70ADCF436C}"/>
              </a:ext>
            </a:extLst>
          </p:cNvPr>
          <p:cNvPicPr>
            <a:picLocks noChangeAspect="1"/>
          </p:cNvPicPr>
          <p:nvPr/>
        </p:nvPicPr>
        <p:blipFill>
          <a:blip r:embed="rId10"/>
          <a:stretch>
            <a:fillRect/>
          </a:stretch>
        </p:blipFill>
        <p:spPr>
          <a:xfrm>
            <a:off x="9240204" y="1086976"/>
            <a:ext cx="1937771" cy="2637260"/>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B6006728-91F1-1FF4-C4E6-9885FB80DDC9}"/>
              </a:ext>
            </a:extLst>
          </p:cNvPr>
          <p:cNvPicPr>
            <a:picLocks noChangeAspect="1"/>
          </p:cNvPicPr>
          <p:nvPr/>
        </p:nvPicPr>
        <p:blipFill>
          <a:blip r:embed="rId11"/>
          <a:stretch>
            <a:fillRect/>
          </a:stretch>
        </p:blipFill>
        <p:spPr>
          <a:xfrm>
            <a:off x="10994916" y="6227953"/>
            <a:ext cx="1103472" cy="457240"/>
          </a:xfrm>
          <a:prstGeom prst="rect">
            <a:avLst/>
          </a:prstGeom>
        </p:spPr>
      </p:pic>
      <p:pic>
        <p:nvPicPr>
          <p:cNvPr id="10" name="Picture 9">
            <a:extLst>
              <a:ext uri="{FF2B5EF4-FFF2-40B4-BE49-F238E27FC236}">
                <a16:creationId xmlns:a16="http://schemas.microsoft.com/office/drawing/2014/main" id="{CE23E594-2AB1-7B02-BE97-B66BA2CFABA0}"/>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3612" y="227298"/>
            <a:ext cx="3976112" cy="970289"/>
          </a:xfrm>
          <a:prstGeom prst="rect">
            <a:avLst/>
          </a:prstGeom>
        </p:spPr>
      </p:pic>
      <p:pic>
        <p:nvPicPr>
          <p:cNvPr id="13" name="Picture 12">
            <a:extLst>
              <a:ext uri="{FF2B5EF4-FFF2-40B4-BE49-F238E27FC236}">
                <a16:creationId xmlns:a16="http://schemas.microsoft.com/office/drawing/2014/main" id="{BA6D9F3F-4E9B-BDCD-ABD7-79D9B7F1BE1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285983" y="116687"/>
            <a:ext cx="1542448" cy="488917"/>
          </a:xfrm>
          <a:prstGeom prst="rect">
            <a:avLst/>
          </a:prstGeom>
        </p:spPr>
      </p:pic>
      <p:pic>
        <p:nvPicPr>
          <p:cNvPr id="14" name="Picture 13">
            <a:extLst>
              <a:ext uri="{FF2B5EF4-FFF2-40B4-BE49-F238E27FC236}">
                <a16:creationId xmlns:a16="http://schemas.microsoft.com/office/drawing/2014/main" id="{47EBF913-ACE9-E0E7-5DC2-A8C124484382}"/>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9437878" y="1049716"/>
            <a:ext cx="1542422" cy="432854"/>
          </a:xfrm>
          <a:prstGeom prst="rect">
            <a:avLst/>
          </a:prstGeom>
        </p:spPr>
      </p:pic>
      <p:pic>
        <p:nvPicPr>
          <p:cNvPr id="17" name="Picture 16">
            <a:extLst>
              <a:ext uri="{FF2B5EF4-FFF2-40B4-BE49-F238E27FC236}">
                <a16:creationId xmlns:a16="http://schemas.microsoft.com/office/drawing/2014/main" id="{74576736-ED48-AD73-7944-2CEA987736FC}"/>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9097497" y="3949550"/>
            <a:ext cx="2206223" cy="432854"/>
          </a:xfrm>
          <a:prstGeom prst="rect">
            <a:avLst/>
          </a:prstGeom>
        </p:spPr>
      </p:pic>
    </p:spTree>
    <p:extLst>
      <p:ext uri="{BB962C8B-B14F-4D97-AF65-F5344CB8AC3E}">
        <p14:creationId xmlns:p14="http://schemas.microsoft.com/office/powerpoint/2010/main" val="38626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a:t>Module Purpose</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vert="horz" lIns="91440" tIns="45720" rIns="91440" bIns="45720" rtlCol="0" anchor="t">
            <a:normAutofit/>
          </a:bodyPr>
          <a:lstStyle/>
          <a:p>
            <a:pPr marL="0" indent="0" rtl="0">
              <a:spcBef>
                <a:spcPts val="0"/>
              </a:spcBef>
              <a:spcAft>
                <a:spcPts val="0"/>
              </a:spcAft>
              <a:buNone/>
            </a:pPr>
            <a:r>
              <a:rPr lang="en-US" sz="1800" b="1" i="0" u="none" strike="noStrike">
                <a:solidFill>
                  <a:srgbClr val="102649"/>
                </a:solidFill>
                <a:effectLst/>
                <a:latin typeface="Libre Franklin"/>
              </a:rPr>
              <a:t>Module Objectives:</a:t>
            </a:r>
            <a:endParaRPr lang="en-US" b="0">
              <a:effectLst/>
              <a:latin typeface="Libre Franklin"/>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a:rPr>
              <a:t>Build understanding of “transfer of learning” and associated findings from learning science. </a:t>
            </a:r>
          </a:p>
          <a:p>
            <a:pPr fontAlgn="base"/>
            <a:r>
              <a:rPr lang="en-US" sz="1800">
                <a:latin typeface="Libre Franklin"/>
              </a:rPr>
              <a:t>Explore indicators of transfer of learning using examples from HQIRs.</a:t>
            </a:r>
            <a:endParaRPr lang="en-US" sz="1800" b="0" i="0" u="none" strike="noStrike">
              <a:solidFill>
                <a:srgbClr val="102649"/>
              </a:solidFill>
              <a:effectLst/>
              <a:latin typeface="Libre Franklin"/>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a:rPr>
              <a:t>Consider deeper learning practices to support potential adjustments to </a:t>
            </a:r>
            <a:r>
              <a:rPr lang="en-US" sz="1800">
                <a:latin typeface="Libre Franklin"/>
              </a:rPr>
              <a:t>an</a:t>
            </a:r>
            <a:r>
              <a:rPr lang="en-US" sz="1800" b="0" i="0" u="none" strike="noStrike">
                <a:solidFill>
                  <a:srgbClr val="102649"/>
                </a:solidFill>
                <a:effectLst/>
                <a:latin typeface="Libre Franklin"/>
              </a:rPr>
              <a:t>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3892" y="2380122"/>
            <a:ext cx="627942" cy="475529"/>
          </a:xfrm>
          <a:prstGeom prst="rect">
            <a:avLst/>
          </a:prstGeom>
        </p:spPr>
      </p:pic>
    </p:spTree>
    <p:extLst>
      <p:ext uri="{BB962C8B-B14F-4D97-AF65-F5344CB8AC3E}">
        <p14:creationId xmlns:p14="http://schemas.microsoft.com/office/powerpoint/2010/main" val="728032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9" name="Group 2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0" name="Freeform: Shape 2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8A80F6-44DF-DDE8-24E2-69FBBF25F0CD}"/>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Common Deeper Learning Practices</a:t>
            </a:r>
          </a:p>
        </p:txBody>
      </p:sp>
      <p:sp>
        <p:nvSpPr>
          <p:cNvPr id="31" name="Content Placeholder 2">
            <a:extLst>
              <a:ext uri="{FF2B5EF4-FFF2-40B4-BE49-F238E27FC236}">
                <a16:creationId xmlns:a16="http://schemas.microsoft.com/office/drawing/2014/main" id="{D4B11BC3-61AC-6237-9608-248918C71A94}"/>
              </a:ext>
            </a:extLst>
          </p:cNvPr>
          <p:cNvSpPr>
            <a:spLocks noGrp="1"/>
          </p:cNvSpPr>
          <p:nvPr>
            <p:ph idx="1"/>
          </p:nvPr>
        </p:nvSpPr>
        <p:spPr>
          <a:xfrm>
            <a:off x="6096000" y="804672"/>
            <a:ext cx="5455920" cy="5230368"/>
          </a:xfrm>
          <a:solidFill>
            <a:schemeClr val="bg2"/>
          </a:solidFill>
          <a:ln>
            <a:solidFill>
              <a:schemeClr val="accent2"/>
            </a:solidFill>
          </a:ln>
        </p:spPr>
        <p:txBody>
          <a:bodyPr anchor="ctr">
            <a:normAutofit/>
          </a:bodyPr>
          <a:lstStyle/>
          <a:p>
            <a:pPr marL="0" indent="0">
              <a:buNone/>
            </a:pPr>
            <a:r>
              <a:rPr lang="en-US" sz="1600" b="1" dirty="0">
                <a:solidFill>
                  <a:schemeClr val="tx2"/>
                </a:solidFill>
                <a:latin typeface="Franklin Gothic Medium" panose="020B0603020102020204" pitchFamily="34" charset="0"/>
              </a:rPr>
              <a:t>Authenticity</a:t>
            </a:r>
            <a:r>
              <a:rPr lang="en-US" sz="1500" dirty="0">
                <a:solidFill>
                  <a:schemeClr val="tx2"/>
                </a:solidFill>
                <a:latin typeface="Franklin Gothic Medium" panose="020B0603020102020204" pitchFamily="34" charset="0"/>
              </a:rPr>
              <a:t> (learning includes real-world </a:t>
            </a:r>
            <a:r>
              <a:rPr lang="en-US" sz="1500" i="0" dirty="0">
                <a:solidFill>
                  <a:schemeClr val="tx2"/>
                </a:solidFill>
                <a:effectLst/>
                <a:latin typeface="Franklin Gothic Medium" panose="020B0603020102020204" pitchFamily="34" charset="0"/>
              </a:rPr>
              <a:t>context, tasks, tools, products, audiences and/or impacts, while also connecting to personal concerns, interests and/or issues in students’ lives)</a:t>
            </a:r>
            <a:endParaRPr lang="en-US" sz="900" i="0" dirty="0">
              <a:solidFill>
                <a:schemeClr val="tx2"/>
              </a:solidFill>
              <a:effectLst/>
              <a:latin typeface="Franklin Gothic Medium" panose="020B0603020102020204" pitchFamily="34" charset="0"/>
            </a:endParaRPr>
          </a:p>
          <a:p>
            <a:pPr marL="0" indent="0">
              <a:buNone/>
            </a:pPr>
            <a:endParaRPr lang="en-US" sz="900" dirty="0">
              <a:solidFill>
                <a:schemeClr val="tx2"/>
              </a:solidFill>
              <a:latin typeface="Franklin Gothic Medium" panose="020B0603020102020204" pitchFamily="34" charset="0"/>
            </a:endParaRPr>
          </a:p>
          <a:p>
            <a:pPr marL="0" indent="0">
              <a:buNone/>
            </a:pPr>
            <a:r>
              <a:rPr lang="en-US" sz="1600" b="1" dirty="0">
                <a:solidFill>
                  <a:schemeClr val="tx2"/>
                </a:solidFill>
                <a:latin typeface="Franklin Gothic Medium" panose="020B0603020102020204" pitchFamily="34" charset="0"/>
              </a:rPr>
              <a:t>Inquiry</a:t>
            </a:r>
            <a:r>
              <a:rPr lang="en-US" sz="1500" b="1" dirty="0">
                <a:solidFill>
                  <a:schemeClr val="tx2"/>
                </a:solidFill>
                <a:latin typeface="Franklin Gothic Medium" panose="020B0603020102020204" pitchFamily="34" charset="0"/>
              </a:rPr>
              <a:t> </a:t>
            </a:r>
            <a:r>
              <a:rPr lang="en-US" sz="1500" dirty="0">
                <a:solidFill>
                  <a:schemeClr val="tx2"/>
                </a:solidFill>
                <a:latin typeface="Franklin Gothic Medium" panose="020B0603020102020204" pitchFamily="34" charset="0"/>
              </a:rPr>
              <a:t>(learning is </a:t>
            </a:r>
            <a:r>
              <a:rPr lang="en-US" sz="1500" b="0" i="0" dirty="0">
                <a:solidFill>
                  <a:schemeClr val="tx2"/>
                </a:solidFill>
                <a:effectLst/>
                <a:latin typeface="Franklin Gothic Medium" panose="020B0603020102020204" pitchFamily="34" charset="0"/>
              </a:rPr>
              <a:t>framed by a meaningful question or set of questions to be responded to at the appropriate level of challenge; students engage in a rigorous, extended process of posing questions, exploring resources and applying information)</a:t>
            </a:r>
            <a:endParaRPr lang="en-US" sz="900" b="0" i="0" dirty="0">
              <a:solidFill>
                <a:schemeClr val="tx2"/>
              </a:solidFill>
              <a:effectLst/>
              <a:latin typeface="Franklin Gothic Medium" panose="020B0603020102020204" pitchFamily="34" charset="0"/>
            </a:endParaRPr>
          </a:p>
          <a:p>
            <a:pPr marL="0" indent="0">
              <a:buNone/>
            </a:pPr>
            <a:endParaRPr lang="en-US" sz="900" b="0" i="0" dirty="0">
              <a:solidFill>
                <a:schemeClr val="tx2"/>
              </a:solidFill>
              <a:effectLst/>
              <a:latin typeface="Franklin Gothic Medium" panose="020B0603020102020204" pitchFamily="34" charset="0"/>
            </a:endParaRPr>
          </a:p>
          <a:p>
            <a:pPr marL="0" indent="0">
              <a:buNone/>
            </a:pPr>
            <a:r>
              <a:rPr lang="en-US" sz="1600" b="1" i="0" dirty="0">
                <a:solidFill>
                  <a:schemeClr val="tx2"/>
                </a:solidFill>
                <a:effectLst/>
                <a:latin typeface="Franklin Gothic Medium" panose="020B0603020102020204" pitchFamily="34" charset="0"/>
              </a:rPr>
              <a:t>Structured Collaboration </a:t>
            </a:r>
            <a:r>
              <a:rPr lang="en-US" sz="1500" b="0" i="0" dirty="0">
                <a:solidFill>
                  <a:schemeClr val="tx2"/>
                </a:solidFill>
                <a:effectLst/>
                <a:latin typeface="Franklin Gothic Medium" panose="020B0603020102020204" pitchFamily="34" charset="0"/>
              </a:rPr>
              <a:t>(Students are supported in contributing to the learning and work of their peers as they share, challenge and build upon each other’s ideas to co-create understanding and products of learning)</a:t>
            </a:r>
            <a:endParaRPr lang="en-US" sz="900" b="0" i="0" dirty="0">
              <a:solidFill>
                <a:schemeClr val="tx2"/>
              </a:solidFill>
              <a:effectLst/>
              <a:latin typeface="Franklin Gothic Medium" panose="020B0603020102020204" pitchFamily="34" charset="0"/>
            </a:endParaRPr>
          </a:p>
          <a:p>
            <a:pPr marL="0" indent="0">
              <a:buNone/>
            </a:pPr>
            <a:endParaRPr lang="en-US" sz="900" dirty="0">
              <a:solidFill>
                <a:schemeClr val="tx2"/>
              </a:solidFill>
              <a:latin typeface="Franklin Gothic Medium" panose="020B0603020102020204" pitchFamily="34" charset="0"/>
            </a:endParaRPr>
          </a:p>
          <a:p>
            <a:pPr marL="0" indent="0">
              <a:buNone/>
            </a:pPr>
            <a:r>
              <a:rPr lang="en-US" sz="1600" b="1" dirty="0">
                <a:solidFill>
                  <a:schemeClr val="tx2"/>
                </a:solidFill>
                <a:latin typeface="Franklin Gothic Medium" panose="020B0603020102020204" pitchFamily="34" charset="0"/>
              </a:rPr>
              <a:t>Voice &amp; Choice </a:t>
            </a:r>
            <a:r>
              <a:rPr lang="en-US" sz="1500" dirty="0">
                <a:solidFill>
                  <a:schemeClr val="tx2"/>
                </a:solidFill>
                <a:latin typeface="Franklin Gothic Medium" panose="020B0603020102020204" pitchFamily="34" charset="0"/>
              </a:rPr>
              <a:t>(Students make some decisions about the learning, including how they work and what they create, and express their own ideas in their own voice)</a:t>
            </a:r>
          </a:p>
        </p:txBody>
      </p:sp>
    </p:spTree>
    <p:extLst>
      <p:ext uri="{BB962C8B-B14F-4D97-AF65-F5344CB8AC3E}">
        <p14:creationId xmlns:p14="http://schemas.microsoft.com/office/powerpoint/2010/main" val="2877407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B9E6-0338-ABB4-39C4-11D08B9F39DE}"/>
              </a:ext>
            </a:extLst>
          </p:cNvPr>
          <p:cNvSpPr>
            <a:spLocks noGrp="1"/>
          </p:cNvSpPr>
          <p:nvPr>
            <p:ph type="title"/>
          </p:nvPr>
        </p:nvSpPr>
        <p:spPr/>
        <p:txBody>
          <a:bodyPr>
            <a:normAutofit/>
          </a:bodyPr>
          <a:lstStyle/>
          <a:p>
            <a:r>
              <a:rPr lang="en-US"/>
              <a:t>Priming for Learning Indicators </a:t>
            </a:r>
          </a:p>
        </p:txBody>
      </p:sp>
      <p:graphicFrame>
        <p:nvGraphicFramePr>
          <p:cNvPr id="4" name="Content Placeholder 3" descr="Screenshot of the deeper learning practices and considerations for transfer of learning from the Curriculum Analysis and Adjustment tool">
            <a:extLst>
              <a:ext uri="{FF2B5EF4-FFF2-40B4-BE49-F238E27FC236}">
                <a16:creationId xmlns:a16="http://schemas.microsoft.com/office/drawing/2014/main" id="{9596826F-215E-3ACC-43A2-3223411DF03A}"/>
              </a:ext>
            </a:extLst>
          </p:cNvPr>
          <p:cNvGraphicFramePr>
            <a:graphicFrameLocks noGrp="1"/>
          </p:cNvGraphicFramePr>
          <p:nvPr>
            <p:ph idx="4294967295"/>
            <p:extLst>
              <p:ext uri="{D42A27DB-BD31-4B8C-83A1-F6EECF244321}">
                <p14:modId xmlns:p14="http://schemas.microsoft.com/office/powerpoint/2010/main" val="2158313999"/>
              </p:ext>
            </p:extLst>
          </p:nvPr>
        </p:nvGraphicFramePr>
        <p:xfrm>
          <a:off x="561561" y="988835"/>
          <a:ext cx="10792239" cy="4880329"/>
        </p:xfrm>
        <a:graphic>
          <a:graphicData uri="http://schemas.openxmlformats.org/drawingml/2006/table">
            <a:tbl>
              <a:tblPr firstRow="1" bandRow="1">
                <a:tableStyleId>{5C22544A-7EE6-4342-B048-85BDC9FD1C3A}</a:tableStyleId>
              </a:tblPr>
              <a:tblGrid>
                <a:gridCol w="10792239">
                  <a:extLst>
                    <a:ext uri="{9D8B030D-6E8A-4147-A177-3AD203B41FA5}">
                      <a16:colId xmlns:a16="http://schemas.microsoft.com/office/drawing/2014/main" val="1793570239"/>
                    </a:ext>
                  </a:extLst>
                </a:gridCol>
              </a:tblGrid>
              <a:tr h="546222">
                <a:tc>
                  <a:txBody>
                    <a:bodyPr/>
                    <a:lstStyle/>
                    <a:p>
                      <a:pPr marL="0" marR="0" algn="ctr">
                        <a:lnSpc>
                          <a:spcPct val="150000"/>
                        </a:lnSpc>
                        <a:spcBef>
                          <a:spcPts val="600"/>
                        </a:spcBef>
                        <a:spcAft>
                          <a:spcPts val="0"/>
                        </a:spcAft>
                      </a:pPr>
                      <a:r>
                        <a:rPr lang="en-US" sz="1400" b="1">
                          <a:solidFill>
                            <a:schemeClr val="bg1"/>
                          </a:solidFill>
                          <a:effectLst/>
                          <a:latin typeface="Arial" panose="020B0604020202020204" pitchFamily="34" charset="0"/>
                          <a:ea typeface="Arial" panose="020B0604020202020204" pitchFamily="34" charset="0"/>
                        </a:rPr>
                        <a:t>Practices and Considerations</a:t>
                      </a:r>
                      <a:endParaRPr lang="en-US" sz="1400">
                        <a:solidFill>
                          <a:schemeClr val="bg1"/>
                        </a:solidFill>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B8D"/>
                    </a:solidFill>
                  </a:tcPr>
                </a:tc>
                <a:extLst>
                  <a:ext uri="{0D108BD9-81ED-4DB2-BD59-A6C34878D82A}">
                    <a16:rowId xmlns:a16="http://schemas.microsoft.com/office/drawing/2014/main" val="75150827"/>
                  </a:ext>
                </a:extLst>
              </a:tr>
              <a:tr h="1065052">
                <a:tc>
                  <a:txBody>
                    <a:bodyPr/>
                    <a:lstStyle/>
                    <a:p>
                      <a:pPr marL="0" marR="0">
                        <a:lnSpc>
                          <a:spcPct val="115000"/>
                        </a:lnSpc>
                        <a:spcBef>
                          <a:spcPts val="600"/>
                        </a:spcBef>
                        <a:spcAft>
                          <a:spcPts val="0"/>
                        </a:spcAft>
                      </a:pPr>
                      <a:r>
                        <a:rPr lang="en-US" sz="1100" b="1">
                          <a:solidFill>
                            <a:srgbClr val="000000"/>
                          </a:solidFill>
                          <a:effectLst/>
                          <a:latin typeface="Calibri" panose="020F0502020204030204" pitchFamily="34" charset="0"/>
                          <a:ea typeface="Arial" panose="020B0604020202020204" pitchFamily="34" charset="0"/>
                        </a:rPr>
                        <a:t>Authenticity</a:t>
                      </a:r>
                      <a:endParaRPr lang="en-US" sz="110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Calibri" panose="020F0502020204030204" pitchFamily="34" charset="0"/>
                          <a:ea typeface="Arial" panose="020B0604020202020204" pitchFamily="34" charset="0"/>
                        </a:rPr>
                        <a:t>Have transfer tasks become public products and involve real-world audiences for students to share their thinking with and receive feedback from, independently or collaboratively, as they demonstrate skills, conceptual understandings and critical thinking within a discipline.</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Calibri" panose="020F0502020204030204" pitchFamily="34" charset="0"/>
                          <a:ea typeface="Arial" panose="020B0604020202020204" pitchFamily="34" charset="0"/>
                        </a:rPr>
                        <a:t>Provide exhibitions of learning for students to present their public products to community stakeholders as students also share their learning journeys and demonstrate Portrait of a Learner competencies they have developed. </a:t>
                      </a:r>
                      <a:endParaRPr lang="en-US" sz="1100" u="none" strike="noStrike">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2581644712"/>
                  </a:ext>
                </a:extLst>
              </a:tr>
              <a:tr h="1081612">
                <a:tc>
                  <a:txBody>
                    <a:bodyPr/>
                    <a:lstStyle/>
                    <a:p>
                      <a:pPr marL="0" marR="0">
                        <a:lnSpc>
                          <a:spcPct val="115000"/>
                        </a:lnSpc>
                        <a:spcBef>
                          <a:spcPts val="600"/>
                        </a:spcBef>
                        <a:spcAft>
                          <a:spcPts val="0"/>
                        </a:spcAft>
                      </a:pPr>
                      <a:r>
                        <a:rPr lang="en-US" sz="1100" b="1">
                          <a:solidFill>
                            <a:srgbClr val="000000"/>
                          </a:solidFill>
                          <a:effectLst/>
                          <a:latin typeface="Calibri" panose="020F0502020204030204" pitchFamily="34" charset="0"/>
                          <a:ea typeface="Arial" panose="020B0604020202020204" pitchFamily="34" charset="0"/>
                        </a:rPr>
                        <a:t>Inquiry</a:t>
                      </a:r>
                      <a:endParaRPr lang="en-US" sz="110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Calibri" panose="020F0502020204030204" pitchFamily="34" charset="0"/>
                          <a:ea typeface="Arial" panose="020B0604020202020204" pitchFamily="34" charset="0"/>
                        </a:rPr>
                        <a:t>Connect students’ transfer tasks to communicating their conclusions to the questions that have driven learning during the module, unit or project.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Calibri" panose="020F0502020204030204" pitchFamily="34" charset="0"/>
                          <a:ea typeface="Arial" panose="020B0604020202020204" pitchFamily="34" charset="0"/>
                        </a:rPr>
                        <a:t>Have students reflect on the arc of their inquiry and on the high-level questions, those they produced and those asked of them, that informed their learning experiences, including evaluating which questions were most impactful.</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Calibri" panose="020F0502020204030204" pitchFamily="34" charset="0"/>
                          <a:ea typeface="Arial" panose="020B0604020202020204" pitchFamily="34" charset="0"/>
                        </a:rPr>
                        <a:t>Acknowledge some student-generated questions may have fallen outside the scope of learning and invite students to continue to explore them and to share findings at a later time.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8042115"/>
                  </a:ext>
                </a:extLst>
              </a:tr>
              <a:tr h="800984">
                <a:tc>
                  <a:txBody>
                    <a:bodyPr/>
                    <a:lstStyle/>
                    <a:p>
                      <a:pPr marL="0" marR="0">
                        <a:lnSpc>
                          <a:spcPct val="115000"/>
                        </a:lnSpc>
                        <a:spcBef>
                          <a:spcPts val="600"/>
                        </a:spcBef>
                        <a:spcAft>
                          <a:spcPts val="0"/>
                        </a:spcAft>
                      </a:pPr>
                      <a:r>
                        <a:rPr lang="en-US" sz="1100" b="1">
                          <a:solidFill>
                            <a:srgbClr val="000000"/>
                          </a:solidFill>
                          <a:effectLst/>
                          <a:latin typeface="Calibri" panose="020F0502020204030204" pitchFamily="34" charset="0"/>
                          <a:ea typeface="Arial" panose="020B0604020202020204" pitchFamily="34" charset="0"/>
                        </a:rPr>
                        <a:t>Structured Collaboration</a:t>
                      </a:r>
                      <a:r>
                        <a:rPr lang="en-US" sz="1100">
                          <a:solidFill>
                            <a:srgbClr val="000000"/>
                          </a:solidFill>
                          <a:effectLst/>
                          <a:latin typeface="Calibri" panose="020F0502020204030204" pitchFamily="34" charset="0"/>
                          <a:ea typeface="Arial" panose="020B0604020202020204" pitchFamily="34" charset="0"/>
                        </a:rPr>
                        <a:t> </a:t>
                      </a:r>
                      <a:endParaRPr lang="en-US" sz="1100">
                        <a:effectLst/>
                        <a:latin typeface="Arial" panose="020B0604020202020204" pitchFamily="34" charset="0"/>
                        <a:ea typeface="Arial" panose="020B0604020202020204" pitchFamily="34" charset="0"/>
                      </a:endParaRPr>
                    </a:p>
                    <a:p>
                      <a:pPr marL="342900" marR="0" lvl="0" indent="-342900" algn="just">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Calibri" panose="020F0502020204030204" pitchFamily="34" charset="0"/>
                          <a:ea typeface="Arial" panose="020B0604020202020204" pitchFamily="34" charset="0"/>
                        </a:rPr>
                        <a:t>When students collaboratively create products to demonstrate learning, make sure structures are in place to ensure equitable input and to assess individual learner’s knowledge, understandings and skills.</a:t>
                      </a:r>
                    </a:p>
                    <a:p>
                      <a:pPr marL="342900" marR="0" lvl="0" indent="-342900">
                        <a:lnSpc>
                          <a:spcPct val="115000"/>
                        </a:lnSpc>
                        <a:spcBef>
                          <a:spcPts val="0"/>
                        </a:spcBef>
                        <a:spcAft>
                          <a:spcPts val="600"/>
                        </a:spcAft>
                        <a:buFont typeface="Arial" panose="020B0604020202020204" pitchFamily="34" charset="0"/>
                        <a:buChar char="●"/>
                      </a:pPr>
                      <a:r>
                        <a:rPr lang="en-US" sz="1000" u="none" strike="noStrike">
                          <a:solidFill>
                            <a:srgbClr val="000000"/>
                          </a:solidFill>
                          <a:effectLst/>
                          <a:latin typeface="Calibri" panose="020F0502020204030204" pitchFamily="34" charset="0"/>
                          <a:ea typeface="Arial" panose="020B0604020202020204" pitchFamily="34" charset="0"/>
                        </a:rPr>
                        <a:t>Use collaborative structures to support students in providing actionable feedback on transfer tasks during periods of feedback and revision.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892134695"/>
                  </a:ext>
                </a:extLst>
              </a:tr>
              <a:tr h="1386459">
                <a:tc>
                  <a:txBody>
                    <a:bodyPr/>
                    <a:lstStyle/>
                    <a:p>
                      <a:pPr marL="0" marR="0">
                        <a:lnSpc>
                          <a:spcPct val="115000"/>
                        </a:lnSpc>
                        <a:spcBef>
                          <a:spcPts val="600"/>
                        </a:spcBef>
                        <a:spcAft>
                          <a:spcPts val="0"/>
                        </a:spcAft>
                      </a:pPr>
                      <a:r>
                        <a:rPr lang="en-US" sz="1100" b="1" dirty="0">
                          <a:solidFill>
                            <a:srgbClr val="000000"/>
                          </a:solidFill>
                          <a:effectLst/>
                          <a:latin typeface="Calibri" panose="020F0502020204030204" pitchFamily="34" charset="0"/>
                          <a:ea typeface="Arial" panose="020B0604020202020204" pitchFamily="34" charset="0"/>
                        </a:rPr>
                        <a:t>Voice &amp; Choice </a:t>
                      </a:r>
                      <a:endParaRPr lang="en-US" sz="11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000000"/>
                          </a:solidFill>
                          <a:effectLst/>
                          <a:latin typeface="Calibri" panose="020F0502020204030204" pitchFamily="34" charset="0"/>
                          <a:ea typeface="Arial" panose="020B0604020202020204" pitchFamily="34" charset="0"/>
                        </a:rPr>
                        <a:t>See where student voice in the forms of communicating thinking in their own words and styles can find an appropriate place in their transfer tasks.</a:t>
                      </a: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000000"/>
                          </a:solidFill>
                          <a:effectLst/>
                          <a:latin typeface="Calibri" panose="020F0502020204030204" pitchFamily="34" charset="0"/>
                          <a:ea typeface="Arial" panose="020B0604020202020204" pitchFamily="34" charset="0"/>
                        </a:rPr>
                        <a:t>Explore resources within the HQIR that allow for choice in what students produce and how they produce it, and support students in thinking through their selections; if elements of choice are added, make sure they do not compromise the rigor and alignment of the HQIR.</a:t>
                      </a:r>
                    </a:p>
                    <a:p>
                      <a:pPr marL="342900" marR="0" lvl="0" indent="-342900">
                        <a:lnSpc>
                          <a:spcPct val="115000"/>
                        </a:lnSpc>
                        <a:spcBef>
                          <a:spcPts val="0"/>
                        </a:spcBef>
                        <a:spcAft>
                          <a:spcPts val="0"/>
                        </a:spcAft>
                        <a:buFont typeface="Arial" panose="020B0604020202020204" pitchFamily="34" charset="0"/>
                        <a:buChar char="●"/>
                      </a:pPr>
                      <a:r>
                        <a:rPr lang="en-US" sz="1000" u="none" strike="noStrike" dirty="0">
                          <a:solidFill>
                            <a:srgbClr val="000000"/>
                          </a:solidFill>
                          <a:effectLst/>
                          <a:latin typeface="Calibri" panose="020F0502020204030204" pitchFamily="34" charset="0"/>
                          <a:ea typeface="Arial" panose="020B0604020202020204" pitchFamily="34" charset="0"/>
                        </a:rPr>
                        <a:t>As students transfer their knowledge, understandings and skills and then receive formal feedback on their transfer tasks, invite them to evaluate to what extent they have met their initial goals (academic goals, Portrait of a Learning competency goals, interest goals, etc.).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9918608"/>
                  </a:ext>
                </a:extLst>
              </a:tr>
            </a:tbl>
          </a:graphicData>
        </a:graphic>
      </p:graphicFrame>
      <p:sp>
        <p:nvSpPr>
          <p:cNvPr id="6" name="TextBox 5">
            <a:extLst>
              <a:ext uri="{FF2B5EF4-FFF2-40B4-BE49-F238E27FC236}">
                <a16:creationId xmlns:a16="http://schemas.microsoft.com/office/drawing/2014/main" id="{C1D4BBB8-8768-08BF-0EBB-CA2145BE533C}"/>
              </a:ext>
            </a:extLst>
          </p:cNvPr>
          <p:cNvSpPr txBox="1"/>
          <p:nvPr/>
        </p:nvSpPr>
        <p:spPr>
          <a:xfrm>
            <a:off x="138216" y="141980"/>
            <a:ext cx="116389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007780"/>
                </a:solidFill>
                <a:latin typeface="Franklin Gothic Medium" panose="020B0603020102020204"/>
              </a:rPr>
              <a:t>Transfer of </a:t>
            </a:r>
            <a:r>
              <a:rPr kumimoji="0" lang="en-US" sz="2800" b="0" i="0" u="none" strike="noStrike" kern="1200" cap="none" spc="0" normalizeH="0" baseline="0" noProof="0">
                <a:ln>
                  <a:noFill/>
                </a:ln>
                <a:solidFill>
                  <a:srgbClr val="007780"/>
                </a:solidFill>
                <a:effectLst/>
                <a:uLnTx/>
                <a:uFillTx/>
                <a:latin typeface="Franklin Gothic Medium" panose="020B0603020102020204"/>
                <a:ea typeface="+mn-ea"/>
                <a:cs typeface="+mn-cs"/>
              </a:rPr>
              <a:t>Learning: Deeper </a:t>
            </a:r>
            <a:r>
              <a:rPr lang="en-US" sz="2800">
                <a:solidFill>
                  <a:srgbClr val="007780"/>
                </a:solidFill>
                <a:latin typeface="Franklin Gothic Medium" panose="020B0603020102020204"/>
              </a:rPr>
              <a:t>Learning Practices and Considerations </a:t>
            </a:r>
            <a:endPar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866585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EA3B7-0253-AD5D-99FA-8818D3F9892F}"/>
              </a:ext>
            </a:extLst>
          </p:cNvPr>
          <p:cNvSpPr>
            <a:spLocks noGrp="1"/>
          </p:cNvSpPr>
          <p:nvPr>
            <p:ph type="title"/>
          </p:nvPr>
        </p:nvSpPr>
        <p:spPr>
          <a:xfrm>
            <a:off x="838200" y="180068"/>
            <a:ext cx="10515600" cy="984703"/>
          </a:xfrm>
        </p:spPr>
        <p:txBody>
          <a:bodyPr>
            <a:normAutofit/>
          </a:bodyPr>
          <a:lstStyle/>
          <a:p>
            <a:r>
              <a:rPr lang="en-US" sz="4200"/>
              <a:t>Curriculum Analysis and Adjustment Tool</a:t>
            </a:r>
          </a:p>
        </p:txBody>
      </p:sp>
      <p:sp>
        <p:nvSpPr>
          <p:cNvPr id="4" name="Content Placeholder 3">
            <a:extLst>
              <a:ext uri="{FF2B5EF4-FFF2-40B4-BE49-F238E27FC236}">
                <a16:creationId xmlns:a16="http://schemas.microsoft.com/office/drawing/2014/main" id="{C59B4BF1-A29F-9D17-9840-746026D29B4F}"/>
              </a:ext>
            </a:extLst>
          </p:cNvPr>
          <p:cNvSpPr>
            <a:spLocks noGrp="1"/>
          </p:cNvSpPr>
          <p:nvPr>
            <p:ph idx="1"/>
          </p:nvPr>
        </p:nvSpPr>
        <p:spPr>
          <a:xfrm>
            <a:off x="990492" y="1698561"/>
            <a:ext cx="4027714" cy="3460877"/>
          </a:xfrm>
          <a:solidFill>
            <a:schemeClr val="bg2"/>
          </a:solidFill>
        </p:spPr>
        <p:txBody>
          <a:bodyPr/>
          <a:lstStyle/>
          <a:p>
            <a:pPr marL="0" indent="0">
              <a:buNone/>
            </a:pPr>
            <a:r>
              <a:rPr lang="en-US"/>
              <a:t>The tool is designed to support:</a:t>
            </a:r>
          </a:p>
          <a:p>
            <a:r>
              <a:rPr lang="en-US" sz="2600"/>
              <a:t>Analysis of an HQIR using the Transfer of Learning Indicators</a:t>
            </a:r>
          </a:p>
          <a:p>
            <a:r>
              <a:rPr lang="en-US" sz="2600"/>
              <a:t>Making curricular adjustments using deeper learning practices </a:t>
            </a:r>
          </a:p>
        </p:txBody>
      </p:sp>
      <p:pic>
        <p:nvPicPr>
          <p:cNvPr id="5" name="Picture 4" descr="screenshot of the Curriculum Analysis and Adjustment Tool for Transfer of Learning ">
            <a:extLst>
              <a:ext uri="{FF2B5EF4-FFF2-40B4-BE49-F238E27FC236}">
                <a16:creationId xmlns:a16="http://schemas.microsoft.com/office/drawing/2014/main" id="{1133307E-03A3-7EAC-49CF-18CAAECA9ABA}"/>
              </a:ext>
            </a:extLst>
          </p:cNvPr>
          <p:cNvPicPr>
            <a:picLocks noChangeAspect="1"/>
          </p:cNvPicPr>
          <p:nvPr/>
        </p:nvPicPr>
        <p:blipFill>
          <a:blip r:embed="rId3"/>
          <a:stretch>
            <a:fillRect/>
          </a:stretch>
        </p:blipFill>
        <p:spPr>
          <a:xfrm>
            <a:off x="5353380" y="1164771"/>
            <a:ext cx="6000420" cy="42723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43372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6">
            <a:extLst>
              <a:ext uri="{FF2B5EF4-FFF2-40B4-BE49-F238E27FC236}">
                <a16:creationId xmlns:a16="http://schemas.microsoft.com/office/drawing/2014/main" id="{2F86701A-A9CE-750E-8C59-41A5DD65A0E3}"/>
              </a:ext>
              <a:ext uri="{C183D7F6-B498-43B3-948B-1728B52AA6E4}">
                <adec:decorative xmlns:adec="http://schemas.microsoft.com/office/drawing/2017/decorative" val="1"/>
              </a:ext>
            </a:extLst>
          </p:cNvPr>
          <p:cNvPicPr>
            <a:picLocks noChangeAspect="1"/>
          </p:cNvPicPr>
          <p:nvPr/>
        </p:nvPicPr>
        <p:blipFill>
          <a:blip r:embed="rId3"/>
          <a:srcRect l="7717" r="5216" b="-1"/>
          <a:stretch/>
        </p:blipFill>
        <p:spPr>
          <a:xfrm>
            <a:off x="39072" y="290135"/>
            <a:ext cx="7866190" cy="632910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4C570647-D29C-E5FC-CFF0-D91C629156CF}"/>
              </a:ext>
            </a:extLst>
          </p:cNvPr>
          <p:cNvSpPr>
            <a:spLocks noGrp="1"/>
          </p:cNvSpPr>
          <p:nvPr>
            <p:ph type="title"/>
          </p:nvPr>
        </p:nvSpPr>
        <p:spPr>
          <a:xfrm>
            <a:off x="8031315" y="290498"/>
            <a:ext cx="3803801" cy="1134640"/>
          </a:xfrm>
        </p:spPr>
        <p:txBody>
          <a:bodyPr vert="horz" lIns="91440" tIns="45720" rIns="91440" bIns="45720" rtlCol="0" anchor="ctr">
            <a:normAutofit/>
          </a:bodyPr>
          <a:lstStyle/>
          <a:p>
            <a:r>
              <a:rPr lang="en-US" sz="3000"/>
              <a:t>Closing Notes on Transfer of Learning</a:t>
            </a:r>
            <a:endParaRPr lang="en-US" sz="3000">
              <a:solidFill>
                <a:schemeClr val="tx1"/>
              </a:solidFill>
            </a:endParaRPr>
          </a:p>
        </p:txBody>
      </p:sp>
      <p:sp>
        <p:nvSpPr>
          <p:cNvPr id="11" name="TextBox 10">
            <a:extLst>
              <a:ext uri="{FF2B5EF4-FFF2-40B4-BE49-F238E27FC236}">
                <a16:creationId xmlns:a16="http://schemas.microsoft.com/office/drawing/2014/main" id="{93E3E14A-570F-BFCE-291F-8D1A828F2F5D}"/>
              </a:ext>
            </a:extLst>
          </p:cNvPr>
          <p:cNvSpPr txBox="1"/>
          <p:nvPr/>
        </p:nvSpPr>
        <p:spPr>
          <a:xfrm>
            <a:off x="7858128" y="2172209"/>
            <a:ext cx="4044311" cy="3699954"/>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 name="TextBox 1">
            <a:extLst>
              <a:ext uri="{FF2B5EF4-FFF2-40B4-BE49-F238E27FC236}">
                <a16:creationId xmlns:a16="http://schemas.microsoft.com/office/drawing/2014/main" id="{649C50D8-BB62-12AC-264D-F35FD7D8D9C7}"/>
              </a:ext>
            </a:extLst>
          </p:cNvPr>
          <p:cNvSpPr txBox="1"/>
          <p:nvPr/>
        </p:nvSpPr>
        <p:spPr>
          <a:xfrm>
            <a:off x="8182312" y="1342775"/>
            <a:ext cx="3720127" cy="5350183"/>
          </a:xfrm>
          <a:prstGeom prst="rect">
            <a:avLst/>
          </a:prstGeom>
          <a:noFill/>
        </p:spPr>
        <p:txBody>
          <a:bodyPr wrap="square" rtlCol="0">
            <a:spAutoFit/>
          </a:bodyPr>
          <a:lstStyle/>
          <a:p>
            <a:pPr marL="285750" indent="-285750">
              <a:buFont typeface="Arial" panose="020B0604020202020204" pitchFamily="34" charset="0"/>
              <a:buChar char="•"/>
            </a:pPr>
            <a:r>
              <a:rPr lang="en-US" sz="1250" dirty="0"/>
              <a:t>Students extend and apply their new knowledge and skills by connecting it to themselves, developing and refining their mental models, and thinking critically about what they are learning. Moreover, by employing strategies that help them “go meta” with their thinking, students take ownership of what they are learning </a:t>
            </a:r>
            <a:r>
              <a:rPr lang="en-US" sz="1250"/>
              <a:t>and become increasingly thoughtful, reflective and curious learners. </a:t>
            </a:r>
            <a:r>
              <a:rPr lang="en-US" sz="1250" dirty="0"/>
              <a:t>They also more readily retrieve knowledge once they have used it to solve real-world problems.</a:t>
            </a:r>
            <a:r>
              <a:rPr lang="en-US" sz="1250" baseline="30000" dirty="0"/>
              <a:t> 22</a:t>
            </a:r>
          </a:p>
          <a:p>
            <a:endParaRPr lang="en-US" sz="1250" baseline="30000" dirty="0"/>
          </a:p>
          <a:p>
            <a:pPr marL="285750" indent="-285750">
              <a:buFont typeface="Arial" panose="020B0604020202020204" pitchFamily="34" charset="0"/>
              <a:buChar char="•"/>
            </a:pPr>
            <a:r>
              <a:rPr lang="en-US" sz="1250" dirty="0"/>
              <a:t>Deeper learning is the process through which a learner becomes capable of taking content area expertise (knowledge, understandings and skills) and transferring it to new situations. It also includes understanding of how, why and when to apply expertise to answer questions and solve problems. </a:t>
            </a:r>
            <a:r>
              <a:rPr lang="en-US" sz="1250" baseline="30000" dirty="0">
                <a:solidFill>
                  <a:prstClr val="black"/>
                </a:solidFill>
              </a:rPr>
              <a:t>23</a:t>
            </a:r>
          </a:p>
          <a:p>
            <a:endParaRPr lang="en-US" sz="1250" baseline="30000" dirty="0">
              <a:solidFill>
                <a:prstClr val="black"/>
              </a:solidFill>
            </a:endParaRPr>
          </a:p>
          <a:p>
            <a:pPr marL="285750" indent="-285750">
              <a:buFont typeface="Arial" panose="020B0604020202020204" pitchFamily="34" charset="0"/>
              <a:buChar char="•"/>
            </a:pPr>
            <a:r>
              <a:rPr lang="en-US" sz="1250" dirty="0"/>
              <a:t>Together, surface and deep understanding, as ideas are related and extended, lead to the student developing conceptual understanding, which can in turn become a new idea. The ultimate goal, and one that is hard to realize, is transfer. When students reach this level, learning has been accomplished.</a:t>
            </a:r>
            <a:r>
              <a:rPr lang="en-US" sz="1250" baseline="30000" dirty="0"/>
              <a:t>24, 25</a:t>
            </a:r>
          </a:p>
        </p:txBody>
      </p:sp>
    </p:spTree>
    <p:extLst>
      <p:ext uri="{BB962C8B-B14F-4D97-AF65-F5344CB8AC3E}">
        <p14:creationId xmlns:p14="http://schemas.microsoft.com/office/powerpoint/2010/main" val="90857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305"/>
          <p:cNvSpPr txBox="1">
            <a:spLocks noGrp="1"/>
          </p:cNvSpPr>
          <p:nvPr>
            <p:ph type="title"/>
          </p:nvPr>
        </p:nvSpPr>
        <p:spPr>
          <a:xfrm>
            <a:off x="838200" y="18006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a:t>Questions?</a:t>
            </a:r>
            <a:endParaRPr/>
          </a:p>
        </p:txBody>
      </p:sp>
      <p:sp>
        <p:nvSpPr>
          <p:cNvPr id="1968" name="Google Shape;1968;p305"/>
          <p:cNvSpPr txBox="1">
            <a:spLocks noGrp="1"/>
          </p:cNvSpPr>
          <p:nvPr>
            <p:ph type="body" idx="1"/>
          </p:nvPr>
        </p:nvSpPr>
        <p:spPr>
          <a:xfrm>
            <a:off x="838200" y="1440300"/>
            <a:ext cx="10515600" cy="4287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102649"/>
              </a:buClr>
              <a:buSzPts val="2800"/>
              <a:buNone/>
            </a:pPr>
            <a:r>
              <a:rPr lang="en-US"/>
              <a:t>Fox DeMoisey</a:t>
            </a:r>
            <a:endParaRPr/>
          </a:p>
          <a:p>
            <a:pPr marL="0" lvl="0" indent="0" algn="l" rtl="0">
              <a:lnSpc>
                <a:spcPct val="100000"/>
              </a:lnSpc>
              <a:spcBef>
                <a:spcPts val="1000"/>
              </a:spcBef>
              <a:spcAft>
                <a:spcPts val="0"/>
              </a:spcAft>
              <a:buClr>
                <a:srgbClr val="102649"/>
              </a:buClr>
              <a:buSzPts val="2800"/>
              <a:buNone/>
            </a:pPr>
            <a:r>
              <a:rPr lang="en-US" u="sng">
                <a:solidFill>
                  <a:schemeClr val="hlink"/>
                </a:solidFill>
                <a:hlinkClick r:id="rId3"/>
              </a:rPr>
              <a:t>fox.demoisey@education.ky.gov</a:t>
            </a:r>
            <a:endParaRPr/>
          </a:p>
          <a:p>
            <a:pPr marL="0" lvl="0" indent="0" algn="l" rtl="0">
              <a:lnSpc>
                <a:spcPct val="100000"/>
              </a:lnSpc>
              <a:spcBef>
                <a:spcPts val="1000"/>
              </a:spcBef>
              <a:spcAft>
                <a:spcPts val="0"/>
              </a:spcAft>
              <a:buClr>
                <a:srgbClr val="102649"/>
              </a:buClr>
              <a:buSzPts val="2800"/>
              <a:buNone/>
            </a:pPr>
            <a:endParaRPr/>
          </a:p>
          <a:p>
            <a:pPr marL="0" lvl="0" indent="0" algn="l" rtl="0">
              <a:lnSpc>
                <a:spcPct val="90000"/>
              </a:lnSpc>
              <a:spcBef>
                <a:spcPts val="0"/>
              </a:spcBef>
              <a:spcAft>
                <a:spcPts val="0"/>
              </a:spcAft>
              <a:buClr>
                <a:srgbClr val="102649"/>
              </a:buClr>
              <a:buSzPts val="2800"/>
              <a:buNone/>
            </a:pPr>
            <a:r>
              <a:rPr lang="en-US"/>
              <a:t>Misty Higgins </a:t>
            </a:r>
            <a:endParaRPr/>
          </a:p>
          <a:p>
            <a:pPr marL="0" lvl="0" indent="0" algn="l" rtl="0">
              <a:lnSpc>
                <a:spcPct val="90000"/>
              </a:lnSpc>
              <a:spcBef>
                <a:spcPts val="1000"/>
              </a:spcBef>
              <a:spcAft>
                <a:spcPts val="0"/>
              </a:spcAft>
              <a:buClr>
                <a:srgbClr val="102649"/>
              </a:buClr>
              <a:buSzPts val="2800"/>
              <a:buNone/>
            </a:pPr>
            <a:r>
              <a:rPr lang="en-US" u="sng">
                <a:solidFill>
                  <a:schemeClr val="hlink"/>
                </a:solidFill>
                <a:hlinkClick r:id="rId4"/>
              </a:rPr>
              <a:t>misty.higgins@education.ky.gov</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86701A-A9CE-750E-8C59-41A5DD65A0E3}"/>
              </a:ext>
              <a:ext uri="{C183D7F6-B498-43B3-948B-1728B52AA6E4}">
                <adec:decorative xmlns:adec="http://schemas.microsoft.com/office/drawing/2017/decorative" val="1"/>
              </a:ext>
            </a:extLst>
          </p:cNvPr>
          <p:cNvPicPr>
            <a:picLocks noChangeAspect="1"/>
          </p:cNvPicPr>
          <p:nvPr/>
        </p:nvPicPr>
        <p:blipFill>
          <a:blip r:embed="rId3"/>
          <a:srcRect l="7717" r="5216" b="-1"/>
          <a:stretch/>
        </p:blipFill>
        <p:spPr>
          <a:xfrm>
            <a:off x="39072" y="290135"/>
            <a:ext cx="7866190" cy="6329100"/>
          </a:xfrm>
          <a:prstGeom prst="rect">
            <a:avLst/>
          </a:prstGeom>
        </p:spPr>
      </p:pic>
      <p:sp>
        <p:nvSpPr>
          <p:cNvPr id="4" name="Title 3">
            <a:extLst>
              <a:ext uri="{FF2B5EF4-FFF2-40B4-BE49-F238E27FC236}">
                <a16:creationId xmlns:a16="http://schemas.microsoft.com/office/drawing/2014/main" id="{4C570647-D29C-E5FC-CFF0-D91C629156CF}"/>
              </a:ext>
            </a:extLst>
          </p:cNvPr>
          <p:cNvSpPr>
            <a:spLocks noGrp="1"/>
          </p:cNvSpPr>
          <p:nvPr>
            <p:ph type="title"/>
          </p:nvPr>
        </p:nvSpPr>
        <p:spPr>
          <a:xfrm>
            <a:off x="8246122" y="711812"/>
            <a:ext cx="3803801" cy="474560"/>
          </a:xfrm>
        </p:spPr>
        <p:txBody>
          <a:bodyPr vert="horz" lIns="91440" tIns="45720" rIns="91440" bIns="45720" rtlCol="0" anchor="ctr">
            <a:normAutofit fontScale="90000"/>
          </a:bodyPr>
          <a:lstStyle/>
          <a:p>
            <a:r>
              <a:rPr lang="en-US" sz="3200"/>
              <a:t>Opening Notes for Transfer of Learning</a:t>
            </a:r>
            <a:br>
              <a:rPr lang="en-US" sz="3100">
                <a:solidFill>
                  <a:schemeClr val="tx1"/>
                </a:solidFill>
              </a:rPr>
            </a:br>
            <a:endParaRPr lang="en-US" sz="3100">
              <a:solidFill>
                <a:schemeClr val="tx1"/>
              </a:solidFill>
            </a:endParaRPr>
          </a:p>
        </p:txBody>
      </p:sp>
      <p:sp>
        <p:nvSpPr>
          <p:cNvPr id="11" name="TextBox 10">
            <a:extLst>
              <a:ext uri="{FF2B5EF4-FFF2-40B4-BE49-F238E27FC236}">
                <a16:creationId xmlns:a16="http://schemas.microsoft.com/office/drawing/2014/main" id="{93E3E14A-570F-BFCE-291F-8D1A828F2F5D}"/>
              </a:ext>
            </a:extLst>
          </p:cNvPr>
          <p:cNvSpPr txBox="1"/>
          <p:nvPr/>
        </p:nvSpPr>
        <p:spPr>
          <a:xfrm>
            <a:off x="8005612" y="1348094"/>
            <a:ext cx="4044311" cy="4403650"/>
          </a:xfrm>
          <a:prstGeom prst="rect">
            <a:avLst/>
          </a:prstGeom>
        </p:spPr>
        <p:txBody>
          <a:bodyPr vert="horz" lIns="91440" tIns="45720" rIns="91440" bIns="45720" rtlCol="0">
            <a:noAutofit/>
          </a:bodyPr>
          <a:lstStyle/>
          <a:p>
            <a:pPr marL="228600" lvl="0" indent="-228600">
              <a:spcBef>
                <a:spcPts val="1000"/>
              </a:spcBef>
              <a:buFont typeface="Arial" panose="020B0604020202020204" pitchFamily="34" charset="0"/>
              <a:buChar char="•"/>
              <a:defRPr/>
            </a:pPr>
            <a:r>
              <a:rPr lang="en-US" sz="1500">
                <a:solidFill>
                  <a:prstClr val="black"/>
                </a:solidFill>
              </a:rPr>
              <a:t>The student interest, curiosity and goal setting from priming that “charged” and “magnetized” learning throughout surface and deep come to fruition in transfer as knowledge, understandings and skills are extended and applied in challenging and meaningful ways</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1, 2</a:t>
            </a: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indent="-228600">
              <a:spcBef>
                <a:spcPts val="1000"/>
              </a:spcBef>
              <a:buFont typeface="Arial" panose="020B0604020202020204" pitchFamily="34" charset="0"/>
              <a:buChar char="•"/>
              <a:defRPr/>
            </a:pPr>
            <a:r>
              <a:rPr lang="en-US" sz="1500">
                <a:solidFill>
                  <a:prstClr val="black"/>
                </a:solidFill>
              </a:rPr>
              <a:t>To support transfer, students need to figure out how the surface knowledge they have acquired to understand concepts, and the deep knowledge they have developed about how ideas relate to one another, comes more fully under their own command. </a:t>
            </a:r>
            <a:r>
              <a:rPr lang="en-US" sz="1500" baseline="30000">
                <a:solidFill>
                  <a:prstClr val="black"/>
                </a:solidFill>
              </a:rPr>
              <a:t>3</a:t>
            </a:r>
            <a:endParaRPr lang="en-US" sz="1500">
              <a:solidFill>
                <a:prstClr val="black"/>
              </a:solidFill>
            </a:endParaRPr>
          </a:p>
          <a:p>
            <a:pPr marL="228600" indent="-228600">
              <a:spcBef>
                <a:spcPts val="1000"/>
              </a:spcBef>
              <a:buFont typeface="Arial" panose="020B0604020202020204" pitchFamily="34" charset="0"/>
              <a:buChar char="•"/>
              <a:defRPr/>
            </a:pP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23395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F13A-110B-BF91-FC25-707F313DFDFC}"/>
              </a:ext>
            </a:extLst>
          </p:cNvPr>
          <p:cNvSpPr>
            <a:spLocks noGrp="1"/>
          </p:cNvSpPr>
          <p:nvPr>
            <p:ph type="title"/>
          </p:nvPr>
        </p:nvSpPr>
        <p:spPr>
          <a:xfrm>
            <a:off x="419100" y="464278"/>
            <a:ext cx="11353800" cy="989949"/>
          </a:xfrm>
        </p:spPr>
        <p:txBody>
          <a:bodyPr>
            <a:normAutofit/>
          </a:bodyPr>
          <a:lstStyle/>
          <a:p>
            <a:r>
              <a:rPr lang="en-US"/>
              <a:t>Phases of Learning</a:t>
            </a:r>
          </a:p>
        </p:txBody>
      </p:sp>
      <p:pic>
        <p:nvPicPr>
          <p:cNvPr id="5" name="Picture 4" descr="Visual of the four phases of learning which include priming for learning, surface learning, deep learning and transfer of learning">
            <a:extLst>
              <a:ext uri="{FF2B5EF4-FFF2-40B4-BE49-F238E27FC236}">
                <a16:creationId xmlns:a16="http://schemas.microsoft.com/office/drawing/2014/main" id="{52A94493-69FC-0119-207D-060F6DE23A13}"/>
              </a:ext>
            </a:extLst>
          </p:cNvPr>
          <p:cNvPicPr>
            <a:picLocks noChangeAspect="1"/>
          </p:cNvPicPr>
          <p:nvPr/>
        </p:nvPicPr>
        <p:blipFill>
          <a:blip r:embed="rId3"/>
          <a:stretch>
            <a:fillRect/>
          </a:stretch>
        </p:blipFill>
        <p:spPr>
          <a:xfrm>
            <a:off x="1081087" y="2321536"/>
            <a:ext cx="10029825" cy="2653631"/>
          </a:xfrm>
          <a:prstGeom prst="rect">
            <a:avLst/>
          </a:prstGeom>
        </p:spPr>
      </p:pic>
    </p:spTree>
    <p:extLst>
      <p:ext uri="{BB962C8B-B14F-4D97-AF65-F5344CB8AC3E}">
        <p14:creationId xmlns:p14="http://schemas.microsoft.com/office/powerpoint/2010/main" val="620370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215DC8-53AF-7B26-2CFE-C9DD12D63A29}"/>
              </a:ext>
            </a:extLst>
          </p:cNvPr>
          <p:cNvSpPr>
            <a:spLocks noGrp="1"/>
          </p:cNvSpPr>
          <p:nvPr>
            <p:ph type="title"/>
          </p:nvPr>
        </p:nvSpPr>
        <p:spPr>
          <a:xfrm>
            <a:off x="489857" y="199145"/>
            <a:ext cx="8242538" cy="887533"/>
          </a:xfrm>
        </p:spPr>
        <p:txBody>
          <a:bodyPr>
            <a:normAutofit/>
          </a:bodyPr>
          <a:lstStyle/>
          <a:p>
            <a:r>
              <a:rPr lang="en-US" sz="4200"/>
              <a:t>Transfer of Learning</a:t>
            </a:r>
          </a:p>
        </p:txBody>
      </p:sp>
      <p:sp>
        <p:nvSpPr>
          <p:cNvPr id="5" name="Content Placeholder 4">
            <a:extLst>
              <a:ext uri="{FF2B5EF4-FFF2-40B4-BE49-F238E27FC236}">
                <a16:creationId xmlns:a16="http://schemas.microsoft.com/office/drawing/2014/main" id="{3FEF20F5-D9E3-A645-6DA1-7CFD292D27A1}"/>
              </a:ext>
            </a:extLst>
          </p:cNvPr>
          <p:cNvSpPr>
            <a:spLocks noGrp="1"/>
          </p:cNvSpPr>
          <p:nvPr>
            <p:ph idx="1"/>
          </p:nvPr>
        </p:nvSpPr>
        <p:spPr>
          <a:xfrm>
            <a:off x="489857" y="1086677"/>
            <a:ext cx="11212286" cy="4552123"/>
          </a:xfrm>
        </p:spPr>
        <p:txBody>
          <a:bodyPr vert="horz" lIns="91440" tIns="45720" rIns="91440" bIns="45720" rtlCol="0" anchor="t">
            <a:normAutofit/>
          </a:bodyPr>
          <a:lstStyle/>
          <a:p>
            <a:pPr>
              <a:lnSpc>
                <a:spcPct val="100000"/>
              </a:lnSpc>
            </a:pPr>
            <a:r>
              <a:rPr lang="en-US" sz="2400"/>
              <a:t>Occurs when students take their consolidated knowledge, skills and understandings and apply them to new scenarios and different contexts. Students are able to think metacognitively, reflecting on their own learning and understanding, and to use conditional knowledge to support transfer.</a:t>
            </a:r>
          </a:p>
          <a:p>
            <a:r>
              <a:rPr lang="en-US" sz="2400"/>
              <a:t>In transfer of learning, learners must: </a:t>
            </a:r>
          </a:p>
          <a:p>
            <a:pPr lvl="1"/>
            <a:r>
              <a:rPr lang="en-US"/>
              <a:t>recognize and categorize problem types represented by new scenarios and contexts; </a:t>
            </a:r>
            <a:r>
              <a:rPr lang="en-US" baseline="30000"/>
              <a:t>4, 5</a:t>
            </a:r>
            <a:endParaRPr lang="en-US"/>
          </a:p>
          <a:p>
            <a:pPr lvl="1"/>
            <a:r>
              <a:rPr lang="en-US"/>
              <a:t>actively choose and evaluate strategies and consider resources according to the scenario or context; </a:t>
            </a:r>
            <a:r>
              <a:rPr lang="en-US" baseline="30000"/>
              <a:t>1</a:t>
            </a:r>
            <a:endParaRPr lang="en-US"/>
          </a:p>
          <a:p>
            <a:pPr lvl="1"/>
            <a:r>
              <a:rPr lang="en-US"/>
              <a:t>apply consolidated knowledge, skills and understandings; </a:t>
            </a:r>
            <a:r>
              <a:rPr lang="en-US" baseline="30000"/>
              <a:t>1 </a:t>
            </a:r>
            <a:endParaRPr lang="en-US"/>
          </a:p>
          <a:p>
            <a:pPr lvl="1"/>
            <a:r>
              <a:rPr lang="en-US"/>
              <a:t>receive or seek feedback. </a:t>
            </a:r>
            <a:r>
              <a:rPr lang="en-US" baseline="30000"/>
              <a:t>1</a:t>
            </a:r>
            <a:endParaRPr lang="en-US"/>
          </a:p>
          <a:p>
            <a:pPr lvl="1"/>
            <a:endParaRPr lang="en-US"/>
          </a:p>
        </p:txBody>
      </p:sp>
      <p:pic>
        <p:nvPicPr>
          <p:cNvPr id="6" name="Picture 5">
            <a:extLst>
              <a:ext uri="{FF2B5EF4-FFF2-40B4-BE49-F238E27FC236}">
                <a16:creationId xmlns:a16="http://schemas.microsoft.com/office/drawing/2014/main" id="{99A07751-26CE-9C45-36B7-78EA1DFB23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98486" y="83657"/>
            <a:ext cx="1007720" cy="887533"/>
          </a:xfrm>
          <a:prstGeom prst="rect">
            <a:avLst/>
          </a:prstGeom>
        </p:spPr>
      </p:pic>
    </p:spTree>
    <p:extLst>
      <p:ext uri="{BB962C8B-B14F-4D97-AF65-F5344CB8AC3E}">
        <p14:creationId xmlns:p14="http://schemas.microsoft.com/office/powerpoint/2010/main" val="4413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B3A8-2DD8-ADBB-EA4B-C2C47D9D1C02}"/>
              </a:ext>
            </a:extLst>
          </p:cNvPr>
          <p:cNvSpPr>
            <a:spLocks noGrp="1"/>
          </p:cNvSpPr>
          <p:nvPr>
            <p:ph type="title"/>
          </p:nvPr>
        </p:nvSpPr>
        <p:spPr/>
        <p:txBody>
          <a:bodyPr/>
          <a:lstStyle/>
          <a:p>
            <a:r>
              <a:rPr lang="en-US"/>
              <a:t>Rationale From Research</a:t>
            </a:r>
          </a:p>
        </p:txBody>
      </p:sp>
      <p:sp>
        <p:nvSpPr>
          <p:cNvPr id="3" name="Text Placeholder 2">
            <a:extLst>
              <a:ext uri="{FF2B5EF4-FFF2-40B4-BE49-F238E27FC236}">
                <a16:creationId xmlns:a16="http://schemas.microsoft.com/office/drawing/2014/main" id="{965EE453-4D83-BABE-46C1-988E021F5A15}"/>
              </a:ext>
            </a:extLst>
          </p:cNvPr>
          <p:cNvSpPr>
            <a:spLocks noGrp="1"/>
          </p:cNvSpPr>
          <p:nvPr>
            <p:ph type="body" idx="1"/>
          </p:nvPr>
        </p:nvSpPr>
        <p:spPr/>
        <p:txBody>
          <a:bodyPr/>
          <a:lstStyle/>
          <a:p>
            <a:r>
              <a:rPr lang="en-US"/>
              <a:t>Why Transfer of Learning Matters</a:t>
            </a:r>
          </a:p>
        </p:txBody>
      </p:sp>
      <p:pic>
        <p:nvPicPr>
          <p:cNvPr id="6" name="Picture 5">
            <a:extLst>
              <a:ext uri="{FF2B5EF4-FFF2-40B4-BE49-F238E27FC236}">
                <a16:creationId xmlns:a16="http://schemas.microsoft.com/office/drawing/2014/main" id="{5B1EC708-53EC-6410-BB9E-186F787FE9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23438" y="1709738"/>
            <a:ext cx="2132423" cy="1878097"/>
          </a:xfrm>
          <a:prstGeom prst="rect">
            <a:avLst/>
          </a:prstGeom>
        </p:spPr>
      </p:pic>
    </p:spTree>
    <p:extLst>
      <p:ext uri="{BB962C8B-B14F-4D97-AF65-F5344CB8AC3E}">
        <p14:creationId xmlns:p14="http://schemas.microsoft.com/office/powerpoint/2010/main" val="2458132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2A760D8E-E2F3-7348-1CA5-0E182CD869B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096000" y="333531"/>
            <a:ext cx="5464968" cy="1508521"/>
          </a:xfrm>
        </p:spPr>
        <p:txBody>
          <a:bodyPr>
            <a:normAutofit/>
          </a:bodyPr>
          <a:lstStyle/>
          <a:p>
            <a:r>
              <a:rPr lang="en-US" sz="4000"/>
              <a:t>Transfer of Learning: Specific Findings</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606143" y="1981200"/>
            <a:ext cx="6433457" cy="4735037"/>
          </a:xfrm>
        </p:spPr>
        <p:txBody>
          <a:bodyPr anchor="ctr">
            <a:normAutofit/>
          </a:bodyPr>
          <a:lstStyle/>
          <a:p>
            <a:pPr marL="457200" lvl="1" indent="0">
              <a:buNone/>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Transfer occurs when students recognize a learning situation resembles an earlier one and can use the same strategies.</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 8</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Conditional knowledge—knowing </a:t>
            </a:r>
            <a:r>
              <a:rPr lang="en-US" sz="1600" i="1">
                <a:latin typeface="Franklin Gothic Book" panose="020B0503020102020204"/>
              </a:rPr>
              <a:t>when</a:t>
            </a:r>
            <a:r>
              <a:rPr lang="en-US" sz="1600">
                <a:latin typeface="Franklin Gothic Book" panose="020B0503020102020204"/>
              </a:rPr>
              <a:t>, </a:t>
            </a:r>
            <a:r>
              <a:rPr lang="en-US" sz="1600" i="1">
                <a:latin typeface="Franklin Gothic Book" panose="020B0503020102020204"/>
              </a:rPr>
              <a:t>where</a:t>
            </a:r>
            <a:r>
              <a:rPr lang="en-US" sz="1600">
                <a:latin typeface="Franklin Gothic Book" panose="020B0503020102020204"/>
              </a:rPr>
              <a:t> and </a:t>
            </a:r>
            <a:r>
              <a:rPr lang="en-US" sz="1600" i="1">
                <a:latin typeface="Franklin Gothic Book" panose="020B0503020102020204"/>
              </a:rPr>
              <a:t>why</a:t>
            </a:r>
            <a:r>
              <a:rPr lang="en-US" sz="1600">
                <a:latin typeface="Franklin Gothic Book" panose="020B0503020102020204"/>
              </a:rPr>
              <a:t> to use what has been learned—can be taught through instructing students in how to seek patterns and notice similarities and differences as they identify problem types, and then how to  activate relevant schema to support transfer. </a:t>
            </a:r>
            <a:r>
              <a:rPr lang="en-US" sz="1700" baseline="30000">
                <a:latin typeface="Franklin Gothic Book" panose="020B0503020102020204"/>
              </a:rPr>
              <a:t>7</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,9,10</a:t>
            </a:r>
            <a:endPar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600">
              <a:latin typeface="Franklin Gothic Book" panose="020B0503020102020204"/>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Once students have built background knowledge and acquired expertise across a range of contexts, problem types and solutions, they can see the underlying concepts, generalize patterns across a discipline, and more accurately categorize new problems and link correctly to solution strategies.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6</a:t>
            </a:r>
            <a:endPar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694308F3-BFEA-1FBD-C7FE-2369921C1BB5}"/>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11465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B0B8B8-3AAF-9EC3-0849-DB0D18CCE0A5}"/>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23493FFE-0A65-E171-9179-605A86933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19AC1B7B-2BB2-2141-4168-915BF0D8EE6F}"/>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72557ACF-DCC5-0CC0-DCAD-DE0A263BB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0C87073B-6EED-C1B2-2AD4-660273948EEC}"/>
              </a:ext>
            </a:extLst>
          </p:cNvPr>
          <p:cNvSpPr>
            <a:spLocks noGrp="1"/>
          </p:cNvSpPr>
          <p:nvPr>
            <p:ph type="title"/>
          </p:nvPr>
        </p:nvSpPr>
        <p:spPr>
          <a:xfrm>
            <a:off x="6115317" y="405685"/>
            <a:ext cx="5464968" cy="1559301"/>
          </a:xfrm>
        </p:spPr>
        <p:txBody>
          <a:bodyPr>
            <a:normAutofit/>
          </a:bodyPr>
          <a:lstStyle/>
          <a:p>
            <a:r>
              <a:rPr lang="en-US" sz="4000"/>
              <a:t>Transfer of Learning: Specific Findings</a:t>
            </a:r>
          </a:p>
        </p:txBody>
      </p:sp>
      <p:sp>
        <p:nvSpPr>
          <p:cNvPr id="3" name="Content Placeholder 2">
            <a:extLst>
              <a:ext uri="{FF2B5EF4-FFF2-40B4-BE49-F238E27FC236}">
                <a16:creationId xmlns:a16="http://schemas.microsoft.com/office/drawing/2014/main" id="{68D8005C-BE0D-2492-0D23-C94B720D040F}"/>
              </a:ext>
            </a:extLst>
          </p:cNvPr>
          <p:cNvSpPr>
            <a:spLocks noGrp="1"/>
          </p:cNvSpPr>
          <p:nvPr>
            <p:ph idx="1"/>
          </p:nvPr>
        </p:nvSpPr>
        <p:spPr>
          <a:xfrm>
            <a:off x="5606143" y="2226363"/>
            <a:ext cx="6433457" cy="4489874"/>
          </a:xfrm>
        </p:spPr>
        <p:txBody>
          <a:bodyPr anchor="ctr">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Independent learners </a:t>
            </a:r>
            <a:r>
              <a:rPr lang="en-US" sz="2000" b="1">
                <a:latin typeface="Franklin Gothic Book" panose="020B0503020102020204"/>
              </a:rPr>
              <a:t>show self-efficacy and </a:t>
            </a: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a readiness to </a:t>
            </a:r>
            <a:r>
              <a:rPr lang="en-US" sz="2000" b="1">
                <a:latin typeface="Franklin Gothic Book" panose="020B0503020102020204"/>
              </a:rPr>
              <a:t>r</a:t>
            </a:r>
            <a:r>
              <a:rPr kumimoji="0" lang="en-US" sz="2000" b="1" i="0" u="none" strike="noStrike" kern="1200" cap="none" spc="0" normalizeH="0" baseline="0" noProof="0" err="1">
                <a:ln>
                  <a:noFill/>
                </a:ln>
                <a:solidFill>
                  <a:srgbClr val="102649"/>
                </a:solidFill>
                <a:effectLst/>
                <a:uLnTx/>
                <a:uFillTx/>
                <a:latin typeface="Franklin Gothic Book" panose="020B0503020102020204"/>
                <a:ea typeface="+mn-ea"/>
                <a:cs typeface="+mn-cs"/>
              </a:rPr>
              <a:t>eflect</a:t>
            </a: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a:t>
            </a:r>
            <a:r>
              <a:rPr lang="en-US" sz="2000" b="1" baseline="30000">
                <a:latin typeface="Franklin Gothic Book" panose="020B0503020102020204"/>
              </a:rPr>
              <a:t>5,12</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600">
                <a:solidFill>
                  <a:prstClr val="black"/>
                </a:solidFill>
              </a:rPr>
              <a:t>Independent learners use mental models (schema) developed during deep learning to look for similarities and differences (patterns) as they analyze new situations. </a:t>
            </a:r>
            <a:r>
              <a:rPr lang="en-US" sz="1700" baseline="30000">
                <a:latin typeface="Franklin Gothic Book" panose="020B0503020102020204"/>
              </a:rPr>
              <a:t>5</a:t>
            </a:r>
            <a:endParaRPr lang="en-US" sz="1600">
              <a:latin typeface="Franklin Gothic Book" panose="020B0503020102020204"/>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Independent learning requires students have become both metacognitive, aware of their own thinking and learning processes, and “meta-strategic,” aware of and able to control the strategies at their disposal to facilitate and direct their own learning.</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 11,13</a:t>
            </a:r>
            <a:endParaRPr lang="en-US" sz="1600">
              <a:latin typeface="Franklin Gothic Book" panose="020B0503020102020204"/>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To be independent, learners </a:t>
            </a:r>
            <a:r>
              <a:rPr lang="en-US" sz="1600">
                <a:latin typeface="Franklin Gothic Book" panose="020B0503020102020204"/>
              </a:rPr>
              <a:t>must be able to</a:t>
            </a: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 reflect as they evaluate the effectiveness of strategies, consider resources, seek and receive feedback.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1</a:t>
            </a:r>
            <a:endPar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D8F801A3-C93B-2FF3-A109-DB37B367362A}"/>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3439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2A760D8E-E2F3-7348-1CA5-0E182CD869B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115317" y="405685"/>
            <a:ext cx="5464968" cy="1559301"/>
          </a:xfrm>
        </p:spPr>
        <p:txBody>
          <a:bodyPr>
            <a:normAutofit/>
          </a:bodyPr>
          <a:lstStyle/>
          <a:p>
            <a:r>
              <a:rPr lang="en-US" sz="4000"/>
              <a:t>Transfer of Learning: Specific Findings</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606143" y="2200275"/>
            <a:ext cx="6433457" cy="4515962"/>
          </a:xfrm>
        </p:spPr>
        <p:txBody>
          <a:bodyPr anchor="ctr">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Inquiry and problem solving are most effective when structured and guided.</a:t>
            </a:r>
            <a:r>
              <a:rPr lang="en-US" sz="2000" b="1" baseline="30000">
                <a:latin typeface="Franklin Gothic Book" panose="020B0503020102020204"/>
              </a:rPr>
              <a:t>5</a:t>
            </a: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Students learn significantly more with guided learning than unassisted “discovery learning,” especially lower performing and younger students.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15</a:t>
            </a:r>
            <a:endPar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Providing students with </a:t>
            </a:r>
            <a:r>
              <a:rPr lang="en-US" sz="1700">
                <a:latin typeface="Franklin Gothic Book" panose="020B0503020102020204"/>
              </a:rPr>
              <a:t>success criteria</a:t>
            </a: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 direct instruction, worked examples and feedback during the process of inquiry and discovery ensures they develop understandings and proper skills. </a:t>
            </a:r>
            <a:r>
              <a:rPr kumimoji="0" lang="en-US" sz="1800" b="0" i="0" u="none" strike="noStrike" kern="1200" cap="none" spc="0" normalizeH="0" baseline="30000" noProof="0">
                <a:ln>
                  <a:noFill/>
                </a:ln>
                <a:solidFill>
                  <a:srgbClr val="102649"/>
                </a:solidFill>
                <a:effectLst/>
                <a:uLnTx/>
                <a:uFillTx/>
                <a:latin typeface="Franklin Gothic Book" panose="020B0503020102020204"/>
                <a:ea typeface="+mn-ea"/>
                <a:cs typeface="+mn-cs"/>
              </a:rPr>
              <a:t>14</a:t>
            </a:r>
            <a:r>
              <a:rPr lang="en-US" sz="1800"/>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700"/>
              <a:t>“Guided discovery,” blending inquiry and problem solving with direct instruction, is more effective than direct instruction alone. </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14</a:t>
            </a:r>
            <a:r>
              <a:rPr lang="en-US" sz="1700"/>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1800"/>
          </a:p>
        </p:txBody>
      </p:sp>
      <p:sp>
        <p:nvSpPr>
          <p:cNvPr id="4" name="TextBox 3">
            <a:extLst>
              <a:ext uri="{FF2B5EF4-FFF2-40B4-BE49-F238E27FC236}">
                <a16:creationId xmlns:a16="http://schemas.microsoft.com/office/drawing/2014/main" id="{694308F3-BFEA-1FBD-C7FE-2369921C1BB5}"/>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389391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  Read-Only" id="{114AE3BC-0B90-447E-83C6-DDA89D35A905}" vid="{EB8FF93C-9C59-43DF-8DCA-79A6B9AF28E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
        <AccountId xsi:nil="true"/>
        <AccountType/>
      </UserInfo>
    </SharedWithUsers>
    <Accessibility_x0020_Office xmlns="3a62de7d-ba57-4f43-9dae-9623ba637be0" xsi:nil="tru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2025-07-16T04:00:00+00:00</Application_x0020_Dat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2025-07-16T04:00:00+00:00</Publication_x0020_Date>
    <Audience1 xmlns="3a62de7d-ba57-4f43-9dae-9623ba637be0"/>
    <_dlc_DocId xmlns="3a62de7d-ba57-4f43-9dae-9623ba637be0">KYED-536-2427</_dlc_DocId>
    <_dlc_DocIdUrl xmlns="3a62de7d-ba57-4f43-9dae-9623ba637be0">
      <Url>https://www.education.ky.gov/curriculum/standards/kyacadstand/_layouts/15/DocIdRedir.aspx?ID=KYED-536-2427</Url>
      <Description>KYED-536-2427</Description>
    </_dlc_DocIdUrl>
    <Content_x0020_Review_x0020_Status xmlns="3a62de7d-ba57-4f43-9dae-9623ba637be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76f2a65d80353e131b19c3852c421bb6">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4cc91b328d6411d390e133fd87f787b7"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element ref="ns2:Content_x0020_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Review_x0020_Status" ma:index="26" nillable="true" ma:displayName="Content Review Status" ma:description="- Verified: Periodically checked and confirmed to still be accurate and relevant.&#10;- Revise: Identified issues require updates or factual corrections.&#10;- Obsolete: No longer relevant; delete or move to internal archive." ma:format="RadioButtons" ma:internalName="Content_x0020_Review_x0020_Status">
      <xsd:simpleType>
        <xsd:restriction base="dms:Choice">
          <xsd:enumeration value="Verified"/>
          <xsd:enumeration value="Revise"/>
          <xsd:enumeration value="Obsole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523462E-756B-41D6-B1F9-6F638FA4CEB7}">
  <ds:schemaRefs>
    <ds:schemaRef ds:uri="45b133ba-263f-4084-b3dd-2704962ca435"/>
    <ds:schemaRef ds:uri="75d15a3f-c307-4899-b121-b71d81d2a0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1E497A-CECB-419B-A9EC-EAF6D9A273F0}"/>
</file>

<file path=customXml/itemProps3.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4.xml><?xml version="1.0" encoding="utf-8"?>
<ds:datastoreItem xmlns:ds="http://schemas.openxmlformats.org/officeDocument/2006/customXml" ds:itemID="{DDEB9484-3956-4C7D-96E6-7269B868B65B}"/>
</file>

<file path=docProps/app.xml><?xml version="1.0" encoding="utf-8"?>
<Properties xmlns="http://schemas.openxmlformats.org/officeDocument/2006/extended-properties" xmlns:vt="http://schemas.openxmlformats.org/officeDocument/2006/docPropsVTypes">
  <Template>KDE PowerPoint Template</Template>
  <TotalTime>6</TotalTime>
  <Words>6868</Words>
  <Application>Microsoft Office PowerPoint</Application>
  <PresentationFormat>Widescreen</PresentationFormat>
  <Paragraphs>348</Paragraphs>
  <Slides>28</Slides>
  <Notes>28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Aptos</vt:lpstr>
      <vt:lpstr>Aptos Display</vt:lpstr>
      <vt:lpstr>Arial</vt:lpstr>
      <vt:lpstr>Calibri</vt:lpstr>
      <vt:lpstr>Franklin Gothic Book</vt:lpstr>
      <vt:lpstr>Franklin Gothic Medium</vt:lpstr>
      <vt:lpstr>Inter</vt:lpstr>
      <vt:lpstr>Lato</vt:lpstr>
      <vt:lpstr>Libre Franklin</vt:lpstr>
      <vt:lpstr>Libre Franklin Medium</vt:lpstr>
      <vt:lpstr>Segoe UI</vt:lpstr>
      <vt:lpstr>Office Theme</vt:lpstr>
      <vt:lpstr>1_Office Theme</vt:lpstr>
      <vt:lpstr> Integrating Deeper Learning and HQIRs to Strengthen Tier 1 Instruction</vt:lpstr>
      <vt:lpstr>Module Purpose</vt:lpstr>
      <vt:lpstr>Opening Notes for Transfer of Learning </vt:lpstr>
      <vt:lpstr>Phases of Learning</vt:lpstr>
      <vt:lpstr>Transfer of Learning</vt:lpstr>
      <vt:lpstr>Rationale From Research</vt:lpstr>
      <vt:lpstr>Transfer of Learning: Specific Findings</vt:lpstr>
      <vt:lpstr>Transfer of Learning: Specific Findings</vt:lpstr>
      <vt:lpstr>Transfer of Learning: Specific Findings</vt:lpstr>
      <vt:lpstr>Transfer of Learning : Specific Findings</vt:lpstr>
      <vt:lpstr>Transfer of Learning : Specific Findings</vt:lpstr>
      <vt:lpstr>Practice and Reflect: Summary</vt:lpstr>
      <vt:lpstr>Connections to Common Characteristics of Deeper Learning</vt:lpstr>
      <vt:lpstr>Module Purpose</vt:lpstr>
      <vt:lpstr>Priming for Learning Indicators </vt:lpstr>
      <vt:lpstr>Transfer of Learning </vt:lpstr>
      <vt:lpstr>PowerPoint Presentation</vt:lpstr>
      <vt:lpstr>PowerPoint Presentation</vt:lpstr>
      <vt:lpstr>PowerPoint Presentation</vt:lpstr>
      <vt:lpstr>PowerPoint Presentation</vt:lpstr>
      <vt:lpstr>PowerPoint Presentation</vt:lpstr>
      <vt:lpstr>PowerPoint Presentation</vt:lpstr>
      <vt:lpstr>Module Purpose</vt:lpstr>
      <vt:lpstr>Common Deeper Learning Practices</vt:lpstr>
      <vt:lpstr>Priming for Learning Indicators </vt:lpstr>
      <vt:lpstr>Curriculum Analysis and Adjustment Tool</vt:lpstr>
      <vt:lpstr>Closing Notes on Transfer of Learning</vt:lpstr>
      <vt:lpstr>Questions?</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Transfer_of_Learning_Module</dc:title>
  <dc:creator>Higgins, Misty - Division of Academic Program Standards</dc:creator>
  <cp:lastModifiedBy>Clouse, Thomas - Division of Academic Program Standards</cp:lastModifiedBy>
  <cp:revision>2</cp:revision>
  <dcterms:created xsi:type="dcterms:W3CDTF">2024-09-03T17:19:28Z</dcterms:created>
  <dcterms:modified xsi:type="dcterms:W3CDTF">2025-07-16T18:08:12Z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2024-09-03T17:08:19Z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6113d284-a802-4922-87c8-bf8027f3ae4b</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ComplianceAssetId">
    <vt:lpwstr/>
  </property>
  <property fmtid="{D5CDD505-2E9C-101B-9397-08002B2CF9AE}" pid="11" name="_ExtendedDescription">
    <vt:lpwstr/>
  </property>
  <property fmtid="{D5CDD505-2E9C-101B-9397-08002B2CF9AE}" pid="12" name="_activity">
    <vt:lpwstr>{"FileActivityType":"6","FileActivityTimeStamp":"2024-11-07T18:12:55.367Z","FileActivityUsersOnPage":[{"DisplayName":"DeMoisey, Fox - Division of Academic Program Standards","Id":"fox.demoisey@education.ky.gov"}],"FileActivityNavigationId":null}</vt:lpwstr>
  </property>
  <property fmtid="{D5CDD505-2E9C-101B-9397-08002B2CF9AE}" pid="13" name="TriggerFlowInfo">
    <vt:lpwstr/>
  </property>
  <property fmtid="{D5CDD505-2E9C-101B-9397-08002B2CF9AE}" pid="14" name="_dlc_DocIdItemGuid">
    <vt:lpwstr>5e9c1e19-07a0-4214-9d63-a88c9014ae5f</vt:lpwstr>
  </property>
</Properties>
</file>