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sldIdLst>
    <p:sldId id="256" r:id="rId5"/>
    <p:sldId id="1022" r:id="rId6"/>
    <p:sldId id="1024" r:id="rId7"/>
    <p:sldId id="369" r:id="rId8"/>
    <p:sldId id="260" r:id="rId9"/>
    <p:sldId id="370" r:id="rId10"/>
    <p:sldId id="372" r:id="rId11"/>
    <p:sldId id="373" r:id="rId12"/>
    <p:sldId id="264" r:id="rId13"/>
    <p:sldId id="374" r:id="rId14"/>
    <p:sldId id="371" r:id="rId15"/>
    <p:sldId id="375" r:id="rId16"/>
    <p:sldId id="265" r:id="rId17"/>
    <p:sldId id="266" r:id="rId18"/>
    <p:sldId id="10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2C0FC13C-748B-D961-772C-145112EE73E3}" name="Sims, Rhonda - KDE Associate Commissioner" initials="SC" userId="S::rhonda.sims@education.ky.gov::bad20b3f-b7c8-4cb3-ae2a-6808ba4166df" providerId="AD"/>
  <p188:author id="{0C431B50-E267-7ED8-372B-1A1B808F8997}" name="Jones, Helen - Division of Assessment and Accountability Support" initials="HJ"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 id="{1DDE88F8-27C4-C73A-F768-A150E2731EB4}" name="Mullins, Krista" initials="MK"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very, Devon - Division of Assessment and Accountability Support" initials="AD-DoAaAS" lastIdx="51" clrIdx="0">
    <p:extLst>
      <p:ext uri="{19B8F6BF-5375-455C-9EA6-DF929625EA0E}">
        <p15:presenceInfo xmlns:p15="http://schemas.microsoft.com/office/powerpoint/2012/main" userId="S::devon.avery@education.ky.gov::3c4d04ce-6fc5-4533-8afa-2b6776a03065" providerId="AD"/>
      </p:ext>
    </p:extLst>
  </p:cmAuthor>
  <p:cmAuthor id="2" name="Stafford, Jennifer - KDE Division Director" initials="SJ-KDD" lastIdx="3" clrIdx="1">
    <p:extLst>
      <p:ext uri="{19B8F6BF-5375-455C-9EA6-DF929625EA0E}">
        <p15:presenceInfo xmlns:p15="http://schemas.microsoft.com/office/powerpoint/2012/main" userId="S::jennifer.stafford@education.ky.gov::0151abd4-297e-443f-a77b-a8c249c015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EDF"/>
    <a:srgbClr val="057780"/>
    <a:srgbClr val="A7CBCD"/>
    <a:srgbClr val="102649"/>
    <a:srgbClr val="6AC398"/>
    <a:srgbClr val="83B2BE"/>
    <a:srgbClr val="7AE6E1"/>
    <a:srgbClr val="C0F6E4"/>
    <a:srgbClr val="D1FFFF"/>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CFD18-772B-FF87-F245-0C931DC5EA90}" v="3" dt="2025-07-31T15:58:50.250"/>
    <p1510:client id="{DFD05F43-6946-33B6-A032-E84C9ADE6D56}" v="5" dt="2025-07-30T19:51:59.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S::devon.avery@education.ky.gov::ea78a75c-c17e-4901-bc17-b64bcd9c9f6d" providerId="AD" clId="Web-{59ECFD18-772B-FF87-F245-0C931DC5EA90}"/>
    <pc:docChg chg="modSld">
      <pc:chgData name="Avery, Devon - Division of Assessment and Accountability Support" userId="S::devon.avery@education.ky.gov::ea78a75c-c17e-4901-bc17-b64bcd9c9f6d" providerId="AD" clId="Web-{59ECFD18-772B-FF87-F245-0C931DC5EA90}" dt="2025-07-31T15:58:49.531" v="35"/>
      <pc:docMkLst>
        <pc:docMk/>
      </pc:docMkLst>
      <pc:sldChg chg="modNotes">
        <pc:chgData name="Avery, Devon - Division of Assessment and Accountability Support" userId="S::devon.avery@education.ky.gov::ea78a75c-c17e-4901-bc17-b64bcd9c9f6d" providerId="AD" clId="Web-{59ECFD18-772B-FF87-F245-0C931DC5EA90}" dt="2025-07-31T15:58:03.841" v="17"/>
        <pc:sldMkLst>
          <pc:docMk/>
          <pc:sldMk cId="1840474911" sldId="260"/>
        </pc:sldMkLst>
      </pc:sldChg>
      <pc:sldChg chg="modNotes">
        <pc:chgData name="Avery, Devon - Division of Assessment and Accountability Support" userId="S::devon.avery@education.ky.gov::ea78a75c-c17e-4901-bc17-b64bcd9c9f6d" providerId="AD" clId="Web-{59ECFD18-772B-FF87-F245-0C931DC5EA90}" dt="2025-07-31T15:58:49.531" v="35"/>
        <pc:sldMkLst>
          <pc:docMk/>
          <pc:sldMk cId="2091131971" sldId="1023"/>
        </pc:sldMkLst>
      </pc:sldChg>
      <pc:sldChg chg="modNotes">
        <pc:chgData name="Avery, Devon - Division of Assessment and Accountability Support" userId="S::devon.avery@education.ky.gov::ea78a75c-c17e-4901-bc17-b64bcd9c9f6d" providerId="AD" clId="Web-{59ECFD18-772B-FF87-F245-0C931DC5EA90}" dt="2025-07-31T15:57:54.309" v="1"/>
        <pc:sldMkLst>
          <pc:docMk/>
          <pc:sldMk cId="1385124928" sldId="1024"/>
        </pc:sldMkLst>
      </pc:sldChg>
    </pc:docChg>
  </pc:docChgLst>
  <pc:docChgLst>
    <pc:chgData name="Mullins, Krista - Division of Assessment and Accountability Support" userId="S::krista.mullins@education.ky.gov::599e8b2c-da26-429c-a2a4-0d587b3d3416" providerId="AD" clId="Web-{5E0BA9DD-C51D-4F2B-890C-784F627B0592}"/>
    <pc:docChg chg="delSld modSld">
      <pc:chgData name="Mullins, Krista - Division of Assessment and Accountability Support" userId="S::krista.mullins@education.ky.gov::599e8b2c-da26-429c-a2a4-0d587b3d3416" providerId="AD" clId="Web-{5E0BA9DD-C51D-4F2B-890C-784F627B0592}" dt="2025-07-11T20:24:46.457" v="33" actId="20577"/>
      <pc:docMkLst>
        <pc:docMk/>
      </pc:docMkLst>
      <pc:sldChg chg="del">
        <pc:chgData name="Mullins, Krista - Division of Assessment and Accountability Support" userId="S::krista.mullins@education.ky.gov::599e8b2c-da26-429c-a2a4-0d587b3d3416" providerId="AD" clId="Web-{5E0BA9DD-C51D-4F2B-890C-784F627B0592}" dt="2025-07-11T20:24:17.081" v="28"/>
        <pc:sldMkLst>
          <pc:docMk/>
          <pc:sldMk cId="1640058356" sldId="275"/>
        </pc:sldMkLst>
      </pc:sldChg>
      <pc:sldChg chg="del">
        <pc:chgData name="Mullins, Krista - Division of Assessment and Accountability Support" userId="S::krista.mullins@education.ky.gov::599e8b2c-da26-429c-a2a4-0d587b3d3416" providerId="AD" clId="Web-{5E0BA9DD-C51D-4F2B-890C-784F627B0592}" dt="2025-07-11T20:24:17.081" v="27"/>
        <pc:sldMkLst>
          <pc:docMk/>
          <pc:sldMk cId="3080831821" sldId="276"/>
        </pc:sldMkLst>
      </pc:sldChg>
      <pc:sldChg chg="del">
        <pc:chgData name="Mullins, Krista - Division of Assessment and Accountability Support" userId="S::krista.mullins@education.ky.gov::599e8b2c-da26-429c-a2a4-0d587b3d3416" providerId="AD" clId="Web-{5E0BA9DD-C51D-4F2B-890C-784F627B0592}" dt="2025-07-11T20:24:17.081" v="26"/>
        <pc:sldMkLst>
          <pc:docMk/>
          <pc:sldMk cId="106058897" sldId="277"/>
        </pc:sldMkLst>
      </pc:sldChg>
      <pc:sldChg chg="del">
        <pc:chgData name="Mullins, Krista - Division of Assessment and Accountability Support" userId="S::krista.mullins@education.ky.gov::599e8b2c-da26-429c-a2a4-0d587b3d3416" providerId="AD" clId="Web-{5E0BA9DD-C51D-4F2B-890C-784F627B0592}" dt="2025-07-11T20:24:17.081" v="25"/>
        <pc:sldMkLst>
          <pc:docMk/>
          <pc:sldMk cId="2266024590" sldId="278"/>
        </pc:sldMkLst>
      </pc:sldChg>
      <pc:sldChg chg="del">
        <pc:chgData name="Mullins, Krista - Division of Assessment and Accountability Support" userId="S::krista.mullins@education.ky.gov::599e8b2c-da26-429c-a2a4-0d587b3d3416" providerId="AD" clId="Web-{5E0BA9DD-C51D-4F2B-890C-784F627B0592}" dt="2025-07-11T20:24:17.081" v="24"/>
        <pc:sldMkLst>
          <pc:docMk/>
          <pc:sldMk cId="2940899165" sldId="279"/>
        </pc:sldMkLst>
      </pc:sldChg>
      <pc:sldChg chg="del">
        <pc:chgData name="Mullins, Krista - Division of Assessment and Accountability Support" userId="S::krista.mullins@education.ky.gov::599e8b2c-da26-429c-a2a4-0d587b3d3416" providerId="AD" clId="Web-{5E0BA9DD-C51D-4F2B-890C-784F627B0592}" dt="2025-07-11T20:24:17.081" v="23"/>
        <pc:sldMkLst>
          <pc:docMk/>
          <pc:sldMk cId="898961860" sldId="280"/>
        </pc:sldMkLst>
      </pc:sldChg>
      <pc:sldChg chg="del">
        <pc:chgData name="Mullins, Krista - Division of Assessment and Accountability Support" userId="S::krista.mullins@education.ky.gov::599e8b2c-da26-429c-a2a4-0d587b3d3416" providerId="AD" clId="Web-{5E0BA9DD-C51D-4F2B-890C-784F627B0592}" dt="2025-07-11T20:24:17.034" v="1"/>
        <pc:sldMkLst>
          <pc:docMk/>
          <pc:sldMk cId="2612156673" sldId="283"/>
        </pc:sldMkLst>
      </pc:sldChg>
      <pc:sldChg chg="del">
        <pc:chgData name="Mullins, Krista - Division of Assessment and Accountability Support" userId="S::krista.mullins@education.ky.gov::599e8b2c-da26-429c-a2a4-0d587b3d3416" providerId="AD" clId="Web-{5E0BA9DD-C51D-4F2B-890C-784F627B0592}" dt="2025-07-11T20:24:17.081" v="21"/>
        <pc:sldMkLst>
          <pc:docMk/>
          <pc:sldMk cId="3348022959" sldId="285"/>
        </pc:sldMkLst>
      </pc:sldChg>
      <pc:sldChg chg="del">
        <pc:chgData name="Mullins, Krista - Division of Assessment and Accountability Support" userId="S::krista.mullins@education.ky.gov::599e8b2c-da26-429c-a2a4-0d587b3d3416" providerId="AD" clId="Web-{5E0BA9DD-C51D-4F2B-890C-784F627B0592}" dt="2025-07-11T20:24:17.081" v="19"/>
        <pc:sldMkLst>
          <pc:docMk/>
          <pc:sldMk cId="234480860" sldId="288"/>
        </pc:sldMkLst>
      </pc:sldChg>
      <pc:sldChg chg="del">
        <pc:chgData name="Mullins, Krista - Division of Assessment and Accountability Support" userId="S::krista.mullins@education.ky.gov::599e8b2c-da26-429c-a2a4-0d587b3d3416" providerId="AD" clId="Web-{5E0BA9DD-C51D-4F2B-890C-784F627B0592}" dt="2025-07-11T20:24:17.065" v="18"/>
        <pc:sldMkLst>
          <pc:docMk/>
          <pc:sldMk cId="136207483" sldId="289"/>
        </pc:sldMkLst>
      </pc:sldChg>
      <pc:sldChg chg="del">
        <pc:chgData name="Mullins, Krista - Division of Assessment and Accountability Support" userId="S::krista.mullins@education.ky.gov::599e8b2c-da26-429c-a2a4-0d587b3d3416" providerId="AD" clId="Web-{5E0BA9DD-C51D-4F2B-890C-784F627B0592}" dt="2025-07-11T20:24:17.065" v="16"/>
        <pc:sldMkLst>
          <pc:docMk/>
          <pc:sldMk cId="3101873491" sldId="292"/>
        </pc:sldMkLst>
      </pc:sldChg>
      <pc:sldChg chg="del">
        <pc:chgData name="Mullins, Krista - Division of Assessment and Accountability Support" userId="S::krista.mullins@education.ky.gov::599e8b2c-da26-429c-a2a4-0d587b3d3416" providerId="AD" clId="Web-{5E0BA9DD-C51D-4F2B-890C-784F627B0592}" dt="2025-07-11T20:24:17.050" v="11"/>
        <pc:sldMkLst>
          <pc:docMk/>
          <pc:sldMk cId="4108913971" sldId="294"/>
        </pc:sldMkLst>
      </pc:sldChg>
      <pc:sldChg chg="del">
        <pc:chgData name="Mullins, Krista - Division of Assessment and Accountability Support" userId="S::krista.mullins@education.ky.gov::599e8b2c-da26-429c-a2a4-0d587b3d3416" providerId="AD" clId="Web-{5E0BA9DD-C51D-4F2B-890C-784F627B0592}" dt="2025-07-11T20:24:17.065" v="14"/>
        <pc:sldMkLst>
          <pc:docMk/>
          <pc:sldMk cId="3818554510" sldId="295"/>
        </pc:sldMkLst>
      </pc:sldChg>
      <pc:sldChg chg="del">
        <pc:chgData name="Mullins, Krista - Division of Assessment and Accountability Support" userId="S::krista.mullins@education.ky.gov::599e8b2c-da26-429c-a2a4-0d587b3d3416" providerId="AD" clId="Web-{5E0BA9DD-C51D-4F2B-890C-784F627B0592}" dt="2025-07-11T20:24:17.050" v="3"/>
        <pc:sldMkLst>
          <pc:docMk/>
          <pc:sldMk cId="2202567429" sldId="297"/>
        </pc:sldMkLst>
      </pc:sldChg>
      <pc:sldChg chg="del">
        <pc:chgData name="Mullins, Krista - Division of Assessment and Accountability Support" userId="S::krista.mullins@education.ky.gov::599e8b2c-da26-429c-a2a4-0d587b3d3416" providerId="AD" clId="Web-{5E0BA9DD-C51D-4F2B-890C-784F627B0592}" dt="2025-07-11T20:24:17.050" v="9"/>
        <pc:sldMkLst>
          <pc:docMk/>
          <pc:sldMk cId="1917764453" sldId="300"/>
        </pc:sldMkLst>
      </pc:sldChg>
      <pc:sldChg chg="del">
        <pc:chgData name="Mullins, Krista - Division of Assessment and Accountability Support" userId="S::krista.mullins@education.ky.gov::599e8b2c-da26-429c-a2a4-0d587b3d3416" providerId="AD" clId="Web-{5E0BA9DD-C51D-4F2B-890C-784F627B0592}" dt="2025-07-11T20:24:17.034" v="0"/>
        <pc:sldMkLst>
          <pc:docMk/>
          <pc:sldMk cId="2064220523" sldId="364"/>
        </pc:sldMkLst>
      </pc:sldChg>
      <pc:sldChg chg="del">
        <pc:chgData name="Mullins, Krista - Division of Assessment and Accountability Support" userId="S::krista.mullins@education.ky.gov::599e8b2c-da26-429c-a2a4-0d587b3d3416" providerId="AD" clId="Web-{5E0BA9DD-C51D-4F2B-890C-784F627B0592}" dt="2025-07-11T20:24:17.097" v="30"/>
        <pc:sldMkLst>
          <pc:docMk/>
          <pc:sldMk cId="2050139931" sldId="367"/>
        </pc:sldMkLst>
      </pc:sldChg>
      <pc:sldChg chg="del">
        <pc:chgData name="Mullins, Krista - Division of Assessment and Accountability Support" userId="S::krista.mullins@education.ky.gov::599e8b2c-da26-429c-a2a4-0d587b3d3416" providerId="AD" clId="Web-{5E0BA9DD-C51D-4F2B-890C-784F627B0592}" dt="2025-07-11T20:24:17.097" v="32"/>
        <pc:sldMkLst>
          <pc:docMk/>
          <pc:sldMk cId="966996397" sldId="377"/>
        </pc:sldMkLst>
      </pc:sldChg>
      <pc:sldChg chg="del">
        <pc:chgData name="Mullins, Krista - Division of Assessment and Accountability Support" userId="S::krista.mullins@education.ky.gov::599e8b2c-da26-429c-a2a4-0d587b3d3416" providerId="AD" clId="Web-{5E0BA9DD-C51D-4F2B-890C-784F627B0592}" dt="2025-07-11T20:24:17.097" v="31"/>
        <pc:sldMkLst>
          <pc:docMk/>
          <pc:sldMk cId="689677422" sldId="378"/>
        </pc:sldMkLst>
      </pc:sldChg>
      <pc:sldChg chg="del">
        <pc:chgData name="Mullins, Krista - Division of Assessment and Accountability Support" userId="S::krista.mullins@education.ky.gov::599e8b2c-da26-429c-a2a4-0d587b3d3416" providerId="AD" clId="Web-{5E0BA9DD-C51D-4F2B-890C-784F627B0592}" dt="2025-07-11T20:24:17.097" v="29"/>
        <pc:sldMkLst>
          <pc:docMk/>
          <pc:sldMk cId="3430722404" sldId="379"/>
        </pc:sldMkLst>
      </pc:sldChg>
      <pc:sldChg chg="del">
        <pc:chgData name="Mullins, Krista - Division of Assessment and Accountability Support" userId="S::krista.mullins@education.ky.gov::599e8b2c-da26-429c-a2a4-0d587b3d3416" providerId="AD" clId="Web-{5E0BA9DD-C51D-4F2B-890C-784F627B0592}" dt="2025-07-11T20:24:17.081" v="22"/>
        <pc:sldMkLst>
          <pc:docMk/>
          <pc:sldMk cId="2782166062" sldId="380"/>
        </pc:sldMkLst>
      </pc:sldChg>
      <pc:sldChg chg="del">
        <pc:chgData name="Mullins, Krista - Division of Assessment and Accountability Support" userId="S::krista.mullins@education.ky.gov::599e8b2c-da26-429c-a2a4-0d587b3d3416" providerId="AD" clId="Web-{5E0BA9DD-C51D-4F2B-890C-784F627B0592}" dt="2025-07-11T20:24:17.081" v="20"/>
        <pc:sldMkLst>
          <pc:docMk/>
          <pc:sldMk cId="571779757" sldId="381"/>
        </pc:sldMkLst>
      </pc:sldChg>
      <pc:sldChg chg="del">
        <pc:chgData name="Mullins, Krista - Division of Assessment and Accountability Support" userId="S::krista.mullins@education.ky.gov::599e8b2c-da26-429c-a2a4-0d587b3d3416" providerId="AD" clId="Web-{5E0BA9DD-C51D-4F2B-890C-784F627B0592}" dt="2025-07-11T20:24:17.065" v="17"/>
        <pc:sldMkLst>
          <pc:docMk/>
          <pc:sldMk cId="1555527372" sldId="382"/>
        </pc:sldMkLst>
      </pc:sldChg>
      <pc:sldChg chg="del">
        <pc:chgData name="Mullins, Krista - Division of Assessment and Accountability Support" userId="S::krista.mullins@education.ky.gov::599e8b2c-da26-429c-a2a4-0d587b3d3416" providerId="AD" clId="Web-{5E0BA9DD-C51D-4F2B-890C-784F627B0592}" dt="2025-07-11T20:24:17.065" v="15"/>
        <pc:sldMkLst>
          <pc:docMk/>
          <pc:sldMk cId="2277749156" sldId="383"/>
        </pc:sldMkLst>
      </pc:sldChg>
      <pc:sldChg chg="del">
        <pc:chgData name="Mullins, Krista - Division of Assessment and Accountability Support" userId="S::krista.mullins@education.ky.gov::599e8b2c-da26-429c-a2a4-0d587b3d3416" providerId="AD" clId="Web-{5E0BA9DD-C51D-4F2B-890C-784F627B0592}" dt="2025-07-11T20:24:17.065" v="13"/>
        <pc:sldMkLst>
          <pc:docMk/>
          <pc:sldMk cId="3628373693" sldId="384"/>
        </pc:sldMkLst>
      </pc:sldChg>
      <pc:sldChg chg="del">
        <pc:chgData name="Mullins, Krista - Division of Assessment and Accountability Support" userId="S::krista.mullins@education.ky.gov::599e8b2c-da26-429c-a2a4-0d587b3d3416" providerId="AD" clId="Web-{5E0BA9DD-C51D-4F2B-890C-784F627B0592}" dt="2025-07-11T20:24:17.050" v="10"/>
        <pc:sldMkLst>
          <pc:docMk/>
          <pc:sldMk cId="3995354905" sldId="385"/>
        </pc:sldMkLst>
      </pc:sldChg>
      <pc:sldChg chg="del">
        <pc:chgData name="Mullins, Krista - Division of Assessment and Accountability Support" userId="S::krista.mullins@education.ky.gov::599e8b2c-da26-429c-a2a4-0d587b3d3416" providerId="AD" clId="Web-{5E0BA9DD-C51D-4F2B-890C-784F627B0592}" dt="2025-07-11T20:24:17.050" v="5"/>
        <pc:sldMkLst>
          <pc:docMk/>
          <pc:sldMk cId="3818258449" sldId="386"/>
        </pc:sldMkLst>
      </pc:sldChg>
      <pc:sldChg chg="del">
        <pc:chgData name="Mullins, Krista - Division of Assessment and Accountability Support" userId="S::krista.mullins@education.ky.gov::599e8b2c-da26-429c-a2a4-0d587b3d3416" providerId="AD" clId="Web-{5E0BA9DD-C51D-4F2B-890C-784F627B0592}" dt="2025-07-11T20:24:17.050" v="4"/>
        <pc:sldMkLst>
          <pc:docMk/>
          <pc:sldMk cId="3116957422" sldId="387"/>
        </pc:sldMkLst>
      </pc:sldChg>
      <pc:sldChg chg="del">
        <pc:chgData name="Mullins, Krista - Division of Assessment and Accountability Support" userId="S::krista.mullins@education.ky.gov::599e8b2c-da26-429c-a2a4-0d587b3d3416" providerId="AD" clId="Web-{5E0BA9DD-C51D-4F2B-890C-784F627B0592}" dt="2025-07-11T20:24:17.050" v="8"/>
        <pc:sldMkLst>
          <pc:docMk/>
          <pc:sldMk cId="1454982492" sldId="388"/>
        </pc:sldMkLst>
      </pc:sldChg>
      <pc:sldChg chg="del">
        <pc:chgData name="Mullins, Krista - Division of Assessment and Accountability Support" userId="S::krista.mullins@education.ky.gov::599e8b2c-da26-429c-a2a4-0d587b3d3416" providerId="AD" clId="Web-{5E0BA9DD-C51D-4F2B-890C-784F627B0592}" dt="2025-07-11T20:24:17.050" v="7"/>
        <pc:sldMkLst>
          <pc:docMk/>
          <pc:sldMk cId="564152388" sldId="389"/>
        </pc:sldMkLst>
      </pc:sldChg>
      <pc:sldChg chg="del">
        <pc:chgData name="Mullins, Krista - Division of Assessment and Accountability Support" userId="S::krista.mullins@education.ky.gov::599e8b2c-da26-429c-a2a4-0d587b3d3416" providerId="AD" clId="Web-{5E0BA9DD-C51D-4F2B-890C-784F627B0592}" dt="2025-07-11T20:24:17.065" v="12"/>
        <pc:sldMkLst>
          <pc:docMk/>
          <pc:sldMk cId="2419338142" sldId="390"/>
        </pc:sldMkLst>
      </pc:sldChg>
      <pc:sldChg chg="del">
        <pc:chgData name="Mullins, Krista - Division of Assessment and Accountability Support" userId="S::krista.mullins@education.ky.gov::599e8b2c-da26-429c-a2a4-0d587b3d3416" providerId="AD" clId="Web-{5E0BA9DD-C51D-4F2B-890C-784F627B0592}" dt="2025-07-11T20:24:17.050" v="6"/>
        <pc:sldMkLst>
          <pc:docMk/>
          <pc:sldMk cId="3319157778" sldId="391"/>
        </pc:sldMkLst>
      </pc:sldChg>
      <pc:sldChg chg="del">
        <pc:chgData name="Mullins, Krista - Division of Assessment and Accountability Support" userId="S::krista.mullins@education.ky.gov::599e8b2c-da26-429c-a2a4-0d587b3d3416" providerId="AD" clId="Web-{5E0BA9DD-C51D-4F2B-890C-784F627B0592}" dt="2025-07-11T20:24:17.034" v="2"/>
        <pc:sldMkLst>
          <pc:docMk/>
          <pc:sldMk cId="1024799714" sldId="392"/>
        </pc:sldMkLst>
      </pc:sldChg>
      <pc:sldChg chg="modSp">
        <pc:chgData name="Mullins, Krista - Division of Assessment and Accountability Support" userId="S::krista.mullins@education.ky.gov::599e8b2c-da26-429c-a2a4-0d587b3d3416" providerId="AD" clId="Web-{5E0BA9DD-C51D-4F2B-890C-784F627B0592}" dt="2025-07-11T20:24:46.457" v="33" actId="20577"/>
        <pc:sldMkLst>
          <pc:docMk/>
          <pc:sldMk cId="2091131971" sldId="1023"/>
        </pc:sldMkLst>
      </pc:sldChg>
    </pc:docChg>
  </pc:docChgLst>
  <pc:docChgLst>
    <pc:chgData name="Mullins, Krista - Division of Assessment and Accountability Support" userId="S::krista.mullins@education.ky.gov::599e8b2c-da26-429c-a2a4-0d587b3d3416" providerId="AD" clId="Web-{B07FE7A8-C580-6659-95F5-FCB39FEFD8B2}"/>
    <pc:docChg chg="modSld">
      <pc:chgData name="Mullins, Krista - Division of Assessment and Accountability Support" userId="S::krista.mullins@education.ky.gov::599e8b2c-da26-429c-a2a4-0d587b3d3416" providerId="AD" clId="Web-{B07FE7A8-C580-6659-95F5-FCB39FEFD8B2}" dt="2025-07-21T12:14:41.928" v="3"/>
      <pc:docMkLst>
        <pc:docMk/>
      </pc:docMkLst>
      <pc:sldChg chg="modNotes">
        <pc:chgData name="Mullins, Krista - Division of Assessment and Accountability Support" userId="S::krista.mullins@education.ky.gov::599e8b2c-da26-429c-a2a4-0d587b3d3416" providerId="AD" clId="Web-{B07FE7A8-C580-6659-95F5-FCB39FEFD8B2}" dt="2025-07-21T12:14:41.928" v="3"/>
        <pc:sldMkLst>
          <pc:docMk/>
          <pc:sldMk cId="301902911" sldId="256"/>
        </pc:sldMkLst>
      </pc:sldChg>
    </pc:docChg>
  </pc:docChgLst>
  <pc:docChgLst>
    <pc:chgData name="Mullins, Krista - Division of Assessment and Accountability Support" userId="599e8b2c-da26-429c-a2a4-0d587b3d3416" providerId="ADAL" clId="{052DDE5C-C966-4739-8EDD-4DAE5C815430}"/>
    <pc:docChg chg="custSel modSld">
      <pc:chgData name="Mullins, Krista - Division of Assessment and Accountability Support" userId="599e8b2c-da26-429c-a2a4-0d587b3d3416" providerId="ADAL" clId="{052DDE5C-C966-4739-8EDD-4DAE5C815430}" dt="2025-07-21T20:57:50.474" v="0" actId="478"/>
      <pc:docMkLst>
        <pc:docMk/>
      </pc:docMkLst>
      <pc:sldChg chg="delSp mod">
        <pc:chgData name="Mullins, Krista - Division of Assessment and Accountability Support" userId="599e8b2c-da26-429c-a2a4-0d587b3d3416" providerId="ADAL" clId="{052DDE5C-C966-4739-8EDD-4DAE5C815430}" dt="2025-07-21T20:57:50.474" v="0" actId="478"/>
        <pc:sldMkLst>
          <pc:docMk/>
          <pc:sldMk cId="2091131971" sldId="1023"/>
        </pc:sldMkLst>
      </pc:sldChg>
    </pc:docChg>
  </pc:docChgLst>
  <pc:docChgLst>
    <pc:chgData name="Avery, Devon - Division of Assessment and Accountability Support" userId="S::devon.avery@education.ky.gov::ea78a75c-c17e-4901-bc17-b64bcd9c9f6d" providerId="AD" clId="Web-{DFD05F43-6946-33B6-A032-E84C9ADE6D56}"/>
    <pc:docChg chg="addSld delSld modSld">
      <pc:chgData name="Avery, Devon - Division of Assessment and Accountability Support" userId="S::devon.avery@education.ky.gov::ea78a75c-c17e-4901-bc17-b64bcd9c9f6d" providerId="AD" clId="Web-{DFD05F43-6946-33B6-A032-E84C9ADE6D56}" dt="2025-07-30T19:51:59.892" v="4"/>
      <pc:docMkLst>
        <pc:docMk/>
      </pc:docMkLst>
      <pc:sldChg chg="modSp">
        <pc:chgData name="Avery, Devon - Division of Assessment and Accountability Support" userId="S::devon.avery@education.ky.gov::ea78a75c-c17e-4901-bc17-b64bcd9c9f6d" providerId="AD" clId="Web-{DFD05F43-6946-33B6-A032-E84C9ADE6D56}" dt="2025-07-30T19:51:48.251" v="2"/>
        <pc:sldMkLst>
          <pc:docMk/>
          <pc:sldMk cId="1099746771" sldId="371"/>
        </pc:sldMkLst>
        <pc:spChg chg="mod">
          <ac:chgData name="Avery, Devon - Division of Assessment and Accountability Support" userId="S::devon.avery@education.ky.gov::ea78a75c-c17e-4901-bc17-b64bcd9c9f6d" providerId="AD" clId="Web-{DFD05F43-6946-33B6-A032-E84C9ADE6D56}" dt="2025-07-30T19:51:48.251" v="2"/>
          <ac:spMkLst>
            <pc:docMk/>
            <pc:sldMk cId="1099746771" sldId="371"/>
            <ac:spMk id="5" creationId="{2F1C3C1F-CECD-282F-E0C6-9110FC2AB0FD}"/>
          </ac:spMkLst>
        </pc:spChg>
      </pc:sldChg>
      <pc:sldChg chg="modSp">
        <pc:chgData name="Avery, Devon - Division of Assessment and Accountability Support" userId="S::devon.avery@education.ky.gov::ea78a75c-c17e-4901-bc17-b64bcd9c9f6d" providerId="AD" clId="Web-{DFD05F43-6946-33B6-A032-E84C9ADE6D56}" dt="2025-07-30T19:51:53.126" v="3"/>
        <pc:sldMkLst>
          <pc:docMk/>
          <pc:sldMk cId="811195388" sldId="375"/>
        </pc:sldMkLst>
        <pc:spChg chg="mod">
          <ac:chgData name="Avery, Devon - Division of Assessment and Accountability Support" userId="S::devon.avery@education.ky.gov::ea78a75c-c17e-4901-bc17-b64bcd9c9f6d" providerId="AD" clId="Web-{DFD05F43-6946-33B6-A032-E84C9ADE6D56}" dt="2025-07-30T19:51:53.126" v="3"/>
          <ac:spMkLst>
            <pc:docMk/>
            <pc:sldMk cId="811195388" sldId="375"/>
            <ac:spMk id="5" creationId="{38534BE5-9219-CB2C-33EE-FE51A88ED89D}"/>
          </ac:spMkLst>
        </pc:spChg>
      </pc:sldChg>
      <pc:sldChg chg="del">
        <pc:chgData name="Avery, Devon - Division of Assessment and Accountability Support" userId="S::devon.avery@education.ky.gov::ea78a75c-c17e-4901-bc17-b64bcd9c9f6d" providerId="AD" clId="Web-{DFD05F43-6946-33B6-A032-E84C9ADE6D56}" dt="2025-07-30T19:51:32" v="1"/>
        <pc:sldMkLst>
          <pc:docMk/>
          <pc:sldMk cId="4276090994" sldId="393"/>
        </pc:sldMkLst>
      </pc:sldChg>
      <pc:sldChg chg="modSp">
        <pc:chgData name="Avery, Devon - Division of Assessment and Accountability Support" userId="S::devon.avery@education.ky.gov::ea78a75c-c17e-4901-bc17-b64bcd9c9f6d" providerId="AD" clId="Web-{DFD05F43-6946-33B6-A032-E84C9ADE6D56}" dt="2025-07-30T19:51:59.892" v="4"/>
        <pc:sldMkLst>
          <pc:docMk/>
          <pc:sldMk cId="478490726" sldId="1022"/>
        </pc:sldMkLst>
        <pc:spChg chg="ord">
          <ac:chgData name="Avery, Devon - Division of Assessment and Accountability Support" userId="S::devon.avery@education.ky.gov::ea78a75c-c17e-4901-bc17-b64bcd9c9f6d" providerId="AD" clId="Web-{DFD05F43-6946-33B6-A032-E84C9ADE6D56}" dt="2025-07-30T19:51:59.892" v="4"/>
          <ac:spMkLst>
            <pc:docMk/>
            <pc:sldMk cId="478490726" sldId="1022"/>
            <ac:spMk id="2" creationId="{4A54720F-4E21-922D-F092-F84342081FE6}"/>
          </ac:spMkLst>
        </pc:spChg>
      </pc:sldChg>
      <pc:sldChg chg="add">
        <pc:chgData name="Avery, Devon - Division of Assessment and Accountability Support" userId="S::devon.avery@education.ky.gov::ea78a75c-c17e-4901-bc17-b64bcd9c9f6d" providerId="AD" clId="Web-{DFD05F43-6946-33B6-A032-E84C9ADE6D56}" dt="2025-07-30T19:51:18.047" v="0"/>
        <pc:sldMkLst>
          <pc:docMk/>
          <pc:sldMk cId="1385124928" sldId="1024"/>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mn-lt"/>
              <a:cs typeface="Times New Roman" panose="02020603050405020304" pitchFamily="18" charset="0"/>
            </a:rPr>
            <a:t>Contact Information</a:t>
          </a:r>
          <a:endParaRPr lang="en-US">
            <a:latin typeface="+mn-lt"/>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mn-lt"/>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mn-lt"/>
              <a:cs typeface="Times New Roman" panose="02020603050405020304" pitchFamily="18" charset="0"/>
              <a:hlinkClick xmlns:r="http://schemas.openxmlformats.org/officeDocument/2006/relationships" r:id="rId1"/>
            </a:rPr>
            <a:t>dacinfo@education.ky.gov</a:t>
          </a:r>
          <a:endParaRPr lang="en-US">
            <a:latin typeface="+mn-lt"/>
          </a:endParaRPr>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mn-lt"/>
              <a:cs typeface="Times New Roman" panose="02020603050405020304" pitchFamily="18" charset="0"/>
            </a:rPr>
            <a:t>(502) 564-4394</a:t>
          </a:r>
          <a:endParaRPr lang="en-US">
            <a:latin typeface="+mn-lt"/>
          </a:endParaRPr>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01420"/>
          <a:ext cx="7752799" cy="3187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16432" rIns="601703"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rPr>
            <a:t>KDE DAC Information</a:t>
          </a:r>
        </a:p>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hlinkClick xmlns:r="http://schemas.openxmlformats.org/officeDocument/2006/relationships" r:id="rId1"/>
            </a:rPr>
            <a:t>dacinfo@education.ky.gov</a:t>
          </a:r>
          <a:endParaRPr lang="en-US" sz="4400" kern="1200">
            <a:latin typeface="+mn-lt"/>
          </a:endParaRPr>
        </a:p>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rPr>
            <a:t>(502) 564-4394</a:t>
          </a:r>
          <a:endParaRPr lang="en-US" sz="4400" kern="1200">
            <a:latin typeface="+mn-lt"/>
          </a:endParaRPr>
        </a:p>
      </dsp:txBody>
      <dsp:txXfrm>
        <a:off x="0" y="701420"/>
        <a:ext cx="7752799" cy="3187800"/>
      </dsp:txXfrm>
    </dsp:sp>
    <dsp:sp modelId="{582781B1-11A1-43EE-AABF-775ACAB37D1D}">
      <dsp:nvSpPr>
        <dsp:cNvPr id="0" name=""/>
        <dsp:cNvSpPr/>
      </dsp:nvSpPr>
      <dsp:spPr>
        <a:xfrm>
          <a:off x="387639" y="51980"/>
          <a:ext cx="5426959" cy="1298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1955800">
            <a:lnSpc>
              <a:spcPct val="90000"/>
            </a:lnSpc>
            <a:spcBef>
              <a:spcPct val="0"/>
            </a:spcBef>
            <a:spcAft>
              <a:spcPct val="35000"/>
            </a:spcAft>
            <a:buNone/>
          </a:pPr>
          <a:r>
            <a:rPr lang="en-US" sz="4400" kern="1200">
              <a:latin typeface="+mn-lt"/>
              <a:cs typeface="Times New Roman" panose="02020603050405020304" pitchFamily="18" charset="0"/>
            </a:rPr>
            <a:t>Contact Information</a:t>
          </a:r>
          <a:endParaRPr lang="en-US" sz="4400" kern="1200">
            <a:latin typeface="+mn-lt"/>
          </a:endParaRPr>
        </a:p>
      </dsp:txBody>
      <dsp:txXfrm>
        <a:off x="451045" y="115386"/>
        <a:ext cx="5300147" cy="11720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A3228-8D56-4A59-933F-19F42FB97D81}"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8C404-F245-4374-89D2-29B5018900C6}" type="slidenum">
              <a:rPr lang="en-US" smtClean="0"/>
              <a:t>‹#›</a:t>
            </a:fld>
            <a:endParaRPr lang="en-US"/>
          </a:p>
        </p:txBody>
      </p:sp>
    </p:spTree>
    <p:extLst>
      <p:ext uri="{BB962C8B-B14F-4D97-AF65-F5344CB8AC3E}">
        <p14:creationId xmlns:p14="http://schemas.microsoft.com/office/powerpoint/2010/main" val="223936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Module 1 of the Inclusion of Special Populations Training 703 KAR 5:070. </a:t>
            </a:r>
            <a:endParaRPr lang="en-US">
              <a:solidFill>
                <a:srgbClr val="444444"/>
              </a:solidFill>
            </a:endParaRPr>
          </a:p>
          <a:p>
            <a:endParaRPr lang="en-US" kern="1200">
              <a:solidFill>
                <a:srgbClr val="444444"/>
              </a:solidFill>
              <a:effectLst/>
              <a:ea typeface="+mn-ea"/>
              <a:cs typeface="+mn-cs"/>
            </a:endParaRPr>
          </a:p>
          <a:p>
            <a:r>
              <a:rPr lang="en-US"/>
              <a:t>All four modules of this</a:t>
            </a:r>
            <a:r>
              <a:rPr lang="en-US" kern="1200">
                <a:solidFill>
                  <a:schemeClr val="tx1"/>
                </a:solidFill>
                <a:effectLst/>
              </a:rPr>
              <a:t> training must be completed prior to providing accommodations for any state-required assessments.</a:t>
            </a:r>
            <a:endParaRPr lang="en-US">
              <a:ea typeface="Calibri"/>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1</a:t>
            </a:fld>
            <a:endParaRPr lang="en-US"/>
          </a:p>
        </p:txBody>
      </p:sp>
    </p:spTree>
    <p:extLst>
      <p:ext uri="{BB962C8B-B14F-4D97-AF65-F5344CB8AC3E}">
        <p14:creationId xmlns:p14="http://schemas.microsoft.com/office/powerpoint/2010/main" val="33852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05818-D756-9572-8EF7-A746D4BC2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257B3-8D5D-7C3D-17A7-00E4A92F2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85187-5724-05E1-7247-FF746CD3E817}"/>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1CA60D22-7BD0-FCA7-1C1D-E8A0692A7E4C}"/>
              </a:ext>
            </a:extLst>
          </p:cNvPr>
          <p:cNvSpPr>
            <a:spLocks noGrp="1"/>
          </p:cNvSpPr>
          <p:nvPr>
            <p:ph type="sldNum" sz="quarter" idx="5"/>
          </p:nvPr>
        </p:nvSpPr>
        <p:spPr/>
        <p:txBody>
          <a:bodyPr/>
          <a:lstStyle/>
          <a:p>
            <a:fld id="{A018C404-F245-4374-89D2-29B5018900C6}" type="slidenum">
              <a:rPr lang="en-US" smtClean="0"/>
              <a:t>10</a:t>
            </a:fld>
            <a:endParaRPr lang="en-US"/>
          </a:p>
        </p:txBody>
      </p:sp>
    </p:spTree>
    <p:extLst>
      <p:ext uri="{BB962C8B-B14F-4D97-AF65-F5344CB8AC3E}">
        <p14:creationId xmlns:p14="http://schemas.microsoft.com/office/powerpoint/2010/main" val="319237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staff must make available to the student accommodations used consistently as part of routine instruction and classroom assessment but may not instruct their students on when to use accommodations. Proctors may review with the student the accommodations in their IEP, 504 Plan or Program Service Plan (PSP), remind students that proctors are there to provide the accommodations, and revisit this information at the beginning of each test session. Students have the right to decline use of an accommodation.</a:t>
            </a:r>
            <a:r>
              <a:rPr lang="en-US" sz="1200" b="0" i="0" u="none" strike="noStrike" kern="1200">
                <a:solidFill>
                  <a:schemeClr val="tx1"/>
                </a:solidFill>
                <a:effectLst/>
                <a:latin typeface="+mn-lt"/>
                <a:ea typeface="+mn-ea"/>
                <a:cs typeface="+mn-cs"/>
              </a:rPr>
              <a:t> Once the student refuses the accommodations, the test administrator may only resume the use of the accommodation during that day of testing at the request of the student</a:t>
            </a:r>
            <a:r>
              <a:rPr lang="en-US" sz="1200" b="0" i="0" kern="1200">
                <a:solidFill>
                  <a:schemeClr val="tx1"/>
                </a:solidFill>
                <a:effectLst/>
                <a:latin typeface="+mn-lt"/>
                <a:ea typeface="+mn-ea"/>
                <a:cs typeface="+mn-cs"/>
              </a:rPr>
              <a:t>​.</a:t>
            </a:r>
            <a:endParaRPr lang="en-US"/>
          </a:p>
          <a:p>
            <a:endParaRPr lang="en-US"/>
          </a:p>
          <a:p>
            <a:r>
              <a:rPr lang="en-US"/>
              <a:t>If a student has adult-provided accommodations (e.g., reader, scribe) or assistive technology, the adult or technology shall be in the testing room prior to testing and shall remain there during the testing period. Accommodations should always be based on individual student needs and not solely on their disability category. Not all students within a certain eligibility category require the exact same accommodations.</a:t>
            </a:r>
          </a:p>
        </p:txBody>
      </p:sp>
      <p:sp>
        <p:nvSpPr>
          <p:cNvPr id="4" name="Slide Number Placeholder 3"/>
          <p:cNvSpPr>
            <a:spLocks noGrp="1"/>
          </p:cNvSpPr>
          <p:nvPr>
            <p:ph type="sldNum" sz="quarter" idx="5"/>
          </p:nvPr>
        </p:nvSpPr>
        <p:spPr/>
        <p:txBody>
          <a:bodyPr/>
          <a:lstStyle/>
          <a:p>
            <a:fld id="{A018C404-F245-4374-89D2-29B5018900C6}" type="slidenum">
              <a:rPr lang="en-US" smtClean="0"/>
              <a:t>11</a:t>
            </a:fld>
            <a:endParaRPr lang="en-US"/>
          </a:p>
        </p:txBody>
      </p:sp>
    </p:spTree>
    <p:extLst>
      <p:ext uri="{BB962C8B-B14F-4D97-AF65-F5344CB8AC3E}">
        <p14:creationId xmlns:p14="http://schemas.microsoft.com/office/powerpoint/2010/main" val="373504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A2D62-66F3-E129-58DC-D7780CF73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E8F47-778F-CE30-1F16-FD37C3293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E8652-94A2-3571-5E1A-41307BF3A6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1EA9C9-696C-FE76-ABF1-C648F7902450}"/>
              </a:ext>
            </a:extLst>
          </p:cNvPr>
          <p:cNvSpPr>
            <a:spLocks noGrp="1"/>
          </p:cNvSpPr>
          <p:nvPr>
            <p:ph type="sldNum" sz="quarter" idx="5"/>
          </p:nvPr>
        </p:nvSpPr>
        <p:spPr/>
        <p:txBody>
          <a:bodyPr/>
          <a:lstStyle/>
          <a:p>
            <a:fld id="{A018C404-F245-4374-89D2-29B5018900C6}" type="slidenum">
              <a:rPr lang="en-US" smtClean="0"/>
              <a:t>12</a:t>
            </a:fld>
            <a:endParaRPr lang="en-US"/>
          </a:p>
        </p:txBody>
      </p:sp>
    </p:spTree>
    <p:extLst>
      <p:ext uri="{BB962C8B-B14F-4D97-AF65-F5344CB8AC3E}">
        <p14:creationId xmlns:p14="http://schemas.microsoft.com/office/powerpoint/2010/main" val="159729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Every year, there are many allegations that include violations of the Inclusion of Special Populations regulation. There are several slides in this training that provide prevention tips and best practices to assist in successful assessment administration.</a:t>
            </a:r>
          </a:p>
          <a:p>
            <a:pPr>
              <a:defRPr/>
            </a:pPr>
            <a:endParaRPr lang="en-US">
              <a:cs typeface="Calibri"/>
            </a:endParaRPr>
          </a:p>
          <a:p>
            <a:pPr>
              <a:defRPr/>
            </a:pPr>
            <a:r>
              <a:rPr lang="en-US">
                <a:cs typeface="Calibri"/>
              </a:rPr>
              <a:t>The first best practice is to always make sure a student receiving accommodations has a current plan in place and that all test administrators and the student are aware of the most up-to-date accommodations listed in the plan. Those plans need to be locked in Infinite Campus so that the students will be included in any assessment roster pulls. </a:t>
            </a:r>
            <a:endParaRPr lang="en-US">
              <a:ea typeface="Calibri"/>
              <a:cs typeface="Calibri"/>
            </a:endParaRPr>
          </a:p>
          <a:p>
            <a:pPr>
              <a:defRPr/>
            </a:pPr>
            <a:endParaRPr lang="en-US">
              <a:cs typeface="Calibri"/>
            </a:endParaRPr>
          </a:p>
          <a:p>
            <a:pPr>
              <a:defRPr/>
            </a:pPr>
            <a:r>
              <a:rPr lang="en-US">
                <a:cs typeface="Calibri"/>
              </a:rPr>
              <a:t>If a plan changes near an assessment window, be sure to document well within the plan and any conference summary the justification for the change.</a:t>
            </a:r>
            <a:endParaRPr lang="en-US">
              <a:ea typeface="Calibri"/>
              <a:cs typeface="Calibri"/>
            </a:endParaRPr>
          </a:p>
          <a:p>
            <a:pPr>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an accommodation is on a student plan, it must be provided. One frequently asked question is “If this accommodation is on the plan but the student hasn’t used it all year, do we provide it?” Yes, accommodations on a plan should be provided and that is non-negotiable. The team monitoring the student plan should be reviewing accommodations regularly to make sure they are appropriate and necessary for inclusion. </a:t>
            </a:r>
            <a:r>
              <a:rPr lang="en-US" sz="1200" b="0" i="0" u="none" strike="noStrike" kern="1200">
                <a:solidFill>
                  <a:schemeClr val="tx1"/>
                </a:solidFill>
                <a:effectLst/>
                <a:latin typeface="+mn-lt"/>
                <a:ea typeface="+mn-ea"/>
                <a:cs typeface="+mn-cs"/>
              </a:rPr>
              <a:t>It is never the decision of a test administrator whether student does or does not receive their accommodations.</a:t>
            </a:r>
            <a:endParaRPr lang="en-US" sz="1200" b="0" i="0" u="none" strike="noStrike" kern="1200">
              <a:solidFill>
                <a:schemeClr val="tx1"/>
              </a:solidFill>
              <a:effectLst/>
              <a:latin typeface="+mn-lt"/>
              <a:ea typeface="Calibri"/>
              <a:cs typeface="Calibri"/>
            </a:endParaRPr>
          </a:p>
          <a:p>
            <a:pPr>
              <a:defRPr/>
            </a:pPr>
            <a:endParaRPr lang="en-US">
              <a:cs typeface="Calibri"/>
            </a:endParaRPr>
          </a:p>
          <a:p>
            <a:pPr>
              <a:defRPr/>
            </a:pPr>
            <a:endParaRPr lang="en-US">
              <a:cs typeface="Calibri"/>
            </a:endParaRPr>
          </a:p>
          <a:p>
            <a:pPr>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13</a:t>
            </a:fld>
            <a:endParaRPr lang="en-US"/>
          </a:p>
        </p:txBody>
      </p:sp>
    </p:spTree>
    <p:extLst>
      <p:ext uri="{BB962C8B-B14F-4D97-AF65-F5344CB8AC3E}">
        <p14:creationId xmlns:p14="http://schemas.microsoft.com/office/powerpoint/2010/main" val="288359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cs typeface="Calibri" panose="020F0502020204030204"/>
              </a:rPr>
              <a:t>This is the first "Check for Understanding" in this training. </a:t>
            </a:r>
            <a:r>
              <a:rPr lang="en-US" sz="1200">
                <a:solidFill>
                  <a:schemeClr val="tx1"/>
                </a:solidFill>
                <a:latin typeface="Times New Roman" panose="02020603050405020304" pitchFamily="18" charset="0"/>
                <a:cs typeface="Times New Roman" panose="02020603050405020304" pitchFamily="18" charset="0"/>
              </a:rPr>
              <a:t>I’ll give you a couple of minutes to read through these Yes or No questions, and then we’ll discuss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cs typeface="Calibri" panose="020F0502020204030204"/>
              </a:rPr>
              <a:t>1: Are all</a:t>
            </a:r>
            <a:r>
              <a:rPr lang="en-US"/>
              <a:t> special populations are included in the state-required Assessment and Accountability programs? The answer is yes- those populations are defined on page 3 of the regulation.</a:t>
            </a:r>
          </a:p>
          <a:p>
            <a:pPr>
              <a:spcBef>
                <a:spcPct val="0"/>
              </a:spcBef>
            </a:pPr>
            <a:endParaRPr lang="en-US" altLang="en-US">
              <a:cs typeface="Calibri" panose="020F0502020204030204"/>
            </a:endParaRPr>
          </a:p>
          <a:p>
            <a:pPr>
              <a:spcBef>
                <a:spcPct val="0"/>
              </a:spcBef>
            </a:pPr>
            <a:r>
              <a:rPr lang="en-US" altLang="en-US">
                <a:cs typeface="Calibri" panose="020F0502020204030204"/>
              </a:rPr>
              <a:t>2: Should a student with a Specific Learning Disability in Reading automatically receive a reader and scribe for accommodations? The answer is no. Accommodations are individual to each student and should not be a blanket set of accommodations based on a disability or English proficiency level (p.4-5)</a:t>
            </a:r>
          </a:p>
          <a:p>
            <a:pPr>
              <a:spcBef>
                <a:spcPct val="0"/>
              </a:spcBef>
            </a:pPr>
            <a:endParaRPr lang="en-US" altLang="en-US">
              <a:cs typeface="Calibri" panose="020F0502020204030204"/>
            </a:endParaRPr>
          </a:p>
          <a:p>
            <a:pPr>
              <a:spcBef>
                <a:spcPct val="0"/>
              </a:spcBef>
            </a:pPr>
            <a:r>
              <a:rPr lang="en-US" altLang="en-US">
                <a:cs typeface="Calibri" panose="020F0502020204030204"/>
              </a:rPr>
              <a:t>3. Do students have the right to decline an accommodation? Yes, page 4 of the Inclusion regulation states that students may decline an accommodation.</a:t>
            </a:r>
          </a:p>
          <a:p>
            <a:pPr>
              <a:spcBef>
                <a:spcPct val="0"/>
              </a:spcBef>
            </a:pPr>
            <a:endParaRPr lang="en-US" altLang="en-US">
              <a:cs typeface="Calibri" panose="020F0502020204030204"/>
            </a:endParaRPr>
          </a:p>
          <a:p>
            <a:r>
              <a:rPr lang="en-US"/>
              <a:t>4. Can a student plan change near an assessment window? Yes, a student plan may change when appropriate. If the meeting falls near an assessment window, be sure to document the justification for the change in any summary and within the plan. (p.5)</a:t>
            </a:r>
          </a:p>
        </p:txBody>
      </p:sp>
      <p:sp>
        <p:nvSpPr>
          <p:cNvPr id="4" name="Slide Number Placeholder 3"/>
          <p:cNvSpPr>
            <a:spLocks noGrp="1"/>
          </p:cNvSpPr>
          <p:nvPr>
            <p:ph type="sldNum" sz="quarter" idx="5"/>
          </p:nvPr>
        </p:nvSpPr>
        <p:spPr/>
        <p:txBody>
          <a:bodyPr/>
          <a:lstStyle/>
          <a:p>
            <a:fld id="{A018C404-F245-4374-89D2-29B5018900C6}" type="slidenum">
              <a:rPr lang="en-US" smtClean="0"/>
              <a:t>14</a:t>
            </a:fld>
            <a:endParaRPr lang="en-US"/>
          </a:p>
        </p:txBody>
      </p:sp>
    </p:spTree>
    <p:extLst>
      <p:ext uri="{BB962C8B-B14F-4D97-AF65-F5344CB8AC3E}">
        <p14:creationId xmlns:p14="http://schemas.microsoft.com/office/powerpoint/2010/main" val="1818462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85C73-79AA-54B5-7D02-364D9528D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4C1CB-91F4-9CB4-DA77-B51BFD3F9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6D208-C747-6E20-767D-70CAFB03DB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Module 1 of the Inclusion of Special Populations regulation training. Please progress through all four modules to complete the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dirty="0"/>
              <a:t>If</a:t>
            </a:r>
            <a:r>
              <a:rPr lang="en-US" baseline="0" dirty="0"/>
              <a:t> you</a:t>
            </a:r>
            <a:r>
              <a:rPr lang="en-US" dirty="0"/>
              <a:t> </a:t>
            </a:r>
            <a:r>
              <a:rPr lang="en-US" baseline="0" dirty="0"/>
              <a:t>require further clarification, please </a:t>
            </a:r>
            <a:r>
              <a:rPr lang="en-US" dirty="0"/>
              <a:t>email</a:t>
            </a:r>
            <a:r>
              <a:rPr lang="en-US" baseline="0" dirty="0"/>
              <a:t> dacinfo@education.ky.gov or </a:t>
            </a:r>
            <a:r>
              <a:rPr lang="en-US" dirty="0"/>
              <a:t>call</a:t>
            </a:r>
            <a:r>
              <a:rPr lang="en-US" baseline="0" dirty="0"/>
              <a:t> 502-564-4394.</a:t>
            </a:r>
            <a:endParaRPr lang="en-US" dirty="0">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9C6568EA-62B0-9119-B4A8-2AD21484FE2A}"/>
              </a:ext>
            </a:extLst>
          </p:cNvPr>
          <p:cNvSpPr>
            <a:spLocks noGrp="1"/>
          </p:cNvSpPr>
          <p:nvPr>
            <p:ph type="sldNum" sz="quarter" idx="5"/>
          </p:nvPr>
        </p:nvSpPr>
        <p:spPr/>
        <p:txBody>
          <a:bodyPr/>
          <a:lstStyle/>
          <a:p>
            <a:fld id="{A018C404-F245-4374-89D2-29B5018900C6}" type="slidenum">
              <a:rPr lang="en-US" smtClean="0"/>
              <a:t>15</a:t>
            </a:fld>
            <a:endParaRPr lang="en-US"/>
          </a:p>
        </p:txBody>
      </p:sp>
    </p:spTree>
    <p:extLst>
      <p:ext uri="{BB962C8B-B14F-4D97-AF65-F5344CB8AC3E}">
        <p14:creationId xmlns:p14="http://schemas.microsoft.com/office/powerpoint/2010/main" val="284591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759A-C6C9-06E0-B19F-187CE868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E7546-909C-76A3-1967-8B8E12A96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74AC6-80C3-5102-3E32-CE6243118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Module 1 will discuss the regulation overview and general conditions for inclusion of special populations. There will be some allegation prevention and best practices tips and a check for understanding at the end of the module.</a:t>
            </a:r>
            <a:endParaRPr lang="en-US">
              <a:cs typeface="Calibri"/>
            </a:endParaRPr>
          </a:p>
        </p:txBody>
      </p:sp>
      <p:sp>
        <p:nvSpPr>
          <p:cNvPr id="4" name="Slide Number Placeholder 3">
            <a:extLst>
              <a:ext uri="{FF2B5EF4-FFF2-40B4-BE49-F238E27FC236}">
                <a16:creationId xmlns:a16="http://schemas.microsoft.com/office/drawing/2014/main" id="{3BAACCB3-B5F0-BF20-182A-8522A183E7F3}"/>
              </a:ext>
            </a:extLst>
          </p:cNvPr>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38031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E68CB-76AE-6F66-9BCE-D0F39E63B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4B0B9-DEEE-5423-53B1-9EF2A87A6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7C399-1E09-0F64-8443-B8FFEED4EC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support materials for this regulation training include </a:t>
            </a:r>
            <a:r>
              <a:rPr lang="en-US" i="1" dirty="0"/>
              <a:t>Inclusion of Special Populations in the State-Required Assessment and Accountability Programs regulation, </a:t>
            </a:r>
            <a:r>
              <a:rPr lang="en-US" dirty="0"/>
              <a:t>this PowerPoint and the training videos.</a:t>
            </a:r>
            <a:r>
              <a:rPr lang="en-US" dirty="0">
                <a:latin typeface="Times New Roman"/>
                <a:cs typeface="Times New Roman"/>
              </a:rPr>
              <a:t> These may be accessed on the Assessment Regulations Training webpage. This regulation was updated in April 2021 and this training and documents reflect the most recent updates.</a:t>
            </a:r>
          </a:p>
        </p:txBody>
      </p:sp>
      <p:sp>
        <p:nvSpPr>
          <p:cNvPr id="4" name="Slide Number Placeholder 3">
            <a:extLst>
              <a:ext uri="{FF2B5EF4-FFF2-40B4-BE49-F238E27FC236}">
                <a16:creationId xmlns:a16="http://schemas.microsoft.com/office/drawing/2014/main" id="{D2757BA9-C206-8144-6CC6-011BCDDB9DD3}"/>
              </a:ext>
            </a:extLst>
          </p:cNvPr>
          <p:cNvSpPr>
            <a:spLocks noGrp="1"/>
          </p:cNvSpPr>
          <p:nvPr>
            <p:ph type="sldNum" sz="quarter" idx="5"/>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326960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state-required Assessment and Accountability Programs are inclusive of all students at specific grade levels. The purpose of this regulation is to provide direction for the inclusion of special populations in the state-required Assessment and Accountability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This training will discuss the populations included in this regulation, general conditions for accommodations, and specifics for each accommodation. Throughout this presentation, when you see page numbers referenced, they correlate to the page where you can find the information in the regulation. </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49031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5</a:t>
            </a:fld>
            <a:endParaRPr lang="en-US"/>
          </a:p>
        </p:txBody>
      </p:sp>
    </p:spTree>
    <p:extLst>
      <p:ext uri="{BB962C8B-B14F-4D97-AF65-F5344CB8AC3E}">
        <p14:creationId xmlns:p14="http://schemas.microsoft.com/office/powerpoint/2010/main" val="193612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General Assembly is committed to ensuring that every student has the opportunity to succeed in school. The Inclusion of Special Populations regulation describes student populations who may need accommodations to be successful. Accommodations are intended to provide support for students during instruction to access and learn content as well as to demonstrate content achievement during assessment. Accommodations do not reduce learning expectations and are not intended to be a substitute for specific instruction. Accommodations shall be individualized and specifically designed to aid the student as the student learns.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4614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9A39-0307-752F-4A0A-232E17C1C6D4}"/>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39157EE-D8BA-D15F-3492-9FD16E26B5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EE97F5E-4AC5-35BD-5AED-84579078B0B9}"/>
              </a:ext>
            </a:extLst>
          </p:cNvPr>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Special Populations defined in this regulation include students with disabilities who have an Individual Education Program (IEP), students who attend alternative programs and state agency children, students whose primary language is not English (EL), students who receive home/hospital instruction, students who have a 504 plan, and students with temporary medical conditions who need accommodations for participation.</a:t>
            </a:r>
          </a:p>
          <a:p>
            <a:endParaRPr lang="en-US"/>
          </a:p>
          <a:p>
            <a:endParaRPr lang="en-US"/>
          </a:p>
        </p:txBody>
      </p:sp>
      <p:sp>
        <p:nvSpPr>
          <p:cNvPr id="18436" name="Slide Number Placeholder 3">
            <a:extLst>
              <a:ext uri="{FF2B5EF4-FFF2-40B4-BE49-F238E27FC236}">
                <a16:creationId xmlns:a16="http://schemas.microsoft.com/office/drawing/2014/main" id="{18B144B1-2AB0-25D1-D2C0-60C3A794D5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49100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DE78C-576D-9C39-4AD9-41FBE4A61E5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49B3B68-66C8-FB81-FC4C-35F8DC5864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84B8D6E-BA60-F8A1-DBA0-AB1BAE689679}"/>
              </a:ext>
            </a:extLst>
          </p:cNvPr>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provisions in this document are applicable to all students except those who are: 21 years of age or older who are part time students attending less than 6 hours per day. Students enrolled in an Adult GED Program and are not officially enrolled in a Kentucky public high school. </a:t>
            </a:r>
          </a:p>
          <a:p>
            <a:endParaRPr lang="en-US"/>
          </a:p>
        </p:txBody>
      </p:sp>
      <p:sp>
        <p:nvSpPr>
          <p:cNvPr id="18436" name="Slide Number Placeholder 3">
            <a:extLst>
              <a:ext uri="{FF2B5EF4-FFF2-40B4-BE49-F238E27FC236}">
                <a16:creationId xmlns:a16="http://schemas.microsoft.com/office/drawing/2014/main" id="{69DB3F08-5596-3556-17FB-2AB48DFB38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150350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 student’s IEP team or Admissions and Release Committee (ARC) must meet annually to determine a </a:t>
            </a:r>
            <a:r>
              <a:rPr lang="en-US" b="0"/>
              <a:t>student’s</a:t>
            </a:r>
            <a:r>
              <a:rPr lang="en-US"/>
              <a:t> least restrictive environment and learning plan. The team will use data driven results, observations, formative and summative assessment as well as other determining factors to place a student and determine accommodations for state assessments. </a:t>
            </a:r>
          </a:p>
          <a:p>
            <a:pPr>
              <a:defRPr/>
            </a:pPr>
            <a:endParaRPr lang="en-US"/>
          </a:p>
          <a:p>
            <a:pPr>
              <a:defRPr/>
            </a:pPr>
            <a:r>
              <a:rPr lang="en-US"/>
              <a:t>There are 3 options for inclusion in a state assessment. They are with no accommodations, which means an accommodation is not needed or</a:t>
            </a:r>
            <a:r>
              <a:rPr lang="en-US" b="1"/>
              <a:t> </a:t>
            </a:r>
            <a:r>
              <a:rPr lang="en-US" b="0"/>
              <a:t>the student </a:t>
            </a:r>
            <a:r>
              <a:rPr lang="en-US"/>
              <a:t>is not eligible at the time of testing. Those with accommodations mean that the ARC or IEP team have met and developed the annual plan to include those accommodations types permitted for the student to utilize on the state assessment. The last option is Alternate Assessment, which means even with access to the necessary accommodations, the student is still unable to access the general curriculum in a manner equivalent to their peers. The ARC or IEP team would then complete the Participation Guidelines for the Kentucky Alternate Assessment and revisit their eligibility for that participation level on a year-to-year basis.</a:t>
            </a:r>
            <a:endParaRPr lang="en-US">
              <a:cs typeface="Calibri" panose="020F0502020204030204"/>
            </a:endParaRPr>
          </a:p>
          <a:p>
            <a:endParaRPr lang="en-US"/>
          </a:p>
          <a:p>
            <a:r>
              <a:rPr lang="en-US"/>
              <a:t>A student’s ARC is responsible for determining which accommodations, if any, are necessary to provide individualized supports.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9</a:t>
            </a:fld>
            <a:endParaRPr lang="en-US"/>
          </a:p>
        </p:txBody>
      </p:sp>
    </p:spTree>
    <p:extLst>
      <p:ext uri="{BB962C8B-B14F-4D97-AF65-F5344CB8AC3E}">
        <p14:creationId xmlns:p14="http://schemas.microsoft.com/office/powerpoint/2010/main" val="363638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260310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86704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a:t>Inclusion of Special Populations Training</a:t>
            </a:r>
            <a:br>
              <a:rPr lang="en-US"/>
            </a:br>
            <a:r>
              <a:rPr lang="en-US"/>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t>Office of Assessment and Accountability</a:t>
            </a:r>
          </a:p>
          <a:p>
            <a:endParaRPr lang="en-US" b="1">
              <a:solidFill>
                <a:schemeClr val="tx1"/>
              </a:solidFill>
            </a:endParaRP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BBE53-2D9F-2909-0F4E-B92DDB0A1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239A0-FF9F-2334-0D78-AD2E2C4649E4}"/>
              </a:ext>
            </a:extLst>
          </p:cNvPr>
          <p:cNvSpPr>
            <a:spLocks noGrp="1"/>
          </p:cNvSpPr>
          <p:nvPr>
            <p:ph type="title"/>
          </p:nvPr>
        </p:nvSpPr>
        <p:spPr>
          <a:xfrm>
            <a:off x="496471" y="1833063"/>
            <a:ext cx="10515600" cy="1325563"/>
          </a:xfrm>
        </p:spPr>
        <p:txBody>
          <a:bodyPr/>
          <a:lstStyle/>
          <a:p>
            <a:r>
              <a:rPr lang="en-US"/>
              <a:t>General Conditions</a:t>
            </a:r>
          </a:p>
        </p:txBody>
      </p:sp>
      <p:sp>
        <p:nvSpPr>
          <p:cNvPr id="5" name="Rectangle 4">
            <a:extLst>
              <a:ext uri="{FF2B5EF4-FFF2-40B4-BE49-F238E27FC236}">
                <a16:creationId xmlns:a16="http://schemas.microsoft.com/office/drawing/2014/main" id="{E9C6984E-B675-8EAD-486D-FA447E63076E}"/>
              </a:ext>
            </a:extLst>
          </p:cNvPr>
          <p:cNvSpPr/>
          <p:nvPr/>
        </p:nvSpPr>
        <p:spPr>
          <a:xfrm>
            <a:off x="7443640" y="5918721"/>
            <a:ext cx="319318" cy="369332"/>
          </a:xfrm>
          <a:prstGeom prst="rect">
            <a:avLst/>
          </a:prstGeom>
        </p:spPr>
        <p:txBody>
          <a:bodyPr wrap="none">
            <a:spAutoFit/>
          </a:bodyPr>
          <a:lstStyle/>
          <a:p>
            <a:r>
              <a:rPr lang="en-US">
                <a:solidFill>
                  <a:schemeClr val="bg1"/>
                </a:solidFill>
              </a:rPr>
              <a:t>9</a:t>
            </a:r>
          </a:p>
        </p:txBody>
      </p:sp>
    </p:spTree>
    <p:extLst>
      <p:ext uri="{BB962C8B-B14F-4D97-AF65-F5344CB8AC3E}">
        <p14:creationId xmlns:p14="http://schemas.microsoft.com/office/powerpoint/2010/main" val="348783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0F8C92-709F-7EDB-A561-BE4D8394FFD3}"/>
              </a:ext>
            </a:extLst>
          </p:cNvPr>
          <p:cNvSpPr txBox="1"/>
          <p:nvPr/>
        </p:nvSpPr>
        <p:spPr>
          <a:xfrm>
            <a:off x="718782" y="1258847"/>
            <a:ext cx="10754436" cy="4093428"/>
          </a:xfrm>
          <a:prstGeom prst="rect">
            <a:avLst/>
          </a:prstGeom>
          <a:noFill/>
        </p:spPr>
        <p:txBody>
          <a:bodyPr wrap="square">
            <a:spAutoFit/>
          </a:bodyPr>
          <a:lstStyle/>
          <a:p>
            <a:pPr marL="285750" indent="-285750">
              <a:buFont typeface="Arial" panose="020B0604020202020204" pitchFamily="34" charset="0"/>
              <a:buChar char="•"/>
            </a:pPr>
            <a:r>
              <a:rPr lang="en-US" sz="2600"/>
              <a:t>Accommodations must be used consistently as part of routine instruction and classroom assessment </a:t>
            </a:r>
          </a:p>
          <a:p>
            <a:pPr marL="285750" indent="-285750">
              <a:buFont typeface="Arial" panose="020B0604020202020204" pitchFamily="34" charset="0"/>
              <a:buChar char="•"/>
            </a:pPr>
            <a:r>
              <a:rPr lang="en-US" sz="2600"/>
              <a:t>Proctors may review with the student the accommodations in their plan at the beginning of each session but may not instruct students on when to use the accommodation. </a:t>
            </a:r>
          </a:p>
          <a:p>
            <a:pPr marL="285750" indent="-285750">
              <a:buFont typeface="Arial" panose="020B0604020202020204" pitchFamily="34" charset="0"/>
              <a:buChar char="•"/>
            </a:pPr>
            <a:r>
              <a:rPr lang="en-US" sz="2600"/>
              <a:t>Students have the right to decline use of an accommodation.</a:t>
            </a:r>
          </a:p>
          <a:p>
            <a:pPr marL="285750" indent="-285750">
              <a:buFont typeface="Arial" panose="020B0604020202020204" pitchFamily="34" charset="0"/>
              <a:buChar char="•"/>
            </a:pPr>
            <a:r>
              <a:rPr lang="en-US" sz="2600"/>
              <a:t>The accommodation (adult or technology) shall be in the testing room prior to testing and shall remain there during the testing period. </a:t>
            </a:r>
          </a:p>
          <a:p>
            <a:pPr marL="285750" indent="-285750">
              <a:buFont typeface="Arial" panose="020B0604020202020204" pitchFamily="34" charset="0"/>
              <a:buChar char="•"/>
            </a:pPr>
            <a:r>
              <a:rPr lang="en-US" sz="2600"/>
              <a:t>Accommodations shall be based on individual student needs and not solely on a disability category.</a:t>
            </a:r>
          </a:p>
        </p:txBody>
      </p:sp>
      <p:sp>
        <p:nvSpPr>
          <p:cNvPr id="5" name="Title 1">
            <a:extLst>
              <a:ext uri="{FF2B5EF4-FFF2-40B4-BE49-F238E27FC236}">
                <a16:creationId xmlns:a16="http://schemas.microsoft.com/office/drawing/2014/main" id="{2F1C3C1F-CECD-282F-E0C6-9110FC2AB0FD}"/>
              </a:ext>
            </a:extLst>
          </p:cNvPr>
          <p:cNvSpPr txBox="1">
            <a:spLocks noGrp="1"/>
          </p:cNvSpPr>
          <p:nvPr>
            <p:ph type="title" idx="4294967295"/>
          </p:nvPr>
        </p:nvSpPr>
        <p:spPr>
          <a:xfrm>
            <a:off x="544639" y="39135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7780"/>
                </a:solidFill>
                <a:effectLst/>
                <a:uLnTx/>
                <a:uFillTx/>
                <a:latin typeface="+mj-lt"/>
                <a:ea typeface="+mj-lt"/>
                <a:cs typeface="+mj-lt"/>
              </a:rPr>
              <a:t>General Implementation </a:t>
            </a:r>
            <a:r>
              <a:rPr kumimoji="0" lang="en-US" sz="4400" b="0" i="0" u="none" strike="noStrike" kern="1200" cap="none" spc="0" normalizeH="0" baseline="-25000" noProof="0">
                <a:ln>
                  <a:noFill/>
                </a:ln>
                <a:solidFill>
                  <a:srgbClr val="007780"/>
                </a:solidFill>
                <a:effectLst/>
                <a:uLnTx/>
                <a:uFillTx/>
                <a:latin typeface="+mj-lt"/>
                <a:ea typeface="+mj-ea"/>
                <a:cs typeface="+mj-cs"/>
              </a:rPr>
              <a:t>p.4-5</a:t>
            </a:r>
            <a:endParaRPr kumimoji="0" lang="en-US" sz="4400" b="0" i="0" u="none" strike="noStrike" kern="1200" cap="none" spc="0" normalizeH="0" baseline="-25000" noProof="0">
              <a:ln>
                <a:noFill/>
              </a:ln>
              <a:solidFill>
                <a:srgbClr val="007780"/>
              </a:solidFill>
              <a:effectLst/>
              <a:uLnTx/>
              <a:uFillTx/>
              <a:latin typeface="+mj-lt"/>
              <a:ea typeface="+mj-lt"/>
              <a:cs typeface="+mj-lt"/>
            </a:endParaRPr>
          </a:p>
        </p:txBody>
      </p:sp>
      <p:sp>
        <p:nvSpPr>
          <p:cNvPr id="6" name="Slide Number Placeholder 5">
            <a:extLst>
              <a:ext uri="{FF2B5EF4-FFF2-40B4-BE49-F238E27FC236}">
                <a16:creationId xmlns:a16="http://schemas.microsoft.com/office/drawing/2014/main" id="{6B2596C0-10C9-A852-BBF0-37AE6AB8CCFD}"/>
              </a:ext>
            </a:extLst>
          </p:cNvPr>
          <p:cNvSpPr>
            <a:spLocks noGrp="1"/>
          </p:cNvSpPr>
          <p:nvPr>
            <p:ph type="sldNum" sz="quarter" idx="10"/>
          </p:nvPr>
        </p:nvSpPr>
        <p:spPr/>
        <p:txBody>
          <a:bodyPr/>
          <a:lstStyle/>
          <a:p>
            <a:fld id="{354287DC-E20F-4BBE-91C2-47EE09564259}" type="slidenum">
              <a:rPr lang="en-US" smtClean="0"/>
              <a:pPr/>
              <a:t>11</a:t>
            </a:fld>
            <a:endParaRPr lang="en-US"/>
          </a:p>
        </p:txBody>
      </p:sp>
    </p:spTree>
    <p:extLst>
      <p:ext uri="{BB962C8B-B14F-4D97-AF65-F5344CB8AC3E}">
        <p14:creationId xmlns:p14="http://schemas.microsoft.com/office/powerpoint/2010/main" val="109974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1ED4-44B5-E86D-B6AB-B8A7DC8198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0A2896-EBDC-FC46-4DBF-0D904AF5A793}"/>
              </a:ext>
            </a:extLst>
          </p:cNvPr>
          <p:cNvSpPr txBox="1"/>
          <p:nvPr/>
        </p:nvSpPr>
        <p:spPr>
          <a:xfrm>
            <a:off x="405886" y="1054131"/>
            <a:ext cx="11301618" cy="4493538"/>
          </a:xfrm>
          <a:prstGeom prst="rect">
            <a:avLst/>
          </a:prstGeom>
          <a:noFill/>
        </p:spPr>
        <p:txBody>
          <a:bodyPr wrap="square">
            <a:spAutoFit/>
          </a:bodyPr>
          <a:lstStyle/>
          <a:p>
            <a:pPr marL="285750" indent="-285750">
              <a:buFont typeface="Arial" panose="020B0604020202020204" pitchFamily="34" charset="0"/>
              <a:buChar char="•"/>
            </a:pPr>
            <a:r>
              <a:rPr lang="en-US" sz="2600"/>
              <a:t>Accommodations should be a transitional strategy and faded when appropriate; use of technology shall be the first accommodation considered before adult accommodation.</a:t>
            </a:r>
          </a:p>
          <a:p>
            <a:pPr marL="285750" indent="-285750">
              <a:buFont typeface="Arial" panose="020B0604020202020204" pitchFamily="34" charset="0"/>
              <a:buChar char="•"/>
            </a:pPr>
            <a:r>
              <a:rPr lang="en-US" sz="2600"/>
              <a:t>Accommodations should not impact the content being measured, nor should they lead the student to a correct answer.</a:t>
            </a:r>
          </a:p>
          <a:p>
            <a:pPr marL="285750" indent="-285750">
              <a:buFont typeface="Arial" panose="020B0604020202020204" pitchFamily="34" charset="0"/>
              <a:buChar char="•"/>
            </a:pPr>
            <a:r>
              <a:rPr lang="en-US" sz="2600"/>
              <a:t>Accommodations should be age-appropriate and clearly identified in a student plan. </a:t>
            </a:r>
          </a:p>
          <a:p>
            <a:pPr marL="285750" indent="-285750">
              <a:buFont typeface="Arial" panose="020B0604020202020204" pitchFamily="34" charset="0"/>
              <a:buChar char="•"/>
            </a:pPr>
            <a:r>
              <a:rPr lang="en-US" sz="2600"/>
              <a:t>Caution shall be used when making plan changes close to a state-required assessment window.</a:t>
            </a:r>
          </a:p>
          <a:p>
            <a:pPr marL="285750" indent="-285750">
              <a:buFont typeface="Arial" panose="020B0604020202020204" pitchFamily="34" charset="0"/>
              <a:buChar char="•"/>
            </a:pPr>
            <a:r>
              <a:rPr lang="en-US" sz="2600"/>
              <a:t>All test administrators and the student shall be informed of all accommodations from the most recent student plan.</a:t>
            </a:r>
          </a:p>
        </p:txBody>
      </p:sp>
      <p:sp>
        <p:nvSpPr>
          <p:cNvPr id="5" name="Title 1">
            <a:extLst>
              <a:ext uri="{FF2B5EF4-FFF2-40B4-BE49-F238E27FC236}">
                <a16:creationId xmlns:a16="http://schemas.microsoft.com/office/drawing/2014/main" id="{38534BE5-9219-CB2C-33EE-FE51A88ED89D}"/>
              </a:ext>
            </a:extLst>
          </p:cNvPr>
          <p:cNvSpPr txBox="1">
            <a:spLocks noGrp="1"/>
          </p:cNvSpPr>
          <p:nvPr>
            <p:ph type="title" idx="4294967295"/>
          </p:nvPr>
        </p:nvSpPr>
        <p:spPr>
          <a:xfrm>
            <a:off x="544639" y="39135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7780"/>
                </a:solidFill>
                <a:effectLst/>
                <a:uLnTx/>
                <a:uFillTx/>
                <a:latin typeface="+mj-lt"/>
                <a:ea typeface="+mj-lt"/>
                <a:cs typeface="+mj-lt"/>
              </a:rPr>
              <a:t>General Implementation, continued </a:t>
            </a:r>
            <a:r>
              <a:rPr kumimoji="0" lang="en-US" sz="4400" b="0" i="0" u="none" strike="noStrike" kern="1200" cap="none" spc="0" normalizeH="0" baseline="-25000" noProof="0">
                <a:ln>
                  <a:noFill/>
                </a:ln>
                <a:solidFill>
                  <a:srgbClr val="007780"/>
                </a:solidFill>
                <a:effectLst/>
                <a:uLnTx/>
                <a:uFillTx/>
                <a:latin typeface="+mj-lt"/>
                <a:ea typeface="+mj-ea"/>
                <a:cs typeface="+mj-cs"/>
              </a:rPr>
              <a:t>p.4-5</a:t>
            </a:r>
            <a:endParaRPr kumimoji="0" lang="en-US" sz="4400" b="0" i="0" u="none" strike="noStrike" kern="1200" cap="none" spc="0" normalizeH="0" baseline="0" noProof="0">
              <a:ln>
                <a:noFill/>
              </a:ln>
              <a:solidFill>
                <a:srgbClr val="007780"/>
              </a:solidFill>
              <a:effectLst/>
              <a:uLnTx/>
              <a:uFillTx/>
              <a:latin typeface="+mj-lt"/>
              <a:ea typeface="+mj-lt"/>
              <a:cs typeface="+mj-lt"/>
            </a:endParaRPr>
          </a:p>
        </p:txBody>
      </p:sp>
      <p:sp>
        <p:nvSpPr>
          <p:cNvPr id="3" name="Slide Number Placeholder 2">
            <a:extLst>
              <a:ext uri="{FF2B5EF4-FFF2-40B4-BE49-F238E27FC236}">
                <a16:creationId xmlns:a16="http://schemas.microsoft.com/office/drawing/2014/main" id="{54256214-74B7-7BEA-E4BE-DBB7FA2FA388}"/>
              </a:ext>
            </a:extLst>
          </p:cNvPr>
          <p:cNvSpPr>
            <a:spLocks noGrp="1"/>
          </p:cNvSpPr>
          <p:nvPr>
            <p:ph type="sldNum" sz="quarter" idx="10"/>
          </p:nvPr>
        </p:nvSpPr>
        <p:spPr/>
        <p:txBody>
          <a:bodyPr/>
          <a:lstStyle/>
          <a:p>
            <a:fld id="{354287DC-E20F-4BBE-91C2-47EE09564259}" type="slidenum">
              <a:rPr lang="en-US" smtClean="0"/>
              <a:pPr/>
              <a:t>12</a:t>
            </a:fld>
            <a:endParaRPr lang="en-US"/>
          </a:p>
        </p:txBody>
      </p:sp>
    </p:spTree>
    <p:extLst>
      <p:ext uri="{BB962C8B-B14F-4D97-AF65-F5344CB8AC3E}">
        <p14:creationId xmlns:p14="http://schemas.microsoft.com/office/powerpoint/2010/main" val="81119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22C7-BFBA-4799-B563-D01719B688EE}"/>
              </a:ext>
            </a:extLst>
          </p:cNvPr>
          <p:cNvSpPr>
            <a:spLocks noGrp="1"/>
          </p:cNvSpPr>
          <p:nvPr>
            <p:ph type="title"/>
          </p:nvPr>
        </p:nvSpPr>
        <p:spPr>
          <a:xfrm>
            <a:off x="292290" y="180459"/>
            <a:ext cx="10515600" cy="1325563"/>
          </a:xfrm>
        </p:spPr>
        <p:txBody>
          <a:bodyPr/>
          <a:lstStyle/>
          <a:p>
            <a:r>
              <a:rPr lang="en-US"/>
              <a:t>Allegation Prevention/Best Practices</a:t>
            </a:r>
            <a:r>
              <a:rPr lang="en-US">
                <a:solidFill>
                  <a:schemeClr val="bg1"/>
                </a:solidFill>
              </a:rPr>
              <a:t>2</a:t>
            </a:r>
            <a:br>
              <a:rPr lang="en-US">
                <a:solidFill>
                  <a:schemeClr val="bg1"/>
                </a:solidFill>
              </a:rPr>
            </a:br>
            <a:endParaRPr lang="en-US"/>
          </a:p>
        </p:txBody>
      </p:sp>
      <p:sp>
        <p:nvSpPr>
          <p:cNvPr id="3" name="Content Placeholder 2">
            <a:extLst>
              <a:ext uri="{FF2B5EF4-FFF2-40B4-BE49-F238E27FC236}">
                <a16:creationId xmlns:a16="http://schemas.microsoft.com/office/drawing/2014/main" id="{7C0F7894-9AB4-4A7E-B1BE-6FA7CE1425D2}"/>
              </a:ext>
            </a:extLst>
          </p:cNvPr>
          <p:cNvSpPr>
            <a:spLocks noGrp="1"/>
          </p:cNvSpPr>
          <p:nvPr>
            <p:ph idx="1"/>
          </p:nvPr>
        </p:nvSpPr>
        <p:spPr>
          <a:xfrm>
            <a:off x="292290" y="966728"/>
            <a:ext cx="10515600" cy="4351338"/>
          </a:xfrm>
        </p:spPr>
        <p:txBody>
          <a:bodyPr>
            <a:normAutofit lnSpcReduction="10000"/>
          </a:bodyPr>
          <a:lstStyle/>
          <a:p>
            <a:r>
              <a:rPr lang="en-US">
                <a:solidFill>
                  <a:schemeClr val="tx1"/>
                </a:solidFill>
              </a:rPr>
              <a:t>Ensure a student receiving accommodations has a current plan (IEP, 504, PSP) in place.</a:t>
            </a:r>
          </a:p>
          <a:p>
            <a:r>
              <a:rPr lang="en-US">
                <a:solidFill>
                  <a:schemeClr val="tx1"/>
                </a:solidFill>
              </a:rPr>
              <a:t>Be sure all test administrators and the student are aware of the most up-to-date accommodations listed in the plan.</a:t>
            </a:r>
          </a:p>
          <a:p>
            <a:r>
              <a:rPr lang="en-US">
                <a:solidFill>
                  <a:schemeClr val="tx1"/>
                </a:solidFill>
              </a:rPr>
              <a:t>All plans must be locked in Infinite Campus; any roster pulls for assessment may not include a student with an unlocked plan.</a:t>
            </a:r>
          </a:p>
          <a:p>
            <a:r>
              <a:rPr lang="en-US">
                <a:solidFill>
                  <a:schemeClr val="tx1"/>
                </a:solidFill>
              </a:rPr>
              <a:t>If a plan changes near an assessment window, document the data, evidence, and justification well within the plan and any conference summaries.</a:t>
            </a:r>
          </a:p>
          <a:p>
            <a:r>
              <a:rPr lang="en-US">
                <a:solidFill>
                  <a:schemeClr val="tx1"/>
                </a:solidFill>
              </a:rPr>
              <a:t>Provide all accommodations listed on a plan.</a:t>
            </a:r>
          </a:p>
        </p:txBody>
      </p:sp>
      <p:sp>
        <p:nvSpPr>
          <p:cNvPr id="5" name="Rectangle 4">
            <a:extLst>
              <a:ext uri="{FF2B5EF4-FFF2-40B4-BE49-F238E27FC236}">
                <a16:creationId xmlns:a16="http://schemas.microsoft.com/office/drawing/2014/main" id="{61DD0F31-4F54-4870-B1F6-B9BB73C0654D}"/>
              </a:ext>
            </a:extLst>
          </p:cNvPr>
          <p:cNvSpPr/>
          <p:nvPr/>
        </p:nvSpPr>
        <p:spPr>
          <a:xfrm>
            <a:off x="5936341" y="3244334"/>
            <a:ext cx="319318" cy="369332"/>
          </a:xfrm>
          <a:prstGeom prst="rect">
            <a:avLst/>
          </a:prstGeom>
        </p:spPr>
        <p:txBody>
          <a:bodyPr wrap="none">
            <a:spAutoFit/>
          </a:bodyPr>
          <a:lstStyle/>
          <a:p>
            <a:r>
              <a:rPr lang="en-US">
                <a:solidFill>
                  <a:schemeClr val="bg1"/>
                </a:solidFill>
              </a:rPr>
              <a:t>2</a:t>
            </a:r>
          </a:p>
        </p:txBody>
      </p:sp>
      <p:sp>
        <p:nvSpPr>
          <p:cNvPr id="6" name="Rectangle 5">
            <a:extLst>
              <a:ext uri="{FF2B5EF4-FFF2-40B4-BE49-F238E27FC236}">
                <a16:creationId xmlns:a16="http://schemas.microsoft.com/office/drawing/2014/main" id="{58072774-377D-42D9-A4F5-56E6D7491295}"/>
              </a:ext>
            </a:extLst>
          </p:cNvPr>
          <p:cNvSpPr/>
          <p:nvPr/>
        </p:nvSpPr>
        <p:spPr>
          <a:xfrm>
            <a:off x="7443640" y="5857360"/>
            <a:ext cx="453970" cy="369332"/>
          </a:xfrm>
          <a:prstGeom prst="rect">
            <a:avLst/>
          </a:prstGeom>
        </p:spPr>
        <p:txBody>
          <a:bodyPr wrap="none">
            <a:spAutoFit/>
          </a:bodyPr>
          <a:lstStyle/>
          <a:p>
            <a:r>
              <a:rPr lang="en-US">
                <a:solidFill>
                  <a:schemeClr val="bg1"/>
                </a:solidFill>
              </a:rPr>
              <a:t>12</a:t>
            </a:r>
          </a:p>
        </p:txBody>
      </p:sp>
    </p:spTree>
    <p:extLst>
      <p:ext uri="{BB962C8B-B14F-4D97-AF65-F5344CB8AC3E}">
        <p14:creationId xmlns:p14="http://schemas.microsoft.com/office/powerpoint/2010/main" val="244933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0505-D36F-4FAB-A816-8BC6EB4A8F99}"/>
              </a:ext>
            </a:extLst>
          </p:cNvPr>
          <p:cNvSpPr>
            <a:spLocks noGrp="1"/>
          </p:cNvSpPr>
          <p:nvPr>
            <p:ph type="title"/>
          </p:nvPr>
        </p:nvSpPr>
        <p:spPr>
          <a:xfrm>
            <a:off x="223345" y="-155137"/>
            <a:ext cx="10515600" cy="1325563"/>
          </a:xfrm>
        </p:spPr>
        <p:txBody>
          <a:bodyPr/>
          <a:lstStyle/>
          <a:p>
            <a:r>
              <a:rPr lang="en-US"/>
              <a:t>Check for Understanding (1)</a:t>
            </a:r>
          </a:p>
        </p:txBody>
      </p:sp>
      <p:sp>
        <p:nvSpPr>
          <p:cNvPr id="3" name="Content Placeholder 2">
            <a:extLst>
              <a:ext uri="{FF2B5EF4-FFF2-40B4-BE49-F238E27FC236}">
                <a16:creationId xmlns:a16="http://schemas.microsoft.com/office/drawing/2014/main" id="{42E9647D-9C75-4DE2-863C-FA538FEFD653}"/>
              </a:ext>
            </a:extLst>
          </p:cNvPr>
          <p:cNvSpPr>
            <a:spLocks noGrp="1"/>
          </p:cNvSpPr>
          <p:nvPr>
            <p:ph idx="1"/>
          </p:nvPr>
        </p:nvSpPr>
        <p:spPr>
          <a:xfrm>
            <a:off x="223345" y="760179"/>
            <a:ext cx="11745310" cy="5009128"/>
          </a:xfrm>
        </p:spPr>
        <p:txBody>
          <a:bodyPr vert="horz" lIns="91440" tIns="45720" rIns="91440" bIns="45720" rtlCol="0" anchor="t">
            <a:normAutofit/>
          </a:bodyPr>
          <a:lstStyle/>
          <a:p>
            <a:pPr marL="0" indent="0">
              <a:buClr>
                <a:schemeClr val="accent2"/>
              </a:buClr>
              <a:buNone/>
            </a:pPr>
            <a:r>
              <a:rPr lang="en-US" sz="3000">
                <a:solidFill>
                  <a:schemeClr val="tx1"/>
                </a:solidFill>
                <a:ea typeface="+mn-lt"/>
                <a:cs typeface="+mn-lt"/>
              </a:rPr>
              <a:t>1. Are all special populations included in the state-required Assessment and Accountability programs?</a:t>
            </a:r>
          </a:p>
          <a:p>
            <a:pPr marL="0" indent="0">
              <a:buClr>
                <a:schemeClr val="accent2"/>
              </a:buClr>
              <a:buNone/>
            </a:pPr>
            <a:endParaRPr lang="en-US" sz="3000">
              <a:solidFill>
                <a:schemeClr val="tx1"/>
              </a:solidFill>
              <a:ea typeface="+mn-lt"/>
              <a:cs typeface="+mn-lt"/>
            </a:endParaRPr>
          </a:p>
          <a:p>
            <a:pPr marL="0" indent="0">
              <a:buNone/>
            </a:pPr>
            <a:r>
              <a:rPr lang="en-US" sz="3000">
                <a:solidFill>
                  <a:schemeClr val="tx1"/>
                </a:solidFill>
                <a:ea typeface="+mn-lt"/>
                <a:cs typeface="+mn-lt"/>
              </a:rPr>
              <a:t>2. Should a student with a Specific Learning Disability in Reading automatically receive a reader and scribe for accommodations?</a:t>
            </a:r>
          </a:p>
          <a:p>
            <a:pPr marL="0" indent="0">
              <a:buNone/>
            </a:pPr>
            <a:endParaRPr lang="en-US" sz="3000">
              <a:solidFill>
                <a:schemeClr val="tx1"/>
              </a:solidFill>
              <a:ea typeface="+mn-lt"/>
              <a:cs typeface="+mn-lt"/>
            </a:endParaRPr>
          </a:p>
          <a:p>
            <a:pPr marL="0" indent="0">
              <a:buNone/>
            </a:pPr>
            <a:r>
              <a:rPr lang="en-US" sz="3000">
                <a:solidFill>
                  <a:schemeClr val="tx1"/>
                </a:solidFill>
                <a:ea typeface="+mn-lt"/>
                <a:cs typeface="+mn-lt"/>
              </a:rPr>
              <a:t>3. Do students have the right to decline an accommodation?</a:t>
            </a:r>
          </a:p>
          <a:p>
            <a:pPr marL="0" indent="0">
              <a:buNone/>
            </a:pPr>
            <a:endParaRPr lang="en-US" sz="3000">
              <a:solidFill>
                <a:schemeClr val="tx1"/>
              </a:solidFill>
              <a:ea typeface="+mn-lt"/>
              <a:cs typeface="+mn-lt"/>
            </a:endParaRPr>
          </a:p>
          <a:p>
            <a:pPr marL="0" indent="0">
              <a:buNone/>
            </a:pPr>
            <a:r>
              <a:rPr lang="en-US" sz="3000">
                <a:solidFill>
                  <a:schemeClr val="tx1"/>
                </a:solidFill>
                <a:ea typeface="+mn-lt"/>
                <a:cs typeface="+mn-lt"/>
              </a:rPr>
              <a:t>4. Can a student plan change near an assessment window?</a:t>
            </a:r>
            <a:endParaRPr lang="en-US" sz="3000">
              <a:solidFill>
                <a:schemeClr val="tx1"/>
              </a:solidFill>
            </a:endParaRPr>
          </a:p>
          <a:p>
            <a:endParaRPr lang="en-US">
              <a:solidFill>
                <a:schemeClr val="tx1"/>
              </a:solidFill>
            </a:endParaRPr>
          </a:p>
        </p:txBody>
      </p:sp>
      <p:sp>
        <p:nvSpPr>
          <p:cNvPr id="5" name="Rectangle 4">
            <a:extLst>
              <a:ext uri="{FF2B5EF4-FFF2-40B4-BE49-F238E27FC236}">
                <a16:creationId xmlns:a16="http://schemas.microsoft.com/office/drawing/2014/main" id="{FD169A6C-39F6-40AA-9CB2-950A0DEBE006}"/>
              </a:ext>
            </a:extLst>
          </p:cNvPr>
          <p:cNvSpPr/>
          <p:nvPr/>
        </p:nvSpPr>
        <p:spPr>
          <a:xfrm>
            <a:off x="7283981" y="5909858"/>
            <a:ext cx="451919" cy="369332"/>
          </a:xfrm>
          <a:prstGeom prst="rect">
            <a:avLst/>
          </a:prstGeom>
        </p:spPr>
        <p:txBody>
          <a:bodyPr wrap="none">
            <a:spAutoFit/>
          </a:bodyPr>
          <a:lstStyle/>
          <a:p>
            <a:r>
              <a:rPr lang="en-US">
                <a:solidFill>
                  <a:schemeClr val="bg1"/>
                </a:solidFill>
              </a:rPr>
              <a:t>13</a:t>
            </a:r>
          </a:p>
        </p:txBody>
      </p:sp>
    </p:spTree>
    <p:extLst>
      <p:ext uri="{BB962C8B-B14F-4D97-AF65-F5344CB8AC3E}">
        <p14:creationId xmlns:p14="http://schemas.microsoft.com/office/powerpoint/2010/main" val="34267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4F604-BDAB-E2E8-7710-FA974D84C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9AD28-B48A-BAE3-2BAE-316428DAF9D4}"/>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AC3D7E74-AB6B-84F7-2DAF-9329FE209A16}"/>
              </a:ext>
            </a:extLst>
          </p:cNvPr>
          <p:cNvGraphicFramePr>
            <a:graphicFrameLocks/>
          </p:cNvGraphicFramePr>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13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DAF-7194-0F97-D494-4ED4F1989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4720F-4E21-922D-F092-F84342081FE6}"/>
              </a:ext>
            </a:extLst>
          </p:cNvPr>
          <p:cNvSpPr>
            <a:spLocks noGrp="1"/>
          </p:cNvSpPr>
          <p:nvPr>
            <p:ph type="title"/>
          </p:nvPr>
        </p:nvSpPr>
        <p:spPr>
          <a:xfrm>
            <a:off x="186432" y="138554"/>
            <a:ext cx="11437495" cy="978915"/>
          </a:xfrm>
        </p:spPr>
        <p:txBody>
          <a:bodyPr anchor="ctr">
            <a:normAutofit/>
          </a:bodyPr>
          <a:lstStyle/>
          <a:p>
            <a:r>
              <a:rPr lang="en-US"/>
              <a:t>Module 1</a:t>
            </a:r>
            <a:endParaRPr lang="en-US" sz="4100"/>
          </a:p>
        </p:txBody>
      </p:sp>
      <p:sp>
        <p:nvSpPr>
          <p:cNvPr id="6" name="Text Placeholder 5">
            <a:extLst>
              <a:ext uri="{FF2B5EF4-FFF2-40B4-BE49-F238E27FC236}">
                <a16:creationId xmlns:a16="http://schemas.microsoft.com/office/drawing/2014/main" id="{3DCC6E94-F52F-883C-E0B7-26EE1B5474DF}"/>
              </a:ext>
            </a:extLst>
          </p:cNvPr>
          <p:cNvSpPr>
            <a:spLocks noGrp="1"/>
          </p:cNvSpPr>
          <p:nvPr>
            <p:ph type="body" sz="quarter" idx="13"/>
          </p:nvPr>
        </p:nvSpPr>
        <p:spPr>
          <a:xfrm>
            <a:off x="273518" y="1258983"/>
            <a:ext cx="9558070" cy="4339114"/>
          </a:xfrm>
        </p:spPr>
        <p:txBody>
          <a:bodyPr>
            <a:normAutofit/>
          </a:bodyPr>
          <a:lstStyle/>
          <a:p>
            <a:pPr marL="457200" indent="-457200">
              <a:buFont typeface="Wingdings" panose="05000000000000000000" pitchFamily="2" charset="2"/>
              <a:buChar char="Ø"/>
            </a:pPr>
            <a:r>
              <a:rPr lang="en-US"/>
              <a:t>Regulation Overview</a:t>
            </a:r>
          </a:p>
          <a:p>
            <a:pPr marL="457200" indent="-457200">
              <a:buFont typeface="Wingdings" panose="05000000000000000000" pitchFamily="2" charset="2"/>
              <a:buChar char="Ø"/>
            </a:pPr>
            <a:r>
              <a:rPr lang="en-US"/>
              <a:t>General Conditions</a:t>
            </a:r>
          </a:p>
          <a:p>
            <a:pPr marL="457200" indent="-457200">
              <a:buFont typeface="Wingdings" panose="05000000000000000000" pitchFamily="2" charset="2"/>
              <a:buChar char="Ø"/>
            </a:pPr>
            <a:r>
              <a:rPr lang="en-US"/>
              <a:t>Allegation Prevention/Best Practices</a:t>
            </a:r>
          </a:p>
          <a:p>
            <a:pPr marL="457200" indent="-457200">
              <a:buFont typeface="Wingdings" panose="05000000000000000000" pitchFamily="2" charset="2"/>
              <a:buChar char="Ø"/>
            </a:pPr>
            <a:r>
              <a:rPr lang="en-US"/>
              <a:t>Check for Understanding 1</a:t>
            </a:r>
          </a:p>
        </p:txBody>
      </p:sp>
    </p:spTree>
    <p:extLst>
      <p:ext uri="{BB962C8B-B14F-4D97-AF65-F5344CB8AC3E}">
        <p14:creationId xmlns:p14="http://schemas.microsoft.com/office/powerpoint/2010/main" val="47849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34BF-CA85-F5F1-BFD4-5237DEC8E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98D66-4EAA-7050-12E0-92060950D2CF}"/>
              </a:ext>
            </a:extLst>
          </p:cNvPr>
          <p:cNvSpPr>
            <a:spLocks noGrp="1"/>
          </p:cNvSpPr>
          <p:nvPr>
            <p:ph type="title"/>
          </p:nvPr>
        </p:nvSpPr>
        <p:spPr>
          <a:xfrm>
            <a:off x="0" y="5747"/>
            <a:ext cx="11437495" cy="978915"/>
          </a:xfrm>
        </p:spPr>
        <p:txBody>
          <a:bodyPr anchor="ctr">
            <a:noAutofit/>
          </a:bodyPr>
          <a:lstStyle/>
          <a:p>
            <a:r>
              <a:rPr lang="en-US" sz="4000" dirty="0"/>
              <a:t>Training Materials</a:t>
            </a:r>
          </a:p>
        </p:txBody>
      </p:sp>
      <p:sp>
        <p:nvSpPr>
          <p:cNvPr id="7" name="Content Placeholder 6">
            <a:extLst>
              <a:ext uri="{FF2B5EF4-FFF2-40B4-BE49-F238E27FC236}">
                <a16:creationId xmlns:a16="http://schemas.microsoft.com/office/drawing/2014/main" id="{29039616-EE03-4034-EE7E-678FFEC25E43}"/>
              </a:ext>
            </a:extLst>
          </p:cNvPr>
          <p:cNvSpPr txBox="1">
            <a:spLocks/>
          </p:cNvSpPr>
          <p:nvPr/>
        </p:nvSpPr>
        <p:spPr>
          <a:xfrm>
            <a:off x="463649" y="1158049"/>
            <a:ext cx="4993408" cy="413251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Training materials for the Inclusion of Special Populations regulation include:</a:t>
            </a:r>
          </a:p>
          <a:p>
            <a:pPr marL="457200"/>
            <a:r>
              <a:rPr lang="en-US" dirty="0"/>
              <a:t>Inclusion of Special Populations PowerPoint</a:t>
            </a:r>
          </a:p>
          <a:p>
            <a:pPr marL="457200"/>
            <a:r>
              <a:rPr lang="en-US" dirty="0"/>
              <a:t>Inclusion of Special Populations Videos</a:t>
            </a:r>
          </a:p>
          <a:p>
            <a:pPr marL="457200"/>
            <a:r>
              <a:rPr lang="en-US" i="1" dirty="0"/>
              <a:t>Inclusion of Special Populations in the State-Required Assessment and Accountability Programs</a:t>
            </a:r>
            <a:endParaRPr lang="en-US" dirty="0"/>
          </a:p>
        </p:txBody>
      </p:sp>
      <p:grpSp>
        <p:nvGrpSpPr>
          <p:cNvPr id="10" name="Group 9" descr="The cover page of a document titled:&#10;&quot;INCLUSION OF SPECIAL POPULATIONS IN THE STATE-REQUIRED ASSESSMENT AND ACCOUNTABILITY PROGRAMS 703 KAR 5:070&quot;&#10;The text is centered in bold, uppercase serif font on a white background. At the bottom, it states:&#10;&quot;April 2021&quot;&#10;indicating the publication or revision date.">
            <a:extLst>
              <a:ext uri="{FF2B5EF4-FFF2-40B4-BE49-F238E27FC236}">
                <a16:creationId xmlns:a16="http://schemas.microsoft.com/office/drawing/2014/main" id="{857A0E2E-D345-53F8-67FC-88A3B032EC16}"/>
              </a:ext>
            </a:extLst>
          </p:cNvPr>
          <p:cNvGrpSpPr/>
          <p:nvPr/>
        </p:nvGrpSpPr>
        <p:grpSpPr>
          <a:xfrm>
            <a:off x="6211192" y="967711"/>
            <a:ext cx="5286264" cy="4132518"/>
            <a:chOff x="6211192" y="967711"/>
            <a:chExt cx="5286264" cy="4132518"/>
          </a:xfrm>
        </p:grpSpPr>
        <p:sp>
          <p:nvSpPr>
            <p:cNvPr id="8" name="Rectangle 7">
              <a:extLst>
                <a:ext uri="{FF2B5EF4-FFF2-40B4-BE49-F238E27FC236}">
                  <a16:creationId xmlns:a16="http://schemas.microsoft.com/office/drawing/2014/main" id="{809F6CE2-B9DD-23E7-E95F-25239D2C96AF}"/>
                </a:ext>
              </a:extLst>
            </p:cNvPr>
            <p:cNvSpPr/>
            <p:nvPr/>
          </p:nvSpPr>
          <p:spPr>
            <a:xfrm>
              <a:off x="6211192" y="967711"/>
              <a:ext cx="5286264" cy="41325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F503C01-46C4-3C4F-C49F-141CACE18040}"/>
                </a:ext>
              </a:extLst>
            </p:cNvPr>
            <p:cNvPicPr>
              <a:picLocks noChangeAspect="1"/>
            </p:cNvPicPr>
            <p:nvPr/>
          </p:nvPicPr>
          <p:blipFill>
            <a:blip r:embed="rId3"/>
            <a:srcRect t="10269" b="6507"/>
            <a:stretch/>
          </p:blipFill>
          <p:spPr>
            <a:xfrm>
              <a:off x="6537278" y="1392072"/>
              <a:ext cx="4667322" cy="3534770"/>
            </a:xfrm>
            <a:prstGeom prst="rect">
              <a:avLst/>
            </a:prstGeom>
          </p:spPr>
        </p:pic>
      </p:grpSp>
    </p:spTree>
    <p:extLst>
      <p:ext uri="{BB962C8B-B14F-4D97-AF65-F5344CB8AC3E}">
        <p14:creationId xmlns:p14="http://schemas.microsoft.com/office/powerpoint/2010/main" val="138512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4551-BAAE-46D2-96DD-A3C0CB851CFB}"/>
              </a:ext>
            </a:extLst>
          </p:cNvPr>
          <p:cNvSpPr>
            <a:spLocks noGrp="1"/>
          </p:cNvSpPr>
          <p:nvPr>
            <p:ph type="title"/>
          </p:nvPr>
        </p:nvSpPr>
        <p:spPr>
          <a:xfrm>
            <a:off x="186432" y="138554"/>
            <a:ext cx="11437495" cy="978915"/>
          </a:xfrm>
        </p:spPr>
        <p:txBody>
          <a:bodyPr anchor="ctr">
            <a:noAutofit/>
          </a:bodyPr>
          <a:lstStyle/>
          <a:p>
            <a:r>
              <a:rPr lang="en-US" sz="4000"/>
              <a:t>Regulation Overview</a:t>
            </a:r>
          </a:p>
        </p:txBody>
      </p:sp>
      <p:sp>
        <p:nvSpPr>
          <p:cNvPr id="6" name="Text Placeholder 5">
            <a:extLst>
              <a:ext uri="{FF2B5EF4-FFF2-40B4-BE49-F238E27FC236}">
                <a16:creationId xmlns:a16="http://schemas.microsoft.com/office/drawing/2014/main" id="{1B389E48-E821-4947-BC02-5C82DAEFB0F8}"/>
              </a:ext>
            </a:extLst>
          </p:cNvPr>
          <p:cNvSpPr>
            <a:spLocks noGrp="1"/>
          </p:cNvSpPr>
          <p:nvPr>
            <p:ph type="body" sz="quarter" idx="13"/>
          </p:nvPr>
        </p:nvSpPr>
        <p:spPr>
          <a:xfrm>
            <a:off x="186432" y="1117469"/>
            <a:ext cx="9558070" cy="4339114"/>
          </a:xfrm>
        </p:spPr>
        <p:txBody>
          <a:bodyPr>
            <a:normAutofit/>
          </a:bodyPr>
          <a:lstStyle/>
          <a:p>
            <a:pPr marL="457200" indent="-457200">
              <a:buFont typeface="Wingdings" panose="05000000000000000000" pitchFamily="2" charset="2"/>
              <a:buChar char="Ø"/>
            </a:pPr>
            <a:r>
              <a:rPr lang="en-US"/>
              <a:t>Introduction</a:t>
            </a:r>
          </a:p>
          <a:p>
            <a:pPr marL="457200" indent="-457200">
              <a:buFont typeface="Wingdings" panose="05000000000000000000" pitchFamily="2" charset="2"/>
              <a:buChar char="Ø"/>
            </a:pPr>
            <a:r>
              <a:rPr lang="en-US"/>
              <a:t>General Conditions </a:t>
            </a:r>
          </a:p>
          <a:p>
            <a:pPr marL="457200" indent="-457200">
              <a:buFont typeface="Wingdings" panose="05000000000000000000" pitchFamily="2" charset="2"/>
              <a:buChar char="Ø"/>
            </a:pPr>
            <a:r>
              <a:rPr lang="en-US"/>
              <a:t>Inclusion of Students</a:t>
            </a:r>
          </a:p>
          <a:p>
            <a:pPr marL="457200" indent="-457200">
              <a:buFont typeface="Wingdings" panose="05000000000000000000" pitchFamily="2" charset="2"/>
              <a:buChar char="Ø"/>
            </a:pPr>
            <a:r>
              <a:rPr lang="en-US"/>
              <a:t>Conditions for Specific Accommodations</a:t>
            </a:r>
          </a:p>
          <a:p>
            <a:pPr marL="457200" indent="-457200">
              <a:buFont typeface="Wingdings" panose="05000000000000000000" pitchFamily="2" charset="2"/>
              <a:buChar char="Ø"/>
            </a:pPr>
            <a:endParaRPr lang="en-US"/>
          </a:p>
          <a:p>
            <a:pPr marL="457200" indent="-457200">
              <a:buFont typeface="Arial" panose="020B0604020202020204" pitchFamily="34" charset="0"/>
              <a:buChar char="•"/>
            </a:pPr>
            <a:endParaRPr lang="en-US"/>
          </a:p>
        </p:txBody>
      </p:sp>
      <p:sp>
        <p:nvSpPr>
          <p:cNvPr id="3" name="Slide Number Placeholder 2">
            <a:extLst>
              <a:ext uri="{FF2B5EF4-FFF2-40B4-BE49-F238E27FC236}">
                <a16:creationId xmlns:a16="http://schemas.microsoft.com/office/drawing/2014/main" id="{CB44C85F-030F-15C1-079D-E14383CC5DF7}"/>
              </a:ext>
            </a:extLst>
          </p:cNvPr>
          <p:cNvSpPr>
            <a:spLocks noGrp="1"/>
          </p:cNvSpPr>
          <p:nvPr>
            <p:ph type="sldNum" sz="quarter" idx="12"/>
          </p:nvPr>
        </p:nvSpPr>
        <p:spPr/>
        <p:txBody>
          <a:bodyPr/>
          <a:lstStyle/>
          <a:p>
            <a:fld id="{354287DC-E20F-4BBE-91C2-47EE09564259}" type="slidenum">
              <a:rPr lang="en-US" smtClean="0"/>
              <a:pPr/>
              <a:t>4</a:t>
            </a:fld>
            <a:endParaRPr lang="en-US"/>
          </a:p>
        </p:txBody>
      </p:sp>
    </p:spTree>
    <p:extLst>
      <p:ext uri="{BB962C8B-B14F-4D97-AF65-F5344CB8AC3E}">
        <p14:creationId xmlns:p14="http://schemas.microsoft.com/office/powerpoint/2010/main" val="65611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5247-4E5C-421A-8D04-24D7467A7FDF}"/>
              </a:ext>
            </a:extLst>
          </p:cNvPr>
          <p:cNvSpPr>
            <a:spLocks noGrp="1"/>
          </p:cNvSpPr>
          <p:nvPr>
            <p:ph type="title"/>
          </p:nvPr>
        </p:nvSpPr>
        <p:spPr>
          <a:xfrm>
            <a:off x="496471" y="1833063"/>
            <a:ext cx="10515600" cy="1325563"/>
          </a:xfrm>
        </p:spPr>
        <p:txBody>
          <a:bodyPr/>
          <a:lstStyle/>
          <a:p>
            <a:r>
              <a:rPr lang="en-US"/>
              <a:t>Introduction</a:t>
            </a:r>
          </a:p>
        </p:txBody>
      </p:sp>
      <p:sp>
        <p:nvSpPr>
          <p:cNvPr id="5" name="Rectangle 4">
            <a:extLst>
              <a:ext uri="{FF2B5EF4-FFF2-40B4-BE49-F238E27FC236}">
                <a16:creationId xmlns:a16="http://schemas.microsoft.com/office/drawing/2014/main" id="{40D48005-869E-4B31-882F-7B2195626598}"/>
              </a:ext>
            </a:extLst>
          </p:cNvPr>
          <p:cNvSpPr/>
          <p:nvPr/>
        </p:nvSpPr>
        <p:spPr>
          <a:xfrm>
            <a:off x="7443640" y="5918721"/>
            <a:ext cx="319318" cy="369332"/>
          </a:xfrm>
          <a:prstGeom prst="rect">
            <a:avLst/>
          </a:prstGeom>
        </p:spPr>
        <p:txBody>
          <a:bodyPr wrap="none">
            <a:spAutoFit/>
          </a:bodyPr>
          <a:lstStyle/>
          <a:p>
            <a:r>
              <a:rPr lang="en-US">
                <a:solidFill>
                  <a:schemeClr val="bg1"/>
                </a:solidFill>
              </a:rPr>
              <a:t>4</a:t>
            </a:r>
          </a:p>
        </p:txBody>
      </p:sp>
    </p:spTree>
    <p:extLst>
      <p:ext uri="{BB962C8B-B14F-4D97-AF65-F5344CB8AC3E}">
        <p14:creationId xmlns:p14="http://schemas.microsoft.com/office/powerpoint/2010/main" val="184047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329783" y="43389"/>
            <a:ext cx="8596313" cy="785623"/>
          </a:xfrm>
          <a:prstGeom prst="rect">
            <a:avLst/>
          </a:prstGeom>
        </p:spPr>
        <p:txBody>
          <a:bodyPr/>
          <a:lstStyle/>
          <a:p>
            <a:r>
              <a:rPr lang="en-US"/>
              <a:t>Background and Purpose  </a:t>
            </a:r>
            <a:r>
              <a:rPr lang="en-US" sz="2000"/>
              <a:t>p.3</a:t>
            </a:r>
            <a:endParaRPr lang="en-US" baseline="-25000"/>
          </a:p>
        </p:txBody>
      </p:sp>
      <p:sp>
        <p:nvSpPr>
          <p:cNvPr id="4" name="TextBox 3">
            <a:extLst>
              <a:ext uri="{FF2B5EF4-FFF2-40B4-BE49-F238E27FC236}">
                <a16:creationId xmlns:a16="http://schemas.microsoft.com/office/drawing/2014/main" id="{BD4AB52F-D166-2F1D-8EA5-7CF921F51D4E}"/>
              </a:ext>
            </a:extLst>
          </p:cNvPr>
          <p:cNvSpPr txBox="1"/>
          <p:nvPr/>
        </p:nvSpPr>
        <p:spPr>
          <a:xfrm>
            <a:off x="329783" y="829012"/>
            <a:ext cx="10329118" cy="4524315"/>
          </a:xfrm>
          <a:prstGeom prst="rect">
            <a:avLst/>
          </a:prstGeom>
          <a:noFill/>
        </p:spPr>
        <p:txBody>
          <a:bodyPr wrap="square" rtlCol="0">
            <a:spAutoFit/>
          </a:bodyPr>
          <a:lstStyle/>
          <a:p>
            <a:r>
              <a:rPr lang="en-US" sz="3200"/>
              <a:t>Educational Success for All Students</a:t>
            </a:r>
          </a:p>
          <a:p>
            <a:endParaRPr lang="en-US" sz="3200"/>
          </a:p>
          <a:p>
            <a:pPr marL="342900" indent="-342900">
              <a:buFont typeface="Arial" panose="020B0604020202020204" pitchFamily="34" charset="0"/>
              <a:buChar char="•"/>
            </a:pPr>
            <a:r>
              <a:rPr lang="en-US" sz="2800"/>
              <a:t>Accommodations are intended to provide support for students during instruction to access as well as to demonstrate content achievement during assessment.</a:t>
            </a:r>
          </a:p>
          <a:p>
            <a:pPr marL="342900" indent="-342900">
              <a:buFont typeface="Arial" panose="020B0604020202020204" pitchFamily="34" charset="0"/>
              <a:buChar char="•"/>
            </a:pPr>
            <a:r>
              <a:rPr lang="en-US" sz="2800"/>
              <a:t>Accommodations do not reduce learning expectations and are not a substitute for instruction.</a:t>
            </a:r>
          </a:p>
          <a:p>
            <a:pPr marL="342900" indent="-342900">
              <a:buFont typeface="Arial" panose="020B0604020202020204" pitchFamily="34" charset="0"/>
              <a:buChar char="•"/>
            </a:pPr>
            <a:r>
              <a:rPr lang="en-US" sz="2800"/>
              <a:t>Accommodations shall be individualized and specifically designed to aid the student in learning and demonstrating knowledge on content assessments.</a:t>
            </a:r>
          </a:p>
        </p:txBody>
      </p:sp>
      <p:sp>
        <p:nvSpPr>
          <p:cNvPr id="3" name="Slide Number Placeholder 2">
            <a:extLst>
              <a:ext uri="{FF2B5EF4-FFF2-40B4-BE49-F238E27FC236}">
                <a16:creationId xmlns:a16="http://schemas.microsoft.com/office/drawing/2014/main" id="{2236FF7C-873C-803C-DDD9-AE602A51914F}"/>
              </a:ext>
            </a:extLst>
          </p:cNvPr>
          <p:cNvSpPr>
            <a:spLocks noGrp="1"/>
          </p:cNvSpPr>
          <p:nvPr>
            <p:ph type="sldNum" sz="quarter" idx="10"/>
          </p:nvPr>
        </p:nvSpPr>
        <p:spPr/>
        <p:txBody>
          <a:bodyPr/>
          <a:lstStyle/>
          <a:p>
            <a:fld id="{354287DC-E20F-4BBE-91C2-47EE09564259}" type="slidenum">
              <a:rPr lang="en-US" smtClean="0"/>
              <a:pPr/>
              <a:t>6</a:t>
            </a:fld>
            <a:endParaRPr lang="en-US"/>
          </a:p>
        </p:txBody>
      </p:sp>
    </p:spTree>
    <p:extLst>
      <p:ext uri="{BB962C8B-B14F-4D97-AF65-F5344CB8AC3E}">
        <p14:creationId xmlns:p14="http://schemas.microsoft.com/office/powerpoint/2010/main" val="61295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CD8BC-15A3-5A3F-89F4-9F59B0DA5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FFEA188-A7A4-F96D-31F5-E4D1BA0B56E0}"/>
              </a:ext>
            </a:extLst>
          </p:cNvPr>
          <p:cNvSpPr>
            <a:spLocks noGrp="1"/>
          </p:cNvSpPr>
          <p:nvPr>
            <p:ph type="title" idx="4294967295"/>
          </p:nvPr>
        </p:nvSpPr>
        <p:spPr>
          <a:xfrm>
            <a:off x="329783" y="43389"/>
            <a:ext cx="8596313" cy="785623"/>
          </a:xfrm>
          <a:prstGeom prst="rect">
            <a:avLst/>
          </a:prstGeom>
        </p:spPr>
        <p:txBody>
          <a:bodyPr/>
          <a:lstStyle/>
          <a:p>
            <a:r>
              <a:rPr lang="en-US"/>
              <a:t>Definition of Special Populations </a:t>
            </a:r>
            <a:r>
              <a:rPr lang="en-US" sz="2000"/>
              <a:t>p.3</a:t>
            </a:r>
            <a:endParaRPr lang="en-US" baseline="-25000"/>
          </a:p>
        </p:txBody>
      </p:sp>
      <p:sp>
        <p:nvSpPr>
          <p:cNvPr id="4" name="TextBox 3">
            <a:extLst>
              <a:ext uri="{FF2B5EF4-FFF2-40B4-BE49-F238E27FC236}">
                <a16:creationId xmlns:a16="http://schemas.microsoft.com/office/drawing/2014/main" id="{597220CA-6E2D-46D7-35C1-581EB4080F53}"/>
              </a:ext>
            </a:extLst>
          </p:cNvPr>
          <p:cNvSpPr txBox="1"/>
          <p:nvPr/>
        </p:nvSpPr>
        <p:spPr>
          <a:xfrm>
            <a:off x="329783" y="965490"/>
            <a:ext cx="10329118" cy="4247317"/>
          </a:xfrm>
          <a:prstGeom prst="rect">
            <a:avLst/>
          </a:prstGeom>
          <a:noFill/>
        </p:spPr>
        <p:txBody>
          <a:bodyPr wrap="square" rtlCol="0">
            <a:spAutoFit/>
          </a:bodyPr>
          <a:lstStyle/>
          <a:p>
            <a:pPr marL="457200" indent="-457200">
              <a:buFont typeface="Arial" panose="020B0604020202020204" pitchFamily="34" charset="0"/>
              <a:buChar char="•"/>
            </a:pPr>
            <a:r>
              <a:rPr lang="en-US" sz="2700"/>
              <a:t>Students with disabilities who have an Individual Education Program (IEP)</a:t>
            </a:r>
          </a:p>
          <a:p>
            <a:pPr marL="457200" indent="-457200">
              <a:buFont typeface="Arial" panose="020B0604020202020204" pitchFamily="34" charset="0"/>
              <a:buChar char="•"/>
            </a:pPr>
            <a:r>
              <a:rPr lang="en-US" sz="2700"/>
              <a:t>Students who attend alternative programs and state agency children </a:t>
            </a:r>
          </a:p>
          <a:p>
            <a:pPr marL="457200" indent="-457200">
              <a:buFont typeface="Arial" panose="020B0604020202020204" pitchFamily="34" charset="0"/>
              <a:buChar char="•"/>
            </a:pPr>
            <a:r>
              <a:rPr lang="en-US" sz="2700"/>
              <a:t>Students whose primary language is not English (EL)</a:t>
            </a:r>
          </a:p>
          <a:p>
            <a:pPr marL="457200" indent="-457200">
              <a:buFont typeface="Arial" panose="020B0604020202020204" pitchFamily="34" charset="0"/>
              <a:buChar char="•"/>
            </a:pPr>
            <a:r>
              <a:rPr lang="en-US" sz="2700"/>
              <a:t>Students receiving instruction in home/hospital settings as (i.e., homebound instruction, not home schools)</a:t>
            </a:r>
          </a:p>
          <a:p>
            <a:pPr marL="457200" indent="-457200">
              <a:buFont typeface="Arial" panose="020B0604020202020204" pitchFamily="34" charset="0"/>
              <a:buChar char="•"/>
            </a:pPr>
            <a:r>
              <a:rPr lang="en-US" sz="2700"/>
              <a:t>Students who have a plan under Section 504 </a:t>
            </a:r>
          </a:p>
          <a:p>
            <a:pPr marL="457200" indent="-457200">
              <a:buFont typeface="Arial" panose="020B0604020202020204" pitchFamily="34" charset="0"/>
              <a:buChar char="•"/>
            </a:pPr>
            <a:r>
              <a:rPr lang="en-US" sz="2700"/>
              <a:t>Students who have temporary medical conditions that necessitate accommodations for participation</a:t>
            </a:r>
          </a:p>
        </p:txBody>
      </p:sp>
      <p:sp>
        <p:nvSpPr>
          <p:cNvPr id="3" name="Slide Number Placeholder 2">
            <a:extLst>
              <a:ext uri="{FF2B5EF4-FFF2-40B4-BE49-F238E27FC236}">
                <a16:creationId xmlns:a16="http://schemas.microsoft.com/office/drawing/2014/main" id="{273467B8-A189-5C83-2EB6-341A26A0DE0A}"/>
              </a:ext>
            </a:extLst>
          </p:cNvPr>
          <p:cNvSpPr>
            <a:spLocks noGrp="1"/>
          </p:cNvSpPr>
          <p:nvPr>
            <p:ph type="sldNum" sz="quarter" idx="10"/>
          </p:nvPr>
        </p:nvSpPr>
        <p:spPr/>
        <p:txBody>
          <a:bodyPr/>
          <a:lstStyle/>
          <a:p>
            <a:fld id="{354287DC-E20F-4BBE-91C2-47EE09564259}" type="slidenum">
              <a:rPr lang="en-US" smtClean="0"/>
              <a:pPr/>
              <a:t>7</a:t>
            </a:fld>
            <a:endParaRPr lang="en-US"/>
          </a:p>
        </p:txBody>
      </p:sp>
    </p:spTree>
    <p:extLst>
      <p:ext uri="{BB962C8B-B14F-4D97-AF65-F5344CB8AC3E}">
        <p14:creationId xmlns:p14="http://schemas.microsoft.com/office/powerpoint/2010/main" val="383252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AB35E-00E5-BBBC-5E21-8978143DD5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56159CA-F0A7-A3C4-6AF9-E80E89848916}"/>
              </a:ext>
            </a:extLst>
          </p:cNvPr>
          <p:cNvSpPr>
            <a:spLocks noGrp="1"/>
          </p:cNvSpPr>
          <p:nvPr>
            <p:ph type="title" idx="4294967295"/>
          </p:nvPr>
        </p:nvSpPr>
        <p:spPr>
          <a:xfrm>
            <a:off x="329783" y="43389"/>
            <a:ext cx="8596313" cy="785623"/>
          </a:xfrm>
          <a:prstGeom prst="rect">
            <a:avLst/>
          </a:prstGeom>
        </p:spPr>
        <p:txBody>
          <a:bodyPr/>
          <a:lstStyle/>
          <a:p>
            <a:r>
              <a:rPr lang="en-US"/>
              <a:t>Populations Not Included </a:t>
            </a:r>
            <a:r>
              <a:rPr lang="en-US" sz="2000"/>
              <a:t>p.3</a:t>
            </a:r>
            <a:endParaRPr lang="en-US" baseline="-25000"/>
          </a:p>
        </p:txBody>
      </p:sp>
      <p:sp>
        <p:nvSpPr>
          <p:cNvPr id="4" name="TextBox 3">
            <a:extLst>
              <a:ext uri="{FF2B5EF4-FFF2-40B4-BE49-F238E27FC236}">
                <a16:creationId xmlns:a16="http://schemas.microsoft.com/office/drawing/2014/main" id="{E1166793-A7C8-DF8C-EDA5-B34C5E28383E}"/>
              </a:ext>
            </a:extLst>
          </p:cNvPr>
          <p:cNvSpPr txBox="1"/>
          <p:nvPr/>
        </p:nvSpPr>
        <p:spPr>
          <a:xfrm>
            <a:off x="329783" y="965490"/>
            <a:ext cx="10329118" cy="2862322"/>
          </a:xfrm>
          <a:prstGeom prst="rect">
            <a:avLst/>
          </a:prstGeom>
          <a:noFill/>
        </p:spPr>
        <p:txBody>
          <a:bodyPr wrap="square" rtlCol="0">
            <a:spAutoFit/>
          </a:bodyPr>
          <a:lstStyle/>
          <a:p>
            <a:pPr marL="457200" indent="-457200">
              <a:buFont typeface="Arial" panose="020B0604020202020204" pitchFamily="34" charset="0"/>
              <a:buChar char="•"/>
            </a:pPr>
            <a:r>
              <a:rPr lang="en-US" sz="3000"/>
              <a:t>Students twenty-one (21) years of age or older who are part time students attending less than six (6) hours per day.</a:t>
            </a:r>
          </a:p>
          <a:p>
            <a:endParaRPr lang="en-US" sz="3000"/>
          </a:p>
          <a:p>
            <a:pPr marL="457200" indent="-457200">
              <a:buFont typeface="Arial" panose="020B0604020202020204" pitchFamily="34" charset="0"/>
              <a:buChar char="•"/>
            </a:pPr>
            <a:r>
              <a:rPr lang="en-US" sz="3000"/>
              <a:t>Students enrolled in an Adult General Education Diploma (GED) Program and are not officially enrolled in a Kentucky public high school. </a:t>
            </a:r>
          </a:p>
        </p:txBody>
      </p:sp>
      <p:sp>
        <p:nvSpPr>
          <p:cNvPr id="3" name="Slide Number Placeholder 2">
            <a:extLst>
              <a:ext uri="{FF2B5EF4-FFF2-40B4-BE49-F238E27FC236}">
                <a16:creationId xmlns:a16="http://schemas.microsoft.com/office/drawing/2014/main" id="{CB82BDE9-943A-AE8E-CDBC-66851ED049D4}"/>
              </a:ext>
            </a:extLst>
          </p:cNvPr>
          <p:cNvSpPr>
            <a:spLocks noGrp="1"/>
          </p:cNvSpPr>
          <p:nvPr>
            <p:ph type="sldNum" sz="quarter" idx="10"/>
          </p:nvPr>
        </p:nvSpPr>
        <p:spPr/>
        <p:txBody>
          <a:bodyPr/>
          <a:lstStyle/>
          <a:p>
            <a:fld id="{354287DC-E20F-4BBE-91C2-47EE09564259}" type="slidenum">
              <a:rPr lang="en-US" smtClean="0"/>
              <a:pPr/>
              <a:t>8</a:t>
            </a:fld>
            <a:endParaRPr lang="en-US"/>
          </a:p>
        </p:txBody>
      </p:sp>
    </p:spTree>
    <p:extLst>
      <p:ext uri="{BB962C8B-B14F-4D97-AF65-F5344CB8AC3E}">
        <p14:creationId xmlns:p14="http://schemas.microsoft.com/office/powerpoint/2010/main" val="273463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FB92-CF2B-4B40-8B28-A4039F34E7E9}"/>
              </a:ext>
            </a:extLst>
          </p:cNvPr>
          <p:cNvSpPr>
            <a:spLocks noGrp="1"/>
          </p:cNvSpPr>
          <p:nvPr>
            <p:ph type="title"/>
          </p:nvPr>
        </p:nvSpPr>
        <p:spPr>
          <a:xfrm>
            <a:off x="169146" y="-148913"/>
            <a:ext cx="11953567" cy="1325563"/>
          </a:xfrm>
        </p:spPr>
        <p:txBody>
          <a:bodyPr/>
          <a:lstStyle/>
          <a:p>
            <a:r>
              <a:rPr lang="en-US">
                <a:solidFill>
                  <a:srgbClr val="057780"/>
                </a:solidFill>
              </a:rPr>
              <a:t>Options for Inclusion in State Assessment</a:t>
            </a:r>
            <a:r>
              <a:rPr lang="en-US" sz="4400"/>
              <a:t> </a:t>
            </a:r>
            <a:r>
              <a:rPr lang="en-US" sz="4400" baseline="-25000"/>
              <a:t>p.6-7</a:t>
            </a:r>
            <a:endParaRPr lang="en-US" baseline="-25000">
              <a:solidFill>
                <a:srgbClr val="057780"/>
              </a:solidFill>
            </a:endParaRPr>
          </a:p>
        </p:txBody>
      </p:sp>
      <p:grpSp>
        <p:nvGrpSpPr>
          <p:cNvPr id="6" name="Group 5" descr="Text box with the words No Accommodations">
            <a:extLst>
              <a:ext uri="{FF2B5EF4-FFF2-40B4-BE49-F238E27FC236}">
                <a16:creationId xmlns:a16="http://schemas.microsoft.com/office/drawing/2014/main" id="{02868DF0-CD0C-4C09-A05A-AFB971E56C34}"/>
              </a:ext>
            </a:extLst>
          </p:cNvPr>
          <p:cNvGrpSpPr/>
          <p:nvPr/>
        </p:nvGrpSpPr>
        <p:grpSpPr>
          <a:xfrm>
            <a:off x="19666" y="880482"/>
            <a:ext cx="4416046" cy="1513531"/>
            <a:chOff x="0" y="2647"/>
            <a:chExt cx="4351850" cy="1747043"/>
          </a:xfrm>
          <a:solidFill>
            <a:srgbClr val="057780"/>
          </a:solidFill>
        </p:grpSpPr>
        <p:sp>
          <p:nvSpPr>
            <p:cNvPr id="7" name="Rectangle: Rounded Corners 6">
              <a:extLst>
                <a:ext uri="{FF2B5EF4-FFF2-40B4-BE49-F238E27FC236}">
                  <a16:creationId xmlns:a16="http://schemas.microsoft.com/office/drawing/2014/main" id="{009BDF4A-A537-49D1-BAC6-38E5E685DF93}"/>
                </a:ext>
              </a:extLst>
            </p:cNvPr>
            <p:cNvSpPr/>
            <p:nvPr/>
          </p:nvSpPr>
          <p:spPr>
            <a:xfrm>
              <a:off x="0" y="2647"/>
              <a:ext cx="4351850" cy="1747043"/>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DFCC64AA-2CF9-45D8-943A-A10D59B4B678}"/>
                </a:ext>
              </a:extLst>
            </p:cNvPr>
            <p:cNvSpPr txBox="1"/>
            <p:nvPr/>
          </p:nvSpPr>
          <p:spPr>
            <a:xfrm>
              <a:off x="85284" y="87931"/>
              <a:ext cx="4181282" cy="157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No Accommodations</a:t>
              </a:r>
            </a:p>
          </p:txBody>
        </p:sp>
      </p:grpSp>
      <p:grpSp>
        <p:nvGrpSpPr>
          <p:cNvPr id="9" name="Group 8" descr="Referred but no eligibility determination yet p.6&#10;Students with disabilities that do not receive services p.6&#10;Students with disabilities not needing services p.6&#10;">
            <a:extLst>
              <a:ext uri="{FF2B5EF4-FFF2-40B4-BE49-F238E27FC236}">
                <a16:creationId xmlns:a16="http://schemas.microsoft.com/office/drawing/2014/main" id="{1AA39274-42A2-4B48-A36D-D1D8B61A2087}"/>
              </a:ext>
            </a:extLst>
          </p:cNvPr>
          <p:cNvGrpSpPr/>
          <p:nvPr/>
        </p:nvGrpSpPr>
        <p:grpSpPr>
          <a:xfrm>
            <a:off x="4412107" y="938429"/>
            <a:ext cx="7736622" cy="1397635"/>
            <a:chOff x="4351851" y="177351"/>
            <a:chExt cx="7736622" cy="1397635"/>
          </a:xfrm>
          <a:solidFill>
            <a:srgbClr val="A7CBCD"/>
          </a:solidFill>
        </p:grpSpPr>
        <p:sp>
          <p:nvSpPr>
            <p:cNvPr id="10" name="Rectangle: Top Corners Rounded 9">
              <a:extLst>
                <a:ext uri="{FF2B5EF4-FFF2-40B4-BE49-F238E27FC236}">
                  <a16:creationId xmlns:a16="http://schemas.microsoft.com/office/drawing/2014/main" id="{785FD1FE-652B-42D2-B24E-EBE81D7FA954}"/>
                </a:ext>
              </a:extLst>
            </p:cNvPr>
            <p:cNvSpPr/>
            <p:nvPr/>
          </p:nvSpPr>
          <p:spPr>
            <a:xfrm rot="5400000">
              <a:off x="7521344" y="-2992142"/>
              <a:ext cx="1397635" cy="7736622"/>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Top Corners Rounded 4" descr="Text box with words Referred but no eligibility determination yet p.6&#10;Students with disabilities that do not receive services p.6&#10;Students with disabilities not needing services p.6&#10;">
              <a:extLst>
                <a:ext uri="{FF2B5EF4-FFF2-40B4-BE49-F238E27FC236}">
                  <a16:creationId xmlns:a16="http://schemas.microsoft.com/office/drawing/2014/main" id="{896A1DB2-1B4D-4E02-9CEB-508AD44A5E76}"/>
                </a:ext>
              </a:extLst>
            </p:cNvPr>
            <p:cNvSpPr txBox="1"/>
            <p:nvPr/>
          </p:nvSpPr>
          <p:spPr>
            <a:xfrm>
              <a:off x="4351851" y="245578"/>
              <a:ext cx="7668395" cy="12611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Referred but no eligibility determination yet </a:t>
              </a:r>
              <a:r>
                <a:rPr lang="en-US" sz="2100" kern="1200" baseline="-25000"/>
                <a:t>p.6</a:t>
              </a:r>
              <a:endParaRPr lang="en-US" sz="2100" kern="1200"/>
            </a:p>
            <a:p>
              <a:pPr marL="228600" lvl="1" indent="-228600" algn="l" defTabSz="933450">
                <a:lnSpc>
                  <a:spcPct val="90000"/>
                </a:lnSpc>
                <a:spcBef>
                  <a:spcPct val="0"/>
                </a:spcBef>
                <a:spcAft>
                  <a:spcPct val="15000"/>
                </a:spcAft>
                <a:buChar char="•"/>
              </a:pPr>
              <a:r>
                <a:rPr lang="en-US" sz="2100" kern="1200"/>
                <a:t>Students with disabilities that do not receive services </a:t>
              </a:r>
              <a:r>
                <a:rPr lang="en-US" sz="2100" kern="1200" baseline="-25000"/>
                <a:t>p.6</a:t>
              </a:r>
              <a:endParaRPr lang="en-US" sz="2100" kern="1200"/>
            </a:p>
            <a:p>
              <a:pPr marL="228600" lvl="1" indent="-228600" algn="l" defTabSz="933450">
                <a:lnSpc>
                  <a:spcPct val="90000"/>
                </a:lnSpc>
                <a:spcBef>
                  <a:spcPct val="0"/>
                </a:spcBef>
                <a:spcAft>
                  <a:spcPct val="15000"/>
                </a:spcAft>
                <a:buChar char="•"/>
              </a:pPr>
              <a:r>
                <a:rPr lang="en-US" sz="2100" kern="1200"/>
                <a:t>Students with disabilities not needing services </a:t>
              </a:r>
              <a:r>
                <a:rPr lang="en-US" sz="2100" kern="1200" baseline="-25000"/>
                <a:t>p.6</a:t>
              </a:r>
              <a:endParaRPr lang="en-US" sz="2100" kern="1200"/>
            </a:p>
          </p:txBody>
        </p:sp>
      </p:grpSp>
      <p:grpSp>
        <p:nvGrpSpPr>
          <p:cNvPr id="12" name="Group 11" descr="Text box with words With Accommodations">
            <a:extLst>
              <a:ext uri="{FF2B5EF4-FFF2-40B4-BE49-F238E27FC236}">
                <a16:creationId xmlns:a16="http://schemas.microsoft.com/office/drawing/2014/main" id="{B8166E33-1B65-4CA8-9479-F4C4709B365C}"/>
              </a:ext>
            </a:extLst>
          </p:cNvPr>
          <p:cNvGrpSpPr/>
          <p:nvPr/>
        </p:nvGrpSpPr>
        <p:grpSpPr>
          <a:xfrm>
            <a:off x="19666" y="2599409"/>
            <a:ext cx="4416046" cy="1513531"/>
            <a:chOff x="0" y="1837043"/>
            <a:chExt cx="4351850" cy="1747043"/>
          </a:xfrm>
          <a:solidFill>
            <a:srgbClr val="C7DEDF"/>
          </a:solidFill>
        </p:grpSpPr>
        <p:sp>
          <p:nvSpPr>
            <p:cNvPr id="13" name="Rectangle: Rounded Corners 12">
              <a:extLst>
                <a:ext uri="{FF2B5EF4-FFF2-40B4-BE49-F238E27FC236}">
                  <a16:creationId xmlns:a16="http://schemas.microsoft.com/office/drawing/2014/main" id="{940DACC0-8D64-4642-B2C5-0A9E50AC1630}"/>
                </a:ext>
              </a:extLst>
            </p:cNvPr>
            <p:cNvSpPr/>
            <p:nvPr/>
          </p:nvSpPr>
          <p:spPr>
            <a:xfrm>
              <a:off x="0" y="1837043"/>
              <a:ext cx="4351850" cy="1747043"/>
            </a:xfrm>
            <a:prstGeom prst="roundRect">
              <a:avLst/>
            </a:prstGeom>
            <a:grpFill/>
          </p:spPr>
          <p:style>
            <a:lnRef idx="2">
              <a:schemeClr val="lt1">
                <a:hueOff val="0"/>
                <a:satOff val="0"/>
                <a:lumOff val="0"/>
                <a:alphaOff val="0"/>
              </a:schemeClr>
            </a:lnRef>
            <a:fillRef idx="1">
              <a:schemeClr val="accent5">
                <a:hueOff val="3005351"/>
                <a:satOff val="-13190"/>
                <a:lumOff val="3921"/>
                <a:alphaOff val="0"/>
              </a:schemeClr>
            </a:fillRef>
            <a:effectRef idx="0">
              <a:schemeClr val="accent5">
                <a:hueOff val="3005351"/>
                <a:satOff val="-13190"/>
                <a:lumOff val="3921"/>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DE2F2990-7C9E-4993-97D5-33B222D1D7D9}"/>
                </a:ext>
              </a:extLst>
            </p:cNvPr>
            <p:cNvSpPr txBox="1"/>
            <p:nvPr/>
          </p:nvSpPr>
          <p:spPr>
            <a:xfrm>
              <a:off x="85284" y="1922327"/>
              <a:ext cx="4181282" cy="157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With Accommodations</a:t>
              </a:r>
            </a:p>
          </p:txBody>
        </p:sp>
      </p:grpSp>
      <p:grpSp>
        <p:nvGrpSpPr>
          <p:cNvPr id="15" name="Group 14" descr="Text box with words Alternate Assessment">
            <a:extLst>
              <a:ext uri="{FF2B5EF4-FFF2-40B4-BE49-F238E27FC236}">
                <a16:creationId xmlns:a16="http://schemas.microsoft.com/office/drawing/2014/main" id="{31371796-DF12-4D98-A989-A57A3C88A4B0}"/>
              </a:ext>
            </a:extLst>
          </p:cNvPr>
          <p:cNvGrpSpPr/>
          <p:nvPr/>
        </p:nvGrpSpPr>
        <p:grpSpPr>
          <a:xfrm>
            <a:off x="39040" y="4315464"/>
            <a:ext cx="4247192" cy="1407902"/>
            <a:chOff x="0" y="3671439"/>
            <a:chExt cx="4351850" cy="1747043"/>
          </a:xfrm>
          <a:solidFill>
            <a:schemeClr val="tx1">
              <a:lumMod val="50000"/>
              <a:lumOff val="50000"/>
            </a:schemeClr>
          </a:solidFill>
        </p:grpSpPr>
        <p:sp>
          <p:nvSpPr>
            <p:cNvPr id="16" name="Rectangle: Rounded Corners 15">
              <a:extLst>
                <a:ext uri="{FF2B5EF4-FFF2-40B4-BE49-F238E27FC236}">
                  <a16:creationId xmlns:a16="http://schemas.microsoft.com/office/drawing/2014/main" id="{B4ED8B2F-C224-4986-921D-CB910AC80447}"/>
                </a:ext>
              </a:extLst>
            </p:cNvPr>
            <p:cNvSpPr/>
            <p:nvPr/>
          </p:nvSpPr>
          <p:spPr>
            <a:xfrm>
              <a:off x="0" y="3671439"/>
              <a:ext cx="4351850" cy="1747043"/>
            </a:xfrm>
            <a:prstGeom prst="roundRect">
              <a:avLst/>
            </a:prstGeom>
            <a:grpFill/>
          </p:spPr>
          <p:style>
            <a:lnRef idx="2">
              <a:schemeClr val="lt1">
                <a:hueOff val="0"/>
                <a:satOff val="0"/>
                <a:lumOff val="0"/>
                <a:alphaOff val="0"/>
              </a:schemeClr>
            </a:lnRef>
            <a:fillRef idx="1">
              <a:schemeClr val="accent5">
                <a:hueOff val="6010703"/>
                <a:satOff val="-26380"/>
                <a:lumOff val="7843"/>
                <a:alphaOff val="0"/>
              </a:schemeClr>
            </a:fillRef>
            <a:effectRef idx="0">
              <a:schemeClr val="accent5">
                <a:hueOff val="6010703"/>
                <a:satOff val="-26380"/>
                <a:lumOff val="7843"/>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914F7A13-4389-4E9A-AABE-65CA8D91EC39}"/>
                </a:ext>
              </a:extLst>
            </p:cNvPr>
            <p:cNvSpPr txBox="1"/>
            <p:nvPr/>
          </p:nvSpPr>
          <p:spPr>
            <a:xfrm>
              <a:off x="85284" y="3756723"/>
              <a:ext cx="4181282" cy="157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Alternate Assessment</a:t>
              </a:r>
            </a:p>
          </p:txBody>
        </p:sp>
      </p:grpSp>
      <p:sp>
        <p:nvSpPr>
          <p:cNvPr id="20" name="Rectangle: Top Corners Rounded 4" descr="Text box with words Meet the eligibility criteria for one or more disability categories and has a current Individual Education Program (IEP)p.6&#10;Have a current Program Services Plan (PSP) p.6&#10;Have a current 504 Plan p.7&#10;">
            <a:extLst>
              <a:ext uri="{FF2B5EF4-FFF2-40B4-BE49-F238E27FC236}">
                <a16:creationId xmlns:a16="http://schemas.microsoft.com/office/drawing/2014/main" id="{B5B6F0A3-8385-47E0-B0C6-6A83250A11F3}"/>
              </a:ext>
            </a:extLst>
          </p:cNvPr>
          <p:cNvSpPr txBox="1"/>
          <p:nvPr/>
        </p:nvSpPr>
        <p:spPr>
          <a:xfrm>
            <a:off x="4377994" y="2673295"/>
            <a:ext cx="7668395" cy="1365760"/>
          </a:xfrm>
          <a:prstGeom prst="roundRect">
            <a:avLst/>
          </a:prstGeom>
          <a:solidFill>
            <a:srgbClr val="C7DEDF"/>
          </a:solidFill>
          <a:ln>
            <a:solidFill>
              <a:srgbClr val="C7DED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a:t>Meet the eligibility criteria for one or more disability categories and has a current Individual Education Program (IEP)</a:t>
            </a:r>
            <a:r>
              <a:rPr lang="en-US" sz="2100" kern="1200" baseline="-25000"/>
              <a:t>p.6</a:t>
            </a:r>
            <a:endParaRPr lang="en-US" sz="2100" kern="1200"/>
          </a:p>
          <a:p>
            <a:pPr marL="228600" lvl="1" indent="-228600" algn="l" defTabSz="933450">
              <a:lnSpc>
                <a:spcPct val="90000"/>
              </a:lnSpc>
              <a:spcBef>
                <a:spcPct val="0"/>
              </a:spcBef>
              <a:spcAft>
                <a:spcPct val="15000"/>
              </a:spcAft>
              <a:buChar char="•"/>
            </a:pPr>
            <a:r>
              <a:rPr lang="en-US" sz="2100" kern="1200"/>
              <a:t>Have a current Program Services Plan (PSP) </a:t>
            </a:r>
            <a:r>
              <a:rPr lang="en-US" sz="2100" kern="1200" baseline="-25000"/>
              <a:t>p.6</a:t>
            </a:r>
            <a:endParaRPr lang="en-US" sz="2100" kern="1200"/>
          </a:p>
          <a:p>
            <a:pPr marL="228600" lvl="1" indent="-228600" algn="l" defTabSz="933450">
              <a:lnSpc>
                <a:spcPct val="90000"/>
              </a:lnSpc>
              <a:spcBef>
                <a:spcPct val="0"/>
              </a:spcBef>
              <a:spcAft>
                <a:spcPct val="15000"/>
              </a:spcAft>
              <a:buChar char="•"/>
            </a:pPr>
            <a:r>
              <a:rPr lang="en-US" sz="2100" kern="1200"/>
              <a:t>Have a current 504 Plan </a:t>
            </a:r>
            <a:r>
              <a:rPr lang="en-US" sz="2100" kern="1200" baseline="-25000"/>
              <a:t>p.7</a:t>
            </a:r>
            <a:endParaRPr lang="en-US" sz="2100" kern="1200"/>
          </a:p>
        </p:txBody>
      </p:sp>
      <p:grpSp>
        <p:nvGrpSpPr>
          <p:cNvPr id="21" name="Group 20" descr="ARC determines and verifies that student meets all criteria p.7&#10;Text box with words&#10;Document in student’s record the basis for the decision p.7&#10;Review annually the decision and adjust as needed p.7&#10;">
            <a:extLst>
              <a:ext uri="{FF2B5EF4-FFF2-40B4-BE49-F238E27FC236}">
                <a16:creationId xmlns:a16="http://schemas.microsoft.com/office/drawing/2014/main" id="{DC75E4E0-6FCF-4A0A-B5C5-3BD6C436C938}"/>
              </a:ext>
            </a:extLst>
          </p:cNvPr>
          <p:cNvGrpSpPr/>
          <p:nvPr/>
        </p:nvGrpSpPr>
        <p:grpSpPr>
          <a:xfrm>
            <a:off x="4286231" y="4353333"/>
            <a:ext cx="7736622" cy="1397635"/>
            <a:chOff x="4351851" y="3846142"/>
            <a:chExt cx="7736622" cy="1397635"/>
          </a:xfrm>
          <a:solidFill>
            <a:schemeClr val="bg2"/>
          </a:solidFill>
        </p:grpSpPr>
        <p:sp>
          <p:nvSpPr>
            <p:cNvPr id="22" name="Rectangle: Top Corners Rounded 21" descr="No Accommodations&#10; Referred but no eligibility determination yet p.7&#10; Students with disabilities that do not receive services p.7&#10; Students with disabilities not needing services p.7&#10;With Accommodations&#10; Meet the eligibility criteria for one or more disability categories and has a current Individualized Education Program (IEP)p.7&#10; Have a current Program Services Plan (PSP) p.7&#10; Have a current 504 Plan p.7&#10;Alternate Assessment&#10; ARC determines and verifies that student meets all criteria p.7&#10; Document in students record the basis for the decision p.8&#10; Review annually the decision and adjust as needed p.8&#10;" title="Alternate Assessment">
              <a:extLst>
                <a:ext uri="{FF2B5EF4-FFF2-40B4-BE49-F238E27FC236}">
                  <a16:creationId xmlns:a16="http://schemas.microsoft.com/office/drawing/2014/main" id="{1DB5468E-4901-4AE9-85B5-8B0B60440753}"/>
                </a:ext>
              </a:extLst>
            </p:cNvPr>
            <p:cNvSpPr/>
            <p:nvPr/>
          </p:nvSpPr>
          <p:spPr>
            <a:xfrm rot="5400000">
              <a:off x="7521344" y="676649"/>
              <a:ext cx="1397635" cy="7736622"/>
            </a:xfrm>
            <a:prstGeom prst="round2SameRect">
              <a:avLst/>
            </a:prstGeom>
            <a:grpFill/>
          </p:spPr>
          <p:style>
            <a:lnRef idx="2">
              <a:schemeClr val="accent5">
                <a:tint val="40000"/>
                <a:alpha val="90000"/>
                <a:hueOff val="5828064"/>
                <a:satOff val="-18244"/>
                <a:lumOff val="1209"/>
                <a:alphaOff val="0"/>
              </a:schemeClr>
            </a:lnRef>
            <a:fillRef idx="1">
              <a:schemeClr val="accent5">
                <a:tint val="40000"/>
                <a:alpha val="90000"/>
                <a:hueOff val="5828064"/>
                <a:satOff val="-18244"/>
                <a:lumOff val="1209"/>
                <a:alphaOff val="0"/>
              </a:schemeClr>
            </a:fillRef>
            <a:effectRef idx="0">
              <a:schemeClr val="accent5">
                <a:tint val="40000"/>
                <a:alpha val="90000"/>
                <a:hueOff val="5828064"/>
                <a:satOff val="-18244"/>
                <a:lumOff val="1209"/>
                <a:alphaOff val="0"/>
              </a:schemeClr>
            </a:effectRef>
            <a:fontRef idx="minor">
              <a:schemeClr val="dk1">
                <a:hueOff val="0"/>
                <a:satOff val="0"/>
                <a:lumOff val="0"/>
                <a:alphaOff val="0"/>
              </a:schemeClr>
            </a:fontRef>
          </p:style>
          <p:txBody>
            <a:bodyPr/>
            <a:lstStyle/>
            <a:p>
              <a:endParaRPr lang="en-US"/>
            </a:p>
          </p:txBody>
        </p:sp>
        <p:sp>
          <p:nvSpPr>
            <p:cNvPr id="23" name="Rectangle: Top Corners Rounded 4" descr="Text box with words ARC determines and verifies that student meets all criteria p.7&#10;Document in student’s record the basis for the decision p.7&#10;Review annually the decision and adjust as needed p.7&#10;">
              <a:extLst>
                <a:ext uri="{FF2B5EF4-FFF2-40B4-BE49-F238E27FC236}">
                  <a16:creationId xmlns:a16="http://schemas.microsoft.com/office/drawing/2014/main" id="{9EA8C21B-3AA2-48DC-A882-2A977717794A}"/>
                </a:ext>
              </a:extLst>
            </p:cNvPr>
            <p:cNvSpPr txBox="1"/>
            <p:nvPr/>
          </p:nvSpPr>
          <p:spPr>
            <a:xfrm>
              <a:off x="4351851" y="3914370"/>
              <a:ext cx="7668395" cy="12611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ARC determines and verifies that student meets all criteria </a:t>
              </a:r>
              <a:r>
                <a:rPr lang="en-US" sz="2100" kern="1200" baseline="-25000"/>
                <a:t>p.7</a:t>
              </a:r>
              <a:endParaRPr lang="en-US" sz="2100" kern="1200"/>
            </a:p>
            <a:p>
              <a:pPr marL="228600" lvl="1" indent="-228600" algn="l" defTabSz="933450">
                <a:lnSpc>
                  <a:spcPct val="90000"/>
                </a:lnSpc>
                <a:spcBef>
                  <a:spcPct val="0"/>
                </a:spcBef>
                <a:spcAft>
                  <a:spcPct val="15000"/>
                </a:spcAft>
                <a:buChar char="•"/>
              </a:pPr>
              <a:r>
                <a:rPr lang="en-US" sz="2100" kern="1200"/>
                <a:t>Document in student’s record the basis for the decision </a:t>
              </a:r>
              <a:r>
                <a:rPr lang="en-US" sz="2100" kern="1200" baseline="-25000"/>
                <a:t>p.7</a:t>
              </a:r>
            </a:p>
            <a:p>
              <a:pPr marL="228600" lvl="1" indent="-228600" algn="l" defTabSz="933450">
                <a:lnSpc>
                  <a:spcPct val="90000"/>
                </a:lnSpc>
                <a:spcBef>
                  <a:spcPct val="0"/>
                </a:spcBef>
                <a:spcAft>
                  <a:spcPct val="15000"/>
                </a:spcAft>
                <a:buChar char="•"/>
              </a:pPr>
              <a:r>
                <a:rPr lang="en-US" sz="2100" kern="1200"/>
                <a:t>Review annually the decision and adjust as needed </a:t>
              </a:r>
              <a:r>
                <a:rPr lang="en-US" sz="2100" kern="1200" baseline="-25000"/>
                <a:t>p.7</a:t>
              </a:r>
              <a:endParaRPr lang="en-US" sz="2100" kern="1200"/>
            </a:p>
          </p:txBody>
        </p:sp>
      </p:grpSp>
      <p:sp>
        <p:nvSpPr>
          <p:cNvPr id="4" name="Rectangle 3">
            <a:extLst>
              <a:ext uri="{FF2B5EF4-FFF2-40B4-BE49-F238E27FC236}">
                <a16:creationId xmlns:a16="http://schemas.microsoft.com/office/drawing/2014/main" id="{59790148-621B-481F-B826-7E20C0FAAE28}"/>
              </a:ext>
            </a:extLst>
          </p:cNvPr>
          <p:cNvSpPr/>
          <p:nvPr/>
        </p:nvSpPr>
        <p:spPr>
          <a:xfrm>
            <a:off x="7443640" y="5912927"/>
            <a:ext cx="319318" cy="369332"/>
          </a:xfrm>
          <a:prstGeom prst="rect">
            <a:avLst/>
          </a:prstGeom>
        </p:spPr>
        <p:txBody>
          <a:bodyPr wrap="none">
            <a:spAutoFit/>
          </a:bodyPr>
          <a:lstStyle/>
          <a:p>
            <a:r>
              <a:rPr lang="en-US">
                <a:solidFill>
                  <a:schemeClr val="bg1"/>
                </a:solidFill>
              </a:rPr>
              <a:t>8</a:t>
            </a:r>
          </a:p>
        </p:txBody>
      </p:sp>
    </p:spTree>
    <p:extLst>
      <p:ext uri="{BB962C8B-B14F-4D97-AF65-F5344CB8AC3E}">
        <p14:creationId xmlns:p14="http://schemas.microsoft.com/office/powerpoint/2010/main" val="378847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KYED-14-1800</_dlc_DocId>
    <_dlc_DocIdUrl xmlns="3a62de7d-ba57-4f43-9dae-9623ba637be0">
      <Url>https://www.education.ky.gov/AA/distsupp/_layouts/15/DocIdRedir.aspx?ID=KYED-14-1800</Url>
      <Description>KYED-14-1800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9b04f766-5820-4c9b-9d5c-24146d04858a"/>
    <ds:schemaRef ds:uri="f344e808-7514-4527-97db-90ea267329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D198A08-1881-4DA4-93BF-1DD71231C825}"/>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520B476A-C9F3-4B39-A204-772B797D2AE9}"/>
</file>

<file path=docProps/app.xml><?xml version="1.0" encoding="utf-8"?>
<Properties xmlns="http://schemas.openxmlformats.org/officeDocument/2006/extended-properties" xmlns:vt="http://schemas.openxmlformats.org/officeDocument/2006/docPropsVTypes">
  <Template>KDE PowerPoint Template 2021</Template>
  <Application>Microsoft Office PowerPoint</Application>
  <PresentationFormat>Widescreen</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Inclusion of Special Populations Training 703 KAR 5:070</vt:lpstr>
      <vt:lpstr>Module 1</vt:lpstr>
      <vt:lpstr>Training Materials</vt:lpstr>
      <vt:lpstr>Regulation Overview</vt:lpstr>
      <vt:lpstr>Introduction</vt:lpstr>
      <vt:lpstr>Background and Purpose  p.3</vt:lpstr>
      <vt:lpstr>Definition of Special Populations p.3</vt:lpstr>
      <vt:lpstr>Populations Not Included p.3</vt:lpstr>
      <vt:lpstr>Options for Inclusion in State Assessment p.6-7</vt:lpstr>
      <vt:lpstr>General Conditions</vt:lpstr>
      <vt:lpstr>General Implementation p.4-5</vt:lpstr>
      <vt:lpstr>General Implementation, continued p.4-5</vt:lpstr>
      <vt:lpstr>Allegation Prevention/Best Practices2 </vt:lpstr>
      <vt:lpstr>Check for Understanding (1)</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dc:title>
  <dc:creator>Hackworth, Michael - Office of Assessment and Accountability</dc:creator>
  <cp:revision>14</cp:revision>
  <dcterms:created xsi:type="dcterms:W3CDTF">2021-08-26T18:21:30Z</dcterms:created>
  <dcterms:modified xsi:type="dcterms:W3CDTF">2025-07-31T15:58:53Z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0b515cad-0075-4c82-88a6-d64d1b4c190d</vt:lpwstr>
  </property>
  <property fmtid="{D5CDD505-2E9C-101B-9397-08002B2CF9AE}" pid="4" name="MSIP_Label_eb544694-0027-44fa-bee4-2648c0363f9d_Enabled">
    <vt:lpwstr>true</vt:lpwstr>
  </property>
  <property fmtid="{D5CDD505-2E9C-101B-9397-08002B2CF9AE}" pid="5" name="MSIP_Label_eb544694-0027-44fa-bee4-2648c0363f9d_SetDate">
    <vt:lpwstr>2024-07-25T12:17:54Z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5f583716-1af8-4a7f-a82c-d8304a109f51</vt:lpwstr>
  </property>
  <property fmtid="{D5CDD505-2E9C-101B-9397-08002B2CF9AE}" pid="10" name="MSIP_Label_eb544694-0027-44fa-bee4-2648c0363f9d_ContentBits">
    <vt:lpwstr>0</vt:lpwstr>
  </property>
  <property fmtid="{D5CDD505-2E9C-101B-9397-08002B2CF9AE}" pid="11" name="MediaServiceImageTags">
    <vt:lpwstr/>
  </property>
</Properties>
</file>