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  <p:sldMasterId id="2147483677" r:id="rId5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715000" type="screen16x10"/>
  <p:notesSz cx="6858000" cy="9144000"/>
  <p:embeddedFontLst>
    <p:embeddedFont>
      <p:font typeface="Bitter" panose="020B0604020202020204" charset="0"/>
      <p:regular r:id="rId20"/>
      <p:bold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oppins" panose="020B0604020202020204" charset="0"/>
      <p:regular r:id="rId27"/>
      <p:bold r:id="rId28"/>
      <p:italic r:id="rId29"/>
      <p:boldItalic r:id="rId30"/>
    </p:embeddedFont>
    <p:embeddedFont>
      <p:font typeface="Poppins ExtraBold" panose="020B0604020202020204" charset="0"/>
      <p:bold r:id="rId31"/>
      <p:boldItalic r:id="rId32"/>
    </p:embeddedFont>
    <p:embeddedFont>
      <p:font typeface="Poppins SemiBold" panose="020B0604020202020204" charset="0"/>
      <p:regular r:id="rId33"/>
      <p:bold r:id="rId34"/>
      <p:italic r:id="rId35"/>
      <p:boldItalic r:id="rId36"/>
    </p:embeddedFont>
    <p:embeddedFont>
      <p:font typeface="Rockwell" panose="02060603020205020403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9798F4-37D4-43AB-9D57-53787DE87701}" v="3" dt="2020-12-15T15:12:14.991"/>
  </p1510:revLst>
</p1510:revInfo>
</file>

<file path=ppt/tableStyles.xml><?xml version="1.0" encoding="utf-8"?>
<a:tblStyleLst xmlns:a="http://schemas.openxmlformats.org/drawingml/2006/main" def="{EF786ADD-4715-4794-B945-4DFFB0559CDC}">
  <a:tblStyle styleId="{EF786ADD-4715-4794-B945-4DFFB0559C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 autoAdjust="0"/>
    <p:restoredTop sz="79020" autoAdjust="0"/>
  </p:normalViewPr>
  <p:slideViewPr>
    <p:cSldViewPr snapToGrid="0">
      <p:cViewPr varScale="1">
        <p:scale>
          <a:sx n="81" d="100"/>
          <a:sy n="81" d="100"/>
        </p:scale>
        <p:origin x="1483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customXml" Target="../customXml/item4.xml"/><Relationship Id="rId20" Type="http://schemas.openxmlformats.org/officeDocument/2006/relationships/font" Target="fonts/font1.fntdata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09f4431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709f44317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71" name="Google Shape;171;g709f44317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587c8c79f_0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587c8c79f_0_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587c8c79f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7587c8c79f_0_6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g7587c8c79f_0_6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587c8c79f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7587c8c79f_0_2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/>
          </a:p>
        </p:txBody>
      </p:sp>
      <p:sp>
        <p:nvSpPr>
          <p:cNvPr id="279" name="Google Shape;279;g7587c8c79f_0_2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3911aa3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3911aa3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09f44317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709f443171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g709f443171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587c8c79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587c8c79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587c8c79f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587c8c79f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587c8c79f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587c8c79f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587c8c79f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587c8c79f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587c8c79f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587c8c79f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587c8c79f_0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587c8c79f_0_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p24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8" name="Google Shape;138;p25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2" name="Google Shape;142;p26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9" name="Google Shape;149;p27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am11.safelinks.protection.outlook.com/?url=https%3A%2F%2Fforms.gle%2FQz9zW2iPKDXNMqLx9&amp;data=04%7C01%7CMaggie.Doyle%40education.ky.gov%7Cc14fda604b5643bde2bb08d89c880a2f%7C9360c11f90e64706ad0025fcdc9e2ed1%7C0%7C0%7C637431455386834610%7CUnknown%7CTWFpbGZsb3d8eyJWIjoiMC4wLjAwMDAiLCJQIjoiV2luMzIiLCJBTiI6Ik1haWwiLCJXVCI6Mn0%3D%7C1000&amp;sdata=lJQOXni0clXbPht69OKv9mE4rsvZkxES4K7ZOVpTBnU%3D&amp;reserved=0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79" r="10" b="3279"/>
          <a:stretch/>
        </p:blipFill>
        <p:spPr>
          <a:xfrm>
            <a:off x="-131225" y="0"/>
            <a:ext cx="9275225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1225" y="0"/>
            <a:ext cx="92751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039425"/>
            <a:ext cx="1722474" cy="217121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1"/>
          <p:cNvSpPr/>
          <p:nvPr/>
        </p:nvSpPr>
        <p:spPr>
          <a:xfrm>
            <a:off x="2475000" y="864850"/>
            <a:ext cx="660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3700" b="1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b="1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1:</a:t>
            </a:r>
            <a:r>
              <a:rPr lang="en-US" sz="2400" b="1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Introduction to Standards for Mathematical Practice (SMPs)</a:t>
            </a:r>
            <a:endParaRPr sz="2400" b="1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b="1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3:</a:t>
            </a:r>
            <a:r>
              <a:rPr lang="en-US" sz="2400" b="1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Student Progress</a:t>
            </a:r>
            <a:endParaRPr sz="2400" b="1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77" name="Google Shape;177;p31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5B58B8-3195-4614-84DF-EB3A6C67343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All</a:t>
            </a:r>
            <a:r>
              <a:rPr lang="en-US" baseline="0" dirty="0"/>
              <a:t> Grades BCML Session 3</a:t>
            </a:r>
            <a:endParaRPr lang="en-US" dirty="0"/>
          </a:p>
        </p:txBody>
      </p:sp>
      <p:pic>
        <p:nvPicPr>
          <p:cNvPr id="4" name="Picture 3" descr="Kentucky Department of Education (KDE) logo">
            <a:extLst>
              <a:ext uri="{FF2B5EF4-FFF2-40B4-BE49-F238E27FC236}">
                <a16:creationId xmlns:a16="http://schemas.microsoft.com/office/drawing/2014/main" id="{2A280AD7-E5E0-43D7-ACB6-1C0D09342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61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Step 3 (20 min)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4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40"/>
          <p:cNvSpPr/>
          <p:nvPr/>
        </p:nvSpPr>
        <p:spPr>
          <a:xfrm>
            <a:off x="6588844" y="4559111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</a:t>
            </a:r>
            <a:endParaRPr sz="180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2" name="Google Shape;262;p40"/>
          <p:cNvSpPr txBox="1"/>
          <p:nvPr/>
        </p:nvSpPr>
        <p:spPr>
          <a:xfrm>
            <a:off x="798450" y="1375950"/>
            <a:ext cx="7528800" cy="1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Use ideas and insights gained in the protocol to plan instructional next steps. Consider:</a:t>
            </a:r>
            <a:endParaRPr sz="2400" b="1" dirty="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F8080"/>
              </a:buClr>
              <a:buSzPts val="2400"/>
              <a:buFont typeface="Poppins"/>
              <a:buChar char="●"/>
            </a:pPr>
            <a:r>
              <a:rPr lang="en-US" sz="2400" b="1" dirty="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How will this reteach be new and different? What specific instructional strategies will you use?</a:t>
            </a:r>
            <a:endParaRPr sz="2400" b="1" dirty="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2400"/>
              <a:buFont typeface="Poppins"/>
              <a:buChar char="●"/>
            </a:pPr>
            <a:r>
              <a:rPr lang="en-US" sz="2400" b="1" dirty="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End with a plan for re-assessment</a:t>
            </a:r>
            <a:r>
              <a:rPr lang="en-US" sz="2400" dirty="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400" dirty="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E0BE6EAD-9BC5-46B1-89CE-274BE47A2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0" y="18780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1" name="Google Shape;271;p41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1"/>
          <p:cNvSpPr txBox="1"/>
          <p:nvPr/>
        </p:nvSpPr>
        <p:spPr>
          <a:xfrm>
            <a:off x="342075" y="1210200"/>
            <a:ext cx="80010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1 Closing Reflection</a:t>
            </a:r>
            <a:endParaRPr sz="3000" i="1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3" name="Google Shape;273;p41"/>
          <p:cNvSpPr/>
          <p:nvPr/>
        </p:nvSpPr>
        <p:spPr>
          <a:xfrm>
            <a:off x="6349750" y="52136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 b="1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4" name="Google Shape;274;p4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p41"/>
          <p:cNvSpPr txBox="1">
            <a:spLocks noGrp="1"/>
          </p:cNvSpPr>
          <p:nvPr>
            <p:ph type="title" idx="4294967295"/>
          </p:nvPr>
        </p:nvSpPr>
        <p:spPr>
          <a:xfrm>
            <a:off x="718950" y="2205025"/>
            <a:ext cx="8001000" cy="255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Please complete the reflection on Handout 1. </a:t>
            </a:r>
            <a:br>
              <a:rPr lang="en-US" sz="26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26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We’ll come back together to do a quick whip-around to share out our reflections.</a:t>
            </a:r>
            <a:endParaRPr sz="26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A279DD94-FE9C-4428-B8E1-6D4A2108D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61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800" y="622168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2"/>
          <p:cNvSpPr txBox="1"/>
          <p:nvPr/>
        </p:nvSpPr>
        <p:spPr>
          <a:xfrm>
            <a:off x="827700" y="667833"/>
            <a:ext cx="49608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b="1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3000" b="1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Shared Learning</a:t>
            </a:r>
            <a:endParaRPr sz="20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4: Focusing on SMP 1</a:t>
            </a:r>
            <a:endParaRPr sz="20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4" name="Google Shape;284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88" r="7668"/>
          <a:stretch/>
        </p:blipFill>
        <p:spPr>
          <a:xfrm>
            <a:off x="877283" y="2784331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2"/>
          <p:cNvSpPr txBox="1"/>
          <p:nvPr/>
        </p:nvSpPr>
        <p:spPr>
          <a:xfrm>
            <a:off x="5372100" y="1135075"/>
            <a:ext cx="2988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Poppins"/>
              <a:buChar char="●"/>
            </a:pPr>
            <a:r>
              <a:rPr lang="en-US" sz="20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Internalize SMP 1</a:t>
            </a:r>
            <a:endParaRPr sz="20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Poppins"/>
              <a:buChar char="●"/>
            </a:pPr>
            <a:r>
              <a:rPr lang="en-US" sz="20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Analyze how SMP 1 can support mathematical understanding and productive struggle as students engage with content standards</a:t>
            </a:r>
            <a:endParaRPr sz="20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42"/>
          <p:cNvSpPr txBox="1"/>
          <p:nvPr/>
        </p:nvSpPr>
        <p:spPr>
          <a:xfrm>
            <a:off x="695132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5E1882-BBE7-4030-9437-CB357551EA3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32EB273D-5BF0-45E6-81BF-34BD492FF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00" y="18780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4B14-DA87-4725-BB59-2A2C4997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350" y="803275"/>
            <a:ext cx="6723300" cy="720725"/>
          </a:xfrm>
        </p:spPr>
        <p:txBody>
          <a:bodyPr/>
          <a:lstStyle/>
          <a:p>
            <a:r>
              <a:rPr lang="en-US" dirty="0"/>
              <a:t>Series Feedback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FE9BC-BC74-475F-9562-D213774BA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351" y="1733476"/>
            <a:ext cx="6723300" cy="3192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Please complete the survey below to help inform our professional learning series as we work to provide high quality professional learning experiences that meet your needs.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91AC3-BCEE-42C6-9A76-A689F48D98C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70961" y="3535680"/>
            <a:ext cx="7239785" cy="1195870"/>
          </a:xfrm>
        </p:spPr>
        <p:txBody>
          <a:bodyPr/>
          <a:lstStyle/>
          <a:p>
            <a:pPr marL="158750" indent="0">
              <a:buNone/>
            </a:pPr>
            <a:r>
              <a:rPr lang="en-US" sz="2000" b="1" u="sng" dirty="0">
                <a:hlinkClick r:id="rId2"/>
              </a:rPr>
              <a:t>Introduction to Building a Culture of Math PL Survey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2603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904725" y="690533"/>
            <a:ext cx="7681500" cy="678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Building a Culture of Math Learning</a:t>
            </a:r>
            <a:endParaRPr b="1" dirty="0"/>
          </a:p>
        </p:txBody>
      </p:sp>
      <p:sp>
        <p:nvSpPr>
          <p:cNvPr id="183" name="Google Shape;183;p32"/>
          <p:cNvSpPr txBox="1">
            <a:spLocks noGrp="1"/>
          </p:cNvSpPr>
          <p:nvPr>
            <p:ph type="subTitle" idx="2"/>
          </p:nvPr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2060"/>
                </a:solidFill>
              </a:rPr>
              <a:t>The Standards for Mathematical Practice support a culture of math learning where students feel empowered to take academic risks, persevere in problem solving, make meaning of mathematics,  explain their thinking, and reflect on their own learning.</a:t>
            </a:r>
            <a:endParaRPr sz="1400" b="1" dirty="0">
              <a:solidFill>
                <a:srgbClr val="002060"/>
              </a:solidFill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85" name="Google Shape;185;p32"/>
          <p:cNvGraphicFramePr/>
          <p:nvPr>
            <p:extLst>
              <p:ext uri="{D42A27DB-BD31-4B8C-83A1-F6EECF244321}">
                <p14:modId xmlns:p14="http://schemas.microsoft.com/office/powerpoint/2010/main" val="1296983974"/>
              </p:ext>
            </p:extLst>
          </p:nvPr>
        </p:nvGraphicFramePr>
        <p:xfrm>
          <a:off x="689250" y="2217411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{EF786ADD-4715-4794-B945-4DFFB0559CDC}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b="1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 b="1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 b="1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 b="1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 b="1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 b="1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 b="1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 b="1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 b="1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6" name="Google Shape;186;p32" descr="This box indicates where participants are in the learning progression: Week 3: Student Progress. "/>
          <p:cNvSpPr/>
          <p:nvPr/>
        </p:nvSpPr>
        <p:spPr>
          <a:xfrm>
            <a:off x="743500" y="4451875"/>
            <a:ext cx="1898100" cy="227100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2" descr="This star indicates where participants are in the learning progression: Introduction to the Standards for Mathematical Practice (SMPs). "/>
          <p:cNvSpPr/>
          <p:nvPr/>
        </p:nvSpPr>
        <p:spPr>
          <a:xfrm>
            <a:off x="810525" y="31151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72C953A1-7674-49C5-ACE1-F5B35C0B6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0" y="18780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33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6" name="Google Shape;196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9CEB39-6D39-48D9-93D5-DC35C3FF742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E840DD0A-9F89-47E4-9E73-80D5A47BE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61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1008800" y="7290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 dirty="0"/>
          </a:p>
        </p:txBody>
      </p:sp>
      <p:sp>
        <p:nvSpPr>
          <p:cNvPr id="204" name="Google Shape;204;p34"/>
          <p:cNvSpPr txBox="1">
            <a:spLocks noGrp="1"/>
          </p:cNvSpPr>
          <p:nvPr>
            <p:ph type="subTitle" idx="2"/>
          </p:nvPr>
        </p:nvSpPr>
        <p:spPr>
          <a:xfrm>
            <a:off x="6047025" y="729025"/>
            <a:ext cx="2497800" cy="86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34"/>
          <p:cNvSpPr txBox="1"/>
          <p:nvPr/>
        </p:nvSpPr>
        <p:spPr>
          <a:xfrm>
            <a:off x="695132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1"/>
          </p:nvPr>
        </p:nvSpPr>
        <p:spPr>
          <a:xfrm>
            <a:off x="5238225" y="1469950"/>
            <a:ext cx="3153000" cy="383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 b="1" dirty="0">
                <a:solidFill>
                  <a:srgbClr val="666666"/>
                </a:solidFill>
              </a:rPr>
              <a:t>Opening</a:t>
            </a:r>
            <a:endParaRPr sz="2000" b="1" dirty="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 b="1" dirty="0">
                <a:solidFill>
                  <a:srgbClr val="666666"/>
                </a:solidFill>
              </a:rPr>
              <a:t>Preparing and Analyzing Student Work</a:t>
            </a:r>
            <a:endParaRPr sz="2000" b="1" dirty="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 b="1" dirty="0">
                <a:solidFill>
                  <a:srgbClr val="666666"/>
                </a:solidFill>
              </a:rPr>
              <a:t>Responding to Student Work</a:t>
            </a:r>
            <a:endParaRPr sz="2000" b="1" dirty="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2000"/>
              <a:buChar char="●"/>
            </a:pPr>
            <a:r>
              <a:rPr lang="en-US" sz="2000" b="1" dirty="0">
                <a:solidFill>
                  <a:srgbClr val="666666"/>
                </a:solidFill>
              </a:rPr>
              <a:t>Closing</a:t>
            </a:r>
            <a:endParaRPr sz="2000" b="1" dirty="0">
              <a:solidFill>
                <a:srgbClr val="666666"/>
              </a:solidFill>
            </a:endParaRPr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1"/>
          </p:nvPr>
        </p:nvSpPr>
        <p:spPr>
          <a:xfrm>
            <a:off x="786200" y="1425925"/>
            <a:ext cx="4097400" cy="301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-US" sz="2400" b="1" dirty="0">
                <a:solidFill>
                  <a:srgbClr val="666666"/>
                </a:solidFill>
              </a:rPr>
              <a:t>Identify strengths and gaps in learning outcomes for all students.</a:t>
            </a:r>
            <a:endParaRPr sz="2400" b="1" dirty="0">
              <a:solidFill>
                <a:srgbClr val="666666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-US" sz="2400" b="1" dirty="0">
                <a:solidFill>
                  <a:srgbClr val="666666"/>
                </a:solidFill>
              </a:rPr>
              <a:t>Prioritize instructional next steps to accelerate learning for all students.</a:t>
            </a:r>
            <a:endParaRPr sz="2400" b="1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dirty="0">
              <a:solidFill>
                <a:srgbClr val="666666"/>
              </a:solidFill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6A20A196-CD4E-4D43-9B89-1367EBB19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0" y="18780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body" idx="1"/>
          </p:nvPr>
        </p:nvSpPr>
        <p:spPr>
          <a:xfrm>
            <a:off x="638350" y="1301750"/>
            <a:ext cx="4094400" cy="20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 sz="2400" b="1" dirty="0">
                <a:solidFill>
                  <a:srgbClr val="666666"/>
                </a:solidFill>
              </a:rPr>
              <a:t>Think of one student in your sub-group who had a “bright spot” learning moment this week. </a:t>
            </a:r>
            <a:endParaRPr sz="2400" b="1" dirty="0">
              <a:solidFill>
                <a:srgbClr val="666666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 sz="2400" b="1" dirty="0">
                <a:solidFill>
                  <a:srgbClr val="666666"/>
                </a:solidFill>
              </a:rPr>
              <a:t>Share a positive take-away about their learning with a partner</a:t>
            </a:r>
            <a:r>
              <a:rPr lang="en-US" sz="2400" dirty="0">
                <a:solidFill>
                  <a:srgbClr val="666666"/>
                </a:solidFill>
              </a:rPr>
              <a:t>.</a:t>
            </a:r>
            <a:endParaRPr sz="2400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dirty="0">
              <a:solidFill>
                <a:srgbClr val="666666"/>
              </a:solidFill>
            </a:endParaRPr>
          </a:p>
        </p:txBody>
      </p:sp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Do Now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4" name="Google Shape;214;p3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5" name="Google Shape;215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895" r="12721" b="7680"/>
          <a:stretch/>
        </p:blipFill>
        <p:spPr>
          <a:xfrm>
            <a:off x="4988325" y="1493700"/>
            <a:ext cx="3685950" cy="296607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5"/>
          <p:cNvSpPr/>
          <p:nvPr/>
        </p:nvSpPr>
        <p:spPr>
          <a:xfrm>
            <a:off x="6662650" y="463407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</a:t>
            </a:r>
            <a:endParaRPr sz="180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55DF9A53-6CDA-41CA-94BA-85A8537FB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00" y="18780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body" idx="1"/>
          </p:nvPr>
        </p:nvSpPr>
        <p:spPr>
          <a:xfrm>
            <a:off x="638350" y="1301750"/>
            <a:ext cx="4094400" cy="20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/>
                </a:solidFill>
              </a:rPr>
              <a:t>Gather the following:</a:t>
            </a:r>
            <a:endParaRPr sz="2000" b="1" dirty="0">
              <a:solidFill>
                <a:schemeClr val="bg2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5282A"/>
              </a:buClr>
              <a:buSzPts val="2000"/>
              <a:buChar char="●"/>
            </a:pPr>
            <a:r>
              <a:rPr lang="en-US" sz="2000" b="1" dirty="0">
                <a:solidFill>
                  <a:schemeClr val="bg2"/>
                </a:solidFill>
              </a:rPr>
              <a:t>One set of student tasks (entire class or specific subgroup)</a:t>
            </a:r>
            <a:endParaRPr sz="2000" b="1" dirty="0">
              <a:solidFill>
                <a:schemeClr val="bg2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82A"/>
              </a:buClr>
              <a:buSzPts val="2000"/>
              <a:buChar char="●"/>
            </a:pPr>
            <a:r>
              <a:rPr lang="en-US" sz="2000" b="1" dirty="0">
                <a:solidFill>
                  <a:schemeClr val="bg2"/>
                </a:solidFill>
              </a:rPr>
              <a:t>Tools to support your analysis of student works (e.g. instructional rubrics, scoring protocols, </a:t>
            </a:r>
            <a:r>
              <a:rPr lang="en-US" sz="2000" b="1" dirty="0" err="1">
                <a:solidFill>
                  <a:schemeClr val="bg2"/>
                </a:solidFill>
              </a:rPr>
              <a:t>etc</a:t>
            </a:r>
            <a:r>
              <a:rPr lang="en-US" sz="2000" b="1" dirty="0">
                <a:solidFill>
                  <a:schemeClr val="bg2"/>
                </a:solidFill>
              </a:rPr>
              <a:t>)</a:t>
            </a:r>
            <a:endParaRPr sz="2000"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dirty="0"/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Preparing to Analyze Student Work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3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36"/>
          <p:cNvSpPr/>
          <p:nvPr/>
        </p:nvSpPr>
        <p:spPr>
          <a:xfrm>
            <a:off x="6662650" y="463407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</a:t>
            </a:r>
            <a:endParaRPr sz="180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25" name="Google Shape;225;p36"/>
          <p:cNvSpPr/>
          <p:nvPr/>
        </p:nvSpPr>
        <p:spPr>
          <a:xfrm>
            <a:off x="6662650" y="203082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Appendix</a:t>
            </a:r>
            <a:endParaRPr sz="180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26" name="Google Shape;226;p36" descr="Participants will need access to the Mathematics Assignment Review Protocol from kystandards.org. The ARP can also be accessed in the Appendix materials with this module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">
            <a:off x="4386715" y="1523299"/>
            <a:ext cx="1974871" cy="1387953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7" name="Google Shape;227;p36" descr="Participants need access to Handout 2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2807" y="3093688"/>
            <a:ext cx="2031639" cy="1357949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53FC5D23-27E4-41E4-B258-C3A70D393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00" y="18780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>
            <a:spLocks noGrp="1"/>
          </p:cNvSpPr>
          <p:nvPr>
            <p:ph type="body" idx="1"/>
          </p:nvPr>
        </p:nvSpPr>
        <p:spPr>
          <a:xfrm>
            <a:off x="638350" y="1241850"/>
            <a:ext cx="7443000" cy="20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666666"/>
                </a:solidFill>
              </a:rPr>
              <a:t>Step 1. Preparing to Analyze Student Work</a:t>
            </a:r>
            <a:endParaRPr sz="2000" b="1" u="sng" dirty="0">
              <a:solidFill>
                <a:srgbClr val="666666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 b="1" dirty="0">
                <a:solidFill>
                  <a:srgbClr val="666666"/>
                </a:solidFill>
              </a:rPr>
              <a:t>Determine the targets of the aligned standard and create an exemplar response.</a:t>
            </a:r>
            <a:endParaRPr sz="2000" b="1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666666"/>
                </a:solidFill>
              </a:rPr>
              <a:t>Step 2. Analyzing Student Work</a:t>
            </a:r>
            <a:endParaRPr sz="2000" b="1" u="sng" dirty="0">
              <a:solidFill>
                <a:srgbClr val="666666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 b="1" dirty="0">
                <a:solidFill>
                  <a:srgbClr val="666666"/>
                </a:solidFill>
              </a:rPr>
              <a:t>Analyze student work and sort students into mastery groups.</a:t>
            </a:r>
            <a:endParaRPr sz="2000" b="1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666666"/>
                </a:solidFill>
              </a:rPr>
              <a:t>Step 3. Responding to Student Work</a:t>
            </a:r>
            <a:endParaRPr sz="2000" b="1" u="sng" dirty="0">
              <a:solidFill>
                <a:srgbClr val="666666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 b="1" dirty="0">
                <a:solidFill>
                  <a:srgbClr val="666666"/>
                </a:solidFill>
              </a:rPr>
              <a:t>Create an action plan to increase student mastery.</a:t>
            </a:r>
            <a:endParaRPr sz="2000" b="1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dirty="0"/>
          </a:p>
        </p:txBody>
      </p:sp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Protocol Structure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3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37"/>
          <p:cNvSpPr/>
          <p:nvPr/>
        </p:nvSpPr>
        <p:spPr>
          <a:xfrm>
            <a:off x="6074050" y="1318050"/>
            <a:ext cx="2444700" cy="4374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2, Page 1</a:t>
            </a:r>
            <a:endParaRPr sz="180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6" name="Google Shape;236;p37"/>
          <p:cNvSpPr/>
          <p:nvPr/>
        </p:nvSpPr>
        <p:spPr>
          <a:xfrm>
            <a:off x="4788475" y="2753550"/>
            <a:ext cx="2444700" cy="4374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2, Page 1</a:t>
            </a:r>
            <a:endParaRPr sz="180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7" name="Google Shape;237;p37"/>
          <p:cNvSpPr/>
          <p:nvPr/>
        </p:nvSpPr>
        <p:spPr>
          <a:xfrm>
            <a:off x="5321875" y="4201350"/>
            <a:ext cx="2444700" cy="4374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</a:t>
            </a:r>
            <a:r>
              <a:rPr lang="en-US" sz="18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r>
              <a:rPr lang="en-US" sz="18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, </a:t>
            </a:r>
            <a:r>
              <a:rPr lang="en-US" sz="18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Page</a:t>
            </a:r>
            <a:r>
              <a:rPr lang="en-US" sz="18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endParaRPr sz="180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D63431A4-54DF-42CE-9CA8-F16097815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0" y="18780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Steps 1 and 2 (30 minutes)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3" name="Google Shape;243;p3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823814" y="1665876"/>
            <a:ext cx="7512600" cy="269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666666"/>
                </a:solidFill>
              </a:rPr>
              <a:t>If you have a grade level partner</a:t>
            </a:r>
            <a:r>
              <a:rPr lang="en-US" sz="2200" dirty="0">
                <a:solidFill>
                  <a:srgbClr val="666666"/>
                </a:solidFill>
              </a:rPr>
              <a:t>, </a:t>
            </a:r>
            <a:r>
              <a:rPr lang="en-US" sz="2200" b="1" dirty="0">
                <a:solidFill>
                  <a:srgbClr val="666666"/>
                </a:solidFill>
              </a:rPr>
              <a:t>work together to complete Steps 1 and 2. </a:t>
            </a:r>
            <a:br>
              <a:rPr lang="en-US" sz="2200" dirty="0">
                <a:solidFill>
                  <a:srgbClr val="666666"/>
                </a:solidFill>
              </a:rPr>
            </a:br>
            <a:endParaRPr sz="2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666666"/>
                </a:solidFill>
              </a:rPr>
              <a:t>If your partner teaches a different grade,</a:t>
            </a:r>
            <a:r>
              <a:rPr lang="en-US" sz="2200" dirty="0">
                <a:solidFill>
                  <a:srgbClr val="666666"/>
                </a:solidFill>
              </a:rPr>
              <a:t> </a:t>
            </a:r>
            <a:r>
              <a:rPr lang="en-US" sz="2200" b="1" dirty="0">
                <a:solidFill>
                  <a:srgbClr val="666666"/>
                </a:solidFill>
              </a:rPr>
              <a:t>you may use a different structure to split up the time. See sample structure on Handout 1.</a:t>
            </a:r>
            <a:endParaRPr sz="2200" b="1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/>
          </a:p>
        </p:txBody>
      </p:sp>
      <p:sp>
        <p:nvSpPr>
          <p:cNvPr id="245" name="Google Shape;245;p38"/>
          <p:cNvSpPr/>
          <p:nvPr/>
        </p:nvSpPr>
        <p:spPr>
          <a:xfrm>
            <a:off x="6126025" y="429402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</a:t>
            </a:r>
            <a:endParaRPr sz="180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6" name="Google Shape;246;p38"/>
          <p:cNvSpPr/>
          <p:nvPr/>
        </p:nvSpPr>
        <p:spPr>
          <a:xfrm>
            <a:off x="6126025" y="239007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</a:t>
            </a:r>
            <a:r>
              <a:rPr lang="en-US" sz="18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endParaRPr sz="180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0D857C1E-CA83-4619-B667-E4FEE9989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0" y="18780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Steps 1 and 2 - Implications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3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39"/>
          <p:cNvSpPr txBox="1">
            <a:spLocks noGrp="1"/>
          </p:cNvSpPr>
          <p:nvPr>
            <p:ph type="body" idx="1"/>
          </p:nvPr>
        </p:nvSpPr>
        <p:spPr>
          <a:xfrm>
            <a:off x="898300" y="1502525"/>
            <a:ext cx="7114800" cy="20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-US" sz="2200" b="1" dirty="0">
                <a:solidFill>
                  <a:srgbClr val="666666"/>
                </a:solidFill>
              </a:rPr>
              <a:t>Overall, what strengths and gaps did you observe in your students’ work?</a:t>
            </a:r>
            <a:endParaRPr sz="2200" b="1" dirty="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-US" sz="2200" b="1" dirty="0">
                <a:solidFill>
                  <a:srgbClr val="666666"/>
                </a:solidFill>
              </a:rPr>
              <a:t>Considering our content cycle look-</a:t>
            </a:r>
            <a:r>
              <a:rPr lang="en-US" sz="2200" b="1" dirty="0" err="1">
                <a:solidFill>
                  <a:srgbClr val="666666"/>
                </a:solidFill>
              </a:rPr>
              <a:t>fors</a:t>
            </a:r>
            <a:r>
              <a:rPr lang="en-US" sz="2200" b="1" dirty="0">
                <a:solidFill>
                  <a:srgbClr val="666666"/>
                </a:solidFill>
              </a:rPr>
              <a:t>, how might planning and practice have contributed to the strengths and areas for growth?</a:t>
            </a:r>
            <a:endParaRPr sz="2200" b="1" dirty="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-US" sz="2200" b="1" dirty="0">
                <a:solidFill>
                  <a:srgbClr val="666666"/>
                </a:solidFill>
              </a:rPr>
              <a:t>How can you transfer what you learned from your sub-group of students to the larger class?</a:t>
            </a:r>
            <a:endParaRPr sz="2200" b="1" dirty="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200" dirty="0">
              <a:solidFill>
                <a:srgbClr val="666666"/>
              </a:solidFill>
            </a:endParaRPr>
          </a:p>
        </p:txBody>
      </p:sp>
      <p:sp>
        <p:nvSpPr>
          <p:cNvPr id="254" name="Google Shape;254;p39"/>
          <p:cNvSpPr/>
          <p:nvPr/>
        </p:nvSpPr>
        <p:spPr>
          <a:xfrm>
            <a:off x="6430825" y="452262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</a:t>
            </a:r>
            <a:endParaRPr sz="180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473E5AF5-73D3-4ED9-B02B-96FD30904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0" y="18780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2020-08-14T04:00:00+00:00</Publication_x0020_Date>
    <Audience1 xmlns="3a62de7d-ba57-4f43-9dae-9623ba637be0"/>
    <_dlc_DocId xmlns="3a62de7d-ba57-4f43-9dae-9623ba637be0">KYED-536-952</_dlc_DocId>
    <_dlc_DocIdUrl xmlns="3a62de7d-ba57-4f43-9dae-9623ba637be0">
      <Url>https://www.education.ky.gov/curriculum/standards/kyacadstand/_layouts/15/DocIdRedir.aspx?ID=KYED-536-952</Url>
      <Description>KYED-536-952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6EBF05A-4A9B-4F5D-AA83-083E5B6F1ECB}"/>
</file>

<file path=customXml/itemProps2.xml><?xml version="1.0" encoding="utf-8"?>
<ds:datastoreItem xmlns:ds="http://schemas.openxmlformats.org/officeDocument/2006/customXml" ds:itemID="{81DF438D-6E47-45C5-8406-C7EF610F92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110950-8D89-4AFB-B634-BD2A4F2986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0997FB64-AD10-4272-9847-635097BE0402}"/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609</Words>
  <Application>Microsoft Office PowerPoint</Application>
  <PresentationFormat>On-screen Show (16:10)</PresentationFormat>
  <Paragraphs>109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Poppins SemiBold</vt:lpstr>
      <vt:lpstr>Bitter</vt:lpstr>
      <vt:lpstr>Poppins ExtraBold</vt:lpstr>
      <vt:lpstr>Arial</vt:lpstr>
      <vt:lpstr>Poppins</vt:lpstr>
      <vt:lpstr>Rockwell</vt:lpstr>
      <vt:lpstr>Calibri</vt:lpstr>
      <vt:lpstr>Office Theme</vt:lpstr>
      <vt:lpstr>Simple Light</vt:lpstr>
      <vt:lpstr>All Grades BCML Session 3</vt:lpstr>
      <vt:lpstr>Building a Culture of Math Learning</vt:lpstr>
      <vt:lpstr>Norms</vt:lpstr>
      <vt:lpstr>Objectives</vt:lpstr>
      <vt:lpstr>Do Now</vt:lpstr>
      <vt:lpstr>Preparing to Analyze Student Work</vt:lpstr>
      <vt:lpstr>Protocol Structure</vt:lpstr>
      <vt:lpstr>Steps 1 and 2 (30 minutes)</vt:lpstr>
      <vt:lpstr>Steps 1 and 2 - Implications</vt:lpstr>
      <vt:lpstr>Step 3 (20 min)</vt:lpstr>
      <vt:lpstr>Please complete the reflection on Handout 1.   We’ll come back together to do a quick whip-around to share out our reflections.  </vt:lpstr>
      <vt:lpstr>What’s Next</vt:lpstr>
      <vt:lpstr>Series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2</cp:revision>
  <dcterms:modified xsi:type="dcterms:W3CDTF">2020-12-15T15:14:18Z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5af1786b-a223-416e-b54f-66f31f65bf06</vt:lpwstr>
  </property>
</Properties>
</file>