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5"/>
  </p:sldMasterIdLst>
  <p:notesMasterIdLst>
    <p:notesMasterId r:id="rId1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82" r:id="rId111"/>
    <p:sldId id="383" r:id="rId112"/>
    <p:sldId id="384" r:id="rId113"/>
    <p:sldId id="385"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Lst>
  <p:sldSz cx="12192000" cy="6858000"/>
  <p:notesSz cx="6858000" cy="93138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816">
          <p15:clr>
            <a:srgbClr val="A4A3A4"/>
          </p15:clr>
        </p15:guide>
        <p15:guide id="2" orient="horz" pos="168">
          <p15:clr>
            <a:srgbClr val="A4A3A4"/>
          </p15:clr>
        </p15:guide>
        <p15:guide id="3" orient="horz" pos="110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137845-7882-EF76-159F-1424132156EE}" name="Heather Ransom" initials="HR" userId="S::heather.ransom@education.ky.gov::ed548f38-0560-4130-ae33-b0b6cd237e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31D0A-B784-4EB6-8253-F7A286D37F64}" v="5" dt="2023-10-11T20:12:14.452"/>
    <p1510:client id="{BE9AACD4-88C3-4324-B1CF-FE303DF793B6}" v="66" dt="2023-10-06T16:09:46.827"/>
  </p1510:revLst>
</p1510:revInfo>
</file>

<file path=ppt/tableStyles.xml><?xml version="1.0" encoding="utf-8"?>
<a:tblStyleLst xmlns:a="http://schemas.openxmlformats.org/drawingml/2006/main" def="{5877F1E7-061A-47BF-BA76-2721B18EE373}">
  <a:tblStyle styleId="{5877F1E7-061A-47BF-BA76-2721B18EE37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9D2E8C-F66D-41CD-8C0D-8C16FDAF9D29}" styleName="Table_1">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C0FB911-F163-462D-BB83-822136E8CBC1}"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6" autoAdjust="0"/>
    <p:restoredTop sz="63455" autoAdjust="0"/>
  </p:normalViewPr>
  <p:slideViewPr>
    <p:cSldViewPr snapToGrid="0">
      <p:cViewPr varScale="1">
        <p:scale>
          <a:sx n="45" d="100"/>
          <a:sy n="45" d="100"/>
        </p:scale>
        <p:origin x="1301" y="43"/>
      </p:cViewPr>
      <p:guideLst>
        <p:guide pos="816"/>
        <p:guide orient="horz" pos="168"/>
        <p:guide orient="horz" pos="1104"/>
      </p:guideLst>
    </p:cSldViewPr>
  </p:slideViewPr>
  <p:outlineViewPr>
    <p:cViewPr>
      <p:scale>
        <a:sx n="33" d="100"/>
        <a:sy n="33" d="100"/>
      </p:scale>
      <p:origin x="0" y="-560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microsoft.com/office/2018/10/relationships/authors" Targe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73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673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4"/>
            <a:ext cx="2971800" cy="46731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ystandards.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KDEsocialstudies@education.ky.gov" TargetMode="External"/><Relationship Id="rId4" Type="http://schemas.openxmlformats.org/officeDocument/2006/relationships/hyperlink" Target="mailto:standards@education.ky.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www.flickr.com/photos/soroll/3804570043" TargetMode="External"/><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bestcase.wordpress.com/2012/09/17/koldcurriculum-killing-the-darlings-in-math/" TargetMode="External"/><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hyperlink" Target="https://www.cultofpedagogy.com/grecian-urn-lesson/" TargetMode="Externa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standards@education.ky.g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KDEsocialstudies@education.ky.gov"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wixstatic.com/ugd/5e86bd_069c6cbfd76d4d97810fc2a129991214.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wixstatic.com/ugd/5e86bd_069c6cbfd76d4d97810fc2a129991214.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wixstatic.com/ugd/5e86bd_069c6cbfd76d4d97810fc2a129991214.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ducation.ky.gov/curriculum/standards/kyacadstand/Documents/Tool_to_Unpack_Standards_and_Identify_Gaps.xlsx"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ing.ccsso.org/addressing-disrupted-instruction-in-the-social-studi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joci.ecu.edu/index.php/JoCI/article/viewFile/v8n2p7/pdf"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eff2154fd_0_36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eeff2154fd_0_36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Module Overview: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The Minding the Gap Module contains the materials to be used in work sessions at the district, school, department, Professional Learning Community (PLC) or grade level to address gaps in the participants’ social studies programs. A gap occurs when content and skills described by the standards are underrepresented in the curriculum. The sessions outlined in this module are intended to support the successful implementation of the </a:t>
            </a:r>
            <a:r>
              <a:rPr lang="en-US" i="1" dirty="0"/>
              <a:t>Kentucky Academic Standards (KAS) for Social Studies </a:t>
            </a:r>
            <a:r>
              <a:rPr lang="en-US" dirty="0"/>
              <a:t>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Materials: </a:t>
            </a:r>
            <a:endParaRPr dirty="0"/>
          </a:p>
          <a:p>
            <a:pPr marL="0" lvl="0" indent="0" algn="l" rtl="0">
              <a:spcBef>
                <a:spcPts val="0"/>
              </a:spcBef>
              <a:spcAft>
                <a:spcPts val="0"/>
              </a:spcAft>
              <a:buClr>
                <a:schemeClr val="dk1"/>
              </a:buClr>
              <a:buSzPts val="1200"/>
              <a:buFont typeface="Arial"/>
              <a:buNone/>
            </a:pPr>
            <a:r>
              <a:rPr lang="en-US" dirty="0"/>
              <a:t>The following materials are part of this module: </a:t>
            </a:r>
            <a:endParaRPr dirty="0"/>
          </a:p>
          <a:p>
            <a:pPr marL="0" lvl="0" indent="0" algn="l" rtl="0">
              <a:spcBef>
                <a:spcPts val="0"/>
              </a:spcBef>
              <a:spcAft>
                <a:spcPts val="0"/>
              </a:spcAft>
              <a:buClr>
                <a:schemeClr val="dk1"/>
              </a:buClr>
              <a:buSzPts val="1200"/>
              <a:buFont typeface="Arial"/>
              <a:buNone/>
            </a:pPr>
            <a:r>
              <a:rPr lang="en-US" dirty="0"/>
              <a:t>• Minding the Gap Facilitator’s Guide </a:t>
            </a:r>
            <a:endParaRPr dirty="0"/>
          </a:p>
          <a:p>
            <a:pPr marL="0" lvl="0" indent="0" algn="l" rtl="0">
              <a:spcBef>
                <a:spcPts val="0"/>
              </a:spcBef>
              <a:spcAft>
                <a:spcPts val="0"/>
              </a:spcAft>
              <a:buClr>
                <a:schemeClr val="dk1"/>
              </a:buClr>
              <a:buSzPts val="1200"/>
              <a:buFont typeface="Arial"/>
              <a:buNone/>
            </a:pPr>
            <a:r>
              <a:rPr lang="en-US" dirty="0"/>
              <a:t>• Minding the Gap Participant Handouts (Links embedded in the Facilitator’s Guide and within the PowerPoint) </a:t>
            </a:r>
            <a:endParaRPr dirty="0"/>
          </a:p>
          <a:p>
            <a:pPr marL="0" lvl="0" indent="0" algn="l" rtl="0">
              <a:spcBef>
                <a:spcPts val="0"/>
              </a:spcBef>
              <a:spcAft>
                <a:spcPts val="0"/>
              </a:spcAft>
              <a:buClr>
                <a:schemeClr val="dk1"/>
              </a:buClr>
              <a:buSzPts val="1200"/>
              <a:buFont typeface="Arial"/>
              <a:buNone/>
            </a:pPr>
            <a:r>
              <a:rPr lang="en-US" dirty="0"/>
              <a:t>• Minding the Gap slide presentation.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All materials are available on the KDE website at </a:t>
            </a:r>
            <a:r>
              <a:rPr lang="en-US" u="sng" dirty="0">
                <a:solidFill>
                  <a:schemeClr val="hlink"/>
                </a:solidFill>
                <a:hlinkClick r:id="rId3"/>
              </a:rPr>
              <a:t>kystandards.org</a:t>
            </a:r>
            <a:r>
              <a:rPr lang="en-US" dirty="0"/>
              <a:t>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Goals:</a:t>
            </a:r>
            <a:endParaRPr dirty="0"/>
          </a:p>
          <a:p>
            <a:pPr marL="0" lvl="0" indent="0" algn="l" rtl="0">
              <a:spcBef>
                <a:spcPts val="0"/>
              </a:spcBef>
              <a:spcAft>
                <a:spcPts val="0"/>
              </a:spcAft>
              <a:buClr>
                <a:schemeClr val="dk1"/>
              </a:buClr>
              <a:buSzPts val="1200"/>
              <a:buFont typeface="Arial"/>
              <a:buNone/>
            </a:pPr>
            <a:r>
              <a:rPr lang="en-US" dirty="0"/>
              <a:t>The goals of the Minding the Gap Module are for districts and schools to: </a:t>
            </a:r>
            <a:endParaRPr dirty="0"/>
          </a:p>
          <a:p>
            <a:pPr marL="0" lvl="0" indent="0" algn="l" rtl="0">
              <a:spcBef>
                <a:spcPts val="0"/>
              </a:spcBef>
              <a:spcAft>
                <a:spcPts val="0"/>
              </a:spcAft>
              <a:buClr>
                <a:schemeClr val="dk1"/>
              </a:buClr>
              <a:buSzPts val="1200"/>
              <a:buFont typeface="Arial"/>
              <a:buNone/>
            </a:pPr>
            <a:r>
              <a:rPr lang="en-US" dirty="0"/>
              <a:t>• Build a shared understanding of the </a:t>
            </a:r>
            <a:r>
              <a:rPr lang="en-US" i="1" dirty="0"/>
              <a:t>KAS for Social Studies</a:t>
            </a:r>
            <a:r>
              <a:rPr lang="en-US" dirty="0"/>
              <a:t> progressions and grade level expectations. </a:t>
            </a:r>
            <a:endParaRPr dirty="0"/>
          </a:p>
          <a:p>
            <a:pPr marL="0" lvl="0" indent="0" algn="l" rtl="0">
              <a:spcBef>
                <a:spcPts val="0"/>
              </a:spcBef>
              <a:spcAft>
                <a:spcPts val="0"/>
              </a:spcAft>
              <a:buClr>
                <a:schemeClr val="dk1"/>
              </a:buClr>
              <a:buSzPts val="1200"/>
              <a:buFont typeface="Arial"/>
              <a:buNone/>
            </a:pPr>
            <a:r>
              <a:rPr lang="en-US" dirty="0"/>
              <a:t>• Map the expectations of the </a:t>
            </a:r>
            <a:r>
              <a:rPr lang="en-US" i="1" dirty="0"/>
              <a:t>KAS for Social Studies</a:t>
            </a:r>
            <a:r>
              <a:rPr lang="en-US" dirty="0"/>
              <a:t> to current practice and curricula. </a:t>
            </a:r>
            <a:endParaRPr dirty="0"/>
          </a:p>
          <a:p>
            <a:pPr marL="0" lvl="0" indent="0" algn="l" rtl="0">
              <a:spcBef>
                <a:spcPts val="0"/>
              </a:spcBef>
              <a:spcAft>
                <a:spcPts val="0"/>
              </a:spcAft>
              <a:buClr>
                <a:schemeClr val="dk1"/>
              </a:buClr>
              <a:buSzPts val="1200"/>
              <a:buFont typeface="Arial"/>
              <a:buNone/>
            </a:pPr>
            <a:r>
              <a:rPr lang="en-US" dirty="0"/>
              <a:t>• Identify gaps and overlaps between the </a:t>
            </a:r>
            <a:r>
              <a:rPr lang="en-US" i="1" dirty="0"/>
              <a:t>KAS for Social Studies</a:t>
            </a:r>
            <a:r>
              <a:rPr lang="en-US" dirty="0"/>
              <a:t> and current practice and curricula. </a:t>
            </a:r>
            <a:endParaRPr dirty="0"/>
          </a:p>
          <a:p>
            <a:pPr marL="0" lvl="0" indent="0" algn="l" rtl="0">
              <a:spcBef>
                <a:spcPts val="0"/>
              </a:spcBef>
              <a:spcAft>
                <a:spcPts val="0"/>
              </a:spcAft>
              <a:buClr>
                <a:schemeClr val="dk1"/>
              </a:buClr>
              <a:buSzPts val="1200"/>
              <a:buFont typeface="Arial"/>
              <a:buNone/>
            </a:pPr>
            <a:r>
              <a:rPr lang="en-US" dirty="0"/>
              <a:t>• Identify and prioritize gaps that exist and consider available curriculum resources, time allocation for each content area and any additional solutions to eliminate gaps. </a:t>
            </a:r>
            <a:endParaRPr dirty="0"/>
          </a:p>
          <a:p>
            <a:pPr marL="0" lvl="0" indent="0" algn="l" rtl="0">
              <a:spcBef>
                <a:spcPts val="0"/>
              </a:spcBef>
              <a:spcAft>
                <a:spcPts val="0"/>
              </a:spcAft>
              <a:buClr>
                <a:schemeClr val="dk1"/>
              </a:buClr>
              <a:buSzPts val="1200"/>
              <a:buFont typeface="Arial"/>
              <a:buNone/>
            </a:pPr>
            <a:r>
              <a:rPr lang="en-US" dirty="0"/>
              <a:t>• Create a proposed plan of action to successfully implement the 2019 KAS for Social Studies and close gaps.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Intended Audiences: </a:t>
            </a:r>
            <a:endParaRPr dirty="0"/>
          </a:p>
          <a:p>
            <a:pPr marL="0" lvl="0" indent="0" algn="l" rtl="0">
              <a:spcBef>
                <a:spcPts val="0"/>
              </a:spcBef>
              <a:spcAft>
                <a:spcPts val="0"/>
              </a:spcAft>
              <a:buClr>
                <a:schemeClr val="dk1"/>
              </a:buClr>
              <a:buSzPts val="1200"/>
              <a:buFont typeface="Arial"/>
              <a:buNone/>
            </a:pPr>
            <a:r>
              <a:rPr lang="en-US" dirty="0"/>
              <a:t>Participants Module participants may include, but are not limited to, district leadership, school administrators, instructional specialists/coaches, intervention specialists, department chairs, special educators and classroom teachers. In addition, districts may choose to have anyone planning to conduct observations or walkthroughs participate in this session in order to develop an understanding of the document that should be guiding the instruction witnessed in the classroom.</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Facilitators: </a:t>
            </a:r>
            <a:endParaRPr dirty="0"/>
          </a:p>
          <a:p>
            <a:pPr marL="0" lvl="0" indent="0" algn="l" rtl="0">
              <a:spcBef>
                <a:spcPts val="0"/>
              </a:spcBef>
              <a:spcAft>
                <a:spcPts val="0"/>
              </a:spcAft>
              <a:buClr>
                <a:schemeClr val="dk1"/>
              </a:buClr>
              <a:buSzPts val="1200"/>
              <a:buFont typeface="Arial"/>
              <a:buNone/>
            </a:pPr>
            <a:r>
              <a:rPr lang="en-US" dirty="0"/>
              <a:t>Module session facilitators may include, but are not limited to, district leaders, school administrators, instructional specialists/coaches, intervention specialists, department chairs, special educators and classroom teachers. This facilitator’s guide provides suggestions for structuring each section of this module, recommended activities to prompt meaningful investigation of the </a:t>
            </a:r>
            <a:r>
              <a:rPr lang="en-US" i="1" dirty="0"/>
              <a:t>KAS for Social Studies</a:t>
            </a:r>
            <a:r>
              <a:rPr lang="en-US" dirty="0"/>
              <a:t> and guidance on talking points to use with the provided slideshows. As you work through this module, there will be activities provided to aid in developing participant knowledge and familiarity with the </a:t>
            </a:r>
            <a:r>
              <a:rPr lang="en-US" i="1" dirty="0"/>
              <a:t>KAS for Social Studies</a:t>
            </a:r>
            <a:r>
              <a:rPr lang="en-US" dirty="0"/>
              <a:t>. Facilitators may need to revise specific tasks in order to meet the needs of the participants or to be respectful of the time planned within the work session.</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Helpful Hint:</a:t>
            </a:r>
            <a:endParaRPr dirty="0"/>
          </a:p>
          <a:p>
            <a:pPr marL="0" lvl="0" indent="0" algn="l" rtl="0">
              <a:spcBef>
                <a:spcPts val="0"/>
              </a:spcBef>
              <a:spcAft>
                <a:spcPts val="0"/>
              </a:spcAft>
              <a:buClr>
                <a:schemeClr val="dk1"/>
              </a:buClr>
              <a:buSzPts val="1200"/>
              <a:buFont typeface="Arial"/>
              <a:buNone/>
            </a:pPr>
            <a:r>
              <a:rPr lang="en-US" dirty="0"/>
              <a:t>The implementation of the </a:t>
            </a:r>
            <a:r>
              <a:rPr lang="en-US" i="1" dirty="0"/>
              <a:t>KAS for Social Studies</a:t>
            </a:r>
            <a:r>
              <a:rPr lang="en-US" dirty="0"/>
              <a:t> will cause Kentucky educators to face changes in instructional practices.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 Additionally, questions may be sent to </a:t>
            </a:r>
            <a:r>
              <a:rPr lang="en-US" u="sng" dirty="0">
                <a:solidFill>
                  <a:schemeClr val="hlink"/>
                </a:solidFill>
                <a:hlinkClick r:id="rId4"/>
              </a:rPr>
              <a:t>standards@education.ky.gov</a:t>
            </a:r>
            <a:r>
              <a:rPr lang="en-US" dirty="0"/>
              <a:t> or </a:t>
            </a:r>
            <a:r>
              <a:rPr lang="en-US" u="sng" dirty="0">
                <a:solidFill>
                  <a:schemeClr val="hlink"/>
                </a:solidFill>
                <a:hlinkClick r:id="rId5"/>
              </a:rPr>
              <a:t>KDEsocialstudies@education.ky.gov</a:t>
            </a:r>
            <a:r>
              <a:rPr lang="en-US" dirty="0"/>
              <a:t>. </a:t>
            </a:r>
            <a:endParaRPr dirty="0"/>
          </a:p>
          <a:p>
            <a:pPr marL="0" lvl="0" indent="0" algn="l" rtl="0">
              <a:spcBef>
                <a:spcPts val="0"/>
              </a:spcBef>
              <a:spcAft>
                <a:spcPts val="0"/>
              </a:spcAft>
              <a:buClr>
                <a:schemeClr val="dk1"/>
              </a:buClr>
              <a:buSzPts val="1200"/>
              <a:buFont typeface="Arial"/>
              <a:buNone/>
            </a:pPr>
            <a:endParaRPr dirty="0"/>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Planning Ahead: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Determine which stakeholders to invite as participants. In the invitation, describe how the work sessions will benefit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few days before the meeting, you may want to remind participants to bring their documents to the meeting. (See below for Participant Documents Needed)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Reserve adequate space and equipment. Tables or desks should be set up to support small-group discussion. If conducting this session virtually, practice with the virtual platform and ensure participants can access and work in breakout rooms.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 to the Internet for participants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Preparation Participant Documents Needed: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participants to plan ahead regarding how they will feel most comfortable engaging with the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KAS for Social Studies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either: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device with access to the</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KAS for Social Studies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hard copy of the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KAS for Social Studies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Participant handouts needed for session (See links in the Facilitator's Guide and links within the PowerPoint session)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Facilitator Work Session Supplies Needed: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Computer with Minding the Gap slide presentation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Technology with projection capability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Copies of the participant handouts needed for the session (See links in the Facilitator's Guide). If conducting this session virtually, have a participant folder that everyone can access that has the materials needed.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Parking Lot for questions - This may be a poster on which participants can write or post questions, or you may prefer to have a digital parking lot where participants can access a Google document, for example, to post questions and that you can modify as the participants work through the sections of the module.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Self-Sticking Notes (optional)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Poster paper (optional)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Highlighters and/or colored pens/markers (optional)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b="0" i="0" u="none" strike="noStrike" cap="none" dirty="0">
                <a:solidFill>
                  <a:schemeClr val="dk1"/>
                </a:solidFill>
                <a:latin typeface="Calibri"/>
                <a:ea typeface="Calibri"/>
                <a:cs typeface="Calibri"/>
                <a:sym typeface="Calibri"/>
              </a:rPr>
              <a:t>Leadership Considerations:</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How might you protect time for teachers to work through Minding the Gap in Social Studies? </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How might you utilize teacher workdays or professional development hours to assist in completion of this work? </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How will you communicate with teachers regarding the resources needed to complete this work and how to access them? </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Will grade-level teams complete this work virtually or face-to-face? </a:t>
            </a:r>
          </a:p>
          <a:p>
            <a:pPr marL="628650" lvl="1" indent="-171450" algn="l" rtl="0">
              <a:spcBef>
                <a:spcPts val="0"/>
              </a:spcBef>
              <a:spcAft>
                <a:spcPts val="0"/>
              </a:spcAft>
              <a:buClr>
                <a:schemeClr val="dk1"/>
              </a:buClr>
              <a:buSzPts val="1200"/>
              <a:buFont typeface="Arial" panose="020B0604020202020204" pitchFamily="34" charset="0"/>
              <a:buChar char="•"/>
            </a:pPr>
            <a:r>
              <a:rPr lang="en-US" dirty="0"/>
              <a:t>If virtually, is there a specific platform (e.g. Zoom, Microsoft Teams) teachers should utilize? </a:t>
            </a:r>
          </a:p>
          <a:p>
            <a:pPr marL="628650" lvl="1" indent="-171450" algn="l" rtl="0">
              <a:spcBef>
                <a:spcPts val="0"/>
              </a:spcBef>
              <a:spcAft>
                <a:spcPts val="0"/>
              </a:spcAft>
              <a:buClr>
                <a:schemeClr val="dk1"/>
              </a:buClr>
              <a:buSzPts val="1200"/>
              <a:buFont typeface="Arial" panose="020B0604020202020204" pitchFamily="34" charset="0"/>
              <a:buChar char="•"/>
            </a:pPr>
            <a:r>
              <a:rPr lang="en-US" dirty="0"/>
              <a:t>If face-to-face, in what location will teachers complete the work? </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How will you structure time for this work based on teacher course load? </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Who might you identify as team leads to guide the grade-level or course content work in your school or district?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Work Session Suggestion: Building a Community </a:t>
            </a:r>
            <a:endParaRPr dirty="0"/>
          </a:p>
          <a:p>
            <a:pPr marL="0" lvl="0" indent="0" algn="l" rtl="0">
              <a:spcBef>
                <a:spcPts val="0"/>
              </a:spcBef>
              <a:spcAft>
                <a:spcPts val="0"/>
              </a:spcAft>
              <a:buClr>
                <a:schemeClr val="dk1"/>
              </a:buClr>
              <a:buSzPts val="1200"/>
              <a:buFont typeface="Arial"/>
              <a:buNone/>
            </a:pPr>
            <a:r>
              <a:rPr lang="en-US" dirty="0"/>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these module sections. Again, time allotted for community-building will allow participants to have a voice and be engaged as active contributors and learners in the sessions. </a:t>
            </a:r>
          </a:p>
        </p:txBody>
      </p:sp>
      <p:sp>
        <p:nvSpPr>
          <p:cNvPr id="169" name="Google Shape;169;geeff2154fd_0_365:notes"/>
          <p:cNvSpPr txBox="1">
            <a:spLocks noGrp="1"/>
          </p:cNvSpPr>
          <p:nvPr>
            <p:ph type="hdr" idx="3"/>
          </p:nvPr>
        </p:nvSpPr>
        <p:spPr>
          <a:xfrm>
            <a:off x="0" y="0"/>
            <a:ext cx="2971800" cy="46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70" name="Google Shape;170;geeff2154fd_0_365:notes"/>
          <p:cNvSpPr txBox="1">
            <a:spLocks noGrp="1"/>
          </p:cNvSpPr>
          <p:nvPr>
            <p:ph type="dt" idx="10"/>
          </p:nvPr>
        </p:nvSpPr>
        <p:spPr>
          <a:xfrm>
            <a:off x="3884613" y="0"/>
            <a:ext cx="2971800" cy="467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6/1/2018</a:t>
            </a:r>
            <a:endParaRPr sz="1200" b="0" i="0" u="none" strike="noStrike" cap="none" dirty="0">
              <a:solidFill>
                <a:schemeClr val="dk1"/>
              </a:solidFill>
              <a:latin typeface="Calibri"/>
              <a:ea typeface="Calibri"/>
              <a:cs typeface="Calibri"/>
              <a:sym typeface="Calibri"/>
            </a:endParaRPr>
          </a:p>
        </p:txBody>
      </p:sp>
      <p:sp>
        <p:nvSpPr>
          <p:cNvPr id="171" name="Google Shape;171;geeff2154fd_0_365:notes"/>
          <p:cNvSpPr txBox="1">
            <a:spLocks noGrp="1"/>
          </p:cNvSpPr>
          <p:nvPr>
            <p:ph type="ftr" idx="11"/>
          </p:nvPr>
        </p:nvSpPr>
        <p:spPr>
          <a:xfrm>
            <a:off x="0" y="8846554"/>
            <a:ext cx="2971800" cy="4674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72" name="Google Shape;172;geeff2154fd_0_365: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235520b95_2_4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f235520b95_2_42: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t>This slide contains a more in depth and detailed explanation of why engaging in this work is important. Read through the points on the slide – emphasize the following points below:</a:t>
            </a:r>
            <a:endParaRPr sz="1100" dirty="0"/>
          </a:p>
          <a:p>
            <a:pPr marL="457200" lvl="0" indent="-298450" algn="l" rtl="0">
              <a:spcBef>
                <a:spcPts val="0"/>
              </a:spcBef>
              <a:spcAft>
                <a:spcPts val="0"/>
              </a:spcAft>
              <a:buSzPts val="1100"/>
              <a:buChar char="●"/>
            </a:pPr>
            <a:r>
              <a:rPr lang="en-US" sz="1100" dirty="0"/>
              <a:t>(Bullet one) These standards </a:t>
            </a:r>
            <a:r>
              <a:rPr lang="en-US" sz="1100" b="1" dirty="0"/>
              <a:t>represent the intended student learning</a:t>
            </a:r>
            <a:r>
              <a:rPr lang="en-US" sz="1100" dirty="0"/>
              <a:t>, emphasizing what students are supposed to know and do at the conclusion of the grade-level or course. </a:t>
            </a:r>
            <a:endParaRPr sz="1100" dirty="0"/>
          </a:p>
          <a:p>
            <a:pPr marL="457200" lvl="0" indent="-298450" algn="l" rtl="0">
              <a:spcBef>
                <a:spcPts val="0"/>
              </a:spcBef>
              <a:spcAft>
                <a:spcPts val="0"/>
              </a:spcAft>
              <a:buSzPts val="1100"/>
              <a:buChar char="●"/>
            </a:pPr>
            <a:r>
              <a:rPr lang="en-US" sz="1100" dirty="0"/>
              <a:t>(Bullet two) Since the standards were required to be “fewer and more in-depth,” the standards may need to be taught more than once during a grade-level or course. </a:t>
            </a:r>
            <a:endParaRPr sz="1100" dirty="0"/>
          </a:p>
          <a:p>
            <a:pPr marL="457200" lvl="0" indent="-298450" algn="l" rtl="0">
              <a:spcBef>
                <a:spcPts val="0"/>
              </a:spcBef>
              <a:spcAft>
                <a:spcPts val="0"/>
              </a:spcAft>
              <a:buSzPts val="1100"/>
              <a:buChar char="●"/>
            </a:pPr>
            <a:r>
              <a:rPr lang="en-US" sz="1100" dirty="0"/>
              <a:t>(Bullet three) The Kentucky teacher writers of the </a:t>
            </a:r>
            <a:r>
              <a:rPr lang="en-US" sz="1100" i="1" dirty="0"/>
              <a:t>KAS for Social Studies </a:t>
            </a:r>
            <a:r>
              <a:rPr lang="en-US" sz="1100" dirty="0"/>
              <a:t>vision was that the standards be taught in unison. Students recall and understand themes and topics better if the social studies strands are integrated and not taught in isolation.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dirty="0"/>
              <a:t>Highlight the concept that these standards are built on learning progressions and it is important to unpack and understand the standards in an individual grade level but also important to understand how the ideas, concepts and skills progress from grade to grade in order to continuously prepare students.</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endParaRPr dirty="0"/>
          </a:p>
        </p:txBody>
      </p:sp>
      <p:sp>
        <p:nvSpPr>
          <p:cNvPr id="239" name="Google Shape;239;gf235520b95_2_42: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6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0" name="Google Shape;1070;p65: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Explain: This section, Section D, Identifying Gaps and Overlaps in the Standards, will focus on beginning to identify the gaps and overlaps of the </a:t>
            </a:r>
            <a:r>
              <a:rPr lang="en-US" i="1" dirty="0"/>
              <a:t>KAS for Social Studies</a:t>
            </a:r>
            <a:r>
              <a:rPr lang="en-US" dirty="0"/>
              <a:t>.</a:t>
            </a:r>
          </a:p>
          <a:p>
            <a:pPr marL="0" lvl="0" indent="0" algn="l" rtl="0">
              <a:lnSpc>
                <a:spcPct val="100000"/>
              </a:lnSpc>
              <a:spcBef>
                <a:spcPts val="0"/>
              </a:spcBef>
              <a:spcAft>
                <a:spcPts val="0"/>
              </a:spcAft>
              <a:buClr>
                <a:schemeClr val="dk1"/>
              </a:buClr>
              <a:buSzPts val="14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teachers in this work may require that teachers need additional support. Below are some additional leadership considerations:</a:t>
            </a:r>
            <a:endParaRPr lang="en-US" dirty="0"/>
          </a:p>
          <a:p>
            <a:pPr marL="0" lvl="0" indent="0" algn="l" rtl="0">
              <a:lnSpc>
                <a:spcPct val="100000"/>
              </a:lnSpc>
              <a:spcBef>
                <a:spcPts val="0"/>
              </a:spcBef>
              <a:spcAft>
                <a:spcPts val="0"/>
              </a:spcAft>
              <a:buClr>
                <a:schemeClr val="dk1"/>
              </a:buClr>
              <a:buSzPts val="1400"/>
              <a:buFont typeface="Arial"/>
              <a:buNone/>
            </a:pPr>
            <a:endParaRPr lang="en-US" dirty="0"/>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dirty="0"/>
              <a:t>How will you structure the opportunities for the grade-level teams to engage in vertical conversations to address gaps? </a:t>
            </a:r>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a:t>Will the vertical conversations take place virtually or face-to-face? </a:t>
            </a:r>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a:t>How will the vertical conversations be structured for grade-level teams in the same school? </a:t>
            </a:r>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a:t>How will the vertical conversations be structured for transition grade-level teams and the various feeder schools? </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dirty="0"/>
              <a:t>Who will participate in the vertical conversations? Will the entire grade-level or course content teams meet, or will the conversation be with representatives from the grade-level or course content teams? </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dirty="0"/>
              <a:t>How will you ensure that vertical conversations occur in a timely manner that allows teachers to utilize information in drafting their adjusted curriculum? </a:t>
            </a:r>
            <a:endParaRPr sz="1200" b="0" i="0" u="none" strike="noStrike" cap="none" dirty="0">
              <a:solidFill>
                <a:schemeClr val="dk1"/>
              </a:solidFill>
              <a:latin typeface="Calibri"/>
              <a:ea typeface="Calibri"/>
              <a:cs typeface="Calibri"/>
              <a:sym typeface="Calibri"/>
            </a:endParaRPr>
          </a:p>
        </p:txBody>
      </p:sp>
      <p:sp>
        <p:nvSpPr>
          <p:cNvPr id="1071" name="Google Shape;1071;p65:notes"/>
          <p:cNvSpPr txBox="1">
            <a:spLocks noGrp="1"/>
          </p:cNvSpPr>
          <p:nvPr>
            <p:ph type="hdr" idx="3"/>
          </p:nvPr>
        </p:nvSpPr>
        <p:spPr>
          <a:xfrm>
            <a:off x="0" y="0"/>
            <a:ext cx="2971800" cy="4673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072" name="Google Shape;1072;p65:notes"/>
          <p:cNvSpPr txBox="1">
            <a:spLocks noGrp="1"/>
          </p:cNvSpPr>
          <p:nvPr>
            <p:ph type="dt" idx="10"/>
          </p:nvPr>
        </p:nvSpPr>
        <p:spPr>
          <a:xfrm>
            <a:off x="3884613" y="0"/>
            <a:ext cx="2971800" cy="46731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6/1/2018</a:t>
            </a:r>
            <a:endParaRPr sz="1200" b="0" i="0" u="none" strike="noStrike" cap="none" dirty="0">
              <a:solidFill>
                <a:schemeClr val="dk1"/>
              </a:solidFill>
              <a:latin typeface="Calibri"/>
              <a:ea typeface="Calibri"/>
              <a:cs typeface="Calibri"/>
              <a:sym typeface="Calibri"/>
            </a:endParaRPr>
          </a:p>
        </p:txBody>
      </p:sp>
      <p:sp>
        <p:nvSpPr>
          <p:cNvPr id="1073" name="Google Shape;1073;p65:notes"/>
          <p:cNvSpPr txBox="1">
            <a:spLocks noGrp="1"/>
          </p:cNvSpPr>
          <p:nvPr>
            <p:ph type="ftr" idx="11"/>
          </p:nvPr>
        </p:nvSpPr>
        <p:spPr>
          <a:xfrm>
            <a:off x="0" y="8846554"/>
            <a:ext cx="2971800" cy="46731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074" name="Google Shape;1074;p65: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6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67: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dirty="0"/>
              <a:t>Explain: The goals for this module are on this slide. The one with the star is the focus of Section D.</a:t>
            </a:r>
            <a:endParaRPr dirty="0"/>
          </a:p>
          <a:p>
            <a:pPr marL="444500" marR="0" lvl="0" indent="-215900" algn="l" rtl="0">
              <a:lnSpc>
                <a:spcPct val="100000"/>
              </a:lnSpc>
              <a:spcBef>
                <a:spcPts val="0"/>
              </a:spcBef>
              <a:spcAft>
                <a:spcPts val="0"/>
              </a:spcAft>
              <a:buClr>
                <a:srgbClr val="000000"/>
              </a:buClr>
              <a:buSzPts val="1400"/>
              <a:buFont typeface="Arial"/>
              <a:buNone/>
            </a:pPr>
            <a:endParaRPr dirty="0"/>
          </a:p>
          <a:p>
            <a:pPr marL="457200" lvl="0" indent="-228600" algn="l" rtl="0">
              <a:spcBef>
                <a:spcPts val="0"/>
              </a:spcBef>
              <a:spcAft>
                <a:spcPts val="0"/>
              </a:spcAft>
              <a:buClr>
                <a:schemeClr val="dk1"/>
              </a:buClr>
              <a:buSzPts val="1400"/>
              <a:buFont typeface="Calibri"/>
              <a:buNone/>
            </a:pPr>
            <a:r>
              <a:rPr lang="en-US" dirty="0"/>
              <a:t>In this section of the module, participants will complete the sixth column of the document. It is important to note that this section, much like Section C, requires that participants have every standard unpacked prior to this section. Additionally, participants must have completed the fifth column before proceeding to this section. As a result, the facilitator needs to provide adequate time to allow participants to unpack the standard prior to engaging with this section of the module. </a:t>
            </a:r>
            <a:endParaRPr dirty="0"/>
          </a:p>
          <a:p>
            <a:pPr marL="444500" marR="0" lvl="0" indent="-215900" algn="l" rtl="0">
              <a:lnSpc>
                <a:spcPct val="100000"/>
              </a:lnSpc>
              <a:spcBef>
                <a:spcPts val="0"/>
              </a:spcBef>
              <a:spcAft>
                <a:spcPts val="0"/>
              </a:spcAft>
              <a:buClr>
                <a:srgbClr val="000000"/>
              </a:buClr>
              <a:buSzPts val="1400"/>
              <a:buFont typeface="Arial"/>
              <a:buNone/>
            </a:pPr>
            <a:endParaRPr dirty="0"/>
          </a:p>
        </p:txBody>
      </p:sp>
      <p:sp>
        <p:nvSpPr>
          <p:cNvPr id="1081" name="Google Shape;1081;p67: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69: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Go through each question individually (slide is animated to show one question at a time). Ask participants to jot down their ideas on their own paper or in a Google doc. Ask a couple of participants to share out. Repeat with the next question.</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This slide will be answered throughout this section. </a:t>
            </a:r>
            <a:endParaRPr dirty="0"/>
          </a:p>
          <a:p>
            <a:pPr marL="0" lvl="0" indent="0" algn="l" rtl="0">
              <a:lnSpc>
                <a:spcPct val="100000"/>
              </a:lnSpc>
              <a:spcBef>
                <a:spcPts val="0"/>
              </a:spcBef>
              <a:spcAft>
                <a:spcPts val="0"/>
              </a:spcAft>
              <a:buClr>
                <a:schemeClr val="dk1"/>
              </a:buClr>
              <a:buSzPts val="1400"/>
              <a:buFont typeface="Calibri"/>
              <a:buNone/>
            </a:pPr>
            <a:endParaRPr dirty="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Calibri"/>
              <a:buNone/>
            </a:pPr>
            <a:endParaRPr dirty="0">
              <a:latin typeface="Trebuchet MS"/>
              <a:ea typeface="Trebuchet MS"/>
              <a:cs typeface="Trebuchet MS"/>
              <a:sym typeface="Trebuchet MS"/>
            </a:endParaRPr>
          </a:p>
        </p:txBody>
      </p:sp>
      <p:sp>
        <p:nvSpPr>
          <p:cNvPr id="1089" name="Google Shape;1089;p6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70: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Explain the concept of gaps : Content and skills described by the standards that are underrepresented in the curriculum. Ask participants what “underrepresented” might mean and why this is important to think about during the implementation of the standards. </a:t>
            </a:r>
            <a:endParaRPr dirty="0"/>
          </a:p>
          <a:p>
            <a:pPr marL="0" marR="0" lvl="0" indent="0" algn="l" rtl="0">
              <a:lnSpc>
                <a:spcPct val="100000"/>
              </a:lnSpc>
              <a:spcBef>
                <a:spcPts val="0"/>
              </a:spcBef>
              <a:spcAft>
                <a:spcPts val="0"/>
              </a:spcAft>
              <a:buClr>
                <a:srgbClr val="000000"/>
              </a:buClr>
              <a:buSzPts val="1400"/>
              <a:buFont typeface="Arial"/>
              <a:buNone/>
            </a:pPr>
            <a:endParaRPr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dirty="0">
                <a:latin typeface="Trebuchet MS"/>
                <a:ea typeface="Trebuchet MS"/>
                <a:cs typeface="Trebuchet MS"/>
                <a:sym typeface="Trebuchet MS"/>
              </a:rPr>
              <a:t>Photo Credit: </a:t>
            </a:r>
            <a:r>
              <a:rPr lang="en-US" sz="1200" dirty="0"/>
              <a:t>“</a:t>
            </a:r>
            <a:r>
              <a:rPr lang="en-US" sz="1200" u="sng" dirty="0">
                <a:solidFill>
                  <a:schemeClr val="hlink"/>
                </a:solidFill>
                <a:hlinkClick r:id="rId3"/>
              </a:rPr>
              <a:t>Mind the Gap</a:t>
            </a:r>
            <a:r>
              <a:rPr lang="en-US" sz="1200" dirty="0"/>
              <a:t>” by Álvaro Millán </a:t>
            </a:r>
            <a:r>
              <a:rPr lang="en-US" sz="1200" u="sng" dirty="0">
                <a:solidFill>
                  <a:schemeClr val="hlink"/>
                </a:solidFill>
                <a:hlinkClick r:id="rId4"/>
              </a:rPr>
              <a:t>CC BY-ND 2.0</a:t>
            </a:r>
            <a:endParaRPr sz="1200" dirty="0">
              <a:solidFill>
                <a:schemeClr val="lt1"/>
              </a:solidFill>
            </a:endParaRPr>
          </a:p>
          <a:p>
            <a:pPr marL="0" lvl="0" indent="0" algn="l" rtl="0">
              <a:lnSpc>
                <a:spcPct val="100000"/>
              </a:lnSpc>
              <a:spcBef>
                <a:spcPts val="0"/>
              </a:spcBef>
              <a:spcAft>
                <a:spcPts val="0"/>
              </a:spcAft>
              <a:buClr>
                <a:schemeClr val="dk1"/>
              </a:buClr>
              <a:buSzPts val="1400"/>
              <a:buFont typeface="Calibri"/>
              <a:buNone/>
            </a:pPr>
            <a:endParaRPr dirty="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Calibri"/>
              <a:buNone/>
            </a:pPr>
            <a:endParaRPr dirty="0">
              <a:latin typeface="Trebuchet MS"/>
              <a:ea typeface="Trebuchet MS"/>
              <a:cs typeface="Trebuchet MS"/>
              <a:sym typeface="Trebuchet MS"/>
            </a:endParaRPr>
          </a:p>
        </p:txBody>
      </p:sp>
      <p:sp>
        <p:nvSpPr>
          <p:cNvPr id="1096" name="Google Shape;1096;p7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71: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Ask participants to consider the question on this slide “what gaps do you think exist based on your initial review of the standards?”</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spcBef>
                <a:spcPts val="0"/>
              </a:spcBef>
              <a:spcAft>
                <a:spcPts val="0"/>
              </a:spcAft>
              <a:buClr>
                <a:schemeClr val="dk1"/>
              </a:buClr>
              <a:buSzPts val="1400"/>
              <a:buFont typeface="Calibri"/>
              <a:buNone/>
            </a:pPr>
            <a:r>
              <a:rPr lang="en-US" dirty="0"/>
              <a:t>This slide will be answered throughout this section. </a:t>
            </a:r>
            <a:endParaRPr dirty="0"/>
          </a:p>
          <a:p>
            <a:pPr marL="0" marR="0" lvl="0" indent="0" algn="l" rtl="0">
              <a:lnSpc>
                <a:spcPct val="100000"/>
              </a:lnSpc>
              <a:spcBef>
                <a:spcPts val="0"/>
              </a:spcBef>
              <a:spcAft>
                <a:spcPts val="0"/>
              </a:spcAft>
              <a:buClr>
                <a:srgbClr val="000000"/>
              </a:buClr>
              <a:buSzPts val="1400"/>
              <a:buFont typeface="Arial"/>
              <a:buNone/>
            </a:pPr>
            <a:endParaRPr dirty="0">
              <a:latin typeface="Trebuchet MS"/>
              <a:ea typeface="Trebuchet MS"/>
              <a:cs typeface="Trebuchet MS"/>
              <a:sym typeface="Trebuchet MS"/>
            </a:endParaRPr>
          </a:p>
        </p:txBody>
      </p:sp>
      <p:sp>
        <p:nvSpPr>
          <p:cNvPr id="1104" name="Google Shape;1104;p7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7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p72: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Calibri"/>
              <a:buNone/>
            </a:pPr>
            <a:r>
              <a:rPr lang="en-US" dirty="0"/>
              <a:t>Have participants access their Tool to Unpack standards that they started in Section B and added to in Section C. In this section of the module, participants will complete the sixth column of the document. It is important to note that this section, much like Section C, requires that participants have every standard unpacked prior to this section. Additionally, participants must have completed the fifth column before proceeding to this section. As a result, the facilitator needs to provide adequate time to allow participants to unpack the standard prior to engaging with this section of the module. </a:t>
            </a:r>
            <a:endParaRPr dirty="0"/>
          </a:p>
          <a:p>
            <a:pPr marL="457200" lvl="0" indent="-228600" algn="l" rtl="0">
              <a:spcBef>
                <a:spcPts val="0"/>
              </a:spcBef>
              <a:spcAft>
                <a:spcPts val="0"/>
              </a:spcAft>
              <a:buClr>
                <a:schemeClr val="dk1"/>
              </a:buClr>
              <a:buSzPts val="1400"/>
              <a:buFont typeface="Calibri"/>
              <a:buNone/>
            </a:pPr>
            <a:endParaRPr dirty="0"/>
          </a:p>
          <a:p>
            <a:pPr marL="457200" lvl="0" indent="-228600" algn="l" rtl="0">
              <a:spcBef>
                <a:spcPts val="0"/>
              </a:spcBef>
              <a:spcAft>
                <a:spcPts val="0"/>
              </a:spcAft>
              <a:buClr>
                <a:schemeClr val="dk1"/>
              </a:buClr>
              <a:buSzPts val="1400"/>
              <a:buFont typeface="Calibri"/>
              <a:buNone/>
            </a:pPr>
            <a:r>
              <a:rPr lang="en-US" dirty="0"/>
              <a:t>Focus on the “where is this currently happening” section of the chart. This is the sixth column. </a:t>
            </a:r>
            <a:endParaRPr dirty="0"/>
          </a:p>
          <a:p>
            <a:pPr marL="457200" lvl="0" indent="-228600" algn="l" rtl="0">
              <a:lnSpc>
                <a:spcPct val="100000"/>
              </a:lnSpc>
              <a:spcBef>
                <a:spcPts val="0"/>
              </a:spcBef>
              <a:spcAft>
                <a:spcPts val="0"/>
              </a:spcAft>
              <a:buClr>
                <a:schemeClr val="dk1"/>
              </a:buClr>
              <a:buSzPts val="1400"/>
              <a:buFont typeface="Calibri"/>
              <a:buNone/>
            </a:pP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Ask participants to review the left-hand columns and focus on the standards that are “not addressed”. </a:t>
            </a: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Remind participants that it is critical to ensure all students have access to grade level standards and this activity can help to begin to identify the gaps and then identify strategies to ensure all students are getting access to their grade level standards. </a:t>
            </a:r>
            <a:endParaRPr dirty="0">
              <a:solidFill>
                <a:srgbClr val="000000"/>
              </a:solidFill>
            </a:endParaRPr>
          </a:p>
        </p:txBody>
      </p:sp>
      <p:sp>
        <p:nvSpPr>
          <p:cNvPr id="1112" name="Google Shape;1112;p72: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rtl="0">
              <a:lnSpc>
                <a:spcPct val="100000"/>
              </a:lnSpc>
              <a:spcBef>
                <a:spcPts val="0"/>
              </a:spcBef>
              <a:spcAft>
                <a:spcPts val="0"/>
              </a:spcAft>
              <a:buClr>
                <a:schemeClr val="dk1"/>
              </a:buClr>
              <a:buSzPts val="1400"/>
              <a:buFont typeface="Calibri"/>
              <a:buNone/>
            </a:pPr>
            <a:r>
              <a:rPr lang="en-US" dirty="0"/>
              <a:t>Explain to participants gaps cannot be identified and filled without multiple conversations within and across grades with their colleagues. Explain that this section will guide them through the three most critical groups of educators to have conversations with to identify and discuss the gaps and overlaps.</a:t>
            </a:r>
          </a:p>
          <a:p>
            <a:pPr marL="228600" marR="0" lvl="0" indent="0" algn="l" rtl="0">
              <a:lnSpc>
                <a:spcPct val="100000"/>
              </a:lnSpc>
              <a:spcBef>
                <a:spcPts val="0"/>
              </a:spcBef>
              <a:spcAft>
                <a:spcPts val="0"/>
              </a:spcAft>
              <a:buClr>
                <a:schemeClr val="dk1"/>
              </a:buClr>
              <a:buSzPts val="1400"/>
              <a:buFont typeface="Calibri"/>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597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Explain one conversation to have when identifying and filling gaps is to talk to other teachers from the same grade. Share the questions on the slide – pointing out these are the questions that can help clarify the gaps and begin to strategize how to fill them.</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68753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Explain another conversation to have when identifying and filling gaps is to talk to other teachers across grades. Explain they should begin by focusing on 1-2 grades above and below. Share the questions on the slide – pointing out these are the questions that can help clarify the gaps and begin to strategize how to fill them.</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It is important to note that having conversations 1-2 grade above and below may require teachers talking to teachers from other schools. For example, a High School teacher may need to talk to a Grade 8 teacher or a Grade 6 teacher may need to talk to a Grade 5 teacher. Each of these conversations is essential when clarifying the gaps and strategizing how to fill them.</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6137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Explain another conversation to have when identifying and filling gaps is to talk to other teachers from the same grade level but teach different content areas, i.e.. Mathematics, Science, Reading and Writing…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Explain this is an important conversation to have, not only K-8, but also in high school to determine if the content and skills in the standards are being taught in other courses. While this conversation needs to happen with all teachers K-12, the conversation may look very different depending on the grade level:</a:t>
            </a:r>
          </a:p>
          <a:p>
            <a:pPr marL="914400" marR="0" lvl="0" indent="-317500" algn="l" rtl="0">
              <a:lnSpc>
                <a:spcPct val="100000"/>
              </a:lnSpc>
              <a:spcBef>
                <a:spcPts val="0"/>
              </a:spcBef>
              <a:spcAft>
                <a:spcPts val="0"/>
              </a:spcAft>
              <a:buSzPts val="1400"/>
              <a:buChar char="●"/>
            </a:pPr>
            <a:r>
              <a:rPr lang="en-US" dirty="0"/>
              <a:t>Elementary: Teachers in elementary school often integrate across subjects. Social studies is often also addressed in Reading and Writing, Science, Mathematics, and itinerant classes such as Arts and Humanities, Technology and Library. It is important that teachers determine where each standard is being taught, and also whether each standard is being fully addressed to allow students to reach mastery. For example, a teacher may introduce social studies content during their literacy block. However, it is important that the social studies content and skills required in the standard are fully addressed, which may require additional time dedicated to this standard outside of the literacy block. Additionally, an art teacher may address a social studies standard by looking at specific pieces of art during a certain period or event. This may address part of the standard, but it may be necessary to revisit the standard with a social studies specific lens to fully address the intent of the standard. Time should be devoted to social studies to ensure discipline integrity and to ensure students have the opportunity to master grade level social studies standards.</a:t>
            </a:r>
          </a:p>
          <a:p>
            <a:pPr marL="914400" marR="0" lvl="0" indent="-317500" algn="l" rtl="0">
              <a:lnSpc>
                <a:spcPct val="100000"/>
              </a:lnSpc>
              <a:spcBef>
                <a:spcPts val="0"/>
              </a:spcBef>
              <a:spcAft>
                <a:spcPts val="0"/>
              </a:spcAft>
              <a:buSzPts val="1400"/>
              <a:buChar char="●"/>
            </a:pPr>
            <a:r>
              <a:rPr lang="en-US" dirty="0"/>
              <a:t>Secondary: Within your curriculum and the curriculum of your colleagues, you may teach the same topic, i.e., the Holocaust, world wars, etc. It is important to remember that each content area (Mathematics, Science, Reading and Writing, etc.) has their own </a:t>
            </a:r>
            <a:r>
              <a:rPr lang="en-US" i="1" dirty="0"/>
              <a:t>Kentucky Academic Standards</a:t>
            </a:r>
            <a:r>
              <a:rPr lang="en-US" dirty="0"/>
              <a:t> and the content area that they are investigating the topic will influence how the topic is taught. Therefore, while you and your colleagues may teach the same topic or idea, it is important to ensure that students are examining the topic according to the demands of the </a:t>
            </a:r>
            <a:r>
              <a:rPr lang="en-US" i="1" dirty="0"/>
              <a:t>KAS for Social Studies</a:t>
            </a:r>
            <a:r>
              <a:rPr lang="en-US" dirty="0"/>
              <a:t>.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This conversation will also allow for opportunities to collaborate and find ways to work across content areas.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Share the questions on the slide – pointing out these are the questions that can help clarify the gaps and begin to strategize how to fill them.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104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235520b95_2_4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f235520b95_2_49: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Calibri"/>
              <a:buNone/>
            </a:pPr>
            <a:r>
              <a:rPr lang="en-US" dirty="0"/>
              <a:t>Engage participants in a warm- up activity: Ask participants to access their grade level of standards here: </a:t>
            </a:r>
            <a:r>
              <a:rPr lang="en-US" u="sng" dirty="0">
                <a:solidFill>
                  <a:schemeClr val="hlink"/>
                </a:solidFill>
              </a:rPr>
              <a:t>https://www.education.ky.gov/curriculum/standards/kyacadstand/Documents/Kentucky_Academic_Standards_for_Social_Studies.pdf</a:t>
            </a:r>
          </a:p>
          <a:p>
            <a:pPr marL="0" marR="0" lvl="0" indent="0" algn="l" rtl="0">
              <a:spcBef>
                <a:spcPts val="0"/>
              </a:spcBef>
              <a:spcAft>
                <a:spcPts val="0"/>
              </a:spcAft>
              <a:buClr>
                <a:schemeClr val="dk1"/>
              </a:buClr>
              <a:buSzPts val="1100"/>
              <a:buFont typeface="Calibri"/>
              <a:buNone/>
            </a:pPr>
            <a:endParaRPr dirty="0"/>
          </a:p>
          <a:p>
            <a:pPr marL="0" marR="0" lvl="0" indent="0" algn="l" rtl="0">
              <a:spcBef>
                <a:spcPts val="0"/>
              </a:spcBef>
              <a:spcAft>
                <a:spcPts val="0"/>
              </a:spcAft>
              <a:buClr>
                <a:schemeClr val="dk1"/>
              </a:buClr>
              <a:buSzPts val="1100"/>
              <a:buFont typeface="Calibri"/>
              <a:buNone/>
            </a:pPr>
            <a:r>
              <a:rPr lang="en-US" dirty="0"/>
              <a:t>Have them skim the standards – ask them to make a chart on a separate piece of paper or Google doc and make a three column chart (strengths, gaps, questions). As they skim, have them jot down notes in each column focusing on identifying the current strengths, gaps and questions based on their initial scan of the standards. Ask participants to share out one of each.</a:t>
            </a:r>
            <a:endParaRPr dirty="0"/>
          </a:p>
        </p:txBody>
      </p:sp>
      <p:sp>
        <p:nvSpPr>
          <p:cNvPr id="247" name="Google Shape;247;gf235520b95_2_49: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7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p77: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dirty="0"/>
              <a:t>Explain to participants they should be aware of the tips on the slide as they enter into each of the conversations. Read the “Do’s” and “Don’ts”. Then, check for educator understanding. </a:t>
            </a:r>
            <a:endParaRPr dirty="0"/>
          </a:p>
          <a:p>
            <a:pPr marL="0" lvl="0" indent="0" algn="l" rtl="0">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Note: The “little darling” reference comes from this blog post from Tim Erickson, who argued that sometimes your personal love of a topic or lesson does not justify the need to teach it. </a:t>
            </a:r>
            <a:r>
              <a:rPr lang="en-US" u="sng" dirty="0">
                <a:solidFill>
                  <a:schemeClr val="hlink"/>
                </a:solidFill>
                <a:hlinkClick r:id="rId3"/>
              </a:rPr>
              <a:t>https://bestcase.wordpress.com/2012/09/17/koldcurriculum-killing-the-darlings-in-math/</a:t>
            </a:r>
            <a:r>
              <a:rPr lang="en-US" dirty="0"/>
              <a:t>  </a:t>
            </a:r>
            <a:endParaRPr dirty="0"/>
          </a:p>
          <a:p>
            <a:pPr marL="0" lvl="0" indent="0" algn="l" rtl="0">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Please see for a social studies specific article on “little darlings”: </a:t>
            </a:r>
            <a:r>
              <a:rPr lang="en-US" u="sng" dirty="0">
                <a:solidFill>
                  <a:schemeClr val="hlink"/>
                </a:solidFill>
                <a:hlinkClick r:id="rId4"/>
              </a:rPr>
              <a:t>https://www.cultofpedagogy.com/grecian-urn-lesson/</a:t>
            </a:r>
            <a:r>
              <a:rPr lang="en-US" dirty="0"/>
              <a:t> </a:t>
            </a:r>
            <a:endParaRPr dirty="0"/>
          </a:p>
          <a:p>
            <a:pPr marL="0" lvl="0" indent="0" algn="l" rtl="0">
              <a:spcBef>
                <a:spcPts val="0"/>
              </a:spcBef>
              <a:spcAft>
                <a:spcPts val="0"/>
              </a:spcAft>
              <a:buClr>
                <a:schemeClr val="dk1"/>
              </a:buClr>
              <a:buSzPts val="1400"/>
              <a:buFont typeface="Calibri"/>
              <a:buNone/>
            </a:pPr>
            <a:endParaRPr dirty="0">
              <a:latin typeface="Trebuchet MS"/>
              <a:ea typeface="Trebuchet MS"/>
              <a:cs typeface="Trebuchet MS"/>
              <a:sym typeface="Trebuchet MS"/>
            </a:endParaRPr>
          </a:p>
          <a:p>
            <a:pPr marL="0" lvl="0" indent="0" algn="l" rtl="0">
              <a:spcBef>
                <a:spcPts val="0"/>
              </a:spcBef>
              <a:spcAft>
                <a:spcPts val="0"/>
              </a:spcAft>
              <a:buClr>
                <a:schemeClr val="dk1"/>
              </a:buClr>
              <a:buSzPts val="1400"/>
              <a:buFont typeface="Calibri"/>
              <a:buNone/>
            </a:pPr>
            <a:endParaRPr dirty="0"/>
          </a:p>
        </p:txBody>
      </p:sp>
      <p:sp>
        <p:nvSpPr>
          <p:cNvPr id="1160" name="Google Shape;1160;p77: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7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7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dirty="0"/>
              <a:t>Explain to participants they will use the notes from the chart and the conversations to build plans to address the gaps in module Section E.</a:t>
            </a:r>
            <a:endParaRPr dirty="0"/>
          </a:p>
        </p:txBody>
      </p:sp>
      <p:sp>
        <p:nvSpPr>
          <p:cNvPr id="1168" name="Google Shape;1168;p78: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8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p80: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Remind participants that this is a cyclical process that should be ongoing.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Review the visual on slide and highlight the next section of the module will focus on Identifying Gaps and Overlaps in the KAS for Social Studies. </a:t>
            </a:r>
            <a:endParaRPr dirty="0"/>
          </a:p>
        </p:txBody>
      </p:sp>
      <p:sp>
        <p:nvSpPr>
          <p:cNvPr id="1176" name="Google Shape;1176;p80: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112</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81: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Explain: This section, Section E, Bridging the Gaps, will focus on beginning to identify the gaps and overlaps of the </a:t>
            </a:r>
            <a:r>
              <a:rPr lang="en-US" i="1" dirty="0"/>
              <a:t>KAS for Social Studies</a:t>
            </a:r>
            <a:r>
              <a:rPr lang="en-US" dirty="0"/>
              <a:t>. </a:t>
            </a:r>
          </a:p>
          <a:p>
            <a:pPr marL="0" lvl="0" indent="0" algn="l" rtl="0">
              <a:spcBef>
                <a:spcPts val="0"/>
              </a:spcBef>
              <a:spcAft>
                <a:spcPts val="0"/>
              </a:spcAft>
              <a:buClr>
                <a:schemeClr val="dk1"/>
              </a:buClr>
              <a:buSzPts val="14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Supporting teachers in this work may require that teachers need additional support. Below are some additional leadership considerations:</a:t>
            </a:r>
            <a:endParaRPr lang="en-US" dirty="0"/>
          </a:p>
          <a:p>
            <a:pPr marL="0" lvl="0" indent="0" algn="l" rtl="0">
              <a:spcBef>
                <a:spcPts val="0"/>
              </a:spcBef>
              <a:spcAft>
                <a:spcPts val="0"/>
              </a:spcAft>
              <a:buClr>
                <a:schemeClr val="dk1"/>
              </a:buClr>
              <a:buSzPts val="1400"/>
              <a:buFont typeface="Arial"/>
              <a:buNone/>
            </a:pPr>
            <a:endParaRPr lang="en-US" dirty="0"/>
          </a:p>
          <a:p>
            <a:pPr marL="171450" lvl="0" indent="-171450" algn="l" rtl="0">
              <a:spcBef>
                <a:spcPts val="0"/>
              </a:spcBef>
              <a:spcAft>
                <a:spcPts val="0"/>
              </a:spcAft>
              <a:buClr>
                <a:schemeClr val="dk1"/>
              </a:buClr>
              <a:buSzPts val="1400"/>
              <a:buFont typeface="Arial" panose="020B0604020202020204" pitchFamily="34" charset="0"/>
              <a:buChar char="•"/>
            </a:pPr>
            <a:r>
              <a:rPr lang="en-US" dirty="0"/>
              <a:t>What are your expectations for how teachers will incorporate the identified gaps into the curriculum? </a:t>
            </a:r>
          </a:p>
          <a:p>
            <a:pPr marL="171450" lvl="0" indent="-171450" algn="l" rtl="0">
              <a:spcBef>
                <a:spcPts val="0"/>
              </a:spcBef>
              <a:spcAft>
                <a:spcPts val="0"/>
              </a:spcAft>
              <a:buClr>
                <a:schemeClr val="dk1"/>
              </a:buClr>
              <a:buSzPts val="1400"/>
              <a:buFont typeface="Arial" panose="020B0604020202020204" pitchFamily="34" charset="0"/>
              <a:buChar char="•"/>
            </a:pPr>
            <a:r>
              <a:rPr lang="en-US" dirty="0"/>
              <a:t>Will all grade levels or content courses use the same method or will the decision be made by each grade-level or course content team? </a:t>
            </a:r>
          </a:p>
          <a:p>
            <a:pPr marL="171450" lvl="0" indent="-171450" algn="l" rtl="0">
              <a:spcBef>
                <a:spcPts val="0"/>
              </a:spcBef>
              <a:spcAft>
                <a:spcPts val="0"/>
              </a:spcAft>
              <a:buClr>
                <a:schemeClr val="dk1"/>
              </a:buClr>
              <a:buSzPts val="1400"/>
              <a:buFont typeface="Arial" panose="020B0604020202020204" pitchFamily="34" charset="0"/>
              <a:buChar char="•"/>
            </a:pPr>
            <a:r>
              <a:rPr lang="en-US" dirty="0"/>
              <a:t>What is the approval process for changing local curriculum?</a:t>
            </a:r>
          </a:p>
          <a:p>
            <a:pPr marL="171450" lvl="0" indent="-171450" algn="l" rtl="0">
              <a:spcBef>
                <a:spcPts val="0"/>
              </a:spcBef>
              <a:spcAft>
                <a:spcPts val="0"/>
              </a:spcAft>
              <a:buClr>
                <a:schemeClr val="dk1"/>
              </a:buClr>
              <a:buSzPts val="1400"/>
              <a:buFont typeface="Arial" panose="020B0604020202020204" pitchFamily="34" charset="0"/>
              <a:buChar char="•"/>
            </a:pPr>
            <a:r>
              <a:rPr lang="en-US" dirty="0"/>
              <a:t>How will you structure time for grade-level teams to draft their revised curriculum? </a:t>
            </a:r>
          </a:p>
          <a:p>
            <a:pPr marL="171450" lvl="0" indent="-171450" algn="l" rtl="0">
              <a:spcBef>
                <a:spcPts val="0"/>
              </a:spcBef>
              <a:spcAft>
                <a:spcPts val="0"/>
              </a:spcAft>
              <a:buClr>
                <a:schemeClr val="dk1"/>
              </a:buClr>
              <a:buSzPts val="1400"/>
              <a:buFont typeface="Arial" panose="020B0604020202020204" pitchFamily="34" charset="0"/>
              <a:buChar char="•"/>
            </a:pPr>
            <a:r>
              <a:rPr lang="en-US" dirty="0"/>
              <a:t>How will you intentionally utilize the PLC process to support teachers in meeting learner’s academic needs?</a:t>
            </a:r>
            <a:endParaRPr dirty="0"/>
          </a:p>
        </p:txBody>
      </p:sp>
      <p:sp>
        <p:nvSpPr>
          <p:cNvPr id="1196" name="Google Shape;1196;p8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8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83: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dirty="0"/>
              <a:t>Explain: The goals for this module are on this slide. The ones with the stars are the focus of this module.</a:t>
            </a:r>
            <a:endParaRPr dirty="0"/>
          </a:p>
        </p:txBody>
      </p:sp>
      <p:sp>
        <p:nvSpPr>
          <p:cNvPr id="1204" name="Google Shape;1204;p83: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8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85: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Calibri"/>
              <a:buNone/>
            </a:pPr>
            <a:r>
              <a:rPr lang="en-US" sz="1800" dirty="0">
                <a:solidFill>
                  <a:srgbClr val="000000"/>
                </a:solidFill>
                <a:effectLst/>
                <a:latin typeface="Calibri" panose="020F0502020204030204" pitchFamily="34" charset="0"/>
                <a:ea typeface="Calibri" panose="020F0502020204030204" pitchFamily="34" charset="0"/>
              </a:rPr>
              <a:t>Ask participants the question on the screen – give them a minute to think about it individually and to jot down some ideas through a QuickWrite on a Jamboard: https://jamboard.google.com/d/1KDGRa3XSz2CFZ53I3KOV7woCZm-7c5Qw83f89jIy2o4/copy</a:t>
            </a:r>
          </a:p>
          <a:p>
            <a:pPr marL="0" marR="0" lvl="0" indent="0" algn="l" rtl="0">
              <a:spcBef>
                <a:spcPts val="0"/>
              </a:spcBef>
              <a:spcAft>
                <a:spcPts val="0"/>
              </a:spcAft>
              <a:buClr>
                <a:schemeClr val="dk1"/>
              </a:buClr>
              <a:buSzPts val="1100"/>
              <a:buFont typeface="Calibri"/>
              <a:buNone/>
            </a:pPr>
            <a:r>
              <a:rPr lang="en-US" sz="1800" dirty="0">
                <a:solidFill>
                  <a:srgbClr val="000000"/>
                </a:solidFill>
                <a:effectLst/>
                <a:latin typeface="Calibri" panose="020F0502020204030204" pitchFamily="34" charset="0"/>
                <a:ea typeface="Calibri" panose="020F0502020204030204" pitchFamily="34" charset="0"/>
              </a:rPr>
              <a:t> Note: this link will take you to a copy of the Jamboard. If participants are in person, participants may write their answer to this question on a Post-it Note.</a:t>
            </a:r>
            <a:endParaRPr dirty="0"/>
          </a:p>
        </p:txBody>
      </p:sp>
      <p:sp>
        <p:nvSpPr>
          <p:cNvPr id="1214" name="Google Shape;1214;p85: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8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1" name="Google Shape;1221;p86: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dirty="0"/>
              <a:t>Ask participants to work in groups – following the instructions on the slide. Have participants organize their responses into categories as they share them. Participants should organize their responses into the following categories: </a:t>
            </a:r>
            <a:endParaRPr dirty="0"/>
          </a:p>
          <a:p>
            <a:pPr marL="0" marR="0" lvl="0" indent="0" algn="l" rtl="0">
              <a:spcBef>
                <a:spcPts val="0"/>
              </a:spcBef>
              <a:spcAft>
                <a:spcPts val="0"/>
              </a:spcAft>
              <a:buClr>
                <a:schemeClr val="dk1"/>
              </a:buClr>
              <a:buSzPts val="1200"/>
              <a:buFont typeface="Calibri"/>
              <a:buNone/>
            </a:pPr>
            <a:endParaRPr dirty="0"/>
          </a:p>
          <a:p>
            <a:pPr marL="457200" marR="0" lvl="0" indent="-317500" algn="l" rtl="0">
              <a:spcBef>
                <a:spcPts val="0"/>
              </a:spcBef>
              <a:spcAft>
                <a:spcPts val="0"/>
              </a:spcAft>
              <a:buClr>
                <a:srgbClr val="262626"/>
              </a:buClr>
              <a:buSzPts val="1400"/>
              <a:buChar char="●"/>
            </a:pPr>
            <a:r>
              <a:rPr lang="en-US" dirty="0">
                <a:solidFill>
                  <a:srgbClr val="262626"/>
                </a:solidFill>
              </a:rPr>
              <a:t>Similarities in responses amongst the group</a:t>
            </a:r>
            <a:endParaRPr dirty="0">
              <a:solidFill>
                <a:srgbClr val="3F3F3F"/>
              </a:solidFill>
            </a:endParaRPr>
          </a:p>
          <a:p>
            <a:pPr marL="457200" marR="0" lvl="0" indent="-317500" algn="l" rtl="0">
              <a:spcBef>
                <a:spcPts val="0"/>
              </a:spcBef>
              <a:spcAft>
                <a:spcPts val="0"/>
              </a:spcAft>
              <a:buClr>
                <a:srgbClr val="262626"/>
              </a:buClr>
              <a:buSzPts val="1400"/>
              <a:buChar char="●"/>
            </a:pPr>
            <a:r>
              <a:rPr lang="en-US" dirty="0">
                <a:solidFill>
                  <a:srgbClr val="262626"/>
                </a:solidFill>
              </a:rPr>
              <a:t>Urgent needs</a:t>
            </a:r>
            <a:endParaRPr dirty="0">
              <a:solidFill>
                <a:srgbClr val="3F3F3F"/>
              </a:solidFill>
            </a:endParaRPr>
          </a:p>
          <a:p>
            <a:pPr marL="457200" marR="0" lvl="0" indent="-317500" algn="l" rtl="0">
              <a:spcBef>
                <a:spcPts val="0"/>
              </a:spcBef>
              <a:spcAft>
                <a:spcPts val="0"/>
              </a:spcAft>
              <a:buClr>
                <a:srgbClr val="262626"/>
              </a:buClr>
              <a:buSzPts val="1400"/>
              <a:buChar char="●"/>
            </a:pPr>
            <a:r>
              <a:rPr lang="en-US" dirty="0">
                <a:solidFill>
                  <a:srgbClr val="262626"/>
                </a:solidFill>
              </a:rPr>
              <a:t>Significant changes needed to align with the </a:t>
            </a:r>
            <a:r>
              <a:rPr lang="en-US" i="1" dirty="0">
                <a:solidFill>
                  <a:srgbClr val="262626"/>
                </a:solidFill>
              </a:rPr>
              <a:t>KAS for Social Studies</a:t>
            </a:r>
            <a:endParaRPr dirty="0">
              <a:solidFill>
                <a:srgbClr val="262626"/>
              </a:solidFill>
            </a:endParaRPr>
          </a:p>
          <a:p>
            <a:pPr marL="457200" lvl="0" indent="-317500" algn="l" rtl="0">
              <a:spcBef>
                <a:spcPts val="0"/>
              </a:spcBef>
              <a:spcAft>
                <a:spcPts val="0"/>
              </a:spcAft>
              <a:buClr>
                <a:srgbClr val="262626"/>
              </a:buClr>
              <a:buSzPts val="1400"/>
              <a:buChar char="●"/>
            </a:pPr>
            <a:r>
              <a:rPr lang="en-US" dirty="0">
                <a:solidFill>
                  <a:srgbClr val="262626"/>
                </a:solidFill>
              </a:rPr>
              <a:t>Minor changes needed to align with the </a:t>
            </a:r>
            <a:r>
              <a:rPr lang="en-US" i="1" dirty="0">
                <a:solidFill>
                  <a:srgbClr val="262626"/>
                </a:solidFill>
              </a:rPr>
              <a:t>KAS for Social Studies</a:t>
            </a:r>
            <a:endParaRPr dirty="0">
              <a:solidFill>
                <a:srgbClr val="262626"/>
              </a:solidFill>
            </a:endParaRPr>
          </a:p>
          <a:p>
            <a:pPr marL="457200" lvl="0" indent="-317500" algn="l" rtl="0">
              <a:spcBef>
                <a:spcPts val="0"/>
              </a:spcBef>
              <a:spcAft>
                <a:spcPts val="0"/>
              </a:spcAft>
              <a:buClr>
                <a:srgbClr val="262626"/>
              </a:buClr>
              <a:buSzPts val="1400"/>
              <a:buChar char="●"/>
            </a:pPr>
            <a:r>
              <a:rPr lang="en-US" dirty="0">
                <a:solidFill>
                  <a:srgbClr val="262626"/>
                </a:solidFill>
              </a:rPr>
              <a:t>Things that can be done today to eliminate any gaps</a:t>
            </a:r>
            <a:endParaRPr dirty="0"/>
          </a:p>
          <a:p>
            <a:pPr marL="0" marR="0" lvl="0" indent="0" algn="l" rtl="0">
              <a:spcBef>
                <a:spcPts val="0"/>
              </a:spcBef>
              <a:spcAft>
                <a:spcPts val="0"/>
              </a:spcAft>
              <a:buClr>
                <a:schemeClr val="dk1"/>
              </a:buClr>
              <a:buSzPts val="1200"/>
              <a:buFont typeface="Calibri"/>
              <a:buNone/>
            </a:pPr>
            <a:endParaRPr dirty="0"/>
          </a:p>
          <a:p>
            <a:pPr marL="0" marR="0" lvl="0" indent="0" algn="l" rtl="0">
              <a:spcBef>
                <a:spcPts val="0"/>
              </a:spcBef>
              <a:spcAft>
                <a:spcPts val="0"/>
              </a:spcAft>
              <a:buClr>
                <a:schemeClr val="dk1"/>
              </a:buClr>
              <a:buSzPts val="1200"/>
              <a:buFont typeface="Calibri"/>
              <a:buNone/>
            </a:pPr>
            <a:r>
              <a:rPr lang="en-US" dirty="0"/>
              <a:t>Ask a few groups to share out. Have participants keep this information to reference in the next task of the section. </a:t>
            </a:r>
            <a:endParaRPr dirty="0"/>
          </a:p>
          <a:p>
            <a:pPr marL="0" marR="0" lvl="0" indent="0" algn="l" rtl="0">
              <a:spcBef>
                <a:spcPts val="0"/>
              </a:spcBef>
              <a:spcAft>
                <a:spcPts val="0"/>
              </a:spcAft>
              <a:buClr>
                <a:schemeClr val="dk1"/>
              </a:buClr>
              <a:buSzPts val="1200"/>
              <a:buFont typeface="Calibri"/>
              <a:buNone/>
            </a:pPr>
            <a:endParaRPr dirty="0"/>
          </a:p>
        </p:txBody>
      </p:sp>
      <p:sp>
        <p:nvSpPr>
          <p:cNvPr id="1222" name="Google Shape;1222;p86: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87: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457200" lvl="0" indent="-228600" algn="l" rtl="0">
              <a:spcBef>
                <a:spcPts val="0"/>
              </a:spcBef>
              <a:spcAft>
                <a:spcPts val="0"/>
              </a:spcAft>
              <a:buNone/>
            </a:pPr>
            <a:r>
              <a:rPr lang="en-US" dirty="0"/>
              <a:t>Have participants access their Tool to Unpack standards that they started in Section B and added to in Section C and Section D. It is important to note that this section requires that participants have completed the Tool To Unpack Standards. As a result, the facilitator needs to provide adequate time to allow participants to complete the tool prior to engaging with this section of the module. </a:t>
            </a:r>
            <a:endParaRPr dirty="0"/>
          </a:p>
          <a:p>
            <a:pPr marL="457200" lvl="0" indent="-228600" algn="l" rtl="0">
              <a:spcBef>
                <a:spcPts val="0"/>
              </a:spcBef>
              <a:spcAft>
                <a:spcPts val="0"/>
              </a:spcAft>
              <a:buNone/>
            </a:pPr>
            <a:endParaRPr dirty="0"/>
          </a:p>
          <a:p>
            <a:pPr marL="457200" lvl="0" indent="-228600" algn="l" rtl="0">
              <a:spcBef>
                <a:spcPts val="0"/>
              </a:spcBef>
              <a:spcAft>
                <a:spcPts val="0"/>
              </a:spcAft>
              <a:buNone/>
            </a:pPr>
            <a:r>
              <a:rPr lang="en-US" dirty="0"/>
              <a:t>Explain: The Tool to Unpack Standards and the Compare and Contrast task you completed on the last slide will inform the development of your work in the Planning Tool to Fill Gaps. The Planning Tool to Fill Gaps is a tool they can use in teams to develop concrete plans to address gaps that were identified in module Section D. </a:t>
            </a:r>
            <a:endParaRPr dirty="0"/>
          </a:p>
          <a:p>
            <a:pPr marL="0" lvl="0" indent="0" algn="l" rtl="0">
              <a:spcBef>
                <a:spcPts val="0"/>
              </a:spcBef>
              <a:spcAft>
                <a:spcPts val="0"/>
              </a:spcAft>
              <a:buNone/>
            </a:pPr>
            <a:endParaRPr dirty="0"/>
          </a:p>
        </p:txBody>
      </p:sp>
      <p:sp>
        <p:nvSpPr>
          <p:cNvPr id="1233" name="Google Shape;1233;p8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8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0" name="Google Shape;1240;p88: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Trebuchet MS"/>
              <a:buNone/>
            </a:pPr>
            <a:r>
              <a:rPr lang="en-US" dirty="0"/>
              <a:t>Distribute (or make available on a shared drive) the two proposal examples. Provide a brief summary of each, and tell the participants to pick one to annotate. Inform participants that they will design their own Planning Tool to Fill Gaps, so learning from these examples is critical in moving forward. </a:t>
            </a:r>
            <a:endParaRPr dirty="0"/>
          </a:p>
          <a:p>
            <a:pPr marL="0" lvl="0" indent="0" algn="l" rtl="0">
              <a:spcBef>
                <a:spcPts val="0"/>
              </a:spcBef>
              <a:spcAft>
                <a:spcPts val="0"/>
              </a:spcAft>
              <a:buClr>
                <a:schemeClr val="dk1"/>
              </a:buClr>
              <a:buSzPts val="1200"/>
              <a:buFont typeface="Trebuchet MS"/>
              <a:buNone/>
            </a:pPr>
            <a:endParaRPr dirty="0"/>
          </a:p>
          <a:p>
            <a:pPr marL="0" lvl="0" indent="0" algn="l" rtl="0">
              <a:spcBef>
                <a:spcPts val="0"/>
              </a:spcBef>
              <a:spcAft>
                <a:spcPts val="0"/>
              </a:spcAft>
              <a:buClr>
                <a:schemeClr val="dk1"/>
              </a:buClr>
              <a:buSzPts val="1200"/>
              <a:buFont typeface="Trebuchet MS"/>
              <a:buNone/>
            </a:pPr>
            <a:r>
              <a:rPr lang="en-US" dirty="0"/>
              <a:t>Note: These two Planning to Fill Gaps Proposals were designed specifically to address two major gaps that educators may identify. The two gaps addressed are: </a:t>
            </a:r>
            <a:endParaRPr dirty="0"/>
          </a:p>
          <a:p>
            <a:pPr marL="457200" lvl="0" indent="-304800" algn="l" rtl="0">
              <a:spcBef>
                <a:spcPts val="0"/>
              </a:spcBef>
              <a:spcAft>
                <a:spcPts val="0"/>
              </a:spcAft>
              <a:buSzPts val="1200"/>
              <a:buChar char="●"/>
            </a:pPr>
            <a:r>
              <a:rPr lang="en-US" dirty="0"/>
              <a:t>We need help with our own content knowledge.</a:t>
            </a:r>
            <a:endParaRPr dirty="0"/>
          </a:p>
          <a:p>
            <a:pPr marL="457200" lvl="0" indent="-304800" algn="l" rtl="0">
              <a:spcBef>
                <a:spcPts val="0"/>
              </a:spcBef>
              <a:spcAft>
                <a:spcPts val="0"/>
              </a:spcAft>
              <a:buSzPts val="1200"/>
              <a:buChar char="●"/>
            </a:pPr>
            <a:r>
              <a:rPr lang="en-US" dirty="0"/>
              <a:t>We need help with large program gaps that exist.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Therefore, participants are not supposed to pick the example that is closest to their grade level. Instead, they should pick the example that most closely aligns with the issues they have identified with their own social studies program. </a:t>
            </a:r>
            <a:endParaRPr dirty="0"/>
          </a:p>
        </p:txBody>
      </p:sp>
      <p:sp>
        <p:nvSpPr>
          <p:cNvPr id="1241" name="Google Shape;1241;p88: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ecc5663439_1_5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ecc5663439_1_51: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Follow the directions on the slide. Provide participants adequate time to annotate the Planning Tool to Address Gaps. </a:t>
            </a:r>
            <a:endParaRPr dirty="0"/>
          </a:p>
        </p:txBody>
      </p:sp>
      <p:sp>
        <p:nvSpPr>
          <p:cNvPr id="1252" name="Google Shape;1252;gecc5663439_1_51: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119</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235520b95_2_5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f235520b95_2_56: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End Slides for Intro to this module. Bring the group back together.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Review the visual on slide and highlight the next section of the module will focus on understanding the progressions </a:t>
            </a:r>
            <a:r>
              <a:rPr lang="en-US" i="1" dirty="0"/>
              <a:t>KAS for Social Studies.</a:t>
            </a:r>
            <a:r>
              <a:rPr lang="en-US" dirty="0"/>
              <a:t> </a:t>
            </a:r>
            <a:endParaRPr dirty="0"/>
          </a:p>
        </p:txBody>
      </p:sp>
      <p:sp>
        <p:nvSpPr>
          <p:cNvPr id="255" name="Google Shape;255;gf235520b95_2_56: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8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1" name="Google Shape;1261;p89: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thinking about ways to address gaps, it is important to acknowledge the role that pre-assessments can play in informing teachers on where students are in their learning. Pre-assessments may be used in the following ways: </a:t>
            </a:r>
            <a:endParaRPr dirty="0"/>
          </a:p>
          <a:p>
            <a:pPr marL="457200" lvl="0" indent="-317500" algn="l" rtl="0">
              <a:spcBef>
                <a:spcPts val="0"/>
              </a:spcBef>
              <a:spcAft>
                <a:spcPts val="0"/>
              </a:spcAft>
              <a:buSzPts val="1400"/>
              <a:buChar char="●"/>
            </a:pPr>
            <a:r>
              <a:rPr lang="en-US" dirty="0"/>
              <a:t>Explain one strategy may be to develop a pre-assessment for a grade/course/unit based on the grade level standards in the </a:t>
            </a:r>
            <a:r>
              <a:rPr lang="en-US" i="1" dirty="0"/>
              <a:t>KAS for Social Studies</a:t>
            </a:r>
            <a:r>
              <a:rPr lang="en-US" dirty="0"/>
              <a:t>. This strategy can help teachers identify gaps class by class, student by student. Explain they can then use the data from the pre assessment to build in lessons to ensure students have access to the grade level standards in the </a:t>
            </a:r>
            <a:r>
              <a:rPr lang="en-US" i="1" dirty="0"/>
              <a:t>KAS for Social Studies</a:t>
            </a:r>
            <a:r>
              <a:rPr lang="en-US" dirty="0"/>
              <a:t>. </a:t>
            </a:r>
            <a:endParaRPr dirty="0"/>
          </a:p>
          <a:p>
            <a:pPr marL="457200" lvl="0" indent="-304800" algn="l" rtl="0">
              <a:spcBef>
                <a:spcPts val="0"/>
              </a:spcBef>
              <a:spcAft>
                <a:spcPts val="0"/>
              </a:spcAft>
              <a:buClr>
                <a:schemeClr val="dk1"/>
              </a:buClr>
              <a:buSzPts val="1200"/>
              <a:buFont typeface="Calibri"/>
              <a:buChar char="●"/>
            </a:pPr>
            <a:r>
              <a:rPr lang="en-US" dirty="0"/>
              <a:t>Use student work analysis at several points (pre/mid/post) to check in and inform instruction.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r>
              <a:rPr lang="en-US" dirty="0"/>
              <a:t>Ask participants to reflect on these strategies- have they used them before? Do they think it is a manageable way to address gaps during implementation?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 is important to note that pre-assessment may need to include information from previous grade levels that are required to be on grade level. For example, students may need to be assessed on whether or not they can explain why and how people and goods move to and within communities (1.G.MM.1) prior to explaining patterns of human settlement in North America (2.G.MM.1). </a:t>
            </a:r>
            <a:endParaRPr dirty="0"/>
          </a:p>
          <a:p>
            <a:pPr marL="914400" lvl="1" indent="-317500" algn="l" rtl="0">
              <a:spcBef>
                <a:spcPts val="0"/>
              </a:spcBef>
              <a:spcAft>
                <a:spcPts val="0"/>
              </a:spcAft>
              <a:buSzPts val="1400"/>
              <a:buChar char="○"/>
            </a:pPr>
            <a:r>
              <a:rPr lang="en-US" dirty="0"/>
              <a:t>It is important to note that students should always engage with grade-level standards. Using pre-assessments in this manner does not mean that the teacher stops grade-level instruction to re-teach content and skills from the previous grade-level. Teachers must be surgical in how they support students in addressing gaps from previous grade levels.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62" name="Google Shape;1262;p89: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9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9" name="Google Shape;1269;p90: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seen in the previous slide, another strategy may be to look at student work. Explain to participants that they can find or develop a lesson or unit focusing on a gap in the grade level standards in the </a:t>
            </a:r>
            <a:r>
              <a:rPr lang="en-US" i="1" dirty="0"/>
              <a:t>KAS for Social Studies</a:t>
            </a:r>
            <a:r>
              <a:rPr lang="en-US" dirty="0"/>
              <a:t>. They can then focus on the student work reflective of the gaps in standards for their grade. Explain they can approach this in two ways: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slide demonstrates a rapid way to analyze student work. Explain they can assess a piece of student work focusing on demonstration of the content and skills in the gap standards. They can then organize the work into three buckets: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Assignments that demonstrate mastery of the content and skills in the standards. </a:t>
            </a:r>
            <a:endParaRPr dirty="0"/>
          </a:p>
          <a:p>
            <a:pPr marL="0" lvl="0" indent="0" algn="l" rtl="0">
              <a:spcBef>
                <a:spcPts val="0"/>
              </a:spcBef>
              <a:spcAft>
                <a:spcPts val="0"/>
              </a:spcAft>
              <a:buNone/>
            </a:pPr>
            <a:r>
              <a:rPr lang="en-US" dirty="0"/>
              <a:t>• Assignments that partially demonstrate mastery of the content and skills in the standards. </a:t>
            </a:r>
            <a:endParaRPr dirty="0"/>
          </a:p>
          <a:p>
            <a:pPr marL="0" lvl="0" indent="0" algn="l" rtl="0">
              <a:spcBef>
                <a:spcPts val="0"/>
              </a:spcBef>
              <a:spcAft>
                <a:spcPts val="0"/>
              </a:spcAft>
              <a:buNone/>
            </a:pPr>
            <a:r>
              <a:rPr lang="en-US" dirty="0"/>
              <a:t>• Assignments where there is no evidence of learning of the content and skills in the standards.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they can then look at the percentages of students who are at each level and determine if they need to revisit the content and skills in order to help to fill the gaps and prepare all students to reach the expectations of the standards. </a:t>
            </a:r>
            <a:endParaRPr dirty="0"/>
          </a:p>
        </p:txBody>
      </p:sp>
      <p:sp>
        <p:nvSpPr>
          <p:cNvPr id="1270" name="Google Shape;1270;p90: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9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7" name="Google Shape;1277;p92: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Explain to participants they will now have time to work individually, in grade level teams and/or in PLCs to complete the </a:t>
            </a:r>
            <a:r>
              <a:rPr lang="en-US" dirty="0">
                <a:solidFill>
                  <a:srgbClr val="072B62"/>
                </a:solidFill>
              </a:rPr>
              <a:t>Planning Tool to Address Gaps </a:t>
            </a:r>
            <a:r>
              <a:rPr lang="en-US" dirty="0"/>
              <a:t> identified in module Section D.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Explain they should review the Tool to Unpack standards to inform the plan.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Give participants time to begin to fill out the template.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If there is a larger group and there is time, ask teams to share their proposals with another team for feedback.</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Some ideas to get you started on addressing any gaps you, your grade-level team or PLC identified.</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100"/>
              <a:buFont typeface="Arial"/>
              <a:buNone/>
            </a:pPr>
            <a:r>
              <a:rPr lang="en-US" dirty="0"/>
              <a:t>As you are facilitating this professional learning, there may be times when you will encounter these situations. How will you support teachers in these situations?</a:t>
            </a:r>
            <a:endParaRPr dirty="0"/>
          </a:p>
          <a:p>
            <a:pPr marL="457200" lvl="0" indent="-317500" algn="l" rtl="0">
              <a:spcBef>
                <a:spcPts val="0"/>
              </a:spcBef>
              <a:spcAft>
                <a:spcPts val="0"/>
              </a:spcAft>
              <a:buClr>
                <a:schemeClr val="dk1"/>
              </a:buClr>
              <a:buSzPts val="1400"/>
              <a:buFont typeface="Arial" panose="020B0604020202020204" pitchFamily="34" charset="0"/>
              <a:buChar char="•"/>
            </a:pPr>
            <a:r>
              <a:rPr lang="en-US" dirty="0"/>
              <a:t>A participant(s) does not have a social studies curriculum. </a:t>
            </a:r>
            <a:endParaRPr dirty="0"/>
          </a:p>
          <a:p>
            <a:pPr marL="914400" lvl="1" indent="-317500" algn="l" rtl="0">
              <a:spcBef>
                <a:spcPts val="0"/>
              </a:spcBef>
              <a:spcAft>
                <a:spcPts val="0"/>
              </a:spcAft>
              <a:buClr>
                <a:schemeClr val="dk1"/>
              </a:buClr>
              <a:buSzPts val="1400"/>
              <a:buFont typeface="Arial" panose="020B0604020202020204" pitchFamily="34" charset="0"/>
              <a:buChar char="•"/>
            </a:pPr>
            <a:r>
              <a:rPr lang="en-US" dirty="0"/>
              <a:t>Unfortunately, there may be schools that do not have a social studies curriculum. If a participant in your session informs you that they do not have a social studies curriculum, tell them that the best place to start with designing a social studies curriculum is understanding the depth and rigor of the standards. Since they have just unpacked their grade level standards in the previous section, they are off to a great start in developing their standards aligned curriculum. While the Kentucky Department of Education (KDE) is responsible for the development of high-quality academic standards, state law assigns each local district the authority to develop the school’s curriculum and determine appropriate instructional resources based on language found in Kentucky Revised Statute (KRS) 160.345. It is under the discretion of the superintendent to determine the local curriculum, including the evaluation and selection of instructional resources. The KDE does not adopt, select or recommend specific curricula for coursework. Per KRS 160.345(g), “the local superintendent shall determine which curriculum, textbooks, instructional materials, and student support services shall be provided in the school after consulting with the local board of education, the school principal, and the school council and after a reasonable review and response period for stakeholders in accordance with local board of education policy.” However, resources such as the Social Studies Student Assignment Library may provide them with a starting point for this important work. The Student Assignment Library may be accessed here: https://kystandards.org/standards-resources/sal/ss_sal/</a:t>
            </a:r>
            <a:endParaRPr dirty="0"/>
          </a:p>
          <a:p>
            <a:pPr marL="457200" lvl="0" indent="-304800" algn="l" rtl="0">
              <a:spcBef>
                <a:spcPts val="0"/>
              </a:spcBef>
              <a:spcAft>
                <a:spcPts val="0"/>
              </a:spcAft>
              <a:buClr>
                <a:schemeClr val="dk1"/>
              </a:buClr>
              <a:buSzPts val="1200"/>
              <a:buFont typeface="Arial" panose="020B0604020202020204" pitchFamily="34" charset="0"/>
              <a:buChar char="•"/>
            </a:pPr>
            <a:r>
              <a:rPr lang="en-US" dirty="0"/>
              <a:t>A participant(s) is not familiar with the </a:t>
            </a:r>
            <a:r>
              <a:rPr lang="en-US" i="1" dirty="0"/>
              <a:t>KAS for Social Studies</a:t>
            </a:r>
            <a:r>
              <a:rPr lang="en-US" dirty="0"/>
              <a:t>.</a:t>
            </a:r>
            <a:endParaRPr dirty="0"/>
          </a:p>
          <a:p>
            <a:pPr marL="914400" lvl="1" indent="-304800" algn="l" rtl="0">
              <a:spcBef>
                <a:spcPts val="0"/>
              </a:spcBef>
              <a:spcAft>
                <a:spcPts val="0"/>
              </a:spcAft>
              <a:buClr>
                <a:schemeClr val="dk1"/>
              </a:buClr>
              <a:buSzPts val="1200"/>
              <a:buFont typeface="Arial" panose="020B0604020202020204" pitchFamily="34" charset="0"/>
              <a:buChar char="•"/>
            </a:pPr>
            <a:r>
              <a:rPr lang="en-US" dirty="0"/>
              <a:t>If the educators in your training are unfamiliar with the </a:t>
            </a:r>
            <a:r>
              <a:rPr lang="en-US" i="1" dirty="0"/>
              <a:t>KAS for Social Studies</a:t>
            </a:r>
            <a:r>
              <a:rPr lang="en-US" dirty="0"/>
              <a:t>, tell them it is not too late to get started. Have participants engage with the following modules </a:t>
            </a:r>
            <a:r>
              <a:rPr lang="en-US" dirty="0">
                <a:solidFill>
                  <a:srgbClr val="262626"/>
                </a:solidFill>
                <a:highlight>
                  <a:schemeClr val="lt1"/>
                </a:highlight>
              </a:rPr>
              <a:t>to support their foundational learning in social studies:</a:t>
            </a:r>
          </a:p>
          <a:p>
            <a:pPr marL="1371600" lvl="2" indent="-304800" algn="l" rtl="0">
              <a:spcBef>
                <a:spcPts val="0"/>
              </a:spcBef>
              <a:spcAft>
                <a:spcPts val="0"/>
              </a:spcAft>
              <a:buClr>
                <a:schemeClr val="dk1"/>
              </a:buClr>
              <a:buSzPts val="1200"/>
              <a:buFont typeface="Arial" panose="020B0604020202020204" pitchFamily="34" charset="0"/>
              <a:buChar char="•"/>
            </a:pPr>
            <a:r>
              <a:rPr lang="en-US" dirty="0">
                <a:solidFill>
                  <a:srgbClr val="262626"/>
                </a:solidFill>
                <a:highlight>
                  <a:schemeClr val="lt1"/>
                </a:highlight>
              </a:rPr>
              <a:t>Getting to Know the </a:t>
            </a:r>
            <a:r>
              <a:rPr lang="en-US" i="1" dirty="0">
                <a:solidFill>
                  <a:srgbClr val="262626"/>
                </a:solidFill>
                <a:highlight>
                  <a:schemeClr val="lt1"/>
                </a:highlight>
              </a:rPr>
              <a:t>KAS for Social Studies</a:t>
            </a:r>
            <a:r>
              <a:rPr lang="en-US" i="0" dirty="0">
                <a:solidFill>
                  <a:srgbClr val="262626"/>
                </a:solidFill>
                <a:highlight>
                  <a:schemeClr val="lt1"/>
                </a:highlight>
              </a:rPr>
              <a:t>: </a:t>
            </a:r>
            <a:r>
              <a:rPr lang="en-US" i="0" u="sng" dirty="0">
                <a:solidFill>
                  <a:srgbClr val="262626"/>
                </a:solidFill>
                <a:highlight>
                  <a:schemeClr val="lt1"/>
                </a:highlight>
              </a:rPr>
              <a:t>https://education.ky.gov/curriculum/standards/kyacadstand/Documents/Getting_to_Know_the_KAS_for_Social_Studies.pptx</a:t>
            </a:r>
          </a:p>
          <a:p>
            <a:pPr marL="1371600" lvl="2" indent="-304800" algn="l" rtl="0">
              <a:spcBef>
                <a:spcPts val="0"/>
              </a:spcBef>
              <a:spcAft>
                <a:spcPts val="0"/>
              </a:spcAft>
              <a:buClr>
                <a:schemeClr val="dk1"/>
              </a:buClr>
              <a:buSzPts val="1200"/>
              <a:buFont typeface="Arial" panose="020B0604020202020204" pitchFamily="34" charset="0"/>
              <a:buChar char="•"/>
            </a:pPr>
            <a:r>
              <a:rPr lang="en-US" i="0" dirty="0">
                <a:solidFill>
                  <a:srgbClr val="262626"/>
                </a:solidFill>
                <a:highlight>
                  <a:schemeClr val="lt1"/>
                </a:highlight>
              </a:rPr>
              <a:t>Inquiry Practices of the </a:t>
            </a:r>
            <a:r>
              <a:rPr lang="en-US" i="1" dirty="0">
                <a:solidFill>
                  <a:srgbClr val="262626"/>
                </a:solidFill>
                <a:highlight>
                  <a:schemeClr val="lt1"/>
                </a:highlight>
              </a:rPr>
              <a:t>KAS for Social Studies</a:t>
            </a:r>
            <a:r>
              <a:rPr lang="en-US" i="0" dirty="0">
                <a:solidFill>
                  <a:srgbClr val="262626"/>
                </a:solidFill>
                <a:highlight>
                  <a:schemeClr val="lt1"/>
                </a:highlight>
              </a:rPr>
              <a:t>: </a:t>
            </a:r>
            <a:r>
              <a:rPr lang="en-US" i="0" u="sng" dirty="0">
                <a:solidFill>
                  <a:srgbClr val="262626"/>
                </a:solidFill>
                <a:highlight>
                  <a:schemeClr val="lt1"/>
                </a:highlight>
              </a:rPr>
              <a:t>https://education.ky.gov/curriculum/standards/kyacadstand/Documents/Inquiry_Practices_of_KAS_for_Social_Studies.pptx</a:t>
            </a:r>
          </a:p>
          <a:p>
            <a:pPr marL="1371600" lvl="2" indent="-304800" algn="l" rtl="0">
              <a:spcBef>
                <a:spcPts val="0"/>
              </a:spcBef>
              <a:spcAft>
                <a:spcPts val="0"/>
              </a:spcAft>
              <a:buClr>
                <a:schemeClr val="dk1"/>
              </a:buClr>
              <a:buSzPts val="1200"/>
              <a:buFont typeface="Arial" panose="020B0604020202020204" pitchFamily="34" charset="0"/>
              <a:buChar char="•"/>
            </a:pPr>
            <a:r>
              <a:rPr lang="en-US" dirty="0">
                <a:solidFill>
                  <a:srgbClr val="262626"/>
                </a:solidFill>
                <a:highlight>
                  <a:schemeClr val="lt1"/>
                </a:highlight>
              </a:rPr>
              <a:t>The Social Studies Implementation Guide may also be useful as it recommends resources to support educators based on where they are in their implementation journey of the </a:t>
            </a:r>
            <a:r>
              <a:rPr lang="en-US" i="1" dirty="0">
                <a:solidFill>
                  <a:srgbClr val="262626"/>
                </a:solidFill>
                <a:highlight>
                  <a:schemeClr val="lt1"/>
                </a:highlight>
              </a:rPr>
              <a:t>KAS for Social Studies</a:t>
            </a:r>
            <a:r>
              <a:rPr lang="en-US" i="0" dirty="0">
                <a:solidFill>
                  <a:srgbClr val="262626"/>
                </a:solidFill>
                <a:highlight>
                  <a:schemeClr val="lt1"/>
                </a:highlight>
              </a:rPr>
              <a:t>: </a:t>
            </a:r>
            <a:r>
              <a:rPr lang="en-US" i="0" u="sng" dirty="0">
                <a:solidFill>
                  <a:srgbClr val="262626"/>
                </a:solidFill>
                <a:highlight>
                  <a:schemeClr val="lt1"/>
                </a:highlight>
              </a:rPr>
              <a:t>https://education.ky.gov/curriculum/standards/kyacadstand/Documents/Standards_Implementation_Guidance_Document_Social_Studies.pdf</a:t>
            </a:r>
            <a:r>
              <a:rPr lang="en-US" u="sng" dirty="0">
                <a:solidFill>
                  <a:srgbClr val="262626"/>
                </a:solidFill>
                <a:highlight>
                  <a:schemeClr val="lt1"/>
                </a:highlight>
              </a:rPr>
              <a:t> </a:t>
            </a:r>
            <a:endParaRPr u="sng" dirty="0">
              <a:solidFill>
                <a:srgbClr val="262626"/>
              </a:solidFill>
              <a:highlight>
                <a:schemeClr val="lt1"/>
              </a:highlight>
            </a:endParaRPr>
          </a:p>
          <a:p>
            <a:pPr marL="457200" lvl="0" indent="-336550" algn="l" rtl="0">
              <a:lnSpc>
                <a:spcPct val="90000"/>
              </a:lnSpc>
              <a:spcBef>
                <a:spcPts val="0"/>
              </a:spcBef>
              <a:spcAft>
                <a:spcPts val="0"/>
              </a:spcAft>
              <a:buClr>
                <a:schemeClr val="dk1"/>
              </a:buClr>
              <a:buSzPts val="1700"/>
              <a:buFont typeface="Arial" panose="020B0604020202020204" pitchFamily="34" charset="0"/>
              <a:buChar char="•"/>
            </a:pPr>
            <a:r>
              <a:rPr lang="en-US" dirty="0"/>
              <a:t>A participant(s) has not consistently taught, or have little knowledge of, the disciplinary strands of Civics, Economics, Geography, and History. </a:t>
            </a:r>
            <a:endParaRPr dirty="0"/>
          </a:p>
          <a:p>
            <a:pPr marL="914400" lvl="1" indent="-336550" algn="l" rtl="0">
              <a:lnSpc>
                <a:spcPct val="90000"/>
              </a:lnSpc>
              <a:spcBef>
                <a:spcPts val="0"/>
              </a:spcBef>
              <a:spcAft>
                <a:spcPts val="0"/>
              </a:spcAft>
              <a:buClr>
                <a:schemeClr val="dk1"/>
              </a:buClr>
              <a:buSzPts val="1700"/>
              <a:buFont typeface="Arial" panose="020B0604020202020204" pitchFamily="34" charset="0"/>
              <a:buChar char="•"/>
            </a:pPr>
            <a:r>
              <a:rPr lang="en-US" dirty="0"/>
              <a:t>If participants have not regularly taught, or have little knowledge of, the four disciplinary strands in the </a:t>
            </a:r>
            <a:r>
              <a:rPr lang="en-US" i="1" dirty="0"/>
              <a:t>KAS for Social Studies</a:t>
            </a:r>
            <a:r>
              <a:rPr lang="en-US" dirty="0"/>
              <a:t>, have participants do the following to expand their personal content knowledge:</a:t>
            </a:r>
            <a:endParaRPr dirty="0"/>
          </a:p>
          <a:p>
            <a:pPr marL="1371600" lvl="2" indent="-304800" algn="l" rtl="0">
              <a:lnSpc>
                <a:spcPct val="90000"/>
              </a:lnSpc>
              <a:spcBef>
                <a:spcPts val="0"/>
              </a:spcBef>
              <a:spcAft>
                <a:spcPts val="0"/>
              </a:spcAft>
              <a:buClr>
                <a:schemeClr val="dk1"/>
              </a:buClr>
              <a:buSzPts val="1200"/>
              <a:buFont typeface="Arial" panose="020B0604020202020204" pitchFamily="34" charset="0"/>
              <a:buChar char="•"/>
            </a:pPr>
            <a:r>
              <a:rPr lang="en-US" dirty="0"/>
              <a:t>Work with their Professional Learning Community (PLC) or grade - level team to collaborate on designing lessons, especially  if a member of the group has content knowledge the participants may lack. </a:t>
            </a:r>
            <a:endParaRPr dirty="0"/>
          </a:p>
          <a:p>
            <a:pPr marL="1371600" lvl="2" indent="-304800" algn="l" rtl="0">
              <a:lnSpc>
                <a:spcPct val="90000"/>
              </a:lnSpc>
              <a:spcBef>
                <a:spcPts val="0"/>
              </a:spcBef>
              <a:spcAft>
                <a:spcPts val="0"/>
              </a:spcAft>
              <a:buClr>
                <a:schemeClr val="dk1"/>
              </a:buClr>
              <a:buSzPts val="1200"/>
              <a:buFont typeface="Arial" panose="020B0604020202020204" pitchFamily="34" charset="0"/>
              <a:buChar char="•"/>
            </a:pPr>
            <a:r>
              <a:rPr lang="en-US" dirty="0"/>
              <a:t>Work with their school librarian or local community librarian to research and identify resources such as books, academic journals, etc. that could help expand the participants’ content knowledge. </a:t>
            </a:r>
            <a:endParaRPr dirty="0"/>
          </a:p>
          <a:p>
            <a:pPr marL="1371600" lvl="2" indent="-304800" algn="l" rtl="0">
              <a:lnSpc>
                <a:spcPct val="90000"/>
              </a:lnSpc>
              <a:spcBef>
                <a:spcPts val="0"/>
              </a:spcBef>
              <a:spcAft>
                <a:spcPts val="0"/>
              </a:spcAft>
              <a:buClr>
                <a:schemeClr val="dk1"/>
              </a:buClr>
              <a:buSzPts val="1200"/>
              <a:buFont typeface="Arial" panose="020B0604020202020204" pitchFamily="34" charset="0"/>
              <a:buChar char="•"/>
            </a:pPr>
            <a:r>
              <a:rPr lang="en-US" dirty="0"/>
              <a:t>Reach out to institutions, such as museums, both locally and nationally, to inquire about any professional learning opportunities they might have to offer. </a:t>
            </a:r>
            <a:endParaRPr dirty="0"/>
          </a:p>
          <a:p>
            <a:pPr marL="1371600" lvl="2" indent="-304800" algn="l" rtl="0">
              <a:lnSpc>
                <a:spcPct val="90000"/>
              </a:lnSpc>
              <a:spcBef>
                <a:spcPts val="0"/>
              </a:spcBef>
              <a:spcAft>
                <a:spcPts val="0"/>
              </a:spcAft>
              <a:buClr>
                <a:schemeClr val="dk1"/>
              </a:buClr>
              <a:buSzPts val="1200"/>
              <a:buFont typeface="Arial" panose="020B0604020202020204" pitchFamily="34" charset="0"/>
              <a:buChar char="•"/>
            </a:pPr>
            <a:r>
              <a:rPr lang="en-US" dirty="0">
                <a:highlight>
                  <a:schemeClr val="lt1"/>
                </a:highlight>
              </a:rPr>
              <a:t>Access the social studies section of Kentucky Teacher, a publication of the Kentucky Department of Education, for information about social studies organizations and available professional learning opportunities: </a:t>
            </a:r>
            <a:r>
              <a:rPr lang="en-US" u="sng" dirty="0">
                <a:highlight>
                  <a:schemeClr val="lt1"/>
                </a:highlight>
              </a:rPr>
              <a:t>https://www.kentuckyteacher.org/</a:t>
            </a:r>
          </a:p>
          <a:p>
            <a:pPr marL="1371600" lvl="2" indent="-304800" algn="l" rtl="0">
              <a:lnSpc>
                <a:spcPct val="90000"/>
              </a:lnSpc>
              <a:spcBef>
                <a:spcPts val="0"/>
              </a:spcBef>
              <a:spcAft>
                <a:spcPts val="0"/>
              </a:spcAft>
              <a:buClr>
                <a:schemeClr val="dk1"/>
              </a:buClr>
              <a:buSzPts val="1200"/>
              <a:buFont typeface="Arial" panose="020B0604020202020204" pitchFamily="34" charset="0"/>
              <a:buChar char="•"/>
            </a:pPr>
            <a:r>
              <a:rPr lang="en-US" dirty="0">
                <a:highlight>
                  <a:schemeClr val="lt1"/>
                </a:highlight>
              </a:rPr>
              <a:t>The Bulletin Board section of Kentucky Teacher provides information about available professional learning as well: </a:t>
            </a:r>
            <a:r>
              <a:rPr lang="en-US" u="sng" dirty="0">
                <a:highlight>
                  <a:schemeClr val="lt1"/>
                </a:highlight>
              </a:rPr>
              <a:t>https://www.kentuckyteacher.org/bulletin-board/ </a:t>
            </a:r>
            <a:endParaRPr u="sng" dirty="0"/>
          </a:p>
          <a:p>
            <a:pPr marL="1371600" lvl="2" indent="-304800" algn="l" rtl="0">
              <a:lnSpc>
                <a:spcPct val="90000"/>
              </a:lnSpc>
              <a:spcBef>
                <a:spcPts val="0"/>
              </a:spcBef>
              <a:spcAft>
                <a:spcPts val="0"/>
              </a:spcAft>
              <a:buClr>
                <a:schemeClr val="dk1"/>
              </a:buClr>
              <a:buSzPts val="1200"/>
              <a:buFont typeface="Arial" panose="020B0604020202020204" pitchFamily="34" charset="0"/>
              <a:buChar char="•"/>
            </a:pPr>
            <a:r>
              <a:rPr lang="en-US" dirty="0"/>
              <a:t>Reach out to social studies organizations in the state, such as the Kentucky Council for Social Studies (KCSS) to see if they offer professional learning that meets your content needs. KCSS’s webpage can be accessed here: </a:t>
            </a:r>
            <a:r>
              <a:rPr lang="en-US" u="sng" dirty="0"/>
              <a:t>https://www.kysscouncil.org/ </a:t>
            </a:r>
            <a:endParaRPr u="sng" dirty="0"/>
          </a:p>
          <a:p>
            <a:pPr marL="1371600" lvl="2" indent="-304800" algn="l" rtl="0">
              <a:lnSpc>
                <a:spcPct val="90000"/>
              </a:lnSpc>
              <a:spcBef>
                <a:spcPts val="0"/>
              </a:spcBef>
              <a:spcAft>
                <a:spcPts val="0"/>
              </a:spcAft>
              <a:buClr>
                <a:schemeClr val="dk1"/>
              </a:buClr>
              <a:buSzPts val="1200"/>
              <a:buFont typeface="Arial" panose="020B0604020202020204" pitchFamily="34" charset="0"/>
              <a:buChar char="•"/>
            </a:pPr>
            <a:r>
              <a:rPr lang="en-US" dirty="0">
                <a:highlight>
                  <a:schemeClr val="lt1"/>
                </a:highlight>
              </a:rPr>
              <a:t>Have participants reach out to Kentucky partner organizations to support their acquisition of discipline specific knowledge. A list of partners may be found on the KDE’s Social Students Kentucky Resources and Professional Organizations webpage: </a:t>
            </a:r>
            <a:r>
              <a:rPr lang="en-US" u="sng" dirty="0">
                <a:highlight>
                  <a:schemeClr val="lt1"/>
                </a:highlight>
              </a:rPr>
              <a:t>https://education.ky.gov/curriculum/conpro/socstud/Pages/Professional-Organizations-and-Kentucky-Resources.aspx</a:t>
            </a:r>
            <a:endParaRPr u="sng" dirty="0">
              <a:solidFill>
                <a:srgbClr val="262626"/>
              </a:solidFill>
              <a:highlight>
                <a:schemeClr val="lt1"/>
              </a:highlight>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educators from different grade levels may have different responses to these questions. A high school teacher may have access to curriculum, are familiar with the </a:t>
            </a:r>
            <a:r>
              <a:rPr lang="en-US" i="1" dirty="0"/>
              <a:t>KAS for Social Studies</a:t>
            </a:r>
            <a:r>
              <a:rPr lang="en-US" dirty="0"/>
              <a:t>, but may feel more comfortable teaching the Civics standards than the Economics standards. Or, you may have elementary school teachers who may have no experience with the </a:t>
            </a:r>
            <a:r>
              <a:rPr lang="en-US" i="1" dirty="0"/>
              <a:t>KAS for Social Studies</a:t>
            </a:r>
            <a:r>
              <a:rPr lang="en-US" dirty="0"/>
              <a:t> and, therefore, do not have curriculum documents. It is important to address the needs of the different grade levels in these questions, as participants may have a variety of answers depending on grade level and or experience.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Calibri"/>
              <a:buNone/>
            </a:pPr>
            <a:endParaRPr dirty="0"/>
          </a:p>
        </p:txBody>
      </p:sp>
      <p:sp>
        <p:nvSpPr>
          <p:cNvPr id="1278" name="Google Shape;1278;p92: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9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Google Shape;1285;p93: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00000"/>
                </a:solidFill>
                <a:highlight>
                  <a:srgbClr val="FFFFFF"/>
                </a:highlight>
              </a:rPr>
              <a:t>Explain: The five sessions were designed to meet the four goals of this module and to support teachers, school leaders and district/state leaders in implementing the </a:t>
            </a:r>
            <a:r>
              <a:rPr lang="en-US" i="1" dirty="0">
                <a:solidFill>
                  <a:srgbClr val="000000"/>
                </a:solidFill>
                <a:highlight>
                  <a:srgbClr val="FFFFFF"/>
                </a:highlight>
              </a:rPr>
              <a:t>KAS for Social Studies</a:t>
            </a:r>
            <a:r>
              <a:rPr lang="en-US" dirty="0">
                <a:solidFill>
                  <a:srgbClr val="000000"/>
                </a:solidFill>
                <a:highlight>
                  <a:srgbClr val="FFFFFF"/>
                </a:highlight>
              </a:rPr>
              <a:t>. Ask teams (or individuals if there is not a team) to review the gaps identified in Section D and determine how and when to address each – explain one proposal may address more than one gap. Use this time to ensure there is a plan to address all of the gaps identified in Section D. </a:t>
            </a:r>
            <a:endParaRPr dirty="0">
              <a:solidFill>
                <a:srgbClr val="000000"/>
              </a:solidFill>
              <a:highlight>
                <a:srgbClr val="FFFFFF"/>
              </a:highlight>
            </a:endParaRPr>
          </a:p>
          <a:p>
            <a:pPr marL="0" lvl="0" indent="0" algn="l" rtl="0">
              <a:spcBef>
                <a:spcPts val="0"/>
              </a:spcBef>
              <a:spcAft>
                <a:spcPts val="0"/>
              </a:spcAft>
              <a:buNone/>
            </a:pPr>
            <a:endParaRPr dirty="0">
              <a:solidFill>
                <a:srgbClr val="000000"/>
              </a:solidFill>
              <a:highlight>
                <a:srgbClr val="FFFFFF"/>
              </a:highlight>
            </a:endParaRPr>
          </a:p>
          <a:p>
            <a:pPr marL="0" lvl="0" indent="0" algn="l" rtl="0">
              <a:spcBef>
                <a:spcPts val="0"/>
              </a:spcBef>
              <a:spcAft>
                <a:spcPts val="0"/>
              </a:spcAft>
              <a:buNone/>
            </a:pPr>
            <a:r>
              <a:rPr lang="en-US" dirty="0">
                <a:solidFill>
                  <a:srgbClr val="000000"/>
                </a:solidFill>
                <a:highlight>
                  <a:srgbClr val="FFFFFF"/>
                </a:highlight>
              </a:rPr>
              <a:t>Ask them to have discussions and delineate what work needs to be done between now and Spring 2022 and what work can happen between Summer 2022 and Spring 2023. Ask participants to share out their plans.</a:t>
            </a:r>
            <a:endParaRPr dirty="0">
              <a:solidFill>
                <a:srgbClr val="000000"/>
              </a:solidFill>
              <a:highlight>
                <a:srgbClr val="FFFFFF"/>
              </a:highlight>
            </a:endParaRPr>
          </a:p>
          <a:p>
            <a:pPr marL="0" lvl="0" indent="0" algn="l" rtl="0">
              <a:spcBef>
                <a:spcPts val="0"/>
              </a:spcBef>
              <a:spcAft>
                <a:spcPts val="0"/>
              </a:spcAft>
              <a:buNone/>
            </a:pPr>
            <a:endParaRPr dirty="0">
              <a:solidFill>
                <a:srgbClr val="000000"/>
              </a:solidFill>
              <a:highlight>
                <a:srgbClr val="FFFFFF"/>
              </a:highlight>
            </a:endParaRPr>
          </a:p>
          <a:p>
            <a:pPr marL="0" lvl="0" indent="0" algn="l" rtl="0">
              <a:spcBef>
                <a:spcPts val="0"/>
              </a:spcBef>
              <a:spcAft>
                <a:spcPts val="0"/>
              </a:spcAft>
              <a:buNone/>
            </a:pPr>
            <a:r>
              <a:rPr lang="en-US" dirty="0">
                <a:solidFill>
                  <a:srgbClr val="000000"/>
                </a:solidFill>
                <a:highlight>
                  <a:srgbClr val="FFFFFF"/>
                </a:highlight>
              </a:rPr>
              <a:t>Have participants write their sixth month/year goal as a Quick Write in a Google Doc. </a:t>
            </a:r>
            <a:endParaRPr dirty="0">
              <a:solidFill>
                <a:srgbClr val="000000"/>
              </a:solidFill>
              <a:highlight>
                <a:srgbClr val="FFFFFF"/>
              </a:highlight>
            </a:endParaRPr>
          </a:p>
        </p:txBody>
      </p:sp>
      <p:sp>
        <p:nvSpPr>
          <p:cNvPr id="1286" name="Google Shape;1286;p93: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p9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visual: Remind participants that this visual outlines a continuous process for reviewing the gaps between the curriculum and the standards. Emphasize the processes and tools shared in these modules can and should be used continuously throughout the implementation process as students and educators become more familiar with the content and skill demands of the </a:t>
            </a:r>
            <a:r>
              <a:rPr lang="en-US" i="1" dirty="0"/>
              <a:t>KAS for Social Studies. </a:t>
            </a:r>
            <a:endParaRPr i="1" dirty="0"/>
          </a:p>
        </p:txBody>
      </p:sp>
      <p:sp>
        <p:nvSpPr>
          <p:cNvPr id="1294" name="Google Shape;1294;p94: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124</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95: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313" name="Google Shape;1313;p9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96: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0" name="Google Shape;1320;p9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f235520b95_2_74:notes"/>
          <p:cNvSpPr txBox="1">
            <a:spLocks noGrp="1"/>
          </p:cNvSpPr>
          <p:nvPr>
            <p:ph type="body" idx="1"/>
          </p:nvPr>
        </p:nvSpPr>
        <p:spPr>
          <a:xfrm>
            <a:off x="685800" y="4482297"/>
            <a:ext cx="5486400" cy="3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a:t>Follow the slide. </a:t>
            </a:r>
            <a:endParaRPr dirty="0"/>
          </a:p>
          <a:p>
            <a:pPr marL="0" lvl="0" indent="0" algn="l" rtl="0">
              <a:spcBef>
                <a:spcPts val="0"/>
              </a:spcBef>
              <a:spcAft>
                <a:spcPts val="0"/>
              </a:spcAft>
              <a:buClr>
                <a:schemeClr val="dk1"/>
              </a:buClr>
              <a:buSzPts val="1200"/>
              <a:buFont typeface="Calibri"/>
              <a:buNone/>
            </a:pPr>
            <a:r>
              <a:rPr lang="en-US" dirty="0"/>
              <a:t>Write each question on a separate piece of chart paper. Split the participants into two groups. Have them start at one of the questions and jot down their reflections. Ask the groups to move to the next question…read what is already there and jot down additional thoughts. Participants could also do this individually on a piece of paper or in an online document. </a:t>
            </a:r>
            <a:endParaRPr dirty="0"/>
          </a:p>
        </p:txBody>
      </p:sp>
      <p:sp>
        <p:nvSpPr>
          <p:cNvPr id="273" name="Google Shape;273;gf235520b95_2_7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Explain: Section A of this module provides a review of the components of the </a:t>
            </a:r>
            <a:r>
              <a:rPr lang="en-US" i="1" dirty="0"/>
              <a:t>KAS for Social Studies</a:t>
            </a:r>
            <a:r>
              <a:rPr lang="en-US" dirty="0"/>
              <a:t> and the function and purpose of the progressions. Understanding the function and purpose of progressions is essential to consistently evaluating your social studies program to ensure its alignment with the </a:t>
            </a:r>
            <a:r>
              <a:rPr lang="en-US" i="1" dirty="0"/>
              <a:t>KAS for Social Studies</a:t>
            </a:r>
            <a:r>
              <a:rPr lang="en-US" dirty="0"/>
              <a:t>. </a:t>
            </a:r>
            <a:endParaRPr dirty="0"/>
          </a:p>
        </p:txBody>
      </p:sp>
      <p:sp>
        <p:nvSpPr>
          <p:cNvPr id="280" name="Google Shape;280;p1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3: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dirty="0"/>
              <a:t>Explain: The goals for this module are on this slide. The star highlights the goal of section A.</a:t>
            </a:r>
            <a:endParaRPr dirty="0"/>
          </a:p>
          <a:p>
            <a:pPr marL="444500" marR="0" lvl="0" indent="-215900" algn="l" rtl="0">
              <a:lnSpc>
                <a:spcPct val="100000"/>
              </a:lnSpc>
              <a:spcBef>
                <a:spcPts val="0"/>
              </a:spcBef>
              <a:spcAft>
                <a:spcPts val="0"/>
              </a:spcAft>
              <a:buClr>
                <a:srgbClr val="000000"/>
              </a:buClr>
              <a:buSzPts val="1400"/>
              <a:buFont typeface="Arial"/>
              <a:buNone/>
            </a:pPr>
            <a:endParaRPr dirty="0"/>
          </a:p>
          <a:p>
            <a:pPr marL="444500" marR="0" lvl="0" indent="-215900" algn="l" rtl="0">
              <a:lnSpc>
                <a:spcPct val="100000"/>
              </a:lnSpc>
              <a:spcBef>
                <a:spcPts val="0"/>
              </a:spcBef>
              <a:spcAft>
                <a:spcPts val="0"/>
              </a:spcAft>
              <a:buClr>
                <a:srgbClr val="000000"/>
              </a:buClr>
              <a:buSzPts val="1400"/>
              <a:buFont typeface="Arial"/>
              <a:buNone/>
            </a:pPr>
            <a:r>
              <a:rPr lang="en-US" dirty="0"/>
              <a:t>In this section, participants will review the components of the </a:t>
            </a:r>
            <a:r>
              <a:rPr lang="en-US" i="1" dirty="0"/>
              <a:t>KAS for Social Studies</a:t>
            </a:r>
            <a:r>
              <a:rPr lang="en-US" dirty="0"/>
              <a:t>. While some components of this section are new, this section is intended to be a review of information learned in the </a:t>
            </a:r>
            <a:r>
              <a:rPr lang="en-US" i="1" dirty="0"/>
              <a:t>Getting to Know the KAS for Social Studies </a:t>
            </a:r>
            <a:r>
              <a:rPr lang="en-US" dirty="0"/>
              <a:t>module. Therefore, if participants need more support, additional resources are provided. Remember, participants should have engaged with the </a:t>
            </a:r>
            <a:r>
              <a:rPr lang="en-US" i="1" dirty="0"/>
              <a:t>Getting to Know the KAS for Social Studies</a:t>
            </a:r>
            <a:r>
              <a:rPr lang="en-US" dirty="0"/>
              <a:t> and the </a:t>
            </a:r>
            <a:r>
              <a:rPr lang="en-US" i="1" dirty="0"/>
              <a:t>Inquiry Practices of the KAS for Social Studies</a:t>
            </a:r>
            <a:r>
              <a:rPr lang="en-US" dirty="0"/>
              <a:t> module prior to engaging with this work. </a:t>
            </a:r>
            <a:endParaRPr dirty="0"/>
          </a:p>
        </p:txBody>
      </p:sp>
      <p:sp>
        <p:nvSpPr>
          <p:cNvPr id="288" name="Google Shape;288;p13: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235520b95_2_20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These are the set of essential questions for this module: Read the questions on the slide. </a:t>
            </a:r>
            <a:endParaRPr dirty="0"/>
          </a:p>
        </p:txBody>
      </p:sp>
      <p:sp>
        <p:nvSpPr>
          <p:cNvPr id="296" name="Google Shape;296;gf235520b95_2_20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5: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Calibri"/>
              <a:buNone/>
            </a:pPr>
            <a:r>
              <a:rPr lang="en-US" dirty="0"/>
              <a:t>Have participants complete this pre-assessment on learning progressions. This pre-assessment is designed to better understand participants’ thinking about learning progressions.</a:t>
            </a:r>
            <a:endParaRPr dirty="0"/>
          </a:p>
          <a:p>
            <a:pPr marL="0" marR="0" lvl="0" indent="0" algn="l" rtl="0">
              <a:spcBef>
                <a:spcPts val="0"/>
              </a:spcBef>
              <a:spcAft>
                <a:spcPts val="0"/>
              </a:spcAft>
              <a:buClr>
                <a:schemeClr val="dk1"/>
              </a:buClr>
              <a:buSzPts val="1100"/>
              <a:buFont typeface="Calibri"/>
              <a:buNone/>
            </a:pPr>
            <a:endParaRPr dirty="0"/>
          </a:p>
          <a:p>
            <a:pPr marL="0" marR="0" lvl="0" indent="0" algn="l" rtl="0">
              <a:spcBef>
                <a:spcPts val="0"/>
              </a:spcBef>
              <a:spcAft>
                <a:spcPts val="0"/>
              </a:spcAft>
              <a:buClr>
                <a:schemeClr val="dk1"/>
              </a:buClr>
              <a:buSzPts val="1100"/>
              <a:buFont typeface="Calibri"/>
              <a:buNone/>
            </a:pPr>
            <a:r>
              <a:rPr lang="en-US" dirty="0"/>
              <a:t>Participants may complete this warm-up individually in a variety of ways. If in person, they can write it out on a piece of paper, a Post-It or on a Google document and share out in a whole group discussion. If virtually, participants can finish this sentence in the chat using the waterfall technique to share answers all at the same time. </a:t>
            </a:r>
            <a:endParaRPr dirty="0"/>
          </a:p>
          <a:p>
            <a:pPr marL="0" marR="0" lvl="0" indent="0" algn="l" rtl="0">
              <a:spcBef>
                <a:spcPts val="0"/>
              </a:spcBef>
              <a:spcAft>
                <a:spcPts val="0"/>
              </a:spcAft>
              <a:buClr>
                <a:schemeClr val="dk1"/>
              </a:buClr>
              <a:buSzPts val="1100"/>
              <a:buFont typeface="Calibri"/>
              <a:buNone/>
            </a:pPr>
            <a:endParaRPr dirty="0"/>
          </a:p>
          <a:p>
            <a:pPr marL="0" marR="0" lvl="0" indent="0" algn="l" rtl="0">
              <a:spcBef>
                <a:spcPts val="0"/>
              </a:spcBef>
              <a:spcAft>
                <a:spcPts val="0"/>
              </a:spcAft>
              <a:buClr>
                <a:schemeClr val="dk1"/>
              </a:buClr>
              <a:buSzPts val="1100"/>
              <a:buFont typeface="Calibri"/>
              <a:buNone/>
            </a:pPr>
            <a:r>
              <a:rPr lang="en-US" dirty="0"/>
              <a:t>Have participants refer to their response to this warm-up as they progress through the next four slides. </a:t>
            </a:r>
            <a:endParaRPr dirty="0"/>
          </a:p>
          <a:p>
            <a:pPr marL="0" marR="0" lvl="0" indent="0" algn="l" rtl="0">
              <a:spcBef>
                <a:spcPts val="0"/>
              </a:spcBef>
              <a:spcAft>
                <a:spcPts val="0"/>
              </a:spcAft>
              <a:buClr>
                <a:schemeClr val="dk1"/>
              </a:buClr>
              <a:buSzPts val="1100"/>
              <a:buFont typeface="Calibri"/>
              <a:buNone/>
            </a:pPr>
            <a:endParaRPr dirty="0"/>
          </a:p>
        </p:txBody>
      </p:sp>
      <p:sp>
        <p:nvSpPr>
          <p:cNvPr id="304" name="Google Shape;304;p15: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6: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visual: Explain that this visual outlines the sections in this Module. The highlighted box is where Section A fits in the process: Understanding Progressions. Prior to Unpacking the Standards, participants should understand the function of the progressions of the </a:t>
            </a:r>
            <a:r>
              <a:rPr lang="en-US" i="1" dirty="0"/>
              <a:t>KAS for Social Studies </a:t>
            </a:r>
            <a:r>
              <a:rPr lang="en-US" dirty="0"/>
              <a:t>to understand where students were in their learning and where they should be going. Remind participants that this visual also outlines the processes and steps that should be used in a continuous process while going through the stages of implementation of the </a:t>
            </a:r>
            <a:r>
              <a:rPr lang="en-US" i="1" dirty="0"/>
              <a:t>KAS for Social Studies.</a:t>
            </a:r>
            <a:r>
              <a:rPr lang="en-US" dirty="0"/>
              <a:t> Emphasize that all sections of this module takes them through the process for an initial review and analysis of the standards but that the same processes and tools can be continuously used throughout the implementation process.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the purposes of the work of this module, it is important that participants have access to the entire 229 pages of the </a:t>
            </a:r>
            <a:r>
              <a:rPr lang="en-US" i="1" dirty="0"/>
              <a:t>KAS for Social Studies</a:t>
            </a:r>
            <a:r>
              <a:rPr lang="en-US" dirty="0"/>
              <a:t>. Participants are required to access multiple components of the </a:t>
            </a:r>
            <a:r>
              <a:rPr lang="en-US" i="1" dirty="0"/>
              <a:t>KAS for Social Studies </a:t>
            </a:r>
            <a:r>
              <a:rPr lang="en-US" dirty="0"/>
              <a:t>document to complete the work of this module. </a:t>
            </a:r>
            <a:endParaRPr dirty="0"/>
          </a:p>
        </p:txBody>
      </p:sp>
      <p:sp>
        <p:nvSpPr>
          <p:cNvPr id="312" name="Google Shape;312;p16: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the </a:t>
            </a:r>
            <a:r>
              <a:rPr lang="en-US" i="1" dirty="0"/>
              <a:t>KAS for Social Studies</a:t>
            </a:r>
            <a:r>
              <a:rPr lang="en-US" dirty="0"/>
              <a:t> are built on learning progressions. A learning progression is a road or pathway that students travel as they progress toward mastery of the content and skills in the standards. Progressions can be used to support students to successfully engage with the standards.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learning progression provides the infrastructure for instruction and formative assessment.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Use the following slides to help explain the definition and function of a learning progression.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Calibri"/>
              <a:buNone/>
            </a:pPr>
            <a:r>
              <a:rPr lang="en-US" dirty="0"/>
              <a:t>Have participants refer to their response to the warm-up as they read this quote.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endParaRPr dirty="0"/>
          </a:p>
        </p:txBody>
      </p:sp>
      <p:sp>
        <p:nvSpPr>
          <p:cNvPr id="331" name="Google Shape;331;p17: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235520b95_2_9: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This module is intended to provide guidance on how to consistently evaluate your social studies program to ensure its alignment with the </a:t>
            </a:r>
            <a:r>
              <a:rPr lang="en-US" i="1" dirty="0"/>
              <a:t>KAS for Social Studies</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“I realize you may not want to pose every question to the whole group, or we may not have time in the session to get to every question. Therefore, I want us to have a place for those questions.” Point out the location of the parking lot for questions. This may be a poster on which participants write or post questions, or you may prefer to have a digital parking lot where participants can access a Google document, for example, to post questions and that you can modify as the participants work through the sections of the module. The purpose of the parking lot is to provide participants with a safe way of asking questions. Remember that you may not know all of the answers to the questions, and that is okay. Some may be answered in future sections of the modules or in the regular webinars for facilitators.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 question is pressing and doesn’t appear to be addressed in the sections of this module, talk to your district team and determine who would be the best person to contact at the KDE. You may also email questions or feedback to </a:t>
            </a:r>
            <a:r>
              <a:rPr lang="en-US" u="sng" dirty="0">
                <a:solidFill>
                  <a:schemeClr val="hlink"/>
                </a:solidFill>
                <a:hlinkClick r:id="rId3"/>
              </a:rPr>
              <a:t>standards@education.ky.gov</a:t>
            </a:r>
            <a:r>
              <a:rPr lang="en-US" dirty="0"/>
              <a:t> or </a:t>
            </a:r>
            <a:r>
              <a:rPr lang="en-US" u="sng" dirty="0">
                <a:solidFill>
                  <a:schemeClr val="hlink"/>
                </a:solidFill>
                <a:hlinkClick r:id="rId4"/>
              </a:rPr>
              <a:t>KDEsocialstudies@education.ky.gov</a:t>
            </a:r>
            <a:r>
              <a:rPr lang="en-US" dirty="0"/>
              <a:t>. </a:t>
            </a:r>
            <a:endParaRPr dirty="0"/>
          </a:p>
        </p:txBody>
      </p:sp>
      <p:sp>
        <p:nvSpPr>
          <p:cNvPr id="177" name="Google Shape;177;gf235520b95_2_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Have participants refer to their response to the warm-up as they read this quote.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As participants read this quote, emphasize the text in bold and use the following example to illustrate this point.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Grade 3 in the </a:t>
            </a:r>
            <a:r>
              <a:rPr lang="en-US" i="1" dirty="0"/>
              <a:t>KAS for Social Studies</a:t>
            </a:r>
            <a:r>
              <a:rPr lang="en-US" dirty="0"/>
              <a:t>, students are required to describe examples of economic interdependence (3.E.ST.1). While the term “economic interdependence” doesn’t appear in the high school Economics standards, understanding economic interdependence is essential for student understanding when they are required to draw conclusions regarding the effect of specialization and trade on production, distribution and consumption of goods and services for individuals, businesses and societies (HS.E.ST.1).</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Font typeface="Arial"/>
              <a:buNone/>
            </a:pPr>
            <a:r>
              <a:rPr lang="en-US" dirty="0"/>
              <a:t>Quote from: </a:t>
            </a:r>
            <a:r>
              <a:rPr lang="en-US" u="sng" dirty="0">
                <a:solidFill>
                  <a:srgbClr val="9454C3"/>
                </a:solidFill>
                <a:hlinkClick r:id="rId3">
                  <a:extLst>
                    <a:ext uri="{A12FA001-AC4F-418D-AE19-62706E023703}">
                      <ahyp:hlinkClr xmlns:ahyp="http://schemas.microsoft.com/office/drawing/2018/hyperlinkcolor" val="tx"/>
                    </a:ext>
                  </a:extLst>
                </a:hlinkClick>
              </a:rPr>
              <a:t>https://docs.wixstatic.com/ugd/5e86bd_069c6cbfd76d4d97810fcSection A129991214.pdf</a:t>
            </a:r>
            <a:endParaRPr dirty="0"/>
          </a:p>
        </p:txBody>
      </p:sp>
      <p:sp>
        <p:nvSpPr>
          <p:cNvPr id="339" name="Google Shape;339;p18: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9: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Have participants refer to their response to the warm-up as they read this quote. The economics example provided in the previous slide applies here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Font typeface="Arial"/>
              <a:buNone/>
            </a:pPr>
            <a:r>
              <a:rPr lang="en-US" dirty="0"/>
              <a:t>Quotes from: </a:t>
            </a:r>
            <a:r>
              <a:rPr lang="en-US" u="sng" dirty="0">
                <a:solidFill>
                  <a:srgbClr val="9454C3"/>
                </a:solidFill>
                <a:hlinkClick r:id="rId3">
                  <a:extLst>
                    <a:ext uri="{A12FA001-AC4F-418D-AE19-62706E023703}">
                      <ahyp:hlinkClr xmlns:ahyp="http://schemas.microsoft.com/office/drawing/2018/hyperlinkcolor" val="tx"/>
                    </a:ext>
                  </a:extLst>
                </a:hlinkClick>
              </a:rPr>
              <a:t>https://docs.wixstatic.com/ugd/5e86bd_069c6cbfd76d4d97810fcSection A129991214.pdf</a:t>
            </a:r>
            <a:endParaRPr dirty="0"/>
          </a:p>
        </p:txBody>
      </p:sp>
      <p:sp>
        <p:nvSpPr>
          <p:cNvPr id="347" name="Google Shape;347;p19: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f235520b95_2_39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f235520b95_2_395: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Calibri"/>
              <a:buNone/>
            </a:pPr>
            <a:r>
              <a:rPr lang="en-US" dirty="0"/>
              <a:t>First, have participants reflect on their original statement and provide time for participants to revise their statements based on the quotes they just read. </a:t>
            </a:r>
            <a:endParaRPr dirty="0"/>
          </a:p>
          <a:p>
            <a:pPr marL="0" marR="0" lvl="0" indent="0" algn="l" rtl="0">
              <a:spcBef>
                <a:spcPts val="0"/>
              </a:spcBef>
              <a:spcAft>
                <a:spcPts val="0"/>
              </a:spcAft>
              <a:buClr>
                <a:schemeClr val="dk1"/>
              </a:buClr>
              <a:buSzPts val="1100"/>
              <a:buFont typeface="Calibri"/>
              <a:buNone/>
            </a:pPr>
            <a:endParaRPr dirty="0"/>
          </a:p>
          <a:p>
            <a:pPr marL="0" marR="0" lvl="0" indent="0" algn="l" rtl="0">
              <a:spcBef>
                <a:spcPts val="0"/>
              </a:spcBef>
              <a:spcAft>
                <a:spcPts val="0"/>
              </a:spcAft>
              <a:buClr>
                <a:schemeClr val="dk1"/>
              </a:buClr>
              <a:buSzPts val="1100"/>
              <a:buFont typeface="Calibri"/>
              <a:buNone/>
            </a:pPr>
            <a:r>
              <a:rPr lang="en-US" dirty="0"/>
              <a:t>Second, facilitate a whole group discussion on how their original statements changed based on what they learned.</a:t>
            </a:r>
            <a:endParaRPr dirty="0"/>
          </a:p>
          <a:p>
            <a:pPr marL="0" marR="0" lvl="0" indent="0" algn="l" rtl="0">
              <a:spcBef>
                <a:spcPts val="0"/>
              </a:spcBef>
              <a:spcAft>
                <a:spcPts val="0"/>
              </a:spcAft>
              <a:buClr>
                <a:schemeClr val="dk1"/>
              </a:buClr>
              <a:buSzPts val="1100"/>
              <a:buFont typeface="Calibri"/>
              <a:buNone/>
            </a:pPr>
            <a:endParaRPr dirty="0"/>
          </a:p>
          <a:p>
            <a:pPr marL="0" marR="0" lvl="0" indent="0" algn="l" rtl="0">
              <a:spcBef>
                <a:spcPts val="0"/>
              </a:spcBef>
              <a:spcAft>
                <a:spcPts val="0"/>
              </a:spcAft>
              <a:buClr>
                <a:schemeClr val="dk1"/>
              </a:buClr>
              <a:buSzPts val="1100"/>
              <a:buFont typeface="Calibri"/>
              <a:buNone/>
            </a:pPr>
            <a:r>
              <a:rPr lang="en-US" dirty="0"/>
              <a:t>Consider maintaining a Google document to capture any information shared by participants or questions they may have. </a:t>
            </a:r>
            <a:endParaRPr dirty="0"/>
          </a:p>
          <a:p>
            <a:pPr marL="0" marR="0" lvl="0" indent="0" algn="l" rtl="0">
              <a:spcBef>
                <a:spcPts val="0"/>
              </a:spcBef>
              <a:spcAft>
                <a:spcPts val="0"/>
              </a:spcAft>
              <a:buClr>
                <a:schemeClr val="dk1"/>
              </a:buClr>
              <a:buSzPts val="1100"/>
              <a:buFont typeface="Calibri"/>
              <a:buNone/>
            </a:pPr>
            <a:endParaRPr dirty="0"/>
          </a:p>
        </p:txBody>
      </p:sp>
      <p:sp>
        <p:nvSpPr>
          <p:cNvPr id="355" name="Google Shape;355;gf235520b95_2_395: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a:spLocks noGrp="1" noRot="1" noChangeAspect="1"/>
          </p:cNvSpPr>
          <p:nvPr>
            <p:ph type="sldImg" idx="2"/>
          </p:nvPr>
        </p:nvSpPr>
        <p:spPr>
          <a:xfrm>
            <a:off x="273050" y="709613"/>
            <a:ext cx="6311900" cy="355123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2" name="Google Shape;362;p20:notes"/>
          <p:cNvSpPr txBox="1">
            <a:spLocks noGrp="1"/>
          </p:cNvSpPr>
          <p:nvPr>
            <p:ph type="body" idx="1"/>
          </p:nvPr>
        </p:nvSpPr>
        <p:spPr>
          <a:xfrm>
            <a:off x="685800" y="4497820"/>
            <a:ext cx="5486400" cy="426109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participants, individually, in partners, or in small groups, to answer this question. If in person, have participants work with individuals at their table. If virtually, place participants in break out rooms.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Participants should capture some, if not all, of the following:</a:t>
            </a:r>
            <a:endParaRPr dirty="0"/>
          </a:p>
          <a:p>
            <a:pPr marL="158750" lvl="0" indent="0" algn="l" rtl="0">
              <a:spcBef>
                <a:spcPts val="0"/>
              </a:spcBef>
              <a:spcAft>
                <a:spcPts val="0"/>
              </a:spcAft>
              <a:buSzPts val="1100"/>
              <a:buNone/>
            </a:pPr>
            <a:r>
              <a:rPr lang="en-US" dirty="0"/>
              <a:t>Within the architecture, the standards place an equal importance on both the mastery of important social studies concepts and disciplinary practices. 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As indicated by the graphic on this slide, concept knowledge cannot be achieved effectively without the practice of inquiry. Neither development of the practices nor development of the knowledge and understanding within the lenses is sufficient on its own to equip young people with the knowledge and skills necessary to carry on the ideals of the founders.</a:t>
            </a:r>
            <a:endParaRPr dirty="0"/>
          </a:p>
          <a:p>
            <a:pPr marL="158750" lvl="0" indent="0" algn="l" rtl="0">
              <a:spcBef>
                <a:spcPts val="0"/>
              </a:spcBef>
              <a:spcAft>
                <a:spcPts val="0"/>
              </a:spcAft>
              <a:buSzPts val="1100"/>
              <a:buNone/>
            </a:pPr>
            <a:endParaRPr dirty="0"/>
          </a:p>
          <a:p>
            <a:pPr marL="158750" lvl="0" indent="0" algn="l" rtl="0">
              <a:spcBef>
                <a:spcPts val="0"/>
              </a:spcBef>
              <a:spcAft>
                <a:spcPts val="0"/>
              </a:spcAft>
              <a:buSzPts val="1100"/>
              <a:buNone/>
            </a:pPr>
            <a:r>
              <a:rPr lang="en-US" dirty="0"/>
              <a:t>For more information, participants may access page 10 of the </a:t>
            </a:r>
            <a:r>
              <a:rPr lang="en-US" i="1" dirty="0"/>
              <a:t>KAS for Social Studies</a:t>
            </a:r>
            <a:r>
              <a:rPr lang="en-US" dirty="0"/>
              <a:t>.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Have participants identify the Concepts and Practices of the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KAS for Social Studies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completing this Jamboard: https://jamboard.google.com/d/17besRUkQIPIdBShw1YnIISHpwUjyDuMa49HtVImyNyM/copy</a:t>
            </a: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 clicking this link will provide you with a copy of this Jamboard file.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For the facilitator’s reference, the Concepts and Practices are:</a:t>
            </a:r>
            <a:endParaRPr dirty="0"/>
          </a:p>
          <a:p>
            <a:pPr marL="457200" lvl="0" indent="-317500" algn="l" rtl="0">
              <a:spcBef>
                <a:spcPts val="0"/>
              </a:spcBef>
              <a:spcAft>
                <a:spcPts val="0"/>
              </a:spcAft>
              <a:buSzPts val="1400"/>
              <a:buChar char="●"/>
            </a:pPr>
            <a:r>
              <a:rPr lang="en-US" dirty="0"/>
              <a:t>Civics</a:t>
            </a:r>
            <a:endParaRPr dirty="0"/>
          </a:p>
          <a:p>
            <a:pPr marL="914400" lvl="1" indent="-317500" algn="l" rtl="0">
              <a:spcBef>
                <a:spcPts val="0"/>
              </a:spcBef>
              <a:spcAft>
                <a:spcPts val="0"/>
              </a:spcAft>
              <a:buSzPts val="1400"/>
              <a:buChar char="○"/>
            </a:pPr>
            <a:r>
              <a:rPr lang="en-US" dirty="0"/>
              <a:t>Civic and Political Institutions</a:t>
            </a:r>
            <a:endParaRPr dirty="0"/>
          </a:p>
          <a:p>
            <a:pPr marL="914400" lvl="1" indent="-317500" algn="l" rtl="0">
              <a:spcBef>
                <a:spcPts val="0"/>
              </a:spcBef>
              <a:spcAft>
                <a:spcPts val="0"/>
              </a:spcAft>
              <a:buSzPts val="1400"/>
              <a:buChar char="○"/>
            </a:pPr>
            <a:r>
              <a:rPr lang="en-US" dirty="0"/>
              <a:t>Roles and Responsibilities of a Citizen</a:t>
            </a:r>
            <a:endParaRPr dirty="0"/>
          </a:p>
          <a:p>
            <a:pPr marL="914400" lvl="1" indent="-317500" algn="l" rtl="0">
              <a:spcBef>
                <a:spcPts val="0"/>
              </a:spcBef>
              <a:spcAft>
                <a:spcPts val="0"/>
              </a:spcAft>
              <a:buSzPts val="1400"/>
              <a:buChar char="○"/>
            </a:pPr>
            <a:r>
              <a:rPr lang="en-US" dirty="0"/>
              <a:t>Civic Virtues and Democratic Principles</a:t>
            </a:r>
            <a:endParaRPr dirty="0"/>
          </a:p>
          <a:p>
            <a:pPr marL="914400" lvl="1" indent="-317500" algn="l" rtl="0">
              <a:spcBef>
                <a:spcPts val="0"/>
              </a:spcBef>
              <a:spcAft>
                <a:spcPts val="0"/>
              </a:spcAft>
              <a:buSzPts val="1400"/>
              <a:buChar char="○"/>
            </a:pPr>
            <a:r>
              <a:rPr lang="en-US" dirty="0"/>
              <a:t>Processes, Rules and Laws</a:t>
            </a:r>
            <a:endParaRPr dirty="0"/>
          </a:p>
          <a:p>
            <a:pPr marL="914400" lvl="1" indent="-317500" algn="l" rtl="0">
              <a:spcBef>
                <a:spcPts val="0"/>
              </a:spcBef>
              <a:spcAft>
                <a:spcPts val="0"/>
              </a:spcAft>
              <a:buSzPts val="1400"/>
              <a:buChar char="○"/>
            </a:pPr>
            <a:r>
              <a:rPr lang="en-US" dirty="0"/>
              <a:t>Kentucky Government </a:t>
            </a:r>
            <a:endParaRPr dirty="0"/>
          </a:p>
          <a:p>
            <a:pPr marL="457200" lvl="0" indent="-317500" algn="l" rtl="0">
              <a:spcBef>
                <a:spcPts val="0"/>
              </a:spcBef>
              <a:spcAft>
                <a:spcPts val="0"/>
              </a:spcAft>
              <a:buSzPts val="1400"/>
              <a:buChar char="●"/>
            </a:pPr>
            <a:r>
              <a:rPr lang="en-US" dirty="0"/>
              <a:t>Economics</a:t>
            </a:r>
            <a:endParaRPr dirty="0"/>
          </a:p>
          <a:p>
            <a:pPr marL="914400" lvl="1" indent="-317500" algn="l" rtl="0">
              <a:spcBef>
                <a:spcPts val="0"/>
              </a:spcBef>
              <a:spcAft>
                <a:spcPts val="0"/>
              </a:spcAft>
              <a:buSzPts val="1400"/>
              <a:buChar char="○"/>
            </a:pPr>
            <a:r>
              <a:rPr lang="en-US" dirty="0"/>
              <a:t>Microeconomics</a:t>
            </a:r>
            <a:endParaRPr dirty="0"/>
          </a:p>
          <a:p>
            <a:pPr marL="914400" lvl="1" indent="-317500" algn="l" rtl="0">
              <a:spcBef>
                <a:spcPts val="0"/>
              </a:spcBef>
              <a:spcAft>
                <a:spcPts val="0"/>
              </a:spcAft>
              <a:buSzPts val="1400"/>
              <a:buChar char="○"/>
            </a:pPr>
            <a:r>
              <a:rPr lang="en-US" dirty="0"/>
              <a:t>Macroeconomics</a:t>
            </a:r>
            <a:endParaRPr dirty="0"/>
          </a:p>
          <a:p>
            <a:pPr marL="914400" lvl="1" indent="-317500" algn="l" rtl="0">
              <a:spcBef>
                <a:spcPts val="0"/>
              </a:spcBef>
              <a:spcAft>
                <a:spcPts val="0"/>
              </a:spcAft>
              <a:buSzPts val="1400"/>
              <a:buChar char="○"/>
            </a:pPr>
            <a:r>
              <a:rPr lang="en-US" dirty="0"/>
              <a:t>Specialization, Trade and Interdependence</a:t>
            </a:r>
            <a:endParaRPr dirty="0"/>
          </a:p>
          <a:p>
            <a:pPr marL="914400" lvl="1" indent="-317500" algn="l" rtl="0">
              <a:spcBef>
                <a:spcPts val="0"/>
              </a:spcBef>
              <a:spcAft>
                <a:spcPts val="0"/>
              </a:spcAft>
              <a:buSzPts val="1400"/>
              <a:buChar char="○"/>
            </a:pPr>
            <a:r>
              <a:rPr lang="en-US" dirty="0"/>
              <a:t>Incentives, Choices and Decision-making</a:t>
            </a:r>
            <a:endParaRPr dirty="0"/>
          </a:p>
          <a:p>
            <a:pPr marL="914400" lvl="1" indent="-317500" algn="l" rtl="0">
              <a:spcBef>
                <a:spcPts val="0"/>
              </a:spcBef>
              <a:spcAft>
                <a:spcPts val="0"/>
              </a:spcAft>
              <a:buSzPts val="1400"/>
              <a:buChar char="○"/>
            </a:pPr>
            <a:r>
              <a:rPr lang="en-US" dirty="0"/>
              <a:t>Kentucky Economics</a:t>
            </a:r>
            <a:endParaRPr dirty="0"/>
          </a:p>
          <a:p>
            <a:pPr marL="457200" lvl="0" indent="-317500" algn="l" rtl="0">
              <a:spcBef>
                <a:spcPts val="0"/>
              </a:spcBef>
              <a:spcAft>
                <a:spcPts val="0"/>
              </a:spcAft>
              <a:buSzPts val="1400"/>
              <a:buChar char="●"/>
            </a:pPr>
            <a:r>
              <a:rPr lang="en-US" dirty="0"/>
              <a:t>Geography</a:t>
            </a:r>
            <a:endParaRPr dirty="0"/>
          </a:p>
          <a:p>
            <a:pPr marL="914400" lvl="1" indent="-317500" algn="l" rtl="0">
              <a:spcBef>
                <a:spcPts val="0"/>
              </a:spcBef>
              <a:spcAft>
                <a:spcPts val="0"/>
              </a:spcAft>
              <a:buSzPts val="1400"/>
              <a:buChar char="○"/>
            </a:pPr>
            <a:r>
              <a:rPr lang="en-US" dirty="0"/>
              <a:t>Migration and Movement</a:t>
            </a:r>
            <a:endParaRPr dirty="0"/>
          </a:p>
          <a:p>
            <a:pPr marL="914400" lvl="1" indent="-317500" algn="l" rtl="0">
              <a:spcBef>
                <a:spcPts val="0"/>
              </a:spcBef>
              <a:spcAft>
                <a:spcPts val="0"/>
              </a:spcAft>
              <a:buSzPts val="1400"/>
              <a:buChar char="○"/>
            </a:pPr>
            <a:r>
              <a:rPr lang="en-US" dirty="0"/>
              <a:t>Human Interactions and Interconnections</a:t>
            </a:r>
            <a:endParaRPr dirty="0"/>
          </a:p>
          <a:p>
            <a:pPr marL="914400" lvl="1" indent="-317500" algn="l" rtl="0">
              <a:spcBef>
                <a:spcPts val="0"/>
              </a:spcBef>
              <a:spcAft>
                <a:spcPts val="0"/>
              </a:spcAft>
              <a:buSzPts val="1400"/>
              <a:buChar char="○"/>
            </a:pPr>
            <a:r>
              <a:rPr lang="en-US" dirty="0"/>
              <a:t>Human Environment Interaction</a:t>
            </a:r>
            <a:endParaRPr dirty="0"/>
          </a:p>
          <a:p>
            <a:pPr marL="914400" lvl="1" indent="-317500" algn="l" rtl="0">
              <a:spcBef>
                <a:spcPts val="0"/>
              </a:spcBef>
              <a:spcAft>
                <a:spcPts val="0"/>
              </a:spcAft>
              <a:buSzPts val="1400"/>
              <a:buChar char="○"/>
            </a:pPr>
            <a:r>
              <a:rPr lang="en-US" dirty="0"/>
              <a:t>Geographic Reasoning</a:t>
            </a:r>
            <a:endParaRPr dirty="0"/>
          </a:p>
          <a:p>
            <a:pPr marL="914400" lvl="1" indent="-317500" algn="l" rtl="0">
              <a:spcBef>
                <a:spcPts val="0"/>
              </a:spcBef>
              <a:spcAft>
                <a:spcPts val="0"/>
              </a:spcAft>
              <a:buSzPts val="1400"/>
              <a:buChar char="○"/>
            </a:pPr>
            <a:r>
              <a:rPr lang="en-US" dirty="0"/>
              <a:t>Kentucky Geography</a:t>
            </a:r>
            <a:endParaRPr dirty="0"/>
          </a:p>
          <a:p>
            <a:pPr marL="457200" lvl="0" indent="-317500" algn="l" rtl="0">
              <a:spcBef>
                <a:spcPts val="0"/>
              </a:spcBef>
              <a:spcAft>
                <a:spcPts val="0"/>
              </a:spcAft>
              <a:buSzPts val="1400"/>
              <a:buChar char="●"/>
            </a:pPr>
            <a:r>
              <a:rPr lang="en-US" dirty="0"/>
              <a:t>History</a:t>
            </a:r>
            <a:endParaRPr dirty="0"/>
          </a:p>
          <a:p>
            <a:pPr marL="914400" lvl="1" indent="-317500" algn="l" rtl="0">
              <a:spcBef>
                <a:spcPts val="0"/>
              </a:spcBef>
              <a:spcAft>
                <a:spcPts val="0"/>
              </a:spcAft>
              <a:buSzPts val="1400"/>
              <a:buChar char="○"/>
            </a:pPr>
            <a:r>
              <a:rPr lang="en-US" dirty="0"/>
              <a:t>Change and Continuity</a:t>
            </a:r>
            <a:endParaRPr dirty="0"/>
          </a:p>
          <a:p>
            <a:pPr marL="914400" lvl="1" indent="-317500" algn="l" rtl="0">
              <a:spcBef>
                <a:spcPts val="0"/>
              </a:spcBef>
              <a:spcAft>
                <a:spcPts val="0"/>
              </a:spcAft>
              <a:buSzPts val="1400"/>
              <a:buChar char="○"/>
            </a:pPr>
            <a:r>
              <a:rPr lang="en-US" dirty="0"/>
              <a:t>Cause and Effect</a:t>
            </a:r>
            <a:endParaRPr dirty="0"/>
          </a:p>
          <a:p>
            <a:pPr marL="914400" lvl="1" indent="-317500" algn="l" rtl="0">
              <a:spcBef>
                <a:spcPts val="0"/>
              </a:spcBef>
              <a:spcAft>
                <a:spcPts val="0"/>
              </a:spcAft>
              <a:buSzPts val="1400"/>
              <a:buChar char="○"/>
            </a:pPr>
            <a:r>
              <a:rPr lang="en-US" dirty="0"/>
              <a:t>Conflict and Compromise</a:t>
            </a:r>
            <a:endParaRPr dirty="0"/>
          </a:p>
          <a:p>
            <a:pPr marL="914400" lvl="1" indent="-317500" algn="l" rtl="0">
              <a:spcBef>
                <a:spcPts val="0"/>
              </a:spcBef>
              <a:spcAft>
                <a:spcPts val="0"/>
              </a:spcAft>
              <a:buSzPts val="1400"/>
              <a:buChar char="○"/>
            </a:pPr>
            <a:r>
              <a:rPr lang="en-US" dirty="0"/>
              <a:t>Kentucky History </a:t>
            </a:r>
            <a:endParaRPr dirty="0"/>
          </a:p>
          <a:p>
            <a:pPr marL="914400" lvl="0" indent="0" algn="l" rtl="0">
              <a:spcBef>
                <a:spcPts val="0"/>
              </a:spcBef>
              <a:spcAft>
                <a:spcPts val="0"/>
              </a:spcAft>
              <a:buNone/>
            </a:pPr>
            <a:r>
              <a:rPr lang="en-US" dirty="0"/>
              <a:t>For more information, have participants access pages 16-19 in the </a:t>
            </a:r>
            <a:r>
              <a:rPr lang="en-US" i="1" dirty="0"/>
              <a:t>KAS for Social Studies. </a:t>
            </a:r>
            <a:endParaRPr baseline="30000" dirty="0"/>
          </a:p>
          <a:p>
            <a:pPr marL="457200" lvl="0" indent="-317500" algn="l" rtl="0">
              <a:spcBef>
                <a:spcPts val="0"/>
              </a:spcBef>
              <a:spcAft>
                <a:spcPts val="0"/>
              </a:spcAft>
              <a:buSzPts val="1400"/>
              <a:buAutoNum type="arabicParenR"/>
            </a:pPr>
            <a:r>
              <a:rPr lang="en-US" dirty="0"/>
              <a:t>Next, have participants organize the Concepts and Practices into the Disciplinary Strand standards.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in person, participants would work with the individuals at their table and identify the concepts and practices on Post-Its. Next, they can organize the Post-It notes within the categories of the Disciplinary Strand standards. If completing this work virtually, conduct these steps using a Jamboard.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Once participants have completed this activity, conduct a whole group discussion where participants share their experiences in this activity. Discuss this list is a way to build learning progressions for students. This list represents the big ideas of social studies and are the building blocks that students should revisit year after year, at deeper levels. </a:t>
            </a:r>
            <a:endParaRPr dirty="0"/>
          </a:p>
        </p:txBody>
      </p:sp>
      <p:sp>
        <p:nvSpPr>
          <p:cNvPr id="370" name="Google Shape;370;p21: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the following: The</a:t>
            </a:r>
            <a:r>
              <a:rPr lang="en-US" i="1" dirty="0"/>
              <a:t> KAS for Social Studies </a:t>
            </a:r>
            <a:r>
              <a:rPr lang="en-US" dirty="0"/>
              <a:t>has been organized in progressions from K-12 by grade level, inquiry practice, discipline and concepts and practices to aid districts in curriculum development.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additional information is needed, have participants access the </a:t>
            </a:r>
            <a:r>
              <a:rPr lang="en-US" i="1" dirty="0"/>
              <a:t>Getting to Know the KAS for Social Studies </a:t>
            </a:r>
            <a:r>
              <a:rPr lang="en-US" dirty="0"/>
              <a:t>module, Section C, to review the key components of the standards.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79" name="Google Shape;379;p22: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
        <p:nvSpPr>
          <p:cNvPr id="380" name="Google Shape;380;p22:notes"/>
          <p:cNvSpPr/>
          <p:nvPr/>
        </p:nvSpPr>
        <p:spPr>
          <a:xfrm>
            <a:off x="685800" y="4971276"/>
            <a:ext cx="5257800" cy="4780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Each block in a learning progression is a stepping stone leading to deeper understanding of the destination – the big idea.</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the slide. These are the guiding principles behind the development of the disciplinary strands, inquiry practices and disciplinary concepts and practices.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a </a:t>
            </a:r>
            <a:r>
              <a:rPr lang="en-US" i="1" dirty="0"/>
              <a:t>KAS for Social Studies</a:t>
            </a:r>
            <a:r>
              <a:rPr lang="en-US" dirty="0"/>
              <a:t> specific example of the information on this slide, consider the term “community” and the grade-level themes Kindergarten through Grade 3. As a reminder, the themes are as follows: </a:t>
            </a:r>
            <a:endParaRPr dirty="0"/>
          </a:p>
          <a:p>
            <a:pPr marL="457200" lvl="0" indent="-317500" algn="l" rtl="0">
              <a:spcBef>
                <a:spcPts val="0"/>
              </a:spcBef>
              <a:spcAft>
                <a:spcPts val="0"/>
              </a:spcAft>
              <a:buSzPts val="1400"/>
              <a:buChar char="●"/>
            </a:pPr>
            <a:r>
              <a:rPr lang="en-US" dirty="0"/>
              <a:t>The focus of kindergarten is to provide students with rich explorations of topics that affect them and their personal environment. They engage in learning about themselves, their school, city and local communities. Students also have opportunities to compare how life in the past is different from today, with respect to their own experiences. </a:t>
            </a:r>
            <a:endParaRPr dirty="0"/>
          </a:p>
          <a:p>
            <a:pPr marL="457200" lvl="0" indent="-317500" algn="l" rtl="0">
              <a:spcBef>
                <a:spcPts val="0"/>
              </a:spcBef>
              <a:spcAft>
                <a:spcPts val="0"/>
              </a:spcAft>
              <a:buSzPts val="1400"/>
              <a:buChar char="●"/>
            </a:pPr>
            <a:r>
              <a:rPr lang="en-US" dirty="0"/>
              <a:t>The focus of grade 1 is the continuation of developing students’ citizenship skills by expanding their studies from a personal to a local level, to include the state. They explore the interplay between people of the past and modern communities. Students also engage in thinking and conversing about how their community impacts them. </a:t>
            </a:r>
            <a:endParaRPr dirty="0"/>
          </a:p>
          <a:p>
            <a:pPr marL="457200" lvl="0" indent="-317500" algn="l" rtl="0">
              <a:spcBef>
                <a:spcPts val="0"/>
              </a:spcBef>
              <a:spcAft>
                <a:spcPts val="0"/>
              </a:spcAft>
              <a:buSzPts val="1400"/>
              <a:buChar char="●"/>
            </a:pPr>
            <a:r>
              <a:rPr lang="en-US" dirty="0"/>
              <a:t>The focus of grade 2 continues to be the development of students’ understandings of the concept of community by extending their studies from their local and state community to communities found in North America (Canada, Mexico and the U.S.). They engage in learning the motivations of diverse groups in the past and today. Students also study the influence of settlement on people and places. </a:t>
            </a:r>
            <a:endParaRPr dirty="0"/>
          </a:p>
          <a:p>
            <a:pPr marL="457200" lvl="0" indent="-317500" algn="l" rtl="0">
              <a:spcBef>
                <a:spcPts val="0"/>
              </a:spcBef>
              <a:spcAft>
                <a:spcPts val="0"/>
              </a:spcAft>
              <a:buSzPts val="1400"/>
              <a:buChar char="●"/>
            </a:pPr>
            <a:r>
              <a:rPr lang="en-US" dirty="0"/>
              <a:t>The focus of grade 3 is the extension of students’ understandings of the concept of community to include global communities. Students explore interactions between groups of people in Africa, the Americas, Asia, Europe and Oceania (Australasia, Melanesia, Micronesia and Polynesia). Students also investigate how cultures work together, while acknowledging the different perspectives of diverse groups.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When exploring these themes, students’ understanding of community starts at their school, city and local communities in Kindergarten and grows to global communities in Grade 3. Therefore, in just this one word, students gain a deeper understanding of “community” as they progress through their social studies education.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r>
              <a:rPr lang="en-US" dirty="0"/>
              <a:t>Quote from: </a:t>
            </a:r>
            <a:r>
              <a:rPr lang="en-US" u="sng" dirty="0">
                <a:solidFill>
                  <a:srgbClr val="9454C3"/>
                </a:solidFill>
                <a:hlinkClick r:id="rId3">
                  <a:extLst>
                    <a:ext uri="{A12FA001-AC4F-418D-AE19-62706E023703}">
                      <ahyp:hlinkClr xmlns:ahyp="http://schemas.microsoft.com/office/drawing/2018/hyperlinkcolor" val="tx"/>
                    </a:ext>
                  </a:extLst>
                </a:hlinkClick>
              </a:rPr>
              <a:t>https://docs.wixstatic.com/ugd/5e86bd_069c6cbfd76d4d97810fcSection A129991214.pdf</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90" name="Google Shape;390;p24: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7: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 this slide, explain that the Inquiry Practices are written in progressions. It is essential that students engage with the Inquiry Practices at each grade level to ensure that they have the concepts and skills required to be successful as they progress through their social studies education. Here is an example of a progression in the Inquiry Practice of Questioning: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role does a student take in asking compelling questions?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requirement as to whether or not a student is required to generate their own compelling question varies depending on the student’s grade level in the </a:t>
            </a:r>
            <a:r>
              <a:rPr lang="en-US" i="1" dirty="0"/>
              <a:t>KAS for Social Studies</a:t>
            </a:r>
            <a:r>
              <a:rPr lang="en-US" dirty="0"/>
              <a:t>. For example:</a:t>
            </a:r>
            <a:endParaRPr dirty="0"/>
          </a:p>
          <a:p>
            <a:pPr marL="0" lvl="0" indent="0" algn="l" rtl="0">
              <a:spcBef>
                <a:spcPts val="0"/>
              </a:spcBef>
              <a:spcAft>
                <a:spcPts val="0"/>
              </a:spcAft>
              <a:buNone/>
            </a:pPr>
            <a:endParaRPr dirty="0"/>
          </a:p>
          <a:p>
            <a:pPr marL="457200" lvl="0" indent="-317500" algn="l" rtl="0">
              <a:lnSpc>
                <a:spcPct val="90000"/>
              </a:lnSpc>
              <a:spcBef>
                <a:spcPts val="0"/>
              </a:spcBef>
              <a:spcAft>
                <a:spcPts val="0"/>
              </a:spcAft>
              <a:buSzPts val="1400"/>
              <a:buChar char="●"/>
            </a:pPr>
            <a:r>
              <a:rPr lang="en-US" dirty="0"/>
              <a:t>In Kindergarten through Grade 5, students are not required to ask compelling questions without teacher support as it is not the expectation of the standard that students develop the compelling questions on their own.</a:t>
            </a:r>
            <a:endParaRPr dirty="0"/>
          </a:p>
          <a:p>
            <a:pPr marL="457200" lvl="0" indent="-317500" algn="l" rtl="0">
              <a:lnSpc>
                <a:spcPct val="90000"/>
              </a:lnSpc>
              <a:spcBef>
                <a:spcPts val="0"/>
              </a:spcBef>
              <a:spcAft>
                <a:spcPts val="0"/>
              </a:spcAft>
              <a:buSzPts val="1400"/>
              <a:buChar char="●"/>
            </a:pPr>
            <a:r>
              <a:rPr lang="en-US" dirty="0"/>
              <a:t>In Grades 6 through 8, teachers should provide opportunities for students to develop their own compelling questions, with teacher support, to address the grade level theme.</a:t>
            </a:r>
            <a:endParaRPr dirty="0"/>
          </a:p>
          <a:p>
            <a:pPr marL="457200" lvl="0" indent="-317500" algn="l" rtl="0">
              <a:lnSpc>
                <a:spcPct val="90000"/>
              </a:lnSpc>
              <a:spcBef>
                <a:spcPts val="0"/>
              </a:spcBef>
              <a:spcAft>
                <a:spcPts val="0"/>
              </a:spcAft>
              <a:buSzPts val="1400"/>
              <a:buChar char="●"/>
            </a:pPr>
            <a:r>
              <a:rPr lang="en-US" dirty="0"/>
              <a:t>In high school, teachers should provide opportunities for students to generate their own compelling questions to frame thinking, inquiry and/or understanding of key concepts in civics, economics, geography, U.S. history and world history.</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It is important to note that standards are the floor, not the ceiling. A Grade 5 teacher can have their students generate their own compelling questions, but it is not a requirement of the standards at Grade 5. </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Clr>
                <a:schemeClr val="dk1"/>
              </a:buClr>
              <a:buSzPts val="1100"/>
              <a:buFont typeface="Arial"/>
              <a:buNone/>
            </a:pPr>
            <a:r>
              <a:rPr lang="en-US" dirty="0"/>
              <a:t>For more information, access the </a:t>
            </a:r>
            <a:r>
              <a:rPr lang="en-US" i="1" dirty="0"/>
              <a:t>Inquiry Practices of the KAS for Social Studies</a:t>
            </a:r>
            <a:r>
              <a:rPr lang="en-US" dirty="0"/>
              <a:t> module. </a:t>
            </a:r>
            <a:endParaRPr dirty="0"/>
          </a:p>
          <a:p>
            <a:pPr marL="0" lvl="0" indent="0" algn="l" rtl="0">
              <a:spcBef>
                <a:spcPts val="0"/>
              </a:spcBef>
              <a:spcAft>
                <a:spcPts val="0"/>
              </a:spcAft>
              <a:buNone/>
            </a:pPr>
            <a:endParaRPr dirty="0"/>
          </a:p>
        </p:txBody>
      </p:sp>
      <p:sp>
        <p:nvSpPr>
          <p:cNvPr id="397" name="Google Shape;397;p2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6: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the slide.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05" name="Google Shape;405;p2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dirty="0"/>
              <a:t>On this slide, explain that the Concepts and Practices of the Disciplinary Strands are written in progressions. It is essential that students engage with the Concepts and Practices at each grade level to ensure that they have the concepts and skills required to be successful as they progress through their social studies education. As an example, here is an example of a progression in the Civic and Political Institutions Concept and Practice of Civics: </a:t>
            </a:r>
            <a:endParaRPr dirty="0"/>
          </a:p>
          <a:p>
            <a:pPr marL="457200" lvl="0" indent="-317500" algn="l" rtl="0">
              <a:spcBef>
                <a:spcPts val="0"/>
              </a:spcBef>
              <a:spcAft>
                <a:spcPts val="0"/>
              </a:spcAft>
              <a:buSzPts val="1400"/>
              <a:buChar char="●"/>
            </a:pPr>
            <a:r>
              <a:rPr lang="en-US" dirty="0"/>
              <a:t>Kindergarten</a:t>
            </a:r>
            <a:endParaRPr dirty="0"/>
          </a:p>
          <a:p>
            <a:pPr marL="914400" lvl="1" indent="-317500" algn="l" rtl="0">
              <a:spcBef>
                <a:spcPts val="0"/>
              </a:spcBef>
              <a:spcAft>
                <a:spcPts val="0"/>
              </a:spcAft>
              <a:buSzPts val="1400"/>
              <a:buChar char="○"/>
            </a:pPr>
            <a:r>
              <a:rPr lang="en-US" dirty="0"/>
              <a:t>K.C.CP.1 Explain the purpose of local government.</a:t>
            </a:r>
            <a:endParaRPr dirty="0"/>
          </a:p>
          <a:p>
            <a:pPr marL="457200" lvl="0" indent="-317500" algn="l" rtl="0">
              <a:spcBef>
                <a:spcPts val="0"/>
              </a:spcBef>
              <a:spcAft>
                <a:spcPts val="0"/>
              </a:spcAft>
              <a:buSzPts val="1400"/>
              <a:buChar char="●"/>
            </a:pPr>
            <a:r>
              <a:rPr lang="en-US" dirty="0"/>
              <a:t>Grade 1</a:t>
            </a:r>
            <a:endParaRPr dirty="0"/>
          </a:p>
          <a:p>
            <a:pPr marL="914400" lvl="1" indent="-317500" algn="l" rtl="0">
              <a:spcBef>
                <a:spcPts val="0"/>
              </a:spcBef>
              <a:spcAft>
                <a:spcPts val="0"/>
              </a:spcAft>
              <a:buSzPts val="1400"/>
              <a:buChar char="○"/>
            </a:pPr>
            <a:r>
              <a:rPr lang="en-US" dirty="0"/>
              <a:t>1.C.CP.1 Describe the purpose of Kentucky government. </a:t>
            </a:r>
            <a:endParaRPr dirty="0"/>
          </a:p>
          <a:p>
            <a:pPr marL="457200" lvl="0" indent="-317500" algn="l" rtl="0">
              <a:spcBef>
                <a:spcPts val="0"/>
              </a:spcBef>
              <a:spcAft>
                <a:spcPts val="0"/>
              </a:spcAft>
              <a:buSzPts val="1400"/>
              <a:buChar char="●"/>
            </a:pPr>
            <a:r>
              <a:rPr lang="en-US" dirty="0"/>
              <a:t>Grade 2 </a:t>
            </a:r>
            <a:endParaRPr dirty="0"/>
          </a:p>
          <a:p>
            <a:pPr marL="914400" lvl="1" indent="-317500" algn="l" rtl="0">
              <a:spcBef>
                <a:spcPts val="0"/>
              </a:spcBef>
              <a:spcAft>
                <a:spcPts val="0"/>
              </a:spcAft>
              <a:buSzPts val="1400"/>
              <a:buChar char="○"/>
            </a:pPr>
            <a:r>
              <a:rPr lang="en-US" dirty="0"/>
              <a:t> 2.C.CP.1 Explain the need for civic and political structures in North America. </a:t>
            </a:r>
            <a:endParaRPr dirty="0"/>
          </a:p>
          <a:p>
            <a:pPr marL="914400" lvl="1" indent="-317500" algn="l" rtl="0">
              <a:spcBef>
                <a:spcPts val="0"/>
              </a:spcBef>
              <a:spcAft>
                <a:spcPts val="0"/>
              </a:spcAft>
              <a:buSzPts val="1400"/>
              <a:buChar char="○"/>
            </a:pPr>
            <a:r>
              <a:rPr lang="en-US" dirty="0"/>
              <a:t>2.C.CP.2 Explain that the functions of effective government are to create order, establish justice and meet the needs of their citizens. </a:t>
            </a:r>
            <a:endParaRPr dirty="0"/>
          </a:p>
          <a:p>
            <a:pPr marL="457200" lvl="0" indent="-317500" algn="l" rtl="0">
              <a:spcBef>
                <a:spcPts val="0"/>
              </a:spcBef>
              <a:spcAft>
                <a:spcPts val="0"/>
              </a:spcAft>
              <a:buSzPts val="1400"/>
              <a:buChar char="●"/>
            </a:pPr>
            <a:r>
              <a:rPr lang="en-US" dirty="0"/>
              <a:t>Grade 3 </a:t>
            </a:r>
            <a:endParaRPr dirty="0"/>
          </a:p>
          <a:p>
            <a:pPr marL="914400" lvl="1" indent="-317500" algn="l" rtl="0">
              <a:spcBef>
                <a:spcPts val="0"/>
              </a:spcBef>
              <a:spcAft>
                <a:spcPts val="0"/>
              </a:spcAft>
              <a:buSzPts val="1400"/>
              <a:buChar char="○"/>
            </a:pPr>
            <a:r>
              <a:rPr lang="en-US" dirty="0"/>
              <a:t>3.C.CP.1 Explain the basic purposes and functions of differing governing bodies in the world. </a:t>
            </a:r>
            <a:endParaRPr dirty="0"/>
          </a:p>
          <a:p>
            <a:pPr marL="914400" lvl="1" indent="-317500" algn="l" rtl="0">
              <a:spcBef>
                <a:spcPts val="0"/>
              </a:spcBef>
              <a:spcAft>
                <a:spcPts val="0"/>
              </a:spcAft>
              <a:buSzPts val="1400"/>
              <a:buChar char="○"/>
            </a:pPr>
            <a:r>
              <a:rPr lang="en-US" dirty="0"/>
              <a:t>3.C.CP.2 Compare how diverse societies govern themselves.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When students are engaging with the </a:t>
            </a:r>
            <a:r>
              <a:rPr lang="en-US" i="1" dirty="0"/>
              <a:t>KAS for Social Studies</a:t>
            </a:r>
            <a:r>
              <a:rPr lang="en-US" dirty="0"/>
              <a:t>, it is important that they use the language of the standards. This includes using discipline specific vocabulary. </a:t>
            </a: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cc5663439_0_9: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the Group Norms for the entire module that repeat with each with each section. Participants have the option to modify this list of norms as they progress through the module; however, ensure that participants adhere to these norms as they engage in this work. </a:t>
            </a:r>
            <a:endParaRPr dirty="0"/>
          </a:p>
        </p:txBody>
      </p:sp>
      <p:sp>
        <p:nvSpPr>
          <p:cNvPr id="184" name="Google Shape;184;gecc5663439_0_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txBox="1">
            <a:spLocks noGrp="1"/>
          </p:cNvSpPr>
          <p:nvPr>
            <p:ph type="body" idx="1"/>
          </p:nvPr>
        </p:nvSpPr>
        <p:spPr>
          <a:xfrm>
            <a:off x="685800" y="4482297"/>
            <a:ext cx="5486400" cy="36674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On this slide, explain that the Concepts and Practices of the Disciplinary Strands are written in progressions. This includes the Kentucky studies concepts and practices through the </a:t>
            </a:r>
            <a:r>
              <a:rPr lang="en-US" i="1" dirty="0"/>
              <a:t>KAS for Social Studies</a:t>
            </a:r>
            <a:r>
              <a:rPr lang="en-US" dirty="0"/>
              <a:t>. It is essential that students engage with the Kentucky studies Concepts and Practices at each grade level to ensure that they have the concepts and skills required to be successful as they progress through their social studies education. As an example, here is an example of a progression in the Kentucky Geography concept and practice:</a:t>
            </a:r>
            <a:endParaRPr dirty="0"/>
          </a:p>
          <a:p>
            <a:pPr marL="0" lvl="0" indent="0" algn="l" rtl="0">
              <a:spcBef>
                <a:spcPts val="0"/>
              </a:spcBef>
              <a:spcAft>
                <a:spcPts val="0"/>
              </a:spcAft>
              <a:buClr>
                <a:schemeClr val="dk1"/>
              </a:buClr>
              <a:buSzPts val="1100"/>
              <a:buFont typeface="Arial"/>
              <a:buNone/>
            </a:pPr>
            <a:endParaRPr dirty="0"/>
          </a:p>
          <a:p>
            <a:pPr marL="457200" lvl="0" indent="-317500" algn="l" rtl="0">
              <a:spcBef>
                <a:spcPts val="0"/>
              </a:spcBef>
              <a:spcAft>
                <a:spcPts val="0"/>
              </a:spcAft>
              <a:buSzPts val="1400"/>
              <a:buChar char="●"/>
            </a:pPr>
            <a:r>
              <a:rPr lang="en-US" dirty="0"/>
              <a:t>Kindergarten </a:t>
            </a:r>
            <a:endParaRPr dirty="0"/>
          </a:p>
          <a:p>
            <a:pPr marL="914400" lvl="1" indent="-317500" algn="l" rtl="0">
              <a:spcBef>
                <a:spcPts val="0"/>
              </a:spcBef>
              <a:spcAft>
                <a:spcPts val="0"/>
              </a:spcAft>
              <a:buSzPts val="1400"/>
              <a:buChar char="○"/>
            </a:pPr>
            <a:r>
              <a:rPr lang="en-US" dirty="0"/>
              <a:t>K.G.KGE.1 Identify physical and environmental characteristics of communities. </a:t>
            </a:r>
            <a:endParaRPr dirty="0"/>
          </a:p>
          <a:p>
            <a:pPr marL="457200" lvl="0" indent="-317500" algn="l" rtl="0">
              <a:spcBef>
                <a:spcPts val="0"/>
              </a:spcBef>
              <a:spcAft>
                <a:spcPts val="0"/>
              </a:spcAft>
              <a:buSzPts val="1400"/>
              <a:buChar char="●"/>
            </a:pPr>
            <a:r>
              <a:rPr lang="en-US" dirty="0"/>
              <a:t>Grade 1 </a:t>
            </a:r>
            <a:endParaRPr dirty="0"/>
          </a:p>
          <a:p>
            <a:pPr marL="914400" lvl="1" indent="-317500" algn="l" rtl="0">
              <a:spcBef>
                <a:spcPts val="0"/>
              </a:spcBef>
              <a:spcAft>
                <a:spcPts val="0"/>
              </a:spcAft>
              <a:buSzPts val="1400"/>
              <a:buChar char="○"/>
            </a:pPr>
            <a:r>
              <a:rPr lang="en-US" dirty="0"/>
              <a:t>1.G.KGE.1 Compare the physical and human characteristics of communities in Kentucky. </a:t>
            </a:r>
            <a:endParaRPr dirty="0"/>
          </a:p>
          <a:p>
            <a:pPr marL="457200" lvl="0" indent="-317500" algn="l" rtl="0">
              <a:spcBef>
                <a:spcPts val="0"/>
              </a:spcBef>
              <a:spcAft>
                <a:spcPts val="0"/>
              </a:spcAft>
              <a:buSzPts val="1400"/>
              <a:buChar char="●"/>
            </a:pPr>
            <a:r>
              <a:rPr lang="en-US" dirty="0"/>
              <a:t>Grade 2 </a:t>
            </a:r>
            <a:endParaRPr dirty="0"/>
          </a:p>
          <a:p>
            <a:pPr marL="914400" lvl="1" indent="-317500" algn="l" rtl="0">
              <a:spcBef>
                <a:spcPts val="0"/>
              </a:spcBef>
              <a:spcAft>
                <a:spcPts val="0"/>
              </a:spcAft>
              <a:buSzPts val="1400"/>
              <a:buChar char="○"/>
            </a:pPr>
            <a:r>
              <a:rPr lang="en-US" dirty="0"/>
              <a:t>2.G.KGE.1 Analyze reasons for similarities and differences in the settlement patterns of North America and Kentucky. </a:t>
            </a:r>
            <a:endParaRPr dirty="0"/>
          </a:p>
          <a:p>
            <a:pPr marL="457200" lvl="0" indent="-317500" algn="l" rtl="0">
              <a:spcBef>
                <a:spcPts val="0"/>
              </a:spcBef>
              <a:spcAft>
                <a:spcPts val="0"/>
              </a:spcAft>
              <a:buSzPts val="1400"/>
              <a:buChar char="●"/>
            </a:pPr>
            <a:r>
              <a:rPr lang="en-US" dirty="0"/>
              <a:t>Grade 3 </a:t>
            </a:r>
            <a:endParaRPr dirty="0"/>
          </a:p>
          <a:p>
            <a:pPr marL="914400" lvl="1" indent="-317500" algn="l" rtl="0">
              <a:spcBef>
                <a:spcPts val="0"/>
              </a:spcBef>
              <a:spcAft>
                <a:spcPts val="0"/>
              </a:spcAft>
              <a:buSzPts val="1400"/>
              <a:buChar char="○"/>
            </a:pPr>
            <a:r>
              <a:rPr lang="en-US" dirty="0"/>
              <a:t>3.G.KGE.1 Describe the impact of cultural diffusion and blending on Kentucky in the past and today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If conducting this training virtually, have participants discuss these questions in break out rooms. If participants are in person, have them discuss these questions at their table. Some possible answers include, but are not limited to, the following:</a:t>
            </a:r>
            <a:endParaRPr dirty="0"/>
          </a:p>
          <a:p>
            <a:pPr marL="457200" lvl="0" indent="-317500" algn="l" rtl="0">
              <a:lnSpc>
                <a:spcPct val="100000"/>
              </a:lnSpc>
              <a:spcBef>
                <a:spcPts val="0"/>
              </a:spcBef>
              <a:spcAft>
                <a:spcPts val="0"/>
              </a:spcAft>
              <a:buSzPts val="1400"/>
              <a:buAutoNum type="arabicParenR"/>
            </a:pPr>
            <a:r>
              <a:rPr lang="en-US" dirty="0"/>
              <a:t>Students will have a greater understanding of where they are living. Before, students only studied Kentucky in Grade 4. If students were not living in Kentucky in Grade 4, they may have never studied the state in which they live. Having K-12 Kentucky studies standards enables students to learn more about where they live, no matter what grade they are in. </a:t>
            </a:r>
            <a:endParaRPr dirty="0"/>
          </a:p>
          <a:p>
            <a:pPr marL="457200" lvl="0" indent="-317500" algn="l" rtl="0">
              <a:lnSpc>
                <a:spcPct val="100000"/>
              </a:lnSpc>
              <a:spcBef>
                <a:spcPts val="0"/>
              </a:spcBef>
              <a:spcAft>
                <a:spcPts val="0"/>
              </a:spcAft>
              <a:buSzPts val="1400"/>
              <a:buAutoNum type="arabicParenR"/>
            </a:pPr>
            <a:r>
              <a:rPr lang="en-US" dirty="0"/>
              <a:t>In focus groups, students have shared that a more sophisticated understanding of Kentucky can help students appreciate where they live and prevent “brain-drain” from students leaving Kentucky after graduation. </a:t>
            </a:r>
            <a:endParaRPr dirty="0"/>
          </a:p>
        </p:txBody>
      </p:sp>
      <p:sp>
        <p:nvSpPr>
          <p:cNvPr id="419" name="Google Shape;419;p2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0: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Ask participants to share their thoughts on the structure of the </a:t>
            </a:r>
            <a:r>
              <a:rPr lang="en-US" i="1" dirty="0"/>
              <a:t>KAS for Social Studies </a:t>
            </a:r>
            <a:r>
              <a:rPr lang="en-US" dirty="0"/>
              <a:t>and how it supports K-12 learning progressions. Have participants initially discuss these questions in breakout rooms (if virtual) or at their table (if in person). Have participants from each breakout room or table share their response to each question. Ensure that each group participates and consider maintaining a Google document to capture participant responses. </a:t>
            </a:r>
            <a:endParaRPr dirty="0"/>
          </a:p>
        </p:txBody>
      </p:sp>
      <p:sp>
        <p:nvSpPr>
          <p:cNvPr id="429" name="Google Shape;429;p3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them to work individually or with a small team to analyze how these progressions impact and support learning in their grade or course. These conversations may happen at their table (if in person) or in breakout rooms (if virtual).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 is important to emphasize to participants that understanding the purpose and function of progressions is essential in unpacking a standard, which occurs in the next section of this module. There may be times where a secondary teacher may engage students in a lesson about a specific concept or skill in their grade level standards as if the student has never encountered this information before. However, their students would have engaged with the concept or skill in elementary school as the concept or skill was introduced in elementary school.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37" name="Google Shape;437;p31: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235520b95_2_40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f235520b95_2_409: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Facilitate a whole group discussion using the “What Makes You Say That” thinking strategy to encourage participants making connections between what they learned and what their colleagues have shared.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Harvard Graduate School of Education. (2022). </a:t>
            </a:r>
            <a:r>
              <a:rPr lang="en-US" i="1" dirty="0"/>
              <a:t>What Makes You Say That?</a:t>
            </a:r>
            <a:r>
              <a:rPr lang="en-US" i="0" dirty="0"/>
              <a:t>. Project Zero. https://pz.harvard.edu/resources/what-makes-you-say-that</a:t>
            </a:r>
            <a:endParaRPr dirty="0"/>
          </a:p>
        </p:txBody>
      </p:sp>
      <p:sp>
        <p:nvSpPr>
          <p:cNvPr id="445" name="Google Shape;445;gf235520b95_2_409: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3: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Remind participants that this is a cyclical process that should be ongoing. Prior to moving forward in this work, participants must understand the purpose and function of the progressions and why understanding the progressions support an educator’s understanding of how to unpack the standards.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the visual on slide and highlight the next section of the module will focus on Unpacking the </a:t>
            </a:r>
            <a:r>
              <a:rPr lang="en-US" i="1" dirty="0"/>
              <a:t>KAS for Social Studies</a:t>
            </a:r>
            <a:r>
              <a:rPr lang="en-US" dirty="0"/>
              <a:t>.</a:t>
            </a:r>
            <a:endParaRPr dirty="0"/>
          </a:p>
        </p:txBody>
      </p:sp>
      <p:sp>
        <p:nvSpPr>
          <p:cNvPr id="453" name="Google Shape;453;p33: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4: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Section B, Unpacking the Standards, will focus on understanding the knowledge and skill expectations in the </a:t>
            </a:r>
            <a:r>
              <a:rPr lang="en-US" i="1" dirty="0"/>
              <a:t>KAS for Social Studies.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Supporting teachers in this work may require that teachers need additional support. Below are some additional leadership considerations:</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dirty="0"/>
              <a:t>Who might provide content support to teachers as they work through the analysis? </a:t>
            </a:r>
          </a:p>
          <a:p>
            <a:pPr marL="628650" lvl="1" indent="-171450" algn="l" rtl="0">
              <a:spcBef>
                <a:spcPts val="0"/>
              </a:spcBef>
              <a:spcAft>
                <a:spcPts val="0"/>
              </a:spcAft>
              <a:buFont typeface="Arial" panose="020B0604020202020204" pitchFamily="34" charset="0"/>
              <a:buChar char="•"/>
            </a:pPr>
            <a:r>
              <a:rPr lang="en-US" dirty="0"/>
              <a:t>Are there curriculum coaches/specialists in the district or school to support grade-level teams? </a:t>
            </a:r>
          </a:p>
          <a:p>
            <a:pPr marL="628650" lvl="1" indent="-171450" algn="l" rtl="0">
              <a:spcBef>
                <a:spcPts val="0"/>
              </a:spcBef>
              <a:spcAft>
                <a:spcPts val="0"/>
              </a:spcAft>
              <a:buFont typeface="Arial" panose="020B0604020202020204" pitchFamily="34" charset="0"/>
              <a:buChar char="•"/>
            </a:pPr>
            <a:r>
              <a:rPr lang="en-US" dirty="0"/>
              <a:t>How might you partner with your regional cooperative or professional organizations to support teachers in this work? </a:t>
            </a:r>
            <a:endParaRPr dirty="0"/>
          </a:p>
        </p:txBody>
      </p:sp>
      <p:sp>
        <p:nvSpPr>
          <p:cNvPr id="473" name="Google Shape;473;p3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6: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dirty="0"/>
              <a:t>Explain: The goals for this module are on this slide. The one with the star is the focus of Section B.</a:t>
            </a:r>
            <a:endParaRPr dirty="0"/>
          </a:p>
          <a:p>
            <a:pPr marL="444500" marR="0" lvl="0" indent="-215900" algn="l" rtl="0">
              <a:lnSpc>
                <a:spcPct val="100000"/>
              </a:lnSpc>
              <a:spcBef>
                <a:spcPts val="0"/>
              </a:spcBef>
              <a:spcAft>
                <a:spcPts val="0"/>
              </a:spcAft>
              <a:buClr>
                <a:srgbClr val="000000"/>
              </a:buClr>
              <a:buSzPts val="1400"/>
              <a:buFont typeface="Arial"/>
              <a:buNone/>
            </a:pPr>
            <a:endParaRPr dirty="0"/>
          </a:p>
          <a:p>
            <a:pPr marL="444500" marR="0" lvl="0" indent="-215900" algn="l" rtl="0">
              <a:lnSpc>
                <a:spcPct val="100000"/>
              </a:lnSpc>
              <a:spcBef>
                <a:spcPts val="0"/>
              </a:spcBef>
              <a:spcAft>
                <a:spcPts val="0"/>
              </a:spcAft>
              <a:buClr>
                <a:srgbClr val="000000"/>
              </a:buClr>
              <a:buSzPts val="1400"/>
              <a:buFont typeface="Arial"/>
              <a:buNone/>
            </a:pPr>
            <a:r>
              <a:rPr lang="en-US" dirty="0"/>
              <a:t>Note: In this section of this module, participants will learn how to unpack the </a:t>
            </a:r>
            <a:r>
              <a:rPr lang="en-US" i="1" dirty="0"/>
              <a:t>KAS for Social Studies </a:t>
            </a:r>
            <a:r>
              <a:rPr lang="en-US" dirty="0"/>
              <a:t>for their grade level and course.</a:t>
            </a:r>
            <a:r>
              <a:rPr lang="en-US" b="1" dirty="0"/>
              <a:t> It is important to note that the expectation is that participants will unpack every grade level standard to support effective implementation of the </a:t>
            </a:r>
            <a:r>
              <a:rPr lang="en-US" b="1" i="1" dirty="0"/>
              <a:t>KAS for Social Studies</a:t>
            </a:r>
            <a:r>
              <a:rPr lang="en-US" dirty="0"/>
              <a:t>. It is important that facilitators meet their educator’s needs when determining how to implement this section of the module. Some questions to consider are:</a:t>
            </a:r>
            <a:endParaRPr dirty="0"/>
          </a:p>
          <a:p>
            <a:pPr marL="444500" marR="0" lvl="0" indent="-215900" algn="l" rtl="0">
              <a:lnSpc>
                <a:spcPct val="100000"/>
              </a:lnSpc>
              <a:spcBef>
                <a:spcPts val="0"/>
              </a:spcBef>
              <a:spcAft>
                <a:spcPts val="0"/>
              </a:spcAft>
              <a:buClr>
                <a:srgbClr val="000000"/>
              </a:buClr>
              <a:buSzPts val="1400"/>
              <a:buFont typeface="Arial"/>
              <a:buNone/>
            </a:pPr>
            <a:endParaRPr dirty="0"/>
          </a:p>
          <a:p>
            <a:pPr marL="457200" marR="0" lvl="0" indent="-317500" algn="l" rtl="0">
              <a:lnSpc>
                <a:spcPct val="100000"/>
              </a:lnSpc>
              <a:spcBef>
                <a:spcPts val="0"/>
              </a:spcBef>
              <a:spcAft>
                <a:spcPts val="0"/>
              </a:spcAft>
              <a:buSzPts val="1400"/>
              <a:buChar char="●"/>
            </a:pPr>
            <a:r>
              <a:rPr lang="en-US" dirty="0"/>
              <a:t>Will participants unpack each standard in their grade level team or PLC during this professional learning session?</a:t>
            </a:r>
            <a:endParaRPr dirty="0"/>
          </a:p>
          <a:p>
            <a:pPr marL="457200" marR="0" lvl="0" indent="-317500" algn="l" rtl="0">
              <a:lnSpc>
                <a:spcPct val="100000"/>
              </a:lnSpc>
              <a:spcBef>
                <a:spcPts val="0"/>
              </a:spcBef>
              <a:spcAft>
                <a:spcPts val="0"/>
              </a:spcAft>
              <a:buSzPts val="1400"/>
              <a:buChar char="●"/>
            </a:pPr>
            <a:r>
              <a:rPr lang="en-US" dirty="0"/>
              <a:t>Or, will participants learn how to unpack a standard and then complete unpacking each standard outside of this professional learning session? </a:t>
            </a:r>
            <a:endParaRPr dirty="0"/>
          </a:p>
        </p:txBody>
      </p:sp>
      <p:sp>
        <p:nvSpPr>
          <p:cNvPr id="481" name="Google Shape;481;p36: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8: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Go through each question individually (slide is animated to show one question at a time). Ask participants to jot down their ideas. Ask a couple of participants to share out. Repeat with the next question. </a:t>
            </a:r>
            <a:endParaRPr dirty="0"/>
          </a:p>
          <a:p>
            <a:pPr marL="0" lvl="0" indent="0" algn="l" rtl="0">
              <a:spcBef>
                <a:spcPts val="0"/>
              </a:spcBef>
              <a:spcAft>
                <a:spcPts val="0"/>
              </a:spcAft>
              <a:buNone/>
            </a:pPr>
            <a:endParaRPr dirty="0"/>
          </a:p>
        </p:txBody>
      </p:sp>
      <p:sp>
        <p:nvSpPr>
          <p:cNvPr id="489" name="Google Shape;489;p3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9: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Review the content of the slide – Explain that it is important to clearly understand and unpack each piece of a standard in order to be able to implement it with fidelity.</a:t>
            </a:r>
            <a:endParaRPr dirty="0"/>
          </a:p>
        </p:txBody>
      </p:sp>
      <p:sp>
        <p:nvSpPr>
          <p:cNvPr id="496" name="Google Shape;496;p3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40: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r>
              <a:rPr lang="en-US" dirty="0"/>
              <a:t>Read the slide, emphasizing why it is important to unpack a standard.</a:t>
            </a:r>
            <a:endParaRPr dirty="0"/>
          </a:p>
        </p:txBody>
      </p:sp>
      <p:sp>
        <p:nvSpPr>
          <p:cNvPr id="506" name="Google Shape;506;p40: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235520b95_2_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f235520b95_2_15:notes"/>
          <p:cNvSpPr txBox="1">
            <a:spLocks noGrp="1"/>
          </p:cNvSpPr>
          <p:nvPr>
            <p:ph type="body" idx="1"/>
          </p:nvPr>
        </p:nvSpPr>
        <p:spPr>
          <a:xfrm>
            <a:off x="685800" y="4482296"/>
            <a:ext cx="5486400" cy="36672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dirty="0"/>
              <a:t>Explain: The goals for this module are on this slide. Each section of this module is connected to a goal. At the end of each section, you should be able to demonstrate the goal identified at the beginning of each section. </a:t>
            </a:r>
            <a:endParaRPr dirty="0"/>
          </a:p>
        </p:txBody>
      </p:sp>
      <p:sp>
        <p:nvSpPr>
          <p:cNvPr id="192" name="Google Shape;192;gf235520b95_2_15:notes"/>
          <p:cNvSpPr txBox="1">
            <a:spLocks noGrp="1"/>
          </p:cNvSpPr>
          <p:nvPr>
            <p:ph type="sldNum" idx="12"/>
          </p:nvPr>
        </p:nvSpPr>
        <p:spPr>
          <a:xfrm>
            <a:off x="3884614" y="8846553"/>
            <a:ext cx="2971800" cy="4671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dirty="0"/>
              <a:t>Explain: Unpacking a standard means to break a standard into smaller, more explicit chunks for the purposes of curriculum development and/or unit and lesson planning. Explain that even determining the meaning of understand here, does not necessarily mean this specific definition of understand can be transferred to other grade levels. (i.e.: As students move up in grades, it must be determined at what level students need an understanding of, say, the causes and effects of the Civil War). Give teachers time to discuss grade alignment - what does understand look like at the grade level above and below? </a:t>
            </a:r>
            <a:endParaRPr dirty="0"/>
          </a:p>
        </p:txBody>
      </p:sp>
      <p:sp>
        <p:nvSpPr>
          <p:cNvPr id="514" name="Google Shape;514;p41: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2: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Clr>
                <a:schemeClr val="dk1"/>
              </a:buClr>
              <a:buSzPts val="1100"/>
              <a:buFont typeface="Calibri"/>
              <a:buNone/>
            </a:pPr>
            <a:r>
              <a:rPr lang="en-US" dirty="0">
                <a:solidFill>
                  <a:srgbClr val="000000"/>
                </a:solidFill>
              </a:rPr>
              <a:t>Review the questions that are necessary for educators to ask in order to unpack the standards. Ask participants to reflect on the questions.</a:t>
            </a:r>
            <a:endParaRPr dirty="0">
              <a:solidFill>
                <a:srgbClr val="000000"/>
              </a:solidFill>
            </a:endParaRPr>
          </a:p>
        </p:txBody>
      </p:sp>
      <p:sp>
        <p:nvSpPr>
          <p:cNvPr id="522" name="Google Shape;522;p42: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43: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dirty="0"/>
              <a:t>Explain why unpacking the standards should be done together – the ideas on the slide highlights why it is important to do this work as a team. </a:t>
            </a:r>
            <a:endParaRPr dirty="0"/>
          </a:p>
        </p:txBody>
      </p:sp>
      <p:sp>
        <p:nvSpPr>
          <p:cNvPr id="530" name="Google Shape;530;p43: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are having trouble accessing the Tool to Unpack Standards, please copy and paste this URL into your browser and press the enter key to download.</a:t>
            </a:r>
            <a:endParaRPr dirty="0"/>
          </a:p>
          <a:p>
            <a:pPr marL="0" lvl="0" indent="0" algn="l" rtl="0">
              <a:spcBef>
                <a:spcPts val="0"/>
              </a:spcBef>
              <a:spcAft>
                <a:spcPts val="0"/>
              </a:spcAft>
              <a:buNone/>
            </a:pPr>
            <a:r>
              <a:rPr lang="en-US" u="sng" dirty="0">
                <a:solidFill>
                  <a:schemeClr val="hlink"/>
                </a:solidFill>
                <a:hlinkClick r:id="rId3"/>
              </a:rPr>
              <a:t>https://education.ky.gov/curriculum/standards/kyacadstand/Documents/Tool_to_Unpack_Standards_and_Identify_Gaps.xlsx</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NOTE: Distribute (or make available on a shared drive) the Tool To Unpack Standards. Participants can use this tool online to begin to unpack the standards.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Explain: In this section of this module, participants will use the Tool to Unpack Standards to begin to unpack their standards. The tool is a step by step process to begin to unpack a specific set of standards. Section B focuses on the first four steps of the tool</a:t>
            </a:r>
            <a:r>
              <a:rPr lang="en-US"/>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Step 1: Identifying the standards you want to unpack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Step 2: What Knowledge/Concepts/ Vocabulary do students need to know to reach this standard?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Step 3: What skills do students need to be able to do to reach this standard?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Step 4: What level of proficiency do students need to be at in order to reach this standard?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Explain you will be going through each of these steps individually and sharing an example of how to unpack a standard.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38" name="Google Shape;538;p44: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5: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the first step is to list the standards. Tell participants they can cut and paste the standards they want to work with in the far left column. Make sure they include the inquiry practices.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Optional - Think about building these with the grade level standards in them prior to the training – you can make tabs in one excel document for each grade or you can make separate documents. This will allow your participants to devote more time to the intellectual work involved in using this tool. It will also ensure that your participants know to include </a:t>
            </a:r>
            <a:r>
              <a:rPr lang="en-US" b="1" dirty="0"/>
              <a:t>BOTH</a:t>
            </a:r>
            <a:r>
              <a:rPr lang="en-US" dirty="0"/>
              <a:t> the Inquiry Practices and the Disciplinary Strand standards in this work. </a:t>
            </a:r>
            <a:endParaRPr dirty="0"/>
          </a:p>
          <a:p>
            <a:pPr marL="0" lvl="0" indent="0" algn="l" rtl="0">
              <a:spcBef>
                <a:spcPts val="0"/>
              </a:spcBef>
              <a:spcAft>
                <a:spcPts val="0"/>
              </a:spcAft>
              <a:buNone/>
            </a:pPr>
            <a:endParaRPr dirty="0"/>
          </a:p>
        </p:txBody>
      </p:sp>
      <p:sp>
        <p:nvSpPr>
          <p:cNvPr id="553" name="Google Shape;553;p4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46: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r>
              <a:rPr lang="en-US" dirty="0">
                <a:solidFill>
                  <a:srgbClr val="000000"/>
                </a:solidFill>
              </a:rPr>
              <a:t>Explain the second step is to look at each individual standard and determine what knowledge, concepts and vocabulary students will need to understand in order to master the standards. Review the example on the slide. </a:t>
            </a:r>
            <a:endParaRPr dirty="0">
              <a:solidFill>
                <a:srgbClr val="000000"/>
              </a:solidFill>
            </a:endParaRPr>
          </a:p>
        </p:txBody>
      </p:sp>
      <p:sp>
        <p:nvSpPr>
          <p:cNvPr id="562" name="Google Shape;562;p46: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7: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one resource for teachers to identify the knowledge, concepts and vocabulary are the disciplinary clarifications for K-8 and high school. The disciplinary clarifications offer suggestions teachers can use to more clearly determine the knowledge, concepts and vocabulary. Review the example in the slide.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70" name="Google Shape;570;p4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8: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r>
              <a:rPr lang="en-US" dirty="0">
                <a:solidFill>
                  <a:srgbClr val="000000"/>
                </a:solidFill>
              </a:rPr>
              <a:t>Review the example in the slide. Explain that the red text comes from the disciplinary clarification. </a:t>
            </a:r>
            <a:endParaRPr dirty="0">
              <a:solidFill>
                <a:srgbClr val="000000"/>
              </a:solidFill>
            </a:endParaRPr>
          </a:p>
          <a:p>
            <a:pPr marL="0" lvl="0" indent="0" algn="l" rtl="0">
              <a:spcBef>
                <a:spcPts val="0"/>
              </a:spcBef>
              <a:spcAft>
                <a:spcPts val="0"/>
              </a:spcAft>
              <a:buClr>
                <a:schemeClr val="dk1"/>
              </a:buClr>
              <a:buSzPts val="1100"/>
              <a:buFont typeface="Calibri"/>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t>The disciplinary clarifications include sample ideas of content and concepts to help teachers better understand the expectations of the standards. The identified disciplinary clarifications are possible suggestions; however, they are not the only pathways and are not comprehensive to obtain mastery of the standards. Participants may add more to this column beyond what is listed in the Disciplinary Clarification provided.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Additionally, it is important to note that there are not Disciplinary Clarifications provided for the Inquiry Practices. Therefore, it is critical that participants complete this work with a partner, in their grade level teams or PLC when unpacking an Inquiry Practice standard. These collegial conversations will support educators in identifying all of the knowledge/concepts/vocabulary students will need to know in order to reach this standard.</a:t>
            </a:r>
            <a:endParaRPr dirty="0"/>
          </a:p>
        </p:txBody>
      </p:sp>
      <p:sp>
        <p:nvSpPr>
          <p:cNvPr id="579" name="Google Shape;579;p48: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49: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000000"/>
                </a:solidFill>
              </a:rPr>
              <a:t>Explain that the third step is to look at each individual standard and determine what skills students will need to engage in in order to master the standards. </a:t>
            </a:r>
            <a:r>
              <a:rPr lang="en-US" dirty="0"/>
              <a:t>Review the example in the slide. </a:t>
            </a:r>
            <a:r>
              <a:rPr lang="en-US" dirty="0">
                <a:solidFill>
                  <a:srgbClr val="000000"/>
                </a:solidFill>
              </a:rPr>
              <a:t>Explain this usually starts and is determined by the verb at the start of the standards statement. However, do not limit the identification of the skills required to demonstrate master of the standard to just the verb as some standards, such as 2.G.GR.1, requires that students examine and use a variety of data. Using a variety of data is an additional skill students need to be able to do in order to demonstrate mastery of the standards.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Standard used in this example: </a:t>
            </a: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2.G.GR.1 Examine geographic features of places in North America, using a variety of geographic data, including maps, photos and other geographic tools.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p:txBody>
      </p:sp>
      <p:sp>
        <p:nvSpPr>
          <p:cNvPr id="587" name="Google Shape;587;p49: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50: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Explain the fourth step is to determine the level of proficiency students are required to be at for a particular grade. Most often this can be identified using Bloom’s taxonomy and/or Webbs Depth of Knowledge.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u="sng" dirty="0">
                <a:solidFill>
                  <a:schemeClr val="hlink"/>
                </a:solidFill>
              </a:rPr>
              <a:t>https://static.pdesas.org/content/documents/m1-slide_19_dok_wheel_slide.pdf</a:t>
            </a:r>
          </a:p>
          <a:p>
            <a:pPr marL="0" lvl="0" indent="0" algn="l" rtl="0">
              <a:spcBef>
                <a:spcPts val="0"/>
              </a:spcBef>
              <a:spcAft>
                <a:spcPts val="0"/>
              </a:spcAft>
              <a:buClr>
                <a:schemeClr val="dk1"/>
              </a:buClr>
              <a:buSzPts val="1100"/>
              <a:buFont typeface="Arial"/>
              <a:buNone/>
            </a:pPr>
            <a:r>
              <a:rPr lang="en-US" dirty="0"/>
              <a:t>(This document could be placed into a common folder prior to meeting for participants to access.)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when determining the DOK of a standard, the verb, such as analyze, should not be separated from the rest of the standard as the content and skills outlined in the standard impact the level of rigor students need to engage in order to demonstrate mastery of the standards. For example, in the DOK handout provided, “analyze similarities and differences in issues and problems” is a DOK 3 while “analyzing and synthesizing information from multiple sources” is a DOK 4. </a:t>
            </a:r>
            <a:endParaRPr dirty="0"/>
          </a:p>
        </p:txBody>
      </p:sp>
      <p:sp>
        <p:nvSpPr>
          <p:cNvPr id="596" name="Google Shape;596;p50: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235520b95_2_29: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These are the set of essential questions that Sections A-E will help teachers answer. Read the questions on the slide.</a:t>
            </a:r>
            <a:endParaRPr dirty="0"/>
          </a:p>
        </p:txBody>
      </p:sp>
      <p:sp>
        <p:nvSpPr>
          <p:cNvPr id="199" name="Google Shape;199;gf235520b95_2_2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f8d700705e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f8d700705e_0_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that participants will work in their grade-level teams to learn how to unpack two standards from their grade-level. Participants will unpack one disciplinary strand standard and one inquiry practice standard in this section. Participants will follow the steps they just learned when interacting with the Grade 1 standard to complete the right side of the Breaking Down a Standard tool.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access their grade-level slides, participants will click on the grade-level link provided in the chart. This link will take them to the slides that apply to their grade-level. Once participants have unpacked the disciplinary strand standard and the inquiry practices standard, they will skip any additional slides and return to module work on slide 90.</a:t>
            </a:r>
            <a:endParaRPr dirty="0"/>
          </a:p>
          <a:p>
            <a:pPr marL="0" lvl="0" indent="0" algn="l" rtl="0">
              <a:spcBef>
                <a:spcPts val="0"/>
              </a:spcBef>
              <a:spcAft>
                <a:spcPts val="0"/>
              </a:spcAft>
              <a:buNone/>
            </a:pPr>
            <a:endParaRPr dirty="0"/>
          </a:p>
        </p:txBody>
      </p:sp>
      <p:sp>
        <p:nvSpPr>
          <p:cNvPr id="605" name="Google Shape;605;gf8d700705e_0_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f8d700705e_0_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f8d700705e_0_7: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Kindergarten are found within the </a:t>
            </a:r>
            <a:r>
              <a:rPr lang="en-US" i="1" dirty="0"/>
              <a:t>KAS for Social Studies</a:t>
            </a:r>
            <a:r>
              <a:rPr lang="en-US" dirty="0"/>
              <a:t> on page 27.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a:t>
            </a:r>
            <a:r>
              <a:rPr lang="en-US" dirty="0"/>
              <a:t>Kindergarten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/curriculum/standards/kyacadstand/Documents/K_SS_Strongly_Aligned_Assignment_TN.docx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endParaRPr dirty="0">
              <a:highlight>
                <a:srgbClr val="FFFFFF"/>
              </a:highlight>
            </a:endParaRPr>
          </a:p>
          <a:p>
            <a:pPr marL="0" lvl="0" indent="0" algn="l" rtl="0">
              <a:spcBef>
                <a:spcPts val="0"/>
              </a:spcBef>
              <a:spcAft>
                <a:spcPts val="0"/>
              </a:spcAft>
              <a:buNone/>
            </a:pPr>
            <a:endParaRPr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endParaRPr dirty="0">
              <a:highlight>
                <a:srgbClr val="FFFFFF"/>
              </a:highlight>
            </a:endParaRPr>
          </a:p>
        </p:txBody>
      </p:sp>
      <p:sp>
        <p:nvSpPr>
          <p:cNvPr id="614" name="Google Shape;614;gf8d700705e_0_7: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f8d700705e_0_2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f8d700705e_0_25: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maps and having knowledge of their classroom, school and community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“Maps represent characteristics of familiar areas. Students may begin to use the properties of maps which may include, but are not limited to, title, legend, cardinal directions, scale (like classroom versus whole school) and symbols (like using triangles to represent mountains). To create these maps, students should differentiate between absolute and relative location using vocabulary such as above, next to, below, behind and between.”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title, legend, cardinal directions, and understanding scale, absolute and relative location on a Kindergarten-appropriate level.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“create”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considered a DOK 4, so add this to the chart in the fourth column. </a:t>
            </a:r>
            <a:endParaRPr dirty="0"/>
          </a:p>
          <a:p>
            <a:pPr marL="0" lvl="0" indent="0" algn="l" rtl="0">
              <a:spcBef>
                <a:spcPts val="0"/>
              </a:spcBef>
              <a:spcAft>
                <a:spcPts val="0"/>
              </a:spcAft>
              <a:buNone/>
            </a:pPr>
            <a:endParaRPr dirty="0"/>
          </a:p>
        </p:txBody>
      </p:sp>
      <p:sp>
        <p:nvSpPr>
          <p:cNvPr id="623" name="Google Shape;623;gf8d700705e_0_25: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f8d700705e_0_3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f8d700705e_0_33: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sources, characteristics and community are essential to reaching this standard .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“identify”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considered a DOK 1, so add this to the chart in the fourth column. </a:t>
            </a:r>
            <a:endParaRPr dirty="0"/>
          </a:p>
        </p:txBody>
      </p:sp>
      <p:sp>
        <p:nvSpPr>
          <p:cNvPr id="632" name="Google Shape;632;gf8d700705e_0_33: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f8d7007281_1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f8d7007281_1_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1 are found within the </a:t>
            </a:r>
            <a:r>
              <a:rPr lang="en-US" i="1" dirty="0"/>
              <a:t>KAS for Social Studies</a:t>
            </a:r>
            <a:r>
              <a:rPr lang="en-US" dirty="0"/>
              <a:t> on page 38.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1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/curriculum/standards/kyacadstand/Documents/Grade_1_SS_Strongly_Aligned_Assignment_TN.docx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p:txBody>
      </p:sp>
      <p:sp>
        <p:nvSpPr>
          <p:cNvPr id="641" name="Google Shape;641;gf8d7007281_1_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f8d7007281_1_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f8d7007281_1_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rules, laws, Kentucky and the meaning of “purpose”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“Rules and laws are created to establish order, benefit citizens and keep people safe. They may include, but are not limited to, obeying traffic signs or attending school. These have the purpose of maintaining safety and providing educational opportunities.”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establish order, benefits to citizens, safety and educational opportunities.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“investigate”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notice that investigate is not listed among the verbs. Ask them to look for similar words and determine the DOK level. Participants may determine that it is a DOK level 2. Add this to the chart in the fourth column. </a:t>
            </a:r>
            <a:endParaRPr dirty="0"/>
          </a:p>
        </p:txBody>
      </p:sp>
      <p:sp>
        <p:nvSpPr>
          <p:cNvPr id="650" name="Google Shape;650;gf8d7007281_1_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f8d7007281_1_1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f8d7007281_1_1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compelling questions, communities and Kentucky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“ask”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a DOK 1. Add this information to the chart in the fourth column. </a:t>
            </a:r>
            <a:endParaRPr dirty="0"/>
          </a:p>
        </p:txBody>
      </p:sp>
      <p:sp>
        <p:nvSpPr>
          <p:cNvPr id="659" name="Google Shape;659;gf8d7007281_1_16: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f8d7007281_1_2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f8d7007281_1_24: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1 are found within the </a:t>
            </a:r>
            <a:r>
              <a:rPr lang="en-US" i="1" dirty="0"/>
              <a:t>KAS for Social Studies</a:t>
            </a:r>
            <a:r>
              <a:rPr lang="en-US" dirty="0"/>
              <a:t> on page 51.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2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/curriculum/standards/kyacadstand/Documents/Grade_2_SS_Strongly_Aligned_Assignment_TN.docx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None/>
            </a:pPr>
            <a:endParaRPr lang="en-US" dirty="0"/>
          </a:p>
        </p:txBody>
      </p:sp>
      <p:sp>
        <p:nvSpPr>
          <p:cNvPr id="668" name="Google Shape;668;gf8d7007281_1_24: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f8d7007281_1_3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f8d7007281_1_32: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the meaning of “diverse” and having knowledge about North American cultural groups of the past and today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“Diverse groups from early North American societies included a variety of American Indians and indigenous people in modern-day Canada and Mexico living in large centralized agricultural civilizations, smaller agricultural villages, and as nomadic hunter gatherers. It also included early European explorers, from a variety of nations, and people who were brought forcibly, such as slaves from Africa. In North America today, diverse groups from across the globe live and interact to create our modern context.”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American Indians, Indigenous people, large centralized agricultural civilizations, small agricultural villages, nomadic hunter gatherers, European explorers and enslaved Africans.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verb(s) found within the standard. Participants should identify “identify” and “compare”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“identify” is a DOK level 1 and “compare” is a DOK level 3. Remember, participants should analyze the level of proficiency of the entire standard, so participants may determine this entire standard is a DOK 3.  Add this to the chart in the fourth column. </a:t>
            </a:r>
            <a:endParaRPr dirty="0"/>
          </a:p>
          <a:p>
            <a:pPr marL="0" lvl="0" indent="0" algn="l" rtl="0">
              <a:spcBef>
                <a:spcPts val="0"/>
              </a:spcBef>
              <a:spcAft>
                <a:spcPts val="0"/>
              </a:spcAft>
              <a:buNone/>
            </a:pPr>
            <a:endParaRPr dirty="0"/>
          </a:p>
        </p:txBody>
      </p:sp>
      <p:sp>
        <p:nvSpPr>
          <p:cNvPr id="677" name="Google Shape;677;gf8d7007281_1_32: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f8d7007281_1_4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f8d7007281_1_4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explanation, sequence, relevancy and communities in North America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“construct”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a DOK 3 level. Add this information to the chart in the fourth column. </a:t>
            </a:r>
            <a:endParaRPr dirty="0"/>
          </a:p>
          <a:p>
            <a:pPr marL="0" lvl="0" indent="0" algn="l" rtl="0">
              <a:spcBef>
                <a:spcPts val="0"/>
              </a:spcBef>
              <a:spcAft>
                <a:spcPts val="0"/>
              </a:spcAft>
              <a:buNone/>
            </a:pPr>
            <a:endParaRPr dirty="0"/>
          </a:p>
        </p:txBody>
      </p:sp>
      <p:sp>
        <p:nvSpPr>
          <p:cNvPr id="686" name="Google Shape;686;gf8d7007281_1_4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235520b95_2_3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f235520b95_2_35: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r>
              <a:rPr lang="en-US" dirty="0"/>
              <a:t>Explain: </a:t>
            </a:r>
            <a:endParaRPr dirty="0"/>
          </a:p>
          <a:p>
            <a:pPr marL="0" lvl="0" indent="0" algn="l" rtl="0">
              <a:spcBef>
                <a:spcPts val="0"/>
              </a:spcBef>
              <a:spcAft>
                <a:spcPts val="0"/>
              </a:spcAft>
              <a:buClr>
                <a:schemeClr val="dk1"/>
              </a:buClr>
              <a:buSzPts val="1100"/>
              <a:buFont typeface="Calibri"/>
              <a:buNone/>
            </a:pPr>
            <a:endParaRPr dirty="0"/>
          </a:p>
          <a:p>
            <a:pPr marL="0" lvl="0" indent="0" algn="l" rtl="0">
              <a:spcBef>
                <a:spcPts val="0"/>
              </a:spcBef>
              <a:spcAft>
                <a:spcPts val="0"/>
              </a:spcAft>
              <a:buClr>
                <a:schemeClr val="dk1"/>
              </a:buClr>
              <a:buSzPts val="1100"/>
              <a:buFont typeface="Calibri"/>
              <a:buNone/>
            </a:pPr>
            <a:r>
              <a:rPr lang="en-US" dirty="0"/>
              <a:t>Review the visual: Explain that this visual outlines the sections in this Module and explains the significance of this work. Highlight that this visual also outlines the processes and steps that should be used in a continuous process while going through the stages of implementation of the </a:t>
            </a:r>
            <a:r>
              <a:rPr lang="en-US" i="1" dirty="0"/>
              <a:t>KAS for Social Studies</a:t>
            </a:r>
            <a:r>
              <a:rPr lang="en-US" dirty="0"/>
              <a:t>. Emphasize that this module takes them through the process for reviewing and analyzing the standards. The processes and tools used throughout this module should be continuously used throughout the implementation process. The overview of this module will always be shown in a circle to emphasize the ongoing process of this work. </a:t>
            </a:r>
            <a:endParaRPr dirty="0"/>
          </a:p>
        </p:txBody>
      </p:sp>
      <p:sp>
        <p:nvSpPr>
          <p:cNvPr id="207" name="Google Shape;207;gf235520b95_2_35: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f8d7007281_1_4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f8d7007281_1_4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3 are found within the </a:t>
            </a:r>
            <a:r>
              <a:rPr lang="en-US" i="1" dirty="0"/>
              <a:t>KAS for Social Studies</a:t>
            </a:r>
            <a:r>
              <a:rPr lang="en-US" dirty="0"/>
              <a:t> on page 62.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3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/curriculum/standards/kyacadstand/Documents/Grade_3_SS_Strongly_Aligned_Assignment_TN.docx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Clr>
                <a:schemeClr val="dk1"/>
              </a:buClr>
              <a:buSzPts val="1100"/>
              <a:buFont typeface="Arial"/>
              <a:buNone/>
            </a:pPr>
            <a:endParaRPr dirty="0"/>
          </a:p>
        </p:txBody>
      </p:sp>
      <p:sp>
        <p:nvSpPr>
          <p:cNvPr id="695" name="Google Shape;695;gf8d7007281_1_4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f8d7007281_1_5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f8d7007281_1_5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economic interdependence is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“Economic interdependence is the reliance on one another to produce and trade goods and services. Through interdependence, specialization is possible, which enhances efficiency. An example is a local farmer producing and selling tomatoes at a farmer’s market to a mechanic who might later repair the farmer’s car at his/her shop. Each person specializes and is benefitted by knowing they can trade their specialized good or service to the other, in return for the good or service in which they do not specialize. Individuals also rely on each other to obtain or share capital and human or natural resources domestically and internationally. For example, coal and lumber is shipped to U.S. cities as well as to other countries or some companies outsource manufacturing of clothes to other countries.”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produce, trade, goods, services, specialization, efficiency, capital, human resources, natural resources, domestic, international.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“describe”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a DOK 2 level. Add this information to the chart in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704" name="Google Shape;704;gf8d7007281_1_56: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8d7007281_1_6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8d7007281_1_64: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supporting and compelling questions, interactions and diverse groups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“develop”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considered a DOK 3 level. Add this information to the chart in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713" name="Google Shape;713;gf8d7007281_1_64: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f8d7007281_1_7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f8d7007281_1_72: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4 are found within the </a:t>
            </a:r>
            <a:r>
              <a:rPr lang="en-US" i="1" dirty="0"/>
              <a:t>KAS for Social Studies</a:t>
            </a:r>
            <a:r>
              <a:rPr lang="en-US" dirty="0"/>
              <a:t> on page 76.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4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/curriculum/standards/kyacadstand/Documents/Grade_4_SS_Strongly_Aligned_Assignment_TN.docx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None/>
            </a:pPr>
            <a:endParaRPr dirty="0">
              <a:highlight>
                <a:srgbClr val="FFFFFF"/>
              </a:highlight>
            </a:endParaRPr>
          </a:p>
        </p:txBody>
      </p:sp>
      <p:sp>
        <p:nvSpPr>
          <p:cNvPr id="722" name="Google Shape;722;gf8d7007281_1_72: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f8d7007281_1_8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f8d7007281_1_8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Begin by reading the standard, and then ask participants what knowledge/concepts/vocabulary students will need to know in order to reach this standard. Participants should note that understanding migration, settlement, the meaning of “impact”, diverse groups and having knowledge of the period from European Exploration to the Thirteen Colonies  is essential to reaching this standard. These should be added to the second column.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Then, access the disciplinary clarification in the </a:t>
            </a:r>
            <a:r>
              <a:rPr lang="en-US" i="1" dirty="0"/>
              <a:t>KAS for Social Studie</a:t>
            </a:r>
            <a:r>
              <a:rPr lang="en-US" dirty="0"/>
              <a:t>s for this standard: “During this time, American Indians were already established. Many different groups of people from European countries immigrated to North America. Africans were forced into migration and enslaved by colonists. Many conflicts arose as a result of land disputes and differences of culture. Interactions between groups could be positive or negative.”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American Indians, Africans, enslavement, conflict, land disputes, culture and interactions.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Next, ask participants what skills students need to be able to do to reach this standard. Remind them that this is usually the verb found within the standard. Participants should identify “describe” as the skill, and list it in the third column of the chart.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will determine that this standard  is a DOK 2. Add this to the chart in the fourth column.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31" name="Google Shape;731;gf8d7007281_1_8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f8d7007281_1_8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f8d7007281_1_8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claims, evidence, compelling and supporting questions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“develop”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considered a DOK 3 level. Add this information to the chart in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740" name="Google Shape;740;gf8d7007281_1_8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f8d700705e_0_4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f8d700705e_0_4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5 are found within the </a:t>
            </a:r>
            <a:r>
              <a:rPr lang="en-US" i="1" dirty="0"/>
              <a:t>KAS for Social Studies</a:t>
            </a:r>
            <a:r>
              <a:rPr lang="en-US" dirty="0"/>
              <a:t> on page 87.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5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/curriculum/standards/kyacadstand/Documents/Grade_5_SS_Strongly_Aligned_Assignment_TN.docx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Clr>
                <a:schemeClr val="dk1"/>
              </a:buClr>
              <a:buSzPts val="1100"/>
              <a:buFont typeface="Arial"/>
              <a:buNone/>
            </a:pPr>
            <a:endParaRPr dirty="0"/>
          </a:p>
        </p:txBody>
      </p:sp>
      <p:sp>
        <p:nvSpPr>
          <p:cNvPr id="749" name="Google Shape;749;gf8d700705e_0_4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f8d700705e_0_1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f8d700705e_0_17: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Begin by reading the standard, and then ask participants what knowledge/concepts/vocabulary students will need to know in order to reach this standard. Participants should note that understanding conflict and collaboration and having knowledge of the founding of the United States are essential to reaching this standard. These should be added to the second column.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Then, access the disciplinary clarification in the </a:t>
            </a:r>
            <a:r>
              <a:rPr lang="en-US" i="1" dirty="0"/>
              <a:t>KAS for Social Studies </a:t>
            </a:r>
            <a:r>
              <a:rPr lang="en-US" dirty="0"/>
              <a:t>for this standard: “The creation of the nation’s founding documents was not a simple task; a great deal of debate and compromise was involved to reach consensus and ratification. For example, representatives from both Virginia and New Jersey each wanted a legislature based on differing factors, and this argument ultimately led to the compromise of creating a two-house legislature in the central government.”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founding documents, debate, compromise, two-house legislature, central government.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Next, ask participants what skills students need to be able to do to reach this standard. Remind them that this is usually the verb found within the standard. Participants should identify “analyze” as the skill, and list it in the third column of the chart.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during the previous slide. Participants may determine that this standard is considered a DOK 3, so add this to the chart in the fourth column. </a:t>
            </a:r>
            <a:endParaRPr dirty="0"/>
          </a:p>
        </p:txBody>
      </p:sp>
      <p:sp>
        <p:nvSpPr>
          <p:cNvPr id="758" name="Google Shape;758;gf8d700705e_0_17: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eeff2154fd_0_49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eeff2154fd_0_494: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different approaches, local, regional and global problems and knowledge of examples from U.S. history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“explain”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considered a DOK 3 level. Add this information to the chart in the fourth column. </a:t>
            </a:r>
            <a:endParaRPr dirty="0"/>
          </a:p>
          <a:p>
            <a:pPr marL="0" lvl="0" indent="0" algn="l" rtl="0">
              <a:spcBef>
                <a:spcPts val="0"/>
              </a:spcBef>
              <a:spcAft>
                <a:spcPts val="0"/>
              </a:spcAft>
              <a:buNone/>
            </a:pPr>
            <a:endParaRPr dirty="0"/>
          </a:p>
        </p:txBody>
      </p:sp>
      <p:sp>
        <p:nvSpPr>
          <p:cNvPr id="767" name="Google Shape;767;geeff2154fd_0_494: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f8d7007281_1_12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f8d7007281_1_12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6 are found within the </a:t>
            </a:r>
            <a:r>
              <a:rPr lang="en-US" i="1" dirty="0"/>
              <a:t>KAS for Social Studies</a:t>
            </a:r>
            <a:r>
              <a:rPr lang="en-US" dirty="0"/>
              <a:t> on page 100.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6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/curriculum/standards/kyacadstand/Documents/Grade_6_SS_Strongly_Aligned_Assignment_TN.docx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None/>
            </a:pPr>
            <a:endParaRPr dirty="0"/>
          </a:p>
        </p:txBody>
      </p:sp>
      <p:sp>
        <p:nvSpPr>
          <p:cNvPr id="776" name="Google Shape;776;gf8d7007281_1_12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eff2154fd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eeff2154fd_0_0:notes"/>
          <p:cNvSpPr txBox="1">
            <a:spLocks noGrp="1"/>
          </p:cNvSpPr>
          <p:nvPr>
            <p:ph type="body" idx="1"/>
          </p:nvPr>
        </p:nvSpPr>
        <p:spPr>
          <a:xfrm>
            <a:off x="685800" y="4482296"/>
            <a:ext cx="5486400" cy="36672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dirty="0"/>
              <a:t>This module outlines the processes to implement the standards. It outlines a process that can and should continuously be revisited regularly when implementing the </a:t>
            </a:r>
            <a:r>
              <a:rPr lang="en-US" i="1" dirty="0"/>
              <a:t>KAS for Social Studies</a:t>
            </a:r>
            <a:r>
              <a:rPr lang="en-US" dirty="0"/>
              <a:t>. The processes outlined in this module should be utilized in the first year of implementation, and the fifth, etc. </a:t>
            </a:r>
            <a:endParaRPr dirty="0"/>
          </a:p>
        </p:txBody>
      </p:sp>
      <p:sp>
        <p:nvSpPr>
          <p:cNvPr id="215" name="Google Shape;215;geeff2154fd_0_0:notes"/>
          <p:cNvSpPr txBox="1">
            <a:spLocks noGrp="1"/>
          </p:cNvSpPr>
          <p:nvPr>
            <p:ph type="sldNum" idx="12"/>
          </p:nvPr>
        </p:nvSpPr>
        <p:spPr>
          <a:xfrm>
            <a:off x="3884614" y="8846553"/>
            <a:ext cx="2971800" cy="4671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f8d7007281_1_12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f8d7007281_1_12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origins, functions and structures of governments, River Valley Civilizations, Classical Period Empires and knowledge of the time period 3500 B.C.E. to 600 C.E.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“As civilizations developed and populations increased, there was a need for an organized system of government. The governments created across the world in this era were influenced by geography, economic needs, religious ideologies and culture, among other factors. For example, pharaohs in Egypt had both political power and were worshipped as gods, while ancient Mesopotamian kings linked their power to divine sources but were not actually considered divine themselves. Ancient Greece is credited with the creation of the first limited democracy, which arose from a need for more equal representation, while principles of equality before the law and citizens’ rights were developed in the Roman Republic. Elsewhere, Classical China was the first empire to use an effective, merit-based bureaucracy.”</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that students should know about: Egyptian Pharaohs, Mesopotamian Kings, Ancient Greece’s limited democracy, Roman Republic and principles of equality before the law and citizens’ rights, Classical China and its merit-based bureaucracy.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“Explain”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during the previous slide. Participants may determine that this standard is considered a DOK 3, so add this to the chart in the fourth column. </a:t>
            </a:r>
            <a:endParaRPr dirty="0"/>
          </a:p>
          <a:p>
            <a:pPr marL="0" lvl="0" indent="0" algn="l" rtl="0">
              <a:spcBef>
                <a:spcPts val="0"/>
              </a:spcBef>
              <a:spcAft>
                <a:spcPts val="0"/>
              </a:spcAft>
              <a:buNone/>
            </a:pPr>
            <a:endParaRPr dirty="0"/>
          </a:p>
        </p:txBody>
      </p:sp>
      <p:sp>
        <p:nvSpPr>
          <p:cNvPr id="785" name="Google Shape;785;gf8d7007281_1_12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f8d7007281_1_13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f8d7007281_1_13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claims, relevant evidence, and compelling and supporting questions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“develop”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considered a DOK 3 level. Add this information to the chart in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794" name="Google Shape;794;gf8d7007281_1_136: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f8d700705e_0_5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f8d700705e_0_5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7 are found within the </a:t>
            </a:r>
            <a:r>
              <a:rPr lang="en-US" i="1" dirty="0"/>
              <a:t>KAS for Social Studies</a:t>
            </a:r>
            <a:r>
              <a:rPr lang="en-US" dirty="0"/>
              <a:t> on page 113.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7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/curriculum/standards/kyacadstand/Documents/Grade_7_SS_Strongly_Aligned_Assignment_TN.docx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803" name="Google Shape;803;gf8d700705e_0_56: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f8d700705e_0_6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f8d700705e_0_64: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maps, geographic representations, geospatial technologies, spatial thinking and the relationship between humans and their environment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“Understanding how geography both connects and separates people is an important component of understanding empires and peoples in the period 600- 1600. For example, a body of water can be seen as a barrier or a conduit of migration, trade, innovation and culture. The use of geographic tools is essential to understanding patterns of human movement and settlement as well as the ways humans, in turn, impact the environment.”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that students should know about how geographic features, such as bodies of water, can act as barriers or conduits of migration, trade, innovation and culture.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verb(s) found within the standard. Participants should identify “use” and “interpret” as the skills,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during the previous slide. Participants may determine that “use” is considered a DOK level 1 and “interpret” is a DOK level 2. Remember, participants should analyze the level of proficiency of the entire standard, so participants may determine this entire standard is a DOK 2. Add this to the chart in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812" name="Google Shape;812;gf8d700705e_0_64: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eeff2154fd_0_50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eeff2154fd_0_501: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supporting questions, compelling questions, the disciplines of social studies (civics, geography, economics, and history), civilization, growth and expansion, and 600-1600 are essential to reaching this standard. These should be added to the second column.</a:t>
            </a:r>
            <a:endParaRPr dirty="0">
              <a:solidFill>
                <a:srgbClr val="262626"/>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Next, ask participants what skills students need to be able to do to reach this standard. Remind them that this is usually the verb found within the standard, but the entire standard must be examined in order to correctly identify all of the skills required of this standard.  Participants should identify “generate supporting questions and using the disciplines of social studies” as the skills required, and list them in the third column of the chart.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Participants may access the Depth of Knowledge (DOK) materials provided during the previous slide. Participants will see that “Generating supporting questions…” most closely aligns with “applying concepts to new situations” or “making connections across time and place to explain a concept or big idea” is a DOK 3. Add this information to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For more information, please engage with the </a:t>
            </a:r>
            <a:r>
              <a:rPr lang="en-US" u="sng" dirty="0">
                <a:solidFill>
                  <a:schemeClr val="hlink"/>
                </a:solidFill>
                <a:hlinkClick r:id="rId3"/>
              </a:rPr>
              <a:t>Inquiry Practices of the </a:t>
            </a:r>
            <a:r>
              <a:rPr lang="en-US" i="1" u="sng" dirty="0">
                <a:solidFill>
                  <a:schemeClr val="hlink"/>
                </a:solidFill>
                <a:hlinkClick r:id="rId3"/>
              </a:rPr>
              <a:t>KAS for Social Studies</a:t>
            </a:r>
            <a:r>
              <a:rPr lang="en-US" dirty="0"/>
              <a:t> module.</a:t>
            </a:r>
            <a:endParaRPr dirty="0"/>
          </a:p>
          <a:p>
            <a:pPr marL="0" lvl="0" indent="0" algn="l" rtl="0">
              <a:spcBef>
                <a:spcPts val="0"/>
              </a:spcBef>
              <a:spcAft>
                <a:spcPts val="0"/>
              </a:spcAft>
              <a:buClr>
                <a:schemeClr val="dk1"/>
              </a:buClr>
              <a:buSzPts val="1100"/>
              <a:buFont typeface="Arial"/>
              <a:buNone/>
            </a:pPr>
            <a:endParaRPr dirty="0"/>
          </a:p>
        </p:txBody>
      </p:sp>
      <p:sp>
        <p:nvSpPr>
          <p:cNvPr id="821" name="Google Shape;821;geeff2154fd_0_501: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f8d7007281_1_14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f8d7007281_1_144: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Grade 8 are found within the </a:t>
            </a:r>
            <a:r>
              <a:rPr lang="en-US" i="1" dirty="0"/>
              <a:t>KAS for Social Studies</a:t>
            </a:r>
            <a:r>
              <a:rPr lang="en-US" dirty="0"/>
              <a:t> on page 129.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the </a:t>
            </a:r>
            <a:r>
              <a:rPr lang="en-US" dirty="0"/>
              <a:t>Grade 8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/curriculum/standards/kyacadstand/Documents/Grade_8_SS_Strongly_Aligned_Assignment_TN.docx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None/>
            </a:pPr>
            <a:endParaRPr dirty="0"/>
          </a:p>
        </p:txBody>
      </p:sp>
      <p:sp>
        <p:nvSpPr>
          <p:cNvPr id="830" name="Google Shape;830;gf8d7007281_1_144: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f8d7007281_1_15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f8d7007281_1_152: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conflicts, compromises, the development of the U.S. government and knowledge of the time period of 1783-1877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“As the young republic grew, conflicts arose. Compromises, such as the Missouri Compromise, Compromise of 1850 and the Kansas-Nebraska Act, became necessary to appease both the North and the South.”</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that students should know about how geographic features, such as bodies of water, can act as barriers or conduits of migration, trade, innovation and culture.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verb(s) found within the standard. Participants should identify “use” and “interpret” as the skills,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notice that “describe” is listed as a DOK 1. However, the depth and complexity of the skill required in this standard raises the DOK level higher. Discuss with participants, and add the DOK level to the chart in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839" name="Google Shape;839;gf8d7007281_1_152: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f8d7007281_1_16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f8d7007281_1_16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deliberative and democratic procedures, taking action and current local, regional and global issues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“apply”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considered a DOK level 3. Add this information to the chart in the fourth column. </a:t>
            </a:r>
            <a:endParaRPr dirty="0"/>
          </a:p>
          <a:p>
            <a:pPr marL="0" lvl="0" indent="0" algn="l" rtl="0">
              <a:spcBef>
                <a:spcPts val="0"/>
              </a:spcBef>
              <a:spcAft>
                <a:spcPts val="0"/>
              </a:spcAft>
              <a:buNone/>
            </a:pPr>
            <a:endParaRPr dirty="0"/>
          </a:p>
        </p:txBody>
      </p:sp>
      <p:sp>
        <p:nvSpPr>
          <p:cNvPr id="848" name="Google Shape;848;gf8d7007281_1_16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f8d7007281_1_16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f8d7007281_1_16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High School are found within the </a:t>
            </a:r>
            <a:r>
              <a:rPr lang="en-US" i="1" dirty="0"/>
              <a:t>KAS for Social Studies</a:t>
            </a:r>
            <a:r>
              <a:rPr lang="en-US" i="0" dirty="0"/>
              <a:t>, beginning</a:t>
            </a:r>
            <a:r>
              <a:rPr lang="en-US" dirty="0"/>
              <a:t> on page 143.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this High School</a:t>
            </a:r>
            <a:r>
              <a:rPr lang="en-US" dirty="0"/>
              <a:t>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/curriculum/standards/kyacadstand/Documents/High_School_SS_Strongly_Aligned_Assignment_2_TN.docx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Clr>
                <a:schemeClr val="dk1"/>
              </a:buClr>
              <a:buSzPts val="1100"/>
              <a:buFont typeface="Arial"/>
              <a:buNone/>
            </a:pPr>
            <a:endParaRPr dirty="0"/>
          </a:p>
        </p:txBody>
      </p:sp>
      <p:sp>
        <p:nvSpPr>
          <p:cNvPr id="857" name="Google Shape;857;gf8d7007281_1_16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f8d7007281_1_17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f8d7007281_1_17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incentives, the decision making process, and the responses of individuals, organizations and governments to incentives during the decision making process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“Incentives are designed to encourage individuals, organizations and governments to make certain decisions. For example, subsidies are government attempts to promote certain individual or organizational actions. Agriculture subsidies encourage farmers to grow and sell less or more of a product based on surplus or shortage. Incentives can also have unintended consequences that emerge. Conversely, excise taxes discourage individuals from purchasing products that are considered unhealthy. Increased taxes on cigarettes hope to discourage usage.”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subsidies, unintended consequences and excise taxes.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“evaluate”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a DOK level 3. Add the DOK level to the chart in the fourth column. </a:t>
            </a:r>
            <a:endParaRPr dirty="0"/>
          </a:p>
          <a:p>
            <a:pPr marL="0" lvl="0" indent="0" algn="l" rtl="0">
              <a:spcBef>
                <a:spcPts val="0"/>
              </a:spcBef>
              <a:spcAft>
                <a:spcPts val="0"/>
              </a:spcAft>
              <a:buNone/>
            </a:pPr>
            <a:endParaRPr dirty="0"/>
          </a:p>
        </p:txBody>
      </p:sp>
      <p:sp>
        <p:nvSpPr>
          <p:cNvPr id="866" name="Google Shape;866;gf8d7007281_1_176: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eff2154fd_0_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eff2154fd_0_7: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work of the Minding the Gap module requires that participants apply their knowledge of the </a:t>
            </a:r>
            <a:r>
              <a:rPr lang="en-US" i="1" dirty="0"/>
              <a:t>KAS for Social Studies</a:t>
            </a:r>
            <a:r>
              <a:rPr lang="en-US" dirty="0"/>
              <a:t> to evaluate their local social studies program. In order for participants to engage in the work of Minding the Gap, participant PLCs must have a common understanding of the content and skill demands of the standards. This means that participants must have an understanding of the architecture of the </a:t>
            </a:r>
            <a:r>
              <a:rPr lang="en-US" i="1" dirty="0"/>
              <a:t>KAS for Social Studies</a:t>
            </a:r>
            <a:r>
              <a:rPr lang="en-US" dirty="0"/>
              <a:t> and of the inquiry practices, disciplinary strands, and the concepts and practices of these disciplines. To support educators in this work, we recommend that participants engage with the Getting to Know the </a:t>
            </a:r>
            <a:r>
              <a:rPr lang="en-US" i="1" dirty="0"/>
              <a:t>KAS Social Studies </a:t>
            </a:r>
            <a:r>
              <a:rPr lang="en-US" dirty="0"/>
              <a:t>module and the Inquiry Practices Module to ensure that participants have foundational knowledge of the </a:t>
            </a:r>
            <a:r>
              <a:rPr lang="en-US" i="1" dirty="0"/>
              <a:t>KAS for Social Studies</a:t>
            </a:r>
            <a:r>
              <a:rPr lang="en-US" dirty="0"/>
              <a:t>. To formatively assess participants to see if they are ready to engage with this work, consider having participants complete the Pre-Assessment: Where are you in understanding the </a:t>
            </a:r>
            <a:r>
              <a:rPr lang="en-US" i="1" dirty="0"/>
              <a:t>KAS for Social Studies</a:t>
            </a:r>
            <a:r>
              <a:rPr lang="en-US" i="0" dirty="0"/>
              <a:t>?</a:t>
            </a:r>
            <a:r>
              <a:rPr lang="en-US" dirty="0"/>
              <a:t> </a:t>
            </a:r>
            <a:r>
              <a:rPr lang="en-US" b="0" i="0" u="sng" dirty="0">
                <a:solidFill>
                  <a:srgbClr val="000000"/>
                </a:solidFill>
                <a:effectLst/>
                <a:latin typeface="Times New Roman" panose="02020603050405020304" pitchFamily="18" charset="0"/>
              </a:rPr>
              <a:t>https://forms.gle/xJucqmsNSKRnDuvL6</a:t>
            </a:r>
          </a:p>
          <a:p>
            <a:pPr marL="0" lvl="0" indent="0" algn="l" rtl="0">
              <a:spcBef>
                <a:spcPts val="0"/>
              </a:spcBef>
              <a:spcAft>
                <a:spcPts val="0"/>
              </a:spcAft>
              <a:buNone/>
            </a:pPr>
            <a:endParaRPr dirty="0"/>
          </a:p>
          <a:p>
            <a:pPr marL="0" lvl="0" indent="0" algn="l" rtl="0">
              <a:spcBef>
                <a:spcPts val="0"/>
              </a:spcBef>
              <a:spcAft>
                <a:spcPts val="0"/>
              </a:spcAft>
              <a:buNone/>
            </a:pPr>
            <a:r>
              <a:rPr lang="en-US" dirty="0"/>
              <a:t>If participants have not engaged with either of these modules prior to engaging in this work, they can proceed through this professional learning as there are supports built into this work. However, it may be difficult for participants if they do not have prior knowledge of the standards. As an example, participants are asked to unpack an inquiry standard within this module. If a participant finds that they cannot complete this work because they do not understand the Inquiry Practices, then they should pause this work and engage with the Inquiry Practices module.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3" name="Google Shape;223;geeff2154fd_0_7: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f8d7007281_1_18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f8d7007281_1_184: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compelling questions, framing thinking, inquiry and/or understanding and knowledge of key concepts in world history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“generate”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Participants may access the Depth of Knowledge (DOK) materials provided earlier.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will see that “Generating supporting questions…” most closely aligns with “applying concepts to new situations” or “making connections across time and place to explain a concept or big idea” is a DOK 3. Add this information to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875" name="Google Shape;875;gf8d7007281_1_184: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f8d7007281_1_19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f8d7007281_1_192: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High School are found within the </a:t>
            </a:r>
            <a:r>
              <a:rPr lang="en-US" i="1" dirty="0"/>
              <a:t>KAS for Social Studies</a:t>
            </a:r>
            <a:r>
              <a:rPr lang="en-US" i="0" dirty="0"/>
              <a:t>, beginning</a:t>
            </a:r>
            <a:r>
              <a:rPr lang="en-US" dirty="0"/>
              <a:t> on page 143.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this High School</a:t>
            </a:r>
            <a:r>
              <a:rPr lang="en-US" dirty="0"/>
              <a:t>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/curriculum/standards/kyacadstand/Documents/High_School_SS_Strongly_Aligned_Assignment_3_TN.docx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171450" lvl="0" indent="-171450" algn="l" rtl="0">
              <a:spcBef>
                <a:spcPts val="0"/>
              </a:spcBef>
              <a:spcAft>
                <a:spcPts val="0"/>
              </a:spcAft>
              <a:buFont typeface="Arial" panose="020B0604020202020204" pitchFamily="34" charset="0"/>
              <a:buChar char="•"/>
            </a:pP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171450" lvl="0" indent="-171450" algn="l" rtl="0">
              <a:spcBef>
                <a:spcPts val="0"/>
              </a:spcBef>
              <a:spcAft>
                <a:spcPts val="0"/>
              </a:spcAft>
              <a:buFont typeface="Arial" panose="020B0604020202020204" pitchFamily="34" charset="0"/>
              <a:buChar char="•"/>
            </a:pPr>
            <a:endParaRPr lang="en-US" dirty="0">
              <a:highlight>
                <a:srgbClr val="FFFFFF"/>
              </a:highlight>
            </a:endParaRPr>
          </a:p>
          <a:p>
            <a:pPr marL="0" lvl="0" indent="0" algn="l" rtl="0">
              <a:spcBef>
                <a:spcPts val="0"/>
              </a:spcBef>
              <a:spcAft>
                <a:spcPts val="0"/>
              </a:spcAft>
              <a:buClr>
                <a:schemeClr val="dk1"/>
              </a:buClr>
              <a:buSzPts val="1100"/>
              <a:buFont typeface="Arial"/>
              <a:buNone/>
            </a:pPr>
            <a:endParaRPr dirty="0"/>
          </a:p>
        </p:txBody>
      </p:sp>
      <p:sp>
        <p:nvSpPr>
          <p:cNvPr id="884" name="Google Shape;884;gf8d7007281_1_192: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f8d7007281_1_20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f8d7007281_1_20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legislative, executive and judicial branch decisions, constitutionality and impacts on citizens and states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“Within the Constitution, each branch of government is granted powers that have an impact on the governance of states and citizens. The balance between the federal government, state governments and individual liberties is continuously debated between the branches. Over time, the concept of civil rights has become more expansive, as dissenting opinions and legal rulings, such as Berea College v. Kentucky or Brown v. Board, set precedents for the governance of the nation, ensuring civil liberties and also limiting the scope of state authority. Over time, executive power has grown through the use of executive orders that may challenge legislative authority while demonstrating implicit constitutional powers of the executive branch.”</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Constitutional powers of each branch, balance of branches between federal and state governments and individual liberties, precedents, civil liberties and implicit constitutional powers.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“analyze”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a DOK 4. Add this information to the chart in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893" name="Google Shape;893;gf8d7007281_1_20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f8d7007281_1_20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f8d7007281_1_20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disciplinary thinking, arguments, explanations and public communications and compelling and supporting questions in U.S. history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verb(s) found within the standard. Participants should identify “engage” and “construct” as the skills,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Participants may access the Depth of Knowledge (DOK) materials provided earlier.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determine that this standard aligns to a DOK level 3. Add this information to the fourth column.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02" name="Google Shape;902;gf8d7007281_1_20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f8d7007281_1_21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f8d7007281_1_21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High School are found within the </a:t>
            </a:r>
            <a:r>
              <a:rPr lang="en-US" i="1" dirty="0"/>
              <a:t>KAS for Social Studies</a:t>
            </a:r>
            <a:r>
              <a:rPr lang="en-US" i="0" dirty="0"/>
              <a:t>, beginning</a:t>
            </a:r>
            <a:r>
              <a:rPr lang="en-US" dirty="0"/>
              <a:t> on page 143.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this High School</a:t>
            </a:r>
            <a:r>
              <a:rPr lang="en-US" dirty="0"/>
              <a:t>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/curriculum/standards/kyacadstand/Documents/High_School_SS_Strongly_Aligned_Assignment_3_TN.docx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171450" lvl="0" indent="-171450" algn="l" rtl="0">
              <a:spcBef>
                <a:spcPts val="0"/>
              </a:spcBef>
              <a:spcAft>
                <a:spcPts val="0"/>
              </a:spcAft>
              <a:buFont typeface="Arial" panose="020B0604020202020204" pitchFamily="34" charset="0"/>
              <a:buChar char="•"/>
            </a:pP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p:txBody>
      </p:sp>
      <p:sp>
        <p:nvSpPr>
          <p:cNvPr id="911" name="Google Shape;911;gf8d7007281_1_216: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f8d7007281_1_22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f8d7007281_1_224: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legislative, executive and judicial branch decisions, constitutionality and impacts on citizens and states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“U.S. global interactions have led to numerous cultural shifts. Immigration, for example, has influenced the United States by infusing each generation with new ideas and customs. As the strength of the U.S. economy grew, industry attracted workers from all over the world, changing American society as new ideas and customs were integrated. As the United States participated in global conflicts, there were changes in values and beliefs, and emerging prejudices led to changes in cultural norms. Global interactions also led to the development of trade agreements like the World Trade Organization (WTO) and North American Free Trade Agreement (NAFTA) and regulatory bodies like the Department of Homeland Security, which impacted society.”</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immigration, global conflicts, World Trade Organization (TWO), North American Free Trade Agreement (NAFTA) and the Department of Homeland Security.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“analyze”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a DOK 4. Add this information to the chart in the fourth column. </a:t>
            </a:r>
            <a:endParaRPr dirty="0"/>
          </a:p>
        </p:txBody>
      </p:sp>
      <p:sp>
        <p:nvSpPr>
          <p:cNvPr id="920" name="Google Shape;920;gf8d7007281_1_224: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f8d7007281_1_23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f8d7007281_1_232: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disciplinary thinking, arguments, explanations and public communications and compelling and supporting questions in U.S. history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verb(s) found within the standard. Participants should identify “generate” and “develop” as the skills,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Finally, ask participants what level of proficiency is required in order to reach this standard. Participants may access the Depth of Knowledge (DOK) materials provided earlier.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determine that this standard aligns to a DOK level 3. Add this information to the fourth column.  </a:t>
            </a:r>
            <a:endParaRPr dirty="0"/>
          </a:p>
        </p:txBody>
      </p:sp>
      <p:sp>
        <p:nvSpPr>
          <p:cNvPr id="929" name="Google Shape;929;gf8d7007281_1_232: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f8d7007281_1_24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f8d7007281_1_24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Read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this section, participants will break down two standards, one disciplinary strand standard and one inquiry practice standard, in the slides that follow. Participants should only engage with the slides that correspond to their grade-level or course, unless they teach more than one grade-level or course. Once participants read the slides that pertain to another grade-level or course, they should proceed to slide 90 to continue with this section of the module.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In this section, several documents may be helpful for participants when unpacking the standards:</a:t>
            </a:r>
          </a:p>
          <a:p>
            <a:pPr marL="171450" lvl="0" indent="-171450" algn="l" rtl="0">
              <a:spcBef>
                <a:spcPts val="0"/>
              </a:spcBef>
              <a:spcAft>
                <a:spcPts val="0"/>
              </a:spcAft>
              <a:buFont typeface="Arial" panose="020B0604020202020204" pitchFamily="34" charset="0"/>
              <a:buChar char="•"/>
            </a:pPr>
            <a:r>
              <a:rPr lang="en-US" dirty="0"/>
              <a:t>Glossary of Terms: </a:t>
            </a:r>
            <a:r>
              <a:rPr lang="en-US" u="sng" dirty="0"/>
              <a:t>https://education.ky.gov/curriculum/standards/kyacadstand/Documents/KAS_for_Social_Studies_Glossary_of_Terms.pdf</a:t>
            </a:r>
          </a:p>
          <a:p>
            <a:pPr marL="628650" lvl="1" indent="-171450" algn="l" rtl="0">
              <a:spcBef>
                <a:spcPts val="0"/>
              </a:spcBef>
              <a:spcAft>
                <a:spcPts val="0"/>
              </a:spcAft>
              <a:buFont typeface="Arial" panose="020B0604020202020204" pitchFamily="34" charset="0"/>
              <a:buChar char="•"/>
            </a:pPr>
            <a:r>
              <a:rPr lang="en-US" dirty="0"/>
              <a:t>Terms are used throughout the </a:t>
            </a:r>
            <a:r>
              <a:rPr lang="en-US" i="1" dirty="0"/>
              <a:t>KAS for Social Studies</a:t>
            </a:r>
            <a:r>
              <a:rPr lang="en-US" dirty="0"/>
              <a:t>. This document provides an alphabetical list of definitions and descriptions of these terms.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 </a:t>
            </a:r>
          </a:p>
          <a:p>
            <a:pPr marL="171450" lvl="0" indent="-171450" algn="l" rtl="0">
              <a:spcBef>
                <a:spcPts val="0"/>
              </a:spcBef>
              <a:spcAft>
                <a:spcPts val="0"/>
              </a:spcAft>
              <a:buFont typeface="Arial" panose="020B0604020202020204" pitchFamily="34" charset="0"/>
              <a:buChar char="•"/>
            </a:pPr>
            <a:r>
              <a:rPr lang="en-US" dirty="0"/>
              <a:t>Disciplinary Clarifications for the </a:t>
            </a:r>
            <a:r>
              <a:rPr lang="en-US" i="1" dirty="0"/>
              <a:t>KAS for Social Studies</a:t>
            </a:r>
            <a:r>
              <a:rPr lang="en-US" dirty="0"/>
              <a:t>:</a:t>
            </a:r>
          </a:p>
          <a:p>
            <a:pPr marL="628650" lvl="1" indent="-171450" algn="l" rtl="0">
              <a:spcBef>
                <a:spcPts val="0"/>
              </a:spcBef>
              <a:spcAft>
                <a:spcPts val="0"/>
              </a:spcAft>
              <a:buFont typeface="Arial" panose="020B0604020202020204" pitchFamily="34" charset="0"/>
              <a:buChar char="•"/>
            </a:pPr>
            <a:r>
              <a:rPr lang="en-US" dirty="0"/>
              <a:t>The Disciplinary Clarifications and Instructional Support for High School are found within the </a:t>
            </a:r>
            <a:r>
              <a:rPr lang="en-US" i="1" dirty="0"/>
              <a:t>KAS for Social Studies</a:t>
            </a:r>
            <a:r>
              <a:rPr lang="en-US" i="0" dirty="0"/>
              <a:t>, beginning</a:t>
            </a:r>
            <a:r>
              <a:rPr lang="en-US" dirty="0"/>
              <a:t> on page 143. </a:t>
            </a:r>
          </a:p>
          <a:p>
            <a:pPr marL="171450" lvl="0" indent="-171450" algn="l" rtl="0">
              <a:spcBef>
                <a:spcPts val="0"/>
              </a:spcBef>
              <a:spcAft>
                <a:spcPts val="0"/>
              </a:spcAft>
              <a:buFont typeface="Arial" panose="020B0604020202020204" pitchFamily="34" charset="0"/>
              <a:buChar char="•"/>
            </a:pPr>
            <a:r>
              <a:rPr lang="en-US" dirty="0"/>
              <a:t>Student Assignment Library</a:t>
            </a:r>
            <a:r>
              <a:rPr lang="en-US" i="0" u="sng" dirty="0"/>
              <a:t>:</a:t>
            </a:r>
            <a:r>
              <a:rPr lang="en-US" i="0" u="none" dirty="0"/>
              <a:t> </a:t>
            </a:r>
            <a:r>
              <a:rPr lang="en-US" i="0" u="sng" dirty="0"/>
              <a:t>https://kystandards.org/standards-resources/sal/ss_sal/</a:t>
            </a:r>
          </a:p>
          <a:p>
            <a:pPr marL="628650" lvl="1" indent="-171450" algn="l" rtl="0">
              <a:spcBef>
                <a:spcPts val="0"/>
              </a:spcBef>
              <a:spcAft>
                <a:spcPts val="0"/>
              </a:spcAft>
              <a:buFont typeface="Arial" panose="020B0604020202020204" pitchFamily="34" charset="0"/>
              <a:buChar char="•"/>
            </a:pPr>
            <a:r>
              <a:rPr lang="en-US" dirty="0"/>
              <a:t>The Student Assignment</a:t>
            </a:r>
            <a:r>
              <a:rPr lang="en-US" dirty="0">
                <a:highlight>
                  <a:schemeClr val="lt1"/>
                </a:highlight>
              </a:rPr>
              <a:t> Library provides examples of student assignments that are weakly, partially and strongly aligned to standards. To understand what a strongly aligned assignment looks like for Kindergarten, access this High School</a:t>
            </a:r>
            <a:r>
              <a:rPr lang="en-US" dirty="0"/>
              <a:t> Assignment with Teacher Notes: </a:t>
            </a:r>
            <a:r>
              <a:rPr lang="en-US" b="0" i="0" u="sng" dirty="0">
                <a:solidFill>
                  <a:srgbClr val="000000"/>
                </a:solidFill>
                <a:effectLst/>
                <a:latin typeface="Times New Roman" panose="02020603050405020304" pitchFamily="18" charset="0"/>
              </a:rPr>
              <a:t>https://www.education.ky.gov/_layouts/download.aspx?SourceUrl=</a:t>
            </a:r>
            <a:r>
              <a:rPr lang="en-US" u="sng" dirty="0"/>
              <a:t>/curriculum/standards/kyacadstand/Documents/High_School_SS_Strongly_Aligned_Assignment_2_TN.docx</a:t>
            </a:r>
          </a:p>
          <a:p>
            <a:pPr marL="1085850" lvl="2" indent="-171450" algn="l" rtl="0">
              <a:spcBef>
                <a:spcPts val="0"/>
              </a:spcBef>
              <a:spcAft>
                <a:spcPts val="0"/>
              </a:spcAft>
              <a:buFont typeface="Arial" panose="020B0604020202020204" pitchFamily="34" charset="0"/>
              <a:buChar char="•"/>
            </a:pPr>
            <a:r>
              <a:rPr lang="en-US" dirty="0">
                <a:highlight>
                  <a:srgbClr val="FFFFFF"/>
                </a:highlight>
              </a:rPr>
              <a:t>Teacher Notes are designed to support educators in implementing assignments and contain guidance on how to scaffold student understanding of the inquiry practices and the disciplinary strands referenced. </a:t>
            </a:r>
          </a:p>
          <a:p>
            <a:pPr marL="171450" lvl="0" indent="-171450" algn="l" rtl="0">
              <a:spcBef>
                <a:spcPts val="0"/>
              </a:spcBef>
              <a:spcAft>
                <a:spcPts val="0"/>
              </a:spcAft>
              <a:buFont typeface="Arial" panose="020B0604020202020204" pitchFamily="34" charset="0"/>
              <a:buChar char="•"/>
            </a:pPr>
            <a:r>
              <a:rPr lang="en-US" dirty="0">
                <a:highlight>
                  <a:srgbClr val="FFFFFF"/>
                </a:highlight>
              </a:rPr>
              <a:t>DOK document that was shared on slide 49. </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r>
              <a:rPr lang="en-US" dirty="0">
                <a:highlight>
                  <a:srgbClr val="FFFFFF"/>
                </a:highlight>
              </a:rPr>
              <a:t>It is important to note that as participants are unpacking the standard, they may identify gaps in their own understanding of the </a:t>
            </a:r>
            <a:r>
              <a:rPr lang="en-US" i="1" dirty="0">
                <a:highlight>
                  <a:srgbClr val="FFFFFF"/>
                </a:highlight>
              </a:rPr>
              <a:t>KAS for Social Studies</a:t>
            </a:r>
            <a:r>
              <a:rPr lang="en-US" dirty="0">
                <a:highlight>
                  <a:srgbClr val="FFFFFF"/>
                </a:highlight>
              </a:rPr>
              <a:t> or the Inquiry Practices found within. If this happens, direct participants back to the Getting to Know the </a:t>
            </a:r>
            <a:r>
              <a:rPr lang="en-US" i="1" dirty="0">
                <a:highlight>
                  <a:srgbClr val="FFFFFF"/>
                </a:highlight>
              </a:rPr>
              <a:t>KAS for Social Studies </a:t>
            </a:r>
            <a:r>
              <a:rPr lang="en-US" i="0" dirty="0">
                <a:highlight>
                  <a:srgbClr val="FFFFFF"/>
                </a:highlight>
              </a:rPr>
              <a:t>module and/or the Inquiry Practices of the </a:t>
            </a:r>
            <a:r>
              <a:rPr lang="en-US" i="1" dirty="0">
                <a:highlight>
                  <a:srgbClr val="FFFFFF"/>
                </a:highlight>
              </a:rPr>
              <a:t>KAS for Social Studies </a:t>
            </a:r>
            <a:r>
              <a:rPr lang="en-US" dirty="0">
                <a:highlight>
                  <a:srgbClr val="FFFFFF"/>
                </a:highlight>
              </a:rPr>
              <a:t>module to support them in their professional learning needs. </a:t>
            </a:r>
          </a:p>
          <a:p>
            <a:pPr marL="0" lvl="0" indent="0" algn="l" rtl="0">
              <a:spcBef>
                <a:spcPts val="0"/>
              </a:spcBef>
              <a:spcAft>
                <a:spcPts val="0"/>
              </a:spcAft>
              <a:buNone/>
            </a:pPr>
            <a:endParaRPr dirty="0"/>
          </a:p>
        </p:txBody>
      </p:sp>
      <p:sp>
        <p:nvSpPr>
          <p:cNvPr id="938" name="Google Shape;938;gf8d7007281_1_24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f8d7007281_1_24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f8d7007281_1_248: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the desire for cheap labor, slavery/forced labor and knowledge of the time period between 1300-1888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Then, access the disciplinary clarification in the </a:t>
            </a:r>
            <a:r>
              <a:rPr lang="en-US" i="1" dirty="0"/>
              <a:t>KAS for Social Studies </a:t>
            </a:r>
            <a:r>
              <a:rPr lang="en-US" dirty="0"/>
              <a:t>for this standard: “Especially before widespread industrialization, a variety of methods were used to extract labor from people for the purpose of production. Serfdom, in which labor was required of peasants who did not own land, but were tied to land owned by aristocratic landowners, was the norm across Europe in the feudal period and lasted in places like Russia until the Emancipation Edict of 1861. In the Inca Empire, extended family groups were required to pay labor taxes called mit’a, during which they worked on things like large-scale infrastructure projects for the government. Within the Atlantic System, a new way of getting cheap labor, indentured servitude, resulted in an influx of poor European laborers to the Americas, driven by the hope of economic opportunity on one hand and the need for agricultural workers on the other. Indentured servitude was revived in the late 1800s and early 1900s, with East and South Asians migrating to sugar producing areas in the wake of chattel slavery’s end. Enslaved people who performed domestic work were common across the Middle East throughout 1300- 1900, and plantation-based chattel slavery spread from the Mediterranean to islands in the Atlantic and then to the western hemisphere after the discovery of the Americas as the market for luxury products like sugar and tobacco rose rapidly within the new Atlantic System of trade. Chattel slavery as an institution grew in size and scope throughout the period as laws such as linking the status of a child to their enslaved mother were codified to ensure continued exploitation of that source of labor. The practice of chattel slavery of this type ended with the emancipation of enslaved people in Brazil in 1888. In these ways, unfree labor proliferated across the globe as global trade and economic interconnectedness rose. Force and coercion are hallmarks of all of these systems as fear and physical violence were used to extract labor.”</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Remind participants that the disciplinary clarifications are possible suggestions; they are not the only pathways and are not comprehensive to obtain mastery of the standards. Ask participants to read the disciplinary clarification and consider other knowledge/concepts/vocabulary that students might need to know, and add those to the chart in the second column. Responses may include serfdom, labor taxes (mit’a), indentured servitude and chattel slavery. Participants should also consider information students will need to know to demonstrate mastery of this standard outside of the Disciplinary Clarification statement and put any additional knowledge/concepts/vocabulary in this column as well.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 found within the standard. Participants should identify “analyze” as the skill,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access the Depth of Knowledge (DOK) materials provided earlier. Participants may determine that this standard is a DOK 3. Add this information to the chart in the fourth column. </a:t>
            </a:r>
            <a:endParaRPr dirty="0"/>
          </a:p>
          <a:p>
            <a:pPr marL="0" lvl="0" indent="0" algn="l" rtl="0">
              <a:spcBef>
                <a:spcPts val="0"/>
              </a:spcBef>
              <a:spcAft>
                <a:spcPts val="0"/>
              </a:spcAft>
              <a:buNone/>
            </a:pPr>
            <a:endParaRPr dirty="0"/>
          </a:p>
        </p:txBody>
      </p:sp>
      <p:sp>
        <p:nvSpPr>
          <p:cNvPr id="947" name="Google Shape;947;gf8d7007281_1_248: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f8d7007281_1_25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f8d7007281_1_25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Begin by reading the standard, and then ask participants what knowledge/concepts/vocabulary students will need to know in order to reach this standard. Participants should note that understanding appropriate evidence, claims, counterclaims, compelling and supporting questions and world history are essential to reaching this standard. These should be added to the second column.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It is important to note that there are not Disciplinary Clarifications provided for the Inquiry Practices. Therefore, it is critical that participants complete this work with a partner, in their grade level teams or PLC as those collegial conversations will support educators in identifying all of the knowledge/concepts/vocabulary students will need to know in order to reach this standard.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Next, ask participants what skills students need to be able to do to reach this standard. Remind them that this is usually the verb(s) found within the standard. Participants should identify “use”, “construct” and “revise” as the skills, and list it in the third column of the chart.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Finally, ask participants what level of proficiency is required in order to reach this standard. Participants may access the Depth of Knowledge (DOK) materials provided earlier. It is important to note that when determining the DOK of a standard, the verb should not be separated from the rest of the standard as the content and skills outlined in the standard impact the level of rigor students need to engage in order to demonstrate mastery of the standard. Participants may determine that this standard aligns to a DOK level 3. Add this information to the fourth column.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p:txBody>
      </p:sp>
      <p:sp>
        <p:nvSpPr>
          <p:cNvPr id="956" name="Google Shape;956;gf8d7007281_1_256: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0ef3956f2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0ef3956f2_0_0: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is this work important?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Play the video to hear the answer to this question.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Transcript of video: </a:t>
            </a:r>
            <a:endParaRPr dirty="0"/>
          </a:p>
          <a:p>
            <a:pPr marL="0" lvl="0" indent="0" algn="l" rtl="0">
              <a:spcBef>
                <a:spcPts val="0"/>
              </a:spcBef>
              <a:spcAft>
                <a:spcPts val="0"/>
              </a:spcAft>
              <a:buNone/>
            </a:pPr>
            <a:r>
              <a:rPr lang="en-US" dirty="0"/>
              <a:t>When the 2019 </a:t>
            </a:r>
            <a:r>
              <a:rPr lang="en-US" i="1" dirty="0"/>
              <a:t>Kentucky Academic Standards (KAS) for Social Studies</a:t>
            </a:r>
            <a:r>
              <a:rPr lang="en-US" dirty="0"/>
              <a:t> were adopted into law, the KDE knew that implementing these standards was going to pose challenges for educators. First, educators in Kentucky hadn’t implemented new social studies standards since 2006; therefore, many educators had little to no experience in implementing new social studies standards. This led the KDE to pose several questions, one being “Would educators have the systems in place to evaluate the alignment of their curriculum to the new standards?” since they hadn’t needed to do anything like this for thirteen years. This module was commissioned to support educators in addressing this question because this module provides tools, such as the Breaking Down a Standard tool, and procedures for conducting conversations within grade level teams and between educators in different grade levels to ensure that educators know how to systematically align their curriculum to the </a:t>
            </a:r>
            <a:r>
              <a:rPr lang="en-US" i="1" dirty="0"/>
              <a:t>2019 KAS for Social Studies</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Second, the KDE knew that implementing the 2019 </a:t>
            </a:r>
            <a:r>
              <a:rPr lang="en-US" i="1" dirty="0"/>
              <a:t>KAS for Social Studies</a:t>
            </a:r>
            <a:r>
              <a:rPr lang="en-US" dirty="0"/>
              <a:t> would cause educators to face gaps in their social studies program. A “gap” occurs when content and skills described by the standards are </a:t>
            </a:r>
            <a:r>
              <a:rPr lang="en-US" i="1" dirty="0"/>
              <a:t>underrepresented</a:t>
            </a:r>
            <a:r>
              <a:rPr lang="en-US" dirty="0"/>
              <a:t> in the curriculum. The 2019 </a:t>
            </a:r>
            <a:r>
              <a:rPr lang="en-US" i="1" dirty="0"/>
              <a:t>KAS for Social Studies </a:t>
            </a:r>
            <a:r>
              <a:rPr lang="en-US" dirty="0"/>
              <a:t>were written by Kentucky teachers and built on progressions. This means that while the Kentucky teacher writers ensured that the grade level standards focused on critical knowledge, skills, and capacities needed for success that were more in-depth to facilitate mastery learning, the Kentucky teacher writers also had to ensure that the standards are aligned from elementary to high school to post-secondary education so that students can be successful at each education level. This meant that a Grade 6 student would encounter standards that articulated increased understanding on social studies concepts and practices from Kindergarten to Grade 6. Yet, a Grade 6 student would not have had the opportunity to engage with the </a:t>
            </a:r>
            <a:r>
              <a:rPr lang="en-US" i="1" dirty="0"/>
              <a:t>KAS for Social Studies </a:t>
            </a:r>
            <a:r>
              <a:rPr lang="en-US" dirty="0"/>
              <a:t>since Kindergarten. Thus, students were missing 6 years of progressions. Therefore, educators would need support to evaluate their social studies program to ensure that students had the skills and capacities to engage with the grade level standards as demanded by the </a:t>
            </a:r>
            <a:r>
              <a:rPr lang="en-US" i="1" dirty="0"/>
              <a:t>KAS for Social Studies</a:t>
            </a:r>
            <a:r>
              <a:rPr lang="en-US" dirty="0"/>
              <a:t>. In recognizing this challenge, this module was designed to support educators in evaluating their program by first asking them to unpack the standard to ensure that all members of the grade level team or professional learning community (PLC) understand the knowledge, concepts, skills and level of proficiency demanded of the standards.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Third, the KDE is also aware of the marginalization of social studies and the profound effect the pandemic has had on instructional time devoted to social studies. As stated in the Council of Chief State School Officers'</a:t>
            </a:r>
            <a:r>
              <a:rPr lang="en-US" dirty="0">
                <a:solidFill>
                  <a:srgbClr val="262626"/>
                </a:solidFill>
              </a:rPr>
              <a:t> (CCSSO) </a:t>
            </a:r>
            <a:r>
              <a:rPr lang="en-US" i="1" u="sng" dirty="0">
                <a:solidFill>
                  <a:schemeClr val="hlink"/>
                </a:solidFill>
                <a:highlight>
                  <a:srgbClr val="FEFEFE"/>
                </a:highlight>
                <a:hlinkClick r:id="rId3"/>
              </a:rPr>
              <a:t>Addressing Disrupted Instruction in the Social Studies: Recommendations on a Matter of Equity and National Importance</a:t>
            </a:r>
            <a:r>
              <a:rPr lang="en-US" i="1" dirty="0">
                <a:solidFill>
                  <a:srgbClr val="262626"/>
                </a:solidFill>
              </a:rPr>
              <a:t>, </a:t>
            </a:r>
            <a:r>
              <a:rPr lang="en-US" dirty="0"/>
              <a:t>“research indicates that, among the core content areas, social studies is the least prioritized in the school day, with students in some grades receiving 20 minutes or less of instruction per day.” Additionally, the KDE is aware that this marginalization increased due to the pandemic and that additional instructional time and learning have been lost in social studies. As a result, the gaps in social studies education have only become wider since March of 2020. Educators, at all grade levels, are having to evaluate their social studies program to determine where students are and how they can support them in where they need to go. This module supports educators in determining where the standards are currently happening in their social studies program, and what to do if they are not taught at the correct grade level/course. Participants complete this module by developing an action plan to address their short and long term goals when addressing the gaps in their social studies program.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Therefore, engaging in this work is critical if we are to prepare young people for participation in America’s democratic republic society. The progress of communities and the state, nation and world rests upon the preparation of young people to collaboratively balance personal interest with the public good. The KDE cannot wait to support you in this important work.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Resource:</a:t>
            </a:r>
            <a:endParaRPr dirty="0"/>
          </a:p>
          <a:p>
            <a:pPr marL="0" lvl="0" indent="0" algn="l" rtl="0">
              <a:spcBef>
                <a:spcPts val="0"/>
              </a:spcBef>
              <a:spcAft>
                <a:spcPts val="0"/>
              </a:spcAft>
              <a:buNone/>
            </a:pPr>
            <a:r>
              <a:rPr lang="en-US" dirty="0"/>
              <a:t>Council of Chief State School Officers (2021). </a:t>
            </a:r>
            <a:r>
              <a:rPr lang="en-US" i="1" dirty="0">
                <a:highlight>
                  <a:srgbClr val="FEFEFE"/>
                </a:highlight>
              </a:rPr>
              <a:t>Addressing Disrupted Instruction in the Social Studies: Recommendations on a Matter of Equity and National Importance</a:t>
            </a:r>
            <a:r>
              <a:rPr lang="en-US" dirty="0">
                <a:highlight>
                  <a:srgbClr val="FEFEFE"/>
                </a:highlight>
              </a:rPr>
              <a:t>.</a:t>
            </a:r>
            <a:r>
              <a:rPr lang="en-US" dirty="0">
                <a:solidFill>
                  <a:srgbClr val="545454"/>
                </a:solidFill>
                <a:highlight>
                  <a:srgbClr val="FEFEFE"/>
                </a:highlight>
              </a:rPr>
              <a:t> </a:t>
            </a:r>
            <a:r>
              <a:rPr lang="en-US" u="sng" dirty="0">
                <a:solidFill>
                  <a:schemeClr val="hlink"/>
                </a:solidFill>
                <a:highlight>
                  <a:srgbClr val="FEFEFE"/>
                </a:highlight>
                <a:hlinkClick r:id="rId3"/>
              </a:rPr>
              <a:t>https://learning.ccsso.org/addressing-disrupted-instruction-in-the-social-studies</a:t>
            </a:r>
            <a:r>
              <a:rPr lang="en-US" dirty="0">
                <a:solidFill>
                  <a:srgbClr val="545454"/>
                </a:solidFill>
                <a:highlight>
                  <a:srgbClr val="FEFEFE"/>
                </a:highlight>
              </a:rPr>
              <a:t> </a:t>
            </a:r>
            <a:endParaRPr dirty="0"/>
          </a:p>
          <a:p>
            <a:pPr marL="457200" lvl="0" indent="-317500" algn="l" rtl="0">
              <a:spcBef>
                <a:spcPts val="0"/>
              </a:spcBef>
              <a:spcAft>
                <a:spcPts val="0"/>
              </a:spcAft>
              <a:buSzPts val="1400"/>
              <a:buChar char="●"/>
            </a:pPr>
            <a:r>
              <a:rPr lang="en-US" dirty="0"/>
              <a:t>The quote selected is based on </a:t>
            </a:r>
            <a:r>
              <a:rPr lang="en-US" dirty="0">
                <a:solidFill>
                  <a:srgbClr val="262626"/>
                </a:solidFill>
              </a:rPr>
              <a:t>information found here: </a:t>
            </a:r>
            <a:r>
              <a:rPr lang="en-US" u="sng" dirty="0">
                <a:solidFill>
                  <a:srgbClr val="9454C3"/>
                </a:solidFill>
                <a:hlinkClick r:id="rId4">
                  <a:extLst>
                    <a:ext uri="{A12FA001-AC4F-418D-AE19-62706E023703}">
                      <ahyp:hlinkClr xmlns:ahyp="http://schemas.microsoft.com/office/drawing/2018/hyperlinkcolor" val="tx"/>
                    </a:ext>
                  </a:extLst>
                </a:hlinkClick>
              </a:rPr>
              <a:t>http://www.joci.ecu.edu/index.php/JoCI/article/viewFile/v8n2p7/pdf</a:t>
            </a:r>
            <a:r>
              <a:rPr lang="en-US" dirty="0">
                <a:solidFill>
                  <a:srgbClr val="262626"/>
                </a:solidFill>
              </a:rPr>
              <a:t> </a:t>
            </a:r>
            <a:r>
              <a:rPr lang="en-US" dirty="0"/>
              <a:t>An Analysis of Time Prioritization for Social Studies in Elementary School Classrooms Paul G. Fitchett Tina L. Heafner University of North Carolina at Charlotte Phillip VanFossen Purdue University).</a:t>
            </a:r>
            <a:endParaRPr dirty="0"/>
          </a:p>
        </p:txBody>
      </p:sp>
      <p:sp>
        <p:nvSpPr>
          <p:cNvPr id="231" name="Google Shape;231;gf0ef3956f2_0_0:notes"/>
          <p:cNvSpPr txBox="1">
            <a:spLocks noGrp="1"/>
          </p:cNvSpPr>
          <p:nvPr>
            <p:ph type="sldNum" idx="12"/>
          </p:nvPr>
        </p:nvSpPr>
        <p:spPr>
          <a:xfrm>
            <a:off x="3884613" y="8846554"/>
            <a:ext cx="2971800" cy="46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5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51: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r>
              <a:rPr lang="en-US" dirty="0"/>
              <a:t>Give participants a moment to read this and internalize its message. In a whole group discussion, ask participants to connect this quote to the activities they just participated in. How does this quote connect to the unpacking of the standards work they just completed? </a:t>
            </a:r>
            <a:endParaRPr dirty="0"/>
          </a:p>
          <a:p>
            <a:pPr marL="0" lvl="0" indent="0" algn="l" rtl="0">
              <a:spcBef>
                <a:spcPts val="0"/>
              </a:spcBef>
              <a:spcAft>
                <a:spcPts val="0"/>
              </a:spcAft>
              <a:buClr>
                <a:schemeClr val="dk1"/>
              </a:buClr>
              <a:buSzPts val="1100"/>
              <a:buFont typeface="Calibri"/>
              <a:buNone/>
            </a:pPr>
            <a:endParaRPr dirty="0"/>
          </a:p>
          <a:p>
            <a:pPr marL="0" lvl="0" indent="0" algn="l" rtl="0">
              <a:lnSpc>
                <a:spcPct val="115000"/>
              </a:lnSpc>
              <a:spcBef>
                <a:spcPts val="0"/>
              </a:spcBef>
              <a:spcAft>
                <a:spcPts val="0"/>
              </a:spcAft>
              <a:buClr>
                <a:schemeClr val="dk1"/>
              </a:buClr>
              <a:buSzPts val="1100"/>
              <a:buFont typeface="Arial"/>
              <a:buNone/>
            </a:pPr>
            <a:r>
              <a:rPr lang="en-US" dirty="0"/>
              <a:t>For guidance on how to conduct a discussion, visit TeachingWorks Resource Library’s Leading a Discussion: https://library.teachingworks.org/curriculum-resources/teaching-practices/leading-a-discussion/</a:t>
            </a:r>
            <a:endParaRPr dirty="0"/>
          </a:p>
          <a:p>
            <a:pPr marL="0" lvl="0" indent="0" algn="l" rtl="0">
              <a:spcBef>
                <a:spcPts val="0"/>
              </a:spcBef>
              <a:spcAft>
                <a:spcPts val="0"/>
              </a:spcAft>
              <a:buClr>
                <a:schemeClr val="dk1"/>
              </a:buClr>
              <a:buSzPts val="1100"/>
              <a:buFont typeface="Calibri"/>
              <a:buNone/>
            </a:pPr>
            <a:endParaRPr dirty="0"/>
          </a:p>
          <a:p>
            <a:pPr marL="0" lvl="0" indent="0" algn="l" rtl="0">
              <a:spcBef>
                <a:spcPts val="0"/>
              </a:spcBef>
              <a:spcAft>
                <a:spcPts val="0"/>
              </a:spcAft>
              <a:buClr>
                <a:schemeClr val="dk1"/>
              </a:buClr>
              <a:buSzPts val="1100"/>
              <a:buFont typeface="Calibri"/>
              <a:buNone/>
            </a:pPr>
            <a:r>
              <a:rPr lang="en-US" dirty="0"/>
              <a:t>Possible answers include, but are not limited to the following: </a:t>
            </a:r>
            <a:endParaRPr dirty="0"/>
          </a:p>
          <a:p>
            <a:pPr marL="457200" lvl="0" indent="-317500" algn="l" rtl="0">
              <a:spcBef>
                <a:spcPts val="0"/>
              </a:spcBef>
              <a:spcAft>
                <a:spcPts val="0"/>
              </a:spcAft>
              <a:buSzPts val="1400"/>
              <a:buChar char="●"/>
            </a:pPr>
            <a:r>
              <a:rPr lang="en-US" dirty="0"/>
              <a:t>Understanding the complexity and demand of a standard is much more than understanding the DOK of the verb. As the quote sugges</a:t>
            </a:r>
            <a:r>
              <a:rPr lang="en-US" dirty="0">
                <a:highlight>
                  <a:schemeClr val="lt1"/>
                </a:highlight>
              </a:rPr>
              <a:t>ts, determining the meaning of the Bill of Rights varies with different situations, much like the verb and the demands of the standard may change in com</a:t>
            </a:r>
            <a:r>
              <a:rPr lang="en-US" dirty="0"/>
              <a:t>plexity depending on the age level of the students, etc. </a:t>
            </a:r>
            <a:endParaRPr dirty="0"/>
          </a:p>
          <a:p>
            <a:pPr marL="457200" lvl="0" indent="-317500" algn="l" rtl="0">
              <a:spcBef>
                <a:spcPts val="0"/>
              </a:spcBef>
              <a:spcAft>
                <a:spcPts val="0"/>
              </a:spcAft>
              <a:buSzPts val="1400"/>
              <a:buChar char="●"/>
            </a:pPr>
            <a:r>
              <a:rPr lang="en-US" dirty="0"/>
              <a:t>Unpacking a standard must be an ongoing process as students and educators continually implement the </a:t>
            </a:r>
            <a:r>
              <a:rPr lang="en-US" i="1" dirty="0"/>
              <a:t>KAS for Social Studies </a:t>
            </a:r>
            <a:r>
              <a:rPr lang="en-US" dirty="0"/>
              <a:t>year after year. As students become more experienced in their engagement with the </a:t>
            </a:r>
            <a:r>
              <a:rPr lang="en-US" i="1" dirty="0"/>
              <a:t>KAS for Social Studies</a:t>
            </a:r>
            <a:r>
              <a:rPr lang="en-US" dirty="0"/>
              <a:t>, a teacher’s work and implementation of the standards may change. </a:t>
            </a:r>
            <a:endParaRPr dirty="0"/>
          </a:p>
          <a:p>
            <a:pPr marL="0" lvl="0" indent="0" algn="l" rtl="0">
              <a:spcBef>
                <a:spcPts val="0"/>
              </a:spcBef>
              <a:spcAft>
                <a:spcPts val="0"/>
              </a:spcAft>
              <a:buClr>
                <a:schemeClr val="dk1"/>
              </a:buClr>
              <a:buSzPts val="1100"/>
              <a:buFont typeface="Calibri"/>
              <a:buNone/>
            </a:pPr>
            <a:endParaRPr dirty="0"/>
          </a:p>
        </p:txBody>
      </p:sp>
      <p:sp>
        <p:nvSpPr>
          <p:cNvPr id="965" name="Google Shape;965;p51: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5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Ask participants to work with a partner to share their thoughts on the first four steps of the process. Ask pairs to share out “aha” moments and “wonderings”.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If virtual, have participants go to break out rooms with someone they may not have worked with yet. If in person, have participants partner with someone at a different table. If in person and movement among tables is not possible, have participants partner with someone at their table.  </a:t>
            </a:r>
            <a:endParaRPr dirty="0"/>
          </a:p>
        </p:txBody>
      </p:sp>
      <p:sp>
        <p:nvSpPr>
          <p:cNvPr id="973" name="Google Shape;973;p5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53: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Ask participants to work with a partner to reflect on this module. If in person, the facilitator may use a large chart paper for each question for participants to write their responses and view the responses of others. If virtual, the facilitator may collect responses on a shared google document that poses these questions and participants type their responses to each, allowing them to also view the responses of others.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If in person, participants will write their answers on different Post-It notes and apply it to the corresponding chart paper. If virtual or functioning in a hybrid setting, participants will record their responses on the Post-Its on the corresponding JamBoard.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Calibri"/>
              <a:buNone/>
            </a:pPr>
            <a:endParaRPr dirty="0"/>
          </a:p>
        </p:txBody>
      </p:sp>
      <p:sp>
        <p:nvSpPr>
          <p:cNvPr id="980" name="Google Shape;980;p5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5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55: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Remind participants that this is a cyclical process that should be ongoing.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Review the visual on slide and highlight the next section of the module will focus on Mapping the </a:t>
            </a:r>
            <a:r>
              <a:rPr lang="en-US" i="1" dirty="0"/>
              <a:t>KAS for Social Studies</a:t>
            </a:r>
            <a:r>
              <a:rPr lang="en-US" dirty="0"/>
              <a:t> to Current Practice. </a:t>
            </a:r>
            <a:endParaRPr dirty="0"/>
          </a:p>
        </p:txBody>
      </p:sp>
      <p:sp>
        <p:nvSpPr>
          <p:cNvPr id="988" name="Google Shape;988;p55: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93</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56: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Explain: This section, Section C, Mapping the Standards to Current Practice, will focus on mapping the expectations of the </a:t>
            </a:r>
            <a:r>
              <a:rPr lang="en-US" i="1" dirty="0"/>
              <a:t>KAS for Social Studies</a:t>
            </a:r>
            <a:r>
              <a:rPr lang="en-US" dirty="0"/>
              <a:t> to current practice. </a:t>
            </a:r>
            <a:endParaRPr dirty="0"/>
          </a:p>
          <a:p>
            <a:pPr marL="0" lvl="0" indent="0" algn="l" rtl="0">
              <a:lnSpc>
                <a:spcPct val="100000"/>
              </a:lnSpc>
              <a:spcBef>
                <a:spcPts val="0"/>
              </a:spcBef>
              <a:spcAft>
                <a:spcPts val="0"/>
              </a:spcAft>
              <a:buClr>
                <a:schemeClr val="dk1"/>
              </a:buClr>
              <a:buSzPts val="1400"/>
              <a:buFont typeface="Calibri"/>
              <a:buNone/>
            </a:pPr>
            <a:endParaRPr dirty="0"/>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teachers in this work may require that teachers need additional support. Below are some additional leadership considerations: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might provide content support to teachers as they work through the analysis?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there curriculum coaches/specialists in the district or school to support grade-level teams?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might you partner with your regional cooperative or professional organizations to support teachers in this work?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008" name="Google Shape;1008;p5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58: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dirty="0"/>
              <a:t>Explain: The goals for this module are on this slide. The ones with stars next to them are the focus of Section C.</a:t>
            </a:r>
            <a:endParaRPr dirty="0"/>
          </a:p>
          <a:p>
            <a:pPr marL="444500" marR="0" lvl="0" indent="-215900" algn="l" rtl="0">
              <a:lnSpc>
                <a:spcPct val="100000"/>
              </a:lnSpc>
              <a:spcBef>
                <a:spcPts val="0"/>
              </a:spcBef>
              <a:spcAft>
                <a:spcPts val="0"/>
              </a:spcAft>
              <a:buClr>
                <a:srgbClr val="000000"/>
              </a:buClr>
              <a:buSzPts val="1400"/>
              <a:buFont typeface="Arial"/>
              <a:buNone/>
            </a:pPr>
            <a:endParaRPr dirty="0"/>
          </a:p>
          <a:p>
            <a:pPr marL="457200" lvl="0" indent="-228600" algn="l" rtl="0">
              <a:spcBef>
                <a:spcPts val="0"/>
              </a:spcBef>
              <a:spcAft>
                <a:spcPts val="0"/>
              </a:spcAft>
              <a:buClr>
                <a:schemeClr val="dk1"/>
              </a:buClr>
              <a:buSzPts val="1400"/>
              <a:buFont typeface="Calibri"/>
              <a:buNone/>
            </a:pPr>
            <a:r>
              <a:rPr lang="en-US" dirty="0"/>
              <a:t>It is important to note that this section requires that participants have every standard unpacked prior to this section. As a result, the facilitator needs to provide adequate time to allow participants to unpack the standard prior to engaging with this section of the module. </a:t>
            </a:r>
            <a:endParaRPr dirty="0"/>
          </a:p>
        </p:txBody>
      </p:sp>
      <p:sp>
        <p:nvSpPr>
          <p:cNvPr id="1015" name="Google Shape;1015;p58: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60: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These are the questions your participants will have to answer at the conclusion of this work.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participants to make a chart on a piece of paper or a Word or Google Doc with three columns that indicate strengths, gaps and questions. Ask participants to individually jot down current strengths, gaps and questions after the initial analysis of the standards. Ask a couple participants to share out their responses for each column. Consider maintaining a Google document to capture the questions that came up in the analysis process. </a:t>
            </a:r>
            <a:endParaRPr dirty="0"/>
          </a:p>
        </p:txBody>
      </p:sp>
      <p:sp>
        <p:nvSpPr>
          <p:cNvPr id="1024" name="Google Shape;1024;p6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6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p61: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Have participants access their Tool to Unpack standards that they started in Section B. In this section of the module, participants will complete the fifth column of the document. It is important to note that this section requires that participants have every standard unpacked prior to this section. As a result, the facilitator needs to provide adequate time to allow participants to unpack the standard prior to engaging with this section of the module. </a:t>
            </a: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Focus on the “where is this currently happening” section of the chart.</a:t>
            </a: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Ask participants to review each row and ask themselves “is this standard currently being taught at the correct grade level” - remind them to look at all of the details in the row – the unpacked standard and reflect if the standard is being taught. </a:t>
            </a: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Show them there is a drop-down menu in this column where they can code whether the standard is taught at the correct grade. When the row is highlighted under this column, a down arrow will appear immediately on the right of the column. When you click on the down arrow, the following categories will appear: </a:t>
            </a:r>
            <a:endParaRPr dirty="0">
              <a:solidFill>
                <a:srgbClr val="000000"/>
              </a:solidFill>
            </a:endParaRPr>
          </a:p>
          <a:p>
            <a:pPr marL="1371600" lvl="0" indent="-317500" algn="l" rtl="0">
              <a:lnSpc>
                <a:spcPct val="100000"/>
              </a:lnSpc>
              <a:spcBef>
                <a:spcPts val="0"/>
              </a:spcBef>
              <a:spcAft>
                <a:spcPts val="0"/>
              </a:spcAft>
              <a:buClr>
                <a:srgbClr val="000000"/>
              </a:buClr>
              <a:buSzPts val="1400"/>
              <a:buChar char="●"/>
            </a:pPr>
            <a:r>
              <a:rPr lang="en-US" dirty="0">
                <a:solidFill>
                  <a:srgbClr val="000000"/>
                </a:solidFill>
              </a:rPr>
              <a:t>Addressed to Mastery: Currently being fully addressed to mastery at the appropriate grade level and appropriate rigor. </a:t>
            </a:r>
            <a:endParaRPr dirty="0">
              <a:solidFill>
                <a:srgbClr val="000000"/>
              </a:solidFill>
            </a:endParaRPr>
          </a:p>
          <a:p>
            <a:pPr marL="1371600" lvl="0" indent="-317500" algn="l" rtl="0">
              <a:lnSpc>
                <a:spcPct val="100000"/>
              </a:lnSpc>
              <a:spcBef>
                <a:spcPts val="0"/>
              </a:spcBef>
              <a:spcAft>
                <a:spcPts val="0"/>
              </a:spcAft>
              <a:buClr>
                <a:srgbClr val="000000"/>
              </a:buClr>
              <a:buSzPts val="1400"/>
              <a:buChar char="●"/>
            </a:pPr>
            <a:r>
              <a:rPr lang="en-US" dirty="0">
                <a:solidFill>
                  <a:srgbClr val="000000"/>
                </a:solidFill>
              </a:rPr>
              <a:t>Partially Addressed: Addressed at the grade level, may not addressed to mastery or the appropriate rigor. </a:t>
            </a:r>
            <a:endParaRPr dirty="0">
              <a:solidFill>
                <a:srgbClr val="000000"/>
              </a:solidFill>
            </a:endParaRPr>
          </a:p>
          <a:p>
            <a:pPr marL="1371600" lvl="0" indent="-317500" algn="l" rtl="0">
              <a:lnSpc>
                <a:spcPct val="100000"/>
              </a:lnSpc>
              <a:spcBef>
                <a:spcPts val="0"/>
              </a:spcBef>
              <a:spcAft>
                <a:spcPts val="0"/>
              </a:spcAft>
              <a:buClr>
                <a:srgbClr val="000000"/>
              </a:buClr>
              <a:buSzPts val="1400"/>
              <a:buChar char="●"/>
            </a:pPr>
            <a:r>
              <a:rPr lang="en-US" dirty="0">
                <a:solidFill>
                  <a:srgbClr val="000000"/>
                </a:solidFill>
              </a:rPr>
              <a:t>Not Addressed: Not being addressed at all at this grade level. </a:t>
            </a: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Ask participants to be reflective and honest about whether or not they believe the standard is being taught in the correct grade. </a:t>
            </a: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endParaRPr dirty="0">
              <a:solidFill>
                <a:srgbClr val="000000"/>
              </a:solidFill>
            </a:endParaRPr>
          </a:p>
          <a:p>
            <a:pPr marL="457200" lvl="0" indent="-228600" algn="l" rtl="0">
              <a:lnSpc>
                <a:spcPct val="100000"/>
              </a:lnSpc>
              <a:spcBef>
                <a:spcPts val="0"/>
              </a:spcBef>
              <a:spcAft>
                <a:spcPts val="0"/>
              </a:spcAft>
              <a:buClr>
                <a:schemeClr val="dk1"/>
              </a:buClr>
              <a:buSzPts val="1400"/>
              <a:buFont typeface="Calibri"/>
              <a:buNone/>
            </a:pPr>
            <a:r>
              <a:rPr lang="en-US" dirty="0">
                <a:solidFill>
                  <a:srgbClr val="000000"/>
                </a:solidFill>
              </a:rPr>
              <a:t>Tell participants they should only focus on this column (Is this standard being taught in the correct grade/course) for this section of this module. </a:t>
            </a:r>
            <a:endParaRPr dirty="0">
              <a:solidFill>
                <a:srgbClr val="000000"/>
              </a:solidFill>
            </a:endParaRPr>
          </a:p>
        </p:txBody>
      </p:sp>
      <p:sp>
        <p:nvSpPr>
          <p:cNvPr id="1032" name="Google Shape;1032;p61: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6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Once participants have a chance to review each standard and complete column four in the spreadsheet, ask them to come back to the chart they created at the beginning of this section and reflect on strengths, gaps and questions. Ask participants to reflect on the process. Consider maintaining a Google doc with their questions. </a:t>
            </a:r>
            <a:endParaRPr dirty="0"/>
          </a:p>
        </p:txBody>
      </p:sp>
      <p:sp>
        <p:nvSpPr>
          <p:cNvPr id="1042" name="Google Shape;1042;p6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6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6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Remind this is a cyclical process that should be ongoing.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Review the visual on slide and highlight the next section of the module will focus on Identifying Gaps and Overlaps in the </a:t>
            </a:r>
            <a:r>
              <a:rPr lang="en-US" i="1" dirty="0"/>
              <a:t>KAS for Social Studies.</a:t>
            </a:r>
            <a:r>
              <a:rPr lang="en-US" dirty="0"/>
              <a:t> </a:t>
            </a:r>
            <a:endParaRPr dirty="0"/>
          </a:p>
        </p:txBody>
      </p:sp>
      <p:sp>
        <p:nvSpPr>
          <p:cNvPr id="1050" name="Google Shape;1050;p64: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99</a:t>
            </a:fld>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151499302e1_0_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17" name="Google Shape;17;g151499302e1_0_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900"/>
              <a:buNone/>
              <a:defRPr sz="19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g151499302e1_0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chemeClr val="l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D14F90F3-EA57-4E45-9337-362DAABA80ED}" type="datetime1">
              <a:rPr lang="en-US" smtClean="0"/>
              <a:t>8/2/2024</a:t>
            </a:fld>
            <a:endParaRPr lang="en-US" dirty="0"/>
          </a:p>
        </p:txBody>
      </p:sp>
      <p:sp>
        <p:nvSpPr>
          <p:cNvPr id="19" name="Google Shape;19;g151499302e1_0_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007780"/>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20" name="Google Shape;20;g151499302e1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9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9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9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9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9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9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9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900" b="0" i="0" u="none" strike="noStrike" cap="none">
                <a:solidFill>
                  <a:srgbClr val="007780"/>
                </a:solidFill>
                <a:latin typeface="Libre Franklin"/>
                <a:ea typeface="Libre Franklin"/>
                <a:cs typeface="Libre Franklin"/>
                <a:sym typeface="Libre Franklin"/>
              </a:defRPr>
            </a:lvl9pPr>
          </a:lstStyle>
          <a:p>
            <a:fld id="{E46BE1DE-CF92-40F5-9C4D-CF5F4C997730}" type="slidenum">
              <a:rPr lang="en-US" smtClean="0"/>
              <a:t>‹#›</a:t>
            </a:fld>
            <a:endParaRPr lang="en-US" dirty="0"/>
          </a:p>
        </p:txBody>
      </p:sp>
    </p:spTree>
    <p:extLst>
      <p:ext uri="{BB962C8B-B14F-4D97-AF65-F5344CB8AC3E}">
        <p14:creationId xmlns:p14="http://schemas.microsoft.com/office/powerpoint/2010/main" val="63591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g151499302e1_0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74" name="Google Shape;74;g151499302e1_0_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5" name="Google Shape;75;g151499302e1_0_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45E792A0-3F3D-4193-9DBE-E538215AA6FF}" type="datetime1">
              <a:rPr lang="en-US" smtClean="0"/>
              <a:t>8/2/2024</a:t>
            </a:fld>
            <a:endParaRPr lang="en-US" dirty="0"/>
          </a:p>
        </p:txBody>
      </p:sp>
      <p:sp>
        <p:nvSpPr>
          <p:cNvPr id="76" name="Google Shape;76;g151499302e1_0_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77" name="Google Shape;77;g151499302e1_0_63"/>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789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g151499302e1_0_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80" name="Google Shape;80;g151499302e1_0_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1" name="Google Shape;81;g151499302e1_0_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D2912345-C92E-4CE2-8357-2E74D72D7282}" type="datetime1">
              <a:rPr lang="en-US" smtClean="0"/>
              <a:t>8/2/2024</a:t>
            </a:fld>
            <a:endParaRPr lang="en-US" dirty="0"/>
          </a:p>
        </p:txBody>
      </p:sp>
      <p:sp>
        <p:nvSpPr>
          <p:cNvPr id="82" name="Google Shape;82;g151499302e1_0_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83" name="Google Shape;83;g151499302e1_0_69"/>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58367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4"/>
        <p:cNvGrpSpPr/>
        <p:nvPr/>
      </p:nvGrpSpPr>
      <p:grpSpPr>
        <a:xfrm>
          <a:off x="0" y="0"/>
          <a:ext cx="0" cy="0"/>
          <a:chOff x="0" y="0"/>
          <a:chExt cx="0" cy="0"/>
        </a:xfrm>
      </p:grpSpPr>
      <p:sp>
        <p:nvSpPr>
          <p:cNvPr id="85" name="Google Shape;85;g151499302e1_0_7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86" name="Google Shape;86;g151499302e1_0_75"/>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a:t>Click to edit Master text styles</a:t>
            </a:r>
          </a:p>
        </p:txBody>
      </p:sp>
      <p:sp>
        <p:nvSpPr>
          <p:cNvPr id="87" name="Google Shape;87;g151499302e1_0_75"/>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a:t>Click to edit Master text styles</a:t>
            </a:r>
          </a:p>
        </p:txBody>
      </p:sp>
      <p:sp>
        <p:nvSpPr>
          <p:cNvPr id="88" name="Google Shape;88;g151499302e1_0_75"/>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99296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90" name="Google Shape;90;g151499302e1_0_80"/>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91" name="Google Shape;91;g151499302e1_0_8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1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9250" rtl="0">
              <a:spcBef>
                <a:spcPts val="500"/>
              </a:spcBef>
              <a:spcAft>
                <a:spcPts val="0"/>
              </a:spcAft>
              <a:buSzPts val="1900"/>
              <a:buChar char="•"/>
              <a:defRPr/>
            </a:lvl4pPr>
            <a:lvl5pPr marL="2286000" lvl="4" indent="-349250" rtl="0">
              <a:spcBef>
                <a:spcPts val="500"/>
              </a:spcBef>
              <a:spcAft>
                <a:spcPts val="0"/>
              </a:spcAft>
              <a:buSzPts val="19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pPr lvl="0"/>
            <a:r>
              <a:rPr lang="en-US"/>
              <a:t>Click to edit Master text styles</a:t>
            </a:r>
          </a:p>
        </p:txBody>
      </p:sp>
      <p:sp>
        <p:nvSpPr>
          <p:cNvPr id="92" name="Google Shape;92;g151499302e1_0_8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0679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g151499302e1_0_84"/>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5" name="Google Shape;95;g151499302e1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96" name="Google Shape;96;g151499302e1_0_84"/>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566019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g151499302e1_0_88"/>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g151499302e1_0_8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0707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g151499302e1_0_91"/>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2" name="Google Shape;102;g151499302e1_0_9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3" name="Google Shape;103;g151499302e1_0_91"/>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4" name="Google Shape;104;g151499302e1_0_91"/>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03401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g151499302e1_0_9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7" name="Google Shape;107;g151499302e1_0_9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8" name="Google Shape;108;g151499302e1_0_96"/>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9" name="Google Shape;109;g151499302e1_0_96"/>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0" name="Google Shape;110;g151499302e1_0_96"/>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1" name="Google Shape;111;g151499302e1_0_96"/>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2" name="Google Shape;112;g151499302e1_0_96"/>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g151499302e1_0_96"/>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g151499302e1_0_96"/>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g151499302e1_0_96"/>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g151499302e1_0_96"/>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g151499302e1_0_96"/>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g151499302e1_0_96"/>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g151499302e1_0_96"/>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g151499302e1_0_96"/>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g151499302e1_0_96"/>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299287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g151499302e1_0_11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4" name="Google Shape;124;g151499302e1_0_11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25" name="Google Shape;125;g151499302e1_0_113"/>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6" name="Google Shape;126;g151499302e1_0_113"/>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7" name="Google Shape;127;g151499302e1_0_113"/>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8" name="Google Shape;128;g151499302e1_0_113"/>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416310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72B6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3" name="Google Shape;53;p5"/>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3600"/>
              <a:buNone/>
              <a:defRPr/>
            </a:lvl1pPr>
            <a:lvl2pPr marL="914400" lvl="1" indent="-320040" algn="l">
              <a:spcBef>
                <a:spcPts val="1000"/>
              </a:spcBef>
              <a:spcAft>
                <a:spcPts val="0"/>
              </a:spcAft>
              <a:buSzPts val="144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extLst>
      <p:ext uri="{BB962C8B-B14F-4D97-AF65-F5344CB8AC3E}">
        <p14:creationId xmlns:p14="http://schemas.microsoft.com/office/powerpoint/2010/main" val="19946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g151499302e1_0_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23" name="Google Shape;23;g151499302e1_0_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24" name="Google Shape;24;g151499302e1_0_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25" name="Google Shape;25;g151499302e1_0_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E1F363DF-30BD-486C-8FCF-FBAB24F55A38}" type="datetime1">
              <a:rPr lang="en-US" smtClean="0"/>
              <a:t>8/2/2024</a:t>
            </a:fld>
            <a:endParaRPr lang="en-US" dirty="0"/>
          </a:p>
        </p:txBody>
      </p:sp>
      <p:sp>
        <p:nvSpPr>
          <p:cNvPr id="26" name="Google Shape;26;g151499302e1_0_1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27" name="Google Shape;27;g151499302e1_0_12"/>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0536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151499302e1_0_1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30" name="Google Shape;30;g151499302e1_0_1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1" name="Google Shape;31;g151499302e1_0_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771F964C-03D4-45BA-9621-097C411A0829}" type="datetime1">
              <a:rPr lang="en-US" smtClean="0"/>
              <a:t>8/2/2024</a:t>
            </a:fld>
            <a:endParaRPr lang="en-US" dirty="0"/>
          </a:p>
        </p:txBody>
      </p:sp>
      <p:sp>
        <p:nvSpPr>
          <p:cNvPr id="32" name="Google Shape;32;g151499302e1_0_19"/>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33" name="Google Shape;33;g151499302e1_0_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rgbClr val="102649"/>
                </a:solidFill>
                <a:latin typeface="Libre Franklin"/>
                <a:ea typeface="Libre Franklin"/>
                <a:cs typeface="Libre Franklin"/>
                <a:sym typeface="Libre Franklin"/>
              </a:defRPr>
            </a:lvl1pPr>
            <a:lvl2pPr marL="0" marR="0" lvl="1" indent="0" algn="l" rtl="0">
              <a:spcBef>
                <a:spcPts val="0"/>
              </a:spcBef>
              <a:buNone/>
              <a:defRPr sz="1900">
                <a:solidFill>
                  <a:srgbClr val="102649"/>
                </a:solidFill>
                <a:latin typeface="Libre Franklin"/>
                <a:ea typeface="Libre Franklin"/>
                <a:cs typeface="Libre Franklin"/>
                <a:sym typeface="Libre Franklin"/>
              </a:defRPr>
            </a:lvl2pPr>
            <a:lvl3pPr marL="0" marR="0" lvl="2" indent="0" algn="l" rtl="0">
              <a:spcBef>
                <a:spcPts val="0"/>
              </a:spcBef>
              <a:buNone/>
              <a:defRPr sz="1900">
                <a:solidFill>
                  <a:srgbClr val="102649"/>
                </a:solidFill>
                <a:latin typeface="Libre Franklin"/>
                <a:ea typeface="Libre Franklin"/>
                <a:cs typeface="Libre Franklin"/>
                <a:sym typeface="Libre Franklin"/>
              </a:defRPr>
            </a:lvl3pPr>
            <a:lvl4pPr marL="0" marR="0" lvl="3" indent="0" algn="l" rtl="0">
              <a:spcBef>
                <a:spcPts val="0"/>
              </a:spcBef>
              <a:buNone/>
              <a:defRPr sz="1900">
                <a:solidFill>
                  <a:srgbClr val="102649"/>
                </a:solidFill>
                <a:latin typeface="Libre Franklin"/>
                <a:ea typeface="Libre Franklin"/>
                <a:cs typeface="Libre Franklin"/>
                <a:sym typeface="Libre Franklin"/>
              </a:defRPr>
            </a:lvl4pPr>
            <a:lvl5pPr marL="0" marR="0" lvl="4" indent="0" algn="l" rtl="0">
              <a:spcBef>
                <a:spcPts val="0"/>
              </a:spcBef>
              <a:buNone/>
              <a:defRPr sz="1900">
                <a:solidFill>
                  <a:srgbClr val="102649"/>
                </a:solidFill>
                <a:latin typeface="Libre Franklin"/>
                <a:ea typeface="Libre Franklin"/>
                <a:cs typeface="Libre Franklin"/>
                <a:sym typeface="Libre Franklin"/>
              </a:defRPr>
            </a:lvl5pPr>
            <a:lvl6pPr marL="0" marR="0" lvl="5" indent="0" algn="l" rtl="0">
              <a:spcBef>
                <a:spcPts val="0"/>
              </a:spcBef>
              <a:buNone/>
              <a:defRPr sz="1900">
                <a:solidFill>
                  <a:srgbClr val="102649"/>
                </a:solidFill>
                <a:latin typeface="Libre Franklin"/>
                <a:ea typeface="Libre Franklin"/>
                <a:cs typeface="Libre Franklin"/>
                <a:sym typeface="Libre Franklin"/>
              </a:defRPr>
            </a:lvl6pPr>
            <a:lvl7pPr marL="0" marR="0" lvl="6" indent="0" algn="l" rtl="0">
              <a:spcBef>
                <a:spcPts val="0"/>
              </a:spcBef>
              <a:buNone/>
              <a:defRPr sz="1900">
                <a:solidFill>
                  <a:srgbClr val="102649"/>
                </a:solidFill>
                <a:latin typeface="Libre Franklin"/>
                <a:ea typeface="Libre Franklin"/>
                <a:cs typeface="Libre Franklin"/>
                <a:sym typeface="Libre Franklin"/>
              </a:defRPr>
            </a:lvl7pPr>
            <a:lvl8pPr marL="0" marR="0" lvl="7" indent="0" algn="l" rtl="0">
              <a:spcBef>
                <a:spcPts val="0"/>
              </a:spcBef>
              <a:buNone/>
              <a:defRPr sz="1900">
                <a:solidFill>
                  <a:srgbClr val="102649"/>
                </a:solidFill>
                <a:latin typeface="Libre Franklin"/>
                <a:ea typeface="Libre Franklin"/>
                <a:cs typeface="Libre Franklin"/>
                <a:sym typeface="Libre Franklin"/>
              </a:defRPr>
            </a:lvl8pPr>
            <a:lvl9pPr marL="0" marR="0" lvl="8" indent="0" algn="l" rtl="0">
              <a:spcBef>
                <a:spcPts val="0"/>
              </a:spcBef>
              <a:buNone/>
              <a:defRPr sz="19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1135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g151499302e1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36" name="Google Shape;36;g151499302e1_0_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37" name="Google Shape;37;g151499302e1_0_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A8FA8B5D-6A33-4E98-80E7-3C02D4311940}" type="datetime1">
              <a:rPr lang="en-US" smtClean="0"/>
              <a:t>8/2/2024</a:t>
            </a:fld>
            <a:endParaRPr lang="en-US" dirty="0"/>
          </a:p>
        </p:txBody>
      </p:sp>
      <p:sp>
        <p:nvSpPr>
          <p:cNvPr id="38" name="Google Shape;38;g151499302e1_0_2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39" name="Google Shape;39;g151499302e1_0_2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5775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151499302e1_0_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465ABA7F-275E-49DA-A9E2-AADF10037AA1}" type="datetime1">
              <a:rPr lang="en-US" smtClean="0"/>
              <a:t>8/2/2024</a:t>
            </a:fld>
            <a:endParaRPr lang="en-US" dirty="0"/>
          </a:p>
        </p:txBody>
      </p:sp>
      <p:sp>
        <p:nvSpPr>
          <p:cNvPr id="42" name="Google Shape;42;g151499302e1_0_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43" name="Google Shape;43;g151499302e1_0_31"/>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81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g151499302e1_0_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46" name="Google Shape;46;g151499302e1_0_3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7" name="Google Shape;47;g151499302e1_0_3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8" name="Google Shape;48;g151499302e1_0_3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9" name="Google Shape;49;g151499302e1_0_3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50" name="Google Shape;50;g151499302e1_0_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845DDE02-978E-4E6E-B0FC-14A3E4AA4A1C}" type="datetime1">
              <a:rPr lang="en-US" smtClean="0"/>
              <a:t>8/2/2024</a:t>
            </a:fld>
            <a:endParaRPr lang="en-US" dirty="0"/>
          </a:p>
        </p:txBody>
      </p:sp>
      <p:sp>
        <p:nvSpPr>
          <p:cNvPr id="51" name="Google Shape;51;g151499302e1_0_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52" name="Google Shape;52;g151499302e1_0_3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0321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151499302e1_0_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55" name="Google Shape;55;g151499302e1_0_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30D88C9B-292E-4ECD-98CD-37398DEB5AAB}" type="datetime1">
              <a:rPr lang="en-US" smtClean="0"/>
              <a:t>8/2/2024</a:t>
            </a:fld>
            <a:endParaRPr lang="en-US" dirty="0"/>
          </a:p>
        </p:txBody>
      </p:sp>
      <p:sp>
        <p:nvSpPr>
          <p:cNvPr id="56" name="Google Shape;56;g151499302e1_0_4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57" name="Google Shape;57;g151499302e1_0_44"/>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0915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151499302e1_0_4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0" name="Google Shape;60;g151499302e1_0_49"/>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g151499302e1_0_4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2" name="Google Shape;62;g151499302e1_0_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591A81C6-3EE6-4750-AF7F-7243F5A4A2B7}" type="datetime1">
              <a:rPr lang="en-US" smtClean="0"/>
              <a:t>8/2/2024</a:t>
            </a:fld>
            <a:endParaRPr lang="en-US" dirty="0"/>
          </a:p>
        </p:txBody>
      </p:sp>
      <p:sp>
        <p:nvSpPr>
          <p:cNvPr id="63" name="Google Shape;63;g151499302e1_0_49"/>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64" name="Google Shape;64;g151499302e1_0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rgbClr val="102649"/>
                </a:solidFill>
                <a:latin typeface="Libre Franklin"/>
                <a:ea typeface="Libre Franklin"/>
                <a:cs typeface="Libre Franklin"/>
                <a:sym typeface="Libre Franklin"/>
              </a:defRPr>
            </a:lvl1pPr>
            <a:lvl2pPr marL="0" marR="0" lvl="1" indent="0" algn="l" rtl="0">
              <a:spcBef>
                <a:spcPts val="0"/>
              </a:spcBef>
              <a:buNone/>
              <a:defRPr sz="1900">
                <a:solidFill>
                  <a:srgbClr val="102649"/>
                </a:solidFill>
                <a:latin typeface="Libre Franklin"/>
                <a:ea typeface="Libre Franklin"/>
                <a:cs typeface="Libre Franklin"/>
                <a:sym typeface="Libre Franklin"/>
              </a:defRPr>
            </a:lvl2pPr>
            <a:lvl3pPr marL="0" marR="0" lvl="2" indent="0" algn="l" rtl="0">
              <a:spcBef>
                <a:spcPts val="0"/>
              </a:spcBef>
              <a:buNone/>
              <a:defRPr sz="1900">
                <a:solidFill>
                  <a:srgbClr val="102649"/>
                </a:solidFill>
                <a:latin typeface="Libre Franklin"/>
                <a:ea typeface="Libre Franklin"/>
                <a:cs typeface="Libre Franklin"/>
                <a:sym typeface="Libre Franklin"/>
              </a:defRPr>
            </a:lvl3pPr>
            <a:lvl4pPr marL="0" marR="0" lvl="3" indent="0" algn="l" rtl="0">
              <a:spcBef>
                <a:spcPts val="0"/>
              </a:spcBef>
              <a:buNone/>
              <a:defRPr sz="1900">
                <a:solidFill>
                  <a:srgbClr val="102649"/>
                </a:solidFill>
                <a:latin typeface="Libre Franklin"/>
                <a:ea typeface="Libre Franklin"/>
                <a:cs typeface="Libre Franklin"/>
                <a:sym typeface="Libre Franklin"/>
              </a:defRPr>
            </a:lvl4pPr>
            <a:lvl5pPr marL="0" marR="0" lvl="4" indent="0" algn="l" rtl="0">
              <a:spcBef>
                <a:spcPts val="0"/>
              </a:spcBef>
              <a:buNone/>
              <a:defRPr sz="1900">
                <a:solidFill>
                  <a:srgbClr val="102649"/>
                </a:solidFill>
                <a:latin typeface="Libre Franklin"/>
                <a:ea typeface="Libre Franklin"/>
                <a:cs typeface="Libre Franklin"/>
                <a:sym typeface="Libre Franklin"/>
              </a:defRPr>
            </a:lvl5pPr>
            <a:lvl6pPr marL="0" marR="0" lvl="5" indent="0" algn="l" rtl="0">
              <a:spcBef>
                <a:spcPts val="0"/>
              </a:spcBef>
              <a:buNone/>
              <a:defRPr sz="1900">
                <a:solidFill>
                  <a:srgbClr val="102649"/>
                </a:solidFill>
                <a:latin typeface="Libre Franklin"/>
                <a:ea typeface="Libre Franklin"/>
                <a:cs typeface="Libre Franklin"/>
                <a:sym typeface="Libre Franklin"/>
              </a:defRPr>
            </a:lvl6pPr>
            <a:lvl7pPr marL="0" marR="0" lvl="6" indent="0" algn="l" rtl="0">
              <a:spcBef>
                <a:spcPts val="0"/>
              </a:spcBef>
              <a:buNone/>
              <a:defRPr sz="1900">
                <a:solidFill>
                  <a:srgbClr val="102649"/>
                </a:solidFill>
                <a:latin typeface="Libre Franklin"/>
                <a:ea typeface="Libre Franklin"/>
                <a:cs typeface="Libre Franklin"/>
                <a:sym typeface="Libre Franklin"/>
              </a:defRPr>
            </a:lvl7pPr>
            <a:lvl8pPr marL="0" marR="0" lvl="7" indent="0" algn="l" rtl="0">
              <a:spcBef>
                <a:spcPts val="0"/>
              </a:spcBef>
              <a:buNone/>
              <a:defRPr sz="1900">
                <a:solidFill>
                  <a:srgbClr val="102649"/>
                </a:solidFill>
                <a:latin typeface="Libre Franklin"/>
                <a:ea typeface="Libre Franklin"/>
                <a:cs typeface="Libre Franklin"/>
                <a:sym typeface="Libre Franklin"/>
              </a:defRPr>
            </a:lvl8pPr>
            <a:lvl9pPr marL="0" marR="0" lvl="8" indent="0" algn="l" rtl="0">
              <a:spcBef>
                <a:spcPts val="0"/>
              </a:spcBef>
              <a:buNone/>
              <a:defRPr sz="19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6361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g151499302e1_0_5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7" name="Google Shape;67;g151499302e1_0_56"/>
          <p:cNvSpPr>
            <a:spLocks noGrp="1"/>
          </p:cNvSpPr>
          <p:nvPr>
            <p:ph type="pic" idx="2"/>
          </p:nvPr>
        </p:nvSpPr>
        <p:spPr>
          <a:xfrm>
            <a:off x="5183188" y="987425"/>
            <a:ext cx="6172500" cy="4873500"/>
          </a:xfrm>
          <a:prstGeom prst="rect">
            <a:avLst/>
          </a:prstGeom>
          <a:noFill/>
          <a:ln>
            <a:noFill/>
          </a:ln>
        </p:spPr>
      </p:sp>
      <p:sp>
        <p:nvSpPr>
          <p:cNvPr id="68" name="Google Shape;68;g151499302e1_0_5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9" name="Google Shape;69;g151499302e1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fld id="{B534D4C6-94CA-411D-893A-4DDC31EFC1B8}" type="datetime1">
              <a:rPr lang="en-US" smtClean="0"/>
              <a:t>8/2/2024</a:t>
            </a:fld>
            <a:endParaRPr lang="en-US" dirty="0"/>
          </a:p>
        </p:txBody>
      </p:sp>
      <p:sp>
        <p:nvSpPr>
          <p:cNvPr id="70" name="Google Shape;70;g151499302e1_0_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71" name="Google Shape;71;g151499302e1_0_56"/>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2440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9"/>
        <p:cNvGrpSpPr/>
        <p:nvPr/>
      </p:nvGrpSpPr>
      <p:grpSpPr>
        <a:xfrm>
          <a:off x="0" y="0"/>
          <a:ext cx="0" cy="0"/>
          <a:chOff x="0" y="0"/>
          <a:chExt cx="0" cy="0"/>
        </a:xfrm>
      </p:grpSpPr>
      <p:sp>
        <p:nvSpPr>
          <p:cNvPr id="10" name="Google Shape;10;g151499302e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1" name="Google Shape;11;g151499302e1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g151499302e1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fld id="{57ECDD03-32C2-4807-9D04-238DB1379F31}" type="datetime1">
              <a:rPr lang="en-US" smtClean="0"/>
              <a:t>8/2/2024</a:t>
            </a:fld>
            <a:endParaRPr lang="en-US" dirty="0"/>
          </a:p>
        </p:txBody>
      </p:sp>
      <p:sp>
        <p:nvSpPr>
          <p:cNvPr id="13" name="Google Shape;13;g151499302e1_0_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4" name="Google Shape;14;g151499302e1_0_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lvl="0" algn="r" rtl="0">
              <a:buNone/>
              <a:defRPr sz="1300">
                <a:solidFill>
                  <a:srgbClr val="102649"/>
                </a:solidFill>
                <a:latin typeface="Libre Franklin"/>
                <a:ea typeface="Libre Franklin"/>
                <a:cs typeface="Libre Franklin"/>
                <a:sym typeface="Libre Franklin"/>
              </a:defRPr>
            </a:lvl1pPr>
            <a:lvl2pPr lvl="1" algn="r" rtl="0">
              <a:buNone/>
              <a:defRPr sz="1300">
                <a:solidFill>
                  <a:srgbClr val="102649"/>
                </a:solidFill>
                <a:latin typeface="Libre Franklin"/>
                <a:ea typeface="Libre Franklin"/>
                <a:cs typeface="Libre Franklin"/>
                <a:sym typeface="Libre Franklin"/>
              </a:defRPr>
            </a:lvl2pPr>
            <a:lvl3pPr lvl="2" algn="r" rtl="0">
              <a:buNone/>
              <a:defRPr sz="1300">
                <a:solidFill>
                  <a:srgbClr val="102649"/>
                </a:solidFill>
                <a:latin typeface="Libre Franklin"/>
                <a:ea typeface="Libre Franklin"/>
                <a:cs typeface="Libre Franklin"/>
                <a:sym typeface="Libre Franklin"/>
              </a:defRPr>
            </a:lvl3pPr>
            <a:lvl4pPr lvl="3" algn="r" rtl="0">
              <a:buNone/>
              <a:defRPr sz="1300">
                <a:solidFill>
                  <a:srgbClr val="102649"/>
                </a:solidFill>
                <a:latin typeface="Libre Franklin"/>
                <a:ea typeface="Libre Franklin"/>
                <a:cs typeface="Libre Franklin"/>
                <a:sym typeface="Libre Franklin"/>
              </a:defRPr>
            </a:lvl4pPr>
            <a:lvl5pPr lvl="4" algn="r" rtl="0">
              <a:buNone/>
              <a:defRPr sz="1300">
                <a:solidFill>
                  <a:srgbClr val="102649"/>
                </a:solidFill>
                <a:latin typeface="Libre Franklin"/>
                <a:ea typeface="Libre Franklin"/>
                <a:cs typeface="Libre Franklin"/>
                <a:sym typeface="Libre Franklin"/>
              </a:defRPr>
            </a:lvl5pPr>
            <a:lvl6pPr lvl="5" algn="r" rtl="0">
              <a:buNone/>
              <a:defRPr sz="1300">
                <a:solidFill>
                  <a:srgbClr val="102649"/>
                </a:solidFill>
                <a:latin typeface="Libre Franklin"/>
                <a:ea typeface="Libre Franklin"/>
                <a:cs typeface="Libre Franklin"/>
                <a:sym typeface="Libre Franklin"/>
              </a:defRPr>
            </a:lvl6pPr>
            <a:lvl7pPr lvl="6" algn="r" rtl="0">
              <a:buNone/>
              <a:defRPr sz="1300">
                <a:solidFill>
                  <a:srgbClr val="102649"/>
                </a:solidFill>
                <a:latin typeface="Libre Franklin"/>
                <a:ea typeface="Libre Franklin"/>
                <a:cs typeface="Libre Franklin"/>
                <a:sym typeface="Libre Franklin"/>
              </a:defRPr>
            </a:lvl7pPr>
            <a:lvl8pPr lvl="7" algn="r" rtl="0">
              <a:buNone/>
              <a:defRPr sz="1300">
                <a:solidFill>
                  <a:srgbClr val="102649"/>
                </a:solidFill>
                <a:latin typeface="Libre Franklin"/>
                <a:ea typeface="Libre Franklin"/>
                <a:cs typeface="Libre Franklin"/>
                <a:sym typeface="Libre Franklin"/>
              </a:defRPr>
            </a:lvl8pPr>
            <a:lvl9pPr lvl="8" algn="r" rtl="0">
              <a:buNone/>
              <a:defRPr sz="13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4881111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Proposal_Examples-Grade_3.docx" TargetMode="External"/><Relationship Id="rId2" Type="http://schemas.openxmlformats.org/officeDocument/2006/relationships/notesSlide" Target="../notesSlides/notesSlide118.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hyperlink" Target="https://www.education.ky.gov/_layouts/download.aspx?SourceUrl=/curriculum/standards/kyacadstand/Documents/Proposal_Examples_Grade_7.docx"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hyperlink" Target="https://docs.google.com/forms/d/e/1FAIpQLSed0OMhC_MUGkK56cZElUTHpiE4WNlhBoq6mAXmfDQK8R1ZRg/viewform?usp=sf_link" TargetMode="External"/><Relationship Id="rId2" Type="http://schemas.openxmlformats.org/officeDocument/2006/relationships/notesSlide" Target="../notesSlides/notesSlide126.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education.ky.gov/curriculum/standards/kyacadstand/Documents/Tool_to_Unpack_Standards_and_Identify_Gaps.xlsx"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static.pdesas.org/content/documents/m1-slide_19_dok_wheel_slide.pdf"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https://www.stancoe.org/sites/default/files/instructional-support-services/resources/california-state-standards/CSS_descrip_social_studie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slide" Target="slide81.xml"/><Relationship Id="rId13" Type="http://schemas.openxmlformats.org/officeDocument/2006/relationships/slide" Target="slide87.xml"/><Relationship Id="rId3" Type="http://schemas.openxmlformats.org/officeDocument/2006/relationships/slide" Target="slide51.xml"/><Relationship Id="rId7" Type="http://schemas.openxmlformats.org/officeDocument/2006/relationships/slide" Target="slide72.xml"/><Relationship Id="rId12" Type="http://schemas.openxmlformats.org/officeDocument/2006/relationships/slide" Target="slide60.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slide" Target="slide54.xml"/><Relationship Id="rId11" Type="http://schemas.openxmlformats.org/officeDocument/2006/relationships/slide" Target="slide84.xml"/><Relationship Id="rId5" Type="http://schemas.openxmlformats.org/officeDocument/2006/relationships/slide" Target="slide78.xml"/><Relationship Id="rId15" Type="http://schemas.openxmlformats.org/officeDocument/2006/relationships/slide" Target="slide66.xml"/><Relationship Id="rId10" Type="http://schemas.openxmlformats.org/officeDocument/2006/relationships/slide" Target="slide75.xml"/><Relationship Id="rId4" Type="http://schemas.openxmlformats.org/officeDocument/2006/relationships/slide" Target="slide69.xml"/><Relationship Id="rId9" Type="http://schemas.openxmlformats.org/officeDocument/2006/relationships/slide" Target="slide57.xml"/><Relationship Id="rId14" Type="http://schemas.openxmlformats.org/officeDocument/2006/relationships/slide" Target="slide63.xml"/></Relationships>
</file>

<file path=ppt/slides/_rels/slide5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Facilitators_Guide_Getting_to_Know_the_KAS_for_Social_Studie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education.ky.gov/_layouts/download.aspx?SourceUrl=/curriculum/standards/kyacadstand/Documents/Inquiry_Practices_of_KAS_for_Social_Studies.pptx"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curriculum/standards/kyacadstand/Documents/Tool_to_Unpack_Standards_and_Identify_Gaps_BDS.xlsx"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ScuTo_yYILU?feature=oembed" TargetMode="External"/><Relationship Id="rId4" Type="http://schemas.openxmlformats.org/officeDocument/2006/relationships/image" Target="../media/image6.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ctrTitle"/>
          </p:nvPr>
        </p:nvSpPr>
        <p:spPr>
          <a:xfrm>
            <a:off x="3251909" y="1617781"/>
            <a:ext cx="8664600" cy="1646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72B62"/>
              </a:buClr>
              <a:buSzPts val="5400"/>
              <a:buFont typeface="Georgia"/>
              <a:buNone/>
            </a:pPr>
            <a:r>
              <a:rPr lang="en-US" dirty="0">
                <a:latin typeface="Franklin Gothic Medium" panose="020B0603020102020204" pitchFamily="34" charset="0"/>
              </a:rPr>
              <a:t>Minding the Gap</a:t>
            </a:r>
            <a:endParaRPr dirty="0">
              <a:latin typeface="Franklin Gothic Medium" panose="020B0603020102020204" pitchFamily="34" charset="0"/>
            </a:endParaRPr>
          </a:p>
        </p:txBody>
      </p:sp>
      <p:sp>
        <p:nvSpPr>
          <p:cNvPr id="3" name="TextBox 2">
            <a:extLst>
              <a:ext uri="{FF2B5EF4-FFF2-40B4-BE49-F238E27FC236}">
                <a16:creationId xmlns:a16="http://schemas.microsoft.com/office/drawing/2014/main" id="{2BD6C9CB-8D21-5CC8-1081-94E617AAF223}"/>
              </a:ext>
            </a:extLst>
          </p:cNvPr>
          <p:cNvSpPr txBox="1"/>
          <p:nvPr/>
        </p:nvSpPr>
        <p:spPr>
          <a:xfrm>
            <a:off x="3758346" y="3429000"/>
            <a:ext cx="6098344" cy="523220"/>
          </a:xfrm>
          <a:prstGeom prst="rect">
            <a:avLst/>
          </a:prstGeom>
          <a:noFill/>
        </p:spPr>
        <p:txBody>
          <a:bodyPr wrap="square">
            <a:spAutoFit/>
          </a:bodyPr>
          <a:lstStyle/>
          <a:p>
            <a:r>
              <a:rPr lang="en-US" sz="2800" dirty="0">
                <a:solidFill>
                  <a:srgbClr val="3A757A"/>
                </a:solidFill>
                <a:latin typeface="Franklin Gothic Medium" panose="020B0603020102020204" pitchFamily="34" charset="0"/>
                <a:cs typeface="Arial" panose="020B0604020202020204" pitchFamily="34" charset="0"/>
              </a:rPr>
              <a:t>Professional Learning Module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Is This Work Important?</a:t>
            </a:r>
            <a:endParaRPr dirty="0">
              <a:latin typeface="Franklin Gothic Medium" panose="020B0603020102020204" pitchFamily="34" charset="0"/>
            </a:endParaRPr>
          </a:p>
        </p:txBody>
      </p:sp>
      <p:sp>
        <p:nvSpPr>
          <p:cNvPr id="242" name="Google Shape;242;p40"/>
          <p:cNvSpPr txBox="1">
            <a:spLocks noGrp="1"/>
          </p:cNvSpPr>
          <p:nvPr>
            <p:ph type="body" idx="1"/>
          </p:nvPr>
        </p:nvSpPr>
        <p:spPr>
          <a:xfrm>
            <a:off x="555785" y="1167618"/>
            <a:ext cx="9727697" cy="498138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Font typeface="Arial" panose="020B0604020202020204" pitchFamily="34" charset="0"/>
              <a:buChar char="•"/>
            </a:pPr>
            <a:r>
              <a:rPr lang="en-US" sz="2400" dirty="0">
                <a:latin typeface="Franklin Gothic Book" panose="020B0503020102020204" pitchFamily="34" charset="0"/>
              </a:rPr>
              <a:t>Engaging in this work allows teachers to consider the types of learning experiences, or significant learning “events,” designed to build student mastery of the standards. </a:t>
            </a:r>
            <a:r>
              <a:rPr lang="en-US" sz="2400" b="1" dirty="0">
                <a:latin typeface="Franklin Gothic Book" panose="020B0503020102020204" pitchFamily="34" charset="0"/>
                <a:sym typeface="Libre Franklin"/>
              </a:rPr>
              <a:t>They represent the intended student learning</a:t>
            </a:r>
            <a:r>
              <a:rPr lang="en-US" sz="2400" dirty="0">
                <a:latin typeface="Franklin Gothic Book" panose="020B0503020102020204" pitchFamily="34" charset="0"/>
              </a:rPr>
              <a:t>, not the activities in which they will engage.</a:t>
            </a:r>
            <a:endParaRPr sz="3200" dirty="0">
              <a:latin typeface="Franklin Gothic Book" panose="020B0503020102020204" pitchFamily="34" charset="0"/>
            </a:endParaRPr>
          </a:p>
          <a:p>
            <a:pPr marL="342900" lvl="0" indent="-342900" algn="l" rtl="0">
              <a:spcBef>
                <a:spcPts val="1000"/>
              </a:spcBef>
              <a:spcAft>
                <a:spcPts val="0"/>
              </a:spcAft>
              <a:buSzPts val="2200"/>
              <a:buFont typeface="Arial" panose="020B0604020202020204" pitchFamily="34" charset="0"/>
              <a:buChar char="•"/>
            </a:pPr>
            <a:r>
              <a:rPr lang="en-US" sz="2400" dirty="0">
                <a:latin typeface="Franklin Gothic Book" panose="020B0503020102020204" pitchFamily="34" charset="0"/>
              </a:rPr>
              <a:t>Some educators think that the standards, since they are arranged in a list, need to be covered one by one in lessons and units. </a:t>
            </a:r>
            <a:r>
              <a:rPr lang="en-US" sz="2400" b="1" dirty="0">
                <a:latin typeface="Franklin Gothic Book" panose="020B0503020102020204" pitchFamily="34" charset="0"/>
                <a:sym typeface="Libre Franklin"/>
              </a:rPr>
              <a:t>This practice is not the intent or purpose of standard</a:t>
            </a:r>
            <a:r>
              <a:rPr lang="en-US" sz="2400" dirty="0">
                <a:latin typeface="Franklin Gothic Book" panose="020B0503020102020204" pitchFamily="34" charset="0"/>
              </a:rPr>
              <a:t>s.</a:t>
            </a:r>
            <a:endParaRPr sz="3200" dirty="0">
              <a:latin typeface="Franklin Gothic Book" panose="020B0503020102020204" pitchFamily="34" charset="0"/>
            </a:endParaRPr>
          </a:p>
          <a:p>
            <a:pPr marL="342900" lvl="0" indent="-342900" algn="l" rtl="0">
              <a:spcBef>
                <a:spcPts val="1000"/>
              </a:spcBef>
              <a:spcAft>
                <a:spcPts val="0"/>
              </a:spcAft>
              <a:buSzPts val="2200"/>
              <a:buFont typeface="Arial" panose="020B0604020202020204" pitchFamily="34" charset="0"/>
              <a:buChar char="•"/>
            </a:pPr>
            <a:r>
              <a:rPr lang="en-US" sz="2400" dirty="0">
                <a:latin typeface="Franklin Gothic Book" panose="020B0503020102020204" pitchFamily="34" charset="0"/>
              </a:rPr>
              <a:t>The standards are meant to be taught in an integrated/interrelated way;</a:t>
            </a:r>
            <a:r>
              <a:rPr lang="en-US" sz="2400" b="1" dirty="0">
                <a:latin typeface="Franklin Gothic Book" panose="020B0503020102020204" pitchFamily="34" charset="0"/>
                <a:sym typeface="Libre Franklin"/>
              </a:rPr>
              <a:t> multiple standards can and should be taught at the same time</a:t>
            </a:r>
            <a:r>
              <a:rPr lang="en-US" sz="2400"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2200"/>
              <a:buFont typeface="Arial" panose="020B0604020202020204" pitchFamily="34" charset="0"/>
              <a:buChar char="•"/>
            </a:pPr>
            <a:r>
              <a:rPr lang="en-US" sz="2400" dirty="0">
                <a:latin typeface="Franklin Gothic Book" panose="020B0503020102020204" pitchFamily="34" charset="0"/>
              </a:rPr>
              <a:t>If the transfer of concepts and meaning making are important goals of an education, </a:t>
            </a:r>
            <a:r>
              <a:rPr lang="en-US" sz="2400" b="1" dirty="0">
                <a:latin typeface="Franklin Gothic Book" panose="020B0503020102020204" pitchFamily="34" charset="0"/>
                <a:sym typeface="Libre Franklin"/>
              </a:rPr>
              <a:t>those goals will not be achieved by simply marching through discrete content and concepts</a:t>
            </a:r>
            <a:r>
              <a:rPr lang="en-US" sz="2400" dirty="0">
                <a:latin typeface="Franklin Gothic Book" panose="020B0503020102020204" pitchFamily="34" charset="0"/>
              </a:rPr>
              <a:t>. </a:t>
            </a:r>
            <a:endParaRPr sz="3200" dirty="0">
              <a:latin typeface="Franklin Gothic Book" panose="020B05030201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30"/>
          <p:cNvSpPr txBox="1">
            <a:spLocks noGrp="1"/>
          </p:cNvSpPr>
          <p:nvPr>
            <p:ph type="ctrTitle"/>
          </p:nvPr>
        </p:nvSpPr>
        <p:spPr>
          <a:xfrm>
            <a:off x="3183987" y="1041300"/>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ts val="4400"/>
              <a:buFont typeface="Georgia"/>
              <a:buNone/>
            </a:pPr>
            <a:r>
              <a:rPr lang="en-US" dirty="0"/>
              <a:t>Minding the Gap</a:t>
            </a:r>
            <a:endParaRPr dirty="0"/>
          </a:p>
        </p:txBody>
      </p:sp>
      <p:sp>
        <p:nvSpPr>
          <p:cNvPr id="1077" name="Google Shape;1077;p130"/>
          <p:cNvSpPr txBox="1">
            <a:spLocks noGrp="1"/>
          </p:cNvSpPr>
          <p:nvPr>
            <p:ph type="subTitle" idx="1"/>
          </p:nvPr>
        </p:nvSpPr>
        <p:spPr>
          <a:xfrm>
            <a:off x="2902634" y="3545767"/>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dirty="0"/>
              <a:t>Section D: Identifying Gaps and Overlaps in the Standards</a:t>
            </a:r>
            <a:endParaRP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31"/>
          <p:cNvSpPr txBox="1">
            <a:spLocks noGrp="1"/>
          </p:cNvSpPr>
          <p:nvPr>
            <p:ph type="title"/>
          </p:nvPr>
        </p:nvSpPr>
        <p:spPr>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t>Goals of this module  </a:t>
            </a:r>
            <a:endParaRPr dirty="0"/>
          </a:p>
        </p:txBody>
      </p:sp>
      <p:sp>
        <p:nvSpPr>
          <p:cNvPr id="1085" name="Google Shape;1085;p131"/>
          <p:cNvSpPr txBox="1">
            <a:spLocks noGrp="1"/>
          </p:cNvSpPr>
          <p:nvPr>
            <p:ph type="body" idx="1"/>
          </p:nvPr>
        </p:nvSpPr>
        <p:spPr>
          <a:xfrm>
            <a:off x="555786" y="1243746"/>
            <a:ext cx="10346676" cy="5435413"/>
          </a:xfrm>
          <a:prstGeom prst="rect">
            <a:avLst/>
          </a:prstGeom>
          <a:noFill/>
          <a:ln>
            <a:noFill/>
          </a:ln>
        </p:spPr>
        <p:txBody>
          <a:bodyPr spcFirstLastPara="1" wrap="square" lIns="51425" tIns="25700" rIns="51425" bIns="25700" anchor="t" anchorCtr="0">
            <a:noAutofit/>
          </a:bodyPr>
          <a:lstStyle/>
          <a:p>
            <a:pPr marL="428631" lvl="0" indent="-342900" algn="l" rtl="0">
              <a:spcBef>
                <a:spcPts val="0"/>
              </a:spcBef>
              <a:spcAft>
                <a:spcPts val="0"/>
              </a:spcAft>
              <a:buSzPts val="2400"/>
              <a:buFont typeface="Arial" panose="020B0604020202020204" pitchFamily="34" charset="0"/>
              <a:buChar char="•"/>
            </a:pPr>
            <a:r>
              <a:rPr lang="en-US" sz="2400" dirty="0">
                <a:latin typeface="Franklin Gothic Book" panose="020B0503020102020204" pitchFamily="34" charset="0"/>
              </a:rPr>
              <a:t>Build a shared understanding of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progressions and grade-level expectations.</a:t>
            </a:r>
            <a:endParaRPr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Begin to map the expectations of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to current practice and curricula.</a:t>
            </a:r>
            <a:endParaRPr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Identify gaps and overlaps between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and current practice and curricula.</a:t>
            </a:r>
            <a:endParaRPr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Identify and prioritize gaps that exist, and consider available curriculum resources, time allocation for each content area, and any additional solutions to eliminate gaps. </a:t>
            </a:r>
            <a:endParaRPr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Create a proposed plan of action to successfully implement the </a:t>
            </a:r>
            <a:r>
              <a:rPr lang="en-US" sz="2400" i="1" dirty="0">
                <a:latin typeface="Franklin Gothic Book" panose="020B0503020102020204" pitchFamily="34" charset="0"/>
              </a:rPr>
              <a:t>KAS for Social Studies</a:t>
            </a:r>
            <a:r>
              <a:rPr lang="en-US" sz="2400" dirty="0">
                <a:latin typeface="Franklin Gothic Book" panose="020B0503020102020204" pitchFamily="34" charset="0"/>
              </a:rPr>
              <a:t> and close gaps. </a:t>
            </a:r>
            <a:endParaRPr sz="2400" dirty="0">
              <a:latin typeface="Franklin Gothic Book" panose="020B0503020102020204" pitchFamily="34" charset="0"/>
            </a:endParaRPr>
          </a:p>
          <a:p>
            <a:pPr marL="257169" lvl="0" indent="-123822" algn="l" rtl="0">
              <a:lnSpc>
                <a:spcPct val="80000"/>
              </a:lnSpc>
              <a:spcBef>
                <a:spcPts val="2000"/>
              </a:spcBef>
              <a:spcAft>
                <a:spcPts val="0"/>
              </a:spcAft>
              <a:buSzPts val="2000"/>
              <a:buNone/>
            </a:pPr>
            <a:endParaRPr sz="2000" dirty="0">
              <a:latin typeface="Source Sans Pro"/>
              <a:ea typeface="Source Sans Pro"/>
              <a:cs typeface="Source Sans Pro"/>
              <a:sym typeface="Source Sans Pro"/>
            </a:endParaRPr>
          </a:p>
        </p:txBody>
      </p:sp>
      <p:sp>
        <p:nvSpPr>
          <p:cNvPr id="1086" name="Google Shape;1086;p131" descr="Indicates the module section goal is Identify gaps and overlaps between the KAS for Social Studies and current practice and curricula.&#10;" title="Star"/>
          <p:cNvSpPr/>
          <p:nvPr/>
        </p:nvSpPr>
        <p:spPr>
          <a:xfrm>
            <a:off x="399226" y="2788920"/>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3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Warm-Up</a:t>
            </a:r>
            <a:endParaRPr dirty="0"/>
          </a:p>
        </p:txBody>
      </p:sp>
      <p:sp>
        <p:nvSpPr>
          <p:cNvPr id="1092" name="Google Shape;1092;p13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3600"/>
              <a:buNone/>
            </a:pPr>
            <a:r>
              <a:rPr lang="en-US" sz="3200" dirty="0">
                <a:latin typeface="Franklin Gothic Book" panose="020B0503020102020204" pitchFamily="34" charset="0"/>
              </a:rPr>
              <a:t>In Section B and Section C, you made sense of the standards and mapped them to your curriculum. </a:t>
            </a:r>
            <a:endParaRPr sz="3200"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How did the work clarify your understanding of the standards and your curriculum?</a:t>
            </a:r>
            <a:endParaRPr sz="3200"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What </a:t>
            </a:r>
            <a:r>
              <a:rPr lang="en-US" sz="3200" i="1" dirty="0">
                <a:latin typeface="Franklin Gothic Book" panose="020B0503020102020204" pitchFamily="34" charset="0"/>
              </a:rPr>
              <a:t>gaps</a:t>
            </a:r>
            <a:r>
              <a:rPr lang="en-US" sz="3200" dirty="0">
                <a:latin typeface="Franklin Gothic Book" panose="020B0503020102020204" pitchFamily="34" charset="0"/>
              </a:rPr>
              <a:t> and </a:t>
            </a:r>
            <a:r>
              <a:rPr lang="en-US" sz="3200" i="1" dirty="0">
                <a:latin typeface="Franklin Gothic Book" panose="020B0503020102020204" pitchFamily="34" charset="0"/>
              </a:rPr>
              <a:t>overlaps</a:t>
            </a:r>
            <a:r>
              <a:rPr lang="en-US" sz="3200" dirty="0">
                <a:latin typeface="Franklin Gothic Book" panose="020B0503020102020204" pitchFamily="34" charset="0"/>
              </a:rPr>
              <a:t> were you able to begin to identify in your curriculum?</a:t>
            </a:r>
            <a:endParaRPr sz="3200" dirty="0">
              <a:latin typeface="Franklin Gothic Book" panose="020B0503020102020204" pitchFamily="34" charset="0"/>
            </a:endParaRPr>
          </a:p>
          <a:p>
            <a:pPr marL="285750" lvl="0" indent="-31750" algn="l" rtl="0">
              <a:spcBef>
                <a:spcPts val="1000"/>
              </a:spcBef>
              <a:spcAft>
                <a:spcPts val="0"/>
              </a:spcAft>
              <a:buClr>
                <a:srgbClr val="000000"/>
              </a:buClr>
              <a:buSzPts val="2000"/>
              <a:buNone/>
            </a:pPr>
            <a:endParaRPr sz="2800" dirty="0">
              <a:solidFill>
                <a:srgbClr val="000000"/>
              </a:solidFill>
              <a:latin typeface="Source Sans Pro"/>
              <a:ea typeface="Source Sans Pro"/>
              <a:cs typeface="Source Sans Pro"/>
              <a:sym typeface="Source Sans Pro"/>
            </a:endParaRPr>
          </a:p>
          <a:p>
            <a:pPr marL="342900" lvl="0" indent="0" algn="l" rtl="0">
              <a:spcBef>
                <a:spcPts val="0"/>
              </a:spcBef>
              <a:spcAft>
                <a:spcPts val="0"/>
              </a:spcAft>
              <a:buClr>
                <a:schemeClr val="dk1"/>
              </a:buClr>
              <a:buSzPts val="1100"/>
              <a:buNone/>
            </a:pPr>
            <a:endParaRPr sz="2800" dirty="0">
              <a:solidFill>
                <a:srgbClr val="595959"/>
              </a:solidFill>
              <a:latin typeface="Source Sans Pro"/>
              <a:ea typeface="Source Sans Pro"/>
              <a:cs typeface="Source Sans Pro"/>
              <a:sym typeface="Source Sans Pro"/>
            </a:endParaRPr>
          </a:p>
          <a:p>
            <a:pPr marL="342900" lvl="0" indent="0" algn="l" rtl="0">
              <a:spcBef>
                <a:spcPts val="1000"/>
              </a:spcBef>
              <a:spcAft>
                <a:spcPts val="0"/>
              </a:spcAft>
              <a:buSzPts val="2400"/>
              <a:buNone/>
            </a:pPr>
            <a:endParaRPr sz="2400" dirty="0">
              <a:solidFill>
                <a:srgbClr val="595959"/>
              </a:solidFill>
              <a:latin typeface="Source Sans Pro"/>
              <a:ea typeface="Source Sans Pro"/>
              <a:cs typeface="Source Sans Pro"/>
              <a:sym typeface="Source Sans Pro"/>
            </a:endParaRPr>
          </a:p>
          <a:p>
            <a:pPr marL="342900" lvl="0" indent="0" algn="l" rtl="0">
              <a:spcBef>
                <a:spcPts val="1000"/>
              </a:spcBef>
              <a:spcAft>
                <a:spcPts val="0"/>
              </a:spcAft>
              <a:buSzPts val="2400"/>
              <a:buNone/>
            </a:pPr>
            <a:endParaRPr sz="2400" dirty="0">
              <a:solidFill>
                <a:srgbClr val="595959"/>
              </a:solidFill>
              <a:latin typeface="Source Sans Pro"/>
              <a:ea typeface="Source Sans Pro"/>
              <a:cs typeface="Source Sans Pro"/>
              <a:sym typeface="Source Sans Pro"/>
            </a:endParaRPr>
          </a:p>
          <a:p>
            <a:pPr marL="342900" lvl="0" indent="0" algn="l" rtl="0">
              <a:spcBef>
                <a:spcPts val="0"/>
              </a:spcBef>
              <a:spcAft>
                <a:spcPts val="0"/>
              </a:spcAft>
              <a:buSzPts val="2400"/>
              <a:buNone/>
            </a:pPr>
            <a:endParaRPr sz="2400" dirty="0">
              <a:solidFill>
                <a:srgbClr val="595959"/>
              </a:solidFill>
              <a:latin typeface="Source Sans Pro"/>
              <a:ea typeface="Source Sans Pro"/>
              <a:cs typeface="Source Sans Pro"/>
              <a:sym typeface="Source Sans Pro"/>
            </a:endParaRPr>
          </a:p>
          <a:p>
            <a:pPr marL="0" lvl="0" indent="0" algn="l" rtl="0">
              <a:spcBef>
                <a:spcPts val="0"/>
              </a:spcBef>
              <a:spcAft>
                <a:spcPts val="0"/>
              </a:spcAft>
              <a:buSzPts val="2800"/>
              <a:buNone/>
            </a:pPr>
            <a:endParaRPr sz="2800" dirty="0">
              <a:solidFill>
                <a:srgbClr val="595959"/>
              </a:solidFill>
              <a:latin typeface="Source Sans Pro"/>
              <a:ea typeface="Source Sans Pro"/>
              <a:cs typeface="Source Sans Pro"/>
              <a:sym typeface="Source Sans Pr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pic>
        <p:nvPicPr>
          <p:cNvPr id="1098" name="Google Shape;1098;p133" descr="A graphic of minding the gap. " title="Mind the Gap image"/>
          <p:cNvPicPr preferRelativeResize="0"/>
          <p:nvPr/>
        </p:nvPicPr>
        <p:blipFill rotWithShape="1">
          <a:blip r:embed="rId3">
            <a:alphaModFix/>
          </a:blip>
          <a:srcRect t="10253" b="920"/>
          <a:stretch/>
        </p:blipFill>
        <p:spPr>
          <a:xfrm>
            <a:off x="2056467" y="2334094"/>
            <a:ext cx="7715137" cy="3240212"/>
          </a:xfrm>
          <a:prstGeom prst="rect">
            <a:avLst/>
          </a:prstGeom>
          <a:noFill/>
          <a:ln>
            <a:noFill/>
          </a:ln>
          <a:effectLst>
            <a:outerShdw blurRad="50800" dist="38100" dir="2700000" algn="tl" rotWithShape="0">
              <a:srgbClr val="000000">
                <a:alpha val="40000"/>
              </a:srgbClr>
            </a:outerShdw>
          </a:effectLst>
        </p:spPr>
      </p:pic>
      <p:sp>
        <p:nvSpPr>
          <p:cNvPr id="1099" name="Google Shape;1099;p13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Introduction</a:t>
            </a:r>
            <a:endParaRPr dirty="0"/>
          </a:p>
        </p:txBody>
      </p:sp>
      <p:sp>
        <p:nvSpPr>
          <p:cNvPr id="1100" name="Google Shape;1100;p133"/>
          <p:cNvSpPr txBox="1">
            <a:spLocks noGrp="1"/>
          </p:cNvSpPr>
          <p:nvPr>
            <p:ph type="body" idx="1"/>
          </p:nvPr>
        </p:nvSpPr>
        <p:spPr>
          <a:xfrm>
            <a:off x="555786" y="1316251"/>
            <a:ext cx="11247008" cy="4901324"/>
          </a:xfrm>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sz="3200" dirty="0">
                <a:solidFill>
                  <a:schemeClr val="dk1"/>
                </a:solidFill>
                <a:latin typeface="Franklin Gothic Book" panose="020B0503020102020204" pitchFamily="34" charset="0"/>
              </a:rPr>
              <a:t>Gaps: Content and skills described by the standards that are </a:t>
            </a:r>
            <a:r>
              <a:rPr lang="en-US" sz="3200" i="1" dirty="0">
                <a:solidFill>
                  <a:schemeClr val="dk1"/>
                </a:solidFill>
                <a:latin typeface="Franklin Gothic Book" panose="020B0503020102020204" pitchFamily="34" charset="0"/>
              </a:rPr>
              <a:t>underrepresented</a:t>
            </a:r>
            <a:r>
              <a:rPr lang="en-US" sz="3200" dirty="0">
                <a:solidFill>
                  <a:schemeClr val="dk1"/>
                </a:solidFill>
                <a:latin typeface="Franklin Gothic Book" panose="020B0503020102020204" pitchFamily="34" charset="0"/>
              </a:rPr>
              <a:t> in your curriculum. </a:t>
            </a:r>
            <a:endParaRPr dirty="0">
              <a:solidFill>
                <a:schemeClr val="dk1"/>
              </a:solidFill>
              <a:latin typeface="Franklin Gothic Book" panose="020B0503020102020204" pitchFamily="34" charset="0"/>
            </a:endParaRPr>
          </a:p>
          <a:p>
            <a:pPr marL="342900" lvl="0" indent="-114300" algn="l" rtl="0">
              <a:spcBef>
                <a:spcPts val="1000"/>
              </a:spcBef>
              <a:spcAft>
                <a:spcPts val="0"/>
              </a:spcAft>
              <a:buSzPts val="3600"/>
              <a:buNone/>
            </a:pP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3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Introduction</a:t>
            </a:r>
            <a:endParaRPr dirty="0"/>
          </a:p>
        </p:txBody>
      </p:sp>
      <p:sp>
        <p:nvSpPr>
          <p:cNvPr id="1107" name="Google Shape;1107;p13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tabLst>
                <a:tab pos="3087688" algn="l"/>
              </a:tabLst>
            </a:pPr>
            <a:r>
              <a:rPr lang="en-US" sz="3600" dirty="0">
                <a:latin typeface="Franklin Gothic Book" panose="020B0503020102020204" pitchFamily="34" charset="0"/>
              </a:rPr>
              <a:t>In this module, you will ask yourself and others:</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600" dirty="0">
                <a:latin typeface="Franklin Gothic Book" panose="020B0503020102020204" pitchFamily="34" charset="0"/>
              </a:rPr>
              <a:t>Where are </a:t>
            </a:r>
            <a:r>
              <a:rPr lang="en-US" sz="3600" dirty="0">
                <a:solidFill>
                  <a:schemeClr val="dk1"/>
                </a:solidFill>
                <a:latin typeface="Franklin Gothic Book" panose="020B0503020102020204" pitchFamily="34" charset="0"/>
              </a:rPr>
              <a:t>your gaps? </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600" dirty="0">
                <a:solidFill>
                  <a:schemeClr val="dk1"/>
                </a:solidFill>
                <a:latin typeface="Franklin Gothic Book" panose="020B0503020102020204" pitchFamily="34" charset="0"/>
              </a:rPr>
              <a:t>Your overlaps? </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600" dirty="0">
                <a:solidFill>
                  <a:schemeClr val="dk1"/>
                </a:solidFill>
                <a:latin typeface="Franklin Gothic Book" panose="020B0503020102020204" pitchFamily="34" charset="0"/>
              </a:rPr>
              <a:t>Why?</a:t>
            </a:r>
            <a:endParaRPr sz="3600" dirty="0">
              <a:latin typeface="Franklin Gothic Book" panose="020B05030201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3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72B62"/>
              </a:buClr>
              <a:buSzPts val="4400"/>
              <a:buFont typeface="Georgia"/>
              <a:buNone/>
            </a:pPr>
            <a:r>
              <a:rPr lang="en-US" dirty="0"/>
              <a:t>Understanding the Gaps and Overlaps</a:t>
            </a:r>
            <a:endParaRPr dirty="0"/>
          </a:p>
        </p:txBody>
      </p:sp>
      <p:graphicFrame>
        <p:nvGraphicFramePr>
          <p:cNvPr id="1116" name="Google Shape;1116;p135" descr="Where is the currently happening chart image" title="Where is the currently happening chart image"/>
          <p:cNvGraphicFramePr/>
          <p:nvPr>
            <p:extLst>
              <p:ext uri="{D42A27DB-BD31-4B8C-83A1-F6EECF244321}">
                <p14:modId xmlns:p14="http://schemas.microsoft.com/office/powerpoint/2010/main" val="356923060"/>
              </p:ext>
            </p:extLst>
          </p:nvPr>
        </p:nvGraphicFramePr>
        <p:xfrm>
          <a:off x="1958134" y="3836928"/>
          <a:ext cx="7808350" cy="1877775"/>
        </p:xfrm>
        <a:graphic>
          <a:graphicData uri="http://schemas.openxmlformats.org/drawingml/2006/table">
            <a:tbl>
              <a:tblPr firstRow="1">
                <a:noFill/>
                <a:tableStyleId>{6C9D2E8C-F66D-41CD-8C0D-8C16FDAF9D29}</a:tableStyleId>
              </a:tblPr>
              <a:tblGrid>
                <a:gridCol w="2438050">
                  <a:extLst>
                    <a:ext uri="{9D8B030D-6E8A-4147-A177-3AD203B41FA5}">
                      <a16:colId xmlns:a16="http://schemas.microsoft.com/office/drawing/2014/main" val="20000"/>
                    </a:ext>
                  </a:extLst>
                </a:gridCol>
                <a:gridCol w="2540325">
                  <a:extLst>
                    <a:ext uri="{9D8B030D-6E8A-4147-A177-3AD203B41FA5}">
                      <a16:colId xmlns:a16="http://schemas.microsoft.com/office/drawing/2014/main" val="20001"/>
                    </a:ext>
                  </a:extLst>
                </a:gridCol>
                <a:gridCol w="2829975">
                  <a:extLst>
                    <a:ext uri="{9D8B030D-6E8A-4147-A177-3AD203B41FA5}">
                      <a16:colId xmlns:a16="http://schemas.microsoft.com/office/drawing/2014/main" val="20002"/>
                    </a:ext>
                  </a:extLst>
                </a:gridCol>
              </a:tblGrid>
              <a:tr h="238675">
                <a:tc gridSpan="3">
                  <a:txBody>
                    <a:bodyPr/>
                    <a:lstStyle/>
                    <a:p>
                      <a:pPr marL="0" marR="0" lvl="0" indent="0" algn="ctr" rtl="0">
                        <a:spcBef>
                          <a:spcPts val="0"/>
                        </a:spcBef>
                        <a:spcAft>
                          <a:spcPts val="0"/>
                        </a:spcAft>
                        <a:buNone/>
                      </a:pPr>
                      <a:r>
                        <a:rPr lang="en-US" sz="1100" u="none" strike="noStrike" cap="none" dirty="0">
                          <a:solidFill>
                            <a:schemeClr val="lt1"/>
                          </a:solidFill>
                        </a:rPr>
                        <a:t>Where Is This Currently Happening?</a:t>
                      </a:r>
                      <a:endParaRPr sz="1100" b="1" i="0" u="none" strike="noStrike" cap="none" dirty="0">
                        <a:solidFill>
                          <a:schemeClr val="lt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1050">
                <a:tc>
                  <a:txBody>
                    <a:bodyPr/>
                    <a:lstStyle/>
                    <a:p>
                      <a:pPr marL="0" marR="0" lvl="0" indent="0" algn="ctr" rtl="0">
                        <a:spcBef>
                          <a:spcPts val="0"/>
                        </a:spcBef>
                        <a:spcAft>
                          <a:spcPts val="0"/>
                        </a:spcAft>
                        <a:buNone/>
                      </a:pPr>
                      <a:r>
                        <a:rPr lang="en-US" sz="1200" u="none" strike="noStrike" cap="none" dirty="0">
                          <a:solidFill>
                            <a:schemeClr val="lt1"/>
                          </a:solidFill>
                        </a:rPr>
                        <a:t>Is this standard being taught? </a:t>
                      </a:r>
                      <a:endParaRPr sz="1200" b="1" i="0" u="none" strike="noStrike" cap="none" dirty="0">
                        <a:solidFill>
                          <a:schemeClr val="lt1"/>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US" sz="1200" u="none" strike="noStrike" cap="none" dirty="0">
                          <a:solidFill>
                            <a:schemeClr val="lt1"/>
                          </a:solidFill>
                        </a:rPr>
                        <a:t>If not addressed, is it being taught somewhere else?</a:t>
                      </a:r>
                      <a:endParaRPr sz="1200" b="1" i="0" u="none" strike="noStrike" cap="none" dirty="0">
                        <a:solidFill>
                          <a:schemeClr val="lt1"/>
                        </a:solidFill>
                        <a:latin typeface="Calibri"/>
                        <a:ea typeface="Calibri"/>
                        <a:cs typeface="Calibri"/>
                        <a:sym typeface="Calibri"/>
                      </a:endParaRPr>
                    </a:p>
                  </a:txBody>
                  <a:tcPr marL="0" marR="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US" sz="1200" u="none" strike="noStrike" cap="none" dirty="0">
                          <a:solidFill>
                            <a:schemeClr val="lt1"/>
                          </a:solidFill>
                        </a:rPr>
                        <a:t>Comments/thoughts</a:t>
                      </a:r>
                      <a:endParaRPr sz="1200" b="1" i="0" u="none" strike="noStrike" cap="none" dirty="0">
                        <a:solidFill>
                          <a:schemeClr val="lt1"/>
                        </a:solidFill>
                        <a:latin typeface="Calibri"/>
                        <a:ea typeface="Calibri"/>
                        <a:cs typeface="Calibri"/>
                        <a:sym typeface="Calibri"/>
                      </a:endParaRPr>
                    </a:p>
                  </a:txBody>
                  <a:tcPr marL="0" marR="0" marT="0" marB="0"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158050">
                <a:tc>
                  <a:txBody>
                    <a:bodyPr/>
                    <a:lstStyle/>
                    <a:p>
                      <a:pPr marL="0" marR="0" lvl="0" indent="0" algn="l" rtl="0">
                        <a:spcBef>
                          <a:spcPts val="0"/>
                        </a:spcBef>
                        <a:spcAft>
                          <a:spcPts val="0"/>
                        </a:spcAft>
                        <a:buNone/>
                      </a:pPr>
                      <a:r>
                        <a:rPr lang="en-US" sz="1100" u="none" strike="noStrike" cap="none" dirty="0"/>
                        <a:t> </a:t>
                      </a:r>
                      <a:endParaRPr sz="1100" b="0" i="0" u="none" strike="noStrike" cap="none" dirty="0">
                        <a:solidFill>
                          <a:srgbClr val="000000"/>
                        </a:solidFill>
                        <a:latin typeface="Calibri"/>
                        <a:ea typeface="Calibri"/>
                        <a:cs typeface="Calibri"/>
                        <a:sym typeface="Calibri"/>
                      </a:endParaRPr>
                    </a:p>
                  </a:txBody>
                  <a:tcPr marL="0" marR="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100" u="none" strike="noStrike" cap="none" dirty="0"/>
                        <a:t> </a:t>
                      </a:r>
                      <a:endParaRPr sz="1100" b="0" i="0" u="none" strike="noStrike" cap="none" dirty="0">
                        <a:solidFill>
                          <a:srgbClr val="000000"/>
                        </a:solidFill>
                        <a:latin typeface="Calibri"/>
                        <a:ea typeface="Calibri"/>
                        <a:cs typeface="Calibri"/>
                        <a:sym typeface="Calibri"/>
                      </a:endParaRPr>
                    </a:p>
                  </a:txBody>
                  <a:tcPr marL="0" marR="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100" u="none" strike="noStrike" cap="none" dirty="0"/>
                        <a:t> </a:t>
                      </a:r>
                      <a:endParaRPr sz="1100" b="0" i="0" u="none" strike="noStrike" cap="none" dirty="0">
                        <a:solidFill>
                          <a:srgbClr val="000000"/>
                        </a:solidFill>
                        <a:latin typeface="Calibri"/>
                        <a:ea typeface="Calibri"/>
                        <a:cs typeface="Calibri"/>
                        <a:sym typeface="Calibri"/>
                      </a:endParaRPr>
                    </a:p>
                  </a:txBody>
                  <a:tcPr marL="0" marR="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17" name="Google Shape;1117;p135" descr="Where is the currently happening chart image is highlighted with ared oval to indicate that the focus of this task is to identify: If not addressed, is it being taught somewhere else?&#10;" title="Oval"/>
          <p:cNvSpPr/>
          <p:nvPr/>
        </p:nvSpPr>
        <p:spPr>
          <a:xfrm>
            <a:off x="4325119" y="3953022"/>
            <a:ext cx="2696626" cy="693273"/>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1118" name="Google Shape;1118;p135"/>
          <p:cNvSpPr txBox="1"/>
          <p:nvPr/>
        </p:nvSpPr>
        <p:spPr>
          <a:xfrm>
            <a:off x="394822" y="1431810"/>
            <a:ext cx="11618987" cy="2521212"/>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Tx/>
              <a:buSzPts val="2800"/>
              <a:buFont typeface="Arial" panose="020B0604020202020204" pitchFamily="34" charset="0"/>
              <a:buChar char="•"/>
            </a:pPr>
            <a:r>
              <a:rPr lang="en-US" sz="2800" dirty="0">
                <a:solidFill>
                  <a:srgbClr val="3F3F3F"/>
                </a:solidFill>
                <a:latin typeface="Franklin Gothic Book" panose="020B0503020102020204" pitchFamily="34" charset="0"/>
                <a:ea typeface="Calibri"/>
                <a:cs typeface="Calibri"/>
                <a:sym typeface="Calibri"/>
              </a:rPr>
              <a:t>Return to the Excel Spreadsheet you created in Section B and Section C.</a:t>
            </a:r>
            <a:endParaRPr dirty="0">
              <a:latin typeface="Franklin Gothic Book" panose="020B0503020102020204" pitchFamily="34" charset="0"/>
            </a:endParaRPr>
          </a:p>
          <a:p>
            <a:pPr marL="457200" marR="0" lvl="0" indent="-457200" algn="l" rtl="0">
              <a:spcBef>
                <a:spcPts val="1000"/>
              </a:spcBef>
              <a:spcAft>
                <a:spcPts val="0"/>
              </a:spcAft>
              <a:buClrTx/>
              <a:buSzPts val="2800"/>
              <a:buFont typeface="Arial" panose="020B0604020202020204" pitchFamily="34" charset="0"/>
              <a:buChar char="•"/>
            </a:pPr>
            <a:r>
              <a:rPr lang="en-US" sz="2800" dirty="0">
                <a:solidFill>
                  <a:srgbClr val="3F3F3F"/>
                </a:solidFill>
                <a:latin typeface="Franklin Gothic Book" panose="020B0503020102020204" pitchFamily="34" charset="0"/>
                <a:ea typeface="Calibri"/>
                <a:cs typeface="Calibri"/>
                <a:sym typeface="Calibri"/>
              </a:rPr>
              <a:t>Highlight the standards that are not currently being taught.</a:t>
            </a:r>
            <a:endParaRPr dirty="0">
              <a:latin typeface="Franklin Gothic Book" panose="020B0503020102020204" pitchFamily="34" charset="0"/>
            </a:endParaRPr>
          </a:p>
          <a:p>
            <a:pPr marL="457200" marR="0" lvl="0" indent="-457200" algn="l" rtl="0">
              <a:spcBef>
                <a:spcPts val="1000"/>
              </a:spcBef>
              <a:spcAft>
                <a:spcPts val="0"/>
              </a:spcAft>
              <a:buClrTx/>
              <a:buSzPts val="2800"/>
              <a:buFont typeface="Arial" panose="020B0604020202020204" pitchFamily="34" charset="0"/>
              <a:buChar char="•"/>
            </a:pPr>
            <a:r>
              <a:rPr lang="en-US" sz="2800" dirty="0">
                <a:solidFill>
                  <a:srgbClr val="3F3F3F"/>
                </a:solidFill>
                <a:latin typeface="Franklin Gothic Book" panose="020B0503020102020204" pitchFamily="34" charset="0"/>
                <a:ea typeface="Calibri"/>
                <a:cs typeface="Calibri"/>
                <a:sym typeface="Calibri"/>
              </a:rPr>
              <a:t>Works as multiple PLCs to look through the gaps and discuss if it is being taught elsewhere.</a:t>
            </a:r>
            <a:endParaRPr dirty="0">
              <a:latin typeface="Franklin Gothic Book" panose="020B0503020102020204" pitchFamily="34" charset="0"/>
            </a:endParaRPr>
          </a:p>
          <a:p>
            <a:pPr marL="342900" marR="0" lvl="0" indent="-165100" algn="l" rtl="0">
              <a:spcBef>
                <a:spcPts val="1000"/>
              </a:spcBef>
              <a:spcAft>
                <a:spcPts val="0"/>
              </a:spcAft>
              <a:buClr>
                <a:srgbClr val="D2BD24"/>
              </a:buClr>
              <a:buSzPts val="2800"/>
              <a:buFont typeface="Noto Sans Symbols"/>
              <a:buNone/>
            </a:pPr>
            <a:endParaRPr sz="2800" dirty="0">
              <a:solidFill>
                <a:srgbClr val="3F3F3F"/>
              </a:solidFill>
              <a:latin typeface="Libre Franklin Medium"/>
              <a:ea typeface="Libre Franklin Medium"/>
              <a:cs typeface="Libre Franklin Medium"/>
              <a:sym typeface="Libre Franklin Medium"/>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D1D9-40A8-64D4-760D-97B18CA2507F}"/>
              </a:ext>
            </a:extLst>
          </p:cNvPr>
          <p:cNvSpPr>
            <a:spLocks noGrp="1"/>
          </p:cNvSpPr>
          <p:nvPr>
            <p:ph type="title"/>
          </p:nvPr>
        </p:nvSpPr>
        <p:spPr>
          <a:xfrm>
            <a:off x="838200" y="0"/>
            <a:ext cx="10515600" cy="1325700"/>
          </a:xfrm>
        </p:spPr>
        <p:txBody>
          <a:bodyPr/>
          <a:lstStyle/>
          <a:p>
            <a:r>
              <a:rPr lang="en-US" dirty="0"/>
              <a:t>Three Types of PLC Conversations</a:t>
            </a:r>
          </a:p>
        </p:txBody>
      </p:sp>
      <p:pic>
        <p:nvPicPr>
          <p:cNvPr id="6" name="Picture 5" descr="This is a 3x3 table. The second row is labeled &quot;Within Social Studies&quot; and the third row is labeled &quot;Across Content Areas&quot;. The second column is labeled &quot;Within Grade&quot; and the third column is labeled &quot;Across Grades&quot;.&#10;&#10;Conversation 1 should take place within the grade level and within social studies.&#10;&#10;Conversation 2 should take place across grade levels, but within social studies.&#10;&#10;Conversation 3 should take place within the grade level, but across content areas.">
            <a:extLst>
              <a:ext uri="{FF2B5EF4-FFF2-40B4-BE49-F238E27FC236}">
                <a16:creationId xmlns:a16="http://schemas.microsoft.com/office/drawing/2014/main" id="{5ED15BD2-5800-91B0-97DD-BFD1AFAF767A}"/>
              </a:ext>
            </a:extLst>
          </p:cNvPr>
          <p:cNvPicPr>
            <a:picLocks noChangeAspect="1"/>
          </p:cNvPicPr>
          <p:nvPr/>
        </p:nvPicPr>
        <p:blipFill>
          <a:blip r:embed="rId3"/>
          <a:stretch>
            <a:fillRect/>
          </a:stretch>
        </p:blipFill>
        <p:spPr>
          <a:xfrm>
            <a:off x="2035127" y="1002469"/>
            <a:ext cx="5937504" cy="4638675"/>
          </a:xfrm>
          <a:prstGeom prst="rect">
            <a:avLst/>
          </a:prstGeom>
        </p:spPr>
      </p:pic>
    </p:spTree>
    <p:extLst>
      <p:ext uri="{BB962C8B-B14F-4D97-AF65-F5344CB8AC3E}">
        <p14:creationId xmlns:p14="http://schemas.microsoft.com/office/powerpoint/2010/main" val="25899779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8986-87F9-F110-6492-421554A5C179}"/>
              </a:ext>
            </a:extLst>
          </p:cNvPr>
          <p:cNvSpPr>
            <a:spLocks noGrp="1"/>
          </p:cNvSpPr>
          <p:nvPr>
            <p:ph type="title"/>
          </p:nvPr>
        </p:nvSpPr>
        <p:spPr/>
        <p:txBody>
          <a:bodyPr/>
          <a:lstStyle/>
          <a:p>
            <a:r>
              <a:rPr lang="en-US" dirty="0"/>
              <a:t>Conversation 1: Looking at Social Studies Within One Grade Level</a:t>
            </a:r>
          </a:p>
        </p:txBody>
      </p:sp>
      <p:sp>
        <p:nvSpPr>
          <p:cNvPr id="3" name="Text Placeholder 2">
            <a:extLst>
              <a:ext uri="{FF2B5EF4-FFF2-40B4-BE49-F238E27FC236}">
                <a16:creationId xmlns:a16="http://schemas.microsoft.com/office/drawing/2014/main" id="{71D384D0-26DE-108F-30E4-A76800F0F961}"/>
              </a:ext>
            </a:extLst>
          </p:cNvPr>
          <p:cNvSpPr>
            <a:spLocks noGrp="1"/>
          </p:cNvSpPr>
          <p:nvPr>
            <p:ph type="body" idx="1"/>
          </p:nvPr>
        </p:nvSpPr>
        <p:spPr>
          <a:xfrm>
            <a:off x="838200" y="1690825"/>
            <a:ext cx="10515600" cy="4351200"/>
          </a:xfrm>
        </p:spPr>
        <p:txBody>
          <a:bodyPr/>
          <a:lstStyle/>
          <a:p>
            <a:pPr marL="346075" lvl="0" indent="-346075" algn="l" rtl="0">
              <a:lnSpc>
                <a:spcPct val="100000"/>
              </a:lnSpc>
              <a:spcBef>
                <a:spcPts val="800"/>
              </a:spcBef>
              <a:spcAft>
                <a:spcPts val="0"/>
              </a:spcAft>
              <a:buSzPts val="2400"/>
              <a:buFont typeface="Arial" panose="020B0604020202020204" pitchFamily="34" charset="0"/>
              <a:buChar char="•"/>
            </a:pPr>
            <a:r>
              <a:rPr lang="en-US" sz="3200" b="1" dirty="0">
                <a:solidFill>
                  <a:srgbClr val="262626"/>
                </a:solidFill>
                <a:latin typeface="Franklin Gothic Book" panose="020B0503020102020204" pitchFamily="34" charset="0"/>
                <a:sym typeface="Libre Franklin"/>
              </a:rPr>
              <a:t>Talk to other teachers in your grade about social studies</a:t>
            </a:r>
          </a:p>
          <a:p>
            <a:pPr marL="346075" lvl="0" indent="-346075" algn="l" rtl="0">
              <a:lnSpc>
                <a:spcPct val="100000"/>
              </a:lnSpc>
              <a:spcBef>
                <a:spcPts val="800"/>
              </a:spcBef>
              <a:spcAft>
                <a:spcPts val="0"/>
              </a:spcAft>
              <a:buSzPts val="2400"/>
              <a:buFont typeface="Arial" panose="020B0604020202020204" pitchFamily="34" charset="0"/>
              <a:buChar char="•"/>
            </a:pPr>
            <a:r>
              <a:rPr lang="en-US" sz="3200" dirty="0">
                <a:solidFill>
                  <a:srgbClr val="262626"/>
                </a:solidFill>
                <a:latin typeface="Franklin Gothic Book" panose="020B0503020102020204" pitchFamily="34" charset="0"/>
                <a:ea typeface="Libre Franklin Medium"/>
                <a:cs typeface="Libre Franklin Medium"/>
                <a:sym typeface="Libre Franklin Medium"/>
              </a:rPr>
              <a:t>Guiding questions to find gaps:</a:t>
            </a:r>
            <a:endParaRPr lang="en-US" dirty="0">
              <a:latin typeface="Franklin Gothic Book" panose="020B0503020102020204" pitchFamily="34" charset="0"/>
            </a:endParaRP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What is not being taught in your grade? </a:t>
            </a:r>
            <a:endParaRPr lang="en-US" dirty="0">
              <a:latin typeface="Franklin Gothic Book" panose="020B0503020102020204" pitchFamily="34" charset="0"/>
            </a:endParaRP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Do you really not cover it in this grade? Why not?</a:t>
            </a:r>
            <a:endParaRPr lang="en-US" dirty="0">
              <a:latin typeface="Franklin Gothic Book" panose="020B0503020102020204" pitchFamily="34" charset="0"/>
            </a:endParaRP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What might be some areas where you currently spend too much time that are not required in the standards?</a:t>
            </a:r>
            <a:endParaRPr lang="en-US" dirty="0">
              <a:latin typeface="Franklin Gothic Book" panose="020B0503020102020204" pitchFamily="34" charset="0"/>
            </a:endParaRP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Are there areas to go deeper?</a:t>
            </a:r>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15600801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4609-9BC5-C492-6D69-C1B74DDDC778}"/>
              </a:ext>
            </a:extLst>
          </p:cNvPr>
          <p:cNvSpPr>
            <a:spLocks noGrp="1"/>
          </p:cNvSpPr>
          <p:nvPr>
            <p:ph type="title"/>
          </p:nvPr>
        </p:nvSpPr>
        <p:spPr/>
        <p:txBody>
          <a:bodyPr/>
          <a:lstStyle/>
          <a:p>
            <a:r>
              <a:rPr lang="en-US" dirty="0"/>
              <a:t>Conversation 2: Looking at Social Studies Across Multiple Grades</a:t>
            </a:r>
          </a:p>
        </p:txBody>
      </p:sp>
      <p:sp>
        <p:nvSpPr>
          <p:cNvPr id="3" name="Text Placeholder 2">
            <a:extLst>
              <a:ext uri="{FF2B5EF4-FFF2-40B4-BE49-F238E27FC236}">
                <a16:creationId xmlns:a16="http://schemas.microsoft.com/office/drawing/2014/main" id="{6B0437C7-47F9-DAB9-C3BE-2730A682AEFB}"/>
              </a:ext>
            </a:extLst>
          </p:cNvPr>
          <p:cNvSpPr>
            <a:spLocks noGrp="1"/>
          </p:cNvSpPr>
          <p:nvPr>
            <p:ph type="body" idx="1"/>
          </p:nvPr>
        </p:nvSpPr>
        <p:spPr>
          <a:xfrm>
            <a:off x="725658" y="1595053"/>
            <a:ext cx="10515600" cy="4351200"/>
          </a:xfrm>
        </p:spPr>
        <p:txBody>
          <a:bodyPr>
            <a:normAutofit fontScale="85000" lnSpcReduction="10000"/>
          </a:bodyPr>
          <a:lstStyle/>
          <a:p>
            <a:pPr marL="342900" lvl="0" indent="-342900" algn="l" rtl="0">
              <a:lnSpc>
                <a:spcPct val="100000"/>
              </a:lnSpc>
              <a:spcBef>
                <a:spcPts val="800"/>
              </a:spcBef>
              <a:spcAft>
                <a:spcPts val="0"/>
              </a:spcAft>
              <a:buSzPts val="2400"/>
              <a:buFont typeface="Arial" panose="020B0604020202020204" pitchFamily="34" charset="0"/>
              <a:buChar char="•"/>
            </a:pPr>
            <a:r>
              <a:rPr lang="en-US" sz="3200" b="1" dirty="0">
                <a:solidFill>
                  <a:srgbClr val="262626"/>
                </a:solidFill>
                <a:latin typeface="Franklin Gothic Book" panose="020B0503020102020204" pitchFamily="34" charset="0"/>
                <a:sym typeface="Libre Franklin"/>
              </a:rPr>
              <a:t>Talk to other social studies teachers across grades, especially those teaching 1–2 grades above and 1</a:t>
            </a:r>
            <a:r>
              <a:rPr lang="en-US" sz="3200" b="1" dirty="0">
                <a:solidFill>
                  <a:srgbClr val="262626"/>
                </a:solidFill>
                <a:latin typeface="Franklin Gothic Book" panose="020B0503020102020204" pitchFamily="34" charset="0"/>
              </a:rPr>
              <a:t>–</a:t>
            </a:r>
            <a:r>
              <a:rPr lang="en-US" sz="3200" b="1" dirty="0">
                <a:solidFill>
                  <a:srgbClr val="262626"/>
                </a:solidFill>
                <a:latin typeface="Franklin Gothic Book" panose="020B0503020102020204" pitchFamily="34" charset="0"/>
                <a:sym typeface="Libre Franklin"/>
              </a:rPr>
              <a:t>2 grades below your grade level!</a:t>
            </a:r>
            <a:endParaRPr lang="en-US" b="1" dirty="0">
              <a:latin typeface="Franklin Gothic Book" panose="020B0503020102020204" pitchFamily="34" charset="0"/>
            </a:endParaRP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Did anything get tagged as not being taught because you think it’s taught in another grade? Why did you think that?</a:t>
            </a:r>
            <a:endParaRPr lang="en-US" dirty="0">
              <a:latin typeface="Franklin Gothic Book" panose="020B0503020102020204" pitchFamily="34" charset="0"/>
            </a:endParaRP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If you are teaching something described by the standards of a previous or future grade, and/or another content area, why are you doing it?</a:t>
            </a: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What are some things currently being taught in another grade/course that need to now be taught in your grade/course?</a:t>
            </a:r>
            <a:endParaRPr lang="en-US" dirty="0">
              <a:latin typeface="Franklin Gothic Book" panose="020B0503020102020204" pitchFamily="34" charset="0"/>
            </a:endParaRPr>
          </a:p>
          <a:p>
            <a:pPr marL="914400" lvl="0" indent="-457200" algn="l" rtl="0">
              <a:lnSpc>
                <a:spcPct val="100000"/>
              </a:lnSpc>
              <a:spcBef>
                <a:spcPts val="800"/>
              </a:spcBef>
              <a:spcAft>
                <a:spcPts val="0"/>
              </a:spcAft>
              <a:buSzPts val="2000"/>
              <a:buFont typeface="Arial"/>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How can you learn from each other on how to teach at your grade level?</a:t>
            </a:r>
          </a:p>
          <a:p>
            <a:endParaRPr lang="en-US" dirty="0"/>
          </a:p>
        </p:txBody>
      </p:sp>
    </p:spTree>
    <p:extLst>
      <p:ext uri="{BB962C8B-B14F-4D97-AF65-F5344CB8AC3E}">
        <p14:creationId xmlns:p14="http://schemas.microsoft.com/office/powerpoint/2010/main" val="29261165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A0D9-6F09-C117-A34C-37A8B95F564B}"/>
              </a:ext>
            </a:extLst>
          </p:cNvPr>
          <p:cNvSpPr>
            <a:spLocks noGrp="1"/>
          </p:cNvSpPr>
          <p:nvPr>
            <p:ph type="title"/>
          </p:nvPr>
        </p:nvSpPr>
        <p:spPr/>
        <p:txBody>
          <a:bodyPr/>
          <a:lstStyle/>
          <a:p>
            <a:r>
              <a:rPr lang="en-US" dirty="0"/>
              <a:t>Conversation 3: Looking at Social Studies Across Other Content Areas</a:t>
            </a:r>
          </a:p>
        </p:txBody>
      </p:sp>
      <p:sp>
        <p:nvSpPr>
          <p:cNvPr id="3" name="Text Placeholder 2">
            <a:extLst>
              <a:ext uri="{FF2B5EF4-FFF2-40B4-BE49-F238E27FC236}">
                <a16:creationId xmlns:a16="http://schemas.microsoft.com/office/drawing/2014/main" id="{6C7C96C5-786C-9445-388C-9F6742CCC860}"/>
              </a:ext>
            </a:extLst>
          </p:cNvPr>
          <p:cNvSpPr>
            <a:spLocks noGrp="1"/>
          </p:cNvSpPr>
          <p:nvPr>
            <p:ph type="body" idx="1"/>
          </p:nvPr>
        </p:nvSpPr>
        <p:spPr/>
        <p:txBody>
          <a:bodyPr/>
          <a:lstStyle/>
          <a:p>
            <a:pPr marL="342900" lvl="0" indent="-342900" algn="l" rtl="0">
              <a:lnSpc>
                <a:spcPct val="100000"/>
              </a:lnSpc>
              <a:spcBef>
                <a:spcPts val="800"/>
              </a:spcBef>
              <a:spcAft>
                <a:spcPts val="0"/>
              </a:spcAft>
              <a:buSzPts val="2400"/>
              <a:buFont typeface="Arial" panose="020B0604020202020204" pitchFamily="34" charset="0"/>
              <a:buChar char="•"/>
            </a:pPr>
            <a:r>
              <a:rPr lang="en-US" sz="3200" b="1" dirty="0">
                <a:solidFill>
                  <a:srgbClr val="262626"/>
                </a:solidFill>
                <a:latin typeface="Franklin Gothic Book" panose="020B0503020102020204" pitchFamily="34" charset="0"/>
                <a:sym typeface="Libre Franklin"/>
              </a:rPr>
              <a:t>Talk to other teachers in your grade level. Think about the  multiple content areas students have access to in your grade.</a:t>
            </a:r>
            <a:endParaRPr lang="en-US" b="1" dirty="0">
              <a:latin typeface="Franklin Gothic Book" panose="020B0503020102020204" pitchFamily="34" charset="0"/>
            </a:endParaRPr>
          </a:p>
          <a:p>
            <a:pPr marL="973138" lvl="0" indent="-514350" algn="l" rtl="0">
              <a:lnSpc>
                <a:spcPct val="100000"/>
              </a:lnSpc>
              <a:spcBef>
                <a:spcPts val="800"/>
              </a:spcBef>
              <a:spcAft>
                <a:spcPts val="0"/>
              </a:spcAft>
              <a:buSzPts val="2000"/>
              <a:buFont typeface="Georgia"/>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Did anything get tagged as not being taught because you think it’s taught in a different content area? Why did you think that?</a:t>
            </a:r>
            <a:endParaRPr lang="en-US" dirty="0">
              <a:latin typeface="Franklin Gothic Book" panose="020B0503020102020204" pitchFamily="34" charset="0"/>
            </a:endParaRPr>
          </a:p>
          <a:p>
            <a:pPr marL="973138" lvl="0" indent="-514350" algn="l" rtl="0">
              <a:lnSpc>
                <a:spcPct val="100000"/>
              </a:lnSpc>
              <a:spcBef>
                <a:spcPts val="800"/>
              </a:spcBef>
              <a:spcAft>
                <a:spcPts val="0"/>
              </a:spcAft>
              <a:buSzPts val="2000"/>
              <a:buFont typeface="Georgia"/>
              <a:buAutoNum type="arabicPeriod"/>
            </a:pPr>
            <a:r>
              <a:rPr lang="en-US" sz="2800" dirty="0">
                <a:solidFill>
                  <a:srgbClr val="262626"/>
                </a:solidFill>
                <a:latin typeface="Franklin Gothic Book" panose="020B0503020102020204" pitchFamily="34" charset="0"/>
                <a:ea typeface="Libre Franklin Medium"/>
                <a:cs typeface="Libre Franklin Medium"/>
                <a:sym typeface="Libre Franklin Medium"/>
              </a:rPr>
              <a:t>Are the things that are not covered being taught under a different content area?</a:t>
            </a:r>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52691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sp>
        <p:nvSpPr>
          <p:cNvPr id="250" name="Google Shape;250;p41"/>
          <p:cNvSpPr txBox="1">
            <a:spLocks noGrp="1"/>
          </p:cNvSpPr>
          <p:nvPr>
            <p:ph type="body" idx="1"/>
          </p:nvPr>
        </p:nvSpPr>
        <p:spPr>
          <a:xfrm>
            <a:off x="710519" y="1368674"/>
            <a:ext cx="9283200" cy="5084700"/>
          </a:xfrm>
          <a:prstGeom prst="rect">
            <a:avLst/>
          </a:prstGeom>
          <a:noFill/>
          <a:ln>
            <a:noFill/>
          </a:ln>
        </p:spPr>
        <p:txBody>
          <a:bodyPr spcFirstLastPara="1" wrap="square" lIns="91425" tIns="45700" rIns="91425" bIns="45700" anchor="t" anchorCtr="0">
            <a:normAutofit/>
          </a:bodyPr>
          <a:lstStyle/>
          <a:p>
            <a:pPr marL="461962" lvl="0" indent="-479891" algn="l" rtl="0">
              <a:spcBef>
                <a:spcPts val="0"/>
              </a:spcBef>
              <a:spcAft>
                <a:spcPts val="0"/>
              </a:spcAft>
              <a:buSzPts val="2682"/>
              <a:buFont typeface="Georgia"/>
              <a:buAutoNum type="arabicPeriod"/>
            </a:pPr>
            <a:r>
              <a:rPr lang="en-US" sz="3200" dirty="0">
                <a:latin typeface="Franklin Gothic Book" panose="020B0503020102020204" pitchFamily="34" charset="0"/>
              </a:rPr>
              <a:t>Skim your K-8 grade or high school standards. How well do you think your current scope and sequence, curriculum, materials, and teaching practice align to the revised standards?</a:t>
            </a:r>
            <a:endParaRPr sz="3200" dirty="0">
              <a:latin typeface="Franklin Gothic Book" panose="020B0503020102020204" pitchFamily="34" charset="0"/>
            </a:endParaRPr>
          </a:p>
          <a:p>
            <a:pPr marL="461962" lvl="0" indent="-479891" algn="l" rtl="0">
              <a:spcBef>
                <a:spcPts val="1000"/>
              </a:spcBef>
              <a:spcAft>
                <a:spcPts val="0"/>
              </a:spcAft>
              <a:buSzPts val="2682"/>
              <a:buFont typeface="Georgia"/>
              <a:buAutoNum type="arabicPeriod"/>
            </a:pPr>
            <a:r>
              <a:rPr lang="en-US" sz="3200" dirty="0">
                <a:latin typeface="Franklin Gothic Book" panose="020B0503020102020204" pitchFamily="34" charset="0"/>
              </a:rPr>
              <a:t>What might need to be done to address any gaps in the curriculum?</a:t>
            </a:r>
            <a:endParaRPr sz="3200" dirty="0">
              <a:latin typeface="Franklin Gothic Book" panose="020B0503020102020204" pitchFamily="34" charset="0"/>
            </a:endParaRPr>
          </a:p>
          <a:p>
            <a:pPr marL="461962" lvl="0" indent="-479891" algn="l" rtl="0">
              <a:spcBef>
                <a:spcPts val="1000"/>
              </a:spcBef>
              <a:spcAft>
                <a:spcPts val="0"/>
              </a:spcAft>
              <a:buSzPts val="2682"/>
              <a:buFont typeface="Georgia"/>
              <a:buAutoNum type="arabicPeriod"/>
            </a:pPr>
            <a:r>
              <a:rPr lang="en-US" sz="3200" dirty="0">
                <a:latin typeface="Franklin Gothic Book" panose="020B0503020102020204" pitchFamily="34" charset="0"/>
              </a:rPr>
              <a:t>What are some of your biggest questions regarding implementation of the standards?</a:t>
            </a:r>
            <a:endParaRPr sz="3200" dirty="0">
              <a:latin typeface="Franklin Gothic Book" panose="020B0503020102020204" pitchFamily="34" charset="0"/>
            </a:endParaRPr>
          </a:p>
          <a:p>
            <a:pPr marL="0" lvl="0" indent="0" algn="l" rtl="0">
              <a:spcBef>
                <a:spcPts val="1000"/>
              </a:spcBef>
              <a:spcAft>
                <a:spcPts val="0"/>
              </a:spcAft>
              <a:buSzPts val="3600"/>
              <a:buNone/>
            </a:pP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4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Tips</a:t>
            </a:r>
            <a:endParaRPr dirty="0"/>
          </a:p>
        </p:txBody>
      </p:sp>
      <p:sp>
        <p:nvSpPr>
          <p:cNvPr id="1163" name="Google Shape;1163;p140"/>
          <p:cNvSpPr txBox="1">
            <a:spLocks noGrp="1"/>
          </p:cNvSpPr>
          <p:nvPr>
            <p:ph type="body" idx="1"/>
          </p:nvPr>
        </p:nvSpPr>
        <p:spPr>
          <a:xfrm>
            <a:off x="838200" y="978338"/>
            <a:ext cx="9839178" cy="4901324"/>
          </a:xfrm>
          <a:prstGeom prst="rect">
            <a:avLst/>
          </a:prstGeom>
          <a:noFill/>
          <a:ln>
            <a:noFill/>
          </a:ln>
        </p:spPr>
        <p:txBody>
          <a:bodyPr spcFirstLastPara="1" wrap="square" lIns="0" tIns="0" rIns="0" bIns="0" anchor="t" anchorCtr="0">
            <a:noAutofit/>
          </a:bodyPr>
          <a:lstStyle/>
          <a:p>
            <a:pPr marL="342900" lvl="0" algn="l" rtl="0">
              <a:spcBef>
                <a:spcPts val="1000"/>
              </a:spcBef>
              <a:spcAft>
                <a:spcPts val="0"/>
              </a:spcAft>
              <a:buSzPts val="2400"/>
              <a:buFont typeface="Arial" panose="020B0604020202020204" pitchFamily="34" charset="0"/>
              <a:buChar char="•"/>
            </a:pPr>
            <a:r>
              <a:rPr lang="en-US" sz="2400" dirty="0">
                <a:solidFill>
                  <a:srgbClr val="262626"/>
                </a:solidFill>
                <a:latin typeface="Franklin Gothic Book" panose="020B0503020102020204" pitchFamily="34" charset="0"/>
              </a:rPr>
              <a:t>DO:</a:t>
            </a:r>
            <a:endParaRPr sz="2400" dirty="0">
              <a:solidFill>
                <a:srgbClr val="262626"/>
              </a:solidFill>
              <a:latin typeface="Franklin Gothic Book" panose="020B0503020102020204" pitchFamily="34" charset="0"/>
            </a:endParaRPr>
          </a:p>
          <a:p>
            <a:pPr marL="627063" lvl="0" indent="-342900" algn="l" rtl="0">
              <a:spcBef>
                <a:spcPts val="1000"/>
              </a:spcBef>
              <a:spcAft>
                <a:spcPts val="0"/>
              </a:spcAft>
              <a:buSzPts val="2400"/>
              <a:buFont typeface="Arial"/>
              <a:buChar char="•"/>
            </a:pPr>
            <a:r>
              <a:rPr lang="en-US" sz="2400" dirty="0">
                <a:solidFill>
                  <a:srgbClr val="262626"/>
                </a:solidFill>
                <a:latin typeface="Franklin Gothic Book" panose="020B0503020102020204" pitchFamily="34" charset="0"/>
              </a:rPr>
              <a:t>Work in different groupings of educators to seek out and understand why gaps and overlaps exist.</a:t>
            </a:r>
            <a:endParaRPr sz="2400" dirty="0">
              <a:solidFill>
                <a:srgbClr val="262626"/>
              </a:solidFill>
              <a:latin typeface="Franklin Gothic Book" panose="020B0503020102020204" pitchFamily="34" charset="0"/>
            </a:endParaRPr>
          </a:p>
          <a:p>
            <a:pPr marL="627063" lvl="0" indent="-342900" algn="l" rtl="0">
              <a:spcBef>
                <a:spcPts val="1000"/>
              </a:spcBef>
              <a:spcAft>
                <a:spcPts val="0"/>
              </a:spcAft>
              <a:buSzPts val="2400"/>
              <a:buFont typeface="Arial"/>
              <a:buChar char="•"/>
            </a:pPr>
            <a:r>
              <a:rPr lang="en-US" sz="2400" dirty="0">
                <a:solidFill>
                  <a:srgbClr val="262626"/>
                </a:solidFill>
                <a:latin typeface="Franklin Gothic Book" panose="020B0503020102020204" pitchFamily="34" charset="0"/>
              </a:rPr>
              <a:t>Think about the whole experience of a student (across grades and content areas) and how to support that experience with opportunities to engage in the standards.</a:t>
            </a:r>
            <a:endParaRPr sz="2400" dirty="0">
              <a:solidFill>
                <a:srgbClr val="262626"/>
              </a:solidFill>
              <a:latin typeface="Franklin Gothic Book" panose="020B0503020102020204" pitchFamily="34" charset="0"/>
            </a:endParaRPr>
          </a:p>
          <a:p>
            <a:pPr marL="342900" lvl="0" algn="l" rtl="0">
              <a:spcBef>
                <a:spcPts val="1000"/>
              </a:spcBef>
              <a:spcAft>
                <a:spcPts val="0"/>
              </a:spcAft>
              <a:buSzPts val="2400"/>
              <a:buFont typeface="Arial" panose="020B0604020202020204" pitchFamily="34" charset="0"/>
              <a:buChar char="•"/>
            </a:pPr>
            <a:r>
              <a:rPr lang="en-US" sz="2400" dirty="0">
                <a:solidFill>
                  <a:srgbClr val="262626"/>
                </a:solidFill>
                <a:latin typeface="Franklin Gothic Book" panose="020B0503020102020204" pitchFamily="34" charset="0"/>
              </a:rPr>
              <a:t>DON’T:</a:t>
            </a:r>
            <a:endParaRPr sz="2400" dirty="0">
              <a:solidFill>
                <a:srgbClr val="262626"/>
              </a:solidFill>
              <a:latin typeface="Franklin Gothic Book" panose="020B0503020102020204" pitchFamily="34" charset="0"/>
            </a:endParaRPr>
          </a:p>
          <a:p>
            <a:pPr marL="627063" lvl="0" indent="-342900" algn="l" rtl="0">
              <a:spcBef>
                <a:spcPts val="1000"/>
              </a:spcBef>
              <a:spcAft>
                <a:spcPts val="0"/>
              </a:spcAft>
              <a:buSzPts val="2400"/>
              <a:buFont typeface="Arial"/>
              <a:buChar char="•"/>
            </a:pPr>
            <a:r>
              <a:rPr lang="en-US" sz="2400" dirty="0">
                <a:solidFill>
                  <a:srgbClr val="262626"/>
                </a:solidFill>
                <a:latin typeface="Franklin Gothic Book" panose="020B0503020102020204" pitchFamily="34" charset="0"/>
              </a:rPr>
              <a:t>Think of standards as a checklist of topics to be taught one by one.</a:t>
            </a:r>
            <a:endParaRPr sz="2400" dirty="0">
              <a:solidFill>
                <a:srgbClr val="262626"/>
              </a:solidFill>
              <a:latin typeface="Franklin Gothic Book" panose="020B0503020102020204" pitchFamily="34" charset="0"/>
            </a:endParaRPr>
          </a:p>
          <a:p>
            <a:pPr marL="627063" lvl="0" indent="-342900" algn="l" rtl="0">
              <a:spcBef>
                <a:spcPts val="1000"/>
              </a:spcBef>
              <a:spcAft>
                <a:spcPts val="0"/>
              </a:spcAft>
              <a:buSzPts val="2400"/>
              <a:buFont typeface="Arial"/>
              <a:buChar char="•"/>
            </a:pPr>
            <a:r>
              <a:rPr lang="en-US" sz="2400" dirty="0">
                <a:solidFill>
                  <a:srgbClr val="262626"/>
                </a:solidFill>
                <a:latin typeface="Franklin Gothic Book" panose="020B0503020102020204" pitchFamily="34" charset="0"/>
              </a:rPr>
              <a:t>Hold too tight to activities and lessons that aren’t aligned to your standards (you may love your “darling” lessons, but sometimes you have to let go!)</a:t>
            </a:r>
            <a:endParaRPr sz="2400" dirty="0">
              <a:solidFill>
                <a:srgbClr val="262626"/>
              </a:solidFill>
              <a:latin typeface="Franklin Gothic Book" panose="020B05030201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41"/>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72B62"/>
              </a:buClr>
              <a:buSzPts val="4400"/>
              <a:buFont typeface="Georgia"/>
              <a:buNone/>
            </a:pPr>
            <a:r>
              <a:rPr lang="en-US" dirty="0"/>
              <a:t>Wrap-Up/Next Steps</a:t>
            </a:r>
            <a:endParaRPr dirty="0"/>
          </a:p>
        </p:txBody>
      </p:sp>
      <p:sp>
        <p:nvSpPr>
          <p:cNvPr id="1171" name="Google Shape;1171;p141"/>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571500" lvl="0" indent="-571500" algn="l" rtl="0">
              <a:spcBef>
                <a:spcPts val="1000"/>
              </a:spcBef>
              <a:spcAft>
                <a:spcPts val="0"/>
              </a:spcAft>
              <a:buSzPts val="3600"/>
              <a:buFont typeface="Arial" panose="020B0604020202020204" pitchFamily="34" charset="0"/>
              <a:buChar char="•"/>
            </a:pPr>
            <a:r>
              <a:rPr lang="en-US" sz="3600" dirty="0">
                <a:solidFill>
                  <a:srgbClr val="262626"/>
                </a:solidFill>
                <a:latin typeface="Franklin Gothic Book" panose="020B0503020102020204" pitchFamily="34" charset="0"/>
              </a:rPr>
              <a:t>Keep your notes!</a:t>
            </a:r>
            <a:endParaRPr sz="3600" dirty="0">
              <a:solidFill>
                <a:srgbClr val="262626"/>
              </a:solidFill>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600" dirty="0">
                <a:solidFill>
                  <a:srgbClr val="262626"/>
                </a:solidFill>
                <a:latin typeface="Franklin Gothic Book" panose="020B0503020102020204" pitchFamily="34" charset="0"/>
              </a:rPr>
              <a:t>In this section, you’ll develop plans for addressing the gaps you have found.</a:t>
            </a:r>
            <a:endParaRPr sz="3600" dirty="0">
              <a:solidFill>
                <a:srgbClr val="262626"/>
              </a:solidFill>
              <a:latin typeface="Franklin Gothic Book" panose="020B05030201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9" name="Google Shape;1179;p142"/>
          <p:cNvSpPr txBox="1">
            <a:spLocks noGrp="1"/>
          </p:cNvSpPr>
          <p:nvPr>
            <p:ph type="title"/>
          </p:nvPr>
        </p:nvSpPr>
        <p:spPr>
          <a:xfrm>
            <a:off x="229312" y="111906"/>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Coming Up</a:t>
            </a:r>
            <a:endParaRPr dirty="0"/>
          </a:p>
        </p:txBody>
      </p:sp>
      <p:pic>
        <p:nvPicPr>
          <p:cNvPr id="2" name="Picture 1" descr="This graphic shows how the process on minding the gap is continuous with each section labeled in parts of a circle.">
            <a:extLst>
              <a:ext uri="{FF2B5EF4-FFF2-40B4-BE49-F238E27FC236}">
                <a16:creationId xmlns:a16="http://schemas.microsoft.com/office/drawing/2014/main" id="{F1A319CC-95C3-C7D4-3B57-E9746E1B5BBB}"/>
              </a:ext>
            </a:extLst>
          </p:cNvPr>
          <p:cNvPicPr>
            <a:picLocks noChangeAspect="1"/>
          </p:cNvPicPr>
          <p:nvPr/>
        </p:nvPicPr>
        <p:blipFill>
          <a:blip r:embed="rId3"/>
          <a:stretch>
            <a:fillRect/>
          </a:stretch>
        </p:blipFill>
        <p:spPr>
          <a:xfrm>
            <a:off x="3249638" y="539468"/>
            <a:ext cx="6078666" cy="5095733"/>
          </a:xfrm>
          <a:prstGeom prst="rect">
            <a:avLst/>
          </a:prstGeom>
        </p:spPr>
      </p:pic>
      <p:sp>
        <p:nvSpPr>
          <p:cNvPr id="3" name="Oval 2">
            <a:extLst>
              <a:ext uri="{FF2B5EF4-FFF2-40B4-BE49-F238E27FC236}">
                <a16:creationId xmlns:a16="http://schemas.microsoft.com/office/drawing/2014/main" id="{DA801711-BB08-C69E-D197-467F1153131C}"/>
              </a:ext>
              <a:ext uri="{C183D7F6-B498-43B3-948B-1728B52AA6E4}">
                <adec:decorative xmlns:adec="http://schemas.microsoft.com/office/drawing/2017/decorative" val="1"/>
              </a:ext>
            </a:extLst>
          </p:cNvPr>
          <p:cNvSpPr/>
          <p:nvPr/>
        </p:nvSpPr>
        <p:spPr>
          <a:xfrm>
            <a:off x="4224997" y="420940"/>
            <a:ext cx="1871003" cy="1603717"/>
          </a:xfrm>
          <a:prstGeom prst="ellipse">
            <a:avLst/>
          </a:prstGeom>
          <a:noFill/>
          <a:ln w="76200">
            <a:solidFill>
              <a:srgbClr val="3A7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43"/>
          <p:cNvSpPr txBox="1">
            <a:spLocks noGrp="1"/>
          </p:cNvSpPr>
          <p:nvPr>
            <p:ph type="ctrTitle"/>
          </p:nvPr>
        </p:nvSpPr>
        <p:spPr>
          <a:xfrm>
            <a:off x="3465342" y="868262"/>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ts val="4400"/>
              <a:buFont typeface="Georgia"/>
              <a:buNone/>
            </a:pPr>
            <a:r>
              <a:rPr lang="en-US" dirty="0"/>
              <a:t>Minding the Gap</a:t>
            </a:r>
            <a:endParaRPr dirty="0"/>
          </a:p>
        </p:txBody>
      </p:sp>
      <p:sp>
        <p:nvSpPr>
          <p:cNvPr id="1199" name="Google Shape;1199;p143"/>
          <p:cNvSpPr txBox="1">
            <a:spLocks noGrp="1"/>
          </p:cNvSpPr>
          <p:nvPr>
            <p:ph type="subTitle" idx="1"/>
          </p:nvPr>
        </p:nvSpPr>
        <p:spPr>
          <a:xfrm>
            <a:off x="3648221" y="3457845"/>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dirty="0"/>
              <a:t>Section E: Bridging the Gaps</a:t>
            </a:r>
            <a:endParaRP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44"/>
          <p:cNvSpPr txBox="1">
            <a:spLocks noGrp="1"/>
          </p:cNvSpPr>
          <p:nvPr>
            <p:ph type="title"/>
          </p:nvPr>
        </p:nvSpPr>
        <p:spPr>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t>Goals of this module  </a:t>
            </a:r>
            <a:endParaRPr dirty="0"/>
          </a:p>
        </p:txBody>
      </p:sp>
      <p:sp>
        <p:nvSpPr>
          <p:cNvPr id="1208" name="Google Shape;1208;p144"/>
          <p:cNvSpPr txBox="1">
            <a:spLocks noGrp="1"/>
          </p:cNvSpPr>
          <p:nvPr>
            <p:ph type="body" idx="1"/>
          </p:nvPr>
        </p:nvSpPr>
        <p:spPr>
          <a:xfrm>
            <a:off x="569853" y="989559"/>
            <a:ext cx="10515599" cy="5435413"/>
          </a:xfrm>
          <a:prstGeom prst="rect">
            <a:avLst/>
          </a:prstGeom>
          <a:noFill/>
          <a:ln>
            <a:noFill/>
          </a:ln>
        </p:spPr>
        <p:txBody>
          <a:bodyPr spcFirstLastPara="1" wrap="square" lIns="51425" tIns="25700" rIns="51425" bIns="25700" anchor="t" anchorCtr="0">
            <a:noAutofit/>
          </a:bodyPr>
          <a:lstStyle/>
          <a:p>
            <a:pPr marL="428631" lvl="0" indent="-342900" algn="l" rtl="0">
              <a:spcBef>
                <a:spcPts val="0"/>
              </a:spcBef>
              <a:spcAft>
                <a:spcPts val="0"/>
              </a:spcAft>
              <a:buSzPts val="1800"/>
              <a:buFont typeface="Arial" panose="020B0604020202020204" pitchFamily="34" charset="0"/>
              <a:buChar char="•"/>
            </a:pPr>
            <a:r>
              <a:rPr lang="en-US" dirty="0">
                <a:latin typeface="Franklin Gothic Book" panose="020B0503020102020204" pitchFamily="34" charset="0"/>
              </a:rPr>
              <a:t>Build a shared understanding of the </a:t>
            </a:r>
            <a:r>
              <a:rPr lang="en-US" i="1" dirty="0">
                <a:latin typeface="Franklin Gothic Book" panose="020B0503020102020204" pitchFamily="34" charset="0"/>
              </a:rPr>
              <a:t>KAS for Social Studies </a:t>
            </a:r>
            <a:r>
              <a:rPr lang="en-US" dirty="0">
                <a:latin typeface="Franklin Gothic Book" panose="020B0503020102020204" pitchFamily="34" charset="0"/>
              </a:rPr>
              <a:t>progressions and grade-level expectations.</a:t>
            </a:r>
            <a:endParaRPr sz="3200" dirty="0">
              <a:latin typeface="Franklin Gothic Book" panose="020B0503020102020204" pitchFamily="34" charset="0"/>
            </a:endParaRPr>
          </a:p>
          <a:p>
            <a:pPr marL="428631" lvl="0" indent="-342900" algn="l" rtl="0">
              <a:spcBef>
                <a:spcPts val="1000"/>
              </a:spcBef>
              <a:spcAft>
                <a:spcPts val="0"/>
              </a:spcAft>
              <a:buSzPts val="1800"/>
              <a:buFont typeface="Arial" panose="020B0604020202020204" pitchFamily="34" charset="0"/>
              <a:buChar char="•"/>
            </a:pPr>
            <a:r>
              <a:rPr lang="en-US" dirty="0">
                <a:latin typeface="Franklin Gothic Book" panose="020B0503020102020204" pitchFamily="34" charset="0"/>
              </a:rPr>
              <a:t>Begin to map the expectations of the </a:t>
            </a:r>
            <a:r>
              <a:rPr lang="en-US" i="1" dirty="0">
                <a:latin typeface="Franklin Gothic Book" panose="020B0503020102020204" pitchFamily="34" charset="0"/>
              </a:rPr>
              <a:t>KAS for Social Studies </a:t>
            </a:r>
            <a:r>
              <a:rPr lang="en-US" dirty="0">
                <a:latin typeface="Franklin Gothic Book" panose="020B0503020102020204" pitchFamily="34" charset="0"/>
              </a:rPr>
              <a:t>to current practice and curricula.</a:t>
            </a:r>
            <a:endParaRPr sz="3200" dirty="0">
              <a:latin typeface="Franklin Gothic Book" panose="020B0503020102020204" pitchFamily="34" charset="0"/>
            </a:endParaRPr>
          </a:p>
          <a:p>
            <a:pPr marL="428631" lvl="0" indent="-342900" algn="l" rtl="0">
              <a:spcBef>
                <a:spcPts val="1000"/>
              </a:spcBef>
              <a:spcAft>
                <a:spcPts val="0"/>
              </a:spcAft>
              <a:buSzPts val="1800"/>
              <a:buFont typeface="Arial" panose="020B0604020202020204" pitchFamily="34" charset="0"/>
              <a:buChar char="•"/>
            </a:pPr>
            <a:r>
              <a:rPr lang="en-US" dirty="0">
                <a:latin typeface="Franklin Gothic Book" panose="020B0503020102020204" pitchFamily="34" charset="0"/>
              </a:rPr>
              <a:t>Identify gaps and overlaps between the </a:t>
            </a:r>
            <a:r>
              <a:rPr lang="en-US" i="1" dirty="0">
                <a:latin typeface="Franklin Gothic Book" panose="020B0503020102020204" pitchFamily="34" charset="0"/>
              </a:rPr>
              <a:t>KAS for Social Studies </a:t>
            </a:r>
            <a:r>
              <a:rPr lang="en-US" dirty="0">
                <a:latin typeface="Franklin Gothic Book" panose="020B0503020102020204" pitchFamily="34" charset="0"/>
              </a:rPr>
              <a:t>and current practice and curricula.</a:t>
            </a:r>
            <a:endParaRPr sz="3200" dirty="0">
              <a:latin typeface="Franklin Gothic Book" panose="020B0503020102020204" pitchFamily="34" charset="0"/>
            </a:endParaRPr>
          </a:p>
          <a:p>
            <a:pPr marL="428631" lvl="0" indent="-342900" algn="l" rtl="0">
              <a:spcBef>
                <a:spcPts val="1000"/>
              </a:spcBef>
              <a:spcAft>
                <a:spcPts val="0"/>
              </a:spcAft>
              <a:buSzPts val="1800"/>
              <a:buFont typeface="Arial" panose="020B0604020202020204" pitchFamily="34" charset="0"/>
              <a:buChar char="•"/>
            </a:pPr>
            <a:r>
              <a:rPr lang="en-US" dirty="0">
                <a:latin typeface="Franklin Gothic Book" panose="020B0503020102020204" pitchFamily="34" charset="0"/>
              </a:rPr>
              <a:t>Identify and prioritize gaps that exist, and consider available curriculum resources, time allocation for each content area, and any additional solutions to eliminate gaps. </a:t>
            </a:r>
            <a:endParaRPr sz="3200" dirty="0">
              <a:latin typeface="Franklin Gothic Book" panose="020B0503020102020204" pitchFamily="34" charset="0"/>
            </a:endParaRPr>
          </a:p>
          <a:p>
            <a:pPr marL="428631" lvl="0" indent="-342900" algn="l" rtl="0">
              <a:spcBef>
                <a:spcPts val="1000"/>
              </a:spcBef>
              <a:spcAft>
                <a:spcPts val="0"/>
              </a:spcAft>
              <a:buSzPts val="1800"/>
              <a:buFont typeface="Arial" panose="020B0604020202020204" pitchFamily="34" charset="0"/>
              <a:buChar char="•"/>
            </a:pPr>
            <a:r>
              <a:rPr lang="en-US" dirty="0">
                <a:latin typeface="Franklin Gothic Book" panose="020B0503020102020204" pitchFamily="34" charset="0"/>
              </a:rPr>
              <a:t>Create a proposed plan of action to successfully implement the 2019 </a:t>
            </a:r>
            <a:r>
              <a:rPr lang="en-US" i="1" dirty="0">
                <a:latin typeface="Franklin Gothic Book" panose="020B0503020102020204" pitchFamily="34" charset="0"/>
              </a:rPr>
              <a:t>KAS for Social Studies</a:t>
            </a:r>
            <a:r>
              <a:rPr lang="en-US" dirty="0">
                <a:latin typeface="Franklin Gothic Book" panose="020B0503020102020204" pitchFamily="34" charset="0"/>
              </a:rPr>
              <a:t> and close gaps. </a:t>
            </a:r>
            <a:endParaRPr dirty="0">
              <a:latin typeface="Franklin Gothic Book" panose="020B0503020102020204" pitchFamily="34" charset="0"/>
            </a:endParaRPr>
          </a:p>
          <a:p>
            <a:pPr marL="257169" lvl="0" indent="-123822" algn="l" rtl="0">
              <a:lnSpc>
                <a:spcPct val="80000"/>
              </a:lnSpc>
              <a:spcBef>
                <a:spcPts val="2000"/>
              </a:spcBef>
              <a:spcAft>
                <a:spcPts val="0"/>
              </a:spcAft>
              <a:buSzPts val="2000"/>
              <a:buNone/>
            </a:pPr>
            <a:endParaRPr sz="2000" dirty="0">
              <a:latin typeface="Source Sans Pro"/>
              <a:ea typeface="Source Sans Pro"/>
              <a:cs typeface="Source Sans Pro"/>
              <a:sym typeface="Source Sans Pro"/>
            </a:endParaRPr>
          </a:p>
        </p:txBody>
      </p:sp>
      <p:sp>
        <p:nvSpPr>
          <p:cNvPr id="1209" name="Google Shape;1209;p144" descr="Indicates the focus of this module is Identify and prioritize gaps that exist, and consider available curriculum resources, time allocation for each content area, and any additional solutions to eliminate gaps. &#10;" title="Star"/>
          <p:cNvSpPr/>
          <p:nvPr/>
        </p:nvSpPr>
        <p:spPr>
          <a:xfrm>
            <a:off x="434911" y="3471203"/>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1210" name="Google Shape;1210;p144" descr="Indicates that the goal of this module is Create a proposed plan of action to successfully implement the 2019 KAS for Social Studies and close gaps. &#10;" title="Star"/>
          <p:cNvSpPr/>
          <p:nvPr/>
        </p:nvSpPr>
        <p:spPr>
          <a:xfrm>
            <a:off x="374062" y="4908321"/>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4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Warm-Up</a:t>
            </a:r>
            <a:endParaRPr dirty="0"/>
          </a:p>
        </p:txBody>
      </p:sp>
      <p:sp>
        <p:nvSpPr>
          <p:cNvPr id="1217" name="Google Shape;1217;p145"/>
          <p:cNvSpPr txBox="1">
            <a:spLocks noGrp="1"/>
          </p:cNvSpPr>
          <p:nvPr>
            <p:ph type="body" idx="1"/>
          </p:nvPr>
        </p:nvSpPr>
        <p:spPr>
          <a:xfrm>
            <a:off x="555786" y="1773451"/>
            <a:ext cx="10515600" cy="4901324"/>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Clr>
                <a:schemeClr val="dk1"/>
              </a:buClr>
              <a:buSzPts val="1100"/>
              <a:buNone/>
            </a:pPr>
            <a:r>
              <a:rPr lang="en-US" sz="3600" dirty="0">
                <a:solidFill>
                  <a:srgbClr val="000000"/>
                </a:solidFill>
                <a:highlight>
                  <a:srgbClr val="FFFFFF"/>
                </a:highlight>
                <a:latin typeface="Franklin Gothic Book" panose="020B0503020102020204" pitchFamily="34" charset="0"/>
              </a:rPr>
              <a:t>Take 2 minutes to imagine the following:</a:t>
            </a:r>
            <a:endParaRPr sz="3600" dirty="0">
              <a:solidFill>
                <a:srgbClr val="000000"/>
              </a:solidFill>
              <a:highlight>
                <a:srgbClr val="FFFFFF"/>
              </a:highlight>
              <a:latin typeface="Franklin Gothic Book" panose="020B0503020102020204" pitchFamily="34" charset="0"/>
            </a:endParaRPr>
          </a:p>
          <a:p>
            <a:pPr marL="0" lvl="0" indent="0" algn="l" rtl="0">
              <a:spcBef>
                <a:spcPts val="1000"/>
              </a:spcBef>
              <a:spcAft>
                <a:spcPts val="0"/>
              </a:spcAft>
              <a:buClr>
                <a:schemeClr val="dk1"/>
              </a:buClr>
              <a:buSzPts val="1100"/>
              <a:buNone/>
            </a:pPr>
            <a:endParaRPr sz="3600" dirty="0">
              <a:solidFill>
                <a:srgbClr val="000000"/>
              </a:solidFill>
              <a:highlight>
                <a:srgbClr val="FFFFFF"/>
              </a:highlight>
              <a:latin typeface="Franklin Gothic Book" panose="020B0503020102020204" pitchFamily="34" charset="0"/>
            </a:endParaRPr>
          </a:p>
          <a:p>
            <a:pPr marL="0" lvl="0" indent="0" algn="l" rtl="0">
              <a:spcBef>
                <a:spcPts val="1000"/>
              </a:spcBef>
              <a:spcAft>
                <a:spcPts val="0"/>
              </a:spcAft>
              <a:buClr>
                <a:schemeClr val="dk1"/>
              </a:buClr>
              <a:buSzPts val="1100"/>
              <a:buNone/>
            </a:pPr>
            <a:r>
              <a:rPr lang="en-US" sz="3600" dirty="0">
                <a:solidFill>
                  <a:srgbClr val="000000"/>
                </a:solidFill>
                <a:highlight>
                  <a:srgbClr val="FFFFFF"/>
                </a:highlight>
                <a:latin typeface="Franklin Gothic Book" panose="020B0503020102020204" pitchFamily="34" charset="0"/>
              </a:rPr>
              <a:t>Without considering time or money as limitations, what would an ideal standards-aligned curriculum look like for your classroom or school?</a:t>
            </a:r>
            <a:endParaRPr sz="3600" dirty="0">
              <a:solidFill>
                <a:srgbClr val="000000"/>
              </a:solidFill>
              <a:highlight>
                <a:srgbClr val="FFFFFF"/>
              </a:highlight>
              <a:latin typeface="Franklin Gothic Book" panose="020B0503020102020204" pitchFamily="34" charset="0"/>
            </a:endParaRPr>
          </a:p>
          <a:p>
            <a:pPr marL="342900" lvl="0" indent="0" algn="ctr" rtl="0">
              <a:spcBef>
                <a:spcPts val="1000"/>
              </a:spcBef>
              <a:spcAft>
                <a:spcPts val="0"/>
              </a:spcAft>
              <a:buClr>
                <a:schemeClr val="dk1"/>
              </a:buClr>
              <a:buSzPts val="1100"/>
              <a:buNone/>
            </a:pPr>
            <a:endParaRPr dirty="0">
              <a:solidFill>
                <a:srgbClr val="000000"/>
              </a:solidFill>
              <a:highlight>
                <a:srgbClr val="FFFFFF"/>
              </a:highlight>
            </a:endParaRPr>
          </a:p>
          <a:p>
            <a:pPr marL="342900" lvl="0" indent="0" algn="l" rtl="0">
              <a:spcBef>
                <a:spcPts val="1000"/>
              </a:spcBef>
              <a:spcAft>
                <a:spcPts val="0"/>
              </a:spcAft>
              <a:buClr>
                <a:schemeClr val="dk1"/>
              </a:buClr>
              <a:buSzPts val="1100"/>
              <a:buNone/>
            </a:pPr>
            <a:endParaRPr sz="1800" dirty="0">
              <a:solidFill>
                <a:schemeClr val="dk1"/>
              </a:solidFill>
              <a:highlight>
                <a:srgbClr val="FFFFFF"/>
              </a:highlight>
            </a:endParaRPr>
          </a:p>
          <a:p>
            <a:pPr marL="0" lvl="0" indent="0" algn="l" rtl="0">
              <a:spcBef>
                <a:spcPts val="1000"/>
              </a:spcBef>
              <a:spcAft>
                <a:spcPts val="0"/>
              </a:spcAft>
              <a:buSzPts val="3600"/>
              <a:buNone/>
            </a:pPr>
            <a:endParaRPr dirty="0"/>
          </a:p>
          <a:p>
            <a:pPr marL="342900" lvl="0" indent="0" algn="l" rtl="0">
              <a:spcBef>
                <a:spcPts val="1000"/>
              </a:spcBef>
              <a:spcAft>
                <a:spcPts val="0"/>
              </a:spcAft>
              <a:buSzPts val="3600"/>
              <a:buNone/>
            </a:pPr>
            <a:endParaRPr dirty="0">
              <a:solidFill>
                <a:srgbClr val="595959"/>
              </a:solidFill>
              <a:latin typeface="Arial"/>
              <a:ea typeface="Arial"/>
              <a:cs typeface="Arial"/>
              <a:sym typeface="Arial"/>
            </a:endParaRPr>
          </a:p>
          <a:p>
            <a:pPr marL="342900" lvl="0" indent="0" algn="l" rtl="0">
              <a:spcBef>
                <a:spcPts val="1000"/>
              </a:spcBef>
              <a:spcAft>
                <a:spcPts val="0"/>
              </a:spcAft>
              <a:buSzPts val="3600"/>
              <a:buNone/>
            </a:pPr>
            <a:endParaRP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4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t>Compare </a:t>
            </a:r>
            <a:br>
              <a:rPr lang="en-US" dirty="0"/>
            </a:br>
            <a:r>
              <a:rPr lang="en-US" dirty="0"/>
              <a:t>and Contrast</a:t>
            </a:r>
            <a:endParaRPr dirty="0"/>
          </a:p>
        </p:txBody>
      </p:sp>
      <p:sp>
        <p:nvSpPr>
          <p:cNvPr id="1225" name="Google Shape;1225;p146"/>
          <p:cNvSpPr txBox="1">
            <a:spLocks noGrp="1"/>
          </p:cNvSpPr>
          <p:nvPr>
            <p:ph type="body" idx="1"/>
          </p:nvPr>
        </p:nvSpPr>
        <p:spPr>
          <a:xfrm>
            <a:off x="555786" y="2477729"/>
            <a:ext cx="10798014" cy="4197046"/>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800"/>
              <a:buFont typeface="Arial" panose="020B0604020202020204" pitchFamily="34" charset="0"/>
              <a:buChar char="•"/>
            </a:pPr>
            <a:r>
              <a:rPr lang="en-US" sz="2800" dirty="0">
                <a:solidFill>
                  <a:srgbClr val="262626"/>
                </a:solidFill>
                <a:latin typeface="Franklin Gothic Book" panose="020B0503020102020204" pitchFamily="34" charset="0"/>
              </a:rPr>
              <a:t>In your group, share responses to the warm-up activity. </a:t>
            </a:r>
            <a:endParaRPr dirty="0">
              <a:latin typeface="Franklin Gothic Book" panose="020B0503020102020204" pitchFamily="34" charset="0"/>
            </a:endParaRPr>
          </a:p>
          <a:p>
            <a:pPr lvl="0" indent="-457200" algn="l" rtl="0">
              <a:spcBef>
                <a:spcPts val="1000"/>
              </a:spcBef>
              <a:spcAft>
                <a:spcPts val="0"/>
              </a:spcAft>
              <a:buSzPts val="2800"/>
              <a:buFont typeface="Arial" panose="020B0604020202020204" pitchFamily="34" charset="0"/>
              <a:buChar char="•"/>
            </a:pPr>
            <a:r>
              <a:rPr lang="en-US" sz="2800" dirty="0">
                <a:solidFill>
                  <a:srgbClr val="262626"/>
                </a:solidFill>
                <a:latin typeface="Franklin Gothic Book" panose="020B0503020102020204" pitchFamily="34" charset="0"/>
              </a:rPr>
              <a:t>Consider the following questions as a group:</a:t>
            </a:r>
            <a:endParaRPr dirty="0">
              <a:latin typeface="Franklin Gothic Book" panose="020B0503020102020204" pitchFamily="34" charset="0"/>
            </a:endParaRPr>
          </a:p>
          <a:p>
            <a:pPr marL="685800" lvl="0" indent="-355600" algn="l" rtl="0">
              <a:spcBef>
                <a:spcPts val="1000"/>
              </a:spcBef>
              <a:spcAft>
                <a:spcPts val="0"/>
              </a:spcAft>
              <a:buSzPts val="2400"/>
              <a:buFont typeface="Trebuchet MS"/>
              <a:buAutoNum type="arabicPeriod"/>
            </a:pPr>
            <a:r>
              <a:rPr lang="en-US" sz="2400" dirty="0">
                <a:solidFill>
                  <a:srgbClr val="262626"/>
                </a:solidFill>
                <a:latin typeface="Franklin Gothic Book" panose="020B0503020102020204" pitchFamily="34" charset="0"/>
              </a:rPr>
              <a:t>Are there similarities in responses amongst the group?</a:t>
            </a:r>
            <a:endParaRPr dirty="0">
              <a:latin typeface="Franklin Gothic Book" panose="020B0503020102020204" pitchFamily="34" charset="0"/>
            </a:endParaRPr>
          </a:p>
          <a:p>
            <a:pPr marL="685800" lvl="0" indent="-355600" algn="l" rtl="0">
              <a:spcBef>
                <a:spcPts val="1000"/>
              </a:spcBef>
              <a:spcAft>
                <a:spcPts val="0"/>
              </a:spcAft>
              <a:buSzPts val="2400"/>
              <a:buFont typeface="Trebuchet MS"/>
              <a:buAutoNum type="arabicPeriod"/>
            </a:pPr>
            <a:r>
              <a:rPr lang="en-US" sz="2400" dirty="0">
                <a:solidFill>
                  <a:srgbClr val="262626"/>
                </a:solidFill>
                <a:latin typeface="Franklin Gothic Book" panose="020B0503020102020204" pitchFamily="34" charset="0"/>
              </a:rPr>
              <a:t>What are the most urgent needs?</a:t>
            </a:r>
            <a:endParaRPr dirty="0">
              <a:latin typeface="Franklin Gothic Book" panose="020B0503020102020204" pitchFamily="34" charset="0"/>
            </a:endParaRPr>
          </a:p>
          <a:p>
            <a:pPr marL="685800" lvl="0" indent="-355600" algn="l" rtl="0">
              <a:spcBef>
                <a:spcPts val="1000"/>
              </a:spcBef>
              <a:spcAft>
                <a:spcPts val="0"/>
              </a:spcAft>
              <a:buSzPts val="2400"/>
              <a:buFont typeface="Trebuchet MS"/>
              <a:buAutoNum type="arabicPeriod"/>
            </a:pPr>
            <a:r>
              <a:rPr lang="en-US" sz="2400" dirty="0">
                <a:solidFill>
                  <a:srgbClr val="262626"/>
                </a:solidFill>
                <a:latin typeface="Franklin Gothic Book" panose="020B0503020102020204" pitchFamily="34" charset="0"/>
              </a:rPr>
              <a:t>Are significant or minor changes needed to align with the </a:t>
            </a:r>
            <a:r>
              <a:rPr lang="en-US" sz="2400" i="1" dirty="0">
                <a:solidFill>
                  <a:srgbClr val="262626"/>
                </a:solidFill>
                <a:latin typeface="Franklin Gothic Book" panose="020B0503020102020204" pitchFamily="34" charset="0"/>
              </a:rPr>
              <a:t>KAS for Social Studies </a:t>
            </a:r>
            <a:r>
              <a:rPr lang="en-US" sz="2400" dirty="0">
                <a:solidFill>
                  <a:srgbClr val="262626"/>
                </a:solidFill>
                <a:latin typeface="Franklin Gothic Book" panose="020B0503020102020204" pitchFamily="34" charset="0"/>
              </a:rPr>
              <a:t>?</a:t>
            </a:r>
            <a:endParaRPr dirty="0">
              <a:latin typeface="Franklin Gothic Book" panose="020B0503020102020204" pitchFamily="34" charset="0"/>
            </a:endParaRPr>
          </a:p>
          <a:p>
            <a:pPr marL="685800" lvl="0" indent="-355600" algn="l" rtl="0">
              <a:spcBef>
                <a:spcPts val="1000"/>
              </a:spcBef>
              <a:spcAft>
                <a:spcPts val="0"/>
              </a:spcAft>
              <a:buSzPts val="2400"/>
              <a:buFont typeface="Trebuchet MS"/>
              <a:buAutoNum type="arabicPeriod"/>
            </a:pPr>
            <a:r>
              <a:rPr lang="en-US" sz="2400" dirty="0">
                <a:solidFill>
                  <a:srgbClr val="262626"/>
                </a:solidFill>
                <a:latin typeface="Franklin Gothic Book" panose="020B0503020102020204" pitchFamily="34" charset="0"/>
              </a:rPr>
              <a:t>Are there things you can do today to eliminate any gaps?</a:t>
            </a:r>
            <a:endParaRPr dirty="0">
              <a:latin typeface="Franklin Gothic Book" panose="020B0503020102020204" pitchFamily="34" charset="0"/>
            </a:endParaRPr>
          </a:p>
          <a:p>
            <a:pPr marL="342900" lvl="0" indent="-114300" algn="l" rtl="0">
              <a:spcBef>
                <a:spcPts val="1000"/>
              </a:spcBef>
              <a:spcAft>
                <a:spcPts val="0"/>
              </a:spcAft>
              <a:buSzPts val="3600"/>
              <a:buNone/>
            </a:pPr>
            <a:endParaRPr dirty="0"/>
          </a:p>
        </p:txBody>
      </p:sp>
      <p:pic>
        <p:nvPicPr>
          <p:cNvPr id="1227" name="Google Shape;1227;p146" descr="Three sections are:&#10;&#10;Ideal standards aligned curriculum&#10;&#10;Looks Great: No change required&#10;&#10;Current Curriculum " title="Venn Diagram"/>
          <p:cNvPicPr preferRelativeResize="0"/>
          <p:nvPr/>
        </p:nvPicPr>
        <p:blipFill rotWithShape="1">
          <a:blip r:embed="rId3">
            <a:alphaModFix/>
          </a:blip>
          <a:srcRect/>
          <a:stretch/>
        </p:blipFill>
        <p:spPr>
          <a:xfrm>
            <a:off x="5962864" y="330767"/>
            <a:ext cx="2996781" cy="1903108"/>
          </a:xfrm>
          <a:prstGeom prst="rect">
            <a:avLst/>
          </a:prstGeom>
          <a:noFill/>
          <a:ln>
            <a:noFill/>
          </a:ln>
        </p:spPr>
      </p:pic>
      <p:sp>
        <p:nvSpPr>
          <p:cNvPr id="1228" name="Google Shape;1228;p146"/>
          <p:cNvSpPr txBox="1"/>
          <p:nvPr/>
        </p:nvSpPr>
        <p:spPr>
          <a:xfrm>
            <a:off x="6051035" y="809549"/>
            <a:ext cx="961200" cy="922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100" dirty="0">
                <a:solidFill>
                  <a:schemeClr val="dk1"/>
                </a:solidFill>
                <a:latin typeface="Libre Franklin Medium"/>
                <a:ea typeface="Libre Franklin Medium"/>
                <a:cs typeface="Libre Franklin Medium"/>
                <a:sym typeface="Libre Franklin Medium"/>
              </a:rPr>
              <a:t>Ideal </a:t>
            </a:r>
            <a:endParaRPr sz="1100" dirty="0">
              <a:solidFill>
                <a:schemeClr val="dk1"/>
              </a:solidFill>
              <a:latin typeface="Libre Franklin Medium"/>
              <a:ea typeface="Libre Franklin Medium"/>
              <a:cs typeface="Libre Franklin Medium"/>
              <a:sym typeface="Libre Franklin Medium"/>
            </a:endParaRPr>
          </a:p>
          <a:p>
            <a:pPr marL="0" marR="0" lvl="0" indent="0" algn="ctr" rtl="0">
              <a:spcBef>
                <a:spcPts val="0"/>
              </a:spcBef>
              <a:spcAft>
                <a:spcPts val="0"/>
              </a:spcAft>
              <a:buNone/>
            </a:pPr>
            <a:r>
              <a:rPr lang="en-US" sz="1100" dirty="0">
                <a:solidFill>
                  <a:schemeClr val="dk1"/>
                </a:solidFill>
                <a:latin typeface="Libre Franklin Medium"/>
                <a:ea typeface="Libre Franklin Medium"/>
                <a:cs typeface="Libre Franklin Medium"/>
                <a:sym typeface="Libre Franklin Medium"/>
              </a:rPr>
              <a:t>Standards </a:t>
            </a:r>
            <a:endParaRPr sz="1100" dirty="0">
              <a:solidFill>
                <a:schemeClr val="dk1"/>
              </a:solidFill>
              <a:latin typeface="Libre Franklin Medium"/>
              <a:ea typeface="Libre Franklin Medium"/>
              <a:cs typeface="Libre Franklin Medium"/>
              <a:sym typeface="Libre Franklin Medium"/>
            </a:endParaRPr>
          </a:p>
          <a:p>
            <a:pPr marL="0" marR="0" lvl="0" indent="0" algn="ctr" rtl="0">
              <a:spcBef>
                <a:spcPts val="0"/>
              </a:spcBef>
              <a:spcAft>
                <a:spcPts val="0"/>
              </a:spcAft>
              <a:buNone/>
            </a:pPr>
            <a:r>
              <a:rPr lang="en-US" sz="1100" dirty="0">
                <a:solidFill>
                  <a:schemeClr val="dk1"/>
                </a:solidFill>
                <a:latin typeface="Libre Franklin Medium"/>
                <a:ea typeface="Libre Franklin Medium"/>
                <a:cs typeface="Libre Franklin Medium"/>
                <a:sym typeface="Libre Franklin Medium"/>
              </a:rPr>
              <a:t>Aligned </a:t>
            </a:r>
            <a:endParaRPr sz="1100" dirty="0">
              <a:solidFill>
                <a:schemeClr val="dk1"/>
              </a:solidFill>
              <a:latin typeface="Libre Franklin Medium"/>
              <a:ea typeface="Libre Franklin Medium"/>
              <a:cs typeface="Libre Franklin Medium"/>
              <a:sym typeface="Libre Franklin Medium"/>
            </a:endParaRPr>
          </a:p>
          <a:p>
            <a:pPr marL="0" marR="0" lvl="0" indent="0" algn="ctr" rtl="0">
              <a:spcBef>
                <a:spcPts val="0"/>
              </a:spcBef>
              <a:spcAft>
                <a:spcPts val="0"/>
              </a:spcAft>
              <a:buNone/>
            </a:pPr>
            <a:r>
              <a:rPr lang="en-US" sz="1100" dirty="0">
                <a:solidFill>
                  <a:schemeClr val="dk1"/>
                </a:solidFill>
                <a:latin typeface="Libre Franklin Medium"/>
                <a:ea typeface="Libre Franklin Medium"/>
                <a:cs typeface="Libre Franklin Medium"/>
                <a:sym typeface="Libre Franklin Medium"/>
              </a:rPr>
              <a:t>Curriculum</a:t>
            </a:r>
            <a:endParaRPr sz="1100" dirty="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800" dirty="0">
              <a:solidFill>
                <a:schemeClr val="dk1"/>
              </a:solidFill>
              <a:latin typeface="Libre Franklin Medium"/>
              <a:ea typeface="Libre Franklin Medium"/>
              <a:cs typeface="Libre Franklin Medium"/>
              <a:sym typeface="Libre Franklin Medium"/>
            </a:endParaRPr>
          </a:p>
        </p:txBody>
      </p:sp>
      <p:sp>
        <p:nvSpPr>
          <p:cNvPr id="1229" name="Google Shape;1229;p146"/>
          <p:cNvSpPr txBox="1"/>
          <p:nvPr/>
        </p:nvSpPr>
        <p:spPr>
          <a:xfrm>
            <a:off x="7875067" y="980880"/>
            <a:ext cx="961200" cy="755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100" dirty="0">
                <a:solidFill>
                  <a:schemeClr val="dk1"/>
                </a:solidFill>
                <a:latin typeface="Libre Franklin Medium"/>
                <a:ea typeface="Libre Franklin Medium"/>
                <a:cs typeface="Libre Franklin Medium"/>
                <a:sym typeface="Libre Franklin Medium"/>
              </a:rPr>
              <a:t>Current</a:t>
            </a:r>
            <a:endParaRPr sz="1100" dirty="0">
              <a:solidFill>
                <a:schemeClr val="dk1"/>
              </a:solidFill>
              <a:latin typeface="Libre Franklin Medium"/>
              <a:ea typeface="Libre Franklin Medium"/>
              <a:cs typeface="Libre Franklin Medium"/>
              <a:sym typeface="Libre Franklin Medium"/>
            </a:endParaRPr>
          </a:p>
          <a:p>
            <a:pPr marL="0" marR="0" lvl="0" indent="0" algn="ctr" rtl="0">
              <a:spcBef>
                <a:spcPts val="0"/>
              </a:spcBef>
              <a:spcAft>
                <a:spcPts val="0"/>
              </a:spcAft>
              <a:buNone/>
            </a:pPr>
            <a:r>
              <a:rPr lang="en-US" sz="1100" dirty="0">
                <a:solidFill>
                  <a:schemeClr val="dk1"/>
                </a:solidFill>
                <a:latin typeface="Libre Franklin Medium"/>
                <a:ea typeface="Libre Franklin Medium"/>
                <a:cs typeface="Libre Franklin Medium"/>
                <a:sym typeface="Libre Franklin Medium"/>
              </a:rPr>
              <a:t>Curriculum</a:t>
            </a:r>
            <a:endParaRPr sz="1100" dirty="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800" dirty="0">
              <a:solidFill>
                <a:schemeClr val="dk1"/>
              </a:solidFill>
              <a:latin typeface="Libre Franklin Medium"/>
              <a:ea typeface="Libre Franklin Medium"/>
              <a:cs typeface="Libre Franklin Medium"/>
              <a:sym typeface="Libre Franklin Medium"/>
            </a:endParaRPr>
          </a:p>
        </p:txBody>
      </p:sp>
      <p:sp>
        <p:nvSpPr>
          <p:cNvPr id="1230" name="Google Shape;1230;p146"/>
          <p:cNvSpPr txBox="1"/>
          <p:nvPr/>
        </p:nvSpPr>
        <p:spPr>
          <a:xfrm>
            <a:off x="6980654" y="830400"/>
            <a:ext cx="961200" cy="922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100" dirty="0">
                <a:solidFill>
                  <a:schemeClr val="dk1"/>
                </a:solidFill>
                <a:latin typeface="Libre Franklin Medium"/>
                <a:ea typeface="Libre Franklin Medium"/>
                <a:cs typeface="Libre Franklin Medium"/>
                <a:sym typeface="Libre Franklin Medium"/>
              </a:rPr>
              <a:t>Looks </a:t>
            </a:r>
            <a:br>
              <a:rPr lang="en-US" sz="1100" dirty="0">
                <a:solidFill>
                  <a:schemeClr val="dk1"/>
                </a:solidFill>
                <a:latin typeface="Libre Franklin Medium"/>
                <a:ea typeface="Libre Franklin Medium"/>
                <a:cs typeface="Libre Franklin Medium"/>
                <a:sym typeface="Libre Franklin Medium"/>
              </a:rPr>
            </a:br>
            <a:r>
              <a:rPr lang="en-US" sz="1100" dirty="0">
                <a:solidFill>
                  <a:schemeClr val="dk1"/>
                </a:solidFill>
                <a:latin typeface="Libre Franklin Medium"/>
                <a:ea typeface="Libre Franklin Medium"/>
                <a:cs typeface="Libre Franklin Medium"/>
                <a:sym typeface="Libre Franklin Medium"/>
              </a:rPr>
              <a:t>Great! </a:t>
            </a:r>
            <a:br>
              <a:rPr lang="en-US" sz="1100" dirty="0">
                <a:solidFill>
                  <a:schemeClr val="dk1"/>
                </a:solidFill>
                <a:latin typeface="Libre Franklin Medium"/>
                <a:ea typeface="Libre Franklin Medium"/>
                <a:cs typeface="Libre Franklin Medium"/>
                <a:sym typeface="Libre Franklin Medium"/>
              </a:rPr>
            </a:br>
            <a:r>
              <a:rPr lang="en-US" sz="1100" dirty="0">
                <a:solidFill>
                  <a:schemeClr val="dk1"/>
                </a:solidFill>
                <a:latin typeface="Libre Franklin Medium"/>
                <a:ea typeface="Libre Franklin Medium"/>
                <a:cs typeface="Libre Franklin Medium"/>
                <a:sym typeface="Libre Franklin Medium"/>
              </a:rPr>
              <a:t>No Change Required</a:t>
            </a:r>
            <a:endParaRPr sz="1100" dirty="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800" dirty="0">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4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Planning Tool to Address Gaps</a:t>
            </a:r>
            <a:endParaRPr dirty="0"/>
          </a:p>
        </p:txBody>
      </p:sp>
      <p:sp>
        <p:nvSpPr>
          <p:cNvPr id="1236" name="Google Shape;1236;p147"/>
          <p:cNvSpPr txBox="1">
            <a:spLocks noGrp="1"/>
          </p:cNvSpPr>
          <p:nvPr>
            <p:ph type="body" idx="1"/>
          </p:nvPr>
        </p:nvSpPr>
        <p:spPr>
          <a:xfrm>
            <a:off x="641309" y="1027975"/>
            <a:ext cx="10909382" cy="4901324"/>
          </a:xfrm>
          <a:prstGeom prst="rect">
            <a:avLst/>
          </a:prstGeom>
          <a:noFill/>
          <a:ln>
            <a:noFill/>
          </a:ln>
        </p:spPr>
        <p:txBody>
          <a:bodyPr spcFirstLastPara="1" wrap="square" lIns="91425" tIns="45700" rIns="91425" bIns="45700" anchor="t" anchorCtr="0">
            <a:normAutofit fontScale="92500" lnSpcReduction="20000"/>
          </a:bodyPr>
          <a:lstStyle/>
          <a:p>
            <a:pPr marL="571500" lvl="0" indent="-571500" algn="l" rtl="0">
              <a:spcBef>
                <a:spcPts val="0"/>
              </a:spcBef>
              <a:spcAft>
                <a:spcPts val="0"/>
              </a:spcAft>
              <a:buSzPct val="100000"/>
              <a:buFont typeface="Arial" panose="020B0604020202020204" pitchFamily="34" charset="0"/>
              <a:buChar char="•"/>
            </a:pPr>
            <a:r>
              <a:rPr lang="en-US" sz="3800" dirty="0">
                <a:latin typeface="Franklin Gothic Book" panose="020B0503020102020204" pitchFamily="34" charset="0"/>
              </a:rPr>
              <a:t>Description of Gap</a:t>
            </a:r>
            <a:endParaRPr dirty="0">
              <a:latin typeface="Franklin Gothic Book" panose="020B0503020102020204" pitchFamily="34" charset="0"/>
            </a:endParaRPr>
          </a:p>
          <a:p>
            <a:pPr marL="571500" lvl="0" indent="-571500" algn="l" rtl="0">
              <a:spcBef>
                <a:spcPts val="1000"/>
              </a:spcBef>
              <a:spcAft>
                <a:spcPts val="0"/>
              </a:spcAft>
              <a:buSzPct val="100000"/>
              <a:buFont typeface="Arial" panose="020B0604020202020204" pitchFamily="34" charset="0"/>
              <a:buChar char="•"/>
            </a:pPr>
            <a:r>
              <a:rPr lang="en-US" sz="3800" dirty="0">
                <a:latin typeface="Franklin Gothic Book" panose="020B0503020102020204" pitchFamily="34" charset="0"/>
              </a:rPr>
              <a:t>Summary of Plan to Address Gap</a:t>
            </a:r>
            <a:endParaRPr dirty="0">
              <a:latin typeface="Franklin Gothic Book" panose="020B0503020102020204" pitchFamily="34" charset="0"/>
            </a:endParaRPr>
          </a:p>
          <a:p>
            <a:pPr marL="571500" lvl="0" indent="-571500" algn="l" rtl="0">
              <a:spcBef>
                <a:spcPts val="1000"/>
              </a:spcBef>
              <a:spcAft>
                <a:spcPts val="0"/>
              </a:spcAft>
              <a:buSzPct val="100000"/>
              <a:buFont typeface="Arial" panose="020B0604020202020204" pitchFamily="34" charset="0"/>
              <a:buChar char="•"/>
            </a:pPr>
            <a:r>
              <a:rPr lang="en-US" sz="3800" dirty="0">
                <a:latin typeface="Franklin Gothic Book" panose="020B0503020102020204" pitchFamily="34" charset="0"/>
              </a:rPr>
              <a:t>Detailed Needs:</a:t>
            </a:r>
            <a:endParaRPr dirty="0">
              <a:latin typeface="Franklin Gothic Book" panose="020B0503020102020204" pitchFamily="34" charset="0"/>
            </a:endParaRPr>
          </a:p>
          <a:p>
            <a:pPr marL="798513" lvl="1" indent="-457200" algn="l" rtl="0">
              <a:spcBef>
                <a:spcPts val="1000"/>
              </a:spcBef>
              <a:spcAft>
                <a:spcPts val="0"/>
              </a:spcAft>
              <a:buSzPct val="80000"/>
              <a:buFont typeface="Arial" panose="020B0604020202020204" pitchFamily="34" charset="0"/>
              <a:buChar char="•"/>
            </a:pPr>
            <a:r>
              <a:rPr lang="en-US" dirty="0">
                <a:latin typeface="Franklin Gothic Book" panose="020B0503020102020204" pitchFamily="34" charset="0"/>
              </a:rPr>
              <a:t>Materials/Resources</a:t>
            </a:r>
            <a:endParaRPr dirty="0">
              <a:latin typeface="Franklin Gothic Book" panose="020B0503020102020204" pitchFamily="34" charset="0"/>
            </a:endParaRPr>
          </a:p>
          <a:p>
            <a:pPr marL="798513" lvl="1" indent="-457200" algn="l" rtl="0">
              <a:spcBef>
                <a:spcPts val="1000"/>
              </a:spcBef>
              <a:spcAft>
                <a:spcPts val="0"/>
              </a:spcAft>
              <a:buSzPct val="80000"/>
              <a:buFont typeface="Arial" panose="020B0604020202020204" pitchFamily="34" charset="0"/>
              <a:buChar char="•"/>
            </a:pPr>
            <a:r>
              <a:rPr lang="en-US" dirty="0">
                <a:latin typeface="Franklin Gothic Book" panose="020B0503020102020204" pitchFamily="34" charset="0"/>
              </a:rPr>
              <a:t>Professional Development</a:t>
            </a:r>
            <a:endParaRPr dirty="0">
              <a:latin typeface="Franklin Gothic Book" panose="020B0503020102020204" pitchFamily="34" charset="0"/>
            </a:endParaRPr>
          </a:p>
          <a:p>
            <a:pPr marL="798513" lvl="1" indent="-457200" algn="l" rtl="0">
              <a:spcBef>
                <a:spcPts val="1000"/>
              </a:spcBef>
              <a:spcAft>
                <a:spcPts val="0"/>
              </a:spcAft>
              <a:buSzPct val="80000"/>
              <a:buFont typeface="Arial" panose="020B0604020202020204" pitchFamily="34" charset="0"/>
              <a:buChar char="•"/>
            </a:pPr>
            <a:r>
              <a:rPr lang="en-US" dirty="0">
                <a:latin typeface="Franklin Gothic Book" panose="020B0503020102020204" pitchFamily="34" charset="0"/>
              </a:rPr>
              <a:t>Collaborations</a:t>
            </a:r>
            <a:endParaRPr dirty="0">
              <a:latin typeface="Franklin Gothic Book" panose="020B0503020102020204" pitchFamily="34" charset="0"/>
            </a:endParaRPr>
          </a:p>
          <a:p>
            <a:pPr marL="571500" lvl="0" indent="-571500" algn="l" rtl="0">
              <a:spcBef>
                <a:spcPts val="1000"/>
              </a:spcBef>
              <a:spcAft>
                <a:spcPts val="0"/>
              </a:spcAft>
              <a:buSzPct val="100000"/>
              <a:buFont typeface="Arial" panose="020B0604020202020204" pitchFamily="34" charset="0"/>
              <a:buChar char="•"/>
            </a:pPr>
            <a:r>
              <a:rPr lang="en-US" sz="3800" dirty="0">
                <a:latin typeface="Franklin Gothic Book" panose="020B0503020102020204" pitchFamily="34" charset="0"/>
              </a:rPr>
              <a:t>Additional Notes</a:t>
            </a:r>
            <a:endParaRPr dirty="0">
              <a:latin typeface="Franklin Gothic Book" panose="020B0503020102020204" pitchFamily="34" charset="0"/>
            </a:endParaRPr>
          </a:p>
          <a:p>
            <a:pPr marL="571500" lvl="0" indent="-571500" algn="l" rtl="0">
              <a:spcBef>
                <a:spcPts val="1000"/>
              </a:spcBef>
              <a:spcAft>
                <a:spcPts val="0"/>
              </a:spcAft>
              <a:buSzPct val="100000"/>
              <a:buFont typeface="Arial" panose="020B0604020202020204" pitchFamily="34" charset="0"/>
              <a:buChar char="•"/>
            </a:pPr>
            <a:r>
              <a:rPr lang="en-US" sz="3800" dirty="0">
                <a:latin typeface="Franklin Gothic Book" panose="020B0503020102020204" pitchFamily="34" charset="0"/>
              </a:rPr>
              <a:t>Timeline/Responsibilities</a:t>
            </a:r>
            <a:endParaRPr dirty="0">
              <a:latin typeface="Franklin Gothic Book" panose="020B0503020102020204" pitchFamily="34" charset="0"/>
            </a:endParaRPr>
          </a:p>
          <a:p>
            <a:pPr marL="798513" lvl="1" indent="-457200" algn="l" rtl="0">
              <a:spcBef>
                <a:spcPts val="1000"/>
              </a:spcBef>
              <a:spcAft>
                <a:spcPts val="0"/>
              </a:spcAft>
              <a:buSzPct val="80000"/>
              <a:buFont typeface="Arial" panose="020B0604020202020204" pitchFamily="34" charset="0"/>
              <a:buChar char="•"/>
            </a:pPr>
            <a:r>
              <a:rPr lang="en-US" dirty="0">
                <a:latin typeface="Franklin Gothic Book" panose="020B0503020102020204" pitchFamily="34" charset="0"/>
              </a:rPr>
              <a:t>Quick wins -- What needs to happen between now and next semester to ensure alignment with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dirty="0">
              <a:latin typeface="Franklin Gothic Book" panose="020B0503020102020204" pitchFamily="34" charset="0"/>
            </a:endParaRPr>
          </a:p>
          <a:p>
            <a:pPr marL="798513" lvl="1" indent="-457200" algn="l" rtl="0">
              <a:spcBef>
                <a:spcPts val="1000"/>
              </a:spcBef>
              <a:spcAft>
                <a:spcPts val="0"/>
              </a:spcAft>
              <a:buSzPct val="80000"/>
              <a:buFont typeface="Arial" panose="020B0604020202020204" pitchFamily="34" charset="0"/>
              <a:buChar char="•"/>
            </a:pPr>
            <a:r>
              <a:rPr lang="en-US" dirty="0">
                <a:latin typeface="Franklin Gothic Book" panose="020B0503020102020204" pitchFamily="34" charset="0"/>
              </a:rPr>
              <a:t>Long-term strategies -- What needs to happen between now and next year to ensure alignment with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dirty="0">
              <a:latin typeface="Franklin Gothic Book" panose="020B050302010202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4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Planning Tool to Address Gaps</a:t>
            </a:r>
            <a:endParaRPr dirty="0"/>
          </a:p>
        </p:txBody>
      </p:sp>
      <p:sp>
        <p:nvSpPr>
          <p:cNvPr id="1244" name="Google Shape;1244;p148"/>
          <p:cNvSpPr txBox="1">
            <a:spLocks noGrp="1"/>
          </p:cNvSpPr>
          <p:nvPr>
            <p:ph type="body" idx="1"/>
          </p:nvPr>
        </p:nvSpPr>
        <p:spPr>
          <a:xfrm>
            <a:off x="680108" y="1289885"/>
            <a:ext cx="4596417"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n-US" sz="2800" b="0" u="sng" dirty="0">
                <a:solidFill>
                  <a:schemeClr val="accent1"/>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Grade 3 Proposal Example</a:t>
            </a:r>
            <a:endParaRPr sz="2800" b="0" dirty="0">
              <a:solidFill>
                <a:schemeClr val="accent1"/>
              </a:solidFill>
              <a:latin typeface="Franklin Gothic Book" panose="020B0503020102020204" pitchFamily="34" charset="0"/>
            </a:endParaRPr>
          </a:p>
        </p:txBody>
      </p:sp>
      <p:sp>
        <p:nvSpPr>
          <p:cNvPr id="1245" name="Google Shape;1245;p148"/>
          <p:cNvSpPr txBox="1">
            <a:spLocks noGrp="1"/>
          </p:cNvSpPr>
          <p:nvPr>
            <p:ph type="body" idx="2"/>
          </p:nvPr>
        </p:nvSpPr>
        <p:spPr>
          <a:xfrm>
            <a:off x="5365620" y="1289885"/>
            <a:ext cx="4297681"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n-US" u="sng" dirty="0">
                <a:solidFill>
                  <a:schemeClr val="accent1"/>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Grade 7 Proposal Example</a:t>
            </a:r>
            <a:endParaRPr dirty="0">
              <a:solidFill>
                <a:schemeClr val="accent1"/>
              </a:solidFill>
              <a:latin typeface="Franklin Gothic Book" panose="020B0503020102020204" pitchFamily="34" charset="0"/>
            </a:endParaRPr>
          </a:p>
        </p:txBody>
      </p:sp>
      <p:pic>
        <p:nvPicPr>
          <p:cNvPr id="1247" name="Google Shape;1247;p148" descr="Image of the Grade 7 proposal example. Please use the hyperlink provided to access the full proposal. " title="Grade 7 Proposal Example"/>
          <p:cNvPicPr preferRelativeResize="0">
            <a:picLocks noGrp="1"/>
          </p:cNvPicPr>
          <p:nvPr>
            <p:ph type="body" idx="3"/>
          </p:nvPr>
        </p:nvPicPr>
        <p:blipFill rotWithShape="1">
          <a:blip r:embed="rId5">
            <a:alphaModFix/>
          </a:blip>
          <a:srcRect/>
          <a:stretch/>
        </p:blipFill>
        <p:spPr>
          <a:xfrm>
            <a:off x="5586013" y="2133901"/>
            <a:ext cx="4430183" cy="3747881"/>
          </a:xfrm>
          <a:prstGeom prst="rect">
            <a:avLst/>
          </a:prstGeom>
          <a:noFill/>
          <a:ln>
            <a:noFill/>
          </a:ln>
        </p:spPr>
      </p:pic>
      <p:pic>
        <p:nvPicPr>
          <p:cNvPr id="1248" name="Google Shape;1248;p148" descr="Grade 3 Proposal example. Please use the hyperlink provided to access the full document. " title="Grade 3 Proposal Example"/>
          <p:cNvPicPr preferRelativeResize="0">
            <a:picLocks noGrp="1"/>
          </p:cNvPicPr>
          <p:nvPr>
            <p:ph type="body" idx="4"/>
          </p:nvPr>
        </p:nvPicPr>
        <p:blipFill rotWithShape="1">
          <a:blip r:embed="rId6">
            <a:alphaModFix/>
          </a:blip>
          <a:srcRect/>
          <a:stretch/>
        </p:blipFill>
        <p:spPr>
          <a:xfrm>
            <a:off x="780556" y="2133901"/>
            <a:ext cx="4297363" cy="3747881"/>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49"/>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Annotate Planning Tool to Address Gaps</a:t>
            </a:r>
            <a:endParaRPr dirty="0"/>
          </a:p>
        </p:txBody>
      </p:sp>
      <p:sp>
        <p:nvSpPr>
          <p:cNvPr id="1255" name="Google Shape;1255;p149"/>
          <p:cNvSpPr txBox="1">
            <a:spLocks noGrp="1"/>
          </p:cNvSpPr>
          <p:nvPr>
            <p:ph type="body" idx="1"/>
          </p:nvPr>
        </p:nvSpPr>
        <p:spPr>
          <a:xfrm>
            <a:off x="836612" y="1513839"/>
            <a:ext cx="5157900" cy="8241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2800" dirty="0">
                <a:latin typeface="Franklin Gothic Book" panose="020B0503020102020204" pitchFamily="34" charset="0"/>
              </a:rPr>
              <a:t>Directions: </a:t>
            </a:r>
            <a:endParaRPr sz="2800" dirty="0">
              <a:latin typeface="Franklin Gothic Book" panose="020B0503020102020204" pitchFamily="34" charset="0"/>
            </a:endParaRPr>
          </a:p>
        </p:txBody>
      </p:sp>
      <p:sp>
        <p:nvSpPr>
          <p:cNvPr id="1257" name="Google Shape;1257;p149"/>
          <p:cNvSpPr txBox="1">
            <a:spLocks noGrp="1"/>
          </p:cNvSpPr>
          <p:nvPr>
            <p:ph type="body" idx="2"/>
          </p:nvPr>
        </p:nvSpPr>
        <p:spPr>
          <a:xfrm>
            <a:off x="839788" y="2307102"/>
            <a:ext cx="5354526" cy="3882873"/>
          </a:xfrm>
          <a:prstGeom prst="rect">
            <a:avLst/>
          </a:prstGeom>
        </p:spPr>
        <p:txBody>
          <a:bodyPr spcFirstLastPara="1" wrap="square" lIns="91425" tIns="45700" rIns="91425" bIns="45700" anchor="t" anchorCtr="0">
            <a:normAutofit/>
          </a:bodyPr>
          <a:lstStyle/>
          <a:p>
            <a:pPr marL="0" lvl="0" indent="0" algn="l" rtl="0">
              <a:lnSpc>
                <a:spcPct val="137000"/>
              </a:lnSpc>
              <a:spcBef>
                <a:spcPts val="0"/>
              </a:spcBef>
              <a:spcAft>
                <a:spcPts val="0"/>
              </a:spcAft>
              <a:buClr>
                <a:schemeClr val="dk1"/>
              </a:buClr>
              <a:buSzPts val="1100"/>
              <a:buFont typeface="Arial"/>
              <a:buNone/>
            </a:pPr>
            <a:r>
              <a:rPr lang="en-US" sz="2400" dirty="0">
                <a:solidFill>
                  <a:schemeClr val="dk1"/>
                </a:solidFill>
                <a:latin typeface="Franklin Gothic Book" panose="020B0503020102020204" pitchFamily="34" charset="0"/>
                <a:ea typeface="Arial"/>
                <a:cs typeface="Arial"/>
                <a:sym typeface="Arial"/>
              </a:rPr>
              <a:t>●</a:t>
            </a:r>
            <a:r>
              <a:rPr lang="en-US" sz="2400" b="1" u="sng" dirty="0">
                <a:solidFill>
                  <a:srgbClr val="33A8DE"/>
                </a:solidFill>
                <a:latin typeface="Franklin Gothic Book" panose="020B0503020102020204" pitchFamily="34" charset="0"/>
                <a:ea typeface="Arial"/>
                <a:cs typeface="Arial"/>
                <a:sym typeface="Arial"/>
              </a:rPr>
              <a:t>Underline</a:t>
            </a:r>
            <a:r>
              <a:rPr lang="en-US" sz="2400" dirty="0">
                <a:solidFill>
                  <a:srgbClr val="333333"/>
                </a:solidFill>
                <a:latin typeface="Franklin Gothic Book" panose="020B0503020102020204" pitchFamily="34" charset="0"/>
                <a:ea typeface="Arial"/>
                <a:cs typeface="Arial"/>
                <a:sym typeface="Arial"/>
              </a:rPr>
              <a:t> key ideas and major points.</a:t>
            </a:r>
            <a:endParaRPr sz="2400" dirty="0">
              <a:solidFill>
                <a:srgbClr val="333333"/>
              </a:solidFill>
              <a:latin typeface="Franklin Gothic Book" panose="020B0503020102020204" pitchFamily="34" charset="0"/>
              <a:ea typeface="Arial"/>
              <a:cs typeface="Arial"/>
              <a:sym typeface="Arial"/>
            </a:endParaRPr>
          </a:p>
          <a:p>
            <a:pPr marL="0" lvl="0" indent="0" algn="l" rtl="0">
              <a:lnSpc>
                <a:spcPct val="137000"/>
              </a:lnSpc>
              <a:spcBef>
                <a:spcPts val="0"/>
              </a:spcBef>
              <a:spcAft>
                <a:spcPts val="0"/>
              </a:spcAft>
              <a:buClr>
                <a:schemeClr val="dk1"/>
              </a:buClr>
              <a:buSzPts val="1100"/>
              <a:buFont typeface="Arial"/>
              <a:buNone/>
            </a:pPr>
            <a:r>
              <a:rPr lang="en-US" sz="2400" dirty="0">
                <a:solidFill>
                  <a:schemeClr val="dk1"/>
                </a:solidFill>
                <a:latin typeface="Franklin Gothic Book" panose="020B0503020102020204" pitchFamily="34" charset="0"/>
                <a:ea typeface="Arial"/>
                <a:cs typeface="Arial"/>
                <a:sym typeface="Arial"/>
              </a:rPr>
              <a:t>●</a:t>
            </a:r>
            <a:r>
              <a:rPr lang="en-US" sz="2400" dirty="0">
                <a:solidFill>
                  <a:srgbClr val="333333"/>
                </a:solidFill>
                <a:latin typeface="Franklin Gothic Book" panose="020B0503020102020204" pitchFamily="34" charset="0"/>
                <a:ea typeface="Arial"/>
                <a:cs typeface="Arial"/>
                <a:sym typeface="Arial"/>
              </a:rPr>
              <a:t>Write a </a:t>
            </a:r>
            <a:r>
              <a:rPr lang="en-US" sz="2400" b="1" dirty="0">
                <a:solidFill>
                  <a:srgbClr val="33A8DE"/>
                </a:solidFill>
                <a:latin typeface="Franklin Gothic Book" panose="020B0503020102020204" pitchFamily="34" charset="0"/>
                <a:ea typeface="Arial"/>
                <a:cs typeface="Arial"/>
                <a:sym typeface="Arial"/>
              </a:rPr>
              <a:t>?</a:t>
            </a:r>
            <a:r>
              <a:rPr lang="en-US" sz="2400" dirty="0">
                <a:solidFill>
                  <a:srgbClr val="333333"/>
                </a:solidFill>
                <a:latin typeface="Franklin Gothic Book" panose="020B0503020102020204" pitchFamily="34" charset="0"/>
                <a:ea typeface="Arial"/>
                <a:cs typeface="Arial"/>
                <a:sym typeface="Arial"/>
              </a:rPr>
              <a:t> next to anything that is confusing.</a:t>
            </a:r>
            <a:endParaRPr sz="2400" dirty="0">
              <a:solidFill>
                <a:srgbClr val="333333"/>
              </a:solidFill>
              <a:latin typeface="Franklin Gothic Book" panose="020B0503020102020204" pitchFamily="34" charset="0"/>
              <a:ea typeface="Arial"/>
              <a:cs typeface="Arial"/>
              <a:sym typeface="Arial"/>
            </a:endParaRPr>
          </a:p>
          <a:p>
            <a:pPr marL="0" lvl="0" indent="0" algn="l" rtl="0">
              <a:lnSpc>
                <a:spcPct val="137000"/>
              </a:lnSpc>
              <a:spcBef>
                <a:spcPts val="0"/>
              </a:spcBef>
              <a:spcAft>
                <a:spcPts val="0"/>
              </a:spcAft>
              <a:buClr>
                <a:schemeClr val="dk1"/>
              </a:buClr>
              <a:buSzPts val="1100"/>
              <a:buFont typeface="Arial"/>
              <a:buNone/>
            </a:pPr>
            <a:r>
              <a:rPr lang="en-US" sz="2400" dirty="0">
                <a:solidFill>
                  <a:schemeClr val="dk1"/>
                </a:solidFill>
                <a:latin typeface="Franklin Gothic Book" panose="020B0503020102020204" pitchFamily="34" charset="0"/>
                <a:ea typeface="Arial"/>
                <a:cs typeface="Arial"/>
                <a:sym typeface="Arial"/>
              </a:rPr>
              <a:t>●</a:t>
            </a:r>
            <a:r>
              <a:rPr lang="en-US" sz="2400" b="1" dirty="0">
                <a:solidFill>
                  <a:srgbClr val="33A8DE"/>
                </a:solidFill>
                <a:latin typeface="Franklin Gothic Book" panose="020B0503020102020204" pitchFamily="34" charset="0"/>
                <a:ea typeface="Arial"/>
                <a:cs typeface="Arial"/>
                <a:sym typeface="Arial"/>
              </a:rPr>
              <a:t>Circle</a:t>
            </a:r>
            <a:r>
              <a:rPr lang="en-US" sz="2400" dirty="0">
                <a:solidFill>
                  <a:srgbClr val="333333"/>
                </a:solidFill>
                <a:latin typeface="Franklin Gothic Book" panose="020B0503020102020204" pitchFamily="34" charset="0"/>
                <a:ea typeface="Arial"/>
                <a:cs typeface="Arial"/>
                <a:sym typeface="Arial"/>
              </a:rPr>
              <a:t> key words or phrases.</a:t>
            </a:r>
            <a:endParaRPr sz="2400" dirty="0">
              <a:solidFill>
                <a:srgbClr val="333333"/>
              </a:solidFill>
              <a:latin typeface="Franklin Gothic Book" panose="020B0503020102020204" pitchFamily="34" charset="0"/>
              <a:ea typeface="Arial"/>
              <a:cs typeface="Arial"/>
              <a:sym typeface="Arial"/>
            </a:endParaRPr>
          </a:p>
          <a:p>
            <a:pPr marL="0" lvl="0" indent="0" algn="l" rtl="0">
              <a:lnSpc>
                <a:spcPct val="137000"/>
              </a:lnSpc>
              <a:spcBef>
                <a:spcPts val="0"/>
              </a:spcBef>
              <a:spcAft>
                <a:spcPts val="0"/>
              </a:spcAft>
              <a:buNone/>
            </a:pPr>
            <a:r>
              <a:rPr lang="en-US" sz="2400" dirty="0">
                <a:solidFill>
                  <a:schemeClr val="dk1"/>
                </a:solidFill>
                <a:latin typeface="Franklin Gothic Book" panose="020B0503020102020204" pitchFamily="34" charset="0"/>
                <a:ea typeface="Arial"/>
                <a:cs typeface="Arial"/>
                <a:sym typeface="Arial"/>
              </a:rPr>
              <a:t>●</a:t>
            </a:r>
            <a:r>
              <a:rPr lang="en-US" sz="2400" dirty="0">
                <a:solidFill>
                  <a:srgbClr val="333333"/>
                </a:solidFill>
                <a:latin typeface="Franklin Gothic Book" panose="020B0503020102020204" pitchFamily="34" charset="0"/>
                <a:ea typeface="Arial"/>
                <a:cs typeface="Arial"/>
                <a:sym typeface="Arial"/>
              </a:rPr>
              <a:t>Put an</a:t>
            </a:r>
            <a:r>
              <a:rPr lang="en-US" sz="2400" b="1" dirty="0">
                <a:solidFill>
                  <a:srgbClr val="33A8DE"/>
                </a:solidFill>
                <a:latin typeface="Franklin Gothic Book" panose="020B0503020102020204" pitchFamily="34" charset="0"/>
                <a:ea typeface="Arial"/>
                <a:cs typeface="Arial"/>
                <a:sym typeface="Arial"/>
              </a:rPr>
              <a:t> !</a:t>
            </a:r>
            <a:r>
              <a:rPr lang="en-US" sz="2400" dirty="0">
                <a:solidFill>
                  <a:srgbClr val="333333"/>
                </a:solidFill>
                <a:latin typeface="Franklin Gothic Book" panose="020B0503020102020204" pitchFamily="34" charset="0"/>
                <a:ea typeface="Arial"/>
                <a:cs typeface="Arial"/>
                <a:sym typeface="Arial"/>
              </a:rPr>
              <a:t> next to information that helps you make a connection to ways educators can address gaps. </a:t>
            </a:r>
            <a:endParaRPr sz="3200" dirty="0">
              <a:latin typeface="Franklin Gothic Book" panose="020B0503020102020204" pitchFamily="34" charset="0"/>
            </a:endParaRPr>
          </a:p>
        </p:txBody>
      </p:sp>
      <p:pic>
        <p:nvPicPr>
          <p:cNvPr id="1258" name="Google Shape;1258;p149" descr="Grade 3 Proposal example. Please use the hyperlink provided to access the full document. " title="Grade 3 Proposal Example"/>
          <p:cNvPicPr preferRelativeResize="0">
            <a:picLocks noGrp="1"/>
          </p:cNvPicPr>
          <p:nvPr>
            <p:ph type="body" idx="3"/>
          </p:nvPr>
        </p:nvPicPr>
        <p:blipFill rotWithShape="1">
          <a:blip r:embed="rId3">
            <a:alphaModFix/>
          </a:blip>
          <a:srcRect/>
          <a:stretch/>
        </p:blipFill>
        <p:spPr>
          <a:xfrm>
            <a:off x="6839188" y="1337400"/>
            <a:ext cx="4796700" cy="418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42"/>
          <p:cNvSpPr txBox="1">
            <a:spLocks noGrp="1"/>
          </p:cNvSpPr>
          <p:nvPr>
            <p:ph type="title"/>
          </p:nvPr>
        </p:nvSpPr>
        <p:spPr>
          <a:xfrm>
            <a:off x="106680" y="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Coming Up</a:t>
            </a:r>
            <a:endParaRPr dirty="0">
              <a:latin typeface="Franklin Gothic Medium" panose="020B0603020102020204" pitchFamily="34" charset="0"/>
            </a:endParaRPr>
          </a:p>
        </p:txBody>
      </p:sp>
      <p:pic>
        <p:nvPicPr>
          <p:cNvPr id="2" name="Picture 1" descr="This graphic shows how the process on minding the gap is continuous with each section labeled in parts of a circle.">
            <a:extLst>
              <a:ext uri="{FF2B5EF4-FFF2-40B4-BE49-F238E27FC236}">
                <a16:creationId xmlns:a16="http://schemas.microsoft.com/office/drawing/2014/main" id="{06354A3D-603B-30F8-1C29-277A243C58FF}"/>
              </a:ext>
            </a:extLst>
          </p:cNvPr>
          <p:cNvPicPr>
            <a:picLocks noChangeAspect="1"/>
          </p:cNvPicPr>
          <p:nvPr/>
        </p:nvPicPr>
        <p:blipFill>
          <a:blip r:embed="rId3"/>
          <a:stretch>
            <a:fillRect/>
          </a:stretch>
        </p:blipFill>
        <p:spPr>
          <a:xfrm>
            <a:off x="2686930" y="652010"/>
            <a:ext cx="6078666" cy="5095733"/>
          </a:xfrm>
          <a:prstGeom prst="rect">
            <a:avLst/>
          </a:prstGeom>
        </p:spPr>
      </p:pic>
      <p:sp>
        <p:nvSpPr>
          <p:cNvPr id="3" name="Oval 2">
            <a:extLst>
              <a:ext uri="{FF2B5EF4-FFF2-40B4-BE49-F238E27FC236}">
                <a16:creationId xmlns:a16="http://schemas.microsoft.com/office/drawing/2014/main" id="{F70EB1A6-144B-2CE8-1C31-838DC30F90E6}"/>
              </a:ext>
              <a:ext uri="{C183D7F6-B498-43B3-948B-1728B52AA6E4}">
                <adec:decorative xmlns:adec="http://schemas.microsoft.com/office/drawing/2017/decorative" val="1"/>
              </a:ext>
            </a:extLst>
          </p:cNvPr>
          <p:cNvSpPr/>
          <p:nvPr/>
        </p:nvSpPr>
        <p:spPr>
          <a:xfrm>
            <a:off x="5992837" y="523841"/>
            <a:ext cx="1871003" cy="1603717"/>
          </a:xfrm>
          <a:prstGeom prst="ellipse">
            <a:avLst/>
          </a:prstGeom>
          <a:noFill/>
          <a:ln w="76200">
            <a:solidFill>
              <a:srgbClr val="3A7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5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Ideas to Bridge Gaps</a:t>
            </a:r>
            <a:endParaRPr dirty="0"/>
          </a:p>
        </p:txBody>
      </p:sp>
      <p:sp>
        <p:nvSpPr>
          <p:cNvPr id="1265" name="Google Shape;1265;p15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dirty="0">
                <a:latin typeface="Franklin Gothic Book" panose="020B0503020102020204" pitchFamily="34" charset="0"/>
              </a:rPr>
              <a:t>Develop a pre-assessment based on standards being addressed, at the beginning of a unit, and use that to prepare and differentiate instruction.</a:t>
            </a:r>
            <a:endParaRPr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latin typeface="Franklin Gothic Book" panose="020B0503020102020204" pitchFamily="34" charset="0"/>
              </a:rPr>
              <a:t>Use student work analysis at several points (pre/mid/post) to check in and inform instruction.</a:t>
            </a:r>
            <a:endParaRPr dirty="0">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5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Analyzing Student Work</a:t>
            </a:r>
            <a:endParaRPr dirty="0"/>
          </a:p>
        </p:txBody>
      </p:sp>
      <p:graphicFrame>
        <p:nvGraphicFramePr>
          <p:cNvPr id="1274" name="Google Shape;1274;p151" descr="Four column chart that requires an analysis of the class that focuses on three components: &#10;&#10;Demonstration of mastery the content and skills of the standards&#10;&#10;No evidence of learning of the content and skills in the standards &#10;&#10;Partially demonstrate mastery of the content and skills of the standards&#10;&#10;&#10;" title="Analyzing Student Work Chart"/>
          <p:cNvGraphicFramePr/>
          <p:nvPr>
            <p:extLst>
              <p:ext uri="{D42A27DB-BD31-4B8C-83A1-F6EECF244321}">
                <p14:modId xmlns:p14="http://schemas.microsoft.com/office/powerpoint/2010/main" val="2037841822"/>
              </p:ext>
            </p:extLst>
          </p:nvPr>
        </p:nvGraphicFramePr>
        <p:xfrm>
          <a:off x="1808650" y="1027975"/>
          <a:ext cx="8574700" cy="4663710"/>
        </p:xfrm>
        <a:graphic>
          <a:graphicData uri="http://schemas.openxmlformats.org/drawingml/2006/table">
            <a:tbl>
              <a:tblPr firstRow="1" bandRow="1">
                <a:noFill/>
                <a:tableStyleId>{6C9D2E8C-F66D-41CD-8C0D-8C16FDAF9D29}</a:tableStyleId>
              </a:tblPr>
              <a:tblGrid>
                <a:gridCol w="1861525">
                  <a:extLst>
                    <a:ext uri="{9D8B030D-6E8A-4147-A177-3AD203B41FA5}">
                      <a16:colId xmlns:a16="http://schemas.microsoft.com/office/drawing/2014/main" val="20000"/>
                    </a:ext>
                  </a:extLst>
                </a:gridCol>
                <a:gridCol w="2237725">
                  <a:extLst>
                    <a:ext uri="{9D8B030D-6E8A-4147-A177-3AD203B41FA5}">
                      <a16:colId xmlns:a16="http://schemas.microsoft.com/office/drawing/2014/main" val="20001"/>
                    </a:ext>
                  </a:extLst>
                </a:gridCol>
                <a:gridCol w="2237725">
                  <a:extLst>
                    <a:ext uri="{9D8B030D-6E8A-4147-A177-3AD203B41FA5}">
                      <a16:colId xmlns:a16="http://schemas.microsoft.com/office/drawing/2014/main" val="20002"/>
                    </a:ext>
                  </a:extLst>
                </a:gridCol>
                <a:gridCol w="2237725">
                  <a:extLst>
                    <a:ext uri="{9D8B030D-6E8A-4147-A177-3AD203B41FA5}">
                      <a16:colId xmlns:a16="http://schemas.microsoft.com/office/drawing/2014/main" val="20003"/>
                    </a:ext>
                  </a:extLst>
                </a:gridCol>
              </a:tblGrid>
              <a:tr h="147725">
                <a:tc>
                  <a:txBody>
                    <a:bodyPr/>
                    <a:lstStyle/>
                    <a:p>
                      <a:pPr marL="0" marR="0" lvl="0" indent="0" algn="l" rtl="0">
                        <a:spcBef>
                          <a:spcPts val="0"/>
                        </a:spcBef>
                        <a:spcAft>
                          <a:spcPts val="0"/>
                        </a:spcAft>
                        <a:buNone/>
                      </a:pPr>
                      <a:endParaRPr sz="16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Libre Franklin Medium"/>
                        <a:buNone/>
                      </a:pPr>
                      <a:r>
                        <a:rPr lang="en-US" sz="1600" b="0" u="none" strike="noStrike" cap="none" dirty="0">
                          <a:solidFill>
                            <a:schemeClr val="dk1"/>
                          </a:solidFill>
                        </a:rPr>
                        <a:t>Demonstration of mastery the content and skills of the standards</a:t>
                      </a:r>
                      <a:endParaRPr sz="1600" b="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DE2BF"/>
                    </a:solidFill>
                  </a:tcPr>
                </a:tc>
                <a:tc>
                  <a:txBody>
                    <a:bodyPr/>
                    <a:lstStyle/>
                    <a:p>
                      <a:pPr marL="0" marR="0" lvl="0" indent="0" algn="l" rtl="0">
                        <a:lnSpc>
                          <a:spcPct val="100000"/>
                        </a:lnSpc>
                        <a:spcBef>
                          <a:spcPts val="0"/>
                        </a:spcBef>
                        <a:spcAft>
                          <a:spcPts val="0"/>
                        </a:spcAft>
                        <a:buClr>
                          <a:schemeClr val="dk1"/>
                        </a:buClr>
                        <a:buSzPts val="1600"/>
                        <a:buFont typeface="Libre Franklin Medium"/>
                        <a:buNone/>
                      </a:pPr>
                      <a:r>
                        <a:rPr lang="en-US" sz="1600" b="0" u="none" strike="noStrike" cap="none" dirty="0">
                          <a:solidFill>
                            <a:schemeClr val="dk1"/>
                          </a:solidFill>
                        </a:rPr>
                        <a:t>Partially demonstrate mastery of the content and skills of the standards</a:t>
                      </a:r>
                      <a:endParaRPr sz="1600" b="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A6"/>
                    </a:solidFill>
                  </a:tcPr>
                </a:tc>
                <a:tc>
                  <a:txBody>
                    <a:bodyPr/>
                    <a:lstStyle/>
                    <a:p>
                      <a:pPr marL="0" marR="0" lvl="0" indent="0" algn="l" rtl="0">
                        <a:lnSpc>
                          <a:spcPct val="100000"/>
                        </a:lnSpc>
                        <a:spcBef>
                          <a:spcPts val="0"/>
                        </a:spcBef>
                        <a:spcAft>
                          <a:spcPts val="0"/>
                        </a:spcAft>
                        <a:buClr>
                          <a:schemeClr val="dk1"/>
                        </a:buClr>
                        <a:buSzPts val="1600"/>
                        <a:buFont typeface="Libre Franklin Medium"/>
                        <a:buNone/>
                      </a:pPr>
                      <a:r>
                        <a:rPr lang="en-US" sz="1600" b="0" u="none" strike="noStrike" cap="none" dirty="0">
                          <a:solidFill>
                            <a:schemeClr val="dk1"/>
                          </a:solidFill>
                        </a:rPr>
                        <a:t> No evidence of learning of the content and skills in the standards </a:t>
                      </a:r>
                      <a:endParaRPr sz="1600" b="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6A6"/>
                    </a:solidFill>
                  </a:tcPr>
                </a:tc>
                <a:extLst>
                  <a:ext uri="{0D108BD9-81ED-4DB2-BD59-A6C34878D82A}">
                    <a16:rowId xmlns:a16="http://schemas.microsoft.com/office/drawing/2014/main" val="10000"/>
                  </a:ext>
                </a:extLst>
              </a:tr>
              <a:tr h="2337975">
                <a:tc>
                  <a:txBody>
                    <a:bodyPr/>
                    <a:lstStyle/>
                    <a:p>
                      <a:pPr marL="0" marR="0" lvl="0" indent="0" algn="l" rtl="0">
                        <a:spcBef>
                          <a:spcPts val="0"/>
                        </a:spcBef>
                        <a:spcAft>
                          <a:spcPts val="0"/>
                        </a:spcAft>
                        <a:buNone/>
                      </a:pPr>
                      <a:r>
                        <a:rPr lang="en-US" sz="1600" b="0" dirty="0"/>
                        <a:t>List of students and what they were doing to reach this level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6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6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6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58925">
                <a:tc>
                  <a:txBody>
                    <a:bodyPr/>
                    <a:lstStyle/>
                    <a:p>
                      <a:pPr marL="0" marR="0" lvl="0" indent="0" algn="l" rtl="0">
                        <a:spcBef>
                          <a:spcPts val="0"/>
                        </a:spcBef>
                        <a:spcAft>
                          <a:spcPts val="0"/>
                        </a:spcAft>
                        <a:buNone/>
                      </a:pPr>
                      <a:r>
                        <a:rPr lang="en-US" sz="1600" b="0" dirty="0"/>
                        <a:t>Percentage of class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6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6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6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5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Create A Proposal </a:t>
            </a:r>
            <a:endParaRPr dirty="0"/>
          </a:p>
        </p:txBody>
      </p:sp>
      <p:sp>
        <p:nvSpPr>
          <p:cNvPr id="1281" name="Google Shape;1281;p15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sz="3200" dirty="0">
                <a:latin typeface="Franklin Gothic Book" panose="020B0503020102020204" pitchFamily="34" charset="0"/>
              </a:rPr>
              <a:t>Using the </a:t>
            </a:r>
            <a:r>
              <a:rPr lang="en-US" sz="3200" u="sng" dirty="0">
                <a:solidFill>
                  <a:schemeClr val="accent1"/>
                </a:solidFill>
                <a:latin typeface="Franklin Gothic Book" panose="020B0503020102020204" pitchFamily="34" charset="0"/>
              </a:rPr>
              <a:t>Bridging the Gap- Proposal Template</a:t>
            </a:r>
            <a:r>
              <a:rPr lang="en-US" sz="3200" dirty="0">
                <a:latin typeface="Franklin Gothic Book" panose="020B0503020102020204" pitchFamily="34" charset="0"/>
              </a:rPr>
              <a:t>, complete proposals for necessary changes as a group. </a:t>
            </a:r>
            <a:endParaRPr sz="3200"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200" dirty="0">
                <a:latin typeface="Franklin Gothic Book" panose="020B0503020102020204" pitchFamily="34" charset="0"/>
              </a:rPr>
              <a:t>Groups should be by grade level or content area.</a:t>
            </a:r>
            <a:endParaRPr sz="3200"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200" dirty="0">
                <a:latin typeface="Franklin Gothic Book" panose="020B0503020102020204" pitchFamily="34" charset="0"/>
              </a:rPr>
              <a:t>Refer to notes from each portion of this module to design your proposals.</a:t>
            </a:r>
            <a:endParaRPr sz="3200" dirty="0">
              <a:latin typeface="Franklin Gothic Book" panose="020B05030201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5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Next Steps </a:t>
            </a:r>
            <a:endParaRPr dirty="0"/>
          </a:p>
        </p:txBody>
      </p:sp>
      <p:sp>
        <p:nvSpPr>
          <p:cNvPr id="1289" name="Google Shape;1289;p15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sz="3200" dirty="0">
                <a:latin typeface="Franklin Gothic Book" panose="020B0503020102020204" pitchFamily="34" charset="0"/>
              </a:rPr>
              <a:t>As a group, set expectations and assign tasks to ensure all proposed changes are reviewed, planned and implemented.</a:t>
            </a:r>
            <a:endParaRPr sz="3200" dirty="0">
              <a:latin typeface="Franklin Gothic Book" panose="020B0503020102020204" pitchFamily="34" charset="0"/>
            </a:endParaRPr>
          </a:p>
          <a:p>
            <a:pPr marL="457200" lvl="0" indent="-381000" algn="l" rtl="0">
              <a:spcBef>
                <a:spcPts val="1000"/>
              </a:spcBef>
              <a:spcAft>
                <a:spcPts val="0"/>
              </a:spcAft>
              <a:buSzPts val="2400"/>
              <a:buFont typeface="Trebuchet MS"/>
              <a:buAutoNum type="arabicPeriod"/>
            </a:pPr>
            <a:r>
              <a:rPr lang="en-US" sz="3200" dirty="0">
                <a:latin typeface="Franklin Gothic Book" panose="020B0503020102020204" pitchFamily="34" charset="0"/>
              </a:rPr>
              <a:t>What needs to happen between now and the spring 2022 to ensure alignment with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sz="3200" dirty="0">
              <a:latin typeface="Franklin Gothic Book" panose="020B0503020102020204" pitchFamily="34" charset="0"/>
            </a:endParaRPr>
          </a:p>
          <a:p>
            <a:pPr marL="457200" lvl="0" indent="-381000" algn="l" rtl="0">
              <a:spcBef>
                <a:spcPts val="1000"/>
              </a:spcBef>
              <a:spcAft>
                <a:spcPts val="0"/>
              </a:spcAft>
              <a:buSzPts val="2400"/>
              <a:buFont typeface="Trebuchet MS"/>
              <a:buAutoNum type="arabicPeriod"/>
            </a:pPr>
            <a:r>
              <a:rPr lang="en-US" sz="3200" dirty="0">
                <a:latin typeface="Franklin Gothic Book" panose="020B0503020102020204" pitchFamily="34" charset="0"/>
              </a:rPr>
              <a:t>What needs to happen between summer 2022 and spring 2023 to ensure alignment with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sz="3200" dirty="0">
              <a:latin typeface="Franklin Gothic Book" panose="020B0503020102020204" pitchFamily="34" charset="0"/>
            </a:endParaRPr>
          </a:p>
          <a:p>
            <a:pPr marL="342900" lvl="0" indent="-114300" algn="l" rtl="0">
              <a:spcBef>
                <a:spcPts val="1000"/>
              </a:spcBef>
              <a:spcAft>
                <a:spcPts val="0"/>
              </a:spcAft>
              <a:buSzPts val="3600"/>
              <a:buNone/>
            </a:pPr>
            <a:endParaRP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310" name="Google Shape;1310;p154"/>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Module Overview</a:t>
            </a:r>
            <a:endParaRPr dirty="0"/>
          </a:p>
        </p:txBody>
      </p:sp>
      <p:pic>
        <p:nvPicPr>
          <p:cNvPr id="2" name="Picture 1" descr="This graphic shows how the process on minding the gap is continuous with each section labeled in parts of a circle.">
            <a:extLst>
              <a:ext uri="{FF2B5EF4-FFF2-40B4-BE49-F238E27FC236}">
                <a16:creationId xmlns:a16="http://schemas.microsoft.com/office/drawing/2014/main" id="{33067FC1-9F24-D015-26FD-2087BC8F2AC6}"/>
              </a:ext>
            </a:extLst>
          </p:cNvPr>
          <p:cNvPicPr>
            <a:picLocks noChangeAspect="1"/>
          </p:cNvPicPr>
          <p:nvPr/>
        </p:nvPicPr>
        <p:blipFill>
          <a:blip r:embed="rId3"/>
          <a:stretch>
            <a:fillRect/>
          </a:stretch>
        </p:blipFill>
        <p:spPr>
          <a:xfrm>
            <a:off x="2968283" y="662851"/>
            <a:ext cx="5952058" cy="4989598"/>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15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t>Questions? </a:t>
            </a:r>
            <a:endParaRPr dirty="0"/>
          </a:p>
        </p:txBody>
      </p:sp>
      <p:pic>
        <p:nvPicPr>
          <p:cNvPr id="1317" name="Google Shape;1317;p155" descr="Questions? Comments? Concerns?" title="reflection"/>
          <p:cNvPicPr preferRelativeResize="0"/>
          <p:nvPr/>
        </p:nvPicPr>
        <p:blipFill rotWithShape="1">
          <a:blip r:embed="rId3">
            <a:alphaModFix/>
          </a:blip>
          <a:srcRect/>
          <a:stretch/>
        </p:blipFill>
        <p:spPr>
          <a:xfrm>
            <a:off x="4108036" y="1762775"/>
            <a:ext cx="3332449" cy="3332449"/>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56"/>
          <p:cNvSpPr txBox="1">
            <a:spLocks noGrp="1"/>
          </p:cNvSpPr>
          <p:nvPr>
            <p:ph type="title"/>
          </p:nvPr>
        </p:nvSpPr>
        <p:spPr>
          <a:xfrm>
            <a:off x="555625" y="1773238"/>
            <a:ext cx="9188450" cy="4902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57149" marR="0" lvl="0" indent="0" algn="l" defTabSz="914400" rtl="0" eaLnBrk="1" fontAlgn="auto" latinLnBrk="0" hangingPunct="1">
              <a:lnSpc>
                <a:spcPct val="100000"/>
              </a:lnSpc>
              <a:spcBef>
                <a:spcPts val="0"/>
              </a:spcBef>
              <a:spcAft>
                <a:spcPts val="0"/>
              </a:spcAft>
              <a:buClr>
                <a:srgbClr val="D2BD24"/>
              </a:buClr>
              <a:buSzPts val="2400"/>
              <a:buFont typeface="Noto Sans Symbols"/>
              <a:buNone/>
              <a:tabLst/>
              <a:defRPr/>
            </a:pPr>
            <a:r>
              <a:rPr kumimoji="0" lang="en-US" sz="3200" b="0" i="0" u="none" strike="noStrike" kern="0" cap="none" spc="0" normalizeH="0" baseline="0" noProof="0" dirty="0">
                <a:ln>
                  <a:noFill/>
                </a:ln>
                <a:solidFill>
                  <a:srgbClr val="262626"/>
                </a:solidFill>
                <a:effectLst/>
                <a:uLnTx/>
                <a:uFillTx/>
                <a:latin typeface="Franklin Gothic Book" panose="020B0503020102020204" pitchFamily="34" charset="0"/>
                <a:sym typeface="Libre Franklin Medium"/>
              </a:rPr>
              <a:t>This is the end of </a:t>
            </a:r>
            <a:r>
              <a:rPr kumimoji="0" lang="en-US" sz="3200" b="0" u="none" strike="noStrike" kern="0" cap="none" spc="0" normalizeH="0" baseline="0" noProof="0" dirty="0">
                <a:ln>
                  <a:noFill/>
                </a:ln>
                <a:solidFill>
                  <a:srgbClr val="262626"/>
                </a:solidFill>
                <a:effectLst/>
                <a:uLnTx/>
                <a:uFillTx/>
                <a:latin typeface="Franklin Gothic Book" panose="020B0503020102020204" pitchFamily="34" charset="0"/>
                <a:sym typeface="Libre Franklin Medium"/>
              </a:rPr>
              <a:t>the </a:t>
            </a:r>
            <a:r>
              <a:rPr kumimoji="0" lang="en-US" sz="3200" b="0" i="1" u="none" strike="noStrike" kern="0" cap="none" spc="0" normalizeH="0" baseline="0" noProof="0" dirty="0">
                <a:ln>
                  <a:noFill/>
                </a:ln>
                <a:solidFill>
                  <a:srgbClr val="262626"/>
                </a:solidFill>
                <a:effectLst/>
                <a:uLnTx/>
                <a:uFillTx/>
                <a:latin typeface="Franklin Gothic Book" panose="020B0503020102020204" pitchFamily="34" charset="0"/>
                <a:sym typeface="Libre Franklin Medium"/>
              </a:rPr>
              <a:t>Minding the Gap</a:t>
            </a:r>
            <a:r>
              <a:rPr lang="en-US" sz="3200" dirty="0">
                <a:solidFill>
                  <a:srgbClr val="262626"/>
                </a:solidFill>
                <a:latin typeface="Franklin Gothic Book" panose="020B0503020102020204" pitchFamily="34" charset="0"/>
              </a:rPr>
              <a:t> module.</a:t>
            </a:r>
            <a:endParaRPr kumimoji="0" lang="en-US" b="0" i="0" u="none" strike="noStrike" kern="0" cap="none" spc="0" normalizeH="0" baseline="0" noProof="0" dirty="0">
              <a:ln>
                <a:noFill/>
              </a:ln>
              <a:solidFill>
                <a:srgbClr val="3F3F3F"/>
              </a:solidFill>
              <a:effectLst/>
              <a:uLnTx/>
              <a:uFillTx/>
              <a:latin typeface="Franklin Gothic Book" panose="020B0503020102020204" pitchFamily="34" charset="0"/>
              <a:sym typeface="Libre Franklin Medium"/>
            </a:endParaRPr>
          </a:p>
          <a:p>
            <a:pPr marL="57149" marR="0" lvl="0" indent="0" algn="l" defTabSz="914400" rtl="0" eaLnBrk="1" fontAlgn="auto" latinLnBrk="0" hangingPunct="1">
              <a:lnSpc>
                <a:spcPct val="100000"/>
              </a:lnSpc>
              <a:spcBef>
                <a:spcPts val="1000"/>
              </a:spcBef>
              <a:spcAft>
                <a:spcPts val="0"/>
              </a:spcAft>
              <a:buClr>
                <a:srgbClr val="D2BD24"/>
              </a:buClr>
              <a:buSzPts val="2400"/>
              <a:buFont typeface="Noto Sans Symbols"/>
              <a:buNone/>
              <a:tabLst/>
              <a:defRPr/>
            </a:pPr>
            <a:endParaRPr kumimoji="0" lang="en-US" sz="3200" b="0" i="0" u="none" strike="noStrike" kern="0" cap="none" spc="0" normalizeH="0" baseline="0" noProof="0" dirty="0">
              <a:ln>
                <a:noFill/>
              </a:ln>
              <a:solidFill>
                <a:srgbClr val="262626"/>
              </a:solidFill>
              <a:effectLst/>
              <a:uLnTx/>
              <a:uFillTx/>
              <a:latin typeface="Franklin Gothic Book" panose="020B0503020102020204" pitchFamily="34" charset="0"/>
              <a:sym typeface="Libre Franklin Medium"/>
            </a:endParaRPr>
          </a:p>
          <a:p>
            <a:pPr marL="57149" marR="0" lvl="0" indent="0" algn="l" defTabSz="914400" rtl="0" eaLnBrk="1" fontAlgn="auto" latinLnBrk="0" hangingPunct="1">
              <a:lnSpc>
                <a:spcPct val="100000"/>
              </a:lnSpc>
              <a:spcBef>
                <a:spcPts val="1000"/>
              </a:spcBef>
              <a:spcAft>
                <a:spcPts val="0"/>
              </a:spcAft>
              <a:buClr>
                <a:srgbClr val="D2BD24"/>
              </a:buClr>
              <a:buSzPts val="2400"/>
              <a:buFont typeface="Noto Sans Symbols"/>
              <a:buNone/>
              <a:tabLst/>
              <a:defRPr/>
            </a:pPr>
            <a:r>
              <a:rPr kumimoji="0" lang="en-US" sz="3200" b="0" i="0" u="none" strike="noStrike" kern="0" cap="none" spc="0" normalizeH="0" baseline="0" noProof="0" dirty="0">
                <a:ln>
                  <a:noFill/>
                </a:ln>
                <a:solidFill>
                  <a:srgbClr val="262626"/>
                </a:solidFill>
                <a:effectLst/>
                <a:uLnTx/>
                <a:uFillTx/>
                <a:latin typeface="Franklin Gothic Book" panose="020B0503020102020204" pitchFamily="34" charset="0"/>
                <a:sym typeface="Libre Franklin Medium"/>
              </a:rPr>
              <a:t>Please complete the KDE survey to provide feedback on the module and to share your needs.</a:t>
            </a:r>
            <a:endParaRPr kumimoji="0" lang="en-US" b="0" i="0" u="none" strike="noStrike" kern="0" cap="none" spc="0" normalizeH="0" baseline="0" noProof="0" dirty="0">
              <a:ln>
                <a:noFill/>
              </a:ln>
              <a:solidFill>
                <a:srgbClr val="3F3F3F"/>
              </a:solidFill>
              <a:effectLst/>
              <a:uLnTx/>
              <a:uFillTx/>
              <a:latin typeface="Franklin Gothic Book" panose="020B0503020102020204" pitchFamily="34" charset="0"/>
              <a:sym typeface="Libre Franklin Medium"/>
            </a:endParaRPr>
          </a:p>
          <a:p>
            <a:pPr marL="57149" marR="0" lvl="0" indent="0" algn="l" defTabSz="914400" rtl="0" eaLnBrk="1" fontAlgn="auto" latinLnBrk="0" hangingPunct="1">
              <a:lnSpc>
                <a:spcPct val="100000"/>
              </a:lnSpc>
              <a:spcBef>
                <a:spcPts val="1000"/>
              </a:spcBef>
              <a:spcAft>
                <a:spcPts val="0"/>
              </a:spcAft>
              <a:buClr>
                <a:srgbClr val="D2BD24"/>
              </a:buClr>
              <a:buSzPts val="2400"/>
              <a:buFont typeface="Noto Sans Symbols"/>
              <a:buNone/>
              <a:tabLst/>
              <a:defRPr/>
            </a:pPr>
            <a:br>
              <a:rPr kumimoji="0" lang="en-US" sz="3200" b="0" i="0" u="sng" strike="noStrike" kern="0" cap="none" spc="0" normalizeH="0" baseline="0" noProof="0" dirty="0">
                <a:ln>
                  <a:noFill/>
                </a:ln>
                <a:solidFill>
                  <a:schemeClr val="hlink"/>
                </a:solidFill>
                <a:effectLst/>
                <a:uLnTx/>
                <a:uFillTx/>
                <a:latin typeface="Franklin Gothic Book" panose="020B0503020102020204" pitchFamily="34" charset="0"/>
                <a:sym typeface="Libre Franklin Medium"/>
                <a:hlinkClick r:id="rId3"/>
              </a:rPr>
            </a:br>
            <a:r>
              <a:rPr kumimoji="0" lang="en-US" sz="3200" b="0" i="0" u="sng" strike="noStrike" kern="0" cap="none" spc="0" normalizeH="0" baseline="0" noProof="0" dirty="0">
                <a:ln>
                  <a:noFill/>
                </a:ln>
                <a:solidFill>
                  <a:schemeClr val="hlink"/>
                </a:solidFill>
                <a:effectLst/>
                <a:uLnTx/>
                <a:uFillTx/>
                <a:latin typeface="Franklin Gothic Book" panose="020B0503020102020204" pitchFamily="34" charset="0"/>
                <a:sym typeface="Libre Franklin Medium"/>
                <a:hlinkClick r:id="rId3"/>
              </a:rPr>
              <a:t>Professional Learning survey.</a:t>
            </a:r>
            <a:r>
              <a:rPr kumimoji="0" lang="en-US" sz="2800" b="0" i="0" u="sng" strike="noStrike" kern="0" cap="none" spc="0" normalizeH="0" baseline="0" noProof="0" dirty="0">
                <a:ln>
                  <a:noFill/>
                </a:ln>
                <a:solidFill>
                  <a:schemeClr val="hlink"/>
                </a:solidFill>
                <a:effectLst/>
                <a:uLnTx/>
                <a:uFillTx/>
                <a:latin typeface="Franklin Gothic Book" panose="020B0503020102020204" pitchFamily="34" charset="0"/>
                <a:sym typeface="Libre Franklin Medium"/>
                <a:hlinkClick r:id="rId3"/>
              </a:rPr>
              <a:t> </a:t>
            </a:r>
            <a:endParaRPr kumimoji="0" lang="en-US" sz="2800" b="0" i="0" u="none" strike="noStrike" kern="0" cap="none" spc="0" normalizeH="0" baseline="0" noProof="0" dirty="0">
              <a:ln>
                <a:noFill/>
              </a:ln>
              <a:solidFill>
                <a:srgbClr val="3F3F3F"/>
              </a:solidFill>
              <a:effectLst/>
              <a:uLnTx/>
              <a:uFillTx/>
              <a:latin typeface="Franklin Gothic Book" panose="020B0503020102020204" pitchFamily="34" charset="0"/>
              <a:sym typeface="Libre Franklin Medium"/>
            </a:endParaRPr>
          </a:p>
          <a:p>
            <a:pPr marL="57149" marR="0" lvl="0" indent="0" algn="l" defTabSz="914400" rtl="0" eaLnBrk="1" fontAlgn="auto" latinLnBrk="0" hangingPunct="1">
              <a:lnSpc>
                <a:spcPct val="100000"/>
              </a:lnSpc>
              <a:spcBef>
                <a:spcPts val="1000"/>
              </a:spcBef>
              <a:spcAft>
                <a:spcPts val="0"/>
              </a:spcAft>
              <a:buClr>
                <a:srgbClr val="D2BD24"/>
              </a:buClr>
              <a:buSzPts val="2400"/>
              <a:buFont typeface="Noto Sans Symbols"/>
              <a:buNone/>
              <a:tabLst/>
              <a:defRPr/>
            </a:pPr>
            <a:endParaRPr kumimoji="0" lang="en-US" sz="2400" b="0" i="0" u="none" strike="noStrike" kern="0" cap="none" spc="0" normalizeH="0" baseline="0" noProof="0" dirty="0">
              <a:ln>
                <a:noFill/>
              </a:ln>
              <a:solidFill>
                <a:srgbClr val="3F3F3F"/>
              </a:solidFill>
              <a:effectLst/>
              <a:uLnTx/>
              <a:uFillTx/>
              <a:latin typeface="Source Sans Pro"/>
              <a:ea typeface="Source Sans Pro"/>
              <a:cs typeface="Source Sans Pro"/>
              <a:sym typeface="Source Sans Pro"/>
            </a:endParaRPr>
          </a:p>
          <a:p>
            <a:pPr marL="342900" marR="0" lvl="0" indent="-165100" algn="l" defTabSz="914400" rtl="0" eaLnBrk="1" fontAlgn="auto" latinLnBrk="0" hangingPunct="1">
              <a:lnSpc>
                <a:spcPct val="100000"/>
              </a:lnSpc>
              <a:spcBef>
                <a:spcPts val="1000"/>
              </a:spcBef>
              <a:spcAft>
                <a:spcPts val="0"/>
              </a:spcAft>
              <a:buClr>
                <a:srgbClr val="D2BD24"/>
              </a:buClr>
              <a:buSzPts val="2800"/>
              <a:buFont typeface="Noto Sans Symbols"/>
              <a:buNone/>
              <a:tabLst/>
              <a:defRPr/>
            </a:pPr>
            <a:endParaRPr kumimoji="0" lang="en-US" sz="2800" b="0" i="0" u="none" strike="noStrike" kern="0" cap="none" spc="0" normalizeH="0" baseline="0" noProof="0" dirty="0">
              <a:ln>
                <a:noFill/>
              </a:ln>
              <a:solidFill>
                <a:srgbClr val="3F3F3F"/>
              </a:solidFill>
              <a:effectLst/>
              <a:uLnTx/>
              <a:uFillTx/>
              <a:latin typeface="Source Sans Pro"/>
              <a:ea typeface="Source Sans Pro"/>
              <a:cs typeface="Source Sans Pro"/>
              <a:sym typeface="Source Sans Pro"/>
            </a:endParaRPr>
          </a:p>
        </p:txBody>
      </p:sp>
      <p:pic>
        <p:nvPicPr>
          <p:cNvPr id="1324" name="Google Shape;1324;p156" descr="https://lh4.googleusercontent.com/T8N5UyWlK58lPsBXK5Ci3fgKI2IWUH4Xyan81_udqmjFnbuQnw70kT3wyUX2htf--vKACthcVzMdpO1COcAddj2uCAZ27am6qbhV3OF8VTIaEqlg74rsKYihBSkozXEXYEhNU5uvfEM"/>
          <p:cNvPicPr preferRelativeResize="0"/>
          <p:nvPr/>
        </p:nvPicPr>
        <p:blipFill rotWithShape="1">
          <a:blip r:embed="rId4">
            <a:alphaModFix/>
          </a:blip>
          <a:srcRect/>
          <a:stretch/>
        </p:blipFill>
        <p:spPr>
          <a:xfrm>
            <a:off x="4483261" y="201457"/>
            <a:ext cx="1351874" cy="1351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276" name="Google Shape;276;p4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3600"/>
              <a:buNone/>
            </a:pPr>
            <a:r>
              <a:rPr lang="en-US" sz="3600" dirty="0">
                <a:solidFill>
                  <a:srgbClr val="262626"/>
                </a:solidFill>
                <a:highlight>
                  <a:srgbClr val="FFFFFF"/>
                </a:highlight>
                <a:latin typeface="Franklin Gothic Book" panose="020B0503020102020204" pitchFamily="34" charset="0"/>
              </a:rPr>
              <a:t>Now that you have completed the introduction to this module, consider the following questions:</a:t>
            </a:r>
          </a:p>
          <a:p>
            <a:pPr marL="742950" lvl="0" indent="-742950" algn="l" rtl="0">
              <a:spcBef>
                <a:spcPts val="1000"/>
              </a:spcBef>
              <a:spcAft>
                <a:spcPts val="0"/>
              </a:spcAft>
              <a:buSzPts val="3600"/>
              <a:buFont typeface="+mj-lt"/>
              <a:buAutoNum type="arabicPeriod"/>
            </a:pPr>
            <a:r>
              <a:rPr lang="en-US" sz="3600" dirty="0">
                <a:solidFill>
                  <a:srgbClr val="262626"/>
                </a:solidFill>
                <a:highlight>
                  <a:srgbClr val="FFFFFF"/>
                </a:highlight>
                <a:latin typeface="Franklin Gothic Book" panose="020B0503020102020204" pitchFamily="34" charset="0"/>
              </a:rPr>
              <a:t>What are your expectations for the next five sections of this module?</a:t>
            </a:r>
          </a:p>
          <a:p>
            <a:pPr marL="742950" lvl="0" indent="-742950" algn="l" rtl="0">
              <a:spcBef>
                <a:spcPts val="1000"/>
              </a:spcBef>
              <a:spcAft>
                <a:spcPts val="0"/>
              </a:spcAft>
              <a:buSzPts val="3600"/>
              <a:buFont typeface="+mj-lt"/>
              <a:buAutoNum type="arabicPeriod"/>
            </a:pPr>
            <a:r>
              <a:rPr lang="en-US" sz="3600" dirty="0">
                <a:solidFill>
                  <a:srgbClr val="262626"/>
                </a:solidFill>
                <a:highlight>
                  <a:srgbClr val="FFFFFF"/>
                </a:highlight>
                <a:latin typeface="Franklin Gothic Book" panose="020B0503020102020204" pitchFamily="34" charset="0"/>
              </a:rPr>
              <a:t>What questions might you have regarding the steps in the minding-the-gap process</a:t>
            </a:r>
            <a:r>
              <a:rPr lang="en-US" sz="3600" dirty="0">
                <a:solidFill>
                  <a:srgbClr val="000000"/>
                </a:solidFill>
                <a:highlight>
                  <a:srgbClr val="FFFFFF"/>
                </a:highlight>
                <a:latin typeface="Franklin Gothic Book" panose="020B0503020102020204" pitchFamily="34" charset="0"/>
              </a:rPr>
              <a:t>?</a:t>
            </a:r>
            <a:endParaRPr sz="3600" dirty="0">
              <a:solidFill>
                <a:srgbClr val="000000"/>
              </a:solidFill>
              <a:highlight>
                <a:srgbClr val="FFFF00"/>
              </a:highlight>
              <a:latin typeface="Franklin Gothic Book" panose="020B0503020102020204" pitchFamily="34" charset="0"/>
            </a:endParaRPr>
          </a:p>
          <a:p>
            <a:pPr marL="0" lvl="0" indent="0" algn="l" rtl="0">
              <a:spcBef>
                <a:spcPts val="1000"/>
              </a:spcBef>
              <a:spcAft>
                <a:spcPts val="0"/>
              </a:spcAft>
              <a:buSzPts val="3000"/>
              <a:buNone/>
            </a:pPr>
            <a:endParaRPr sz="3000" dirty="0">
              <a:solidFill>
                <a:srgbClr val="000000"/>
              </a:solidFill>
              <a:latin typeface="Source Sans Pro"/>
              <a:ea typeface="Source Sans Pro"/>
              <a:cs typeface="Source Sans Pro"/>
              <a:sym typeface="Source Sans Pro"/>
            </a:endParaRPr>
          </a:p>
          <a:p>
            <a:pPr marL="0" lvl="0" indent="0" algn="l" rtl="0">
              <a:spcBef>
                <a:spcPts val="1000"/>
              </a:spcBef>
              <a:spcAft>
                <a:spcPts val="0"/>
              </a:spcAft>
              <a:buSzPts val="3000"/>
              <a:buNone/>
            </a:pPr>
            <a:r>
              <a:rPr lang="en-US" sz="3000" dirty="0">
                <a:latin typeface="Source Sans Pro"/>
                <a:ea typeface="Source Sans Pro"/>
                <a:cs typeface="Source Sans Pro"/>
                <a:sym typeface="Source Sans Pro"/>
              </a:rPr>
              <a:t>                                           </a:t>
            </a:r>
            <a:endParaRPr sz="3000" dirty="0">
              <a:solidFill>
                <a:schemeClr val="dk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ctrTitle"/>
          </p:nvPr>
        </p:nvSpPr>
        <p:spPr>
          <a:xfrm>
            <a:off x="4019843" y="665032"/>
            <a:ext cx="7333957"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Minding the Gap</a:t>
            </a:r>
            <a:endParaRPr dirty="0">
              <a:latin typeface="Franklin Gothic Medium" panose="020B0603020102020204" pitchFamily="34" charset="0"/>
            </a:endParaRPr>
          </a:p>
        </p:txBody>
      </p:sp>
      <p:sp>
        <p:nvSpPr>
          <p:cNvPr id="283" name="Google Shape;283;p44"/>
          <p:cNvSpPr txBox="1">
            <a:spLocks noGrp="1"/>
          </p:cNvSpPr>
          <p:nvPr>
            <p:ph type="subTitle" idx="1"/>
          </p:nvPr>
        </p:nvSpPr>
        <p:spPr>
          <a:xfrm>
            <a:off x="4365674" y="3236278"/>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2800" dirty="0">
                <a:latin typeface="Franklin Gothic Medium" panose="020B0603020102020204" pitchFamily="34" charset="0"/>
              </a:rPr>
              <a:t>Section A: Understanding Progressions</a:t>
            </a:r>
            <a:endParaRPr sz="2800" dirty="0">
              <a:latin typeface="Franklin Gothic Medium" panose="020B06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Goals of this Module</a:t>
            </a:r>
            <a:endParaRPr dirty="0">
              <a:latin typeface="Franklin Gothic Medium" panose="020B0603020102020204" pitchFamily="34" charset="0"/>
            </a:endParaRPr>
          </a:p>
        </p:txBody>
      </p:sp>
      <p:sp>
        <p:nvSpPr>
          <p:cNvPr id="291" name="Google Shape;291;p45" descr="Image is used to highlight that the goal of this section is to build a shared understanding of the KAS for Social Studies progressions and grade-level expectations.&#10;" title="Star Image"/>
          <p:cNvSpPr txBox="1">
            <a:spLocks noGrp="1"/>
          </p:cNvSpPr>
          <p:nvPr>
            <p:ph type="body" idx="1"/>
          </p:nvPr>
        </p:nvSpPr>
        <p:spPr>
          <a:xfrm>
            <a:off x="838200" y="1237957"/>
            <a:ext cx="10515600" cy="47223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Arial" panose="020B0604020202020204" pitchFamily="34" charset="0"/>
              <a:buChar char="•"/>
            </a:pPr>
            <a:r>
              <a:rPr lang="en-US" sz="2400" dirty="0">
                <a:latin typeface="Franklin Gothic Book" panose="020B0503020102020204" pitchFamily="34" charset="0"/>
              </a:rPr>
              <a:t>Build a shared understanding of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progressions and grade-level expectations.</a:t>
            </a:r>
            <a:endParaRPr dirty="0">
              <a:latin typeface="Franklin Gothic Book" panose="020B0503020102020204" pitchFamily="34" charset="0"/>
            </a:endParaRPr>
          </a:p>
          <a:p>
            <a:pPr marL="342900"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Map the expectations of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to current practice and curricula.</a:t>
            </a:r>
            <a:endParaRPr dirty="0">
              <a:latin typeface="Franklin Gothic Book" panose="020B0503020102020204" pitchFamily="34" charset="0"/>
            </a:endParaRPr>
          </a:p>
          <a:p>
            <a:pPr marL="342900"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Identify gaps and overlaps between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and current practice and curricula.</a:t>
            </a:r>
            <a:endParaRPr dirty="0">
              <a:latin typeface="Franklin Gothic Book" panose="020B0503020102020204" pitchFamily="34" charset="0"/>
            </a:endParaRPr>
          </a:p>
          <a:p>
            <a:pPr marL="342900"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Identify and prioritize gaps that exist, and consider available curriculum resources, time allocation for each content </a:t>
            </a:r>
            <a:br>
              <a:rPr lang="en-US" sz="2400" dirty="0">
                <a:latin typeface="Franklin Gothic Book" panose="020B0503020102020204" pitchFamily="34" charset="0"/>
              </a:rPr>
            </a:br>
            <a:r>
              <a:rPr lang="en-US" sz="2400" dirty="0">
                <a:latin typeface="Franklin Gothic Book" panose="020B0503020102020204" pitchFamily="34" charset="0"/>
              </a:rPr>
              <a:t>area, and any additional solutions to eliminate gaps. </a:t>
            </a:r>
            <a:endParaRPr dirty="0">
              <a:latin typeface="Franklin Gothic Book" panose="020B0503020102020204" pitchFamily="34" charset="0"/>
            </a:endParaRPr>
          </a:p>
          <a:p>
            <a:pPr marL="342900" lvl="0" indent="-34290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Create a proposed plan of action to successfully implement the</a:t>
            </a:r>
            <a:r>
              <a:rPr lang="en-US" sz="2400" i="1" dirty="0">
                <a:latin typeface="Franklin Gothic Book" panose="020B0503020102020204" pitchFamily="34" charset="0"/>
              </a:rPr>
              <a:t> KAS for Social Studies </a:t>
            </a:r>
            <a:r>
              <a:rPr lang="en-US" sz="2400" dirty="0">
                <a:latin typeface="Franklin Gothic Book" panose="020B0503020102020204" pitchFamily="34" charset="0"/>
              </a:rPr>
              <a:t>and close gaps. </a:t>
            </a:r>
            <a:endParaRPr dirty="0">
              <a:latin typeface="Franklin Gothic Book" panose="020B0503020102020204" pitchFamily="34" charset="0"/>
            </a:endParaRPr>
          </a:p>
        </p:txBody>
      </p:sp>
      <p:sp>
        <p:nvSpPr>
          <p:cNvPr id="293" name="Google Shape;293;p45" descr="This start highlights the goal of this module section is to " title="Star"/>
          <p:cNvSpPr/>
          <p:nvPr/>
        </p:nvSpPr>
        <p:spPr>
          <a:xfrm>
            <a:off x="518160" y="1077212"/>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Minding the Gap –</a:t>
            </a:r>
            <a:br>
              <a:rPr lang="en-US" dirty="0">
                <a:latin typeface="Franklin Gothic Medium" panose="020B0603020102020204" pitchFamily="34" charset="0"/>
              </a:rPr>
            </a:br>
            <a:r>
              <a:rPr lang="en-US" dirty="0">
                <a:latin typeface="Franklin Gothic Medium" panose="020B0603020102020204" pitchFamily="34" charset="0"/>
              </a:rPr>
              <a:t>Essential Questions</a:t>
            </a:r>
            <a:endParaRPr dirty="0">
              <a:solidFill>
                <a:srgbClr val="FF0000"/>
              </a:solidFill>
              <a:latin typeface="Franklin Gothic Medium" panose="020B0603020102020204" pitchFamily="34" charset="0"/>
            </a:endParaRPr>
          </a:p>
        </p:txBody>
      </p:sp>
      <p:sp>
        <p:nvSpPr>
          <p:cNvPr id="299" name="Google Shape;299;p4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sz="3600" dirty="0">
                <a:latin typeface="Franklin Gothic Book" panose="020B0503020102020204" pitchFamily="34" charset="0"/>
              </a:rPr>
              <a:t>Why are there progressions of learning in the </a:t>
            </a:r>
            <a:r>
              <a:rPr lang="en-US" sz="3600" i="1" dirty="0">
                <a:latin typeface="Franklin Gothic Book" panose="020B0503020102020204" pitchFamily="34" charset="0"/>
              </a:rPr>
              <a:t>KAS for Social Studies </a:t>
            </a:r>
            <a:r>
              <a:rPr lang="en-US" sz="3600" dirty="0">
                <a:latin typeface="Franklin Gothic Book" panose="020B0503020102020204" pitchFamily="34" charset="0"/>
              </a:rPr>
              <a:t>?</a:t>
            </a:r>
            <a:endParaRPr sz="3600"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600" dirty="0">
                <a:latin typeface="Franklin Gothic Book" panose="020B0503020102020204" pitchFamily="34" charset="0"/>
              </a:rPr>
              <a:t>How do we ensure all students have </a:t>
            </a:r>
            <a:r>
              <a:rPr lang="en-US" sz="3600" b="1" dirty="0">
                <a:latin typeface="Franklin Gothic Book" panose="020B0503020102020204" pitchFamily="34" charset="0"/>
                <a:sym typeface="Libre Franklin"/>
              </a:rPr>
              <a:t>consistent access </a:t>
            </a:r>
            <a:r>
              <a:rPr lang="en-US" sz="3600" dirty="0">
                <a:latin typeface="Franklin Gothic Book" panose="020B0503020102020204" pitchFamily="34" charset="0"/>
              </a:rPr>
              <a:t>to the content and skills required in the </a:t>
            </a:r>
            <a:r>
              <a:rPr lang="en-US" sz="3600" i="1" dirty="0">
                <a:latin typeface="Franklin Gothic Book" panose="020B0503020102020204" pitchFamily="34" charset="0"/>
              </a:rPr>
              <a:t>KAS for Social Studies </a:t>
            </a:r>
            <a:r>
              <a:rPr lang="en-US" sz="3600" dirty="0">
                <a:latin typeface="Franklin Gothic Book" panose="020B0503020102020204" pitchFamily="34" charset="0"/>
              </a:rPr>
              <a:t>?</a:t>
            </a:r>
            <a:endParaRPr sz="3600" dirty="0">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sp>
        <p:nvSpPr>
          <p:cNvPr id="307" name="Google Shape;307;p4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Clr>
                <a:srgbClr val="000000"/>
              </a:buClr>
              <a:buSzPts val="2600"/>
              <a:buNone/>
            </a:pPr>
            <a:r>
              <a:rPr lang="en-US" sz="4000" dirty="0">
                <a:solidFill>
                  <a:srgbClr val="000000"/>
                </a:solidFill>
                <a:highlight>
                  <a:srgbClr val="FFFFFF"/>
                </a:highlight>
                <a:latin typeface="Franklin Gothic Book" panose="020B0503020102020204" pitchFamily="34" charset="0"/>
              </a:rPr>
              <a:t>Finish this sentence …</a:t>
            </a:r>
            <a:endParaRPr sz="4000" dirty="0">
              <a:latin typeface="Franklin Gothic Book" panose="020B0503020102020204" pitchFamily="34" charset="0"/>
            </a:endParaRPr>
          </a:p>
          <a:p>
            <a:pPr marL="0" lvl="0" indent="0" algn="l" rtl="0">
              <a:spcBef>
                <a:spcPts val="1000"/>
              </a:spcBef>
              <a:spcAft>
                <a:spcPts val="0"/>
              </a:spcAft>
              <a:buClr>
                <a:srgbClr val="000000"/>
              </a:buClr>
              <a:buSzPts val="2600"/>
              <a:buNone/>
            </a:pPr>
            <a:r>
              <a:rPr lang="en-US" sz="4000" dirty="0">
                <a:solidFill>
                  <a:srgbClr val="000000"/>
                </a:solidFill>
                <a:highlight>
                  <a:srgbClr val="FFFFFF"/>
                </a:highlight>
                <a:latin typeface="Franklin Gothic Book" panose="020B0503020102020204" pitchFamily="34" charset="0"/>
              </a:rPr>
              <a:t>A learning progression is like ________________</a:t>
            </a:r>
            <a:endParaRPr sz="4000" dirty="0">
              <a:latin typeface="Franklin Gothic Book" panose="020B0503020102020204" pitchFamily="34" charset="0"/>
            </a:endParaRPr>
          </a:p>
          <a:p>
            <a:pPr marL="0" lvl="0" indent="0" algn="l" rtl="0">
              <a:spcBef>
                <a:spcPts val="1000"/>
              </a:spcBef>
              <a:spcAft>
                <a:spcPts val="0"/>
              </a:spcAft>
              <a:buClr>
                <a:srgbClr val="000000"/>
              </a:buClr>
              <a:buSzPts val="2600"/>
              <a:buNone/>
            </a:pPr>
            <a:r>
              <a:rPr lang="en-US" sz="4000" dirty="0">
                <a:solidFill>
                  <a:srgbClr val="000000"/>
                </a:solidFill>
                <a:highlight>
                  <a:srgbClr val="FFFFFF"/>
                </a:highlight>
                <a:latin typeface="Franklin Gothic Book" panose="020B0503020102020204" pitchFamily="34" charset="0"/>
              </a:rPr>
              <a:t>because _______________________.</a:t>
            </a:r>
            <a:endParaRPr sz="4000" dirty="0">
              <a:latin typeface="Franklin Gothic Book" panose="020B0503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7" name="Google Shape;327;p48"/>
          <p:cNvSpPr txBox="1">
            <a:spLocks noGrp="1"/>
          </p:cNvSpPr>
          <p:nvPr>
            <p:ph type="title"/>
          </p:nvPr>
        </p:nvSpPr>
        <p:spPr>
          <a:xfrm>
            <a:off x="261425" y="15411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Section A</a:t>
            </a:r>
            <a:endParaRPr dirty="0">
              <a:latin typeface="Franklin Gothic Medium" panose="020B0603020102020204" pitchFamily="34" charset="0"/>
            </a:endParaRPr>
          </a:p>
        </p:txBody>
      </p:sp>
      <p:pic>
        <p:nvPicPr>
          <p:cNvPr id="2" name="Picture 1" descr="This graphic shows how the process on minding the gap is continuous with each section labeled in parts of a circle.">
            <a:extLst>
              <a:ext uri="{FF2B5EF4-FFF2-40B4-BE49-F238E27FC236}">
                <a16:creationId xmlns:a16="http://schemas.microsoft.com/office/drawing/2014/main" id="{6AEF8363-385A-980A-E02E-DB2150CA8FC4}"/>
              </a:ext>
            </a:extLst>
          </p:cNvPr>
          <p:cNvPicPr>
            <a:picLocks noChangeAspect="1"/>
          </p:cNvPicPr>
          <p:nvPr/>
        </p:nvPicPr>
        <p:blipFill>
          <a:blip r:embed="rId3"/>
          <a:stretch>
            <a:fillRect/>
          </a:stretch>
        </p:blipFill>
        <p:spPr>
          <a:xfrm>
            <a:off x="3056667" y="567603"/>
            <a:ext cx="6078666" cy="50957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What Are Learning Progressions?</a:t>
            </a:r>
            <a:endParaRPr dirty="0">
              <a:latin typeface="Franklin Gothic Medium" panose="020B0603020102020204" pitchFamily="34" charset="0"/>
            </a:endParaRPr>
          </a:p>
        </p:txBody>
      </p:sp>
      <p:sp>
        <p:nvSpPr>
          <p:cNvPr id="335" name="Google Shape;335;p49"/>
          <p:cNvSpPr txBox="1">
            <a:spLocks noGrp="1"/>
          </p:cNvSpPr>
          <p:nvPr>
            <p:ph type="body" idx="1"/>
          </p:nvPr>
        </p:nvSpPr>
        <p:spPr>
          <a:xfrm>
            <a:off x="581634" y="1796387"/>
            <a:ext cx="9842526" cy="487838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600" dirty="0">
                <a:solidFill>
                  <a:schemeClr val="tx1"/>
                </a:solidFill>
                <a:latin typeface="Franklin Gothic Book" panose="020B0503020102020204" pitchFamily="34" charset="0"/>
              </a:rPr>
              <a:t>Learning progressions that clearly articulate a progression of learning in a domain can provide the big picture of what is to be learned, support instructional planning, and act as a touchstone for formative assessment. </a:t>
            </a:r>
            <a:endParaRPr sz="3600" dirty="0">
              <a:solidFill>
                <a:schemeClr val="tx1"/>
              </a:solidFill>
              <a:latin typeface="Franklin Gothic Book" panose="020B0503020102020204" pitchFamily="34" charset="0"/>
            </a:endParaRPr>
          </a:p>
          <a:p>
            <a:pPr marL="0" lvl="0" indent="0" algn="r" rtl="0">
              <a:spcBef>
                <a:spcPts val="1200"/>
              </a:spcBef>
              <a:spcAft>
                <a:spcPts val="0"/>
              </a:spcAft>
              <a:buSzPts val="3600"/>
              <a:buNone/>
            </a:pPr>
            <a:r>
              <a:rPr lang="en-US" sz="3600" dirty="0">
                <a:solidFill>
                  <a:schemeClr val="tx1"/>
                </a:solidFill>
                <a:latin typeface="Franklin Gothic Book" panose="020B0503020102020204" pitchFamily="34" charset="0"/>
              </a:rPr>
              <a:t>-</a:t>
            </a:r>
            <a:r>
              <a:rPr lang="en-US" sz="3600" i="1" dirty="0">
                <a:solidFill>
                  <a:schemeClr val="tx1"/>
                </a:solidFill>
                <a:latin typeface="Franklin Gothic Book" panose="020B0503020102020204" pitchFamily="34" charset="0"/>
              </a:rPr>
              <a:t>Margret Heritage</a:t>
            </a:r>
            <a:endParaRPr sz="3600" dirty="0">
              <a:solidFill>
                <a:schemeClr val="tx1"/>
              </a:solidFill>
              <a:latin typeface="Franklin Gothic Book" panose="020B0503020102020204" pitchFamily="34" charset="0"/>
            </a:endParaRPr>
          </a:p>
          <a:p>
            <a:pPr marL="0" lvl="0" indent="0" algn="l" rtl="0">
              <a:spcBef>
                <a:spcPts val="1000"/>
              </a:spcBef>
              <a:spcAft>
                <a:spcPts val="0"/>
              </a:spcAft>
              <a:buSzPts val="3600"/>
              <a:buNone/>
            </a:pP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ctrTitle"/>
          </p:nvPr>
        </p:nvSpPr>
        <p:spPr>
          <a:xfrm>
            <a:off x="3212124" y="665032"/>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Minding the Gap</a:t>
            </a:r>
            <a:endParaRPr dirty="0">
              <a:latin typeface="Franklin Gothic Medium" panose="020B0603020102020204" pitchFamily="34" charset="0"/>
            </a:endParaRPr>
          </a:p>
        </p:txBody>
      </p:sp>
      <p:sp>
        <p:nvSpPr>
          <p:cNvPr id="180" name="Google Shape;180;p32"/>
          <p:cNvSpPr txBox="1">
            <a:spLocks noGrp="1"/>
          </p:cNvSpPr>
          <p:nvPr>
            <p:ph type="subTitle" idx="1"/>
          </p:nvPr>
        </p:nvSpPr>
        <p:spPr>
          <a:xfrm>
            <a:off x="4210930" y="3278481"/>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2800" dirty="0">
                <a:latin typeface="Franklin Gothic Medium" panose="020B0603020102020204" pitchFamily="34" charset="0"/>
              </a:rPr>
              <a:t>Introduction</a:t>
            </a:r>
            <a:endParaRPr sz="2800" dirty="0">
              <a:latin typeface="Franklin Gothic Medium" panose="020B06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841535" y="1350498"/>
            <a:ext cx="10440753" cy="22161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ct val="100000"/>
              <a:buFont typeface="Georgia"/>
              <a:buNone/>
            </a:pPr>
            <a:r>
              <a:rPr lang="en-US" sz="3600" dirty="0">
                <a:solidFill>
                  <a:schemeClr val="tx1"/>
                </a:solidFill>
                <a:latin typeface="Franklin Gothic Book" panose="020B0503020102020204" pitchFamily="34" charset="0"/>
              </a:rPr>
              <a:t>“reasonably coherent networks of ideas and practices … that contribute to building a more mature understanding. … </a:t>
            </a:r>
            <a:r>
              <a:rPr lang="en-US" sz="3600" b="1" dirty="0">
                <a:solidFill>
                  <a:schemeClr val="tx1"/>
                </a:solidFill>
                <a:latin typeface="Franklin Gothic Book" panose="020B0503020102020204" pitchFamily="34" charset="0"/>
              </a:rPr>
              <a:t>The important precursor ideas may not look like the later ideas, yet crucially contribute to their construction</a:t>
            </a:r>
            <a:r>
              <a:rPr lang="en-US" sz="3600" dirty="0">
                <a:solidFill>
                  <a:schemeClr val="tx1"/>
                </a:solidFill>
                <a:latin typeface="Franklin Gothic Book" panose="020B0503020102020204" pitchFamily="34" charset="0"/>
              </a:rPr>
              <a:t>.”</a:t>
            </a:r>
            <a:br>
              <a:rPr lang="en-US" sz="3600" dirty="0">
                <a:solidFill>
                  <a:schemeClr val="tx1"/>
                </a:solidFill>
                <a:latin typeface="Franklin Gothic Book" panose="020B0503020102020204" pitchFamily="34" charset="0"/>
              </a:rPr>
            </a:br>
            <a:br>
              <a:rPr lang="en-US" sz="3600" dirty="0">
                <a:solidFill>
                  <a:schemeClr val="tx1"/>
                </a:solidFill>
                <a:latin typeface="Franklin Gothic Book" panose="020B0503020102020204" pitchFamily="34" charset="0"/>
              </a:rPr>
            </a:br>
            <a:r>
              <a:rPr lang="en-US" sz="3600" dirty="0">
                <a:solidFill>
                  <a:schemeClr val="tx1"/>
                </a:solidFill>
                <a:latin typeface="Franklin Gothic Book" panose="020B0503020102020204" pitchFamily="34" charset="0"/>
              </a:rPr>
              <a:t>(Duschl et al., 2007)</a:t>
            </a:r>
            <a:endParaRPr dirty="0">
              <a:solidFill>
                <a:schemeClr val="tx1"/>
              </a:solidFill>
              <a:latin typeface="Franklin Gothic Book" panose="020B0503020102020204" pitchFamily="34" charset="0"/>
            </a:endParaRPr>
          </a:p>
        </p:txBody>
      </p:sp>
      <p:sp>
        <p:nvSpPr>
          <p:cNvPr id="343" name="Google Shape;343;p50"/>
          <p:cNvSpPr txBox="1"/>
          <p:nvPr/>
        </p:nvSpPr>
        <p:spPr>
          <a:xfrm>
            <a:off x="555785" y="257025"/>
            <a:ext cx="9094651"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72B62"/>
              </a:buClr>
              <a:buSzPts val="4400"/>
              <a:buFont typeface="Georgia"/>
              <a:buNone/>
            </a:pPr>
            <a:r>
              <a:rPr lang="en-US" sz="4400" b="0" i="0" u="none" strike="noStrike" cap="none" dirty="0">
                <a:solidFill>
                  <a:srgbClr val="3A757A"/>
                </a:solidFill>
                <a:latin typeface="Franklin Gothic Medium" panose="020B0603020102020204" pitchFamily="34" charset="0"/>
                <a:ea typeface="Georgia"/>
                <a:cs typeface="Georgia"/>
                <a:sym typeface="Georgia"/>
              </a:rPr>
              <a:t>What Are Learning Progressions? (2)</a:t>
            </a:r>
            <a:endParaRPr dirty="0">
              <a:solidFill>
                <a:srgbClr val="3A757A"/>
              </a:solidFill>
              <a:latin typeface="Franklin Gothic Medium" panose="020B0603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What Is a Learning Progression?</a:t>
            </a:r>
            <a:endParaRPr dirty="0">
              <a:latin typeface="Franklin Gothic Medium" panose="020B0603020102020204" pitchFamily="34" charset="0"/>
            </a:endParaRPr>
          </a:p>
        </p:txBody>
      </p:sp>
      <p:sp>
        <p:nvSpPr>
          <p:cNvPr id="350" name="Google Shape;350;p5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sz="3200" dirty="0">
                <a:latin typeface="Franklin Gothic Book" panose="020B0503020102020204" pitchFamily="34" charset="0"/>
              </a:rPr>
              <a:t>“Descriptions of the successively more sophisticated ways of thinking about an idea that follow one another as students learn” (Wilson &amp; Bertenthal, 2005) </a:t>
            </a:r>
            <a:endParaRPr sz="3200"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200" dirty="0">
                <a:latin typeface="Franklin Gothic Book" panose="020B0503020102020204" pitchFamily="34" charset="0"/>
              </a:rPr>
              <a:t>“A picture of the path students typically follow as they learn. ... A description of skills, understandings, and knowledge in the sequence in which they typically develop”(Masters &amp; Forster, 1996)</a:t>
            </a:r>
            <a:endParaRPr sz="3200" dirty="0">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 Reflection</a:t>
            </a:r>
            <a:endParaRPr dirty="0">
              <a:latin typeface="Franklin Gothic Medium" panose="020B0603020102020204" pitchFamily="34" charset="0"/>
            </a:endParaRPr>
          </a:p>
        </p:txBody>
      </p:sp>
      <p:sp>
        <p:nvSpPr>
          <p:cNvPr id="358" name="Google Shape;358;p5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Clr>
                <a:srgbClr val="000000"/>
              </a:buClr>
              <a:buSzPts val="2600"/>
              <a:buNone/>
            </a:pPr>
            <a:r>
              <a:rPr lang="en-US" sz="3600" dirty="0">
                <a:solidFill>
                  <a:srgbClr val="000000"/>
                </a:solidFill>
                <a:highlight>
                  <a:srgbClr val="FFFFFF"/>
                </a:highlight>
                <a:latin typeface="Franklin Gothic Book" panose="020B0503020102020204" pitchFamily="34" charset="0"/>
              </a:rPr>
              <a:t>Finish this sentence …</a:t>
            </a:r>
            <a:endParaRPr sz="3600" dirty="0">
              <a:latin typeface="Franklin Gothic Book" panose="020B0503020102020204" pitchFamily="34" charset="0"/>
            </a:endParaRPr>
          </a:p>
          <a:p>
            <a:pPr marL="0" lvl="0" indent="0" algn="l" rtl="0">
              <a:spcBef>
                <a:spcPts val="1000"/>
              </a:spcBef>
              <a:spcAft>
                <a:spcPts val="0"/>
              </a:spcAft>
              <a:buClr>
                <a:srgbClr val="000000"/>
              </a:buClr>
              <a:buSzPts val="2600"/>
              <a:buNone/>
            </a:pPr>
            <a:r>
              <a:rPr lang="en-US" sz="3600" dirty="0">
                <a:solidFill>
                  <a:srgbClr val="000000"/>
                </a:solidFill>
                <a:highlight>
                  <a:srgbClr val="FFFFFF"/>
                </a:highlight>
                <a:latin typeface="Franklin Gothic Book" panose="020B0503020102020204" pitchFamily="34" charset="0"/>
              </a:rPr>
              <a:t>A learning progression is like ________________</a:t>
            </a:r>
            <a:endParaRPr sz="3600" dirty="0">
              <a:latin typeface="Franklin Gothic Book" panose="020B0503020102020204" pitchFamily="34" charset="0"/>
            </a:endParaRPr>
          </a:p>
          <a:p>
            <a:pPr marL="0" lvl="0" indent="0" algn="l" rtl="0">
              <a:spcBef>
                <a:spcPts val="1000"/>
              </a:spcBef>
              <a:spcAft>
                <a:spcPts val="0"/>
              </a:spcAft>
              <a:buClr>
                <a:srgbClr val="000000"/>
              </a:buClr>
              <a:buSzPts val="2600"/>
              <a:buNone/>
            </a:pPr>
            <a:r>
              <a:rPr lang="en-US" sz="3600" dirty="0">
                <a:solidFill>
                  <a:srgbClr val="000000"/>
                </a:solidFill>
                <a:highlight>
                  <a:srgbClr val="FFFFFF"/>
                </a:highlight>
                <a:latin typeface="Franklin Gothic Book" panose="020B0503020102020204" pitchFamily="34" charset="0"/>
              </a:rPr>
              <a:t>because _______________________.</a:t>
            </a:r>
            <a:endParaRPr sz="3600" dirty="0">
              <a:latin typeface="Franklin Gothic Book" panose="020B0503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3" descr="C:\Users\asomera\AppData\Local\Microsoft\Windows\Temporary Internet Files\Content.IE5\497YL75C\MP900321177[1].jpg&#10;&#10;This image is of a person holding a light bulb. " title="Brainstorming Image"/>
          <p:cNvPicPr preferRelativeResize="0"/>
          <p:nvPr/>
        </p:nvPicPr>
        <p:blipFill rotWithShape="1">
          <a:blip r:embed="rId3">
            <a:alphaModFix/>
          </a:blip>
          <a:srcRect/>
          <a:stretch/>
        </p:blipFill>
        <p:spPr>
          <a:xfrm>
            <a:off x="3811501" y="2138148"/>
            <a:ext cx="3183483" cy="4462827"/>
          </a:xfrm>
          <a:prstGeom prst="rect">
            <a:avLst/>
          </a:prstGeom>
          <a:noFill/>
          <a:ln>
            <a:noFill/>
          </a:ln>
          <a:effectLst>
            <a:outerShdw blurRad="50800" dist="38100" dir="2700000" algn="tl" rotWithShape="0">
              <a:srgbClr val="000000">
                <a:alpha val="40000"/>
              </a:srgbClr>
            </a:outerShdw>
          </a:effectLst>
        </p:spPr>
      </p:pic>
      <p:sp>
        <p:nvSpPr>
          <p:cNvPr id="365" name="Google Shape;365;p5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How is the </a:t>
            </a:r>
            <a:r>
              <a:rPr lang="en-US" i="1" dirty="0">
                <a:latin typeface="Franklin Gothic Medium" panose="020B0603020102020204" pitchFamily="34" charset="0"/>
              </a:rPr>
              <a:t>KAS for Social Studies</a:t>
            </a:r>
            <a:r>
              <a:rPr lang="en-US" dirty="0">
                <a:latin typeface="Franklin Gothic Medium" panose="020B0603020102020204" pitchFamily="34" charset="0"/>
              </a:rPr>
              <a:t> organized? </a:t>
            </a:r>
            <a:endParaRPr dirty="0">
              <a:latin typeface="Franklin Gothic Medium" panose="020B06030201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54" descr="C:\Users\asomera\AppData\Local\Microsoft\Windows\Temporary Internet Files\Content.IE5\497YL75C\MP900433091[1].jpg&#10;&#10;The image here is of an organized stack of rocks. " title="Stack of rocks"/>
          <p:cNvPicPr preferRelativeResize="0"/>
          <p:nvPr/>
        </p:nvPicPr>
        <p:blipFill rotWithShape="1">
          <a:blip r:embed="rId3">
            <a:alphaModFix/>
          </a:blip>
          <a:srcRect/>
          <a:stretch/>
        </p:blipFill>
        <p:spPr>
          <a:xfrm>
            <a:off x="2128667" y="2479017"/>
            <a:ext cx="6400800" cy="4200144"/>
          </a:xfrm>
          <a:prstGeom prst="rect">
            <a:avLst/>
          </a:prstGeom>
          <a:noFill/>
          <a:ln>
            <a:noFill/>
          </a:ln>
          <a:effectLst>
            <a:outerShdw blurRad="50800" dist="38100" dir="2700000" algn="tl" rotWithShape="0">
              <a:srgbClr val="000000">
                <a:alpha val="40000"/>
              </a:srgbClr>
            </a:outerShdw>
          </a:effectLst>
        </p:spPr>
      </p:pic>
      <p:sp>
        <p:nvSpPr>
          <p:cNvPr id="373" name="Google Shape;373;p54"/>
          <p:cNvSpPr txBox="1"/>
          <p:nvPr/>
        </p:nvSpPr>
        <p:spPr>
          <a:xfrm>
            <a:off x="709748" y="6477864"/>
            <a:ext cx="1600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dk1"/>
                </a:solidFill>
                <a:latin typeface="Libre Franklin Medium"/>
                <a:ea typeface="Libre Franklin Medium"/>
                <a:cs typeface="Libre Franklin Medium"/>
                <a:sym typeface="Libre Franklin Medium"/>
              </a:rPr>
              <a:t>Clipart source: Microsoft</a:t>
            </a:r>
            <a:endParaRPr dirty="0"/>
          </a:p>
        </p:txBody>
      </p:sp>
      <p:sp>
        <p:nvSpPr>
          <p:cNvPr id="374" name="Google Shape;374;p54"/>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72B62"/>
              </a:buClr>
              <a:buSzPct val="100000"/>
              <a:buFont typeface="Georgia"/>
              <a:buNone/>
            </a:pPr>
            <a:r>
              <a:rPr lang="en-US" dirty="0">
                <a:latin typeface="Franklin Gothic Medium" panose="020B0603020102020204" pitchFamily="34" charset="0"/>
              </a:rPr>
              <a:t>Identify the Inquiry Practices the Concepts and Practices in the Disciplinary Strand standards.  </a:t>
            </a:r>
            <a:endParaRPr dirty="0">
              <a:latin typeface="Franklin Gothic Medium" panose="020B0603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196948" y="365125"/>
            <a:ext cx="11995052"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sz="4000" i="1" dirty="0">
                <a:latin typeface="Franklin Gothic Medium" panose="020B0603020102020204" pitchFamily="34" charset="0"/>
              </a:rPr>
              <a:t>Kentucky Academic Standards for Social Studies</a:t>
            </a:r>
            <a:endParaRPr sz="4000" i="1" dirty="0">
              <a:latin typeface="Franklin Gothic Medium" panose="020B0603020102020204" pitchFamily="34" charset="0"/>
            </a:endParaRPr>
          </a:p>
        </p:txBody>
      </p:sp>
      <p:pic>
        <p:nvPicPr>
          <p:cNvPr id="385" name="Google Shape;385;p55" descr="This image depictes Appendix A- Kindergarten through Grade 8 and High School progressions. " title="Image of Appendix A- Kindergarten through High School Progressions"/>
          <p:cNvPicPr preferRelativeResize="0"/>
          <p:nvPr/>
        </p:nvPicPr>
        <p:blipFill rotWithShape="1">
          <a:blip r:embed="rId3">
            <a:alphaModFix/>
          </a:blip>
          <a:srcRect b="44927"/>
          <a:stretch/>
        </p:blipFill>
        <p:spPr>
          <a:xfrm>
            <a:off x="1269574" y="2221641"/>
            <a:ext cx="8800926" cy="3580676"/>
          </a:xfrm>
          <a:prstGeom prst="rect">
            <a:avLst/>
          </a:prstGeom>
          <a:noFill/>
          <a:ln>
            <a:noFill/>
          </a:ln>
        </p:spPr>
      </p:pic>
      <p:sp>
        <p:nvSpPr>
          <p:cNvPr id="386" name="Google Shape;386;p55"/>
          <p:cNvSpPr txBox="1"/>
          <p:nvPr/>
        </p:nvSpPr>
        <p:spPr>
          <a:xfrm>
            <a:off x="795172" y="859843"/>
            <a:ext cx="10008815"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n-US" sz="3200" dirty="0">
                <a:solidFill>
                  <a:srgbClr val="3F3F3F"/>
                </a:solidFill>
                <a:latin typeface="Franklin Gothic Book" panose="020B0503020102020204" pitchFamily="34" charset="0"/>
                <a:ea typeface="Libre Franklin Medium"/>
                <a:cs typeface="Libre Franklin Medium"/>
                <a:sym typeface="Libre Franklin Medium"/>
              </a:rPr>
              <a:t>Organized in progressions from K through 12 by grade level, inquiry practice, discipline and concepts and practices. </a:t>
            </a:r>
            <a:endParaRPr sz="400" dirty="0">
              <a:latin typeface="Franklin Gothic Book" panose="020B0503020102020204" pitchFamily="34" charset="0"/>
              <a:ea typeface="Libre Franklin Medium"/>
              <a:cs typeface="Libre Franklin Medium"/>
              <a:sym typeface="Libre Franklin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dirty="0">
                <a:latin typeface="Franklin Gothic Medium" panose="020B0603020102020204" pitchFamily="34" charset="0"/>
              </a:rPr>
              <a:t>Guiding Principles of Progressions</a:t>
            </a:r>
            <a:endParaRPr dirty="0">
              <a:latin typeface="Franklin Gothic Medium" panose="020B0603020102020204" pitchFamily="34" charset="0"/>
            </a:endParaRPr>
          </a:p>
        </p:txBody>
      </p:sp>
      <p:sp>
        <p:nvSpPr>
          <p:cNvPr id="393" name="Google Shape;393;p56"/>
          <p:cNvSpPr txBox="1">
            <a:spLocks noGrp="1"/>
          </p:cNvSpPr>
          <p:nvPr>
            <p:ph type="body" idx="1"/>
          </p:nvPr>
        </p:nvSpPr>
        <p:spPr>
          <a:xfrm>
            <a:off x="454186" y="1299317"/>
            <a:ext cx="10631156" cy="4901324"/>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3200"/>
              <a:buFont typeface="Arial" panose="020B0604020202020204" pitchFamily="34" charset="0"/>
              <a:buChar char="•"/>
            </a:pPr>
            <a:r>
              <a:rPr lang="en-US" sz="3200" dirty="0">
                <a:latin typeface="Franklin Gothic Book" panose="020B0503020102020204" pitchFamily="34" charset="0"/>
              </a:rPr>
              <a:t>Based on (and refined by) available research and promising practices.</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The key components are the “essence” of social studies and are the binding threads that connect the disciplines.</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May not be linear, but articulate movement toward increased understanding (e.g., deeper, broader; ability to apply, generalize, or transfer; more sophisticated) — not just harder!</a:t>
            </a:r>
            <a:endParaRPr dirty="0">
              <a:latin typeface="Franklin Gothic Book" panose="020B0503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7"/>
          <p:cNvSpPr txBox="1">
            <a:spLocks noGrp="1"/>
          </p:cNvSpPr>
          <p:nvPr>
            <p:ph type="title"/>
          </p:nvPr>
        </p:nvSpPr>
        <p:spPr>
          <a:xfrm>
            <a:off x="87924" y="36316"/>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Inquiry Practices</a:t>
            </a:r>
            <a:endParaRPr dirty="0">
              <a:latin typeface="Franklin Gothic Medium" panose="020B0603020102020204" pitchFamily="34" charset="0"/>
            </a:endParaRPr>
          </a:p>
        </p:txBody>
      </p:sp>
      <p:pic>
        <p:nvPicPr>
          <p:cNvPr id="402" name="Google Shape;402;p57" descr="The inquiry practices are questioning, investigating, using evidence and communicating conclusions. " title="Inquiry practices"/>
          <p:cNvPicPr preferRelativeResize="0"/>
          <p:nvPr/>
        </p:nvPicPr>
        <p:blipFill rotWithShape="1">
          <a:blip r:embed="rId3">
            <a:alphaModFix/>
          </a:blip>
          <a:srcRect/>
          <a:stretch/>
        </p:blipFill>
        <p:spPr>
          <a:xfrm>
            <a:off x="1139484" y="713357"/>
            <a:ext cx="9464040" cy="648659"/>
          </a:xfrm>
          <a:prstGeom prst="rect">
            <a:avLst/>
          </a:prstGeom>
          <a:noFill/>
          <a:ln>
            <a:noFill/>
          </a:ln>
        </p:spPr>
      </p:pic>
      <p:pic>
        <p:nvPicPr>
          <p:cNvPr id="2" name="Picture 2" descr="Diagram&#10;&#10;Description automatically generated">
            <a:extLst>
              <a:ext uri="{FF2B5EF4-FFF2-40B4-BE49-F238E27FC236}">
                <a16:creationId xmlns:a16="http://schemas.microsoft.com/office/drawing/2014/main" id="{D7A9AF9A-985B-4507-86A6-77C3349046CC}"/>
              </a:ext>
            </a:extLst>
          </p:cNvPr>
          <p:cNvPicPr>
            <a:picLocks noChangeAspect="1"/>
          </p:cNvPicPr>
          <p:nvPr/>
        </p:nvPicPr>
        <p:blipFill>
          <a:blip r:embed="rId4"/>
          <a:stretch>
            <a:fillRect/>
          </a:stretch>
        </p:blipFill>
        <p:spPr>
          <a:xfrm>
            <a:off x="3910818" y="1284801"/>
            <a:ext cx="3986702" cy="435984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Disciplinary Strands</a:t>
            </a:r>
            <a:endParaRPr dirty="0"/>
          </a:p>
        </p:txBody>
      </p:sp>
      <p:sp>
        <p:nvSpPr>
          <p:cNvPr id="408" name="Google Shape;408;p5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dirty="0">
                <a:latin typeface="Franklin Gothic Book" panose="020B0503020102020204" pitchFamily="34" charset="0"/>
              </a:rPr>
              <a:t>The disciplinary strands identified in the </a:t>
            </a:r>
            <a:r>
              <a:rPr lang="en-US" i="1" dirty="0">
                <a:latin typeface="Franklin Gothic Book" panose="020B0503020102020204" pitchFamily="34" charset="0"/>
              </a:rPr>
              <a:t>KAS for Social Studies </a:t>
            </a:r>
            <a:r>
              <a:rPr lang="en-US" dirty="0">
                <a:latin typeface="Franklin Gothic Book" panose="020B0503020102020204" pitchFamily="34" charset="0"/>
              </a:rPr>
              <a:t>are civics, economics, geography and history. </a:t>
            </a:r>
            <a:endParaRPr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latin typeface="Franklin Gothic Book" panose="020B0503020102020204" pitchFamily="34" charset="0"/>
              </a:rPr>
              <a:t>In Kentucky, the discipline strands in social studies are meant to be taught in unison. Students recall and understand themes and topics better if the social studies strands are integrated and not taught in isolation.</a:t>
            </a:r>
            <a:endParaRPr dirty="0">
              <a:latin typeface="Franklin Gothic Book" panose="020B05030201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Concepts and Practices</a:t>
            </a:r>
            <a:endParaRPr dirty="0"/>
          </a:p>
        </p:txBody>
      </p:sp>
      <p:sp>
        <p:nvSpPr>
          <p:cNvPr id="415" name="Google Shape;415;p59"/>
          <p:cNvSpPr txBox="1">
            <a:spLocks noGrp="1"/>
          </p:cNvSpPr>
          <p:nvPr>
            <p:ph type="body" idx="1"/>
          </p:nvPr>
        </p:nvSpPr>
        <p:spPr>
          <a:xfrm>
            <a:off x="463661" y="1027975"/>
            <a:ext cx="10635748" cy="533988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rgbClr val="333333"/>
              </a:buClr>
              <a:buSzPts val="2800"/>
              <a:buNone/>
            </a:pPr>
            <a:r>
              <a:rPr lang="en-US" dirty="0">
                <a:solidFill>
                  <a:srgbClr val="333333"/>
                </a:solidFill>
                <a:latin typeface="Franklin Gothic Book" panose="020B0503020102020204" pitchFamily="34" charset="0"/>
              </a:rPr>
              <a:t>Within the discipline strands, students engage with disciplinary concepts and practices outlined in the chart on pages 11–16 in the </a:t>
            </a:r>
            <a:r>
              <a:rPr lang="en-US" i="1" dirty="0">
                <a:solidFill>
                  <a:srgbClr val="333333"/>
                </a:solidFill>
                <a:latin typeface="Franklin Gothic Book" panose="020B0503020102020204" pitchFamily="34" charset="0"/>
              </a:rPr>
              <a:t>KAS for Social Studies</a:t>
            </a:r>
            <a:r>
              <a:rPr lang="en-US" dirty="0">
                <a:solidFill>
                  <a:srgbClr val="333333"/>
                </a:solidFill>
                <a:latin typeface="Franklin Gothic Book" panose="020B0503020102020204" pitchFamily="34" charset="0"/>
              </a:rPr>
              <a:t>. </a:t>
            </a:r>
          </a:p>
          <a:p>
            <a:pPr marL="342900" indent="-342900">
              <a:spcBef>
                <a:spcPts val="0"/>
              </a:spcBef>
              <a:spcAft>
                <a:spcPts val="1200"/>
              </a:spcAft>
              <a:buClr>
                <a:srgbClr val="333333"/>
              </a:buClr>
              <a:buSzPts val="2800"/>
            </a:pPr>
            <a:r>
              <a:rPr lang="en-US" dirty="0">
                <a:solidFill>
                  <a:srgbClr val="333333"/>
                </a:solidFill>
                <a:latin typeface="Franklin Gothic Book" panose="020B0503020102020204" pitchFamily="34" charset="0"/>
              </a:rPr>
              <a:t>Disciplinary concepts are the broad ideas that enable a student to understand </a:t>
            </a:r>
            <a:r>
              <a:rPr lang="en-US" b="1" dirty="0">
                <a:solidFill>
                  <a:srgbClr val="333333"/>
                </a:solidFill>
                <a:latin typeface="Franklin Gothic Book" panose="020B0503020102020204" pitchFamily="34" charset="0"/>
                <a:sym typeface="Libre Franklin"/>
              </a:rPr>
              <a:t>the language of each discipline </a:t>
            </a:r>
            <a:r>
              <a:rPr lang="en-US" dirty="0">
                <a:solidFill>
                  <a:srgbClr val="333333"/>
                </a:solidFill>
                <a:latin typeface="Franklin Gothic Book" panose="020B0503020102020204" pitchFamily="34" charset="0"/>
              </a:rPr>
              <a:t>and are designed to remain with students long after they are transition ready. </a:t>
            </a:r>
          </a:p>
          <a:p>
            <a:pPr marL="342900" indent="-342900">
              <a:spcBef>
                <a:spcPts val="0"/>
              </a:spcBef>
              <a:spcAft>
                <a:spcPts val="1200"/>
              </a:spcAft>
              <a:buClr>
                <a:srgbClr val="333333"/>
              </a:buClr>
              <a:buSzPts val="2800"/>
            </a:pPr>
            <a:r>
              <a:rPr lang="en-US" dirty="0">
                <a:solidFill>
                  <a:srgbClr val="333333"/>
                </a:solidFill>
                <a:latin typeface="Franklin Gothic Book" panose="020B0503020102020204" pitchFamily="34" charset="0"/>
              </a:rPr>
              <a:t>The disciplinary practices are the skills students are expected to learn and apply when engaging with the disciplinary concepts.</a:t>
            </a:r>
          </a:p>
          <a:p>
            <a:pPr marL="342900" indent="-342900">
              <a:spcBef>
                <a:spcPts val="0"/>
              </a:spcBef>
              <a:spcAft>
                <a:spcPts val="1200"/>
              </a:spcAft>
              <a:buClr>
                <a:srgbClr val="333333"/>
              </a:buClr>
              <a:buSzPts val="2800"/>
            </a:pPr>
            <a:r>
              <a:rPr lang="en-US" dirty="0">
                <a:solidFill>
                  <a:srgbClr val="333333"/>
                </a:solidFill>
                <a:latin typeface="Franklin Gothic Book" panose="020B0503020102020204" pitchFamily="34" charset="0"/>
              </a:rPr>
              <a:t>The concepts remain the same throughout the document, and only appear when they are grade-level, theme and discipline appropriate.</a:t>
            </a:r>
            <a:endParaRPr dirty="0">
              <a:solidFill>
                <a:srgbClr val="333333"/>
              </a:solidFill>
              <a:latin typeface="Franklin Gothic Book" panose="020B0503020102020204" pitchFamily="34" charset="0"/>
            </a:endParaRPr>
          </a:p>
          <a:p>
            <a:pPr marL="342900" lvl="0" indent="-209550" algn="l" rtl="0">
              <a:spcBef>
                <a:spcPts val="1000"/>
              </a:spcBef>
              <a:spcAft>
                <a:spcPts val="0"/>
              </a:spcAft>
              <a:buSzPts val="2100"/>
              <a:buNone/>
            </a:pPr>
            <a:endParaRPr sz="2100" dirty="0">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Group Norms</a:t>
            </a:r>
            <a:endParaRPr dirty="0">
              <a:latin typeface="Franklin Gothic Medium" panose="020B0603020102020204" pitchFamily="34" charset="0"/>
            </a:endParaRPr>
          </a:p>
        </p:txBody>
      </p:sp>
      <p:sp>
        <p:nvSpPr>
          <p:cNvPr id="187" name="Google Shape;187;p3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dirty="0">
                <a:solidFill>
                  <a:schemeClr val="tx1"/>
                </a:solidFill>
                <a:latin typeface="Franklin Gothic Book" panose="020B0503020102020204" pitchFamily="34" charset="0"/>
              </a:rPr>
              <a:t>Assume best intentions.</a:t>
            </a:r>
            <a:endParaRPr dirty="0">
              <a:solidFill>
                <a:schemeClr val="tx1"/>
              </a:solidFill>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solidFill>
                  <a:schemeClr val="tx1"/>
                </a:solidFill>
                <a:latin typeface="Franklin Gothic Book" panose="020B0503020102020204" pitchFamily="34" charset="0"/>
              </a:rPr>
              <a:t>Listen carefully to one another.</a:t>
            </a:r>
            <a:endParaRPr dirty="0">
              <a:solidFill>
                <a:schemeClr val="tx1"/>
              </a:solidFill>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solidFill>
                  <a:schemeClr val="tx1"/>
                </a:solidFill>
                <a:latin typeface="Franklin Gothic Book" panose="020B0503020102020204" pitchFamily="34" charset="0"/>
              </a:rPr>
              <a:t>Be open to new ideas.</a:t>
            </a:r>
            <a:endParaRPr dirty="0">
              <a:solidFill>
                <a:schemeClr val="tx1"/>
              </a:solidFill>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solidFill>
                  <a:schemeClr val="tx1"/>
                </a:solidFill>
                <a:latin typeface="Franklin Gothic Book" panose="020B0503020102020204" pitchFamily="34" charset="0"/>
              </a:rPr>
              <a:t>Be open to working outside your comfort zone.</a:t>
            </a:r>
            <a:endParaRPr dirty="0">
              <a:solidFill>
                <a:schemeClr val="tx1"/>
              </a:solidFill>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solidFill>
                  <a:schemeClr val="tx1"/>
                </a:solidFill>
                <a:latin typeface="Franklin Gothic Book" panose="020B0503020102020204" pitchFamily="34" charset="0"/>
              </a:rPr>
              <a:t>Ask questions.</a:t>
            </a:r>
            <a:endParaRPr dirty="0">
              <a:solidFill>
                <a:schemeClr val="tx1"/>
              </a:solidFill>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solidFill>
                  <a:schemeClr val="tx1"/>
                </a:solidFill>
                <a:latin typeface="Franklin Gothic Book" panose="020B0503020102020204" pitchFamily="34" charset="0"/>
              </a:rPr>
              <a:t>Allow a chance for everyone to </a:t>
            </a:r>
            <a:br>
              <a:rPr lang="en-US" dirty="0">
                <a:solidFill>
                  <a:schemeClr val="tx1"/>
                </a:solidFill>
                <a:latin typeface="Franklin Gothic Book" panose="020B0503020102020204" pitchFamily="34" charset="0"/>
              </a:rPr>
            </a:br>
            <a:r>
              <a:rPr lang="en-US" dirty="0">
                <a:solidFill>
                  <a:schemeClr val="tx1"/>
                </a:solidFill>
                <a:latin typeface="Franklin Gothic Book" panose="020B0503020102020204" pitchFamily="34" charset="0"/>
              </a:rPr>
              <a:t>participate.</a:t>
            </a:r>
            <a:endParaRPr dirty="0">
              <a:solidFill>
                <a:schemeClr val="tx1"/>
              </a:solidFill>
              <a:latin typeface="Franklin Gothic Book" panose="020B0503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0"/>
          <p:cNvSpPr txBox="1">
            <a:spLocks noGrp="1"/>
          </p:cNvSpPr>
          <p:nvPr>
            <p:ph type="title"/>
          </p:nvPr>
        </p:nvSpPr>
        <p:spPr>
          <a:xfrm>
            <a:off x="247357" y="265851"/>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Concepts and Practices</a:t>
            </a:r>
            <a:endParaRPr dirty="0"/>
          </a:p>
        </p:txBody>
      </p:sp>
      <p:sp>
        <p:nvSpPr>
          <p:cNvPr id="422" name="Google Shape;422;p60"/>
          <p:cNvSpPr txBox="1">
            <a:spLocks noGrp="1"/>
          </p:cNvSpPr>
          <p:nvPr>
            <p:ph type="body" idx="1"/>
          </p:nvPr>
        </p:nvSpPr>
        <p:spPr>
          <a:xfrm>
            <a:off x="454184" y="1027975"/>
            <a:ext cx="11165729" cy="4901324"/>
          </a:xfrm>
          <a:prstGeom prst="rect">
            <a:avLst/>
          </a:prstGeom>
          <a:noFill/>
          <a:ln>
            <a:noFill/>
          </a:ln>
        </p:spPr>
        <p:txBody>
          <a:bodyPr spcFirstLastPara="1" wrap="square" lIns="68575" tIns="68575" rIns="68575" bIns="68575" anchor="t" anchorCtr="0">
            <a:noAutofit/>
          </a:bodyPr>
          <a:lstStyle/>
          <a:p>
            <a:pPr marL="25400" lvl="0" indent="0" algn="l" rtl="0">
              <a:spcBef>
                <a:spcPts val="0"/>
              </a:spcBef>
              <a:spcAft>
                <a:spcPts val="0"/>
              </a:spcAft>
              <a:buClr>
                <a:srgbClr val="3F3F3F"/>
              </a:buClr>
              <a:buSzPts val="2400"/>
              <a:buNone/>
            </a:pPr>
            <a:r>
              <a:rPr lang="en-US" dirty="0">
                <a:latin typeface="Franklin Gothic Book" panose="020B0503020102020204" pitchFamily="34" charset="0"/>
              </a:rPr>
              <a:t>Traditionally, Kentucky studies was the focus of fourth grade. </a:t>
            </a:r>
            <a:br>
              <a:rPr lang="en-US" dirty="0">
                <a:latin typeface="Franklin Gothic Book" panose="020B0503020102020204" pitchFamily="34" charset="0"/>
              </a:rPr>
            </a:br>
            <a:r>
              <a:rPr lang="en-US" dirty="0">
                <a:latin typeface="Franklin Gothic Book" panose="020B0503020102020204" pitchFamily="34" charset="0"/>
              </a:rPr>
              <a:t>However, the </a:t>
            </a:r>
            <a:r>
              <a:rPr lang="en-US" i="1" dirty="0">
                <a:latin typeface="Franklin Gothic Book" panose="020B0503020102020204" pitchFamily="34" charset="0"/>
              </a:rPr>
              <a:t>KAS for Social Studies </a:t>
            </a:r>
            <a:r>
              <a:rPr lang="en-US" dirty="0">
                <a:latin typeface="Franklin Gothic Book" panose="020B0503020102020204" pitchFamily="34" charset="0"/>
              </a:rPr>
              <a:t>requires a disciplinary study </a:t>
            </a:r>
            <a:br>
              <a:rPr lang="en-US" dirty="0">
                <a:latin typeface="Franklin Gothic Book" panose="020B0503020102020204" pitchFamily="34" charset="0"/>
              </a:rPr>
            </a:br>
            <a:r>
              <a:rPr lang="en-US" dirty="0">
                <a:latin typeface="Franklin Gothic Book" panose="020B0503020102020204" pitchFamily="34" charset="0"/>
              </a:rPr>
              <a:t>of Kentucky throughout a child’s social studies education in K through 12. </a:t>
            </a:r>
            <a:endParaRPr sz="3200" dirty="0">
              <a:latin typeface="Franklin Gothic Book" panose="020B0503020102020204" pitchFamily="34" charset="0"/>
            </a:endParaRPr>
          </a:p>
          <a:p>
            <a:pPr marL="25400" lvl="0" indent="0" algn="l" rtl="0">
              <a:spcBef>
                <a:spcPts val="1000"/>
              </a:spcBef>
              <a:spcAft>
                <a:spcPts val="0"/>
              </a:spcAft>
              <a:buClr>
                <a:srgbClr val="3F3F3F"/>
              </a:buClr>
              <a:buSzPts val="2400"/>
              <a:buNone/>
            </a:pPr>
            <a:endParaRPr dirty="0">
              <a:latin typeface="Franklin Gothic Book" panose="020B0503020102020204" pitchFamily="34" charset="0"/>
            </a:endParaRPr>
          </a:p>
          <a:p>
            <a:pPr marL="25400" lvl="0" indent="0" algn="l" rtl="0">
              <a:spcBef>
                <a:spcPts val="1000"/>
              </a:spcBef>
              <a:spcAft>
                <a:spcPts val="0"/>
              </a:spcAft>
              <a:buClr>
                <a:srgbClr val="3F3F3F"/>
              </a:buClr>
              <a:buSzPts val="2400"/>
              <a:buNone/>
            </a:pPr>
            <a:r>
              <a:rPr lang="en-US" dirty="0">
                <a:latin typeface="Franklin Gothic Book" panose="020B0503020102020204" pitchFamily="34" charset="0"/>
              </a:rPr>
              <a:t>Consider:</a:t>
            </a:r>
            <a:endParaRPr sz="3200" dirty="0">
              <a:latin typeface="Franklin Gothic Book" panose="020B0503020102020204" pitchFamily="34" charset="0"/>
            </a:endParaRPr>
          </a:p>
          <a:p>
            <a:pPr marL="411162" lvl="0" indent="-385763" algn="l" rtl="0">
              <a:spcBef>
                <a:spcPts val="1000"/>
              </a:spcBef>
              <a:spcAft>
                <a:spcPts val="0"/>
              </a:spcAft>
              <a:buSzPts val="2400"/>
              <a:buFont typeface="Georgia"/>
              <a:buAutoNum type="arabicPeriod"/>
            </a:pPr>
            <a:r>
              <a:rPr lang="en-US" dirty="0">
                <a:latin typeface="Franklin Gothic Book" panose="020B0503020102020204" pitchFamily="34" charset="0"/>
              </a:rPr>
              <a:t>What are the advantages of studying Kentucky throughout the </a:t>
            </a:r>
            <a:br>
              <a:rPr lang="en-US" dirty="0">
                <a:latin typeface="Franklin Gothic Book" panose="020B0503020102020204" pitchFamily="34" charset="0"/>
              </a:rPr>
            </a:br>
            <a:r>
              <a:rPr lang="en-US" dirty="0">
                <a:latin typeface="Franklin Gothic Book" panose="020B0503020102020204" pitchFamily="34" charset="0"/>
              </a:rPr>
              <a:t>K–12 progression? </a:t>
            </a:r>
            <a:endParaRPr sz="3200" dirty="0">
              <a:latin typeface="Franklin Gothic Book" panose="020B0503020102020204" pitchFamily="34" charset="0"/>
            </a:endParaRPr>
          </a:p>
          <a:p>
            <a:pPr marL="411162" lvl="0" indent="-385763" algn="l" rtl="0">
              <a:spcBef>
                <a:spcPts val="1000"/>
              </a:spcBef>
              <a:spcAft>
                <a:spcPts val="0"/>
              </a:spcAft>
              <a:buSzPts val="2400"/>
              <a:buFont typeface="Georgia"/>
              <a:buAutoNum type="arabicPeriod"/>
            </a:pPr>
            <a:r>
              <a:rPr lang="en-US" dirty="0">
                <a:latin typeface="Franklin Gothic Book" panose="020B0503020102020204" pitchFamily="34" charset="0"/>
              </a:rPr>
              <a:t>How does a more sophisticated understanding of Kentucky </a:t>
            </a:r>
            <a:br>
              <a:rPr lang="en-US" dirty="0">
                <a:latin typeface="Franklin Gothic Book" panose="020B0503020102020204" pitchFamily="34" charset="0"/>
              </a:rPr>
            </a:br>
            <a:r>
              <a:rPr lang="en-US" dirty="0">
                <a:latin typeface="Franklin Gothic Book" panose="020B0503020102020204" pitchFamily="34" charset="0"/>
              </a:rPr>
              <a:t>allow a student to better understand self, others, and the world? </a:t>
            </a:r>
            <a:endParaRPr dirty="0">
              <a:latin typeface="Franklin Gothic Book" panose="020B0503020102020204" pitchFamily="34" charset="0"/>
            </a:endParaRPr>
          </a:p>
          <a:p>
            <a:pPr marL="0" lvl="0" indent="0" algn="l" rtl="0">
              <a:lnSpc>
                <a:spcPct val="80000"/>
              </a:lnSpc>
              <a:spcBef>
                <a:spcPts val="1000"/>
              </a:spcBef>
              <a:spcAft>
                <a:spcPts val="0"/>
              </a:spcAft>
              <a:buSzPts val="2100"/>
              <a:buNone/>
            </a:pPr>
            <a:endParaRPr sz="2100" dirty="0"/>
          </a:p>
        </p:txBody>
      </p:sp>
      <p:grpSp>
        <p:nvGrpSpPr>
          <p:cNvPr id="424" name="Google Shape;424;p60" descr="This image shows that students engage with discipline specific Kentucky studies in the KAS for Social Studies. They are Kentucky Government, Kentucky Economics, Kentucky Geography and Kentucky History. " title="Discipline specific Kentucky Studies"/>
          <p:cNvGrpSpPr/>
          <p:nvPr/>
        </p:nvGrpSpPr>
        <p:grpSpPr>
          <a:xfrm>
            <a:off x="454185" y="2720939"/>
            <a:ext cx="9188715" cy="491500"/>
            <a:chOff x="555786" y="3517437"/>
            <a:chExt cx="9188715" cy="491500"/>
          </a:xfrm>
        </p:grpSpPr>
        <p:pic>
          <p:nvPicPr>
            <p:cNvPr id="425" name="Google Shape;425;p60" descr="This picture shows four social studies strands: kentucky government, kentucky economics, kentucky geography and kentucky history."/>
            <p:cNvPicPr preferRelativeResize="0"/>
            <p:nvPr/>
          </p:nvPicPr>
          <p:blipFill rotWithShape="1">
            <a:blip r:embed="rId3">
              <a:alphaModFix/>
            </a:blip>
            <a:srcRect/>
            <a:stretch/>
          </p:blipFill>
          <p:spPr>
            <a:xfrm>
              <a:off x="555786" y="3517437"/>
              <a:ext cx="7290583" cy="491500"/>
            </a:xfrm>
            <a:prstGeom prst="rect">
              <a:avLst/>
            </a:prstGeom>
            <a:noFill/>
            <a:ln>
              <a:noFill/>
            </a:ln>
          </p:spPr>
        </p:pic>
        <p:pic>
          <p:nvPicPr>
            <p:cNvPr id="426" name="Google Shape;426;p60" descr="In the KAS for Social Studies, students engage with Kentucky Government, Kentucky Economics, Kentucky Geography and Kentucky History. " title="Disciplinary Study of Kentucky"/>
            <p:cNvPicPr preferRelativeResize="0"/>
            <p:nvPr/>
          </p:nvPicPr>
          <p:blipFill rotWithShape="1">
            <a:blip r:embed="rId4">
              <a:alphaModFix/>
            </a:blip>
            <a:srcRect l="11024" r="8854" b="6928"/>
            <a:stretch/>
          </p:blipFill>
          <p:spPr>
            <a:xfrm>
              <a:off x="7837503" y="3553216"/>
              <a:ext cx="1906998" cy="419942"/>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K–12 Progressions Reflection</a:t>
            </a:r>
            <a:endParaRPr dirty="0"/>
          </a:p>
        </p:txBody>
      </p:sp>
      <p:sp>
        <p:nvSpPr>
          <p:cNvPr id="432" name="Google Shape;432;p61"/>
          <p:cNvSpPr txBox="1">
            <a:spLocks noGrp="1"/>
          </p:cNvSpPr>
          <p:nvPr>
            <p:ph type="body" idx="1"/>
          </p:nvPr>
        </p:nvSpPr>
        <p:spPr>
          <a:xfrm>
            <a:off x="555786" y="1310606"/>
            <a:ext cx="9601087" cy="4901324"/>
          </a:xfrm>
          <a:prstGeom prst="rect">
            <a:avLst/>
          </a:prstGeom>
          <a:noFill/>
          <a:ln>
            <a:noFill/>
          </a:ln>
        </p:spPr>
        <p:txBody>
          <a:bodyPr spcFirstLastPara="1" wrap="square" lIns="91425" tIns="45700" rIns="91425" bIns="45700" anchor="t" anchorCtr="0">
            <a:normAutofit/>
          </a:bodyPr>
          <a:lstStyle/>
          <a:p>
            <a:pPr marL="557199" lvl="0" indent="-557199" algn="l" rtl="0">
              <a:spcBef>
                <a:spcPts val="0"/>
              </a:spcBef>
              <a:spcAft>
                <a:spcPts val="0"/>
              </a:spcAft>
              <a:buSzPts val="3200"/>
              <a:buAutoNum type="arabicPeriod"/>
            </a:pPr>
            <a:r>
              <a:rPr lang="en-US" sz="3200" dirty="0">
                <a:latin typeface="Franklin Gothic Book" panose="020B0503020102020204" pitchFamily="34" charset="0"/>
              </a:rPr>
              <a:t>How do the K–8 themes support learning progressions?</a:t>
            </a:r>
            <a:endParaRPr dirty="0">
              <a:latin typeface="Franklin Gothic Book" panose="020B0503020102020204" pitchFamily="34" charset="0"/>
            </a:endParaRPr>
          </a:p>
          <a:p>
            <a:pPr marL="557199" lvl="0" indent="-557199" algn="l" rtl="0">
              <a:spcBef>
                <a:spcPts val="1000"/>
              </a:spcBef>
              <a:spcAft>
                <a:spcPts val="0"/>
              </a:spcAft>
              <a:buSzPts val="3200"/>
              <a:buAutoNum type="arabicPeriod"/>
            </a:pPr>
            <a:r>
              <a:rPr lang="en-US" sz="3200" dirty="0">
                <a:latin typeface="Franklin Gothic Book" panose="020B0503020102020204" pitchFamily="34" charset="0"/>
              </a:rPr>
              <a:t>How do the inquiry practices, discipline strands and disciplinary concepts and practices support learning progressions?</a:t>
            </a:r>
            <a:endParaRPr dirty="0">
              <a:latin typeface="Franklin Gothic Book" panose="020B0503020102020204" pitchFamily="34" charset="0"/>
            </a:endParaRPr>
          </a:p>
          <a:p>
            <a:pPr marL="557199" lvl="0" indent="-557199" algn="l" rtl="0">
              <a:spcBef>
                <a:spcPts val="1000"/>
              </a:spcBef>
              <a:spcAft>
                <a:spcPts val="0"/>
              </a:spcAft>
              <a:buSzPts val="3200"/>
              <a:buAutoNum type="arabicPeriod"/>
            </a:pPr>
            <a:r>
              <a:rPr lang="en-US" sz="3200" dirty="0">
                <a:latin typeface="Franklin Gothic Book" panose="020B0503020102020204" pitchFamily="34" charset="0"/>
              </a:rPr>
              <a:t>How might the progressions be useful for vertical alignment? In PLCs? </a:t>
            </a:r>
            <a:endParaRPr dirty="0">
              <a:latin typeface="Franklin Gothic Book" panose="020B0503020102020204" pitchFamily="34" charset="0"/>
            </a:endParaRPr>
          </a:p>
          <a:p>
            <a:pPr marL="557199" lvl="0" indent="-557199" algn="l" rtl="0">
              <a:spcBef>
                <a:spcPts val="1000"/>
              </a:spcBef>
              <a:spcAft>
                <a:spcPts val="0"/>
              </a:spcAft>
              <a:buSzPts val="3200"/>
              <a:buAutoNum type="arabicPeriod"/>
            </a:pPr>
            <a:r>
              <a:rPr lang="en-US" sz="3200" dirty="0">
                <a:latin typeface="Franklin Gothic Book" panose="020B0503020102020204" pitchFamily="34" charset="0"/>
              </a:rPr>
              <a:t>Where might you need additional support?</a:t>
            </a:r>
            <a:endParaRPr dirty="0">
              <a:latin typeface="Franklin Gothic Book" panose="020B05030201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Discovery Task </a:t>
            </a:r>
            <a:endParaRPr dirty="0"/>
          </a:p>
        </p:txBody>
      </p:sp>
      <p:sp>
        <p:nvSpPr>
          <p:cNvPr id="440" name="Google Shape;440;p62"/>
          <p:cNvSpPr txBox="1">
            <a:spLocks noGrp="1"/>
          </p:cNvSpPr>
          <p:nvPr>
            <p:ph type="body" idx="1"/>
          </p:nvPr>
        </p:nvSpPr>
        <p:spPr>
          <a:xfrm>
            <a:off x="383992" y="1412759"/>
            <a:ext cx="11137447" cy="5188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2800" dirty="0">
                <a:latin typeface="Franklin Gothic Book" panose="020B0503020102020204" pitchFamily="34" charset="0"/>
              </a:rPr>
              <a:t>If you are a </a:t>
            </a:r>
            <a:r>
              <a:rPr lang="en-US" sz="2800" b="1" dirty="0">
                <a:latin typeface="Franklin Gothic Book" panose="020B0503020102020204" pitchFamily="34" charset="0"/>
              </a:rPr>
              <a:t>K–8 teacher, </a:t>
            </a:r>
            <a:r>
              <a:rPr lang="en-US" sz="2800" dirty="0">
                <a:latin typeface="Franklin Gothic Book" panose="020B0503020102020204" pitchFamily="34" charset="0"/>
              </a:rPr>
              <a:t>review </a:t>
            </a:r>
            <a:r>
              <a:rPr lang="en-US" sz="2800" i="1" dirty="0">
                <a:latin typeface="Franklin Gothic Book" panose="020B0503020102020204" pitchFamily="34" charset="0"/>
              </a:rPr>
              <a:t>Looking Back, Looking Ahead.</a:t>
            </a:r>
            <a:endParaRPr sz="2800" dirty="0">
              <a:latin typeface="Franklin Gothic Book" panose="020B0503020102020204" pitchFamily="34" charset="0"/>
            </a:endParaRPr>
          </a:p>
          <a:p>
            <a:pPr marL="828040" lvl="1" indent="-457200" algn="l" rtl="0">
              <a:spcBef>
                <a:spcPts val="0"/>
              </a:spcBef>
              <a:spcAft>
                <a:spcPts val="0"/>
              </a:spcAft>
              <a:buSzPts val="2800"/>
              <a:buFont typeface="Arial" panose="020B0604020202020204" pitchFamily="34" charset="0"/>
              <a:buChar char="•"/>
            </a:pPr>
            <a:r>
              <a:rPr lang="en-US" sz="2800" dirty="0">
                <a:latin typeface="Franklin Gothic Book" panose="020B0503020102020204" pitchFamily="34" charset="0"/>
              </a:rPr>
              <a:t>Individually, with a partner or in a small grade-banded group, analyze how this section can help a teacher begin to see the progressions from one grade to the next. </a:t>
            </a:r>
            <a:endParaRPr dirty="0">
              <a:latin typeface="Franklin Gothic Book" panose="020B0503020102020204" pitchFamily="34" charset="0"/>
            </a:endParaRPr>
          </a:p>
          <a:p>
            <a:pPr marL="342900" lvl="0" indent="0" algn="l" rtl="0">
              <a:spcBef>
                <a:spcPts val="1000"/>
              </a:spcBef>
              <a:spcAft>
                <a:spcPts val="0"/>
              </a:spcAft>
              <a:buNone/>
            </a:pPr>
            <a:endParaRPr sz="2800" dirty="0">
              <a:latin typeface="Franklin Gothic Book" panose="020B0503020102020204" pitchFamily="34" charset="0"/>
            </a:endParaRPr>
          </a:p>
          <a:p>
            <a:pPr marL="0" lvl="0" indent="0" algn="l" rtl="0">
              <a:spcBef>
                <a:spcPts val="1000"/>
              </a:spcBef>
              <a:spcAft>
                <a:spcPts val="0"/>
              </a:spcAft>
              <a:buSzPts val="2800"/>
              <a:buNone/>
            </a:pPr>
            <a:r>
              <a:rPr lang="en-US" sz="2800" dirty="0">
                <a:latin typeface="Franklin Gothic Book" panose="020B0503020102020204" pitchFamily="34" charset="0"/>
              </a:rPr>
              <a:t>If you are a </a:t>
            </a:r>
            <a:r>
              <a:rPr lang="en-US" sz="2800" b="1" dirty="0">
                <a:latin typeface="Franklin Gothic Book" panose="020B0503020102020204" pitchFamily="34" charset="0"/>
              </a:rPr>
              <a:t>high school teacher</a:t>
            </a:r>
            <a:r>
              <a:rPr lang="en-US" sz="2800" dirty="0">
                <a:latin typeface="Franklin Gothic Book" panose="020B0503020102020204" pitchFamily="34" charset="0"/>
              </a:rPr>
              <a:t>, review the K–12 progressions starting on page 155 of the standards document. </a:t>
            </a:r>
            <a:endParaRPr dirty="0">
              <a:latin typeface="Franklin Gothic Book" panose="020B0503020102020204" pitchFamily="34" charset="0"/>
            </a:endParaRPr>
          </a:p>
          <a:p>
            <a:pPr marL="828040" lvl="1" indent="-457200" algn="l" rtl="0">
              <a:spcBef>
                <a:spcPts val="1000"/>
              </a:spcBef>
              <a:spcAft>
                <a:spcPts val="0"/>
              </a:spcAft>
              <a:buSzPts val="2800"/>
              <a:buFont typeface="Arial" panose="020B0604020202020204" pitchFamily="34" charset="0"/>
              <a:buChar char="•"/>
            </a:pPr>
            <a:r>
              <a:rPr lang="en-US" sz="2800" dirty="0">
                <a:latin typeface="Franklin Gothic Book" panose="020B0503020102020204" pitchFamily="34" charset="0"/>
              </a:rPr>
              <a:t>Individually or with a small team, analyze how these progressions impact and support learning in your grade or course.</a:t>
            </a:r>
            <a:endParaRPr dirty="0">
              <a:latin typeface="Franklin Gothic Book" panose="020B05030201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3"/>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Discovery Task Reflection</a:t>
            </a:r>
            <a:endParaRPr dirty="0"/>
          </a:p>
        </p:txBody>
      </p:sp>
      <p:sp>
        <p:nvSpPr>
          <p:cNvPr id="448" name="Google Shape;448;p63"/>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Font typeface="Arial"/>
              <a:buNone/>
            </a:pPr>
            <a:r>
              <a:rPr lang="en-US" sz="3400" dirty="0">
                <a:solidFill>
                  <a:schemeClr val="dk1"/>
                </a:solidFill>
                <a:latin typeface="Franklin Gothic Book" panose="020B0503020102020204" pitchFamily="34" charset="0"/>
                <a:ea typeface="Calibri"/>
                <a:cs typeface="Calibri"/>
                <a:sym typeface="Calibri"/>
              </a:rPr>
              <a:t>What is your takeaway, or “aha” moment, about how the progressions in the </a:t>
            </a:r>
            <a:r>
              <a:rPr lang="en-US" sz="3400" i="1" dirty="0">
                <a:solidFill>
                  <a:schemeClr val="dk1"/>
                </a:solidFill>
                <a:latin typeface="Franklin Gothic Book" panose="020B0503020102020204" pitchFamily="34" charset="0"/>
                <a:ea typeface="Calibri"/>
                <a:cs typeface="Calibri"/>
                <a:sym typeface="Calibri"/>
              </a:rPr>
              <a:t>KAS for Social Studies</a:t>
            </a:r>
            <a:r>
              <a:rPr lang="en-US" sz="3400" dirty="0">
                <a:solidFill>
                  <a:schemeClr val="dk1"/>
                </a:solidFill>
                <a:latin typeface="Franklin Gothic Book" panose="020B0503020102020204" pitchFamily="34" charset="0"/>
                <a:ea typeface="Calibri"/>
                <a:cs typeface="Calibri"/>
                <a:sym typeface="Calibri"/>
              </a:rPr>
              <a:t> can support teachers and students?</a:t>
            </a:r>
            <a:endParaRPr dirty="0">
              <a:latin typeface="Franklin Gothic Book" panose="020B0503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4"/>
          <p:cNvSpPr txBox="1">
            <a:spLocks noGrp="1"/>
          </p:cNvSpPr>
          <p:nvPr>
            <p:ph type="title"/>
          </p:nvPr>
        </p:nvSpPr>
        <p:spPr>
          <a:xfrm>
            <a:off x="134816" y="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Coming Up</a:t>
            </a:r>
            <a:endParaRPr dirty="0"/>
          </a:p>
        </p:txBody>
      </p:sp>
      <p:pic>
        <p:nvPicPr>
          <p:cNvPr id="5" name="Picture 4" descr="This graphic shows how the process on minding the gap is continuous with each section labeled in parts of a circle.">
            <a:extLst>
              <a:ext uri="{FF2B5EF4-FFF2-40B4-BE49-F238E27FC236}">
                <a16:creationId xmlns:a16="http://schemas.microsoft.com/office/drawing/2014/main" id="{8FE8E833-28CB-9288-23BA-378087F0CE7B}"/>
              </a:ext>
            </a:extLst>
          </p:cNvPr>
          <p:cNvPicPr>
            <a:picLocks noChangeAspect="1"/>
          </p:cNvPicPr>
          <p:nvPr/>
        </p:nvPicPr>
        <p:blipFill>
          <a:blip r:embed="rId3"/>
          <a:stretch>
            <a:fillRect/>
          </a:stretch>
        </p:blipFill>
        <p:spPr>
          <a:xfrm>
            <a:off x="2447779" y="497265"/>
            <a:ext cx="6078666" cy="5095733"/>
          </a:xfrm>
          <a:prstGeom prst="rect">
            <a:avLst/>
          </a:prstGeom>
        </p:spPr>
      </p:pic>
      <p:sp>
        <p:nvSpPr>
          <p:cNvPr id="7" name="Oval 6">
            <a:extLst>
              <a:ext uri="{FF2B5EF4-FFF2-40B4-BE49-F238E27FC236}">
                <a16:creationId xmlns:a16="http://schemas.microsoft.com/office/drawing/2014/main" id="{DF185743-9D7B-2300-D9D1-2EA541A8BD3A}"/>
              </a:ext>
              <a:ext uri="{C183D7F6-B498-43B3-948B-1728B52AA6E4}">
                <adec:decorative xmlns:adec="http://schemas.microsoft.com/office/drawing/2017/decorative" val="1"/>
              </a:ext>
            </a:extLst>
          </p:cNvPr>
          <p:cNvSpPr/>
          <p:nvPr/>
        </p:nvSpPr>
        <p:spPr>
          <a:xfrm>
            <a:off x="6781926" y="2521453"/>
            <a:ext cx="1871003" cy="1603717"/>
          </a:xfrm>
          <a:prstGeom prst="ellipse">
            <a:avLst/>
          </a:prstGeom>
          <a:noFill/>
          <a:ln w="76200">
            <a:solidFill>
              <a:srgbClr val="3A7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5"/>
          <p:cNvSpPr txBox="1">
            <a:spLocks noGrp="1"/>
          </p:cNvSpPr>
          <p:nvPr>
            <p:ph type="ctrTitle"/>
          </p:nvPr>
        </p:nvSpPr>
        <p:spPr>
          <a:xfrm>
            <a:off x="3198055" y="868262"/>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ts val="4400"/>
              <a:buFont typeface="Georgia"/>
              <a:buNone/>
            </a:pPr>
            <a:r>
              <a:rPr lang="en-US" dirty="0"/>
              <a:t>Minding the Gap</a:t>
            </a:r>
            <a:endParaRPr dirty="0"/>
          </a:p>
        </p:txBody>
      </p:sp>
      <p:sp>
        <p:nvSpPr>
          <p:cNvPr id="476" name="Google Shape;476;p65"/>
          <p:cNvSpPr txBox="1">
            <a:spLocks noGrp="1"/>
          </p:cNvSpPr>
          <p:nvPr>
            <p:ph type="subTitle" idx="1"/>
          </p:nvPr>
        </p:nvSpPr>
        <p:spPr>
          <a:xfrm>
            <a:off x="3704492" y="3401574"/>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dirty="0"/>
              <a:t>Section B: Unpacking the Standards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xfrm>
            <a:off x="838200" y="79908"/>
            <a:ext cx="10515600" cy="13257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t>Goals of this module  </a:t>
            </a:r>
            <a:endParaRPr dirty="0"/>
          </a:p>
        </p:txBody>
      </p:sp>
      <p:sp>
        <p:nvSpPr>
          <p:cNvPr id="484" name="Google Shape;484;p66"/>
          <p:cNvSpPr txBox="1">
            <a:spLocks noGrp="1"/>
          </p:cNvSpPr>
          <p:nvPr>
            <p:ph type="body" idx="1"/>
          </p:nvPr>
        </p:nvSpPr>
        <p:spPr>
          <a:xfrm>
            <a:off x="865822" y="872196"/>
            <a:ext cx="10460355" cy="4295963"/>
          </a:xfrm>
          <a:prstGeom prst="rect">
            <a:avLst/>
          </a:prstGeom>
          <a:noFill/>
          <a:ln>
            <a:noFill/>
          </a:ln>
        </p:spPr>
        <p:txBody>
          <a:bodyPr spcFirstLastPara="1" wrap="square" lIns="51425" tIns="25700" rIns="51425" bIns="25700" anchor="t" anchorCtr="0">
            <a:noAutofit/>
          </a:bodyPr>
          <a:lstStyle/>
          <a:p>
            <a:pPr marL="428631">
              <a:spcBef>
                <a:spcPts val="0"/>
              </a:spcBef>
              <a:buSzPts val="2400"/>
              <a:buFont typeface="Arial" panose="020B0604020202020204" pitchFamily="34" charset="0"/>
              <a:buChar char="•"/>
            </a:pPr>
            <a:r>
              <a:rPr lang="en-US" dirty="0">
                <a:latin typeface="Franklin Gothic Book" panose="020B0503020102020204" pitchFamily="34" charset="0"/>
              </a:rPr>
              <a:t>Build a shared understanding of the </a:t>
            </a:r>
            <a:r>
              <a:rPr lang="en-US" i="1" dirty="0">
                <a:latin typeface="Franklin Gothic Book" panose="020B0503020102020204" pitchFamily="34" charset="0"/>
              </a:rPr>
              <a:t>KAS for Social Studies </a:t>
            </a:r>
            <a:r>
              <a:rPr lang="en-US" dirty="0">
                <a:latin typeface="Franklin Gothic Book" panose="020B0503020102020204" pitchFamily="34" charset="0"/>
              </a:rPr>
              <a:t>progressions and grade-level expectations.</a:t>
            </a:r>
            <a:endParaRPr sz="3200" dirty="0">
              <a:latin typeface="Franklin Gothic Book" panose="020B0503020102020204" pitchFamily="34" charset="0"/>
            </a:endParaRPr>
          </a:p>
          <a:p>
            <a:pPr marL="428631">
              <a:buSzPts val="2400"/>
              <a:buFont typeface="Arial" panose="020B0604020202020204" pitchFamily="34" charset="0"/>
              <a:buChar char="•"/>
            </a:pPr>
            <a:r>
              <a:rPr lang="en-US" dirty="0">
                <a:latin typeface="Franklin Gothic Book" panose="020B0503020102020204" pitchFamily="34" charset="0"/>
              </a:rPr>
              <a:t>Begin to map the expectations of the </a:t>
            </a:r>
            <a:r>
              <a:rPr lang="en-US" i="1" dirty="0">
                <a:latin typeface="Franklin Gothic Book" panose="020B0503020102020204" pitchFamily="34" charset="0"/>
              </a:rPr>
              <a:t>KAS for Social Studies </a:t>
            </a:r>
            <a:r>
              <a:rPr lang="en-US" dirty="0">
                <a:latin typeface="Franklin Gothic Book" panose="020B0503020102020204" pitchFamily="34" charset="0"/>
              </a:rPr>
              <a:t>to current practice and curricula.</a:t>
            </a:r>
            <a:endParaRPr sz="3200" dirty="0">
              <a:latin typeface="Franklin Gothic Book" panose="020B0503020102020204" pitchFamily="34" charset="0"/>
            </a:endParaRPr>
          </a:p>
          <a:p>
            <a:pPr marL="428631">
              <a:buSzPts val="2400"/>
              <a:buFont typeface="Arial" panose="020B0604020202020204" pitchFamily="34" charset="0"/>
              <a:buChar char="•"/>
            </a:pPr>
            <a:r>
              <a:rPr lang="en-US" dirty="0">
                <a:latin typeface="Franklin Gothic Book" panose="020B0503020102020204" pitchFamily="34" charset="0"/>
              </a:rPr>
              <a:t>Identify gaps and overlaps between the </a:t>
            </a:r>
            <a:r>
              <a:rPr lang="en-US" i="1" dirty="0">
                <a:latin typeface="Franklin Gothic Book" panose="020B0503020102020204" pitchFamily="34" charset="0"/>
              </a:rPr>
              <a:t>KAS for Social Studies </a:t>
            </a:r>
            <a:r>
              <a:rPr lang="en-US" dirty="0">
                <a:latin typeface="Franklin Gothic Book" panose="020B0503020102020204" pitchFamily="34" charset="0"/>
              </a:rPr>
              <a:t>and current practice and curricula.</a:t>
            </a:r>
            <a:endParaRPr sz="3200" dirty="0">
              <a:latin typeface="Franklin Gothic Book" panose="020B0503020102020204" pitchFamily="34" charset="0"/>
            </a:endParaRPr>
          </a:p>
          <a:p>
            <a:pPr marL="428631">
              <a:buSzPts val="2400"/>
              <a:buFont typeface="Arial" panose="020B0604020202020204" pitchFamily="34" charset="0"/>
              <a:buChar char="•"/>
            </a:pPr>
            <a:r>
              <a:rPr lang="en-US" dirty="0">
                <a:latin typeface="Franklin Gothic Book" panose="020B0503020102020204" pitchFamily="34" charset="0"/>
              </a:rPr>
              <a:t>Identify and prioritize gaps that exist, and consider available curriculum resources, time allocation for each content area, </a:t>
            </a:r>
            <a:br>
              <a:rPr lang="en-US" dirty="0">
                <a:latin typeface="Franklin Gothic Book" panose="020B0503020102020204" pitchFamily="34" charset="0"/>
              </a:rPr>
            </a:br>
            <a:r>
              <a:rPr lang="en-US" dirty="0">
                <a:latin typeface="Franklin Gothic Book" panose="020B0503020102020204" pitchFamily="34" charset="0"/>
              </a:rPr>
              <a:t>and any additional solutions to eliminate gaps. </a:t>
            </a:r>
            <a:endParaRPr sz="3200" dirty="0">
              <a:latin typeface="Franklin Gothic Book" panose="020B0503020102020204" pitchFamily="34" charset="0"/>
            </a:endParaRPr>
          </a:p>
          <a:p>
            <a:pPr marL="428631">
              <a:buSzPts val="2400"/>
              <a:buFont typeface="Arial" panose="020B0604020202020204" pitchFamily="34" charset="0"/>
              <a:buChar char="•"/>
            </a:pPr>
            <a:r>
              <a:rPr lang="en-US" dirty="0">
                <a:latin typeface="Franklin Gothic Book" panose="020B0503020102020204" pitchFamily="34" charset="0"/>
              </a:rPr>
              <a:t>Create a proposed plan of action to successfully implement </a:t>
            </a:r>
            <a:br>
              <a:rPr lang="en-US" dirty="0">
                <a:latin typeface="Franklin Gothic Book" panose="020B0503020102020204" pitchFamily="34" charset="0"/>
              </a:rPr>
            </a:br>
            <a:r>
              <a:rPr lang="en-US" dirty="0">
                <a:latin typeface="Franklin Gothic Book" panose="020B0503020102020204" pitchFamily="34" charset="0"/>
              </a:rPr>
              <a:t>the </a:t>
            </a:r>
            <a:r>
              <a:rPr lang="en-US" i="1" dirty="0">
                <a:latin typeface="Franklin Gothic Book" panose="020B0503020102020204" pitchFamily="34" charset="0"/>
              </a:rPr>
              <a:t>KAS for Social Studies</a:t>
            </a:r>
            <a:r>
              <a:rPr lang="en-US" dirty="0">
                <a:latin typeface="Franklin Gothic Book" panose="020B0503020102020204" pitchFamily="34" charset="0"/>
              </a:rPr>
              <a:t> and close gaps. </a:t>
            </a:r>
            <a:endParaRPr dirty="0">
              <a:latin typeface="Franklin Gothic Book" panose="020B0503020102020204" pitchFamily="34" charset="0"/>
            </a:endParaRPr>
          </a:p>
          <a:p>
            <a:pPr marL="257169" lvl="0" indent="-123822" algn="l" rtl="0">
              <a:lnSpc>
                <a:spcPct val="80000"/>
              </a:lnSpc>
              <a:spcBef>
                <a:spcPts val="2000"/>
              </a:spcBef>
              <a:spcAft>
                <a:spcPts val="0"/>
              </a:spcAft>
              <a:buSzPts val="2000"/>
              <a:buNone/>
            </a:pPr>
            <a:endParaRPr sz="2000" dirty="0">
              <a:latin typeface="Source Sans Pro"/>
              <a:ea typeface="Source Sans Pro"/>
              <a:cs typeface="Source Sans Pro"/>
              <a:sym typeface="Source Sans Pro"/>
            </a:endParaRPr>
          </a:p>
        </p:txBody>
      </p:sp>
      <p:sp>
        <p:nvSpPr>
          <p:cNvPr id="486" name="Google Shape;486;p66" descr="The star image indicates the goal of this module section as &quot;begin to map the expectations of the KAS for Social Studies to current practice and curricula.&quot;&#10;" title="Star "/>
          <p:cNvSpPr/>
          <p:nvPr/>
        </p:nvSpPr>
        <p:spPr>
          <a:xfrm>
            <a:off x="610516" y="1689841"/>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Warm-Up</a:t>
            </a:r>
            <a:endParaRPr dirty="0"/>
          </a:p>
        </p:txBody>
      </p:sp>
      <p:sp>
        <p:nvSpPr>
          <p:cNvPr id="492" name="Google Shape;492;p67"/>
          <p:cNvSpPr txBox="1">
            <a:spLocks noGrp="1"/>
          </p:cNvSpPr>
          <p:nvPr>
            <p:ph type="body" idx="1"/>
          </p:nvPr>
        </p:nvSpPr>
        <p:spPr>
          <a:xfrm>
            <a:off x="555787" y="1773451"/>
            <a:ext cx="8885394" cy="4901324"/>
          </a:xfrm>
          <a:prstGeom prst="rect">
            <a:avLst/>
          </a:prstGeom>
          <a:noFill/>
          <a:ln>
            <a:noFill/>
          </a:ln>
        </p:spPr>
        <p:txBody>
          <a:bodyPr spcFirstLastPara="1" wrap="square" lIns="0" tIns="0" rIns="0" bIns="0" anchor="t" anchorCtr="0">
            <a:noAutofit/>
          </a:bodyPr>
          <a:lstStyle/>
          <a:p>
            <a:pPr marL="520700" lvl="0" indent="-457200" algn="l" rtl="0">
              <a:spcBef>
                <a:spcPts val="1000"/>
              </a:spcBef>
              <a:spcAft>
                <a:spcPts val="0"/>
              </a:spcAft>
              <a:buSzPts val="2600"/>
              <a:buFont typeface="Arial" panose="020B0604020202020204" pitchFamily="34" charset="0"/>
              <a:buChar char="•"/>
            </a:pPr>
            <a:r>
              <a:rPr lang="en-US" sz="2600" dirty="0">
                <a:latin typeface="Franklin Gothic Book" panose="020B0503020102020204" pitchFamily="34" charset="0"/>
              </a:rPr>
              <a:t>What does it mean to “unpack” standards?</a:t>
            </a:r>
            <a:endParaRPr sz="2600" dirty="0">
              <a:latin typeface="Franklin Gothic Book" panose="020B0503020102020204" pitchFamily="34" charset="0"/>
            </a:endParaRPr>
          </a:p>
          <a:p>
            <a:pPr marL="520700" lvl="0" indent="-457200" algn="l" rtl="0">
              <a:spcBef>
                <a:spcPts val="1000"/>
              </a:spcBef>
              <a:spcAft>
                <a:spcPts val="0"/>
              </a:spcAft>
              <a:buSzPts val="2600"/>
              <a:buFont typeface="Arial" panose="020B0604020202020204" pitchFamily="34" charset="0"/>
              <a:buChar char="•"/>
            </a:pPr>
            <a:r>
              <a:rPr lang="en-US" sz="2600" dirty="0">
                <a:latin typeface="Franklin Gothic Book" panose="020B0503020102020204" pitchFamily="34" charset="0"/>
              </a:rPr>
              <a:t>Brainstorm reasons to “unpack” standards.</a:t>
            </a:r>
            <a:endParaRPr sz="2600" dirty="0">
              <a:latin typeface="Franklin Gothic Book" panose="020B0503020102020204" pitchFamily="34" charset="0"/>
            </a:endParaRPr>
          </a:p>
          <a:p>
            <a:pPr marL="457200" marR="0" lvl="0" indent="0" algn="l" rtl="0">
              <a:lnSpc>
                <a:spcPct val="100000"/>
              </a:lnSpc>
              <a:spcBef>
                <a:spcPts val="1000"/>
              </a:spcBef>
              <a:spcAft>
                <a:spcPts val="0"/>
              </a:spcAft>
              <a:buClr>
                <a:schemeClr val="dk1"/>
              </a:buClr>
              <a:buSzPts val="1100"/>
              <a:buFont typeface="Arial"/>
              <a:buNone/>
            </a:pPr>
            <a:endParaRPr sz="1800" dirty="0">
              <a:highlight>
                <a:srgbClr val="FFFFFF"/>
              </a:highlight>
            </a:endParaRPr>
          </a:p>
          <a:p>
            <a:pPr marL="0" marR="0" lvl="0" indent="0" algn="l" rtl="0">
              <a:lnSpc>
                <a:spcPct val="100000"/>
              </a:lnSpc>
              <a:spcBef>
                <a:spcPts val="1000"/>
              </a:spcBef>
              <a:spcAft>
                <a:spcPts val="0"/>
              </a:spcAft>
              <a:buClr>
                <a:srgbClr val="5C6670"/>
              </a:buClr>
              <a:buSzPts val="2400"/>
              <a:buFont typeface="Arial"/>
              <a:buNone/>
            </a:pPr>
            <a:endParaRPr dirty="0"/>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dirty="0">
              <a:solidFill>
                <a:srgbClr val="595959"/>
              </a:solidFill>
              <a:latin typeface="Arial"/>
              <a:ea typeface="Arial"/>
              <a:cs typeface="Arial"/>
              <a:sym typeface="Arial"/>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dirty="0">
              <a:solidFill>
                <a:srgbClr val="5C667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aphicFrame>
        <p:nvGraphicFramePr>
          <p:cNvPr id="498" name="Google Shape;498;p68" descr="In this chart, the definition of a standard is explored through the terms know, understand and do. &#10;&#10;Know: Refers to facts, dates, places, people, definitions, rules, or information&#10;&#10;Understand: Refers to theories, generalizations, or “big ideas”&#10;&#10;Do: Refers to skills such as communication, reading, computation, application, and transfer to new situations&#10;" title="Standards Definition Chart"/>
          <p:cNvGraphicFramePr/>
          <p:nvPr>
            <p:extLst>
              <p:ext uri="{D42A27DB-BD31-4B8C-83A1-F6EECF244321}">
                <p14:modId xmlns:p14="http://schemas.microsoft.com/office/powerpoint/2010/main" val="545263882"/>
              </p:ext>
            </p:extLst>
          </p:nvPr>
        </p:nvGraphicFramePr>
        <p:xfrm>
          <a:off x="1082200" y="2942037"/>
          <a:ext cx="10027600" cy="2672016"/>
        </p:xfrm>
        <a:graphic>
          <a:graphicData uri="http://schemas.openxmlformats.org/drawingml/2006/table">
            <a:tbl>
              <a:tblPr firstRow="1">
                <a:noFill/>
                <a:tableStyleId>{5877F1E7-061A-47BF-BA76-2721B18EE373}</a:tableStyleId>
              </a:tblPr>
              <a:tblGrid>
                <a:gridCol w="1470525">
                  <a:extLst>
                    <a:ext uri="{9D8B030D-6E8A-4147-A177-3AD203B41FA5}">
                      <a16:colId xmlns:a16="http://schemas.microsoft.com/office/drawing/2014/main" val="20000"/>
                    </a:ext>
                  </a:extLst>
                </a:gridCol>
                <a:gridCol w="8557075">
                  <a:extLst>
                    <a:ext uri="{9D8B030D-6E8A-4147-A177-3AD203B41FA5}">
                      <a16:colId xmlns:a16="http://schemas.microsoft.com/office/drawing/2014/main" val="20001"/>
                    </a:ext>
                  </a:extLst>
                </a:gridCol>
              </a:tblGrid>
              <a:tr h="457175">
                <a:tc>
                  <a:txBody>
                    <a:bodyPr/>
                    <a:lstStyle/>
                    <a:p>
                      <a:pPr marL="0" marR="0" lvl="0" indent="0" algn="l" rtl="0">
                        <a:spcBef>
                          <a:spcPts val="0"/>
                        </a:spcBef>
                        <a:spcAft>
                          <a:spcPts val="0"/>
                        </a:spcAft>
                        <a:buClr>
                          <a:schemeClr val="dk1"/>
                        </a:buClr>
                        <a:buSzPts val="1800"/>
                        <a:buFont typeface="Libre Franklin Medium"/>
                        <a:buNone/>
                      </a:pPr>
                      <a:endParaRPr sz="1800" u="none" strike="noStrike" cap="none" dirty="0"/>
                    </a:p>
                  </a:txBody>
                  <a:tcPr marL="91425" marR="91425" marT="91425" marB="91425">
                    <a:solidFill>
                      <a:srgbClr val="B3C0DF"/>
                    </a:solidFill>
                  </a:tcPr>
                </a:tc>
                <a:tc>
                  <a:txBody>
                    <a:bodyPr/>
                    <a:lstStyle/>
                    <a:p>
                      <a:pPr marL="0" marR="0" lvl="0" indent="0" algn="ctr"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Definition</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solidFill>
                      <a:srgbClr val="B3C0DF"/>
                    </a:solidFill>
                  </a:tcPr>
                </a:tc>
                <a:extLst>
                  <a:ext uri="{0D108BD9-81ED-4DB2-BD59-A6C34878D82A}">
                    <a16:rowId xmlns:a16="http://schemas.microsoft.com/office/drawing/2014/main" val="10000"/>
                  </a:ext>
                </a:extLst>
              </a:tr>
              <a:tr h="58957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Know</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dirty="0">
                          <a:solidFill>
                            <a:srgbClr val="3F3F3F"/>
                          </a:solidFill>
                          <a:latin typeface="Libre Franklin Medium"/>
                          <a:ea typeface="Libre Franklin Medium"/>
                          <a:cs typeface="Libre Franklin Medium"/>
                          <a:sym typeface="Libre Franklin Medium"/>
                        </a:rPr>
                        <a:t>Refers to facts, dates, places, people, definitions, rules, or information</a:t>
                      </a:r>
                      <a:endParaRPr sz="1800"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1"/>
                  </a:ext>
                </a:extLst>
              </a:tr>
              <a:tr h="77262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Understand</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dirty="0">
                          <a:solidFill>
                            <a:srgbClr val="3F3F3F"/>
                          </a:solidFill>
                          <a:latin typeface="Libre Franklin Medium"/>
                          <a:ea typeface="Libre Franklin Medium"/>
                          <a:cs typeface="Libre Franklin Medium"/>
                          <a:sym typeface="Libre Franklin Medium"/>
                        </a:rPr>
                        <a:t>Refers to theories, generalizations, or “big ideas”</a:t>
                      </a:r>
                      <a:endParaRPr sz="1800"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2"/>
                  </a:ext>
                </a:extLst>
              </a:tr>
              <a:tr h="83467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Do</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dirty="0">
                          <a:solidFill>
                            <a:srgbClr val="3F3F3F"/>
                          </a:solidFill>
                          <a:latin typeface="Libre Franklin Medium"/>
                          <a:ea typeface="Libre Franklin Medium"/>
                          <a:cs typeface="Libre Franklin Medium"/>
                          <a:sym typeface="Libre Franklin Medium"/>
                        </a:rPr>
                        <a:t>Refers to skills such as communication, reading, computation, application, and transfer to new situations</a:t>
                      </a:r>
                      <a:endParaRPr sz="1800"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3"/>
                  </a:ext>
                </a:extLst>
              </a:tr>
            </a:tbl>
          </a:graphicData>
        </a:graphic>
      </p:graphicFrame>
      <p:sp>
        <p:nvSpPr>
          <p:cNvPr id="499" name="Google Shape;499;p68" title="What are standards?"/>
          <p:cNvSpPr txBox="1"/>
          <p:nvPr/>
        </p:nvSpPr>
        <p:spPr>
          <a:xfrm>
            <a:off x="538260" y="340005"/>
            <a:ext cx="8596668" cy="1320800"/>
          </a:xfrm>
          <a:prstGeom prst="rect">
            <a:avLst/>
          </a:prstGeom>
          <a:noFill/>
          <a:ln>
            <a:noFill/>
          </a:ln>
        </p:spPr>
        <p:txBody>
          <a:bodyPr spcFirstLastPara="1" wrap="square" lIns="91425" tIns="45700" rIns="91425" bIns="45700" anchor="t" anchorCtr="0">
            <a:normAutofit fontScale="97500"/>
          </a:bodyPr>
          <a:lstStyle/>
          <a:p>
            <a:pPr marL="0" marR="0" lvl="0" indent="0" algn="l" rtl="0">
              <a:spcBef>
                <a:spcPts val="0"/>
              </a:spcBef>
              <a:spcAft>
                <a:spcPts val="0"/>
              </a:spcAft>
              <a:buClr>
                <a:srgbClr val="072B62"/>
              </a:buClr>
              <a:buSzPct val="100000"/>
              <a:buFont typeface="Georgia"/>
              <a:buNone/>
            </a:pPr>
            <a:endParaRPr sz="4400" dirty="0">
              <a:solidFill>
                <a:srgbClr val="FF0000"/>
              </a:solidFill>
              <a:latin typeface="Georgia"/>
              <a:ea typeface="Georgia"/>
              <a:cs typeface="Georgia"/>
              <a:sym typeface="Georgia"/>
            </a:endParaRPr>
          </a:p>
        </p:txBody>
      </p:sp>
      <p:sp>
        <p:nvSpPr>
          <p:cNvPr id="500" name="Google Shape;500;p6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What Are Standards?</a:t>
            </a:r>
            <a:endParaRPr dirty="0"/>
          </a:p>
        </p:txBody>
      </p:sp>
      <p:sp>
        <p:nvSpPr>
          <p:cNvPr id="502" name="Google Shape;502;p68"/>
          <p:cNvSpPr txBox="1">
            <a:spLocks noGrp="1"/>
          </p:cNvSpPr>
          <p:nvPr>
            <p:ph type="body" idx="1"/>
          </p:nvPr>
        </p:nvSpPr>
        <p:spPr>
          <a:xfrm>
            <a:off x="534567" y="1414272"/>
            <a:ext cx="10575233" cy="438173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200" dirty="0">
                <a:solidFill>
                  <a:srgbClr val="595959"/>
                </a:solidFill>
                <a:latin typeface="Franklin Gothic Book" panose="020B0503020102020204" pitchFamily="34" charset="0"/>
              </a:rPr>
              <a:t>Standards define what students should</a:t>
            </a:r>
            <a:r>
              <a:rPr lang="en-US" sz="3200" i="1" dirty="0">
                <a:solidFill>
                  <a:srgbClr val="595959"/>
                </a:solidFill>
                <a:latin typeface="Franklin Gothic Book" panose="020B0503020102020204" pitchFamily="34" charset="0"/>
              </a:rPr>
              <a:t> know</a:t>
            </a:r>
            <a:r>
              <a:rPr lang="en-US" sz="3200" dirty="0">
                <a:solidFill>
                  <a:srgbClr val="595959"/>
                </a:solidFill>
                <a:latin typeface="Franklin Gothic Book" panose="020B0503020102020204" pitchFamily="34" charset="0"/>
              </a:rPr>
              <a:t>, </a:t>
            </a:r>
            <a:r>
              <a:rPr lang="en-US" sz="3200" i="1" dirty="0">
                <a:solidFill>
                  <a:srgbClr val="595959"/>
                </a:solidFill>
                <a:latin typeface="Franklin Gothic Book" panose="020B0503020102020204" pitchFamily="34" charset="0"/>
              </a:rPr>
              <a:t>understand</a:t>
            </a:r>
            <a:r>
              <a:rPr lang="en-US" sz="3200" dirty="0">
                <a:solidFill>
                  <a:srgbClr val="595959"/>
                </a:solidFill>
                <a:latin typeface="Franklin Gothic Book" panose="020B0503020102020204" pitchFamily="34" charset="0"/>
              </a:rPr>
              <a:t> and be able to </a:t>
            </a:r>
            <a:r>
              <a:rPr lang="en-US" sz="3200" i="1" dirty="0">
                <a:solidFill>
                  <a:srgbClr val="595959"/>
                </a:solidFill>
                <a:latin typeface="Franklin Gothic Book" panose="020B0503020102020204" pitchFamily="34" charset="0"/>
              </a:rPr>
              <a:t>do</a:t>
            </a:r>
            <a:r>
              <a:rPr lang="en-US" sz="3200" dirty="0">
                <a:solidFill>
                  <a:srgbClr val="595959"/>
                </a:solidFill>
                <a:latin typeface="Franklin Gothic Book" panose="020B0503020102020204" pitchFamily="34" charset="0"/>
              </a:rPr>
              <a:t> at the end of a grade level.</a:t>
            </a:r>
            <a:endParaRPr sz="3200" dirty="0">
              <a:latin typeface="Franklin Gothic Book" panose="020B0503020102020204" pitchFamily="34" charset="0"/>
            </a:endParaRPr>
          </a:p>
          <a:p>
            <a:pPr marL="0" lvl="0" indent="0" algn="l" rtl="0">
              <a:spcBef>
                <a:spcPts val="1000"/>
              </a:spcBef>
              <a:spcAft>
                <a:spcPts val="0"/>
              </a:spcAft>
              <a:buSzPts val="3600"/>
              <a:buNone/>
            </a:pPr>
            <a:endParaRPr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Why Unpack a Standard?</a:t>
            </a:r>
            <a:endParaRPr dirty="0"/>
          </a:p>
        </p:txBody>
      </p:sp>
      <p:sp>
        <p:nvSpPr>
          <p:cNvPr id="509" name="Google Shape;509;p6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sz="3200" dirty="0">
                <a:latin typeface="Franklin Gothic Book" panose="020B0503020102020204" pitchFamily="34" charset="0"/>
              </a:rPr>
              <a:t>Enhances student understanding and mastery</a:t>
            </a:r>
            <a:endParaRPr sz="3200"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200" dirty="0">
                <a:latin typeface="Franklin Gothic Book" panose="020B0503020102020204" pitchFamily="34" charset="0"/>
              </a:rPr>
              <a:t>Enables teachers to interpret standards the same way</a:t>
            </a:r>
            <a:endParaRPr sz="3200"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200" dirty="0">
                <a:latin typeface="Franklin Gothic Book" panose="020B0503020102020204" pitchFamily="34" charset="0"/>
              </a:rPr>
              <a:t>Provides teachers with a common roadmap for developing unit and lesson plans</a:t>
            </a:r>
            <a:endParaRPr sz="3200" dirty="0">
              <a:latin typeface="Franklin Gothic Book" panose="020B0503020102020204" pitchFamily="34" charset="0"/>
            </a:endParaRPr>
          </a:p>
          <a:p>
            <a:pPr marL="0" lvl="0" indent="0" algn="l" rtl="0">
              <a:spcBef>
                <a:spcPts val="1000"/>
              </a:spcBef>
              <a:spcAft>
                <a:spcPts val="0"/>
              </a:spcAft>
              <a:buSzPts val="3600"/>
              <a:buNone/>
            </a:pPr>
            <a:endParaRPr dirty="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Goals of this Module </a:t>
            </a:r>
            <a:endParaRPr dirty="0">
              <a:latin typeface="Franklin Gothic Medium" panose="020B0603020102020204" pitchFamily="34" charset="0"/>
            </a:endParaRPr>
          </a:p>
        </p:txBody>
      </p:sp>
      <p:sp>
        <p:nvSpPr>
          <p:cNvPr id="195" name="Google Shape;195;p34"/>
          <p:cNvSpPr txBox="1">
            <a:spLocks noGrp="1"/>
          </p:cNvSpPr>
          <p:nvPr>
            <p:ph type="body" idx="1"/>
          </p:nvPr>
        </p:nvSpPr>
        <p:spPr>
          <a:xfrm>
            <a:off x="711591" y="1253400"/>
            <a:ext cx="10515600" cy="4351200"/>
          </a:xfrm>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SzPts val="2400"/>
              <a:buFont typeface="Arial" panose="020B0604020202020204" pitchFamily="34" charset="0"/>
              <a:buChar char="•"/>
            </a:pPr>
            <a:r>
              <a:rPr lang="en-US" sz="2400" dirty="0">
                <a:latin typeface="Franklin Gothic Book" panose="020B0503020102020204" pitchFamily="34" charset="0"/>
              </a:rPr>
              <a:t>Build a shared understanding of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progressions and grade-level expectations.</a:t>
            </a:r>
            <a:endParaRPr dirty="0">
              <a:latin typeface="Franklin Gothic Book" panose="020B0503020102020204" pitchFamily="34" charset="0"/>
            </a:endParaRPr>
          </a:p>
          <a:p>
            <a:pPr marL="342900" lvl="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Map the expectations of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to current practice and curricula.</a:t>
            </a:r>
            <a:endParaRPr dirty="0">
              <a:latin typeface="Franklin Gothic Book" panose="020B0503020102020204" pitchFamily="34" charset="0"/>
            </a:endParaRPr>
          </a:p>
          <a:p>
            <a:pPr marL="342900" lvl="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Identify gaps and overlaps between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and current practice and curricula.</a:t>
            </a:r>
            <a:endParaRPr dirty="0">
              <a:latin typeface="Franklin Gothic Book" panose="020B0503020102020204" pitchFamily="34" charset="0"/>
            </a:endParaRPr>
          </a:p>
          <a:p>
            <a:pPr marL="342900" lvl="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Identify and prioritize gaps that exist, and consider available curriculum resources, time allocation for each content area, and any additional solutions to eliminate gaps. </a:t>
            </a:r>
            <a:endParaRPr dirty="0">
              <a:latin typeface="Franklin Gothic Book" panose="020B0503020102020204" pitchFamily="34" charset="0"/>
            </a:endParaRPr>
          </a:p>
          <a:p>
            <a:pPr marL="342900" lvl="0" algn="l" rtl="0">
              <a:spcBef>
                <a:spcPts val="1000"/>
              </a:spcBef>
              <a:spcAft>
                <a:spcPts val="0"/>
              </a:spcAft>
              <a:buSzPts val="2400"/>
              <a:buFont typeface="Arial" panose="020B0604020202020204" pitchFamily="34" charset="0"/>
              <a:buChar char="•"/>
            </a:pPr>
            <a:r>
              <a:rPr lang="en-US" sz="2400" dirty="0">
                <a:latin typeface="Franklin Gothic Book" panose="020B0503020102020204" pitchFamily="34" charset="0"/>
              </a:rPr>
              <a:t>Create a proposed plan of action to successfully implement the </a:t>
            </a:r>
            <a:r>
              <a:rPr lang="en-US" sz="2400" i="1" dirty="0">
                <a:latin typeface="Franklin Gothic Book" panose="020B0503020102020204" pitchFamily="34" charset="0"/>
              </a:rPr>
              <a:t>KAS for Social Studies </a:t>
            </a:r>
            <a:r>
              <a:rPr lang="en-US" sz="2400" dirty="0">
                <a:latin typeface="Franklin Gothic Book" panose="020B0503020102020204" pitchFamily="34" charset="0"/>
              </a:rPr>
              <a:t>and close gaps. </a:t>
            </a:r>
            <a:endParaRPr dirty="0">
              <a:latin typeface="Franklin Gothic Book" panose="020B05030201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0"/>
          <p:cNvSpPr txBox="1">
            <a:spLocks noGrp="1"/>
          </p:cNvSpPr>
          <p:nvPr>
            <p:ph type="title"/>
          </p:nvPr>
        </p:nvSpPr>
        <p:spPr>
          <a:xfrm>
            <a:off x="416169" y="151015"/>
            <a:ext cx="11064128" cy="132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t>What Does It Mean to Unpack a Standard?</a:t>
            </a:r>
            <a:endParaRPr dirty="0"/>
          </a:p>
        </p:txBody>
      </p:sp>
      <p:sp>
        <p:nvSpPr>
          <p:cNvPr id="517" name="Google Shape;517;p70"/>
          <p:cNvSpPr txBox="1">
            <a:spLocks noGrp="1"/>
          </p:cNvSpPr>
          <p:nvPr>
            <p:ph type="body" idx="1"/>
          </p:nvPr>
        </p:nvSpPr>
        <p:spPr>
          <a:xfrm>
            <a:off x="563936" y="1476715"/>
            <a:ext cx="11064128" cy="490132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Clr>
                <a:schemeClr val="dk1"/>
              </a:buClr>
              <a:buSzPts val="1100"/>
              <a:buNone/>
            </a:pPr>
            <a:r>
              <a:rPr lang="en-US" sz="2400" dirty="0">
                <a:solidFill>
                  <a:schemeClr val="tx1"/>
                </a:solidFill>
                <a:latin typeface="Franklin Gothic Book" panose="020B0503020102020204" pitchFamily="34" charset="0"/>
              </a:rPr>
              <a:t>Breaking a standard into smaller, more explicit chunks for the purposes of curriculum development and/or unit and lesson planning.</a:t>
            </a:r>
            <a:endParaRPr sz="2400" dirty="0">
              <a:solidFill>
                <a:schemeClr val="tx1"/>
              </a:solidFill>
              <a:latin typeface="Franklin Gothic Book" panose="020B0503020102020204" pitchFamily="34" charset="0"/>
            </a:endParaRPr>
          </a:p>
          <a:p>
            <a:pPr marL="0" lvl="0" indent="0" algn="l" rtl="0">
              <a:lnSpc>
                <a:spcPct val="115000"/>
              </a:lnSpc>
              <a:spcBef>
                <a:spcPts val="800"/>
              </a:spcBef>
              <a:spcAft>
                <a:spcPts val="0"/>
              </a:spcAft>
              <a:buClr>
                <a:schemeClr val="dk1"/>
              </a:buClr>
              <a:buSzPts val="1100"/>
              <a:buNone/>
            </a:pPr>
            <a:r>
              <a:rPr lang="en-US" sz="2400" dirty="0">
                <a:solidFill>
                  <a:schemeClr val="tx1"/>
                </a:solidFill>
                <a:latin typeface="Franklin Gothic Book" panose="020B0503020102020204" pitchFamily="34" charset="0"/>
              </a:rPr>
              <a:t>For example, analyze the verb in the following standard to determine its meaning in terms of instruction and assessment.  </a:t>
            </a:r>
            <a:endParaRPr sz="2400" dirty="0">
              <a:solidFill>
                <a:schemeClr val="tx1"/>
              </a:solidFill>
              <a:latin typeface="Franklin Gothic Book" panose="020B0503020102020204" pitchFamily="34" charset="0"/>
            </a:endParaRPr>
          </a:p>
          <a:p>
            <a:pPr marL="463550" lvl="0" indent="-125413" algn="l" rtl="0">
              <a:lnSpc>
                <a:spcPct val="115000"/>
              </a:lnSpc>
              <a:spcBef>
                <a:spcPts val="800"/>
              </a:spcBef>
              <a:spcAft>
                <a:spcPts val="0"/>
              </a:spcAft>
              <a:buClr>
                <a:schemeClr val="dk1"/>
              </a:buClr>
              <a:buSzPts val="2400"/>
              <a:buNone/>
            </a:pPr>
            <a:r>
              <a:rPr lang="en-US" dirty="0">
                <a:solidFill>
                  <a:schemeClr val="tx1"/>
                </a:solidFill>
                <a:latin typeface="Franklin Gothic Book" panose="020B0503020102020204" pitchFamily="34" charset="0"/>
              </a:rPr>
              <a:t>“...understand the development of important community traditions and events.”</a:t>
            </a:r>
          </a:p>
          <a:p>
            <a:pPr marL="393700" indent="-393700">
              <a:lnSpc>
                <a:spcPct val="115000"/>
              </a:lnSpc>
              <a:spcBef>
                <a:spcPts val="800"/>
              </a:spcBef>
              <a:buClr>
                <a:schemeClr val="dk1"/>
              </a:buClr>
              <a:buSzPts val="2400"/>
            </a:pPr>
            <a:r>
              <a:rPr lang="en-US" sz="2400" dirty="0">
                <a:solidFill>
                  <a:schemeClr val="tx1"/>
                </a:solidFill>
                <a:latin typeface="Franklin Gothic Book" panose="020B0503020102020204" pitchFamily="34" charset="0"/>
              </a:rPr>
              <a:t>What does </a:t>
            </a:r>
            <a:r>
              <a:rPr lang="en-US" sz="2400" i="1" dirty="0">
                <a:solidFill>
                  <a:schemeClr val="tx1"/>
                </a:solidFill>
                <a:latin typeface="Franklin Gothic Book" panose="020B0503020102020204" pitchFamily="34" charset="0"/>
              </a:rPr>
              <a:t>understand</a:t>
            </a:r>
            <a:r>
              <a:rPr lang="en-US" sz="2400" dirty="0">
                <a:solidFill>
                  <a:schemeClr val="tx1"/>
                </a:solidFill>
                <a:latin typeface="Franklin Gothic Book" panose="020B0503020102020204" pitchFamily="34" charset="0"/>
              </a:rPr>
              <a:t> mean in this standard? Does it mean “make meaning of” or “transfer”? Does it mean to “accurately state and explain”? Or, does it simply mean to “know”? What does the verb demand in terms of student learning?</a:t>
            </a:r>
            <a:endParaRPr sz="2400" dirty="0">
              <a:solidFill>
                <a:schemeClr val="tx1"/>
              </a:solidFill>
              <a:latin typeface="Franklin Gothic Book" panose="020B05030201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t>When Unpacking a Standard, </a:t>
            </a:r>
            <a:br>
              <a:rPr lang="en-US" dirty="0"/>
            </a:br>
            <a:r>
              <a:rPr lang="en-US" dirty="0"/>
              <a:t>Ask a Series of Questions:</a:t>
            </a:r>
            <a:endParaRPr dirty="0"/>
          </a:p>
        </p:txBody>
      </p:sp>
      <p:sp>
        <p:nvSpPr>
          <p:cNvPr id="525" name="Google Shape;525;p7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indent="-457200" algn="l" rtl="0">
              <a:spcBef>
                <a:spcPts val="0"/>
              </a:spcBef>
              <a:spcAft>
                <a:spcPts val="0"/>
              </a:spcAft>
              <a:buSzPts val="3200"/>
              <a:buFont typeface="Arial" panose="020B0604020202020204" pitchFamily="34" charset="0"/>
              <a:buChar char="•"/>
            </a:pPr>
            <a:r>
              <a:rPr lang="en-US" sz="3200" dirty="0">
                <a:latin typeface="Franklin Gothic Book" panose="020B0503020102020204" pitchFamily="34" charset="0"/>
              </a:rPr>
              <a:t>What knowledge will students need to demonstrate the intended learning?</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What understandings will they need to master?</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What skills will they need to apply to demonstrate mastery?</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How might students demonstrate the requisite skills through learning experiences?</a:t>
            </a:r>
            <a:endParaRPr dirty="0">
              <a:latin typeface="Franklin Gothic Book" panose="020B05030201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2"/>
          <p:cNvSpPr txBox="1">
            <a:spLocks noGrp="1"/>
          </p:cNvSpPr>
          <p:nvPr>
            <p:ph type="title"/>
          </p:nvPr>
        </p:nvSpPr>
        <p:spPr>
          <a:xfrm>
            <a:off x="261425" y="17163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Doing It Together</a:t>
            </a:r>
            <a:endParaRPr dirty="0"/>
          </a:p>
        </p:txBody>
      </p:sp>
      <p:sp>
        <p:nvSpPr>
          <p:cNvPr id="533" name="Google Shape;533;p72"/>
          <p:cNvSpPr txBox="1">
            <a:spLocks noGrp="1"/>
          </p:cNvSpPr>
          <p:nvPr>
            <p:ph type="body" idx="1"/>
          </p:nvPr>
        </p:nvSpPr>
        <p:spPr>
          <a:xfrm>
            <a:off x="541717" y="1155689"/>
            <a:ext cx="10515599" cy="5177445"/>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2800"/>
              <a:buNone/>
            </a:pPr>
            <a:r>
              <a:rPr lang="en-US" dirty="0">
                <a:latin typeface="Franklin Gothic Book" panose="020B0503020102020204" pitchFamily="34" charset="0"/>
              </a:rPr>
              <a:t>Breaking down the standards allows for collegial conversations that should result in a common agreement on the learning expectations.</a:t>
            </a:r>
            <a:endParaRPr dirty="0">
              <a:latin typeface="Franklin Gothic Book" panose="020B0503020102020204" pitchFamily="34" charset="0"/>
            </a:endParaRPr>
          </a:p>
          <a:p>
            <a:pPr marL="685800" lvl="0" indent="-381000" algn="l" rtl="0">
              <a:spcBef>
                <a:spcPts val="2000"/>
              </a:spcBef>
              <a:spcAft>
                <a:spcPts val="0"/>
              </a:spcAft>
              <a:buSzPts val="2400"/>
              <a:buAutoNum type="arabicPeriod"/>
            </a:pPr>
            <a:r>
              <a:rPr lang="en-US" dirty="0">
                <a:latin typeface="Franklin Gothic Book" panose="020B0503020102020204" pitchFamily="34" charset="0"/>
              </a:rPr>
              <a:t>Define the language of the standard</a:t>
            </a:r>
            <a:endParaRPr dirty="0">
              <a:latin typeface="Franklin Gothic Book" panose="020B0503020102020204" pitchFamily="34" charset="0"/>
            </a:endParaRPr>
          </a:p>
          <a:p>
            <a:pPr marL="685800" lvl="0" indent="-381000" algn="l" rtl="0">
              <a:spcBef>
                <a:spcPts val="1000"/>
              </a:spcBef>
              <a:spcAft>
                <a:spcPts val="0"/>
              </a:spcAft>
              <a:buSzPts val="2400"/>
              <a:buAutoNum type="arabicPeriod"/>
            </a:pPr>
            <a:r>
              <a:rPr lang="en-US" dirty="0">
                <a:latin typeface="Franklin Gothic Book" panose="020B0503020102020204" pitchFamily="34" charset="0"/>
              </a:rPr>
              <a:t>Determine the level of rigor indicated, in part, through the verb used and the grade level of the standard</a:t>
            </a:r>
            <a:endParaRPr dirty="0">
              <a:latin typeface="Franklin Gothic Book" panose="020B0503020102020204" pitchFamily="34" charset="0"/>
            </a:endParaRPr>
          </a:p>
          <a:p>
            <a:pPr marL="685800" lvl="0" indent="-381000" algn="l" rtl="0">
              <a:spcBef>
                <a:spcPts val="1000"/>
              </a:spcBef>
              <a:spcAft>
                <a:spcPts val="0"/>
              </a:spcAft>
              <a:buSzPts val="2400"/>
              <a:buAutoNum type="arabicPeriod"/>
            </a:pPr>
            <a:r>
              <a:rPr lang="en-US" dirty="0">
                <a:latin typeface="Franklin Gothic Book" panose="020B0503020102020204" pitchFamily="34" charset="0"/>
              </a:rPr>
              <a:t>Analyze and  translate to better incorporate into curriculum, unit, and lesson plans</a:t>
            </a:r>
            <a:endParaRPr dirty="0">
              <a:latin typeface="Franklin Gothic Book" panose="020B0503020102020204" pitchFamily="34" charset="0"/>
            </a:endParaRPr>
          </a:p>
          <a:p>
            <a:pPr marL="685800" lvl="0" indent="-381000" algn="l" rtl="0">
              <a:spcBef>
                <a:spcPts val="1000"/>
              </a:spcBef>
              <a:spcAft>
                <a:spcPts val="1000"/>
              </a:spcAft>
              <a:buSzPts val="2400"/>
              <a:buAutoNum type="arabicPeriod"/>
            </a:pPr>
            <a:r>
              <a:rPr lang="en-US" dirty="0">
                <a:latin typeface="Franklin Gothic Book" panose="020B0503020102020204" pitchFamily="34" charset="0"/>
              </a:rPr>
              <a:t>Analysis is essential at the local level if the standards are to be validly and consistently taught among teachers</a:t>
            </a:r>
            <a:endParaRPr dirty="0">
              <a:latin typeface="Franklin Gothic Book" panose="020B05030201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400"/>
              <a:buFont typeface="Georgia"/>
              <a:buNone/>
            </a:pPr>
            <a:r>
              <a:rPr lang="en-US" u="sng" dirty="0">
                <a:solidFill>
                  <a:schemeClr val="dk1"/>
                </a:solidFill>
                <a:hlinkClick r:id="rId3">
                  <a:extLst>
                    <a:ext uri="{A12FA001-AC4F-418D-AE19-62706E023703}">
                      <ahyp:hlinkClr xmlns:ahyp="http://schemas.microsoft.com/office/drawing/2018/hyperlinkcolor" val="tx"/>
                    </a:ext>
                  </a:extLst>
                </a:hlinkClick>
              </a:rPr>
              <a:t>Tool to Unpack Standards</a:t>
            </a:r>
            <a:endParaRPr dirty="0">
              <a:solidFill>
                <a:schemeClr val="dk1"/>
              </a:solidFill>
            </a:endParaRPr>
          </a:p>
        </p:txBody>
      </p:sp>
      <p:sp>
        <p:nvSpPr>
          <p:cNvPr id="542" name="Google Shape;542;p73"/>
          <p:cNvSpPr txBox="1"/>
          <p:nvPr/>
        </p:nvSpPr>
        <p:spPr>
          <a:xfrm>
            <a:off x="1169759" y="1565353"/>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1</a:t>
            </a:r>
            <a:endParaRPr dirty="0"/>
          </a:p>
        </p:txBody>
      </p:sp>
      <p:sp>
        <p:nvSpPr>
          <p:cNvPr id="543" name="Google Shape;543;p73" descr="Indicates that the first column is the standard. " title="Down arrow"/>
          <p:cNvSpPr/>
          <p:nvPr/>
        </p:nvSpPr>
        <p:spPr>
          <a:xfrm>
            <a:off x="1490993"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544" name="Google Shape;544;p73"/>
          <p:cNvSpPr txBox="1"/>
          <p:nvPr/>
        </p:nvSpPr>
        <p:spPr>
          <a:xfrm>
            <a:off x="3442317" y="1565353"/>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2</a:t>
            </a:r>
            <a:endParaRPr dirty="0"/>
          </a:p>
        </p:txBody>
      </p:sp>
      <p:sp>
        <p:nvSpPr>
          <p:cNvPr id="545" name="Google Shape;545;p73" descr="Indicates that the second step in this chart is to identify What Knowledge/Concepts/ Vocabulary do students need to know to reach this standard?&#10;" title="Down arrow Step Two"/>
          <p:cNvSpPr/>
          <p:nvPr/>
        </p:nvSpPr>
        <p:spPr>
          <a:xfrm>
            <a:off x="3762357"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546" name="Google Shape;546;p73"/>
          <p:cNvSpPr txBox="1"/>
          <p:nvPr/>
        </p:nvSpPr>
        <p:spPr>
          <a:xfrm>
            <a:off x="5712338" y="4792065"/>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3</a:t>
            </a:r>
            <a:endParaRPr dirty="0"/>
          </a:p>
        </p:txBody>
      </p:sp>
      <p:sp>
        <p:nvSpPr>
          <p:cNvPr id="547" name="Google Shape;547;p73" descr="Indicates that step 3 is identifying what skills do students need to be able to do to reach this standard. &#10;" title="Upward arrow"/>
          <p:cNvSpPr/>
          <p:nvPr/>
        </p:nvSpPr>
        <p:spPr>
          <a:xfrm rot="10800000">
            <a:off x="6032379" y="41899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548" name="Google Shape;548;p73"/>
          <p:cNvSpPr txBox="1"/>
          <p:nvPr/>
        </p:nvSpPr>
        <p:spPr>
          <a:xfrm>
            <a:off x="7987434" y="1565972"/>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4</a:t>
            </a:r>
            <a:endParaRPr dirty="0"/>
          </a:p>
        </p:txBody>
      </p:sp>
      <p:sp>
        <p:nvSpPr>
          <p:cNvPr id="549" name="Google Shape;549;p73" descr="Indicates that what level of proficiency do students need to be at in order to reach this standard needs to be identified. &#10;" title="Down arrow 4"/>
          <p:cNvSpPr/>
          <p:nvPr/>
        </p:nvSpPr>
        <p:spPr>
          <a:xfrm>
            <a:off x="8307474" y="1978839"/>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graphicFrame>
        <p:nvGraphicFramePr>
          <p:cNvPr id="550" name="Google Shape;550;p7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nvGraphicFramePr>
        <p:xfrm>
          <a:off x="581913" y="2744771"/>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000"/>
              <a:buFont typeface="Georgia"/>
              <a:buNone/>
            </a:pPr>
            <a:r>
              <a:rPr lang="en-US" sz="4000" dirty="0"/>
              <a:t>Step 1: List the Standards for Your Grade/Course</a:t>
            </a:r>
            <a:endParaRPr dirty="0"/>
          </a:p>
        </p:txBody>
      </p:sp>
      <p:sp>
        <p:nvSpPr>
          <p:cNvPr id="556" name="Google Shape;556;p74"/>
          <p:cNvSpPr txBox="1">
            <a:spLocks noGrp="1"/>
          </p:cNvSpPr>
          <p:nvPr>
            <p:ph type="body" idx="1"/>
          </p:nvPr>
        </p:nvSpPr>
        <p:spPr>
          <a:xfrm>
            <a:off x="555786" y="1773451"/>
            <a:ext cx="9188715" cy="9958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sz="2400" dirty="0">
                <a:latin typeface="Franklin Gothic Book" panose="020B0503020102020204" pitchFamily="34" charset="0"/>
              </a:rPr>
              <a:t>Cut and paste the standards, including the inquiry practices, into the furthest left column of the spreadsheet</a:t>
            </a:r>
            <a:endParaRPr dirty="0">
              <a:latin typeface="Franklin Gothic Book" panose="020B0503020102020204" pitchFamily="34" charset="0"/>
            </a:endParaRPr>
          </a:p>
        </p:txBody>
      </p:sp>
      <p:graphicFrame>
        <p:nvGraphicFramePr>
          <p:cNvPr id="558" name="Google Shape;558;p74"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one is the focus and the following standard has been added to the standard column:&#10;&#10;1.C.RR.1 Identify the rights and responsibilities of citizens.&#10;" title="Unpacking the standard table"/>
          <p:cNvGraphicFramePr/>
          <p:nvPr/>
        </p:nvGraphicFramePr>
        <p:xfrm>
          <a:off x="581913" y="2744771"/>
          <a:ext cx="9036050" cy="198375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66625">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5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734050">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400" u="none" strike="noStrike" cap="none" dirty="0">
                          <a:solidFill>
                            <a:srgbClr val="3F3F3F"/>
                          </a:solidFill>
                        </a:rPr>
                        <a:t>1.C.RR.1 Identify the rights and responsibilities of citizens.</a:t>
                      </a:r>
                      <a:endParaRPr sz="1600" u="none" strike="noStrike" cap="none" dirty="0">
                        <a:solidFill>
                          <a:srgbClr val="3F3F3F"/>
                        </a:solidFill>
                        <a:latin typeface="Trebuchet MS"/>
                        <a:ea typeface="Trebuchet MS"/>
                        <a:cs typeface="Trebuchet MS"/>
                        <a:sym typeface="Trebuchet MS"/>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5"/>
          <p:cNvSpPr txBox="1">
            <a:spLocks noGrp="1"/>
          </p:cNvSpPr>
          <p:nvPr>
            <p:ph type="title"/>
          </p:nvPr>
        </p:nvSpPr>
        <p:spPr>
          <a:xfrm>
            <a:off x="266699" y="257025"/>
            <a:ext cx="9537701"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dirty="0"/>
              <a:t>Step 2: What Knowledge, Concepts, Vocabulary Will They Need to Master?</a:t>
            </a:r>
            <a:endParaRPr dirty="0"/>
          </a:p>
        </p:txBody>
      </p:sp>
      <p:sp>
        <p:nvSpPr>
          <p:cNvPr id="565" name="Google Shape;565;p75"/>
          <p:cNvSpPr txBox="1">
            <a:spLocks noGrp="1"/>
          </p:cNvSpPr>
          <p:nvPr>
            <p:ph type="body" idx="1"/>
          </p:nvPr>
        </p:nvSpPr>
        <p:spPr>
          <a:xfrm>
            <a:off x="838200" y="1577825"/>
            <a:ext cx="10515600" cy="4351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Arial" panose="020B0604020202020204" pitchFamily="34" charset="0"/>
              <a:buChar char="•"/>
            </a:pPr>
            <a:r>
              <a:rPr lang="en-US" dirty="0">
                <a:latin typeface="Franklin Gothic Book" panose="020B0503020102020204" pitchFamily="34" charset="0"/>
              </a:rPr>
              <a:t>Closely look at each standard and identify the Knowledge/Concepts/Vocabulary</a:t>
            </a:r>
            <a:endParaRPr sz="3200" dirty="0">
              <a:latin typeface="Franklin Gothic Book" panose="020B0503020102020204" pitchFamily="34" charset="0"/>
            </a:endParaRPr>
          </a:p>
          <a:p>
            <a:pPr marL="342900" lvl="0" indent="-342900" algn="l" rtl="0">
              <a:spcBef>
                <a:spcPts val="700"/>
              </a:spcBef>
              <a:spcAft>
                <a:spcPts val="0"/>
              </a:spcAft>
              <a:buSzPts val="2400"/>
              <a:buFont typeface="Arial" panose="020B0604020202020204" pitchFamily="34" charset="0"/>
              <a:buChar char="•"/>
            </a:pPr>
            <a:r>
              <a:rPr lang="en-US" dirty="0">
                <a:latin typeface="Franklin Gothic Book" panose="020B0503020102020204" pitchFamily="34" charset="0"/>
              </a:rPr>
              <a:t>The </a:t>
            </a:r>
            <a:r>
              <a:rPr lang="en-US" i="1" dirty="0">
                <a:latin typeface="Franklin Gothic Book" panose="020B0503020102020204" pitchFamily="34" charset="0"/>
              </a:rPr>
              <a:t>“what”</a:t>
            </a:r>
            <a:r>
              <a:rPr lang="en-US" dirty="0">
                <a:latin typeface="Franklin Gothic Book" panose="020B0503020102020204" pitchFamily="34" charset="0"/>
              </a:rPr>
              <a:t> that students should learn</a:t>
            </a:r>
            <a:endParaRPr sz="3200" dirty="0">
              <a:latin typeface="Franklin Gothic Book" panose="020B0503020102020204" pitchFamily="34" charset="0"/>
            </a:endParaRPr>
          </a:p>
          <a:p>
            <a:pPr marL="342900" lvl="0" indent="-165100" algn="l" rtl="0">
              <a:spcBef>
                <a:spcPts val="1000"/>
              </a:spcBef>
              <a:spcAft>
                <a:spcPts val="0"/>
              </a:spcAft>
              <a:buSzPts val="2800"/>
              <a:buNone/>
            </a:pPr>
            <a:endParaRPr sz="2800" dirty="0"/>
          </a:p>
        </p:txBody>
      </p:sp>
      <p:graphicFrame>
        <p:nvGraphicFramePr>
          <p:cNvPr id="566" name="Google Shape;566;p75"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two is the focus and the following what Knowledge/Concepts/ Vocabulary do students need to know to reach this standard has been added. &#10;&#10;The following information has been added to column two: &#10;Rights and responsibilities of citizens&#10;&#10;&#10;" title="Unpacking the Standard table"/>
          <p:cNvGraphicFramePr/>
          <p:nvPr>
            <p:extLst>
              <p:ext uri="{D42A27DB-BD31-4B8C-83A1-F6EECF244321}">
                <p14:modId xmlns:p14="http://schemas.microsoft.com/office/powerpoint/2010/main" val="2519744584"/>
              </p:ext>
            </p:extLst>
          </p:nvPr>
        </p:nvGraphicFramePr>
        <p:xfrm>
          <a:off x="590622" y="3110520"/>
          <a:ext cx="9036050" cy="219459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4425">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170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783025">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400" u="none" strike="noStrike" cap="none" dirty="0">
                          <a:solidFill>
                            <a:srgbClr val="3F3F3F"/>
                          </a:solidFill>
                          <a:latin typeface="Libre Franklin Medium"/>
                          <a:ea typeface="Libre Franklin Medium"/>
                          <a:cs typeface="Libre Franklin Medium"/>
                          <a:sym typeface="Libre Franklin Medium"/>
                        </a:rPr>
                        <a:t>1.C.RR.1 Identify the rights and responsibilities of citizens.</a:t>
                      </a:r>
                      <a:endParaRPr sz="1600" u="none" strike="noStrike" cap="none"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solidFill>
                            <a:srgbClr val="3F3F3F"/>
                          </a:solidFill>
                          <a:latin typeface="Libre Franklin Medium"/>
                          <a:ea typeface="Libre Franklin Medium"/>
                          <a:cs typeface="Libre Franklin Medium"/>
                          <a:sym typeface="Libre Franklin Medium"/>
                        </a:rPr>
                        <a:t>Rights and responsibilities of citizens of Kentucky</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6"/>
          <p:cNvSpPr txBox="1">
            <a:spLocks noGrp="1"/>
          </p:cNvSpPr>
          <p:nvPr>
            <p:ph type="title"/>
          </p:nvPr>
        </p:nvSpPr>
        <p:spPr>
          <a:xfrm>
            <a:off x="279399" y="257025"/>
            <a:ext cx="11635935"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dirty="0"/>
              <a:t>Step 2: What Knowledge, Concepts, Vocabulary Will They Need to Master?</a:t>
            </a:r>
            <a:endParaRPr dirty="0"/>
          </a:p>
        </p:txBody>
      </p:sp>
      <p:pic>
        <p:nvPicPr>
          <p:cNvPr id="574" name="Google Shape;574;p76" descr="An image of the disciplinary clarifications for standard 1.C.RR.1 Identify the rights and responsibilities of citizens has been added. The disciplinary clarification states rights and responsibilities may include, but are not limited to, the right to an education, the right to vote, freedom of speech and the responsibility to pay taxes and serve on a jury. " title="Disciplinary Clarifications image"/>
          <p:cNvPicPr preferRelativeResize="0"/>
          <p:nvPr/>
        </p:nvPicPr>
        <p:blipFill rotWithShape="1">
          <a:blip r:embed="rId3">
            <a:alphaModFix/>
          </a:blip>
          <a:srcRect/>
          <a:stretch/>
        </p:blipFill>
        <p:spPr>
          <a:xfrm>
            <a:off x="407910" y="4738255"/>
            <a:ext cx="11129645" cy="1028030"/>
          </a:xfrm>
          <a:prstGeom prst="rect">
            <a:avLst/>
          </a:prstGeom>
          <a:noFill/>
          <a:ln>
            <a:noFill/>
          </a:ln>
        </p:spPr>
      </p:pic>
      <p:sp>
        <p:nvSpPr>
          <p:cNvPr id="575" name="Google Shape;575;p76"/>
          <p:cNvSpPr txBox="1"/>
          <p:nvPr/>
        </p:nvSpPr>
        <p:spPr>
          <a:xfrm>
            <a:off x="279399" y="1956676"/>
            <a:ext cx="11129645" cy="4901324"/>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
                <a:srgbClr val="262626"/>
              </a:buClr>
              <a:buSzPts val="2800"/>
              <a:buFont typeface="Arial" panose="020B0604020202020204" pitchFamily="34" charset="0"/>
              <a:buChar char="•"/>
            </a:pPr>
            <a:r>
              <a:rPr lang="en-US" sz="2800" dirty="0">
                <a:solidFill>
                  <a:srgbClr val="262626"/>
                </a:solidFill>
                <a:latin typeface="Franklin Gothic Book" panose="020B0503020102020204" pitchFamily="34" charset="0"/>
                <a:ea typeface="Calibri"/>
                <a:cs typeface="Calibri"/>
                <a:sym typeface="Calibri"/>
              </a:rPr>
              <a:t>Teachers can use the disciplinary clarifications to determine the Knowledge/Concepts/Vocabulary.  </a:t>
            </a:r>
            <a:endParaRPr sz="2800" dirty="0">
              <a:solidFill>
                <a:srgbClr val="262626"/>
              </a:solidFill>
              <a:latin typeface="Franklin Gothic Book" panose="020B0503020102020204" pitchFamily="34" charset="0"/>
              <a:ea typeface="Calibri"/>
              <a:cs typeface="Calibri"/>
              <a:sym typeface="Calibri"/>
            </a:endParaRPr>
          </a:p>
          <a:p>
            <a:pPr marL="742950" marR="0" lvl="1" indent="-285750" algn="l" rtl="0">
              <a:spcBef>
                <a:spcPts val="1000"/>
              </a:spcBef>
              <a:spcAft>
                <a:spcPts val="0"/>
              </a:spcAft>
              <a:buClr>
                <a:srgbClr val="262626"/>
              </a:buClr>
              <a:buSzPts val="1920"/>
              <a:buFont typeface="Calibri"/>
              <a:buChar char="●"/>
            </a:pPr>
            <a:r>
              <a:rPr lang="en-US" sz="2800" i="0" u="none" strike="noStrike" cap="none" dirty="0">
                <a:solidFill>
                  <a:srgbClr val="262626"/>
                </a:solidFill>
                <a:latin typeface="Franklin Gothic Book" panose="020B0503020102020204" pitchFamily="34" charset="0"/>
                <a:ea typeface="Calibri"/>
                <a:cs typeface="Calibri"/>
                <a:sym typeface="Calibri"/>
              </a:rPr>
              <a:t>To find your grade-level disciplinary clarification, please refer to the Table of Contents found on page 2 of the </a:t>
            </a:r>
            <a:r>
              <a:rPr lang="en-US" sz="2800" i="1" u="none" strike="noStrike" cap="none" dirty="0">
                <a:solidFill>
                  <a:srgbClr val="262626"/>
                </a:solidFill>
                <a:latin typeface="Franklin Gothic Book" panose="020B0503020102020204" pitchFamily="34" charset="0"/>
                <a:ea typeface="Calibri"/>
                <a:cs typeface="Calibri"/>
                <a:sym typeface="Calibri"/>
              </a:rPr>
              <a:t>KAS for Social Studies.</a:t>
            </a:r>
            <a:r>
              <a:rPr lang="en-US" sz="2800" b="0" i="0" u="none" strike="noStrike" cap="none" dirty="0">
                <a:solidFill>
                  <a:srgbClr val="3F3F3F"/>
                </a:solidFill>
                <a:latin typeface="Franklin Gothic Book" panose="020B0503020102020204" pitchFamily="34" charset="0"/>
                <a:ea typeface="Calibri"/>
                <a:cs typeface="Calibri"/>
                <a:sym typeface="Calibri"/>
              </a:rPr>
              <a:t>.</a:t>
            </a:r>
            <a:endParaRPr sz="2800" b="0" i="0" u="none" strike="noStrike" cap="none" dirty="0">
              <a:solidFill>
                <a:srgbClr val="595959"/>
              </a:solidFill>
              <a:latin typeface="Franklin Gothic Book" panose="020B0503020102020204" pitchFamily="34" charset="0"/>
              <a:ea typeface="Calibri"/>
              <a:cs typeface="Calibri"/>
              <a:sym typeface="Calibri"/>
            </a:endParaRPr>
          </a:p>
          <a:p>
            <a:pPr marL="342900" marR="0" lvl="0" indent="-165100" algn="l" rtl="0">
              <a:spcBef>
                <a:spcPts val="1000"/>
              </a:spcBef>
              <a:spcAft>
                <a:spcPts val="0"/>
              </a:spcAft>
              <a:buClr>
                <a:srgbClr val="D2BD24"/>
              </a:buClr>
              <a:buSzPts val="2800"/>
              <a:buFont typeface="Noto Sans Symbols"/>
              <a:buNone/>
            </a:pPr>
            <a:endParaRPr sz="2800" dirty="0">
              <a:solidFill>
                <a:srgbClr val="3F3F3F"/>
              </a:solidFill>
              <a:latin typeface="Libre Franklin Medium"/>
              <a:ea typeface="Libre Franklin Medium"/>
              <a:cs typeface="Libre Franklin Medium"/>
              <a:sym typeface="Libre Franklin Medium"/>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7"/>
          <p:cNvSpPr txBox="1">
            <a:spLocks noGrp="1"/>
          </p:cNvSpPr>
          <p:nvPr>
            <p:ph type="title"/>
          </p:nvPr>
        </p:nvSpPr>
        <p:spPr>
          <a:xfrm>
            <a:off x="317499" y="257025"/>
            <a:ext cx="11513429"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dirty="0"/>
              <a:t>Step 2: What Knowledge, Concepts, Vocabulary Will They Need to Master?</a:t>
            </a:r>
            <a:endParaRPr dirty="0"/>
          </a:p>
        </p:txBody>
      </p:sp>
      <p:graphicFrame>
        <p:nvGraphicFramePr>
          <p:cNvPr id="582" name="Google Shape;582;p77"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two is the focus and the following what Knowledge/Concepts/ Vocabulary do students need to know to reach this standard has been added. &#10;&#10;The following information has been added to column two: &#10;the right to an education, to vote, freedom of speech, responsibility to vote, and serve on a jury&#10;&#10;&#10;" title="Unpacking the Standard table"/>
          <p:cNvGraphicFramePr/>
          <p:nvPr/>
        </p:nvGraphicFramePr>
        <p:xfrm>
          <a:off x="590622" y="2197207"/>
          <a:ext cx="9036050" cy="283467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4425">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170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783025">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400" u="none" strike="noStrike" cap="none" dirty="0">
                          <a:latin typeface="Libre Franklin Medium"/>
                          <a:ea typeface="Libre Franklin Medium"/>
                          <a:cs typeface="Libre Franklin Medium"/>
                          <a:sym typeface="Libre Franklin Medium"/>
                        </a:rPr>
                        <a:t>1.C.RR.1 Identify the rights and responsibilities of citizens.</a:t>
                      </a:r>
                      <a:endParaRPr sz="1600" u="none" strike="noStrike" cap="none" dirty="0">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latin typeface="Libre Franklin Medium"/>
                          <a:ea typeface="Libre Franklin Medium"/>
                          <a:cs typeface="Libre Franklin Medium"/>
                          <a:sym typeface="Libre Franklin Medium"/>
                        </a:rPr>
                        <a:t>Rights and responsibilities of citizens</a:t>
                      </a:r>
                      <a:endParaRPr dirty="0"/>
                    </a:p>
                    <a:p>
                      <a:pPr marL="0" marR="0" lvl="0" indent="0" algn="l" rtl="0">
                        <a:spcBef>
                          <a:spcPts val="0"/>
                        </a:spcBef>
                        <a:spcAft>
                          <a:spcPts val="0"/>
                        </a:spcAft>
                        <a:buNone/>
                      </a:pPr>
                      <a:r>
                        <a:rPr lang="en-US" sz="1400" u="none" strike="noStrike" cap="none" dirty="0">
                          <a:solidFill>
                            <a:srgbClr val="FF0000"/>
                          </a:solidFill>
                        </a:rPr>
                        <a:t>the right to an education</a:t>
                      </a:r>
                      <a:endParaRPr dirty="0"/>
                    </a:p>
                    <a:p>
                      <a:pPr marL="0" marR="0" lvl="0" indent="0" algn="l" rtl="0">
                        <a:spcBef>
                          <a:spcPts val="0"/>
                        </a:spcBef>
                        <a:spcAft>
                          <a:spcPts val="0"/>
                        </a:spcAft>
                        <a:buNone/>
                      </a:pPr>
                      <a:r>
                        <a:rPr lang="en-US" sz="1400" u="none" strike="noStrike" cap="none" dirty="0">
                          <a:solidFill>
                            <a:srgbClr val="FF0000"/>
                          </a:solidFill>
                        </a:rPr>
                        <a:t>the right to vote</a:t>
                      </a:r>
                      <a:endParaRPr dirty="0"/>
                    </a:p>
                    <a:p>
                      <a:pPr marL="0" marR="0" lvl="0" indent="0" algn="l" rtl="0">
                        <a:spcBef>
                          <a:spcPts val="0"/>
                        </a:spcBef>
                        <a:spcAft>
                          <a:spcPts val="0"/>
                        </a:spcAft>
                        <a:buNone/>
                      </a:pPr>
                      <a:r>
                        <a:rPr lang="en-US" sz="1400" u="none" strike="noStrike" cap="none" dirty="0">
                          <a:solidFill>
                            <a:srgbClr val="FF0000"/>
                          </a:solidFill>
                        </a:rPr>
                        <a:t>freedom of speech </a:t>
                      </a:r>
                      <a:endParaRPr dirty="0"/>
                    </a:p>
                    <a:p>
                      <a:pPr marL="0" marR="0" lvl="0" indent="0" algn="l" rtl="0">
                        <a:spcBef>
                          <a:spcPts val="0"/>
                        </a:spcBef>
                        <a:spcAft>
                          <a:spcPts val="0"/>
                        </a:spcAft>
                        <a:buNone/>
                      </a:pPr>
                      <a:r>
                        <a:rPr lang="en-US" sz="1400" u="none" strike="noStrike" cap="none" dirty="0">
                          <a:solidFill>
                            <a:srgbClr val="FF0000"/>
                          </a:solidFill>
                        </a:rPr>
                        <a:t>the responsibility to pay taxes and serve on a jury </a:t>
                      </a:r>
                      <a:endParaRPr sz="1400" b="0" i="0" u="none" strike="noStrike" cap="none"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8"/>
          <p:cNvSpPr txBox="1">
            <a:spLocks noGrp="1"/>
          </p:cNvSpPr>
          <p:nvPr>
            <p:ph type="title"/>
          </p:nvPr>
        </p:nvSpPr>
        <p:spPr>
          <a:xfrm>
            <a:off x="106680" y="62545"/>
            <a:ext cx="11878994"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dirty="0"/>
              <a:t>Step 3: What Skills Will They Need to Master?</a:t>
            </a:r>
            <a:endParaRPr dirty="0"/>
          </a:p>
        </p:txBody>
      </p:sp>
      <p:sp>
        <p:nvSpPr>
          <p:cNvPr id="590" name="Google Shape;590;p78"/>
          <p:cNvSpPr txBox="1">
            <a:spLocks noGrp="1"/>
          </p:cNvSpPr>
          <p:nvPr>
            <p:ph type="body" idx="1"/>
          </p:nvPr>
        </p:nvSpPr>
        <p:spPr>
          <a:xfrm>
            <a:off x="788377" y="1253400"/>
            <a:ext cx="10515600" cy="4351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Arial" panose="020B0604020202020204" pitchFamily="34" charset="0"/>
              <a:buChar char="•"/>
            </a:pPr>
            <a:r>
              <a:rPr lang="en-US" dirty="0">
                <a:latin typeface="Franklin Gothic Book" panose="020B0503020102020204" pitchFamily="34" charset="0"/>
              </a:rPr>
              <a:t>Closely look at the standard and identify the skills </a:t>
            </a:r>
            <a:endParaRPr sz="3200" dirty="0">
              <a:latin typeface="Franklin Gothic Book" panose="020B0503020102020204" pitchFamily="34" charset="0"/>
            </a:endParaRPr>
          </a:p>
          <a:p>
            <a:pPr marL="342900" lvl="0" indent="-342900" algn="l" rtl="0">
              <a:spcBef>
                <a:spcPts val="700"/>
              </a:spcBef>
              <a:spcAft>
                <a:spcPts val="0"/>
              </a:spcAft>
              <a:buSzPts val="2400"/>
              <a:buFont typeface="Arial" panose="020B0604020202020204" pitchFamily="34" charset="0"/>
              <a:buChar char="•"/>
            </a:pPr>
            <a:r>
              <a:rPr lang="en-US" b="1" i="1" dirty="0">
                <a:latin typeface="Franklin Gothic Book" panose="020B0503020102020204" pitchFamily="34" charset="0"/>
              </a:rPr>
              <a:t>Skills</a:t>
            </a:r>
            <a:r>
              <a:rPr lang="en-US" dirty="0">
                <a:latin typeface="Franklin Gothic Book" panose="020B0503020102020204" pitchFamily="34" charset="0"/>
              </a:rPr>
              <a:t> include the thinking skills and mental processes that require skillful application of the knowledge to solve problems, make a decision, etc. </a:t>
            </a:r>
            <a:endParaRPr sz="3200" dirty="0">
              <a:latin typeface="Franklin Gothic Book" panose="020B0503020102020204" pitchFamily="34" charset="0"/>
            </a:endParaRPr>
          </a:p>
          <a:p>
            <a:pPr marL="0" lvl="0" indent="0" algn="l" rtl="0">
              <a:spcBef>
                <a:spcPts val="1000"/>
              </a:spcBef>
              <a:spcAft>
                <a:spcPts val="0"/>
              </a:spcAft>
              <a:buSzPts val="3600"/>
              <a:buNone/>
            </a:pPr>
            <a:endParaRPr dirty="0">
              <a:solidFill>
                <a:schemeClr val="dk1"/>
              </a:solidFill>
            </a:endParaRPr>
          </a:p>
          <a:p>
            <a:pPr marL="0" lvl="0" indent="0" algn="l" rtl="0">
              <a:spcBef>
                <a:spcPts val="1000"/>
              </a:spcBef>
              <a:spcAft>
                <a:spcPts val="0"/>
              </a:spcAft>
              <a:buSzPts val="3600"/>
              <a:buNone/>
            </a:pPr>
            <a:endParaRPr dirty="0">
              <a:solidFill>
                <a:schemeClr val="dk1"/>
              </a:solidFill>
              <a:latin typeface="Source Sans Pro"/>
              <a:ea typeface="Source Sans Pro"/>
              <a:cs typeface="Source Sans Pro"/>
              <a:sym typeface="Source Sans Pro"/>
            </a:endParaRPr>
          </a:p>
          <a:p>
            <a:pPr marL="0" lvl="0" indent="0" algn="l" rtl="0">
              <a:spcBef>
                <a:spcPts val="1000"/>
              </a:spcBef>
              <a:spcAft>
                <a:spcPts val="0"/>
              </a:spcAft>
              <a:buSzPts val="3600"/>
              <a:buNone/>
            </a:pPr>
            <a:endParaRPr dirty="0">
              <a:latin typeface="Source Sans Pro"/>
              <a:ea typeface="Source Sans Pro"/>
              <a:cs typeface="Source Sans Pro"/>
              <a:sym typeface="Source Sans Pro"/>
            </a:endParaRPr>
          </a:p>
        </p:txBody>
      </p:sp>
      <p:graphicFrame>
        <p:nvGraphicFramePr>
          <p:cNvPr id="591" name="Google Shape;591;p78"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three is the focus: What skills do students need to be able to do to reach this standard?   &#10; &#10;&#10;The following information has been added to column three: identify&#10;&#10;&#10;" title="Unpacking the Standards table"/>
          <p:cNvGraphicFramePr/>
          <p:nvPr>
            <p:extLst>
              <p:ext uri="{D42A27DB-BD31-4B8C-83A1-F6EECF244321}">
                <p14:modId xmlns:p14="http://schemas.microsoft.com/office/powerpoint/2010/main" val="4249895955"/>
              </p:ext>
            </p:extLst>
          </p:nvPr>
        </p:nvGraphicFramePr>
        <p:xfrm>
          <a:off x="1729398" y="2897502"/>
          <a:ext cx="9036050" cy="294135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4425">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170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783025">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500" u="none" strike="noStrike" cap="none" dirty="0">
                          <a:latin typeface="Calibri"/>
                          <a:ea typeface="Calibri"/>
                          <a:cs typeface="Calibri"/>
                          <a:sym typeface="Calibri"/>
                        </a:rPr>
                        <a:t>1.C.RR.1 Identify the rights and responsibilities of citizens.</a:t>
                      </a:r>
                      <a:endParaRPr sz="1500" u="none" strike="noStrike" cap="none" dirty="0">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500" i="0" u="none" strike="noStrike" cap="none" dirty="0">
                          <a:latin typeface="Calibri"/>
                          <a:ea typeface="Calibri"/>
                          <a:cs typeface="Calibri"/>
                          <a:sym typeface="Calibri"/>
                        </a:rPr>
                        <a:t>Rights and responsibilities of citizens</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the right to an education</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the right to vote</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freedom of speech </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the responsibility to pay taxes and serve on a jury </a:t>
                      </a:r>
                      <a:endParaRPr sz="1500" i="0" u="none" strike="noStrike" cap="none"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latin typeface="Libre Franklin Medium"/>
                          <a:ea typeface="Libre Franklin Medium"/>
                          <a:cs typeface="Libre Franklin Medium"/>
                          <a:sym typeface="Libre Franklin Medium"/>
                        </a:rPr>
                        <a:t>Identify</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9"/>
          <p:cNvSpPr txBox="1">
            <a:spLocks noGrp="1"/>
          </p:cNvSpPr>
          <p:nvPr>
            <p:ph type="title"/>
          </p:nvPr>
        </p:nvSpPr>
        <p:spPr>
          <a:xfrm>
            <a:off x="339886" y="248570"/>
            <a:ext cx="11378502"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200"/>
              <a:buFont typeface="Georgia"/>
              <a:buNone/>
            </a:pPr>
            <a:r>
              <a:rPr lang="en-US" sz="3200" dirty="0"/>
              <a:t>Step 4: What Level of Proficiency Do Students Need to Be at in Order to Reach This Standard? </a:t>
            </a:r>
            <a:endParaRPr dirty="0"/>
          </a:p>
        </p:txBody>
      </p:sp>
      <p:sp>
        <p:nvSpPr>
          <p:cNvPr id="599" name="Google Shape;599;p79"/>
          <p:cNvSpPr txBox="1">
            <a:spLocks noGrp="1"/>
          </p:cNvSpPr>
          <p:nvPr>
            <p:ph type="body" idx="1"/>
          </p:nvPr>
        </p:nvSpPr>
        <p:spPr>
          <a:xfrm>
            <a:off x="771337" y="1345475"/>
            <a:ext cx="10515600" cy="4351200"/>
          </a:xfrm>
          <a:prstGeom prst="rect">
            <a:avLst/>
          </a:prstGeom>
          <a:noFill/>
          <a:ln>
            <a:noFill/>
          </a:ln>
        </p:spPr>
        <p:txBody>
          <a:bodyPr spcFirstLastPara="1" wrap="square" lIns="0" tIns="0" rIns="0" bIns="0" anchor="t" anchorCtr="0">
            <a:noAutofit/>
          </a:bodyPr>
          <a:lstStyle/>
          <a:p>
            <a:pPr marL="342900" lvl="0" indent="-342900" algn="l" rtl="0">
              <a:spcBef>
                <a:spcPts val="700"/>
              </a:spcBef>
              <a:spcAft>
                <a:spcPts val="0"/>
              </a:spcAft>
              <a:buSzPts val="2400"/>
              <a:buFont typeface="Arial" panose="020B0604020202020204" pitchFamily="34" charset="0"/>
              <a:buChar char="•"/>
            </a:pPr>
            <a:r>
              <a:rPr lang="en-US" sz="2400" dirty="0">
                <a:latin typeface="Franklin Gothic Book" panose="020B0503020102020204" pitchFamily="34" charset="0"/>
              </a:rPr>
              <a:t>Look at the standard and identify what level of proficiency students will need to be at in order to reach this standard.</a:t>
            </a:r>
            <a:endParaRPr dirty="0">
              <a:latin typeface="Franklin Gothic Book" panose="020B0503020102020204" pitchFamily="34" charset="0"/>
            </a:endParaRPr>
          </a:p>
          <a:p>
            <a:pPr marL="342900" lvl="0" indent="-342900" algn="l" rtl="0">
              <a:spcBef>
                <a:spcPts val="700"/>
              </a:spcBef>
              <a:spcAft>
                <a:spcPts val="0"/>
              </a:spcAft>
              <a:buSzPts val="2400"/>
              <a:buFont typeface="Arial" panose="020B0604020202020204" pitchFamily="34" charset="0"/>
              <a:buChar char="•"/>
            </a:pPr>
            <a:r>
              <a:rPr lang="en-US" sz="2400" dirty="0">
                <a:latin typeface="Franklin Gothic Book" panose="020B0503020102020204" pitchFamily="34" charset="0"/>
              </a:rPr>
              <a:t>One way to determine answers to this question is to look at the </a:t>
            </a:r>
            <a:r>
              <a:rPr lang="en-US" sz="2400" b="1" u="sng" dirty="0">
                <a:solidFill>
                  <a:schemeClr val="accent1"/>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Depth of</a:t>
            </a:r>
            <a:r>
              <a:rPr lang="en-US" sz="2400" b="1" u="sng" dirty="0">
                <a:solidFill>
                  <a:schemeClr val="accent1"/>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 Knowledge</a:t>
            </a:r>
            <a:r>
              <a:rPr lang="en-US" sz="2400" b="1" dirty="0">
                <a:latin typeface="Franklin Gothic Book" panose="020B0503020102020204" pitchFamily="34" charset="0"/>
              </a:rPr>
              <a:t>.</a:t>
            </a:r>
            <a:endParaRPr sz="2400" b="1" dirty="0">
              <a:latin typeface="Franklin Gothic Book" panose="020B0503020102020204" pitchFamily="34" charset="0"/>
            </a:endParaRPr>
          </a:p>
        </p:txBody>
      </p:sp>
      <p:graphicFrame>
        <p:nvGraphicFramePr>
          <p:cNvPr id="601" name="Google Shape;601;p7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473100947"/>
              </p:ext>
            </p:extLst>
          </p:nvPr>
        </p:nvGraphicFramePr>
        <p:xfrm>
          <a:off x="1511112" y="2862005"/>
          <a:ext cx="9036050" cy="283467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4425">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170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783025">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400" u="none" strike="noStrike" cap="none" dirty="0">
                          <a:latin typeface="Libre Franklin Medium"/>
                          <a:ea typeface="Libre Franklin Medium"/>
                          <a:cs typeface="Libre Franklin Medium"/>
                          <a:sym typeface="Libre Franklin Medium"/>
                        </a:rPr>
                        <a:t>1.C.RR.1 Identify the rights and responsibilities of citizens.</a:t>
                      </a:r>
                      <a:endParaRPr sz="1600" u="none" strike="noStrike" cap="none" dirty="0">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latin typeface="Libre Franklin Medium"/>
                          <a:ea typeface="Libre Franklin Medium"/>
                          <a:cs typeface="Libre Franklin Medium"/>
                          <a:sym typeface="Libre Franklin Medium"/>
                        </a:rPr>
                        <a:t>Rights and responsibilities of citizens</a:t>
                      </a:r>
                      <a:endParaRPr dirty="0"/>
                    </a:p>
                    <a:p>
                      <a:pPr marL="0" marR="0" lvl="0" indent="0" algn="l" rtl="0">
                        <a:spcBef>
                          <a:spcPts val="0"/>
                        </a:spcBef>
                        <a:spcAft>
                          <a:spcPts val="0"/>
                        </a:spcAft>
                        <a:buNone/>
                      </a:pPr>
                      <a:r>
                        <a:rPr lang="en-US" sz="1400" u="none" strike="noStrike" cap="none" dirty="0"/>
                        <a:t>the right to an education</a:t>
                      </a:r>
                      <a:endParaRPr dirty="0"/>
                    </a:p>
                    <a:p>
                      <a:pPr marL="0" marR="0" lvl="0" indent="0" algn="l" rtl="0">
                        <a:spcBef>
                          <a:spcPts val="0"/>
                        </a:spcBef>
                        <a:spcAft>
                          <a:spcPts val="0"/>
                        </a:spcAft>
                        <a:buNone/>
                      </a:pPr>
                      <a:r>
                        <a:rPr lang="en-US" sz="1400" u="none" strike="noStrike" cap="none" dirty="0"/>
                        <a:t>the right to vote</a:t>
                      </a:r>
                      <a:endParaRPr dirty="0"/>
                    </a:p>
                    <a:p>
                      <a:pPr marL="0" marR="0" lvl="0" indent="0" algn="l" rtl="0">
                        <a:spcBef>
                          <a:spcPts val="0"/>
                        </a:spcBef>
                        <a:spcAft>
                          <a:spcPts val="0"/>
                        </a:spcAft>
                        <a:buNone/>
                      </a:pPr>
                      <a:r>
                        <a:rPr lang="en-US" sz="1400" u="none" strike="noStrike" cap="none" dirty="0"/>
                        <a:t>freedom of speech </a:t>
                      </a:r>
                      <a:endParaRPr dirty="0"/>
                    </a:p>
                    <a:p>
                      <a:pPr marL="0" marR="0" lvl="0" indent="0" algn="l" rtl="0">
                        <a:spcBef>
                          <a:spcPts val="0"/>
                        </a:spcBef>
                        <a:spcAft>
                          <a:spcPts val="0"/>
                        </a:spcAft>
                        <a:buNone/>
                      </a:pPr>
                      <a:r>
                        <a:rPr lang="en-US" sz="1400" u="none" strike="noStrike" cap="none" dirty="0"/>
                        <a:t>the responsibility to pay taxes and serve on a jury </a:t>
                      </a:r>
                      <a:endParaRPr sz="1400" b="0" i="0" u="none" strike="noStrike" cap="none"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latin typeface="Libre Franklin Medium"/>
                          <a:ea typeface="Libre Franklin Medium"/>
                          <a:cs typeface="Libre Franklin Medium"/>
                          <a:sym typeface="Libre Franklin Medium"/>
                        </a:rPr>
                        <a:t>Identify</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latin typeface="Libre Franklin Medium"/>
                          <a:ea typeface="Libre Franklin Medium"/>
                          <a:cs typeface="Libre Franklin Medium"/>
                          <a:sym typeface="Libre Franklin Medium"/>
                        </a:rPr>
                        <a:t>Level 1</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555785" y="257025"/>
            <a:ext cx="89454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Minding the Gap –</a:t>
            </a:r>
            <a:br>
              <a:rPr lang="en-US" dirty="0">
                <a:latin typeface="Franklin Gothic Medium" panose="020B0603020102020204" pitchFamily="34" charset="0"/>
              </a:rPr>
            </a:br>
            <a:r>
              <a:rPr lang="en-US" dirty="0">
                <a:latin typeface="Franklin Gothic Medium" panose="020B0603020102020204" pitchFamily="34" charset="0"/>
              </a:rPr>
              <a:t>Essential Questions</a:t>
            </a:r>
            <a:endParaRPr dirty="0">
              <a:solidFill>
                <a:srgbClr val="FF0000"/>
              </a:solidFill>
              <a:latin typeface="Franklin Gothic Medium" panose="020B0603020102020204" pitchFamily="34" charset="0"/>
            </a:endParaRPr>
          </a:p>
        </p:txBody>
      </p:sp>
      <p:sp>
        <p:nvSpPr>
          <p:cNvPr id="202" name="Google Shape;202;p3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sz="3600" dirty="0">
                <a:latin typeface="Franklin Gothic Book" panose="020B0503020102020204" pitchFamily="34" charset="0"/>
              </a:rPr>
              <a:t>Why are there progressions of learning in the </a:t>
            </a:r>
            <a:r>
              <a:rPr lang="en-US" sz="3600" i="1" dirty="0">
                <a:latin typeface="Franklin Gothic Book" panose="020B0503020102020204" pitchFamily="34" charset="0"/>
              </a:rPr>
              <a:t>KAS for Social Studies</a:t>
            </a:r>
            <a:r>
              <a:rPr lang="en-US" sz="2400" i="1" dirty="0">
                <a:latin typeface="Franklin Gothic Book" panose="020B0503020102020204" pitchFamily="34" charset="0"/>
              </a:rPr>
              <a:t> </a:t>
            </a:r>
            <a:r>
              <a:rPr lang="en-US" sz="3600" dirty="0">
                <a:latin typeface="Franklin Gothic Book" panose="020B0503020102020204" pitchFamily="34" charset="0"/>
              </a:rPr>
              <a:t>?</a:t>
            </a:r>
            <a:endParaRPr sz="3600"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sz="3600" dirty="0">
                <a:latin typeface="Franklin Gothic Book" panose="020B0503020102020204" pitchFamily="34" charset="0"/>
              </a:rPr>
              <a:t>How do we ensure all students have </a:t>
            </a:r>
            <a:r>
              <a:rPr lang="en-US" sz="3600" b="1" dirty="0">
                <a:latin typeface="Franklin Gothic Book" panose="020B0503020102020204" pitchFamily="34" charset="0"/>
                <a:sym typeface="Libre Franklin"/>
              </a:rPr>
              <a:t>consistent access</a:t>
            </a:r>
            <a:r>
              <a:rPr lang="en-US" sz="3600" dirty="0">
                <a:latin typeface="Franklin Gothic Book" panose="020B0503020102020204" pitchFamily="34" charset="0"/>
              </a:rPr>
              <a:t> to the content and skills required in the </a:t>
            </a:r>
            <a:r>
              <a:rPr lang="en-US" sz="3600" i="1" dirty="0">
                <a:latin typeface="Franklin Gothic Book" panose="020B0503020102020204" pitchFamily="34" charset="0"/>
              </a:rPr>
              <a:t>KAS for Social Studies</a:t>
            </a:r>
            <a:r>
              <a:rPr lang="en-US" sz="2400" i="1" dirty="0">
                <a:latin typeface="Franklin Gothic Book" panose="020B0503020102020204" pitchFamily="34" charset="0"/>
              </a:rPr>
              <a:t> </a:t>
            </a:r>
            <a:r>
              <a:rPr lang="en-US" sz="3600" dirty="0">
                <a:latin typeface="Franklin Gothic Book" panose="020B0503020102020204" pitchFamily="34" charset="0"/>
              </a:rPr>
              <a:t>?</a:t>
            </a:r>
            <a:endParaRPr sz="3600" dirty="0">
              <a:latin typeface="Franklin Gothic Book" panose="020B0503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0"/>
          <p:cNvSpPr txBox="1">
            <a:spLocks noGrp="1"/>
          </p:cNvSpPr>
          <p:nvPr>
            <p:ph type="title"/>
          </p:nvPr>
        </p:nvSpPr>
        <p:spPr>
          <a:xfrm>
            <a:off x="175711" y="1345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a:t>
            </a:r>
            <a:endParaRPr dirty="0"/>
          </a:p>
        </p:txBody>
      </p:sp>
      <p:sp>
        <p:nvSpPr>
          <p:cNvPr id="608" name="Google Shape;608;p80"/>
          <p:cNvSpPr txBox="1">
            <a:spLocks noGrp="1"/>
          </p:cNvSpPr>
          <p:nvPr>
            <p:ph type="body" idx="1"/>
          </p:nvPr>
        </p:nvSpPr>
        <p:spPr>
          <a:xfrm>
            <a:off x="280925" y="908900"/>
            <a:ext cx="11564072" cy="5949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dirty="0">
                <a:solidFill>
                  <a:schemeClr val="dk1"/>
                </a:solidFill>
                <a:latin typeface="Franklin Gothic Book" panose="020B0503020102020204" pitchFamily="34" charset="0"/>
              </a:rPr>
              <a:t>Now that you have seen how to unpack a standard using the tool provided, you will practice with two examples from your grade-level or course: one disciplinary strand standard and one inquiry practice standard. </a:t>
            </a:r>
            <a:endParaRPr sz="2400" dirty="0">
              <a:solidFill>
                <a:schemeClr val="dk1"/>
              </a:solidFill>
              <a:latin typeface="Franklin Gothic Book" panose="020B0503020102020204" pitchFamily="34" charset="0"/>
            </a:endParaRPr>
          </a:p>
          <a:p>
            <a:pPr marL="0" lvl="0" indent="0" algn="l" rtl="0">
              <a:spcBef>
                <a:spcPts val="1000"/>
              </a:spcBef>
              <a:spcAft>
                <a:spcPts val="0"/>
              </a:spcAft>
              <a:buNone/>
            </a:pPr>
            <a:r>
              <a:rPr lang="en-US" sz="2400" dirty="0">
                <a:solidFill>
                  <a:schemeClr val="dk1"/>
                </a:solidFill>
                <a:latin typeface="Franklin Gothic Book" panose="020B0503020102020204" pitchFamily="34" charset="0"/>
              </a:rPr>
              <a:t>Using the following slides, practice unpacking the standard for your grade-level. Click on the corresponding grade level or course below to access your grade-level slides: </a:t>
            </a:r>
            <a:endParaRPr sz="2400" dirty="0">
              <a:solidFill>
                <a:schemeClr val="dk1"/>
              </a:solidFill>
              <a:latin typeface="Franklin Gothic Book" panose="020B0503020102020204" pitchFamily="34" charset="0"/>
            </a:endParaRPr>
          </a:p>
          <a:p>
            <a:pPr marL="914400" lvl="0" indent="0" algn="l" rtl="0">
              <a:spcBef>
                <a:spcPts val="1000"/>
              </a:spcBef>
              <a:spcAft>
                <a:spcPts val="0"/>
              </a:spcAft>
              <a:buNone/>
            </a:pPr>
            <a:endParaRPr sz="2511" dirty="0">
              <a:solidFill>
                <a:schemeClr val="dk1"/>
              </a:solidFill>
            </a:endParaRPr>
          </a:p>
        </p:txBody>
      </p:sp>
      <p:graphicFrame>
        <p:nvGraphicFramePr>
          <p:cNvPr id="610" name="Google Shape;610;p80" title="Links to Grade Level Slides"/>
          <p:cNvGraphicFramePr/>
          <p:nvPr>
            <p:extLst>
              <p:ext uri="{D42A27DB-BD31-4B8C-83A1-F6EECF244321}">
                <p14:modId xmlns:p14="http://schemas.microsoft.com/office/powerpoint/2010/main" val="2970394559"/>
              </p:ext>
            </p:extLst>
          </p:nvPr>
        </p:nvGraphicFramePr>
        <p:xfrm>
          <a:off x="919461" y="2874748"/>
          <a:ext cx="10287000" cy="2849670"/>
        </p:xfrm>
        <a:graphic>
          <a:graphicData uri="http://schemas.openxmlformats.org/drawingml/2006/table">
            <a:tbl>
              <a:tblPr firstRow="1">
                <a:noFill/>
                <a:tableStyleId>{BC0FB911-F163-462D-BB83-822136E8CBC1}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900" b="1" dirty="0"/>
                        <a:t>Elementary </a:t>
                      </a:r>
                      <a:endParaRPr sz="1900"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1900" b="1" dirty="0"/>
                        <a:t>Middle</a:t>
                      </a:r>
                      <a:endParaRPr sz="1900"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US" sz="1900" b="1" dirty="0"/>
                        <a:t>High </a:t>
                      </a:r>
                      <a:endParaRPr sz="1900"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u="sng" dirty="0">
                          <a:solidFill>
                            <a:schemeClr val="hlink"/>
                          </a:solidFill>
                          <a:hlinkClick r:id="rId3" action="ppaction://hlinksldjump"/>
                        </a:rPr>
                        <a:t>Kindergarten </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u="sng" dirty="0">
                          <a:solidFill>
                            <a:schemeClr val="hlink"/>
                          </a:solidFill>
                          <a:hlinkClick r:id="rId4" action="ppaction://hlinksldjump"/>
                        </a:rPr>
                        <a:t>Grade 6</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u="sng" dirty="0">
                          <a:solidFill>
                            <a:schemeClr val="hlink"/>
                          </a:solidFill>
                          <a:hlinkClick r:id="rId5" action="ppaction://hlinksldjump"/>
                        </a:rPr>
                        <a:t>Social Studies One</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u="sng" dirty="0">
                          <a:solidFill>
                            <a:schemeClr val="hlink"/>
                          </a:solidFill>
                          <a:hlinkClick r:id="rId6" action="ppaction://hlinksldjump"/>
                        </a:rPr>
                        <a:t>Grade 1</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u="sng" dirty="0">
                          <a:solidFill>
                            <a:schemeClr val="hlink"/>
                          </a:solidFill>
                          <a:hlinkClick r:id="rId7" action="ppaction://hlinksldjump"/>
                        </a:rPr>
                        <a:t>Grade 7</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u="sng" dirty="0">
                          <a:solidFill>
                            <a:schemeClr val="hlink"/>
                          </a:solidFill>
                          <a:hlinkClick r:id="rId8" action="ppaction://hlinksldjump"/>
                        </a:rPr>
                        <a:t>Social Studies Three</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u="sng" dirty="0">
                          <a:solidFill>
                            <a:schemeClr val="hlink"/>
                          </a:solidFill>
                          <a:hlinkClick r:id="rId9" action="ppaction://hlinksldjump"/>
                        </a:rPr>
                        <a:t>Grade 2</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u="sng" dirty="0">
                          <a:solidFill>
                            <a:schemeClr val="hlink"/>
                          </a:solidFill>
                          <a:hlinkClick r:id="rId10" action="ppaction://hlinksldjump"/>
                        </a:rPr>
                        <a:t>Grade 8</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u="sng" dirty="0">
                          <a:solidFill>
                            <a:schemeClr val="hlink"/>
                          </a:solidFill>
                          <a:hlinkClick r:id="rId11" action="ppaction://hlinksldjump"/>
                        </a:rPr>
                        <a:t>U.S. History</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u="sng" dirty="0">
                          <a:solidFill>
                            <a:schemeClr val="hlink"/>
                          </a:solidFill>
                          <a:hlinkClick r:id="rId12" action="ppaction://hlinksldjump"/>
                        </a:rPr>
                        <a:t>Grade 3</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u="sng" dirty="0">
                          <a:solidFill>
                            <a:schemeClr val="hlink"/>
                          </a:solidFill>
                          <a:hlinkClick r:id="rId13" action="ppaction://hlinksldjump"/>
                        </a:rPr>
                        <a:t>World History</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u="sng" dirty="0">
                          <a:solidFill>
                            <a:schemeClr val="hlink"/>
                          </a:solidFill>
                          <a:hlinkClick r:id="rId14" action="ppaction://hlinksldjump"/>
                        </a:rPr>
                        <a:t>Grade 4</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u="sng" dirty="0">
                          <a:solidFill>
                            <a:schemeClr val="hlink"/>
                          </a:solidFill>
                          <a:hlinkClick r:id="rId15" action="ppaction://hlinksldjump"/>
                        </a:rPr>
                        <a:t>Grade 5</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1"/>
          <p:cNvSpPr txBox="1">
            <a:spLocks noGrp="1"/>
          </p:cNvSpPr>
          <p:nvPr>
            <p:ph type="title"/>
          </p:nvPr>
        </p:nvSpPr>
        <p:spPr>
          <a:xfrm>
            <a:off x="291386" y="190925"/>
            <a:ext cx="11581746"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Kindergarten</a:t>
            </a:r>
            <a:endParaRPr dirty="0"/>
          </a:p>
        </p:txBody>
      </p:sp>
      <p:sp>
        <p:nvSpPr>
          <p:cNvPr id="617" name="Google Shape;617;p81"/>
          <p:cNvSpPr txBox="1">
            <a:spLocks noGrp="1"/>
          </p:cNvSpPr>
          <p:nvPr>
            <p:ph type="body" idx="1"/>
          </p:nvPr>
        </p:nvSpPr>
        <p:spPr>
          <a:xfrm>
            <a:off x="479461" y="978300"/>
            <a:ext cx="9188700" cy="4901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dk1"/>
                </a:solidFill>
                <a:latin typeface="Franklin Gothic Book" panose="020B0503020102020204" pitchFamily="34" charset="0"/>
              </a:rPr>
              <a:t>Access your </a:t>
            </a:r>
            <a:r>
              <a:rPr lang="en-US" u="sng" dirty="0">
                <a:solidFill>
                  <a:schemeClr val="hlink"/>
                </a:solidFill>
                <a:latin typeface="Franklin Gothic Book" panose="020B0503020102020204" pitchFamily="34" charset="0"/>
                <a:hlinkClick r:id="rId3"/>
              </a:rPr>
              <a:t>Tool to Unpack Standards</a:t>
            </a:r>
            <a:r>
              <a:rPr lang="en-US" dirty="0">
                <a:latin typeface="Franklin Gothic Book" panose="020B0503020102020204" pitchFamily="34" charset="0"/>
              </a:rPr>
              <a:t> </a:t>
            </a:r>
            <a:r>
              <a:rPr lang="en-US" dirty="0">
                <a:solidFill>
                  <a:schemeClr val="dk1"/>
                </a:solidFill>
                <a:latin typeface="Franklin Gothic Book" panose="020B0503020102020204" pitchFamily="34" charset="0"/>
              </a:rPr>
              <a:t>and unpack the standards identified below.</a:t>
            </a:r>
            <a:endParaRPr dirty="0">
              <a:solidFill>
                <a:schemeClr val="dk1"/>
              </a:solidFill>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694373" lvl="0" indent="-571500" algn="l" rtl="0">
              <a:spcBef>
                <a:spcPts val="1000"/>
              </a:spcBef>
              <a:spcAft>
                <a:spcPts val="0"/>
              </a:spcAft>
              <a:buClr>
                <a:schemeClr val="dk1"/>
              </a:buClr>
              <a:buSzPct val="50000"/>
              <a:buFont typeface="Arial" panose="020B0604020202020204" pitchFamily="34" charset="0"/>
              <a:buChar char="•"/>
            </a:pPr>
            <a:r>
              <a:rPr lang="en-US" dirty="0">
                <a:solidFill>
                  <a:schemeClr val="dk1"/>
                </a:solidFill>
                <a:latin typeface="Franklin Gothic Book" panose="020B0503020102020204" pitchFamily="34" charset="0"/>
                <a:cs typeface="Calibri" panose="020F0502020204030204" pitchFamily="34" charset="0"/>
              </a:rPr>
              <a:t>Disciplinary Strand Standard:</a:t>
            </a:r>
            <a:endParaRPr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2800" dirty="0">
                <a:solidFill>
                  <a:schemeClr val="dk1"/>
                </a:solidFill>
                <a:latin typeface="Franklin Gothic Book" panose="020B0503020102020204" pitchFamily="34" charset="0"/>
                <a:cs typeface="Calibri" panose="020F0502020204030204" pitchFamily="34" charset="0"/>
              </a:rPr>
              <a:t>K.G.GR.1 </a:t>
            </a:r>
            <a:endParaRPr sz="2800" dirty="0">
              <a:solidFill>
                <a:schemeClr val="dk1"/>
              </a:solidFill>
              <a:latin typeface="Franklin Gothic Book" panose="020B050302010202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dirty="0">
                <a:solidFill>
                  <a:schemeClr val="dk1"/>
                </a:solidFill>
                <a:latin typeface="Franklin Gothic Book" panose="020B0503020102020204" pitchFamily="34" charset="0"/>
                <a:cs typeface="Calibri" panose="020F0502020204030204" pitchFamily="34" charset="0"/>
              </a:rPr>
              <a:t>Inquiry Practices Standard: </a:t>
            </a:r>
            <a:endParaRPr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2800" dirty="0">
                <a:solidFill>
                  <a:schemeClr val="dk1"/>
                </a:solidFill>
                <a:latin typeface="Franklin Gothic Book" panose="020B0503020102020204" pitchFamily="34" charset="0"/>
                <a:cs typeface="Calibri" panose="020F0502020204030204" pitchFamily="34" charset="0"/>
              </a:rPr>
              <a:t>K.I.UE.1</a:t>
            </a:r>
            <a:endParaRPr sz="2800" dirty="0">
              <a:solidFill>
                <a:schemeClr val="dk1"/>
              </a:solidFill>
              <a:latin typeface="Franklin Gothic Book" panose="020B0503020102020204" pitchFamily="34" charset="0"/>
              <a:cs typeface="Calibri" panose="020F0502020204030204" pitchFamily="34" charset="0"/>
            </a:endParaRPr>
          </a:p>
        </p:txBody>
      </p:sp>
      <p:graphicFrame>
        <p:nvGraphicFramePr>
          <p:cNvPr id="619" name="Google Shape;619;p81"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1388756309"/>
              </p:ext>
            </p:extLst>
          </p:nvPr>
        </p:nvGraphicFramePr>
        <p:xfrm>
          <a:off x="820186" y="2047929"/>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2"/>
          <p:cNvSpPr txBox="1">
            <a:spLocks noGrp="1"/>
          </p:cNvSpPr>
          <p:nvPr>
            <p:ph type="title"/>
          </p:nvPr>
        </p:nvSpPr>
        <p:spPr>
          <a:xfrm>
            <a:off x="181275" y="257025"/>
            <a:ext cx="1167779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626" name="Google Shape;626;p82"/>
          <p:cNvSpPr txBox="1">
            <a:spLocks noGrp="1"/>
          </p:cNvSpPr>
          <p:nvPr>
            <p:ph type="body" idx="1"/>
          </p:nvPr>
        </p:nvSpPr>
        <p:spPr>
          <a:xfrm>
            <a:off x="1062651" y="108765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Kindergarten: </a:t>
            </a:r>
            <a:r>
              <a:rPr lang="en-US" sz="3100" dirty="0">
                <a:latin typeface="Franklin Gothic Book" panose="020B0503020102020204" pitchFamily="34" charset="0"/>
              </a:rPr>
              <a:t>Disciplinary Strand Standard</a:t>
            </a:r>
            <a:endParaRPr sz="3100" dirty="0">
              <a:latin typeface="Franklin Gothic Book" panose="020B0503020102020204" pitchFamily="34" charset="0"/>
            </a:endParaRPr>
          </a:p>
        </p:txBody>
      </p:sp>
      <p:graphicFrame>
        <p:nvGraphicFramePr>
          <p:cNvPr id="628" name="Google Shape;628;p82"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726938061"/>
              </p:ext>
            </p:extLst>
          </p:nvPr>
        </p:nvGraphicFramePr>
        <p:xfrm>
          <a:off x="1062651" y="1684827"/>
          <a:ext cx="8732859" cy="4130070"/>
        </p:xfrm>
        <a:graphic>
          <a:graphicData uri="http://schemas.openxmlformats.org/drawingml/2006/table">
            <a:tbl>
              <a:tblPr firstRow="1">
                <a:noFill/>
                <a:tableStyleId>{6C9D2E8C-F66D-41CD-8C0D-8C16FDAF9D29}</a:tableStyleId>
              </a:tblPr>
              <a:tblGrid>
                <a:gridCol w="1910990">
                  <a:extLst>
                    <a:ext uri="{9D8B030D-6E8A-4147-A177-3AD203B41FA5}">
                      <a16:colId xmlns:a16="http://schemas.microsoft.com/office/drawing/2014/main" val="20000"/>
                    </a:ext>
                  </a:extLst>
                </a:gridCol>
                <a:gridCol w="3160988">
                  <a:extLst>
                    <a:ext uri="{9D8B030D-6E8A-4147-A177-3AD203B41FA5}">
                      <a16:colId xmlns:a16="http://schemas.microsoft.com/office/drawing/2014/main" val="20001"/>
                    </a:ext>
                  </a:extLst>
                </a:gridCol>
                <a:gridCol w="1845539">
                  <a:extLst>
                    <a:ext uri="{9D8B030D-6E8A-4147-A177-3AD203B41FA5}">
                      <a16:colId xmlns:a16="http://schemas.microsoft.com/office/drawing/2014/main" val="20002"/>
                    </a:ext>
                  </a:extLst>
                </a:gridCol>
                <a:gridCol w="1815342">
                  <a:extLst>
                    <a:ext uri="{9D8B030D-6E8A-4147-A177-3AD203B41FA5}">
                      <a16:colId xmlns:a16="http://schemas.microsoft.com/office/drawing/2014/main" val="20003"/>
                    </a:ext>
                  </a:extLst>
                </a:gridCol>
              </a:tblGrid>
              <a:tr h="264848">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8414">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489501">
                <a:tc>
                  <a:txBody>
                    <a:bodyPr/>
                    <a:lstStyle/>
                    <a:p>
                      <a:pPr marL="0" lvl="0" indent="0" algn="l" rtl="0">
                        <a:lnSpc>
                          <a:spcPct val="115000"/>
                        </a:lnSpc>
                        <a:spcBef>
                          <a:spcPts val="0"/>
                        </a:spcBef>
                        <a:spcAft>
                          <a:spcPts val="0"/>
                        </a:spcAft>
                        <a:buNone/>
                      </a:pPr>
                      <a:r>
                        <a:rPr lang="en-US" sz="1500" b="1" dirty="0">
                          <a:latin typeface="Calibri"/>
                          <a:ea typeface="Calibri"/>
                          <a:cs typeface="Calibri"/>
                          <a:sym typeface="Calibri"/>
                        </a:rPr>
                        <a:t>K.G.GR.1</a:t>
                      </a:r>
                      <a:r>
                        <a:rPr lang="en-US" sz="1500" dirty="0">
                          <a:latin typeface="Calibri"/>
                          <a:ea typeface="Calibri"/>
                          <a:cs typeface="Calibri"/>
                          <a:sym typeface="Calibri"/>
                        </a:rPr>
                        <a:t> Create maps of familiar areas, such as the classroom, school and community.</a:t>
                      </a:r>
                      <a:endParaRPr sz="15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300" dirty="0">
                          <a:latin typeface="Calibri"/>
                          <a:ea typeface="Calibri"/>
                          <a:cs typeface="Calibri"/>
                          <a:sym typeface="Calibri"/>
                        </a:rPr>
                        <a:t>maps</a:t>
                      </a:r>
                      <a:endParaRPr sz="1300" dirty="0">
                        <a:latin typeface="Calibri"/>
                        <a:ea typeface="Calibri"/>
                        <a:cs typeface="Calibri"/>
                        <a:sym typeface="Calibri"/>
                      </a:endParaRPr>
                    </a:p>
                    <a:p>
                      <a:pPr marL="0" marR="0" lvl="0" indent="0" algn="l" rtl="0">
                        <a:spcBef>
                          <a:spcPts val="0"/>
                        </a:spcBef>
                        <a:spcAft>
                          <a:spcPts val="0"/>
                        </a:spcAft>
                        <a:buNone/>
                      </a:pPr>
                      <a:r>
                        <a:rPr lang="en-US" sz="1300" dirty="0">
                          <a:latin typeface="Calibri"/>
                          <a:ea typeface="Calibri"/>
                          <a:cs typeface="Calibri"/>
                          <a:sym typeface="Calibri"/>
                        </a:rPr>
                        <a:t>classroom</a:t>
                      </a:r>
                      <a:endParaRPr sz="1300" dirty="0">
                        <a:latin typeface="Calibri"/>
                        <a:ea typeface="Calibri"/>
                        <a:cs typeface="Calibri"/>
                        <a:sym typeface="Calibri"/>
                      </a:endParaRPr>
                    </a:p>
                    <a:p>
                      <a:pPr marL="0" marR="0" lvl="0" indent="0" algn="l" rtl="0">
                        <a:spcBef>
                          <a:spcPts val="0"/>
                        </a:spcBef>
                        <a:spcAft>
                          <a:spcPts val="0"/>
                        </a:spcAft>
                        <a:buNone/>
                      </a:pPr>
                      <a:r>
                        <a:rPr lang="en-US" sz="1300" dirty="0">
                          <a:latin typeface="Calibri"/>
                          <a:ea typeface="Calibri"/>
                          <a:cs typeface="Calibri"/>
                          <a:sym typeface="Calibri"/>
                        </a:rPr>
                        <a:t>school</a:t>
                      </a:r>
                      <a:endParaRPr sz="1300" dirty="0">
                        <a:latin typeface="Calibri"/>
                        <a:ea typeface="Calibri"/>
                        <a:cs typeface="Calibri"/>
                        <a:sym typeface="Calibri"/>
                      </a:endParaRPr>
                    </a:p>
                    <a:p>
                      <a:pPr marL="0" marR="0" lvl="0" indent="0" algn="l" rtl="0">
                        <a:spcBef>
                          <a:spcPts val="0"/>
                        </a:spcBef>
                        <a:spcAft>
                          <a:spcPts val="0"/>
                        </a:spcAft>
                        <a:buNone/>
                      </a:pPr>
                      <a:r>
                        <a:rPr lang="en-US" sz="1300" dirty="0">
                          <a:latin typeface="Calibri"/>
                          <a:ea typeface="Calibri"/>
                          <a:cs typeface="Calibri"/>
                          <a:sym typeface="Calibri"/>
                        </a:rPr>
                        <a:t>community</a:t>
                      </a:r>
                      <a:endParaRPr sz="1300" dirty="0">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title</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legend</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cardinal directions</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scale (like classroom versus whole school)</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symbols (like using triangles to represent mountains)</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absolute and relative location (using vocabulary such as above, next to, below, behind and between)</a:t>
                      </a:r>
                      <a:endParaRPr sz="1300"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Create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4</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3"/>
          <p:cNvSpPr txBox="1">
            <a:spLocks noGrp="1"/>
          </p:cNvSpPr>
          <p:nvPr>
            <p:ph type="title"/>
          </p:nvPr>
        </p:nvSpPr>
        <p:spPr>
          <a:xfrm>
            <a:off x="181274" y="257025"/>
            <a:ext cx="11537113"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
        <p:nvSpPr>
          <p:cNvPr id="635" name="Google Shape;635;p83"/>
          <p:cNvSpPr txBox="1">
            <a:spLocks noGrp="1"/>
          </p:cNvSpPr>
          <p:nvPr>
            <p:ph type="body" idx="1"/>
          </p:nvPr>
        </p:nvSpPr>
        <p:spPr>
          <a:xfrm>
            <a:off x="1501650" y="1254607"/>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Kindergarten: </a:t>
            </a:r>
            <a:r>
              <a:rPr lang="en-US" sz="3100" dirty="0">
                <a:latin typeface="Franklin Gothic Book" panose="020B0503020102020204" pitchFamily="34" charset="0"/>
              </a:rPr>
              <a:t>Inquiry Practices Standard</a:t>
            </a:r>
            <a:endParaRPr sz="3100" dirty="0">
              <a:latin typeface="Franklin Gothic Book" panose="020B0503020102020204" pitchFamily="34" charset="0"/>
            </a:endParaRPr>
          </a:p>
        </p:txBody>
      </p:sp>
      <p:graphicFrame>
        <p:nvGraphicFramePr>
          <p:cNvPr id="637" name="Google Shape;637;p83"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3225517681"/>
              </p:ext>
            </p:extLst>
          </p:nvPr>
        </p:nvGraphicFramePr>
        <p:xfrm>
          <a:off x="1501650" y="2125016"/>
          <a:ext cx="9188700" cy="326520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None/>
                      </a:pPr>
                      <a:r>
                        <a:rPr lang="en-US" sz="1500" b="1" dirty="0">
                          <a:latin typeface="Calibri"/>
                          <a:ea typeface="Calibri"/>
                          <a:cs typeface="Calibri"/>
                          <a:sym typeface="Calibri"/>
                        </a:rPr>
                        <a:t>K.I.UE.1</a:t>
                      </a:r>
                      <a:r>
                        <a:rPr lang="en-US" sz="1500" dirty="0">
                          <a:latin typeface="Calibri"/>
                          <a:ea typeface="Calibri"/>
                          <a:cs typeface="Calibri"/>
                          <a:sym typeface="Calibri"/>
                        </a:rPr>
                        <a:t> Identify information from two or more sources to investigate characteristics of a community.</a:t>
                      </a:r>
                      <a:endParaRPr sz="15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sources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characteristics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community</a:t>
                      </a:r>
                      <a:endParaRPr dirty="0">
                        <a:latin typeface="Calibri"/>
                        <a:ea typeface="Calibri"/>
                        <a:cs typeface="Calibri"/>
                        <a:sym typeface="Calibri"/>
                      </a:endParaRPr>
                    </a:p>
                    <a:p>
                      <a:pPr marL="0" marR="0" lvl="0" indent="0" algn="l" rtl="0">
                        <a:spcBef>
                          <a:spcPts val="0"/>
                        </a:spcBef>
                        <a:spcAft>
                          <a:spcPts val="0"/>
                        </a:spcAft>
                        <a:buNone/>
                      </a:pP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Identify</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1</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4"/>
          <p:cNvSpPr txBox="1">
            <a:spLocks noGrp="1"/>
          </p:cNvSpPr>
          <p:nvPr>
            <p:ph type="title"/>
          </p:nvPr>
        </p:nvSpPr>
        <p:spPr>
          <a:xfrm>
            <a:off x="291386" y="190925"/>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600" dirty="0"/>
              <a:t>Grade-Level Application: Grade 1</a:t>
            </a:r>
            <a:endParaRPr sz="3600" dirty="0"/>
          </a:p>
        </p:txBody>
      </p:sp>
      <p:sp>
        <p:nvSpPr>
          <p:cNvPr id="644" name="Google Shape;644;p84"/>
          <p:cNvSpPr txBox="1">
            <a:spLocks noGrp="1"/>
          </p:cNvSpPr>
          <p:nvPr>
            <p:ph type="body" idx="1"/>
          </p:nvPr>
        </p:nvSpPr>
        <p:spPr>
          <a:xfrm>
            <a:off x="951776" y="978300"/>
            <a:ext cx="9188700" cy="49014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t>Access your </a:t>
            </a:r>
            <a:r>
              <a:rPr lang="en-US" u="sng" dirty="0">
                <a:solidFill>
                  <a:schemeClr val="hlink"/>
                </a:solidFill>
                <a:hlinkClick r:id="rId3"/>
              </a:rPr>
              <a:t>Tool to Unpack Standards</a:t>
            </a:r>
            <a:r>
              <a:rPr lang="en-US" dirty="0"/>
              <a:t> and unpack the standards identified below.</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694373" lvl="0" indent="-571500" algn="l" rtl="0">
              <a:spcBef>
                <a:spcPts val="1000"/>
              </a:spcBef>
              <a:spcAft>
                <a:spcPts val="0"/>
              </a:spcAft>
              <a:buClr>
                <a:schemeClr val="dk1"/>
              </a:buClr>
              <a:buSzPct val="50000"/>
              <a:buFont typeface="Arial" panose="020B0604020202020204" pitchFamily="34" charset="0"/>
              <a:buChar char="•"/>
            </a:pPr>
            <a:r>
              <a:rPr lang="en-US" sz="3500" dirty="0">
                <a:solidFill>
                  <a:schemeClr val="dk1"/>
                </a:solidFill>
                <a:latin typeface="Calibri" panose="020F0502020204030204" pitchFamily="34" charset="0"/>
                <a:cs typeface="Calibri" panose="020F0502020204030204" pitchFamily="34" charset="0"/>
              </a:rPr>
              <a:t>Disciplinary Strand Standard:</a:t>
            </a:r>
            <a:endParaRPr sz="3500" dirty="0">
              <a:solidFill>
                <a:schemeClr val="dk1"/>
              </a:solidFill>
              <a:latin typeface="Calibri" panose="020F050202020403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500" dirty="0">
                <a:solidFill>
                  <a:schemeClr val="dk1"/>
                </a:solidFill>
                <a:latin typeface="Calibri" panose="020F0502020204030204" pitchFamily="34" charset="0"/>
                <a:cs typeface="Calibri" panose="020F0502020204030204" pitchFamily="34" charset="0"/>
              </a:rPr>
              <a:t>1.C.PR.1 </a:t>
            </a:r>
            <a:endParaRPr sz="3500" dirty="0">
              <a:solidFill>
                <a:schemeClr val="dk1"/>
              </a:solidFill>
              <a:latin typeface="Calibri" panose="020F050202020403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sz="3500" dirty="0">
                <a:solidFill>
                  <a:schemeClr val="dk1"/>
                </a:solidFill>
                <a:latin typeface="Calibri" panose="020F0502020204030204" pitchFamily="34" charset="0"/>
                <a:cs typeface="Calibri" panose="020F0502020204030204" pitchFamily="34" charset="0"/>
              </a:rPr>
              <a:t>Inquiry Practices Standard: </a:t>
            </a:r>
            <a:endParaRPr sz="3500" dirty="0">
              <a:solidFill>
                <a:schemeClr val="dk1"/>
              </a:solidFill>
              <a:latin typeface="Calibri" panose="020F050202020403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500" dirty="0">
                <a:solidFill>
                  <a:schemeClr val="dk1"/>
                </a:solidFill>
                <a:latin typeface="Calibri" panose="020F0502020204030204" pitchFamily="34" charset="0"/>
                <a:cs typeface="Calibri" panose="020F0502020204030204" pitchFamily="34" charset="0"/>
              </a:rPr>
              <a:t>1.I.Q.1</a:t>
            </a:r>
            <a:endParaRPr sz="3500" dirty="0">
              <a:solidFill>
                <a:schemeClr val="dk1"/>
              </a:solidFill>
              <a:latin typeface="Calibri" panose="020F0502020204030204" pitchFamily="34" charset="0"/>
              <a:cs typeface="Calibri" panose="020F0502020204030204" pitchFamily="34" charset="0"/>
            </a:endParaRPr>
          </a:p>
        </p:txBody>
      </p:sp>
      <p:graphicFrame>
        <p:nvGraphicFramePr>
          <p:cNvPr id="646" name="Google Shape;646;p84"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396348466"/>
              </p:ext>
            </p:extLst>
          </p:nvPr>
        </p:nvGraphicFramePr>
        <p:xfrm>
          <a:off x="951776" y="2054460"/>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5"/>
          <p:cNvSpPr txBox="1">
            <a:spLocks noGrp="1"/>
          </p:cNvSpPr>
          <p:nvPr>
            <p:ph type="title"/>
          </p:nvPr>
        </p:nvSpPr>
        <p:spPr>
          <a:xfrm>
            <a:off x="181275" y="257025"/>
            <a:ext cx="11579316"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653" name="Google Shape;653;p85"/>
          <p:cNvSpPr txBox="1">
            <a:spLocks noGrp="1"/>
          </p:cNvSpPr>
          <p:nvPr>
            <p:ph type="body" idx="1"/>
          </p:nvPr>
        </p:nvSpPr>
        <p:spPr>
          <a:xfrm>
            <a:off x="1501650" y="1198335"/>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1: Disciplinary Strand Standard</a:t>
            </a:r>
            <a:endParaRPr sz="3100" dirty="0">
              <a:solidFill>
                <a:schemeClr val="dk1"/>
              </a:solidFill>
              <a:latin typeface="Franklin Gothic Book" panose="020B0503020102020204" pitchFamily="34" charset="0"/>
            </a:endParaRPr>
          </a:p>
        </p:txBody>
      </p:sp>
      <p:graphicFrame>
        <p:nvGraphicFramePr>
          <p:cNvPr id="655" name="Google Shape;655;p85"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88904294"/>
              </p:ext>
            </p:extLst>
          </p:nvPr>
        </p:nvGraphicFramePr>
        <p:xfrm>
          <a:off x="963731" y="1992105"/>
          <a:ext cx="9188700" cy="347475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None/>
                      </a:pPr>
                      <a:r>
                        <a:rPr lang="en-US" sz="1600" dirty="0">
                          <a:latin typeface="Calibri"/>
                          <a:ea typeface="Calibri"/>
                          <a:cs typeface="Calibri"/>
                          <a:sym typeface="Calibri"/>
                        </a:rPr>
                        <a:t>1.C.PR.1 Investigate rules and laws in Kentucky to understand their purpose. </a:t>
                      </a:r>
                      <a:endParaRPr sz="16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rules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laws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Kentucky</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purpose</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434343"/>
                          </a:solidFill>
                          <a:latin typeface="Calibri"/>
                          <a:ea typeface="Calibri"/>
                          <a:cs typeface="Calibri"/>
                          <a:sym typeface="Calibri"/>
                        </a:rPr>
                        <a:t>establish order</a:t>
                      </a:r>
                      <a:endParaRPr dirty="0">
                        <a:solidFill>
                          <a:srgbClr val="434343"/>
                        </a:solidFill>
                        <a:latin typeface="Calibri"/>
                        <a:ea typeface="Calibri"/>
                        <a:cs typeface="Calibri"/>
                        <a:sym typeface="Calibri"/>
                      </a:endParaRPr>
                    </a:p>
                    <a:p>
                      <a:pPr marL="0" marR="0" lvl="0" indent="0" algn="l" rtl="0">
                        <a:spcBef>
                          <a:spcPts val="0"/>
                        </a:spcBef>
                        <a:spcAft>
                          <a:spcPts val="0"/>
                        </a:spcAft>
                        <a:buNone/>
                      </a:pPr>
                      <a:r>
                        <a:rPr lang="en-US" dirty="0">
                          <a:solidFill>
                            <a:srgbClr val="434343"/>
                          </a:solidFill>
                          <a:latin typeface="Calibri"/>
                          <a:ea typeface="Calibri"/>
                          <a:cs typeface="Calibri"/>
                          <a:sym typeface="Calibri"/>
                        </a:rPr>
                        <a:t>benefits to citizens</a:t>
                      </a:r>
                      <a:endParaRPr dirty="0">
                        <a:solidFill>
                          <a:srgbClr val="434343"/>
                        </a:solidFill>
                        <a:latin typeface="Calibri"/>
                        <a:ea typeface="Calibri"/>
                        <a:cs typeface="Calibri"/>
                        <a:sym typeface="Calibri"/>
                      </a:endParaRPr>
                    </a:p>
                    <a:p>
                      <a:pPr marL="0" marR="0" lvl="0" indent="0" algn="l" rtl="0">
                        <a:spcBef>
                          <a:spcPts val="0"/>
                        </a:spcBef>
                        <a:spcAft>
                          <a:spcPts val="0"/>
                        </a:spcAft>
                        <a:buNone/>
                      </a:pPr>
                      <a:r>
                        <a:rPr lang="en-US" dirty="0">
                          <a:solidFill>
                            <a:srgbClr val="434343"/>
                          </a:solidFill>
                          <a:latin typeface="Calibri"/>
                          <a:ea typeface="Calibri"/>
                          <a:cs typeface="Calibri"/>
                          <a:sym typeface="Calibri"/>
                        </a:rPr>
                        <a:t>safety</a:t>
                      </a:r>
                      <a:endParaRPr dirty="0">
                        <a:solidFill>
                          <a:srgbClr val="434343"/>
                        </a:solidFill>
                        <a:latin typeface="Calibri"/>
                        <a:ea typeface="Calibri"/>
                        <a:cs typeface="Calibri"/>
                        <a:sym typeface="Calibri"/>
                      </a:endParaRPr>
                    </a:p>
                    <a:p>
                      <a:pPr marL="0" marR="0" lvl="0" indent="0" algn="l" rtl="0">
                        <a:spcBef>
                          <a:spcPts val="0"/>
                        </a:spcBef>
                        <a:spcAft>
                          <a:spcPts val="0"/>
                        </a:spcAft>
                        <a:buNone/>
                      </a:pPr>
                      <a:r>
                        <a:rPr lang="en-US" dirty="0">
                          <a:solidFill>
                            <a:srgbClr val="434343"/>
                          </a:solidFill>
                          <a:latin typeface="Calibri"/>
                          <a:ea typeface="Calibri"/>
                          <a:cs typeface="Calibri"/>
                          <a:sym typeface="Calibri"/>
                        </a:rPr>
                        <a:t>educational opportunities</a:t>
                      </a:r>
                      <a:endParaRPr dirty="0">
                        <a:solidFill>
                          <a:srgbClr val="434343"/>
                        </a:solidFill>
                        <a:latin typeface="Calibri"/>
                        <a:ea typeface="Calibri"/>
                        <a:cs typeface="Calibri"/>
                        <a:sym typeface="Calibri"/>
                      </a:endParaRPr>
                    </a:p>
                    <a:p>
                      <a:pPr marL="0" marR="0" lvl="0" indent="0" algn="l" rtl="0">
                        <a:spcBef>
                          <a:spcPts val="0"/>
                        </a:spcBef>
                        <a:spcAft>
                          <a:spcPts val="0"/>
                        </a:spcAft>
                        <a:buNone/>
                      </a:pP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Investigate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2</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2" name="Google Shape;662;p86"/>
          <p:cNvSpPr txBox="1">
            <a:spLocks noGrp="1"/>
          </p:cNvSpPr>
          <p:nvPr>
            <p:ph type="body" idx="1"/>
          </p:nvPr>
        </p:nvSpPr>
        <p:spPr>
          <a:xfrm>
            <a:off x="1501650" y="1336789"/>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1: </a:t>
            </a:r>
            <a:r>
              <a:rPr lang="en-US" sz="3100" dirty="0">
                <a:latin typeface="Franklin Gothic Book" panose="020B0503020102020204" pitchFamily="34" charset="0"/>
              </a:rPr>
              <a:t>Inquiry Practices Standard</a:t>
            </a:r>
            <a:endParaRPr sz="3100" dirty="0">
              <a:latin typeface="Franklin Gothic Book" panose="020B0503020102020204" pitchFamily="34" charset="0"/>
            </a:endParaRPr>
          </a:p>
        </p:txBody>
      </p:sp>
      <p:graphicFrame>
        <p:nvGraphicFramePr>
          <p:cNvPr id="664" name="Google Shape;664;p86"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826582452"/>
              </p:ext>
            </p:extLst>
          </p:nvPr>
        </p:nvGraphicFramePr>
        <p:xfrm>
          <a:off x="1439518" y="2141932"/>
          <a:ext cx="9188700" cy="3072414"/>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None/>
                      </a:pPr>
                      <a:r>
                        <a:rPr lang="en-US" sz="1600" dirty="0">
                          <a:latin typeface="Calibri"/>
                          <a:ea typeface="Calibri"/>
                          <a:cs typeface="Calibri"/>
                          <a:sym typeface="Calibri"/>
                        </a:rPr>
                        <a:t>1.I.Q.1 Ask compelling questions about communities in Kentucky. </a:t>
                      </a:r>
                      <a:endParaRPr sz="16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compelling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communities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Kentucky</a:t>
                      </a:r>
                      <a:endParaRPr dirty="0">
                        <a:latin typeface="Calibri"/>
                        <a:ea typeface="Calibri"/>
                        <a:cs typeface="Calibri"/>
                        <a:sym typeface="Calibri"/>
                      </a:endParaRPr>
                    </a:p>
                    <a:p>
                      <a:pPr marL="0" marR="0" lvl="0" indent="0" algn="l" rtl="0">
                        <a:spcBef>
                          <a:spcPts val="0"/>
                        </a:spcBef>
                        <a:spcAft>
                          <a:spcPts val="0"/>
                        </a:spcAft>
                        <a:buNone/>
                      </a:pP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Ask</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1</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C2243E48-9F42-681F-9E42-818DFB7C27DA}"/>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7"/>
          <p:cNvSpPr txBox="1">
            <a:spLocks noGrp="1"/>
          </p:cNvSpPr>
          <p:nvPr>
            <p:ph type="title"/>
          </p:nvPr>
        </p:nvSpPr>
        <p:spPr>
          <a:xfrm>
            <a:off x="291386" y="190925"/>
            <a:ext cx="9584134"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Grade 2</a:t>
            </a:r>
            <a:endParaRPr dirty="0"/>
          </a:p>
        </p:txBody>
      </p:sp>
      <p:sp>
        <p:nvSpPr>
          <p:cNvPr id="671" name="Google Shape;671;p87"/>
          <p:cNvSpPr txBox="1">
            <a:spLocks noGrp="1"/>
          </p:cNvSpPr>
          <p:nvPr>
            <p:ph type="body" idx="1"/>
          </p:nvPr>
        </p:nvSpPr>
        <p:spPr>
          <a:xfrm>
            <a:off x="361002" y="1016401"/>
            <a:ext cx="11469996"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indent="-571500">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spcBef>
                <a:spcPts val="0"/>
              </a:spcBef>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2.H.CH.1</a:t>
            </a:r>
            <a:endParaRPr sz="3200" dirty="0">
              <a:solidFill>
                <a:schemeClr val="dk1"/>
              </a:solidFill>
              <a:latin typeface="Franklin Gothic Book" panose="020B0503020102020204" pitchFamily="34" charset="0"/>
              <a:cs typeface="Calibri" panose="020F0502020204030204" pitchFamily="34" charset="0"/>
            </a:endParaRPr>
          </a:p>
          <a:p>
            <a:pPr marL="694373" indent="-571500">
              <a:spcBef>
                <a:spcPts val="0"/>
              </a:spcBef>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spcBef>
                <a:spcPts val="0"/>
              </a:spcBef>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2.I.CC.1 </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673" name="Google Shape;673;p87"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160597250"/>
              </p:ext>
            </p:extLst>
          </p:nvPr>
        </p:nvGraphicFramePr>
        <p:xfrm>
          <a:off x="991884" y="2465113"/>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8"/>
          <p:cNvSpPr txBox="1">
            <a:spLocks noGrp="1"/>
          </p:cNvSpPr>
          <p:nvPr>
            <p:ph type="title"/>
          </p:nvPr>
        </p:nvSpPr>
        <p:spPr>
          <a:xfrm>
            <a:off x="181275" y="257025"/>
            <a:ext cx="11466774"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680" name="Google Shape;680;p88"/>
          <p:cNvSpPr txBox="1">
            <a:spLocks noGrp="1"/>
          </p:cNvSpPr>
          <p:nvPr>
            <p:ph type="body" idx="1"/>
          </p:nvPr>
        </p:nvSpPr>
        <p:spPr>
          <a:xfrm>
            <a:off x="1388057" y="1339012"/>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2: Disciplinary Strand Standard</a:t>
            </a:r>
            <a:endParaRPr sz="3100" dirty="0">
              <a:solidFill>
                <a:schemeClr val="dk1"/>
              </a:solidFill>
              <a:latin typeface="Franklin Gothic Book" panose="020B0503020102020204" pitchFamily="34" charset="0"/>
            </a:endParaRPr>
          </a:p>
        </p:txBody>
      </p:sp>
      <p:graphicFrame>
        <p:nvGraphicFramePr>
          <p:cNvPr id="682" name="Google Shape;682;p88"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206603398"/>
              </p:ext>
            </p:extLst>
          </p:nvPr>
        </p:nvGraphicFramePr>
        <p:xfrm>
          <a:off x="1048137" y="2004794"/>
          <a:ext cx="9188700" cy="390147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None/>
                      </a:pPr>
                      <a:r>
                        <a:rPr lang="en-US" sz="1500" dirty="0">
                          <a:latin typeface="Calibri"/>
                          <a:ea typeface="Calibri"/>
                          <a:cs typeface="Calibri"/>
                          <a:sym typeface="Calibri"/>
                        </a:rPr>
                        <a:t>2.H.CH.1 Identify and compare the diverse North American cultural groups of the past and today.</a:t>
                      </a:r>
                      <a:endParaRPr sz="15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diverse</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North American cultural groups of the past and today</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American Indians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Indigenous people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large centralized agricultural civilizations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small agricultural villages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nomadic hunter gatherers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European explorers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enslaved Africans</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identify</a:t>
                      </a:r>
                      <a:endParaRPr dirty="0"/>
                    </a:p>
                    <a:p>
                      <a:pPr marL="0" marR="0" lvl="0" indent="0" algn="l" rtl="0">
                        <a:spcBef>
                          <a:spcPts val="0"/>
                        </a:spcBef>
                        <a:spcAft>
                          <a:spcPts val="0"/>
                        </a:spcAft>
                        <a:buNone/>
                      </a:pPr>
                      <a:r>
                        <a:rPr lang="en-US" dirty="0"/>
                        <a:t>compare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9" name="Google Shape;689;p89"/>
          <p:cNvSpPr txBox="1">
            <a:spLocks noGrp="1"/>
          </p:cNvSpPr>
          <p:nvPr>
            <p:ph type="body" idx="1"/>
          </p:nvPr>
        </p:nvSpPr>
        <p:spPr>
          <a:xfrm>
            <a:off x="1020009" y="1254607"/>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2:</a:t>
            </a:r>
            <a:r>
              <a:rPr lang="en-US" sz="3100" dirty="0">
                <a:latin typeface="Franklin Gothic Book" panose="020B0503020102020204" pitchFamily="34" charset="0"/>
              </a:rPr>
              <a:t> Inquiry Practices Standard</a:t>
            </a:r>
            <a:endParaRPr sz="3100" dirty="0">
              <a:latin typeface="Franklin Gothic Book" panose="020B0503020102020204" pitchFamily="34" charset="0"/>
            </a:endParaRPr>
          </a:p>
        </p:txBody>
      </p:sp>
      <p:graphicFrame>
        <p:nvGraphicFramePr>
          <p:cNvPr id="691" name="Google Shape;691;p8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37063865"/>
              </p:ext>
            </p:extLst>
          </p:nvPr>
        </p:nvGraphicFramePr>
        <p:xfrm>
          <a:off x="1201818" y="1962337"/>
          <a:ext cx="9188700" cy="3505598"/>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2620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55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895475">
                <a:tc>
                  <a:txBody>
                    <a:bodyPr/>
                    <a:lstStyle/>
                    <a:p>
                      <a:pPr marL="0" lvl="0" indent="0" algn="l" rtl="0">
                        <a:lnSpc>
                          <a:spcPct val="115000"/>
                        </a:lnSpc>
                        <a:spcBef>
                          <a:spcPts val="0"/>
                        </a:spcBef>
                        <a:spcAft>
                          <a:spcPts val="0"/>
                        </a:spcAft>
                        <a:buNone/>
                      </a:pPr>
                      <a:r>
                        <a:rPr lang="en-US" dirty="0">
                          <a:latin typeface="Calibri"/>
                          <a:ea typeface="Calibri"/>
                          <a:cs typeface="Calibri"/>
                          <a:sym typeface="Calibri"/>
                        </a:rPr>
                        <a:t>2.I.CC.1 Construct an explanation, using correct sequence and relevant information, to provide information on a community in North America.</a:t>
                      </a:r>
                      <a:endParaRPr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explanation</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sequence</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relevancy</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communities in North America</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construct</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4DF6B0A4-EB77-9459-9306-7D03AC60B1C6}"/>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Module Overview</a:t>
            </a:r>
            <a:endParaRPr dirty="0">
              <a:latin typeface="Franklin Gothic Medium" panose="020B0603020102020204" pitchFamily="34" charset="0"/>
            </a:endParaRPr>
          </a:p>
        </p:txBody>
      </p:sp>
      <p:pic>
        <p:nvPicPr>
          <p:cNvPr id="3" name="Picture 2" descr="This graphic shows how the process on minding the gap is continuous with each section labeled in parts of a circle.">
            <a:extLst>
              <a:ext uri="{FF2B5EF4-FFF2-40B4-BE49-F238E27FC236}">
                <a16:creationId xmlns:a16="http://schemas.microsoft.com/office/drawing/2014/main" id="{0E4E0A1F-5033-5EFD-ED9A-2980EB0B3BFB}"/>
              </a:ext>
            </a:extLst>
          </p:cNvPr>
          <p:cNvPicPr>
            <a:picLocks noChangeAspect="1"/>
          </p:cNvPicPr>
          <p:nvPr/>
        </p:nvPicPr>
        <p:blipFill>
          <a:blip r:embed="rId3"/>
          <a:stretch>
            <a:fillRect/>
          </a:stretch>
        </p:blipFill>
        <p:spPr>
          <a:xfrm>
            <a:off x="2644727" y="662850"/>
            <a:ext cx="6078666" cy="509573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0"/>
          <p:cNvSpPr txBox="1">
            <a:spLocks noGrp="1"/>
          </p:cNvSpPr>
          <p:nvPr>
            <p:ph type="title"/>
          </p:nvPr>
        </p:nvSpPr>
        <p:spPr>
          <a:xfrm>
            <a:off x="291386" y="190925"/>
            <a:ext cx="10751752"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Grade 3</a:t>
            </a:r>
            <a:endParaRPr dirty="0"/>
          </a:p>
        </p:txBody>
      </p:sp>
      <p:sp>
        <p:nvSpPr>
          <p:cNvPr id="698" name="Google Shape;698;p90"/>
          <p:cNvSpPr txBox="1">
            <a:spLocks noGrp="1"/>
          </p:cNvSpPr>
          <p:nvPr>
            <p:ph type="body" idx="1"/>
          </p:nvPr>
        </p:nvSpPr>
        <p:spPr>
          <a:xfrm>
            <a:off x="555762" y="978300"/>
            <a:ext cx="11344851"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indent="-571500">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spcBef>
                <a:spcPts val="0"/>
              </a:spcBef>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3.E.ST.1</a:t>
            </a:r>
            <a:endParaRPr sz="3200" dirty="0">
              <a:solidFill>
                <a:schemeClr val="dk1"/>
              </a:solidFill>
              <a:latin typeface="Franklin Gothic Book" panose="020B0503020102020204" pitchFamily="34" charset="0"/>
              <a:cs typeface="Calibri" panose="020F0502020204030204" pitchFamily="34" charset="0"/>
            </a:endParaRPr>
          </a:p>
          <a:p>
            <a:pPr marL="694373" indent="-571500">
              <a:spcBef>
                <a:spcPts val="0"/>
              </a:spcBef>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spcBef>
                <a:spcPts val="0"/>
              </a:spcBef>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3.I.Q.2</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700" name="Google Shape;700;p90"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3315736318"/>
              </p:ext>
            </p:extLst>
          </p:nvPr>
        </p:nvGraphicFramePr>
        <p:xfrm>
          <a:off x="1301351" y="2299200"/>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1"/>
          <p:cNvSpPr txBox="1">
            <a:spLocks noGrp="1"/>
          </p:cNvSpPr>
          <p:nvPr>
            <p:ph type="title"/>
          </p:nvPr>
        </p:nvSpPr>
        <p:spPr>
          <a:xfrm>
            <a:off x="181275" y="257025"/>
            <a:ext cx="1195947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707" name="Google Shape;707;p91"/>
          <p:cNvSpPr txBox="1">
            <a:spLocks noGrp="1"/>
          </p:cNvSpPr>
          <p:nvPr>
            <p:ph type="body" idx="1"/>
          </p:nvPr>
        </p:nvSpPr>
        <p:spPr>
          <a:xfrm>
            <a:off x="1566660" y="108765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3: </a:t>
            </a:r>
            <a:r>
              <a:rPr lang="en-US" sz="3100" dirty="0">
                <a:latin typeface="Franklin Gothic Book" panose="020B0503020102020204" pitchFamily="34" charset="0"/>
              </a:rPr>
              <a:t>Disciplinary Strand Standard</a:t>
            </a:r>
            <a:endParaRPr sz="3100" dirty="0">
              <a:latin typeface="Franklin Gothic Book" panose="020B0503020102020204" pitchFamily="34" charset="0"/>
            </a:endParaRPr>
          </a:p>
        </p:txBody>
      </p:sp>
      <p:graphicFrame>
        <p:nvGraphicFramePr>
          <p:cNvPr id="709" name="Google Shape;709;p91"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844166498"/>
              </p:ext>
            </p:extLst>
          </p:nvPr>
        </p:nvGraphicFramePr>
        <p:xfrm>
          <a:off x="1231017" y="1655520"/>
          <a:ext cx="9188700" cy="411483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None/>
                      </a:pPr>
                      <a:r>
                        <a:rPr lang="en-US" sz="1500" dirty="0">
                          <a:latin typeface="Calibri"/>
                          <a:ea typeface="Calibri"/>
                          <a:cs typeface="Calibri"/>
                          <a:sym typeface="Calibri"/>
                        </a:rPr>
                        <a:t>3.E.ST.1 Describe examples of economic interdependence. </a:t>
                      </a:r>
                      <a:endParaRPr sz="15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economic interdependence</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produce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trade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goods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services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specialization</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efficiency</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capital</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human resources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natural resources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domestic</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international</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Describe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2</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6" name="Google Shape;716;p92"/>
          <p:cNvSpPr txBox="1">
            <a:spLocks noGrp="1"/>
          </p:cNvSpPr>
          <p:nvPr>
            <p:ph type="body" idx="1"/>
          </p:nvPr>
        </p:nvSpPr>
        <p:spPr>
          <a:xfrm>
            <a:off x="724588" y="129681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3: </a:t>
            </a:r>
            <a:r>
              <a:rPr lang="en-US" sz="3100" dirty="0">
                <a:latin typeface="Franklin Gothic Book" panose="020B0503020102020204" pitchFamily="34" charset="0"/>
              </a:rPr>
              <a:t>Inquiry Practices Standard</a:t>
            </a:r>
            <a:endParaRPr sz="3100" dirty="0">
              <a:latin typeface="Franklin Gothic Book" panose="020B0503020102020204" pitchFamily="34" charset="0"/>
            </a:endParaRPr>
          </a:p>
        </p:txBody>
      </p:sp>
      <p:graphicFrame>
        <p:nvGraphicFramePr>
          <p:cNvPr id="718" name="Google Shape;718;p92"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759446680"/>
              </p:ext>
            </p:extLst>
          </p:nvPr>
        </p:nvGraphicFramePr>
        <p:xfrm>
          <a:off x="977799" y="2049375"/>
          <a:ext cx="9188700" cy="317757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None/>
                      </a:pPr>
                      <a:r>
                        <a:rPr lang="en-US" dirty="0">
                          <a:latin typeface="Calibri"/>
                          <a:ea typeface="Calibri"/>
                          <a:cs typeface="Calibri"/>
                          <a:sym typeface="Calibri"/>
                        </a:rPr>
                        <a:t>3.I.Q.2 Develop supporting questions that help answer compelling questions about the interactions of diverse groups of people.</a:t>
                      </a:r>
                      <a:endParaRPr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supporting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compelling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interactions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diverse groups</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develop</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AF9F609B-2FB4-CB75-2ADD-91C7055EF185}"/>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3"/>
          <p:cNvSpPr txBox="1">
            <a:spLocks noGrp="1"/>
          </p:cNvSpPr>
          <p:nvPr>
            <p:ph type="title"/>
          </p:nvPr>
        </p:nvSpPr>
        <p:spPr>
          <a:xfrm>
            <a:off x="291385" y="190925"/>
            <a:ext cx="10273451"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Grade 4</a:t>
            </a:r>
            <a:endParaRPr dirty="0"/>
          </a:p>
        </p:txBody>
      </p:sp>
      <p:sp>
        <p:nvSpPr>
          <p:cNvPr id="725" name="Google Shape;725;p93"/>
          <p:cNvSpPr txBox="1">
            <a:spLocks noGrp="1"/>
          </p:cNvSpPr>
          <p:nvPr>
            <p:ph type="body" idx="1"/>
          </p:nvPr>
        </p:nvSpPr>
        <p:spPr>
          <a:xfrm>
            <a:off x="833760" y="978300"/>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lvl="0" indent="-571500" algn="l" rtl="0">
              <a:spcBef>
                <a:spcPts val="100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4.H.CH.1</a:t>
            </a:r>
            <a:endParaRPr sz="3200" dirty="0">
              <a:solidFill>
                <a:schemeClr val="dk1"/>
              </a:solidFill>
              <a:latin typeface="Franklin Gothic Book" panose="020B050302010202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4.I.UE.3</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727" name="Google Shape;727;p9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4062124657"/>
              </p:ext>
            </p:extLst>
          </p:nvPr>
        </p:nvGraphicFramePr>
        <p:xfrm>
          <a:off x="986410" y="2176437"/>
          <a:ext cx="9036050" cy="139501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020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4"/>
          <p:cNvSpPr txBox="1">
            <a:spLocks noGrp="1"/>
          </p:cNvSpPr>
          <p:nvPr>
            <p:ph type="title"/>
          </p:nvPr>
        </p:nvSpPr>
        <p:spPr>
          <a:xfrm>
            <a:off x="181275" y="257025"/>
            <a:ext cx="11832534"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734" name="Google Shape;734;p94"/>
          <p:cNvSpPr txBox="1">
            <a:spLocks noGrp="1"/>
          </p:cNvSpPr>
          <p:nvPr>
            <p:ph type="body" idx="1"/>
          </p:nvPr>
        </p:nvSpPr>
        <p:spPr>
          <a:xfrm>
            <a:off x="1226226" y="1031501"/>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rPr>
              <a:t>Grade 4: </a:t>
            </a:r>
            <a:r>
              <a:rPr lang="en-US" sz="3100" dirty="0"/>
              <a:t>Disciplinary Strand Standard</a:t>
            </a:r>
            <a:endParaRPr sz="3100" dirty="0"/>
          </a:p>
        </p:txBody>
      </p:sp>
      <p:graphicFrame>
        <p:nvGraphicFramePr>
          <p:cNvPr id="736" name="Google Shape;736;p94"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966415215"/>
              </p:ext>
            </p:extLst>
          </p:nvPr>
        </p:nvGraphicFramePr>
        <p:xfrm>
          <a:off x="1226226" y="1718454"/>
          <a:ext cx="10233651" cy="4108045"/>
        </p:xfrm>
        <a:graphic>
          <a:graphicData uri="http://schemas.openxmlformats.org/drawingml/2006/table">
            <a:tbl>
              <a:tblPr firstRow="1">
                <a:noFill/>
                <a:tableStyleId>{6C9D2E8C-F66D-41CD-8C0D-8C16FDAF9D29}</a:tableStyleId>
              </a:tblPr>
              <a:tblGrid>
                <a:gridCol w="1896802">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16590">
                  <a:extLst>
                    <a:ext uri="{9D8B030D-6E8A-4147-A177-3AD203B41FA5}">
                      <a16:colId xmlns:a16="http://schemas.microsoft.com/office/drawing/2014/main" val="20002"/>
                    </a:ext>
                  </a:extLst>
                </a:gridCol>
                <a:gridCol w="2977059">
                  <a:extLst>
                    <a:ext uri="{9D8B030D-6E8A-4147-A177-3AD203B41FA5}">
                      <a16:colId xmlns:a16="http://schemas.microsoft.com/office/drawing/2014/main" val="20003"/>
                    </a:ext>
                  </a:extLst>
                </a:gridCol>
              </a:tblGrid>
              <a:tr h="391715">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128">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984800">
                <a:tc>
                  <a:txBody>
                    <a:bodyPr/>
                    <a:lstStyle/>
                    <a:p>
                      <a:pPr marL="0" lvl="0" indent="0" algn="l" rtl="0">
                        <a:lnSpc>
                          <a:spcPct val="115000"/>
                        </a:lnSpc>
                        <a:spcBef>
                          <a:spcPts val="0"/>
                        </a:spcBef>
                        <a:spcAft>
                          <a:spcPts val="0"/>
                        </a:spcAft>
                        <a:buNone/>
                      </a:pPr>
                      <a:r>
                        <a:rPr lang="en-US" dirty="0">
                          <a:latin typeface="Calibri"/>
                          <a:ea typeface="Calibri"/>
                          <a:cs typeface="Calibri"/>
                          <a:sym typeface="Calibri"/>
                        </a:rPr>
                        <a:t>4.H.CH.1 Describe how migration and settlement impacted diverse groups of people as they encountered one another from European Exploration to the Thirteen Colonies.</a:t>
                      </a:r>
                      <a:endParaRPr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300" dirty="0">
                          <a:latin typeface="Calibri"/>
                          <a:ea typeface="Calibri"/>
                          <a:cs typeface="Calibri"/>
                          <a:sym typeface="Calibri"/>
                        </a:rPr>
                        <a:t>migration</a:t>
                      </a:r>
                      <a:endParaRPr sz="1300" dirty="0">
                        <a:latin typeface="Calibri"/>
                        <a:ea typeface="Calibri"/>
                        <a:cs typeface="Calibri"/>
                        <a:sym typeface="Calibri"/>
                      </a:endParaRPr>
                    </a:p>
                    <a:p>
                      <a:pPr marL="0" marR="0" lvl="0" indent="0" algn="l" rtl="0">
                        <a:spcBef>
                          <a:spcPts val="0"/>
                        </a:spcBef>
                        <a:spcAft>
                          <a:spcPts val="0"/>
                        </a:spcAft>
                        <a:buNone/>
                      </a:pPr>
                      <a:r>
                        <a:rPr lang="en-US" sz="1300" dirty="0">
                          <a:latin typeface="Calibri"/>
                          <a:ea typeface="Calibri"/>
                          <a:cs typeface="Calibri"/>
                          <a:sym typeface="Calibri"/>
                        </a:rPr>
                        <a:t>settlement</a:t>
                      </a:r>
                      <a:endParaRPr sz="1300" dirty="0">
                        <a:latin typeface="Calibri"/>
                        <a:ea typeface="Calibri"/>
                        <a:cs typeface="Calibri"/>
                        <a:sym typeface="Calibri"/>
                      </a:endParaRPr>
                    </a:p>
                    <a:p>
                      <a:pPr marL="0" marR="0" lvl="0" indent="0" algn="l" rtl="0">
                        <a:spcBef>
                          <a:spcPts val="0"/>
                        </a:spcBef>
                        <a:spcAft>
                          <a:spcPts val="0"/>
                        </a:spcAft>
                        <a:buNone/>
                      </a:pPr>
                      <a:r>
                        <a:rPr lang="en-US" sz="1300" dirty="0">
                          <a:latin typeface="Calibri"/>
                          <a:ea typeface="Calibri"/>
                          <a:cs typeface="Calibri"/>
                          <a:sym typeface="Calibri"/>
                        </a:rPr>
                        <a:t>impact</a:t>
                      </a:r>
                      <a:endParaRPr sz="1300" dirty="0">
                        <a:latin typeface="Calibri"/>
                        <a:ea typeface="Calibri"/>
                        <a:cs typeface="Calibri"/>
                        <a:sym typeface="Calibri"/>
                      </a:endParaRPr>
                    </a:p>
                    <a:p>
                      <a:pPr marL="0" marR="0" lvl="0" indent="0" algn="l" rtl="0">
                        <a:spcBef>
                          <a:spcPts val="0"/>
                        </a:spcBef>
                        <a:spcAft>
                          <a:spcPts val="0"/>
                        </a:spcAft>
                        <a:buNone/>
                      </a:pPr>
                      <a:r>
                        <a:rPr lang="en-US" sz="1300" dirty="0">
                          <a:latin typeface="Calibri"/>
                          <a:ea typeface="Calibri"/>
                          <a:cs typeface="Calibri"/>
                          <a:sym typeface="Calibri"/>
                        </a:rPr>
                        <a:t>diverse groups</a:t>
                      </a:r>
                      <a:endParaRPr sz="1300" dirty="0">
                        <a:latin typeface="Calibri"/>
                        <a:ea typeface="Calibri"/>
                        <a:cs typeface="Calibri"/>
                        <a:sym typeface="Calibri"/>
                      </a:endParaRPr>
                    </a:p>
                    <a:p>
                      <a:pPr marL="0" marR="0" lvl="0" indent="0" algn="l" rtl="0">
                        <a:spcBef>
                          <a:spcPts val="0"/>
                        </a:spcBef>
                        <a:spcAft>
                          <a:spcPts val="0"/>
                        </a:spcAft>
                        <a:buNone/>
                      </a:pPr>
                      <a:r>
                        <a:rPr lang="en-US" sz="1300" dirty="0">
                          <a:latin typeface="Calibri"/>
                          <a:ea typeface="Calibri"/>
                          <a:cs typeface="Calibri"/>
                          <a:sym typeface="Calibri"/>
                        </a:rPr>
                        <a:t>European Exploration to the Thirteen Colonies</a:t>
                      </a:r>
                      <a:endParaRPr sz="1300" dirty="0">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American Indians</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Africans</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enslavement</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conflict</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land disputes</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culture</a:t>
                      </a:r>
                      <a:endParaRPr sz="13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300" dirty="0">
                          <a:solidFill>
                            <a:srgbClr val="FF0000"/>
                          </a:solidFill>
                          <a:latin typeface="Calibri"/>
                          <a:ea typeface="Calibri"/>
                          <a:cs typeface="Calibri"/>
                          <a:sym typeface="Calibri"/>
                        </a:rPr>
                        <a:t>interactions</a:t>
                      </a:r>
                      <a:endParaRPr sz="1300"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describe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2</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3" name="Google Shape;743;p95"/>
          <p:cNvSpPr txBox="1">
            <a:spLocks noGrp="1"/>
          </p:cNvSpPr>
          <p:nvPr>
            <p:ph type="body" idx="1"/>
          </p:nvPr>
        </p:nvSpPr>
        <p:spPr>
          <a:xfrm>
            <a:off x="838200" y="131241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4:</a:t>
            </a:r>
            <a:r>
              <a:rPr lang="en-US" sz="3100" dirty="0">
                <a:latin typeface="Franklin Gothic Book" panose="020B0503020102020204" pitchFamily="34" charset="0"/>
              </a:rPr>
              <a:t> Inquiry Practices Standard</a:t>
            </a:r>
            <a:endParaRPr sz="3100" dirty="0">
              <a:latin typeface="Franklin Gothic Book" panose="020B0503020102020204" pitchFamily="34" charset="0"/>
            </a:endParaRPr>
          </a:p>
        </p:txBody>
      </p:sp>
      <p:graphicFrame>
        <p:nvGraphicFramePr>
          <p:cNvPr id="745" name="Google Shape;745;p95"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036888330"/>
              </p:ext>
            </p:extLst>
          </p:nvPr>
        </p:nvGraphicFramePr>
        <p:xfrm>
          <a:off x="1118475" y="2318881"/>
          <a:ext cx="9188700" cy="3048035"/>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None/>
                      </a:pPr>
                      <a:r>
                        <a:rPr lang="en-US" sz="1500" dirty="0">
                          <a:latin typeface="Calibri"/>
                          <a:ea typeface="Calibri"/>
                          <a:cs typeface="Calibri"/>
                          <a:sym typeface="Calibri"/>
                        </a:rPr>
                        <a:t>4.I.UE.3 Develop claims with evidence to answer compelling and supporting questions. </a:t>
                      </a:r>
                      <a:endParaRPr sz="15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claims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evidence</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compelling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supporting questions</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develop</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F891E03C-FBDD-7ED3-E43C-5FCE02B87C92}"/>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96"/>
          <p:cNvSpPr txBox="1">
            <a:spLocks noGrp="1"/>
          </p:cNvSpPr>
          <p:nvPr>
            <p:ph type="title"/>
          </p:nvPr>
        </p:nvSpPr>
        <p:spPr>
          <a:xfrm>
            <a:off x="291386" y="190925"/>
            <a:ext cx="9682608"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Grade 5</a:t>
            </a:r>
            <a:endParaRPr dirty="0"/>
          </a:p>
        </p:txBody>
      </p:sp>
      <p:sp>
        <p:nvSpPr>
          <p:cNvPr id="752" name="Google Shape;752;p96"/>
          <p:cNvSpPr txBox="1">
            <a:spLocks noGrp="1"/>
          </p:cNvSpPr>
          <p:nvPr>
            <p:ph type="body" idx="1"/>
          </p:nvPr>
        </p:nvSpPr>
        <p:spPr>
          <a:xfrm>
            <a:off x="403113" y="978300"/>
            <a:ext cx="11357478"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497840" lvl="0" indent="-457200" algn="l" rtl="0">
              <a:spcBef>
                <a:spcPts val="1000"/>
              </a:spcBef>
              <a:spcAft>
                <a:spcPts val="0"/>
              </a:spcAft>
              <a:buClr>
                <a:schemeClr val="dk1"/>
              </a:buClr>
              <a:buSzPct val="10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955040" lvl="1" indent="-457200" algn="l" rtl="0">
              <a:spcBef>
                <a:spcPts val="0"/>
              </a:spcBef>
              <a:spcAft>
                <a:spcPts val="0"/>
              </a:spcAft>
              <a:buClr>
                <a:schemeClr val="dk1"/>
              </a:buClr>
              <a:buSzPct val="10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5.H.CO.1 </a:t>
            </a:r>
            <a:endParaRPr sz="3200" dirty="0">
              <a:solidFill>
                <a:schemeClr val="dk1"/>
              </a:solidFill>
              <a:latin typeface="Franklin Gothic Book" panose="020B0503020102020204" pitchFamily="34" charset="0"/>
              <a:cs typeface="Calibri" panose="020F0502020204030204" pitchFamily="34" charset="0"/>
            </a:endParaRPr>
          </a:p>
          <a:p>
            <a:pPr marL="497840" lvl="0" indent="-457200" algn="l" rtl="0">
              <a:spcBef>
                <a:spcPts val="0"/>
              </a:spcBef>
              <a:spcAft>
                <a:spcPts val="0"/>
              </a:spcAft>
              <a:buClr>
                <a:schemeClr val="dk1"/>
              </a:buClr>
              <a:buSzPct val="10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955040" lvl="1" indent="-457200" algn="l" rtl="0">
              <a:spcBef>
                <a:spcPts val="0"/>
              </a:spcBef>
              <a:spcAft>
                <a:spcPts val="0"/>
              </a:spcAft>
              <a:buClr>
                <a:schemeClr val="dk1"/>
              </a:buClr>
              <a:buSzPct val="10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5.I.CC.3 </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754" name="Google Shape;754;p96"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12058334"/>
              </p:ext>
            </p:extLst>
          </p:nvPr>
        </p:nvGraphicFramePr>
        <p:xfrm>
          <a:off x="937944" y="2228384"/>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7"/>
          <p:cNvSpPr txBox="1">
            <a:spLocks noGrp="1"/>
          </p:cNvSpPr>
          <p:nvPr>
            <p:ph type="title"/>
          </p:nvPr>
        </p:nvSpPr>
        <p:spPr>
          <a:xfrm>
            <a:off x="181275" y="257025"/>
            <a:ext cx="11565248"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761" name="Google Shape;761;p97"/>
          <p:cNvSpPr txBox="1">
            <a:spLocks noGrp="1"/>
          </p:cNvSpPr>
          <p:nvPr>
            <p:ph type="body" idx="1"/>
          </p:nvPr>
        </p:nvSpPr>
        <p:spPr>
          <a:xfrm>
            <a:off x="1501650" y="1268674"/>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Grade 5: Disciplinary Strand Standard</a:t>
            </a:r>
            <a:endParaRPr dirty="0">
              <a:latin typeface="Franklin Gothic Book" panose="020B0503020102020204" pitchFamily="34" charset="0"/>
            </a:endParaRPr>
          </a:p>
        </p:txBody>
      </p:sp>
      <p:graphicFrame>
        <p:nvGraphicFramePr>
          <p:cNvPr id="763" name="Google Shape;763;p97"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3085724306"/>
              </p:ext>
            </p:extLst>
          </p:nvPr>
        </p:nvGraphicFramePr>
        <p:xfrm>
          <a:off x="1501650" y="1920594"/>
          <a:ext cx="9188700" cy="368811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600" dirty="0">
                          <a:solidFill>
                            <a:srgbClr val="3F3F3F"/>
                          </a:solidFill>
                          <a:latin typeface="Libre Franklin Medium"/>
                          <a:ea typeface="Libre Franklin Medium"/>
                          <a:cs typeface="Libre Franklin Medium"/>
                          <a:sym typeface="Libre Franklin Medium"/>
                        </a:rPr>
                        <a:t>5.H.CO.1 Analyze the role conflict and collaboration played in the founding of the United States. </a:t>
                      </a:r>
                      <a:endParaRPr sz="1600" u="none" strike="noStrike" cap="none"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solidFill>
                            <a:srgbClr val="3F3F3F"/>
                          </a:solidFill>
                          <a:latin typeface="Calibri"/>
                          <a:ea typeface="Calibri"/>
                          <a:cs typeface="Calibri"/>
                          <a:sym typeface="Calibri"/>
                        </a:rPr>
                        <a:t>conflict</a:t>
                      </a:r>
                      <a:endParaRPr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dirty="0">
                          <a:solidFill>
                            <a:srgbClr val="3F3F3F"/>
                          </a:solidFill>
                          <a:latin typeface="Calibri"/>
                          <a:ea typeface="Calibri"/>
                          <a:cs typeface="Calibri"/>
                          <a:sym typeface="Calibri"/>
                        </a:rPr>
                        <a:t>collaboration</a:t>
                      </a:r>
                      <a:endParaRPr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dirty="0">
                          <a:solidFill>
                            <a:srgbClr val="3F3F3F"/>
                          </a:solidFill>
                          <a:latin typeface="Calibri"/>
                          <a:ea typeface="Calibri"/>
                          <a:cs typeface="Calibri"/>
                          <a:sym typeface="Calibri"/>
                        </a:rPr>
                        <a:t>analyze</a:t>
                      </a:r>
                      <a:endParaRPr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dirty="0">
                          <a:solidFill>
                            <a:srgbClr val="3F3F3F"/>
                          </a:solidFill>
                          <a:latin typeface="Calibri"/>
                          <a:ea typeface="Calibri"/>
                          <a:cs typeface="Calibri"/>
                          <a:sym typeface="Calibri"/>
                        </a:rPr>
                        <a:t>founding of the U.S.</a:t>
                      </a:r>
                      <a:endParaRPr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legislature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consensus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compromise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ratification</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two-house legislature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central government</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Analyze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0" name="Google Shape;770;p98"/>
          <p:cNvSpPr txBox="1">
            <a:spLocks noGrp="1"/>
          </p:cNvSpPr>
          <p:nvPr>
            <p:ph type="body" idx="1"/>
          </p:nvPr>
        </p:nvSpPr>
        <p:spPr>
          <a:xfrm>
            <a:off x="838200" y="131241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Grade 5: Inquiry Practices Standard</a:t>
            </a:r>
            <a:endParaRPr dirty="0">
              <a:latin typeface="Franklin Gothic Book" panose="020B0503020102020204" pitchFamily="34" charset="0"/>
            </a:endParaRPr>
          </a:p>
        </p:txBody>
      </p:sp>
      <p:graphicFrame>
        <p:nvGraphicFramePr>
          <p:cNvPr id="772" name="Google Shape;772;p98"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3396409955"/>
              </p:ext>
            </p:extLst>
          </p:nvPr>
        </p:nvGraphicFramePr>
        <p:xfrm>
          <a:off x="1301356" y="2129742"/>
          <a:ext cx="9188700" cy="3048035"/>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sz="1300" dirty="0">
                          <a:latin typeface="Calibri"/>
                          <a:ea typeface="Calibri"/>
                          <a:cs typeface="Calibri"/>
                          <a:sym typeface="Calibri"/>
                        </a:rPr>
                        <a:t>5.I.CC.3 Explain different approaches people can take to address local, regional and global problems, using examples from U.S. history.</a:t>
                      </a:r>
                      <a:endParaRPr sz="1300" dirty="0">
                        <a:latin typeface="Calibri"/>
                        <a:ea typeface="Calibri"/>
                        <a:cs typeface="Calibri"/>
                        <a:sym typeface="Calibri"/>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different approaches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local, regional and global problems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examples from U.S. history</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Explain</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5" name="Google Shape;949;p118">
            <a:extLst>
              <a:ext uri="{FF2B5EF4-FFF2-40B4-BE49-F238E27FC236}">
                <a16:creationId xmlns:a16="http://schemas.microsoft.com/office/drawing/2014/main" id="{2D57CE1F-52FE-6D0D-29CC-D6543C9FA29C}"/>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99"/>
          <p:cNvSpPr txBox="1">
            <a:spLocks noGrp="1"/>
          </p:cNvSpPr>
          <p:nvPr>
            <p:ph type="title"/>
          </p:nvPr>
        </p:nvSpPr>
        <p:spPr>
          <a:xfrm>
            <a:off x="291386" y="190925"/>
            <a:ext cx="10667346"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Grade 6</a:t>
            </a:r>
            <a:endParaRPr dirty="0"/>
          </a:p>
        </p:txBody>
      </p:sp>
      <p:sp>
        <p:nvSpPr>
          <p:cNvPr id="779" name="Google Shape;779;p99"/>
          <p:cNvSpPr txBox="1">
            <a:spLocks noGrp="1"/>
          </p:cNvSpPr>
          <p:nvPr>
            <p:ph type="body" idx="1"/>
          </p:nvPr>
        </p:nvSpPr>
        <p:spPr>
          <a:xfrm>
            <a:off x="479438" y="978300"/>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lvl="0" indent="-571500" algn="l" rtl="0">
              <a:spcBef>
                <a:spcPts val="100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6.C.CP.1 </a:t>
            </a:r>
            <a:endParaRPr sz="3200" dirty="0">
              <a:solidFill>
                <a:schemeClr val="dk1"/>
              </a:solidFill>
              <a:latin typeface="Franklin Gothic Book" panose="020B050302010202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6.I.UE.1</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781" name="Google Shape;781;p99"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1771623634"/>
              </p:ext>
            </p:extLst>
          </p:nvPr>
        </p:nvGraphicFramePr>
        <p:xfrm>
          <a:off x="820140" y="2299200"/>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should districts and schools continually Mind the Gap?   </a:t>
            </a:r>
            <a:endParaRPr dirty="0">
              <a:latin typeface="Franklin Gothic Medium" panose="020B0603020102020204" pitchFamily="34" charset="0"/>
            </a:endParaRPr>
          </a:p>
        </p:txBody>
      </p:sp>
      <p:sp>
        <p:nvSpPr>
          <p:cNvPr id="218" name="Google Shape;218;p37"/>
          <p:cNvSpPr txBox="1">
            <a:spLocks noGrp="1"/>
          </p:cNvSpPr>
          <p:nvPr>
            <p:ph type="body" idx="1"/>
          </p:nvPr>
        </p:nvSpPr>
        <p:spPr>
          <a:xfrm>
            <a:off x="513572" y="1579195"/>
            <a:ext cx="10712446" cy="4575000"/>
          </a:xfrm>
          <a:prstGeom prst="rect">
            <a:avLst/>
          </a:prstGeom>
          <a:noFill/>
          <a:ln>
            <a:noFill/>
          </a:ln>
        </p:spPr>
        <p:txBody>
          <a:bodyPr spcFirstLastPara="1" wrap="square" lIns="91425" tIns="45700" rIns="91425" bIns="45700" anchor="t" anchorCtr="0">
            <a:noAutofit/>
          </a:bodyPr>
          <a:lstStyle/>
          <a:p>
            <a:pPr marL="469900" lvl="0" indent="-469900" algn="l" rtl="0">
              <a:spcBef>
                <a:spcPts val="0"/>
              </a:spcBef>
              <a:spcAft>
                <a:spcPts val="0"/>
              </a:spcAft>
              <a:buSzPts val="3000"/>
              <a:buFont typeface="Arial" panose="020B0604020202020204" pitchFamily="34" charset="0"/>
              <a:buChar char="•"/>
            </a:pPr>
            <a:r>
              <a:rPr lang="en-US" sz="3000" dirty="0">
                <a:latin typeface="Franklin Gothic Book" panose="020B0503020102020204" pitchFamily="34" charset="0"/>
              </a:rPr>
              <a:t>The processes and subsequent work outlined in this module are the “bulk” of the standards implementation work.  </a:t>
            </a:r>
            <a:endParaRPr sz="3000" dirty="0">
              <a:latin typeface="Franklin Gothic Book" panose="020B0503020102020204" pitchFamily="34" charset="0"/>
            </a:endParaRPr>
          </a:p>
          <a:p>
            <a:pPr marL="469900" lvl="0" indent="-469900" algn="l" rtl="0">
              <a:spcBef>
                <a:spcPts val="0"/>
              </a:spcBef>
              <a:spcAft>
                <a:spcPts val="0"/>
              </a:spcAft>
              <a:buFont typeface="Arial" panose="020B0604020202020204" pitchFamily="34" charset="0"/>
              <a:buChar char="•"/>
            </a:pPr>
            <a:endParaRPr sz="3000" dirty="0">
              <a:latin typeface="Franklin Gothic Book" panose="020B0503020102020204" pitchFamily="34" charset="0"/>
            </a:endParaRPr>
          </a:p>
          <a:p>
            <a:pPr marL="469900" lvl="0" indent="-469900" algn="l" rtl="0">
              <a:spcBef>
                <a:spcPts val="1000"/>
              </a:spcBef>
              <a:spcAft>
                <a:spcPts val="0"/>
              </a:spcAft>
              <a:buSzPts val="3000"/>
              <a:buFont typeface="Arial" panose="020B0604020202020204" pitchFamily="34" charset="0"/>
              <a:buChar char="•"/>
            </a:pPr>
            <a:r>
              <a:rPr lang="en-US" sz="3000" dirty="0">
                <a:latin typeface="Franklin Gothic Book" panose="020B0503020102020204" pitchFamily="34" charset="0"/>
              </a:rPr>
              <a:t>While time has been recommended for each part of the module, the work of analyzing the standards, identifying the gaps and redundancies, and generating an implementation plan should be ongoing and consistently revisited.</a:t>
            </a:r>
            <a:endParaRPr sz="3400" dirty="0">
              <a:latin typeface="Franklin Gothic Book" panose="020B05030201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0"/>
          <p:cNvSpPr txBox="1">
            <a:spLocks noGrp="1"/>
          </p:cNvSpPr>
          <p:nvPr>
            <p:ph type="title"/>
          </p:nvPr>
        </p:nvSpPr>
        <p:spPr>
          <a:xfrm>
            <a:off x="181275" y="257025"/>
            <a:ext cx="1195947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788" name="Google Shape;788;p100"/>
          <p:cNvSpPr txBox="1">
            <a:spLocks noGrp="1"/>
          </p:cNvSpPr>
          <p:nvPr>
            <p:ph type="body" idx="1"/>
          </p:nvPr>
        </p:nvSpPr>
        <p:spPr>
          <a:xfrm>
            <a:off x="1020009" y="1260231"/>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6: </a:t>
            </a:r>
            <a:r>
              <a:rPr lang="en-US" sz="3100" dirty="0">
                <a:latin typeface="Franklin Gothic Book" panose="020B0503020102020204" pitchFamily="34" charset="0"/>
              </a:rPr>
              <a:t>Disciplinary Strand Standard</a:t>
            </a:r>
            <a:endParaRPr sz="3100" dirty="0">
              <a:latin typeface="Franklin Gothic Book" panose="020B0503020102020204" pitchFamily="34" charset="0"/>
            </a:endParaRPr>
          </a:p>
        </p:txBody>
      </p:sp>
      <p:graphicFrame>
        <p:nvGraphicFramePr>
          <p:cNvPr id="790" name="Google Shape;790;p100"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431506799"/>
              </p:ext>
            </p:extLst>
          </p:nvPr>
        </p:nvGraphicFramePr>
        <p:xfrm>
          <a:off x="928669" y="1989263"/>
          <a:ext cx="10860056" cy="3688110"/>
        </p:xfrm>
        <a:graphic>
          <a:graphicData uri="http://schemas.openxmlformats.org/drawingml/2006/table">
            <a:tbl>
              <a:tblPr firstRow="1">
                <a:noFill/>
                <a:tableStyleId>{6C9D2E8C-F66D-41CD-8C0D-8C16FDAF9D29}</a:tableStyleId>
              </a:tblPr>
              <a:tblGrid>
                <a:gridCol w="2524286">
                  <a:extLst>
                    <a:ext uri="{9D8B030D-6E8A-4147-A177-3AD203B41FA5}">
                      <a16:colId xmlns:a16="http://schemas.microsoft.com/office/drawing/2014/main" val="20000"/>
                    </a:ext>
                  </a:extLst>
                </a:gridCol>
                <a:gridCol w="4157667">
                  <a:extLst>
                    <a:ext uri="{9D8B030D-6E8A-4147-A177-3AD203B41FA5}">
                      <a16:colId xmlns:a16="http://schemas.microsoft.com/office/drawing/2014/main" val="20001"/>
                    </a:ext>
                  </a:extLst>
                </a:gridCol>
                <a:gridCol w="1941076">
                  <a:extLst>
                    <a:ext uri="{9D8B030D-6E8A-4147-A177-3AD203B41FA5}">
                      <a16:colId xmlns:a16="http://schemas.microsoft.com/office/drawing/2014/main" val="20002"/>
                    </a:ext>
                  </a:extLst>
                </a:gridCol>
                <a:gridCol w="2237027">
                  <a:extLst>
                    <a:ext uri="{9D8B030D-6E8A-4147-A177-3AD203B41FA5}">
                      <a16:colId xmlns:a16="http://schemas.microsoft.com/office/drawing/2014/main" val="20003"/>
                    </a:ext>
                  </a:extLst>
                </a:gridCol>
              </a:tblGrid>
              <a:tr h="123856">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1200"/>
                        </a:spcBef>
                        <a:spcAft>
                          <a:spcPts val="0"/>
                        </a:spcAft>
                        <a:buClr>
                          <a:schemeClr val="dk1"/>
                        </a:buClr>
                        <a:buSzPts val="1100"/>
                        <a:buFont typeface="Arial"/>
                        <a:buNone/>
                      </a:pPr>
                      <a:r>
                        <a:rPr lang="en-US" sz="1500" dirty="0">
                          <a:latin typeface="Calibri"/>
                          <a:ea typeface="Calibri"/>
                          <a:cs typeface="Calibri"/>
                          <a:sym typeface="Calibri"/>
                        </a:rPr>
                        <a:t>6.C.CP.1 Explain the origins, functions and structures of governments in River Valley Civilizations and Classical Period Empires between 3500 BCE-600 CE.</a:t>
                      </a:r>
                      <a:r>
                        <a:rPr lang="en-US" sz="1100" dirty="0">
                          <a:latin typeface="Calibri"/>
                          <a:ea typeface="Calibri"/>
                          <a:cs typeface="Calibri"/>
                          <a:sym typeface="Calibri"/>
                        </a:rPr>
                        <a:t> </a:t>
                      </a:r>
                      <a:endParaRPr sz="11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origins, functions and structures of governments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River Valley Civilizations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Classical Period Empires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3500 B.C.E-600 C.E.</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Egyptian Pharaohs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Mesopotamian kings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Ancient Greece: limited democracy</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Roman Republic: quality before the law and citizens’ rights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Classical China: merit-based bureaucracy</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Explain</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7" name="Google Shape;797;p101"/>
          <p:cNvSpPr txBox="1">
            <a:spLocks noGrp="1"/>
          </p:cNvSpPr>
          <p:nvPr>
            <p:ph type="body" idx="1"/>
          </p:nvPr>
        </p:nvSpPr>
        <p:spPr>
          <a:xfrm>
            <a:off x="1501650" y="131241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tx1"/>
                </a:solidFill>
                <a:latin typeface="Franklin Gothic Book" panose="020B0503020102020204" pitchFamily="34" charset="0"/>
              </a:rPr>
              <a:t>Grade 6</a:t>
            </a:r>
            <a:r>
              <a:rPr lang="en-US" sz="3100" dirty="0">
                <a:latin typeface="Franklin Gothic Book" panose="020B0503020102020204" pitchFamily="34" charset="0"/>
              </a:rPr>
              <a:t>: Inquiry Practices Standard</a:t>
            </a:r>
            <a:endParaRPr sz="3100" dirty="0">
              <a:latin typeface="Franklin Gothic Book" panose="020B0503020102020204" pitchFamily="34" charset="0"/>
            </a:endParaRPr>
          </a:p>
        </p:txBody>
      </p:sp>
      <p:graphicFrame>
        <p:nvGraphicFramePr>
          <p:cNvPr id="799" name="Google Shape;799;p101"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731886740"/>
              </p:ext>
            </p:extLst>
          </p:nvPr>
        </p:nvGraphicFramePr>
        <p:xfrm>
          <a:off x="1062205" y="2318881"/>
          <a:ext cx="9188700" cy="3048035"/>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1200"/>
                        </a:spcBef>
                        <a:spcAft>
                          <a:spcPts val="1200"/>
                        </a:spcAft>
                        <a:buClr>
                          <a:schemeClr val="dk1"/>
                        </a:buClr>
                        <a:buSzPts val="1100"/>
                        <a:buFont typeface="Arial"/>
                        <a:buNone/>
                      </a:pPr>
                      <a:r>
                        <a:rPr lang="en-US" sz="1600" dirty="0">
                          <a:latin typeface="Calibri"/>
                          <a:ea typeface="Calibri"/>
                          <a:cs typeface="Calibri"/>
                          <a:sym typeface="Calibri"/>
                        </a:rPr>
                        <a:t>6.I.UE.1 Develop claims, citing relevant evidence, in response to compelling and supporting questions.</a:t>
                      </a:r>
                      <a:endParaRPr sz="21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claims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relevant evidence</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compelling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supporting questions</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Develop</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9EC3F2FD-85B8-81F1-6D37-882F39005334}"/>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02"/>
          <p:cNvSpPr txBox="1">
            <a:spLocks noGrp="1"/>
          </p:cNvSpPr>
          <p:nvPr>
            <p:ph type="title"/>
          </p:nvPr>
        </p:nvSpPr>
        <p:spPr>
          <a:xfrm>
            <a:off x="291386" y="190925"/>
            <a:ext cx="10132774"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Grade 7</a:t>
            </a:r>
            <a:endParaRPr dirty="0"/>
          </a:p>
        </p:txBody>
      </p:sp>
      <p:sp>
        <p:nvSpPr>
          <p:cNvPr id="806" name="Google Shape;806;p102"/>
          <p:cNvSpPr txBox="1">
            <a:spLocks noGrp="1"/>
          </p:cNvSpPr>
          <p:nvPr>
            <p:ph type="body" idx="1"/>
          </p:nvPr>
        </p:nvSpPr>
        <p:spPr>
          <a:xfrm>
            <a:off x="566738" y="851375"/>
            <a:ext cx="9363300" cy="5216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493952" lvl="0" indent="-457200" algn="l" rtl="0">
              <a:lnSpc>
                <a:spcPct val="110000"/>
              </a:lnSpc>
              <a:spcBef>
                <a:spcPts val="0"/>
              </a:spcBef>
              <a:spcAft>
                <a:spcPts val="0"/>
              </a:spcAft>
              <a:buClr>
                <a:schemeClr val="dk1"/>
              </a:buClr>
              <a:buSzPts val="3021"/>
              <a:buFont typeface="Arial" panose="020B0604020202020204" pitchFamily="34" charset="0"/>
              <a:buChar char="•"/>
            </a:pPr>
            <a:r>
              <a:rPr lang="en-US" sz="3021" dirty="0">
                <a:solidFill>
                  <a:schemeClr val="dk1"/>
                </a:solidFill>
                <a:latin typeface="Franklin Gothic Book" panose="020B0503020102020204" pitchFamily="34" charset="0"/>
                <a:cs typeface="Calibri" panose="020F0502020204030204" pitchFamily="34" charset="0"/>
              </a:rPr>
              <a:t>Disciplinary Strand Standard:</a:t>
            </a:r>
            <a:endParaRPr sz="3021" dirty="0">
              <a:solidFill>
                <a:schemeClr val="dk1"/>
              </a:solidFill>
              <a:latin typeface="Franklin Gothic Book" panose="020B0503020102020204" pitchFamily="34" charset="0"/>
              <a:cs typeface="Calibri" panose="020F0502020204030204" pitchFamily="34" charset="0"/>
            </a:endParaRPr>
          </a:p>
          <a:p>
            <a:pPr marL="951152" lvl="1" indent="-457200" algn="l" rtl="0">
              <a:lnSpc>
                <a:spcPct val="110000"/>
              </a:lnSpc>
              <a:spcBef>
                <a:spcPts val="0"/>
              </a:spcBef>
              <a:spcAft>
                <a:spcPts val="0"/>
              </a:spcAft>
              <a:buClr>
                <a:schemeClr val="dk1"/>
              </a:buClr>
              <a:buSzPts val="3021"/>
              <a:buFont typeface="Arial" panose="020B0604020202020204" pitchFamily="34" charset="0"/>
              <a:buChar char="•"/>
            </a:pPr>
            <a:r>
              <a:rPr lang="en-US" sz="3021" dirty="0">
                <a:solidFill>
                  <a:schemeClr val="dk1"/>
                </a:solidFill>
                <a:latin typeface="Franklin Gothic Book" panose="020B0503020102020204" pitchFamily="34" charset="0"/>
                <a:cs typeface="Calibri" panose="020F0502020204030204" pitchFamily="34" charset="0"/>
              </a:rPr>
              <a:t>7.G.GR.2</a:t>
            </a:r>
            <a:endParaRPr sz="3021" dirty="0">
              <a:solidFill>
                <a:schemeClr val="dk1"/>
              </a:solidFill>
              <a:latin typeface="Franklin Gothic Book" panose="020B0503020102020204" pitchFamily="34" charset="0"/>
              <a:cs typeface="Calibri" panose="020F0502020204030204" pitchFamily="34" charset="0"/>
            </a:endParaRPr>
          </a:p>
          <a:p>
            <a:pPr marL="493952" lvl="0" indent="-457200" algn="l" rtl="0">
              <a:lnSpc>
                <a:spcPct val="110000"/>
              </a:lnSpc>
              <a:spcBef>
                <a:spcPts val="0"/>
              </a:spcBef>
              <a:spcAft>
                <a:spcPts val="0"/>
              </a:spcAft>
              <a:buClr>
                <a:schemeClr val="dk1"/>
              </a:buClr>
              <a:buSzPts val="3021"/>
              <a:buFont typeface="Arial" panose="020B0604020202020204" pitchFamily="34" charset="0"/>
              <a:buChar char="•"/>
            </a:pPr>
            <a:r>
              <a:rPr lang="en-US" sz="3021" dirty="0">
                <a:solidFill>
                  <a:schemeClr val="dk1"/>
                </a:solidFill>
                <a:latin typeface="Franklin Gothic Book" panose="020B0503020102020204" pitchFamily="34" charset="0"/>
                <a:cs typeface="Calibri" panose="020F0502020204030204" pitchFamily="34" charset="0"/>
              </a:rPr>
              <a:t>Inquiry Practices Standard: </a:t>
            </a:r>
            <a:endParaRPr sz="3021" dirty="0">
              <a:solidFill>
                <a:schemeClr val="dk1"/>
              </a:solidFill>
              <a:latin typeface="Franklin Gothic Book" panose="020B0503020102020204" pitchFamily="34" charset="0"/>
              <a:cs typeface="Calibri" panose="020F0502020204030204" pitchFamily="34" charset="0"/>
            </a:endParaRPr>
          </a:p>
          <a:p>
            <a:pPr marL="951152" lvl="1" indent="-457200" algn="l" rtl="0">
              <a:lnSpc>
                <a:spcPct val="110000"/>
              </a:lnSpc>
              <a:spcBef>
                <a:spcPts val="0"/>
              </a:spcBef>
              <a:spcAft>
                <a:spcPts val="0"/>
              </a:spcAft>
              <a:buClr>
                <a:schemeClr val="dk1"/>
              </a:buClr>
              <a:buSzPts val="3021"/>
              <a:buFont typeface="Arial" panose="020B0604020202020204" pitchFamily="34" charset="0"/>
              <a:buChar char="•"/>
            </a:pPr>
            <a:r>
              <a:rPr lang="en-US" sz="3021" dirty="0">
                <a:solidFill>
                  <a:schemeClr val="dk1"/>
                </a:solidFill>
                <a:latin typeface="Franklin Gothic Book" panose="020B0503020102020204" pitchFamily="34" charset="0"/>
                <a:ea typeface="Calibri"/>
                <a:cs typeface="Calibri" panose="020F0502020204030204" pitchFamily="34" charset="0"/>
                <a:sym typeface="Calibri"/>
              </a:rPr>
              <a:t>7.I.Q.2 </a:t>
            </a:r>
            <a:endParaRPr sz="3021" dirty="0">
              <a:solidFill>
                <a:schemeClr val="dk1"/>
              </a:solidFill>
              <a:latin typeface="Franklin Gothic Book" panose="020B0503020102020204" pitchFamily="34" charset="0"/>
              <a:cs typeface="Calibri" panose="020F0502020204030204" pitchFamily="34" charset="0"/>
            </a:endParaRPr>
          </a:p>
        </p:txBody>
      </p:sp>
      <p:graphicFrame>
        <p:nvGraphicFramePr>
          <p:cNvPr id="808" name="Google Shape;808;p102"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3125958426"/>
              </p:ext>
            </p:extLst>
          </p:nvPr>
        </p:nvGraphicFramePr>
        <p:xfrm>
          <a:off x="1748424" y="2047671"/>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03"/>
          <p:cNvSpPr txBox="1">
            <a:spLocks noGrp="1"/>
          </p:cNvSpPr>
          <p:nvPr>
            <p:ph type="title"/>
          </p:nvPr>
        </p:nvSpPr>
        <p:spPr>
          <a:xfrm>
            <a:off x="181274" y="257025"/>
            <a:ext cx="11719993"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815" name="Google Shape;815;p103"/>
          <p:cNvSpPr txBox="1">
            <a:spLocks noGrp="1"/>
          </p:cNvSpPr>
          <p:nvPr>
            <p:ph type="body" idx="1"/>
          </p:nvPr>
        </p:nvSpPr>
        <p:spPr>
          <a:xfrm>
            <a:off x="1501650" y="108765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Grade 7: Disciplinary Strand Standard</a:t>
            </a:r>
            <a:endParaRPr dirty="0">
              <a:latin typeface="Franklin Gothic Book" panose="020B0503020102020204" pitchFamily="34" charset="0"/>
            </a:endParaRPr>
          </a:p>
        </p:txBody>
      </p:sp>
      <p:graphicFrame>
        <p:nvGraphicFramePr>
          <p:cNvPr id="817" name="Google Shape;817;p103"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3743690620"/>
              </p:ext>
            </p:extLst>
          </p:nvPr>
        </p:nvGraphicFramePr>
        <p:xfrm>
          <a:off x="1501650" y="1868944"/>
          <a:ext cx="9188700" cy="3610386"/>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1200"/>
                        </a:spcBef>
                        <a:spcAft>
                          <a:spcPts val="0"/>
                        </a:spcAft>
                        <a:buClr>
                          <a:schemeClr val="dk1"/>
                        </a:buClr>
                        <a:buSzPts val="1100"/>
                        <a:buFont typeface="Arial"/>
                        <a:buNone/>
                      </a:pPr>
                      <a:r>
                        <a:rPr lang="en-US" sz="1200" dirty="0">
                          <a:latin typeface="Calibri"/>
                          <a:ea typeface="Calibri"/>
                          <a:cs typeface="Calibri"/>
                          <a:sym typeface="Calibri"/>
                        </a:rPr>
                        <a:t>7.G.GR.2 Use maps and other geographic representations, geospatial technologies, and spatial thinking to interpret the relationships between humans and their environment.</a:t>
                      </a:r>
                      <a:endParaRPr sz="12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maps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geographic representations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geospatial technologies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spatial thinking</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relationship between humans and their environment</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bodies of water as barrier or conduit of migration, trade, innovation and culture</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Use</a:t>
                      </a:r>
                      <a:endParaRPr dirty="0"/>
                    </a:p>
                    <a:p>
                      <a:pPr marL="0" marR="0" lvl="0" indent="0" algn="l" rtl="0">
                        <a:spcBef>
                          <a:spcPts val="0"/>
                        </a:spcBef>
                        <a:spcAft>
                          <a:spcPts val="0"/>
                        </a:spcAft>
                        <a:buNone/>
                      </a:pPr>
                      <a:r>
                        <a:rPr lang="en-US" dirty="0"/>
                        <a:t>interpret</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US" dirty="0"/>
                        <a:t>2</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4" name="Google Shape;824;p104"/>
          <p:cNvSpPr txBox="1">
            <a:spLocks noGrp="1"/>
          </p:cNvSpPr>
          <p:nvPr>
            <p:ph type="body" idx="1"/>
          </p:nvPr>
        </p:nvSpPr>
        <p:spPr>
          <a:xfrm>
            <a:off x="1395732" y="1239219"/>
            <a:ext cx="9188700" cy="475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3300" dirty="0">
                <a:latin typeface="Franklin Gothic Book" panose="020B0503020102020204" pitchFamily="34" charset="0"/>
              </a:rPr>
              <a:t>Grade 7: Inquiry Practices Standard</a:t>
            </a:r>
            <a:endParaRPr sz="2400" dirty="0">
              <a:latin typeface="Franklin Gothic Book" panose="020B0503020102020204" pitchFamily="34" charset="0"/>
            </a:endParaRPr>
          </a:p>
        </p:txBody>
      </p:sp>
      <p:graphicFrame>
        <p:nvGraphicFramePr>
          <p:cNvPr id="826" name="Google Shape;826;p104"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3834576121"/>
              </p:ext>
            </p:extLst>
          </p:nvPr>
        </p:nvGraphicFramePr>
        <p:xfrm>
          <a:off x="1607568" y="2006871"/>
          <a:ext cx="9188700" cy="361191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035275">
                <a:tc>
                  <a:txBody>
                    <a:bodyPr/>
                    <a:lstStyle/>
                    <a:p>
                      <a:pPr marL="0" lvl="0" indent="0" algn="l" rtl="0">
                        <a:spcBef>
                          <a:spcPts val="1000"/>
                        </a:spcBef>
                        <a:spcAft>
                          <a:spcPts val="0"/>
                        </a:spcAft>
                        <a:buClr>
                          <a:schemeClr val="dk1"/>
                        </a:buClr>
                        <a:buSzPts val="1100"/>
                        <a:buFont typeface="Arial"/>
                        <a:buNone/>
                      </a:pPr>
                      <a:r>
                        <a:rPr lang="en-US" sz="1500" b="1" dirty="0">
                          <a:solidFill>
                            <a:srgbClr val="3F3F3F"/>
                          </a:solidFill>
                          <a:latin typeface="Calibri"/>
                          <a:ea typeface="Calibri"/>
                          <a:cs typeface="Calibri"/>
                          <a:sym typeface="Calibri"/>
                        </a:rPr>
                        <a:t>7.I.Q.2 Generate supporting questions, using the disciplines of social studies, to help answer compelling questions related to the growth and expansion of civilizations between 600-1600.</a:t>
                      </a:r>
                      <a:r>
                        <a:rPr lang="en-US" sz="1500" dirty="0">
                          <a:solidFill>
                            <a:srgbClr val="3F3F3F"/>
                          </a:solidFill>
                          <a:latin typeface="Calibri"/>
                          <a:ea typeface="Calibri"/>
                          <a:cs typeface="Calibri"/>
                          <a:sym typeface="Calibri"/>
                        </a:rPr>
                        <a:t> </a:t>
                      </a:r>
                      <a:endParaRPr sz="1500" u="none" strike="noStrike" cap="none" dirty="0">
                        <a:solidFill>
                          <a:srgbClr val="3F3F3F"/>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600" dirty="0">
                          <a:solidFill>
                            <a:srgbClr val="3F3F3F"/>
                          </a:solidFill>
                          <a:latin typeface="Calibri"/>
                          <a:ea typeface="Calibri"/>
                          <a:cs typeface="Calibri"/>
                          <a:sym typeface="Calibri"/>
                        </a:rPr>
                        <a:t>supporting questions</a:t>
                      </a: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3F3F3F"/>
                          </a:solidFill>
                          <a:latin typeface="Calibri"/>
                          <a:ea typeface="Calibri"/>
                          <a:cs typeface="Calibri"/>
                          <a:sym typeface="Calibri"/>
                        </a:rPr>
                        <a:t>compelling questions</a:t>
                      </a: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3F3F3F"/>
                          </a:solidFill>
                          <a:latin typeface="Calibri"/>
                          <a:ea typeface="Calibri"/>
                          <a:cs typeface="Calibri"/>
                          <a:sym typeface="Calibri"/>
                        </a:rPr>
                        <a:t>disciplines of social studies</a:t>
                      </a: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3F3F3F"/>
                          </a:solidFill>
                          <a:latin typeface="Calibri"/>
                          <a:ea typeface="Calibri"/>
                          <a:cs typeface="Calibri"/>
                          <a:sym typeface="Calibri"/>
                        </a:rPr>
                        <a:t>civilizations</a:t>
                      </a: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3F3F3F"/>
                          </a:solidFill>
                          <a:latin typeface="Calibri"/>
                          <a:ea typeface="Calibri"/>
                          <a:cs typeface="Calibri"/>
                          <a:sym typeface="Calibri"/>
                        </a:rPr>
                        <a:t>growth and expansion</a:t>
                      </a:r>
                      <a:endParaRPr sz="1600" dirty="0">
                        <a:solidFill>
                          <a:srgbClr val="3F3F3F"/>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3F3F3F"/>
                          </a:solidFill>
                          <a:latin typeface="Calibri"/>
                          <a:ea typeface="Calibri"/>
                          <a:cs typeface="Calibri"/>
                          <a:sym typeface="Calibri"/>
                        </a:rPr>
                        <a:t>600-1600</a:t>
                      </a:r>
                      <a:endParaRPr sz="1600" dirty="0">
                        <a:solidFill>
                          <a:srgbClr val="3F3F3F"/>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500" dirty="0">
                          <a:latin typeface="Calibri"/>
                          <a:ea typeface="Calibri"/>
                          <a:cs typeface="Calibri"/>
                          <a:sym typeface="Calibri"/>
                        </a:rPr>
                        <a:t>Generate using the four disciplines</a:t>
                      </a:r>
                      <a:endParaRPr sz="1500"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lvl="0" indent="0" algn="l" rtl="0">
                        <a:spcBef>
                          <a:spcPts val="0"/>
                        </a:spcBef>
                        <a:spcAft>
                          <a:spcPts val="0"/>
                        </a:spcAft>
                        <a:buNone/>
                      </a:pPr>
                      <a:endParaRPr dirty="0"/>
                    </a:p>
                    <a:p>
                      <a:pPr marL="0" marR="0" lvl="0" indent="0" algn="l" rtl="0">
                        <a:spcBef>
                          <a:spcPts val="0"/>
                        </a:spcBef>
                        <a:spcAft>
                          <a:spcPts val="0"/>
                        </a:spcAft>
                        <a:buNone/>
                      </a:pPr>
                      <a:r>
                        <a:rPr lang="en-US" sz="1600" dirty="0"/>
                        <a:t>3</a:t>
                      </a:r>
                      <a:endParaRPr sz="1600"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C5CA1007-D374-396D-03ED-0F9676EA763D}"/>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5"/>
          <p:cNvSpPr txBox="1">
            <a:spLocks noGrp="1"/>
          </p:cNvSpPr>
          <p:nvPr>
            <p:ph type="title"/>
          </p:nvPr>
        </p:nvSpPr>
        <p:spPr>
          <a:xfrm>
            <a:off x="291386" y="190925"/>
            <a:ext cx="9598202"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Grade 8</a:t>
            </a:r>
            <a:endParaRPr dirty="0"/>
          </a:p>
        </p:txBody>
      </p:sp>
      <p:sp>
        <p:nvSpPr>
          <p:cNvPr id="833" name="Google Shape;833;p105"/>
          <p:cNvSpPr txBox="1">
            <a:spLocks noGrp="1"/>
          </p:cNvSpPr>
          <p:nvPr>
            <p:ph type="body" idx="1"/>
          </p:nvPr>
        </p:nvSpPr>
        <p:spPr>
          <a:xfrm>
            <a:off x="403112" y="978300"/>
            <a:ext cx="11371545"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lvl="0" indent="-571500" algn="l" rtl="0">
              <a:spcBef>
                <a:spcPts val="100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8.H.CO.2</a:t>
            </a:r>
            <a:endParaRPr sz="3200" dirty="0">
              <a:solidFill>
                <a:schemeClr val="dk1"/>
              </a:solidFill>
              <a:latin typeface="Franklin Gothic Book" panose="020B050302010202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8.I.CC.4</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835" name="Google Shape;835;p105"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129871844"/>
              </p:ext>
            </p:extLst>
          </p:nvPr>
        </p:nvGraphicFramePr>
        <p:xfrm>
          <a:off x="1301351" y="2299200"/>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6"/>
          <p:cNvSpPr txBox="1">
            <a:spLocks noGrp="1"/>
          </p:cNvSpPr>
          <p:nvPr>
            <p:ph type="title"/>
          </p:nvPr>
        </p:nvSpPr>
        <p:spPr>
          <a:xfrm>
            <a:off x="181275" y="257025"/>
            <a:ext cx="1155118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842" name="Google Shape;842;p106"/>
          <p:cNvSpPr txBox="1">
            <a:spLocks noGrp="1"/>
          </p:cNvSpPr>
          <p:nvPr>
            <p:ph type="body" idx="1"/>
          </p:nvPr>
        </p:nvSpPr>
        <p:spPr>
          <a:xfrm>
            <a:off x="1501650" y="1198336"/>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8: </a:t>
            </a:r>
            <a:r>
              <a:rPr lang="en-US" sz="3100" dirty="0">
                <a:latin typeface="Franklin Gothic Book" panose="020B0503020102020204" pitchFamily="34" charset="0"/>
              </a:rPr>
              <a:t>Disciplinary Strand Standard</a:t>
            </a:r>
            <a:endParaRPr sz="3100" dirty="0">
              <a:latin typeface="Franklin Gothic Book" panose="020B0503020102020204" pitchFamily="34" charset="0"/>
            </a:endParaRPr>
          </a:p>
        </p:txBody>
      </p:sp>
      <p:graphicFrame>
        <p:nvGraphicFramePr>
          <p:cNvPr id="844" name="Google Shape;844;p106"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3425470177"/>
              </p:ext>
            </p:extLst>
          </p:nvPr>
        </p:nvGraphicFramePr>
        <p:xfrm>
          <a:off x="1362515" y="1965435"/>
          <a:ext cx="9188700" cy="352809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1200"/>
                        </a:spcBef>
                        <a:spcAft>
                          <a:spcPts val="0"/>
                        </a:spcAft>
                        <a:buClr>
                          <a:schemeClr val="dk1"/>
                        </a:buClr>
                        <a:buSzPts val="1100"/>
                        <a:buFont typeface="Arial"/>
                        <a:buNone/>
                      </a:pPr>
                      <a:r>
                        <a:rPr lang="en-US" sz="1500" dirty="0">
                          <a:latin typeface="Calibri"/>
                          <a:ea typeface="Calibri"/>
                          <a:cs typeface="Calibri"/>
                          <a:sym typeface="Calibri"/>
                        </a:rPr>
                        <a:t>8.H.CO.2 Describe the conflicts and compromises that shaped the development of the U.S. government between 1783-1877. </a:t>
                      </a:r>
                      <a:endParaRPr sz="1500"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conflicts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compromises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development of the U.S. government</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1783-1877</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Missouri Compromise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Compromise of 1850</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Kansas-Nebraska Act</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appease</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Describe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2</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1" name="Google Shape;851;p107"/>
          <p:cNvSpPr txBox="1">
            <a:spLocks noGrp="1"/>
          </p:cNvSpPr>
          <p:nvPr>
            <p:ph type="body" idx="1"/>
          </p:nvPr>
        </p:nvSpPr>
        <p:spPr>
          <a:xfrm>
            <a:off x="1388057" y="1451554"/>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Grade 8:</a:t>
            </a:r>
            <a:r>
              <a:rPr lang="en-US" sz="3100" dirty="0">
                <a:latin typeface="Franklin Gothic Book" panose="020B0503020102020204" pitchFamily="34" charset="0"/>
              </a:rPr>
              <a:t> Inquiry Practices Standard</a:t>
            </a:r>
            <a:endParaRPr sz="3100" dirty="0">
              <a:latin typeface="Franklin Gothic Book" panose="020B0503020102020204" pitchFamily="34" charset="0"/>
            </a:endParaRPr>
          </a:p>
        </p:txBody>
      </p:sp>
      <p:graphicFrame>
        <p:nvGraphicFramePr>
          <p:cNvPr id="853" name="Google Shape;853;p107"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460665521"/>
              </p:ext>
            </p:extLst>
          </p:nvPr>
        </p:nvGraphicFramePr>
        <p:xfrm>
          <a:off x="1160679" y="2201004"/>
          <a:ext cx="9188700" cy="3422934"/>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1200"/>
                        </a:spcBef>
                        <a:spcAft>
                          <a:spcPts val="0"/>
                        </a:spcAft>
                        <a:buClr>
                          <a:schemeClr val="dk1"/>
                        </a:buClr>
                        <a:buSzPts val="1100"/>
                        <a:buFont typeface="Arial"/>
                        <a:buNone/>
                      </a:pPr>
                      <a:r>
                        <a:rPr lang="en-US" dirty="0">
                          <a:latin typeface="Calibri"/>
                          <a:ea typeface="Calibri"/>
                          <a:cs typeface="Calibri"/>
                          <a:sym typeface="Calibri"/>
                        </a:rPr>
                        <a:t>8.I.CC.4 Apply a range of deliberative and democratic procedures to make decisions about ways to take action on current local, regional and global issues.</a:t>
                      </a:r>
                      <a:endParaRPr dirty="0">
                        <a:latin typeface="Calibri"/>
                        <a:ea typeface="Calibri"/>
                        <a:cs typeface="Calibri"/>
                        <a:sym typeface="Calibri"/>
                      </a:endParaRPr>
                    </a:p>
                    <a:p>
                      <a:pPr marL="0" marR="0" lvl="0" indent="0" algn="l" rtl="0">
                        <a:lnSpc>
                          <a:spcPct val="100000"/>
                        </a:lnSpc>
                        <a:spcBef>
                          <a:spcPts val="120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deliberative procedures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democratic procedures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take action</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current local, regional and global issues</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apply</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8BEDF7F6-7152-1C21-954B-B6FB19BC0DF1}"/>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08"/>
          <p:cNvSpPr txBox="1">
            <a:spLocks noGrp="1"/>
          </p:cNvSpPr>
          <p:nvPr>
            <p:ph type="title"/>
          </p:nvPr>
        </p:nvSpPr>
        <p:spPr>
          <a:xfrm>
            <a:off x="291386" y="190925"/>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t>Grade-Level Application </a:t>
            </a:r>
            <a:endParaRPr sz="4000" dirty="0"/>
          </a:p>
          <a:p>
            <a:pPr marL="0" lvl="0" indent="0" algn="l" rtl="0">
              <a:spcBef>
                <a:spcPts val="0"/>
              </a:spcBef>
              <a:spcAft>
                <a:spcPts val="0"/>
              </a:spcAft>
              <a:buClr>
                <a:schemeClr val="dk1"/>
              </a:buClr>
              <a:buSzPts val="990"/>
              <a:buFont typeface="Arial"/>
              <a:buNone/>
            </a:pPr>
            <a:r>
              <a:rPr lang="en-US" sz="4000" dirty="0"/>
              <a:t>High School: Social Studies One</a:t>
            </a:r>
            <a:endParaRPr sz="4000" dirty="0"/>
          </a:p>
        </p:txBody>
      </p:sp>
      <p:sp>
        <p:nvSpPr>
          <p:cNvPr id="860" name="Google Shape;860;p108"/>
          <p:cNvSpPr txBox="1">
            <a:spLocks noGrp="1"/>
          </p:cNvSpPr>
          <p:nvPr>
            <p:ph type="body" idx="1"/>
          </p:nvPr>
        </p:nvSpPr>
        <p:spPr>
          <a:xfrm>
            <a:off x="424306" y="1114759"/>
            <a:ext cx="11343387"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lvl="0" indent="-571500" algn="l" rtl="0">
              <a:spcBef>
                <a:spcPts val="100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HS.E.IC.2</a:t>
            </a:r>
            <a:endParaRPr sz="3200" dirty="0">
              <a:solidFill>
                <a:schemeClr val="dk1"/>
              </a:solidFill>
              <a:latin typeface="Franklin Gothic Book" panose="020B050302010202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HS.WH.I.Q.1</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862" name="Google Shape;862;p108"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3528097088"/>
              </p:ext>
            </p:extLst>
          </p:nvPr>
        </p:nvGraphicFramePr>
        <p:xfrm>
          <a:off x="879319" y="2435659"/>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09"/>
          <p:cNvSpPr txBox="1">
            <a:spLocks noGrp="1"/>
          </p:cNvSpPr>
          <p:nvPr>
            <p:ph type="title"/>
          </p:nvPr>
        </p:nvSpPr>
        <p:spPr>
          <a:xfrm>
            <a:off x="181274" y="257025"/>
            <a:ext cx="11621519"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869" name="Google Shape;869;p109"/>
          <p:cNvSpPr txBox="1">
            <a:spLocks noGrp="1"/>
          </p:cNvSpPr>
          <p:nvPr>
            <p:ph type="body" idx="1"/>
          </p:nvPr>
        </p:nvSpPr>
        <p:spPr>
          <a:xfrm>
            <a:off x="555768" y="1310877"/>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High School: Social Studies One: Disciplinary Strand Standard</a:t>
            </a:r>
            <a:endParaRPr sz="3100" dirty="0">
              <a:solidFill>
                <a:schemeClr val="dk1"/>
              </a:solidFill>
              <a:latin typeface="Franklin Gothic Book" panose="020B0503020102020204" pitchFamily="34" charset="0"/>
            </a:endParaRPr>
          </a:p>
        </p:txBody>
      </p:sp>
      <p:graphicFrame>
        <p:nvGraphicFramePr>
          <p:cNvPr id="871" name="Google Shape;871;p10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710732500"/>
              </p:ext>
            </p:extLst>
          </p:nvPr>
        </p:nvGraphicFramePr>
        <p:xfrm>
          <a:off x="555768" y="2431512"/>
          <a:ext cx="9188700" cy="3048035"/>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176225">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sz="1000" dirty="0">
                          <a:latin typeface="Times New Roman"/>
                          <a:ea typeface="Times New Roman"/>
                          <a:cs typeface="Times New Roman"/>
                          <a:sym typeface="Times New Roman"/>
                        </a:rPr>
                        <a:t> </a:t>
                      </a:r>
                      <a:r>
                        <a:rPr lang="en-US" dirty="0">
                          <a:latin typeface="Calibri"/>
                          <a:ea typeface="Calibri"/>
                          <a:cs typeface="Calibri"/>
                          <a:sym typeface="Calibri"/>
                        </a:rPr>
                        <a:t>HS.E.IC.2 Evaluate how individuals, organizations and governments respond to incentives in the decision making process.</a:t>
                      </a:r>
                      <a:endParaRPr dirty="0">
                        <a:latin typeface="Calibri"/>
                        <a:ea typeface="Calibri"/>
                        <a:cs typeface="Calibri"/>
                        <a:sym typeface="Calibri"/>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incentives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decision making process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individuals, organizations and governments’ responses</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subsidies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unintended consequences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excise taxes</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evaluate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Franklin Gothic Medium" panose="020B0603020102020204" pitchFamily="34" charset="0"/>
              </a:rPr>
              <a:t>Considerations for Prior Learning</a:t>
            </a:r>
            <a:endParaRPr dirty="0">
              <a:latin typeface="Franklin Gothic Medium" panose="020B0603020102020204" pitchFamily="34" charset="0"/>
            </a:endParaRPr>
          </a:p>
        </p:txBody>
      </p:sp>
      <p:sp>
        <p:nvSpPr>
          <p:cNvPr id="226" name="Google Shape;226;p38"/>
          <p:cNvSpPr txBox="1">
            <a:spLocks noGrp="1"/>
          </p:cNvSpPr>
          <p:nvPr>
            <p:ph type="body" idx="1"/>
          </p:nvPr>
        </p:nvSpPr>
        <p:spPr>
          <a:xfrm>
            <a:off x="640181" y="942134"/>
            <a:ext cx="10206010" cy="53910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Clr>
                <a:schemeClr val="dk1"/>
              </a:buClr>
              <a:buSzPts val="2400"/>
              <a:buFont typeface="Arial" panose="020B0604020202020204" pitchFamily="34" charset="0"/>
              <a:buChar char="•"/>
            </a:pPr>
            <a:r>
              <a:rPr lang="en-US" sz="2400" dirty="0">
                <a:solidFill>
                  <a:schemeClr val="dk1"/>
                </a:solidFill>
                <a:latin typeface="Franklin Gothic Book" panose="020B0503020102020204" pitchFamily="34" charset="0"/>
              </a:rPr>
              <a:t>Prior to engaging with this module, participants should:</a:t>
            </a:r>
            <a:endParaRPr sz="2400" dirty="0">
              <a:solidFill>
                <a:schemeClr val="dk1"/>
              </a:solidFill>
              <a:latin typeface="Franklin Gothic Book" panose="020B0503020102020204" pitchFamily="34" charset="0"/>
            </a:endParaRPr>
          </a:p>
          <a:p>
            <a:pPr marL="914400" lvl="0" indent="-3810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Franklin Gothic Book" panose="020B0503020102020204" pitchFamily="34" charset="0"/>
                <a:ea typeface="Calibri"/>
                <a:cs typeface="Calibri"/>
                <a:sym typeface="Calibri"/>
              </a:rPr>
              <a:t>Complete the </a:t>
            </a:r>
            <a:r>
              <a:rPr lang="en-US" sz="2400" u="sng" dirty="0">
                <a:solidFill>
                  <a:schemeClr val="hlink"/>
                </a:solidFill>
                <a:latin typeface="Franklin Gothic Book" panose="020B0503020102020204" pitchFamily="34" charset="0"/>
                <a:ea typeface="Calibri"/>
                <a:cs typeface="Calibri"/>
                <a:sym typeface="Calibri"/>
                <a:hlinkClick r:id="rId3"/>
              </a:rPr>
              <a:t>Getting to Know the </a:t>
            </a:r>
            <a:r>
              <a:rPr lang="en-US" sz="2400" i="1" u="sng" dirty="0">
                <a:solidFill>
                  <a:schemeClr val="hlink"/>
                </a:solidFill>
                <a:latin typeface="Franklin Gothic Book" panose="020B0503020102020204" pitchFamily="34" charset="0"/>
                <a:ea typeface="Calibri"/>
                <a:cs typeface="Calibri"/>
                <a:sym typeface="Calibri"/>
                <a:hlinkClick r:id="rId3"/>
              </a:rPr>
              <a:t>KAS for Social Studies</a:t>
            </a:r>
            <a:r>
              <a:rPr lang="en-US" sz="2400" i="1" dirty="0">
                <a:solidFill>
                  <a:schemeClr val="dk1"/>
                </a:solidFill>
                <a:latin typeface="Franklin Gothic Book" panose="020B0503020102020204" pitchFamily="34" charset="0"/>
                <a:ea typeface="Calibri"/>
                <a:cs typeface="Calibri"/>
                <a:sym typeface="Calibri"/>
              </a:rPr>
              <a:t> </a:t>
            </a:r>
            <a:r>
              <a:rPr lang="en-US" sz="2400" dirty="0">
                <a:solidFill>
                  <a:schemeClr val="dk1"/>
                </a:solidFill>
                <a:latin typeface="Franklin Gothic Book" panose="020B0503020102020204" pitchFamily="34" charset="0"/>
                <a:ea typeface="Calibri"/>
                <a:cs typeface="Calibri"/>
                <a:sym typeface="Calibri"/>
              </a:rPr>
              <a:t>module </a:t>
            </a:r>
            <a:endParaRPr sz="2400" dirty="0">
              <a:solidFill>
                <a:schemeClr val="dk1"/>
              </a:solidFill>
              <a:latin typeface="Franklin Gothic Book" panose="020B0503020102020204" pitchFamily="34" charset="0"/>
              <a:ea typeface="Calibri"/>
              <a:cs typeface="Calibri"/>
              <a:sym typeface="Calibri"/>
            </a:endParaRPr>
          </a:p>
          <a:p>
            <a:pPr marL="1371600" lvl="1" indent="-381000" algn="l" rtl="0">
              <a:spcBef>
                <a:spcPts val="0"/>
              </a:spcBef>
              <a:spcAft>
                <a:spcPts val="0"/>
              </a:spcAft>
              <a:buClr>
                <a:schemeClr val="dk1"/>
              </a:buClr>
              <a:buSzPts val="2400"/>
              <a:buFont typeface="Calibri"/>
              <a:buChar char="○"/>
            </a:pPr>
            <a:r>
              <a:rPr lang="en-US" sz="2400" dirty="0">
                <a:solidFill>
                  <a:schemeClr val="dk1"/>
                </a:solidFill>
                <a:latin typeface="Franklin Gothic Book" panose="020B0503020102020204" pitchFamily="34" charset="0"/>
                <a:ea typeface="Calibri"/>
                <a:cs typeface="Calibri"/>
                <a:sym typeface="Calibri"/>
              </a:rPr>
              <a:t>This module supports administrators and teachers in understanding build a shared understanding of the KAS for Social Studies document which is essential in engaging with Minding the Gap. </a:t>
            </a:r>
            <a:endParaRPr sz="2400" dirty="0">
              <a:solidFill>
                <a:schemeClr val="dk1"/>
              </a:solidFill>
              <a:latin typeface="Franklin Gothic Book" panose="020B0503020102020204" pitchFamily="34" charset="0"/>
              <a:ea typeface="Calibri"/>
              <a:cs typeface="Calibri"/>
              <a:sym typeface="Calibri"/>
            </a:endParaRPr>
          </a:p>
          <a:p>
            <a:pPr marL="1371600" lvl="0" indent="0" algn="l" rtl="0">
              <a:spcBef>
                <a:spcPts val="1000"/>
              </a:spcBef>
              <a:spcAft>
                <a:spcPts val="0"/>
              </a:spcAft>
              <a:buNone/>
            </a:pPr>
            <a:endParaRPr sz="2400" dirty="0">
              <a:solidFill>
                <a:schemeClr val="dk1"/>
              </a:solidFill>
              <a:latin typeface="Franklin Gothic Book" panose="020B0503020102020204" pitchFamily="34" charset="0"/>
              <a:ea typeface="Calibri"/>
              <a:cs typeface="Calibri"/>
              <a:sym typeface="Calibri"/>
            </a:endParaRPr>
          </a:p>
          <a:p>
            <a:pPr marL="914400" lvl="0" indent="-381000" algn="l" rtl="0">
              <a:spcBef>
                <a:spcPts val="1000"/>
              </a:spcBef>
              <a:spcAft>
                <a:spcPts val="0"/>
              </a:spcAft>
              <a:buClrTx/>
              <a:buSzPts val="2400"/>
              <a:buFont typeface="Arial" panose="020B0604020202020204" pitchFamily="34" charset="0"/>
              <a:buChar char="•"/>
            </a:pPr>
            <a:r>
              <a:rPr lang="en-US" sz="2400" dirty="0">
                <a:solidFill>
                  <a:srgbClr val="262626"/>
                </a:solidFill>
                <a:latin typeface="Franklin Gothic Book" panose="020B0503020102020204" pitchFamily="34" charset="0"/>
                <a:ea typeface="Calibri"/>
                <a:cs typeface="Calibri"/>
                <a:sym typeface="Calibri"/>
              </a:rPr>
              <a:t>Complete the</a:t>
            </a:r>
            <a:r>
              <a:rPr lang="en-US" sz="2400" dirty="0">
                <a:solidFill>
                  <a:schemeClr val="dk1"/>
                </a:solidFill>
                <a:latin typeface="Franklin Gothic Book" panose="020B0503020102020204" pitchFamily="34" charset="0"/>
                <a:ea typeface="Calibri"/>
                <a:cs typeface="Calibri"/>
                <a:sym typeface="Calibri"/>
              </a:rPr>
              <a:t> </a:t>
            </a:r>
            <a:r>
              <a:rPr lang="en-US" sz="2400" u="sng" dirty="0">
                <a:solidFill>
                  <a:srgbClr val="0563C1"/>
                </a:solidFill>
                <a:highlight>
                  <a:schemeClr val="lt1"/>
                </a:highlight>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Inquiry Practices of the </a:t>
            </a:r>
            <a:r>
              <a:rPr lang="en-US" sz="2400" i="1" u="sng" dirty="0">
                <a:solidFill>
                  <a:srgbClr val="0563C1"/>
                </a:solidFill>
                <a:highlight>
                  <a:schemeClr val="lt1"/>
                </a:highlight>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KAS for Social Studies</a:t>
            </a:r>
            <a:r>
              <a:rPr lang="en-US" sz="2400" i="1" dirty="0">
                <a:solidFill>
                  <a:schemeClr val="dk1"/>
                </a:solidFill>
                <a:highlight>
                  <a:schemeClr val="lt1"/>
                </a:highlight>
                <a:latin typeface="Franklin Gothic Book" panose="020B0503020102020204" pitchFamily="34" charset="0"/>
                <a:ea typeface="Calibri"/>
                <a:cs typeface="Calibri"/>
                <a:sym typeface="Calibri"/>
              </a:rPr>
              <a:t> </a:t>
            </a:r>
            <a:r>
              <a:rPr lang="en-US" sz="2400" dirty="0">
                <a:solidFill>
                  <a:srgbClr val="262626"/>
                </a:solidFill>
                <a:highlight>
                  <a:schemeClr val="lt1"/>
                </a:highlight>
                <a:latin typeface="Franklin Gothic Book" panose="020B0503020102020204" pitchFamily="34" charset="0"/>
                <a:ea typeface="Calibri"/>
                <a:cs typeface="Calibri"/>
                <a:sym typeface="Calibri"/>
              </a:rPr>
              <a:t>module.</a:t>
            </a:r>
            <a:endParaRPr sz="2400" dirty="0">
              <a:solidFill>
                <a:srgbClr val="262626"/>
              </a:solidFill>
              <a:highlight>
                <a:schemeClr val="lt1"/>
              </a:highlight>
              <a:latin typeface="Franklin Gothic Book" panose="020B0503020102020204" pitchFamily="34" charset="0"/>
              <a:ea typeface="Calibri"/>
              <a:cs typeface="Calibri"/>
              <a:sym typeface="Calibri"/>
            </a:endParaRPr>
          </a:p>
          <a:p>
            <a:pPr marL="1371600" lvl="1" indent="-393700" algn="l" rtl="0">
              <a:spcBef>
                <a:spcPts val="0"/>
              </a:spcBef>
              <a:spcAft>
                <a:spcPts val="0"/>
              </a:spcAft>
              <a:buClr>
                <a:srgbClr val="262626"/>
              </a:buClr>
              <a:buSzPts val="2600"/>
              <a:buFont typeface="Calibri"/>
              <a:buChar char="○"/>
            </a:pPr>
            <a:r>
              <a:rPr lang="en-US" sz="2400" dirty="0">
                <a:solidFill>
                  <a:srgbClr val="262626"/>
                </a:solidFill>
                <a:highlight>
                  <a:schemeClr val="lt1"/>
                </a:highlight>
                <a:latin typeface="Franklin Gothic Book" panose="020B0503020102020204" pitchFamily="34" charset="0"/>
                <a:ea typeface="Calibri"/>
                <a:cs typeface="Calibri"/>
                <a:sym typeface="Calibri"/>
              </a:rPr>
              <a:t>This module provides support for understanding and implementing the inquiry practices of the </a:t>
            </a:r>
            <a:r>
              <a:rPr lang="en-US" sz="2400" i="1" dirty="0">
                <a:solidFill>
                  <a:srgbClr val="262626"/>
                </a:solidFill>
                <a:highlight>
                  <a:schemeClr val="lt1"/>
                </a:highlight>
                <a:latin typeface="Franklin Gothic Book" panose="020B0503020102020204" pitchFamily="34" charset="0"/>
                <a:ea typeface="Calibri"/>
                <a:cs typeface="Calibri"/>
                <a:sym typeface="Calibri"/>
              </a:rPr>
              <a:t>KAS for Social Studies</a:t>
            </a:r>
            <a:r>
              <a:rPr lang="en-US" sz="2400" dirty="0">
                <a:solidFill>
                  <a:srgbClr val="262626"/>
                </a:solidFill>
                <a:highlight>
                  <a:schemeClr val="lt1"/>
                </a:highlight>
                <a:latin typeface="Franklin Gothic Book" panose="020B0503020102020204" pitchFamily="34" charset="0"/>
                <a:ea typeface="Calibri"/>
                <a:cs typeface="Calibri"/>
                <a:sym typeface="Calibri"/>
              </a:rPr>
              <a:t>. This is essential when breaking down a standard which is a requirement of Minding the Gap.</a:t>
            </a:r>
            <a:r>
              <a:rPr lang="en-US" sz="2200" dirty="0">
                <a:solidFill>
                  <a:srgbClr val="262626"/>
                </a:solidFill>
                <a:highlight>
                  <a:schemeClr val="lt1"/>
                </a:highlight>
                <a:latin typeface="Franklin Gothic Book" panose="020B0503020102020204" pitchFamily="34" charset="0"/>
                <a:ea typeface="Calibri"/>
                <a:cs typeface="Calibri"/>
                <a:sym typeface="Calibri"/>
              </a:rPr>
              <a:t> </a:t>
            </a:r>
            <a:endParaRPr i="1" dirty="0">
              <a:solidFill>
                <a:srgbClr val="262626"/>
              </a:solidFill>
              <a:latin typeface="Franklin Gothic Book" panose="020B05030201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8" name="Google Shape;878;p110"/>
          <p:cNvSpPr txBox="1">
            <a:spLocks noGrp="1"/>
          </p:cNvSpPr>
          <p:nvPr>
            <p:ph type="body" idx="1"/>
          </p:nvPr>
        </p:nvSpPr>
        <p:spPr>
          <a:xfrm>
            <a:off x="838200" y="1407877"/>
            <a:ext cx="10247142"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High School: Social Studies One: I</a:t>
            </a:r>
            <a:r>
              <a:rPr lang="en-US" sz="3100" dirty="0">
                <a:latin typeface="Franklin Gothic Book" panose="020B0503020102020204" pitchFamily="34" charset="0"/>
              </a:rPr>
              <a:t>nquiry Practices Standard</a:t>
            </a:r>
            <a:endParaRPr sz="3100" dirty="0">
              <a:latin typeface="Franklin Gothic Book" panose="020B0503020102020204" pitchFamily="34" charset="0"/>
            </a:endParaRPr>
          </a:p>
        </p:txBody>
      </p:sp>
      <p:graphicFrame>
        <p:nvGraphicFramePr>
          <p:cNvPr id="880" name="Google Shape;880;p110"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178271926"/>
              </p:ext>
            </p:extLst>
          </p:nvPr>
        </p:nvGraphicFramePr>
        <p:xfrm>
          <a:off x="838200" y="2496909"/>
          <a:ext cx="9188700" cy="3270534"/>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HS.WH.I.Q.1 Generate compelling questions to frame thinking, inquiry and/or understanding of key concepts in world history. </a:t>
                      </a:r>
                      <a:endParaRPr dirty="0">
                        <a:latin typeface="Calibri"/>
                        <a:ea typeface="Calibri"/>
                        <a:cs typeface="Calibri"/>
                        <a:sym typeface="Calibri"/>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compelling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framing thinking, inquiry and/or understanding</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key concepts in world history</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generate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C01A26A9-87F4-CE2E-42BC-A0DBFEA231B2}"/>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11"/>
          <p:cNvSpPr txBox="1">
            <a:spLocks noGrp="1"/>
          </p:cNvSpPr>
          <p:nvPr>
            <p:ph type="title"/>
          </p:nvPr>
        </p:nvSpPr>
        <p:spPr>
          <a:xfrm>
            <a:off x="291386" y="190925"/>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600" dirty="0"/>
              <a:t>Grade-Level Application </a:t>
            </a:r>
            <a:endParaRPr sz="3600" dirty="0"/>
          </a:p>
          <a:p>
            <a:pPr marL="0" lvl="0" indent="0" algn="l" rtl="0">
              <a:spcBef>
                <a:spcPts val="0"/>
              </a:spcBef>
              <a:spcAft>
                <a:spcPts val="0"/>
              </a:spcAft>
              <a:buClr>
                <a:schemeClr val="dk1"/>
              </a:buClr>
              <a:buSzPts val="990"/>
              <a:buFont typeface="Arial"/>
              <a:buNone/>
            </a:pPr>
            <a:r>
              <a:rPr lang="en-US" sz="3600" dirty="0"/>
              <a:t>High School Social Studies Three</a:t>
            </a:r>
            <a:endParaRPr sz="3600" dirty="0"/>
          </a:p>
        </p:txBody>
      </p:sp>
      <p:sp>
        <p:nvSpPr>
          <p:cNvPr id="887" name="Google Shape;887;p111"/>
          <p:cNvSpPr txBox="1">
            <a:spLocks noGrp="1"/>
          </p:cNvSpPr>
          <p:nvPr>
            <p:ph type="body" idx="1"/>
          </p:nvPr>
        </p:nvSpPr>
        <p:spPr>
          <a:xfrm>
            <a:off x="291385" y="1148881"/>
            <a:ext cx="11344851"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lvl="0" indent="-571500" algn="l" rtl="0">
              <a:spcBef>
                <a:spcPts val="100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HS.C.CP.2</a:t>
            </a:r>
            <a:endParaRPr sz="3200" dirty="0">
              <a:solidFill>
                <a:schemeClr val="dk1"/>
              </a:solidFill>
              <a:latin typeface="Franklin Gothic Book" panose="020B050302010202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HS.UH.I.CC.2</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889" name="Google Shape;889;p111"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1549119403"/>
              </p:ext>
            </p:extLst>
          </p:nvPr>
        </p:nvGraphicFramePr>
        <p:xfrm>
          <a:off x="555763" y="2701381"/>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12"/>
          <p:cNvSpPr txBox="1">
            <a:spLocks noGrp="1"/>
          </p:cNvSpPr>
          <p:nvPr>
            <p:ph type="title"/>
          </p:nvPr>
        </p:nvSpPr>
        <p:spPr>
          <a:xfrm>
            <a:off x="181275" y="257025"/>
            <a:ext cx="1167779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896" name="Google Shape;896;p112"/>
          <p:cNvSpPr txBox="1">
            <a:spLocks noGrp="1"/>
          </p:cNvSpPr>
          <p:nvPr>
            <p:ph type="body" idx="1"/>
          </p:nvPr>
        </p:nvSpPr>
        <p:spPr>
          <a:xfrm>
            <a:off x="1216956" y="108765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High School: Social Studies Three:</a:t>
            </a:r>
            <a:r>
              <a:rPr lang="en-US" sz="3100" dirty="0">
                <a:latin typeface="Franklin Gothic Book" panose="020B0503020102020204" pitchFamily="34" charset="0"/>
              </a:rPr>
              <a:t> Disciplinary Strand Standard</a:t>
            </a:r>
            <a:endParaRPr sz="3100" dirty="0">
              <a:latin typeface="Franklin Gothic Book" panose="020B0503020102020204" pitchFamily="34" charset="0"/>
            </a:endParaRPr>
          </a:p>
        </p:txBody>
      </p:sp>
      <p:graphicFrame>
        <p:nvGraphicFramePr>
          <p:cNvPr id="898" name="Google Shape;898;p112"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868179877"/>
              </p:ext>
            </p:extLst>
          </p:nvPr>
        </p:nvGraphicFramePr>
        <p:xfrm>
          <a:off x="1216956" y="2098639"/>
          <a:ext cx="9758088" cy="3500420"/>
        </p:xfrm>
        <a:graphic>
          <a:graphicData uri="http://schemas.openxmlformats.org/drawingml/2006/table">
            <a:tbl>
              <a:tblPr firstRow="1">
                <a:noFill/>
                <a:tableStyleId>{6C9D2E8C-F66D-41CD-8C0D-8C16FDAF9D29}</a:tableStyleId>
              </a:tblPr>
              <a:tblGrid>
                <a:gridCol w="2268147">
                  <a:extLst>
                    <a:ext uri="{9D8B030D-6E8A-4147-A177-3AD203B41FA5}">
                      <a16:colId xmlns:a16="http://schemas.microsoft.com/office/drawing/2014/main" val="20000"/>
                    </a:ext>
                  </a:extLst>
                </a:gridCol>
                <a:gridCol w="3056374">
                  <a:extLst>
                    <a:ext uri="{9D8B030D-6E8A-4147-A177-3AD203B41FA5}">
                      <a16:colId xmlns:a16="http://schemas.microsoft.com/office/drawing/2014/main" val="20001"/>
                    </a:ext>
                  </a:extLst>
                </a:gridCol>
                <a:gridCol w="1914796">
                  <a:extLst>
                    <a:ext uri="{9D8B030D-6E8A-4147-A177-3AD203B41FA5}">
                      <a16:colId xmlns:a16="http://schemas.microsoft.com/office/drawing/2014/main" val="20002"/>
                    </a:ext>
                  </a:extLst>
                </a:gridCol>
                <a:gridCol w="2518771">
                  <a:extLst>
                    <a:ext uri="{9D8B030D-6E8A-4147-A177-3AD203B41FA5}">
                      <a16:colId xmlns:a16="http://schemas.microsoft.com/office/drawing/2014/main" val="20003"/>
                    </a:ext>
                  </a:extLst>
                </a:gridCol>
              </a:tblGrid>
              <a:tr h="2847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720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sz="1300" dirty="0">
                          <a:latin typeface="Arial"/>
                          <a:ea typeface="Arial"/>
                          <a:cs typeface="Arial"/>
                          <a:sym typeface="Arial"/>
                        </a:rPr>
                        <a:t>HS.C.CP.2 Analyze legislative, executive and judicial branch decisions in terms of constitutionality and impact on citizens and states.</a:t>
                      </a:r>
                      <a:endParaRPr sz="1300" dirty="0">
                        <a:latin typeface="Arial"/>
                        <a:ea typeface="Arial"/>
                        <a:cs typeface="Arial"/>
                        <a:sym typeface="Arial"/>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legislative, executive, judicial branch decisions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constitutionality</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impact on citizens and states</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Constitutional powers of each branch</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balance of branches between federal and state governments and individual liberties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precedents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civil liberties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implicit constitutional powers</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analyze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4</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5" name="Google Shape;905;p113"/>
          <p:cNvSpPr txBox="1">
            <a:spLocks noGrp="1"/>
          </p:cNvSpPr>
          <p:nvPr>
            <p:ph type="body" idx="1"/>
          </p:nvPr>
        </p:nvSpPr>
        <p:spPr>
          <a:xfrm>
            <a:off x="1262499" y="1381216"/>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High School: Social Studies Three </a:t>
            </a:r>
            <a:r>
              <a:rPr lang="en-US" sz="3100" dirty="0">
                <a:latin typeface="Franklin Gothic Book" panose="020B0503020102020204" pitchFamily="34" charset="0"/>
              </a:rPr>
              <a:t>Inquiry Practices Standard</a:t>
            </a:r>
            <a:endParaRPr sz="3100" dirty="0">
              <a:latin typeface="Franklin Gothic Book" panose="020B0503020102020204" pitchFamily="34" charset="0"/>
            </a:endParaRPr>
          </a:p>
        </p:txBody>
      </p:sp>
      <p:graphicFrame>
        <p:nvGraphicFramePr>
          <p:cNvPr id="907" name="Google Shape;907;p113"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162022583"/>
              </p:ext>
            </p:extLst>
          </p:nvPr>
        </p:nvGraphicFramePr>
        <p:xfrm>
          <a:off x="1090340" y="2444827"/>
          <a:ext cx="9188700" cy="3270534"/>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sz="1200" dirty="0">
                          <a:latin typeface="Arial"/>
                          <a:ea typeface="Arial"/>
                          <a:cs typeface="Arial"/>
                          <a:sym typeface="Arial"/>
                        </a:rPr>
                        <a:t>HS.UH.I.CC.2 Engage in disciplinary thinking and construct arguments, explanations or public communications relevant to compelling and/or supporting questions in U.S. history.</a:t>
                      </a:r>
                      <a:endParaRPr sz="1200" dirty="0">
                        <a:latin typeface="Arial"/>
                        <a:ea typeface="Arial"/>
                        <a:cs typeface="Arial"/>
                        <a:sym typeface="Arial"/>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disciplinary thinking</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arguments, explanations and public communications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compelling and supporting questions in U.S. history</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engage</a:t>
                      </a:r>
                      <a:endParaRPr dirty="0"/>
                    </a:p>
                    <a:p>
                      <a:pPr marL="0" marR="0" lvl="0" indent="0" algn="l" rtl="0">
                        <a:spcBef>
                          <a:spcPts val="0"/>
                        </a:spcBef>
                        <a:spcAft>
                          <a:spcPts val="0"/>
                        </a:spcAft>
                        <a:buNone/>
                      </a:pPr>
                      <a:r>
                        <a:rPr lang="en-US" dirty="0"/>
                        <a:t>construct</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36BFA3E9-AB5F-A684-91CC-444ACC855B65}"/>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14"/>
          <p:cNvSpPr txBox="1">
            <a:spLocks noGrp="1"/>
          </p:cNvSpPr>
          <p:nvPr>
            <p:ph type="title"/>
          </p:nvPr>
        </p:nvSpPr>
        <p:spPr>
          <a:xfrm>
            <a:off x="291386" y="190925"/>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Grade-Level Application </a:t>
            </a:r>
            <a:endParaRPr dirty="0"/>
          </a:p>
          <a:p>
            <a:pPr marL="0" lvl="0" indent="0" algn="l" rtl="0">
              <a:spcBef>
                <a:spcPts val="0"/>
              </a:spcBef>
              <a:spcAft>
                <a:spcPts val="0"/>
              </a:spcAft>
              <a:buClr>
                <a:schemeClr val="dk1"/>
              </a:buClr>
              <a:buSzPts val="990"/>
              <a:buFont typeface="Arial"/>
              <a:buNone/>
            </a:pPr>
            <a:r>
              <a:rPr lang="en-US" dirty="0"/>
              <a:t>High School: U.S. History</a:t>
            </a:r>
            <a:endParaRPr dirty="0"/>
          </a:p>
        </p:txBody>
      </p:sp>
      <p:sp>
        <p:nvSpPr>
          <p:cNvPr id="914" name="Google Shape;914;p114"/>
          <p:cNvSpPr txBox="1">
            <a:spLocks noGrp="1"/>
          </p:cNvSpPr>
          <p:nvPr>
            <p:ph type="body" idx="1"/>
          </p:nvPr>
        </p:nvSpPr>
        <p:spPr>
          <a:xfrm>
            <a:off x="403135" y="1641251"/>
            <a:ext cx="11233101"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694373" lvl="0" indent="-571500" algn="l" rtl="0">
              <a:spcBef>
                <a:spcPts val="100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HS.UH.CE.6</a:t>
            </a:r>
            <a:endParaRPr sz="3200" dirty="0">
              <a:solidFill>
                <a:schemeClr val="dk1"/>
              </a:solidFill>
              <a:latin typeface="Franklin Gothic Book" panose="020B0503020102020204" pitchFamily="34" charset="0"/>
              <a:cs typeface="Calibri" panose="020F0502020204030204" pitchFamily="34" charset="0"/>
            </a:endParaRPr>
          </a:p>
          <a:p>
            <a:pPr marL="694373" lvl="0" indent="-571500" algn="l" rtl="0">
              <a:spcBef>
                <a:spcPts val="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HS.UH.I.Q.2</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916" name="Google Shape;916;p114"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1207593789"/>
              </p:ext>
            </p:extLst>
          </p:nvPr>
        </p:nvGraphicFramePr>
        <p:xfrm>
          <a:off x="555763" y="2701381"/>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15"/>
          <p:cNvSpPr txBox="1">
            <a:spLocks noGrp="1"/>
          </p:cNvSpPr>
          <p:nvPr>
            <p:ph type="title"/>
          </p:nvPr>
        </p:nvSpPr>
        <p:spPr>
          <a:xfrm>
            <a:off x="181274" y="257025"/>
            <a:ext cx="11537113"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923" name="Google Shape;923;p115"/>
          <p:cNvSpPr txBox="1">
            <a:spLocks noGrp="1"/>
          </p:cNvSpPr>
          <p:nvPr>
            <p:ph type="body" idx="1"/>
          </p:nvPr>
        </p:nvSpPr>
        <p:spPr>
          <a:xfrm>
            <a:off x="473613" y="1281267"/>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High School: U.S. History: </a:t>
            </a:r>
            <a:r>
              <a:rPr lang="en-US" sz="3100" dirty="0">
                <a:latin typeface="Franklin Gothic Book" panose="020B0503020102020204" pitchFamily="34" charset="0"/>
              </a:rPr>
              <a:t>Disciplinary Strand Standard</a:t>
            </a:r>
            <a:endParaRPr sz="3100" dirty="0">
              <a:latin typeface="Franklin Gothic Book" panose="020B0503020102020204" pitchFamily="34" charset="0"/>
            </a:endParaRPr>
          </a:p>
        </p:txBody>
      </p:sp>
      <p:graphicFrame>
        <p:nvGraphicFramePr>
          <p:cNvPr id="925" name="Google Shape;925;p115"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65038830"/>
              </p:ext>
            </p:extLst>
          </p:nvPr>
        </p:nvGraphicFramePr>
        <p:xfrm>
          <a:off x="893392" y="2321129"/>
          <a:ext cx="9188700" cy="3474750"/>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3090254">
                  <a:extLst>
                    <a:ext uri="{9D8B030D-6E8A-4147-A177-3AD203B41FA5}">
                      <a16:colId xmlns:a16="http://schemas.microsoft.com/office/drawing/2014/main" val="20001"/>
                    </a:ext>
                  </a:extLst>
                </a:gridCol>
                <a:gridCol w="1590846">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7625">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HS.UH.CE.6 Analyze how global interactions impacted American culture and society from 1890- present.</a:t>
                      </a:r>
                      <a:endParaRPr dirty="0">
                        <a:latin typeface="Arial"/>
                        <a:ea typeface="Arial"/>
                        <a:cs typeface="Arial"/>
                        <a:sym typeface="Arial"/>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global interactions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impacts on American culture and society</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1890-present</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immigration</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global conflicts</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World Trade Organization (WTO)</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North American Free Trade Agreement (NAFTA)</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Department of Homeland Security</a:t>
                      </a: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analyze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4</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2" name="Google Shape;932;p116"/>
          <p:cNvSpPr txBox="1">
            <a:spLocks noGrp="1"/>
          </p:cNvSpPr>
          <p:nvPr>
            <p:ph type="body" idx="1"/>
          </p:nvPr>
        </p:nvSpPr>
        <p:spPr>
          <a:xfrm>
            <a:off x="1427972" y="1226471"/>
            <a:ext cx="9716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dirty="0">
                <a:solidFill>
                  <a:schemeClr val="dk1"/>
                </a:solidFill>
                <a:latin typeface="Franklin Gothic Book" panose="020B0503020102020204" pitchFamily="34" charset="0"/>
              </a:rPr>
              <a:t>High School: U.S. History: Inquiry Practices Standard</a:t>
            </a:r>
            <a:endParaRPr sz="3100" dirty="0">
              <a:solidFill>
                <a:schemeClr val="dk1"/>
              </a:solidFill>
              <a:latin typeface="Franklin Gothic Book" panose="020B0503020102020204" pitchFamily="34" charset="0"/>
            </a:endParaRPr>
          </a:p>
        </p:txBody>
      </p:sp>
      <p:graphicFrame>
        <p:nvGraphicFramePr>
          <p:cNvPr id="934" name="Google Shape;934;p116"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681389331"/>
              </p:ext>
            </p:extLst>
          </p:nvPr>
        </p:nvGraphicFramePr>
        <p:xfrm>
          <a:off x="1793725" y="1972358"/>
          <a:ext cx="9188700" cy="3542379"/>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2841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9575">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011400">
                <a:tc>
                  <a:txBody>
                    <a:bodyPr/>
                    <a:lstStyle/>
                    <a:p>
                      <a:pPr marL="0" lvl="0" indent="0" algn="l" rtl="0">
                        <a:lnSpc>
                          <a:spcPct val="115000"/>
                        </a:lnSpc>
                        <a:spcBef>
                          <a:spcPts val="0"/>
                        </a:spcBef>
                        <a:spcAft>
                          <a:spcPts val="0"/>
                        </a:spcAft>
                        <a:buClr>
                          <a:schemeClr val="dk1"/>
                        </a:buClr>
                        <a:buSzPts val="1100"/>
                        <a:buFont typeface="Arial"/>
                        <a:buNone/>
                      </a:pPr>
                      <a:r>
                        <a:rPr lang="en-US" sz="1300" dirty="0">
                          <a:latin typeface="Arial"/>
                          <a:ea typeface="Arial"/>
                          <a:cs typeface="Arial"/>
                          <a:sym typeface="Arial"/>
                        </a:rPr>
                        <a:t>HS.UH.I.Q.2 Generate supporting questions to develop knowledge, understanding and/or thinking relative to key concepts in U.S. history framed by compelling questions.</a:t>
                      </a:r>
                      <a:endParaRPr sz="1300" dirty="0">
                        <a:latin typeface="Arial"/>
                        <a:ea typeface="Arial"/>
                        <a:cs typeface="Arial"/>
                        <a:sym typeface="Arial"/>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supporting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compelling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key concepts in U.S. history</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generate</a:t>
                      </a:r>
                      <a:endParaRPr dirty="0"/>
                    </a:p>
                    <a:p>
                      <a:pPr marL="0" marR="0" lvl="0" indent="0" algn="l" rtl="0">
                        <a:spcBef>
                          <a:spcPts val="0"/>
                        </a:spcBef>
                        <a:spcAft>
                          <a:spcPts val="0"/>
                        </a:spcAft>
                        <a:buNone/>
                      </a:pPr>
                      <a:r>
                        <a:rPr lang="en-US" dirty="0"/>
                        <a:t>develop</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949;p118">
            <a:extLst>
              <a:ext uri="{FF2B5EF4-FFF2-40B4-BE49-F238E27FC236}">
                <a16:creationId xmlns:a16="http://schemas.microsoft.com/office/drawing/2014/main" id="{85D609A3-BCC2-F8C4-D63B-2D90937AD977}"/>
              </a:ext>
            </a:extLst>
          </p:cNvPr>
          <p:cNvSpPr txBox="1">
            <a:spLocks noGrp="1"/>
          </p:cNvSpPr>
          <p:nvPr>
            <p:ph type="title"/>
          </p:nvPr>
        </p:nvSpPr>
        <p:spPr>
          <a:xfrm>
            <a:off x="181274" y="257025"/>
            <a:ext cx="11790331"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 (2)</a:t>
            </a:r>
            <a:endParaRPr sz="3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17"/>
          <p:cNvSpPr txBox="1">
            <a:spLocks noGrp="1"/>
          </p:cNvSpPr>
          <p:nvPr>
            <p:ph type="title"/>
          </p:nvPr>
        </p:nvSpPr>
        <p:spPr>
          <a:xfrm>
            <a:off x="291385" y="190925"/>
            <a:ext cx="8613463"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600" dirty="0"/>
              <a:t>Grade-Level Application </a:t>
            </a:r>
            <a:endParaRPr sz="3600" dirty="0"/>
          </a:p>
          <a:p>
            <a:pPr marL="0" lvl="0" indent="0" algn="l" rtl="0">
              <a:spcBef>
                <a:spcPts val="0"/>
              </a:spcBef>
              <a:spcAft>
                <a:spcPts val="0"/>
              </a:spcAft>
              <a:buClr>
                <a:schemeClr val="dk1"/>
              </a:buClr>
              <a:buSzPts val="990"/>
              <a:buFont typeface="Arial"/>
              <a:buNone/>
            </a:pPr>
            <a:r>
              <a:rPr lang="en-US" sz="3600" dirty="0"/>
              <a:t>High School: World History</a:t>
            </a:r>
            <a:endParaRPr sz="3600" dirty="0"/>
          </a:p>
        </p:txBody>
      </p:sp>
      <p:sp>
        <p:nvSpPr>
          <p:cNvPr id="941" name="Google Shape;941;p117"/>
          <p:cNvSpPr txBox="1">
            <a:spLocks noGrp="1"/>
          </p:cNvSpPr>
          <p:nvPr>
            <p:ph type="body" idx="1"/>
          </p:nvPr>
        </p:nvSpPr>
        <p:spPr>
          <a:xfrm>
            <a:off x="351881" y="1120746"/>
            <a:ext cx="11788864"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Franklin Gothic Book" panose="020B0503020102020204" pitchFamily="34" charset="0"/>
              </a:rPr>
              <a:t>Access your </a:t>
            </a:r>
            <a:r>
              <a:rPr lang="en-US" sz="3200" u="sng" dirty="0">
                <a:solidFill>
                  <a:schemeClr val="hlink"/>
                </a:solidFill>
                <a:latin typeface="Franklin Gothic Book" panose="020B0503020102020204" pitchFamily="34" charset="0"/>
                <a:hlinkClick r:id="rId3"/>
              </a:rPr>
              <a:t>Tool to Unpack Standards</a:t>
            </a:r>
            <a:r>
              <a:rPr lang="en-US" sz="3200" dirty="0">
                <a:latin typeface="Franklin Gothic Book" panose="020B0503020102020204" pitchFamily="34" charset="0"/>
              </a:rPr>
              <a:t> and unpack the standards identified below.</a:t>
            </a: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0" lvl="0" indent="0" algn="l" rtl="0">
              <a:spcBef>
                <a:spcPts val="1000"/>
              </a:spcBef>
              <a:spcAft>
                <a:spcPts val="0"/>
              </a:spcAft>
              <a:buNone/>
            </a:pPr>
            <a:endParaRPr sz="3200" dirty="0">
              <a:latin typeface="Franklin Gothic Book" panose="020B0503020102020204" pitchFamily="34" charset="0"/>
            </a:endParaRPr>
          </a:p>
          <a:p>
            <a:pPr marL="580073" lvl="0" indent="-457200" algn="l" rtl="0">
              <a:spcBef>
                <a:spcPts val="100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Disciplinary Strand Standard:</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HS.WH.CH.5</a:t>
            </a:r>
            <a:endParaRPr sz="3200" dirty="0">
              <a:solidFill>
                <a:schemeClr val="dk1"/>
              </a:solidFill>
              <a:latin typeface="Franklin Gothic Book" panose="020B0503020102020204" pitchFamily="34" charset="0"/>
              <a:cs typeface="Calibri" panose="020F0502020204030204" pitchFamily="34" charset="0"/>
            </a:endParaRPr>
          </a:p>
          <a:p>
            <a:pPr marL="580073" lvl="0" indent="-457200" algn="l" rtl="0">
              <a:spcBef>
                <a:spcPts val="0"/>
              </a:spcBef>
              <a:spcAft>
                <a:spcPts val="0"/>
              </a:spcAft>
              <a:buClr>
                <a:schemeClr val="dk1"/>
              </a:buClr>
              <a:buSzPct val="50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Inquiry Practices Standard: </a:t>
            </a:r>
            <a:endParaRPr sz="3200" dirty="0">
              <a:solidFill>
                <a:schemeClr val="dk1"/>
              </a:solidFill>
              <a:latin typeface="Franklin Gothic Book" panose="020B0503020102020204" pitchFamily="34" charset="0"/>
              <a:cs typeface="Calibri" panose="020F0502020204030204" pitchFamily="34" charset="0"/>
            </a:endParaRPr>
          </a:p>
          <a:p>
            <a:pPr marL="1058418" lvl="1" indent="-457200" algn="l" rtl="0">
              <a:spcBef>
                <a:spcPts val="0"/>
              </a:spcBef>
              <a:spcAft>
                <a:spcPts val="0"/>
              </a:spcAft>
              <a:buClr>
                <a:schemeClr val="dk1"/>
              </a:buClr>
              <a:buSzPct val="45000"/>
              <a:buFont typeface="Arial" panose="020B0604020202020204" pitchFamily="34" charset="0"/>
              <a:buChar char="•"/>
            </a:pPr>
            <a:r>
              <a:rPr lang="en-US" sz="3200" dirty="0">
                <a:solidFill>
                  <a:schemeClr val="dk1"/>
                </a:solidFill>
                <a:latin typeface="Franklin Gothic Book" panose="020B0503020102020204" pitchFamily="34" charset="0"/>
                <a:cs typeface="Calibri" panose="020F0502020204030204" pitchFamily="34" charset="0"/>
              </a:rPr>
              <a:t>HS.WH.I.UE.3</a:t>
            </a:r>
            <a:endParaRPr sz="3200" dirty="0">
              <a:solidFill>
                <a:schemeClr val="dk1"/>
              </a:solidFill>
              <a:latin typeface="Franklin Gothic Book" panose="020B0503020102020204" pitchFamily="34" charset="0"/>
              <a:cs typeface="Calibri" panose="020F0502020204030204" pitchFamily="34" charset="0"/>
            </a:endParaRPr>
          </a:p>
        </p:txBody>
      </p:sp>
      <p:graphicFrame>
        <p:nvGraphicFramePr>
          <p:cNvPr id="943" name="Google Shape;943;p117"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p:cNvGraphicFramePr/>
          <p:nvPr>
            <p:extLst>
              <p:ext uri="{D42A27DB-BD31-4B8C-83A1-F6EECF244321}">
                <p14:modId xmlns:p14="http://schemas.microsoft.com/office/powerpoint/2010/main" val="3359387669"/>
              </p:ext>
            </p:extLst>
          </p:nvPr>
        </p:nvGraphicFramePr>
        <p:xfrm>
          <a:off x="991862" y="2441646"/>
          <a:ext cx="9036050" cy="1249700"/>
        </p:xfrm>
        <a:graphic>
          <a:graphicData uri="http://schemas.openxmlformats.org/drawingml/2006/table">
            <a:tbl>
              <a:tblPr firstRow="1">
                <a:noFill/>
                <a:tableStyleId>{6C9D2E8C-F66D-41CD-8C0D-8C16FDAF9D29}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18"/>
          <p:cNvSpPr txBox="1">
            <a:spLocks noGrp="1"/>
          </p:cNvSpPr>
          <p:nvPr>
            <p:ph type="title"/>
          </p:nvPr>
        </p:nvSpPr>
        <p:spPr>
          <a:xfrm>
            <a:off x="181274" y="257025"/>
            <a:ext cx="11790331"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Application: What Level of Proficiency Do Students Need to Be at in Order to Reach This Standard?</a:t>
            </a:r>
            <a:endParaRPr sz="3200" dirty="0"/>
          </a:p>
        </p:txBody>
      </p:sp>
      <p:sp>
        <p:nvSpPr>
          <p:cNvPr id="950" name="Google Shape;950;p118"/>
          <p:cNvSpPr txBox="1">
            <a:spLocks noGrp="1"/>
          </p:cNvSpPr>
          <p:nvPr>
            <p:ph type="body" idx="1"/>
          </p:nvPr>
        </p:nvSpPr>
        <p:spPr>
          <a:xfrm>
            <a:off x="977806" y="1087650"/>
            <a:ext cx="918870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200" dirty="0">
                <a:solidFill>
                  <a:schemeClr val="dk1"/>
                </a:solidFill>
                <a:latin typeface="Franklin Gothic Book" panose="020B0503020102020204" pitchFamily="34" charset="0"/>
              </a:rPr>
              <a:t>High School: World History:</a:t>
            </a:r>
            <a:r>
              <a:rPr lang="en-US" sz="3200" dirty="0">
                <a:latin typeface="Franklin Gothic Book" panose="020B0503020102020204" pitchFamily="34" charset="0"/>
              </a:rPr>
              <a:t> Disciplinary Strand Standard</a:t>
            </a:r>
            <a:endParaRPr sz="3200" dirty="0">
              <a:latin typeface="Franklin Gothic Book" panose="020B0503020102020204" pitchFamily="34" charset="0"/>
            </a:endParaRPr>
          </a:p>
        </p:txBody>
      </p:sp>
      <p:graphicFrame>
        <p:nvGraphicFramePr>
          <p:cNvPr id="952" name="Google Shape;952;p118"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1304151216"/>
              </p:ext>
            </p:extLst>
          </p:nvPr>
        </p:nvGraphicFramePr>
        <p:xfrm>
          <a:off x="766784" y="2215555"/>
          <a:ext cx="9188700" cy="3270534"/>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30480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HS.WH.CH.5 Analyze how continuities in the desire for cheap labor led to slavery and other systems of forced labor across the globe between 1300-1888.</a:t>
                      </a:r>
                      <a:endParaRPr dirty="0">
                        <a:latin typeface="Calibri"/>
                        <a:ea typeface="Calibri"/>
                        <a:cs typeface="Calibri"/>
                        <a:sym typeface="Calibri"/>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desire for cheap labor</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slavery/forced labor</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1300-1888</a:t>
                      </a:r>
                      <a:endParaRPr dirty="0">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serfdom</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labor taxes (mit’a)</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indentured servitude</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dirty="0">
                          <a:solidFill>
                            <a:srgbClr val="FF0000"/>
                          </a:solidFill>
                          <a:latin typeface="Calibri"/>
                          <a:ea typeface="Calibri"/>
                          <a:cs typeface="Calibri"/>
                          <a:sym typeface="Calibri"/>
                        </a:rPr>
                        <a:t>chattel slavery</a:t>
                      </a:r>
                      <a:endParaRPr dirty="0">
                        <a:solidFill>
                          <a:srgbClr val="FF0000"/>
                        </a:solidFill>
                        <a:latin typeface="Calibri"/>
                        <a:ea typeface="Calibri"/>
                        <a:cs typeface="Calibri"/>
                        <a:sym typeface="Calibri"/>
                      </a:endParaRPr>
                    </a:p>
                    <a:p>
                      <a:pPr marL="0" marR="0" lvl="0" indent="0" algn="l" rtl="0">
                        <a:spcBef>
                          <a:spcPts val="0"/>
                        </a:spcBef>
                        <a:spcAft>
                          <a:spcPts val="0"/>
                        </a:spcAft>
                        <a:buNone/>
                      </a:pPr>
                      <a:endParaRPr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analyze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Google Shape;959;p119"/>
          <p:cNvSpPr txBox="1">
            <a:spLocks noGrp="1"/>
          </p:cNvSpPr>
          <p:nvPr>
            <p:ph type="body" idx="1"/>
          </p:nvPr>
        </p:nvSpPr>
        <p:spPr>
          <a:xfrm>
            <a:off x="794926" y="1282742"/>
            <a:ext cx="9896520" cy="468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200" dirty="0">
                <a:solidFill>
                  <a:schemeClr val="dk1"/>
                </a:solidFill>
                <a:latin typeface="Franklin Gothic Book" panose="020B0503020102020204" pitchFamily="34" charset="0"/>
              </a:rPr>
              <a:t>High School: World History: </a:t>
            </a:r>
            <a:r>
              <a:rPr lang="en-US" sz="3200" dirty="0">
                <a:latin typeface="Franklin Gothic Book" panose="020B0503020102020204" pitchFamily="34" charset="0"/>
              </a:rPr>
              <a:t>Inquiry Practices Standard</a:t>
            </a:r>
            <a:endParaRPr sz="3200" dirty="0">
              <a:latin typeface="Franklin Gothic Book" panose="020B0503020102020204" pitchFamily="34" charset="0"/>
            </a:endParaRPr>
          </a:p>
        </p:txBody>
      </p:sp>
      <p:graphicFrame>
        <p:nvGraphicFramePr>
          <p:cNvPr id="961" name="Google Shape;961;p11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p:cNvGraphicFramePr/>
          <p:nvPr>
            <p:extLst>
              <p:ext uri="{D42A27DB-BD31-4B8C-83A1-F6EECF244321}">
                <p14:modId xmlns:p14="http://schemas.microsoft.com/office/powerpoint/2010/main" val="2489042883"/>
              </p:ext>
            </p:extLst>
          </p:nvPr>
        </p:nvGraphicFramePr>
        <p:xfrm>
          <a:off x="794926" y="2484618"/>
          <a:ext cx="9188700" cy="3270534"/>
        </p:xfrm>
        <a:graphic>
          <a:graphicData uri="http://schemas.openxmlformats.org/drawingml/2006/table">
            <a:tbl>
              <a:tblPr firstRow="1">
                <a:noFill/>
                <a:tableStyleId>{6C9D2E8C-F66D-41CD-8C0D-8C16FDAF9D29}</a:tableStyleId>
              </a:tblPr>
              <a:tblGrid>
                <a:gridCol w="2135800">
                  <a:extLst>
                    <a:ext uri="{9D8B030D-6E8A-4147-A177-3AD203B41FA5}">
                      <a16:colId xmlns:a16="http://schemas.microsoft.com/office/drawing/2014/main" val="20000"/>
                    </a:ext>
                  </a:extLst>
                </a:gridCol>
                <a:gridCol w="2304125">
                  <a:extLst>
                    <a:ext uri="{9D8B030D-6E8A-4147-A177-3AD203B41FA5}">
                      <a16:colId xmlns:a16="http://schemas.microsoft.com/office/drawing/2014/main" val="20001"/>
                    </a:ext>
                  </a:extLst>
                </a:gridCol>
                <a:gridCol w="2376975">
                  <a:extLst>
                    <a:ext uri="{9D8B030D-6E8A-4147-A177-3AD203B41FA5}">
                      <a16:colId xmlns:a16="http://schemas.microsoft.com/office/drawing/2014/main" val="20002"/>
                    </a:ext>
                  </a:extLst>
                </a:gridCol>
                <a:gridCol w="2371800">
                  <a:extLst>
                    <a:ext uri="{9D8B030D-6E8A-4147-A177-3AD203B41FA5}">
                      <a16:colId xmlns:a16="http://schemas.microsoft.com/office/drawing/2014/main" val="20003"/>
                    </a:ext>
                  </a:extLst>
                </a:gridCol>
              </a:tblGrid>
              <a:tr h="2045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8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84975">
                <a:tc>
                  <a:txBody>
                    <a:bodyPr/>
                    <a:lstStyle/>
                    <a:p>
                      <a:pPr marL="0" lvl="0" indent="0" algn="l" rtl="0">
                        <a:lnSpc>
                          <a:spcPct val="115000"/>
                        </a:lnSpc>
                        <a:spcBef>
                          <a:spcPts val="0"/>
                        </a:spcBef>
                        <a:spcAft>
                          <a:spcPts val="0"/>
                        </a:spcAft>
                        <a:buClr>
                          <a:schemeClr val="dk1"/>
                        </a:buClr>
                        <a:buSzPts val="1100"/>
                        <a:buFont typeface="Arial"/>
                        <a:buNone/>
                      </a:pPr>
                      <a:r>
                        <a:rPr lang="en-US" sz="1000" dirty="0">
                          <a:latin typeface="Times New Roman"/>
                          <a:ea typeface="Times New Roman"/>
                          <a:cs typeface="Times New Roman"/>
                          <a:sym typeface="Times New Roman"/>
                        </a:rPr>
                        <a:t> </a:t>
                      </a:r>
                      <a:r>
                        <a:rPr lang="en-US" dirty="0">
                          <a:latin typeface="Calibri"/>
                          <a:ea typeface="Calibri"/>
                          <a:cs typeface="Calibri"/>
                          <a:sym typeface="Calibri"/>
                        </a:rPr>
                        <a:t>HS.WH.I.UE.3 Use appropriate evidence to construct and revise claims and counterclaims relevant to compelling/supporting questions in world history.</a:t>
                      </a:r>
                      <a:endParaRPr dirty="0">
                        <a:latin typeface="Calibri"/>
                        <a:ea typeface="Calibri"/>
                        <a:cs typeface="Calibri"/>
                        <a:sym typeface="Calibri"/>
                      </a:endParaRPr>
                    </a:p>
                    <a:p>
                      <a:pPr marL="0" marR="0" lvl="0" indent="0" algn="l" rtl="0">
                        <a:lnSpc>
                          <a:spcPct val="100000"/>
                        </a:lnSpc>
                        <a:spcBef>
                          <a:spcPts val="0"/>
                        </a:spcBef>
                        <a:spcAft>
                          <a:spcPts val="0"/>
                        </a:spcAft>
                        <a:buClr>
                          <a:srgbClr val="3F3F3F"/>
                        </a:buClr>
                        <a:buSzPts val="1400"/>
                        <a:buFont typeface="Libre Franklin Medium"/>
                        <a:buNone/>
                      </a:pPr>
                      <a:endParaRPr sz="1600"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latin typeface="Calibri"/>
                          <a:ea typeface="Calibri"/>
                          <a:cs typeface="Calibri"/>
                          <a:sym typeface="Calibri"/>
                        </a:rPr>
                        <a:t>appropriate evidence</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claims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counterclaims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compelling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supporting questions</a:t>
                      </a:r>
                      <a:endParaRPr dirty="0">
                        <a:latin typeface="Calibri"/>
                        <a:ea typeface="Calibri"/>
                        <a:cs typeface="Calibri"/>
                        <a:sym typeface="Calibri"/>
                      </a:endParaRPr>
                    </a:p>
                    <a:p>
                      <a:pPr marL="0" marR="0" lvl="0" indent="0" algn="l" rtl="0">
                        <a:spcBef>
                          <a:spcPts val="0"/>
                        </a:spcBef>
                        <a:spcAft>
                          <a:spcPts val="0"/>
                        </a:spcAft>
                        <a:buNone/>
                      </a:pPr>
                      <a:r>
                        <a:rPr lang="en-US" dirty="0">
                          <a:latin typeface="Calibri"/>
                          <a:ea typeface="Calibri"/>
                          <a:cs typeface="Calibri"/>
                          <a:sym typeface="Calibri"/>
                        </a:rPr>
                        <a:t>world history</a:t>
                      </a:r>
                      <a:endParaRPr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use</a:t>
                      </a:r>
                      <a:endParaRPr dirty="0"/>
                    </a:p>
                    <a:p>
                      <a:pPr marL="0" marR="0" lvl="0" indent="0" algn="l" rtl="0">
                        <a:spcBef>
                          <a:spcPts val="0"/>
                        </a:spcBef>
                        <a:spcAft>
                          <a:spcPts val="0"/>
                        </a:spcAft>
                        <a:buNone/>
                      </a:pPr>
                      <a:r>
                        <a:rPr lang="en-US" dirty="0"/>
                        <a:t>construct</a:t>
                      </a:r>
                      <a:endParaRPr dirty="0"/>
                    </a:p>
                    <a:p>
                      <a:pPr marL="0" marR="0" lvl="0" indent="0" algn="l" rtl="0">
                        <a:spcBef>
                          <a:spcPts val="0"/>
                        </a:spcBef>
                        <a:spcAft>
                          <a:spcPts val="0"/>
                        </a:spcAft>
                        <a:buNone/>
                      </a:pPr>
                      <a:r>
                        <a:rPr lang="en-US" dirty="0"/>
                        <a:t>revise</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dirty="0"/>
                        <a:t>3</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5" name="Title 4">
            <a:extLst>
              <a:ext uri="{FF2B5EF4-FFF2-40B4-BE49-F238E27FC236}">
                <a16:creationId xmlns:a16="http://schemas.microsoft.com/office/drawing/2014/main" id="{9156D5D8-5F30-0740-8F6D-1897F2590461}"/>
              </a:ext>
            </a:extLst>
          </p:cNvPr>
          <p:cNvSpPr>
            <a:spLocks noGrp="1"/>
          </p:cNvSpPr>
          <p:nvPr>
            <p:ph type="title"/>
          </p:nvPr>
        </p:nvSpPr>
        <p:spPr/>
        <p:txBody>
          <a:bodyPr/>
          <a:lstStyle/>
          <a:p>
            <a:pPr rtl="0"/>
            <a:r>
              <a:rPr lang="en-US" sz="3200" b="0" i="0" dirty="0">
                <a:solidFill>
                  <a:srgbClr val="3A757A"/>
                </a:solidFill>
                <a:effectLst/>
                <a:latin typeface="Franklin Gothic Medium" panose="020B0603020102020204" pitchFamily="34" charset="0"/>
                <a:ea typeface="Arial" panose="020B0604020202020204" pitchFamily="34" charset="0"/>
                <a:cs typeface="Arial" panose="020B0604020202020204" pitchFamily="34" charset="0"/>
              </a:rPr>
              <a:t>Application: What Level of Proficiency Do Students Need to Be at in Order to Reach This Standard? (2)</a:t>
            </a:r>
            <a:endParaRPr lang="en-US" sz="3200" dirty="0">
              <a:solidFill>
                <a:srgbClr val="3A757A"/>
              </a:solidFill>
              <a:effectLst/>
              <a:latin typeface="Franklin Gothic Medium" panose="020B0603020102020204" pitchFamily="34"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120747" y="-401204"/>
            <a:ext cx="105156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Franklin Gothic Medium" panose="020B0603020102020204" pitchFamily="34" charset="0"/>
              </a:rPr>
              <a:t>Why is this work important? </a:t>
            </a:r>
            <a:endParaRPr dirty="0">
              <a:latin typeface="Franklin Gothic Medium" panose="020B0603020102020204" pitchFamily="34" charset="0"/>
            </a:endParaRPr>
          </a:p>
        </p:txBody>
      </p:sp>
      <p:sp>
        <p:nvSpPr>
          <p:cNvPr id="234" name="Google Shape;234;p39"/>
          <p:cNvSpPr txBox="1">
            <a:spLocks noGrp="1"/>
          </p:cNvSpPr>
          <p:nvPr>
            <p:ph type="body" idx="1"/>
          </p:nvPr>
        </p:nvSpPr>
        <p:spPr>
          <a:xfrm>
            <a:off x="359898" y="1065969"/>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Engaging in this work is essential to preparing students for preparation in America’s democratic republic. </a:t>
            </a:r>
            <a:endParaRPr dirty="0">
              <a:latin typeface="Franklin Gothic Book" panose="020B0503020102020204" pitchFamily="34" charset="0"/>
            </a:endParaRPr>
          </a:p>
        </p:txBody>
      </p:sp>
      <p:pic>
        <p:nvPicPr>
          <p:cNvPr id="2" name="Online Media 1" descr="This is a thumbnail of the video file where Lauren Gallicchio explains why this work is important.">
            <a:hlinkClick r:id="" action="ppaction://media"/>
            <a:extLst>
              <a:ext uri="{FF2B5EF4-FFF2-40B4-BE49-F238E27FC236}">
                <a16:creationId xmlns:a16="http://schemas.microsoft.com/office/drawing/2014/main" id="{CFC0D4B3-25ED-479D-ACCA-997AC9821CD5}"/>
              </a:ext>
            </a:extLst>
          </p:cNvPr>
          <p:cNvPicPr>
            <a:picLocks noRot="1" noChangeAspect="1"/>
          </p:cNvPicPr>
          <p:nvPr>
            <a:videoFile r:link="rId1"/>
          </p:nvPr>
        </p:nvPicPr>
        <p:blipFill>
          <a:blip r:embed="rId4"/>
          <a:srcRect/>
          <a:stretch/>
        </p:blipFill>
        <p:spPr>
          <a:xfrm>
            <a:off x="2653490" y="2344014"/>
            <a:ext cx="5450114" cy="3073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2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dirty="0"/>
              <a:t>Importance of Unpacking Standards</a:t>
            </a:r>
            <a:endParaRPr dirty="0"/>
          </a:p>
        </p:txBody>
      </p:sp>
      <p:sp>
        <p:nvSpPr>
          <p:cNvPr id="968" name="Google Shape;968;p120"/>
          <p:cNvSpPr txBox="1"/>
          <p:nvPr/>
        </p:nvSpPr>
        <p:spPr>
          <a:xfrm>
            <a:off x="792419" y="1403377"/>
            <a:ext cx="10138177" cy="3952394"/>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None/>
            </a:pPr>
            <a:r>
              <a:rPr lang="en-US" sz="2800" dirty="0">
                <a:solidFill>
                  <a:schemeClr val="dk2"/>
                </a:solidFill>
                <a:latin typeface="Franklin Gothic Book" panose="020B0503020102020204" pitchFamily="34" charset="0"/>
                <a:ea typeface="Georgia"/>
                <a:cs typeface="Georgia"/>
                <a:sym typeface="Georgia"/>
              </a:rPr>
              <a:t>“A standard has to be treated like any other nonfiction text; that is, we have to carefully analyze and interpret its meaning. A standard poses a challenge similar to the one posed by determining the meaning of the Bill of Rights in specific situations. In fact, a standard represents key principles that demand constant thought and discussion.”</a:t>
            </a:r>
            <a:endParaRPr sz="2800" dirty="0">
              <a:solidFill>
                <a:schemeClr val="dk2"/>
              </a:solidFill>
              <a:latin typeface="Franklin Gothic Book" panose="020B0503020102020204" pitchFamily="34" charset="0"/>
              <a:ea typeface="Georgia"/>
              <a:cs typeface="Georgia"/>
              <a:sym typeface="Georgia"/>
            </a:endParaRPr>
          </a:p>
          <a:p>
            <a:pPr marL="0" marR="0" lvl="0" indent="0" algn="ctr" rtl="0">
              <a:lnSpc>
                <a:spcPct val="115000"/>
              </a:lnSpc>
              <a:spcBef>
                <a:spcPts val="800"/>
              </a:spcBef>
              <a:spcAft>
                <a:spcPts val="0"/>
              </a:spcAft>
              <a:buNone/>
            </a:pPr>
            <a:endParaRPr sz="1200" dirty="0">
              <a:solidFill>
                <a:schemeClr val="dk1"/>
              </a:solidFill>
              <a:latin typeface="Libre Franklin Medium"/>
              <a:ea typeface="Libre Franklin Medium"/>
              <a:cs typeface="Libre Franklin Medium"/>
              <a:sym typeface="Libre Franklin Medium"/>
            </a:endParaRPr>
          </a:p>
        </p:txBody>
      </p:sp>
      <p:sp>
        <p:nvSpPr>
          <p:cNvPr id="969" name="Google Shape;969;p120"/>
          <p:cNvSpPr/>
          <p:nvPr/>
        </p:nvSpPr>
        <p:spPr>
          <a:xfrm>
            <a:off x="635724" y="6101671"/>
            <a:ext cx="7654835" cy="49930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200" dirty="0">
                <a:solidFill>
                  <a:srgbClr val="3F3F3F"/>
                </a:solidFill>
                <a:latin typeface="Libre Franklin Medium"/>
                <a:ea typeface="Libre Franklin Medium"/>
                <a:cs typeface="Libre Franklin Medium"/>
                <a:sym typeface="Libre Franklin Medium"/>
              </a:rPr>
              <a:t>Source: From </a:t>
            </a:r>
            <a:r>
              <a:rPr lang="en-US" sz="1200" i="1" dirty="0">
                <a:solidFill>
                  <a:srgbClr val="3F3F3F"/>
                </a:solidFill>
                <a:latin typeface="Libre Franklin Medium"/>
                <a:ea typeface="Libre Franklin Medium"/>
                <a:cs typeface="Libre Franklin Medium"/>
                <a:sym typeface="Libre Franklin Medium"/>
              </a:rPr>
              <a:t>The Understanding by Design Guide to Advanced Concepts in Creating and Reviewing Units </a:t>
            </a:r>
            <a:r>
              <a:rPr lang="en-US" sz="1200" dirty="0">
                <a:solidFill>
                  <a:srgbClr val="3F3F3F"/>
                </a:solidFill>
                <a:latin typeface="Libre Franklin Medium"/>
                <a:ea typeface="Libre Franklin Medium"/>
                <a:cs typeface="Libre Franklin Medium"/>
                <a:sym typeface="Libre Franklin Medium"/>
              </a:rPr>
              <a:t>(pp. 4-12), by G. Wiggins &amp; J. McTighe, 2012, Alexandria, VA.</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2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Think, Pair, and Share</a:t>
            </a:r>
            <a:endParaRPr dirty="0"/>
          </a:p>
        </p:txBody>
      </p:sp>
      <p:sp>
        <p:nvSpPr>
          <p:cNvPr id="976" name="Google Shape;976;p121"/>
          <p:cNvSpPr txBox="1">
            <a:spLocks noGrp="1"/>
          </p:cNvSpPr>
          <p:nvPr>
            <p:ph type="body" idx="1"/>
          </p:nvPr>
        </p:nvSpPr>
        <p:spPr>
          <a:xfrm>
            <a:off x="555787" y="1773451"/>
            <a:ext cx="8596668" cy="4901324"/>
          </a:xfrm>
          <a:prstGeom prst="rect">
            <a:avLst/>
          </a:prstGeom>
          <a:noFill/>
          <a:ln>
            <a:noFill/>
          </a:ln>
        </p:spPr>
        <p:txBody>
          <a:bodyPr spcFirstLastPara="1" wrap="square" lIns="91425" tIns="45700" rIns="91425" bIns="45700" anchor="t" anchorCtr="0">
            <a:normAutofit/>
          </a:bodyPr>
          <a:lstStyle/>
          <a:p>
            <a:pPr marL="571500" lvl="0" indent="-571500" algn="l" rtl="0">
              <a:spcBef>
                <a:spcPts val="0"/>
              </a:spcBef>
              <a:spcAft>
                <a:spcPts val="0"/>
              </a:spcAft>
              <a:buSzPts val="3600"/>
              <a:buFont typeface="Arial" panose="020B0604020202020204" pitchFamily="34" charset="0"/>
              <a:buChar char="•"/>
            </a:pPr>
            <a:r>
              <a:rPr lang="en-US" dirty="0">
                <a:latin typeface="Franklin Gothic Book" panose="020B0503020102020204" pitchFamily="34" charset="0"/>
              </a:rPr>
              <a:t>With a partner, share your observations of this process.</a:t>
            </a:r>
            <a:endParaRPr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latin typeface="Franklin Gothic Book" panose="020B0503020102020204" pitchFamily="34" charset="0"/>
              </a:rPr>
              <a:t>Did you have any “aha” moments?</a:t>
            </a:r>
            <a:endParaRPr dirty="0">
              <a:latin typeface="Franklin Gothic Book" panose="020B0503020102020204" pitchFamily="34" charset="0"/>
            </a:endParaRPr>
          </a:p>
          <a:p>
            <a:pPr marL="571500" lvl="0" indent="-571500" algn="l" rtl="0">
              <a:spcBef>
                <a:spcPts val="1000"/>
              </a:spcBef>
              <a:spcAft>
                <a:spcPts val="0"/>
              </a:spcAft>
              <a:buSzPts val="3600"/>
              <a:buFont typeface="Arial" panose="020B0604020202020204" pitchFamily="34" charset="0"/>
              <a:buChar char="•"/>
            </a:pPr>
            <a:r>
              <a:rPr lang="en-US" dirty="0">
                <a:latin typeface="Franklin Gothic Book" panose="020B0503020102020204" pitchFamily="34" charset="0"/>
              </a:rPr>
              <a:t>What do you still wonder about?</a:t>
            </a:r>
            <a:endParaRPr dirty="0">
              <a:latin typeface="Franklin Gothic Book" panose="020B0503020102020204" pitchFamily="34" charset="0"/>
            </a:endParaRPr>
          </a:p>
          <a:p>
            <a:pPr marL="342900" lvl="0" indent="-114300" algn="l" rtl="0">
              <a:spcBef>
                <a:spcPts val="1000"/>
              </a:spcBef>
              <a:spcAft>
                <a:spcPts val="0"/>
              </a:spcAft>
              <a:buSzPts val="3600"/>
              <a:buNone/>
            </a:pPr>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2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Reflection</a:t>
            </a:r>
            <a:endParaRPr dirty="0"/>
          </a:p>
        </p:txBody>
      </p:sp>
      <p:sp>
        <p:nvSpPr>
          <p:cNvPr id="983" name="Google Shape;983;p122"/>
          <p:cNvSpPr txBox="1">
            <a:spLocks noGrp="1"/>
          </p:cNvSpPr>
          <p:nvPr>
            <p:ph type="body" idx="1"/>
          </p:nvPr>
        </p:nvSpPr>
        <p:spPr>
          <a:xfrm>
            <a:off x="977817" y="1364173"/>
            <a:ext cx="9769900" cy="4901324"/>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3600"/>
              <a:buNone/>
            </a:pPr>
            <a:r>
              <a:rPr lang="en-US" sz="3600" dirty="0">
                <a:highlight>
                  <a:srgbClr val="FFFFFF"/>
                </a:highlight>
                <a:latin typeface="Franklin Gothic Book" panose="020B0503020102020204" pitchFamily="34" charset="0"/>
              </a:rPr>
              <a:t>Now that you have completed Section B, consider the following questions:</a:t>
            </a:r>
            <a:endParaRPr sz="3600" dirty="0">
              <a:highlight>
                <a:srgbClr val="FFFFFF"/>
              </a:highlight>
              <a:latin typeface="Franklin Gothic Book" panose="020B0503020102020204" pitchFamily="34" charset="0"/>
            </a:endParaRPr>
          </a:p>
          <a:p>
            <a:pPr marL="685800" lvl="0" indent="-419100" algn="l" rtl="0">
              <a:spcBef>
                <a:spcPts val="1000"/>
              </a:spcBef>
              <a:spcAft>
                <a:spcPts val="0"/>
              </a:spcAft>
              <a:buSzPts val="3000"/>
              <a:buAutoNum type="arabicPeriod"/>
            </a:pPr>
            <a:r>
              <a:rPr lang="en-US" sz="3600" dirty="0">
                <a:highlight>
                  <a:srgbClr val="FFFFFF"/>
                </a:highlight>
                <a:latin typeface="Franklin Gothic Book" panose="020B0503020102020204" pitchFamily="34" charset="0"/>
              </a:rPr>
              <a:t>What is one learning you will take away? </a:t>
            </a:r>
            <a:endParaRPr sz="3600" dirty="0">
              <a:highlight>
                <a:srgbClr val="FFFFFF"/>
              </a:highlight>
              <a:latin typeface="Franklin Gothic Book" panose="020B0503020102020204" pitchFamily="34" charset="0"/>
            </a:endParaRPr>
          </a:p>
          <a:p>
            <a:pPr marL="685800" lvl="0" indent="-419100" algn="l" rtl="0">
              <a:spcBef>
                <a:spcPts val="600"/>
              </a:spcBef>
              <a:spcAft>
                <a:spcPts val="0"/>
              </a:spcAft>
              <a:buSzPts val="3000"/>
              <a:buAutoNum type="arabicPeriod"/>
            </a:pPr>
            <a:r>
              <a:rPr lang="en-US" sz="3600" dirty="0">
                <a:highlight>
                  <a:srgbClr val="FFFFFF"/>
                </a:highlight>
                <a:latin typeface="Franklin Gothic Book" panose="020B0503020102020204" pitchFamily="34" charset="0"/>
              </a:rPr>
              <a:t>Explain, in your own words, why it’s important for educators to analyze standards.</a:t>
            </a:r>
            <a:endParaRPr sz="3600" dirty="0">
              <a:highlight>
                <a:srgbClr val="FFFFFF"/>
              </a:highlight>
              <a:latin typeface="Franklin Gothic Book" panose="020B0503020102020204" pitchFamily="34" charset="0"/>
            </a:endParaRPr>
          </a:p>
          <a:p>
            <a:pPr marL="685800" lvl="0" indent="-419100" algn="l" rtl="0">
              <a:spcBef>
                <a:spcPts val="600"/>
              </a:spcBef>
              <a:spcAft>
                <a:spcPts val="0"/>
              </a:spcAft>
              <a:buSzPts val="3000"/>
              <a:buAutoNum type="arabicPeriod"/>
            </a:pPr>
            <a:r>
              <a:rPr lang="en-US" sz="3600" dirty="0">
                <a:highlight>
                  <a:srgbClr val="FFFFFF"/>
                </a:highlight>
                <a:latin typeface="Franklin Gothic Book" panose="020B0503020102020204" pitchFamily="34" charset="0"/>
              </a:rPr>
              <a:t>What is one question you still </a:t>
            </a:r>
            <a:br>
              <a:rPr lang="en-US" sz="3600" dirty="0">
                <a:highlight>
                  <a:srgbClr val="FFFFFF"/>
                </a:highlight>
                <a:latin typeface="Franklin Gothic Book" panose="020B0503020102020204" pitchFamily="34" charset="0"/>
              </a:rPr>
            </a:br>
            <a:r>
              <a:rPr lang="en-US" sz="3600" dirty="0">
                <a:highlight>
                  <a:srgbClr val="FFFFFF"/>
                </a:highlight>
                <a:latin typeface="Franklin Gothic Book" panose="020B0503020102020204" pitchFamily="34" charset="0"/>
              </a:rPr>
              <a:t>have regarding the analysis </a:t>
            </a:r>
            <a:br>
              <a:rPr lang="en-US" sz="3600" dirty="0">
                <a:highlight>
                  <a:srgbClr val="FFFFFF"/>
                </a:highlight>
                <a:latin typeface="Franklin Gothic Book" panose="020B0503020102020204" pitchFamily="34" charset="0"/>
              </a:rPr>
            </a:br>
            <a:r>
              <a:rPr lang="en-US" sz="3600" dirty="0">
                <a:highlight>
                  <a:srgbClr val="FFFFFF"/>
                </a:highlight>
                <a:latin typeface="Franklin Gothic Book" panose="020B0503020102020204" pitchFamily="34" charset="0"/>
              </a:rPr>
              <a:t>process?</a:t>
            </a:r>
            <a:endParaRPr sz="3600" dirty="0">
              <a:highlight>
                <a:srgbClr val="FFFFFF"/>
              </a:highlight>
              <a:latin typeface="Franklin Gothic Book" panose="020B0503020102020204" pitchFamily="34" charset="0"/>
            </a:endParaRPr>
          </a:p>
          <a:p>
            <a:pPr marL="0" lvl="0" indent="0" algn="l" rtl="0">
              <a:spcBef>
                <a:spcPts val="1600"/>
              </a:spcBef>
              <a:spcAft>
                <a:spcPts val="0"/>
              </a:spcAft>
              <a:buSzPts val="3000"/>
              <a:buNone/>
            </a:pPr>
            <a:endParaRPr sz="3000" dirty="0">
              <a:solidFill>
                <a:srgbClr val="000000"/>
              </a:solidFill>
              <a:highlight>
                <a:srgbClr val="FFFF00"/>
              </a:highlight>
              <a:latin typeface="Source Sans Pro"/>
              <a:ea typeface="Source Sans Pro"/>
              <a:cs typeface="Source Sans Pro"/>
              <a:sym typeface="Source Sans Pro"/>
            </a:endParaRPr>
          </a:p>
          <a:p>
            <a:pPr marL="0" lvl="0" indent="0" algn="l" rtl="0">
              <a:spcBef>
                <a:spcPts val="1000"/>
              </a:spcBef>
              <a:spcAft>
                <a:spcPts val="0"/>
              </a:spcAft>
              <a:buSzPts val="3000"/>
              <a:buNone/>
            </a:pPr>
            <a:r>
              <a:rPr lang="en-US" sz="3000" dirty="0">
                <a:latin typeface="Source Sans Pro"/>
                <a:ea typeface="Source Sans Pro"/>
                <a:cs typeface="Source Sans Pro"/>
                <a:sym typeface="Source Sans Pro"/>
              </a:rPr>
              <a:t>                                           </a:t>
            </a:r>
            <a:endParaRPr sz="3000" dirty="0">
              <a:solidFill>
                <a:schemeClr val="dk1"/>
              </a:solidFill>
              <a:latin typeface="Source Sans Pro"/>
              <a:ea typeface="Source Sans Pro"/>
              <a:cs typeface="Source Sans Pro"/>
              <a:sym typeface="Source Sans Pr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1" name="Google Shape;991;p123"/>
          <p:cNvSpPr txBox="1">
            <a:spLocks noGrp="1"/>
          </p:cNvSpPr>
          <p:nvPr>
            <p:ph type="title"/>
          </p:nvPr>
        </p:nvSpPr>
        <p:spPr>
          <a:xfrm>
            <a:off x="106680" y="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Coming Up</a:t>
            </a:r>
            <a:endParaRPr dirty="0"/>
          </a:p>
        </p:txBody>
      </p:sp>
      <p:pic>
        <p:nvPicPr>
          <p:cNvPr id="2" name="Picture 1" descr="This graphic shows how the process on minding the gap is continuous with each section labeled in parts of a circle.">
            <a:extLst>
              <a:ext uri="{FF2B5EF4-FFF2-40B4-BE49-F238E27FC236}">
                <a16:creationId xmlns:a16="http://schemas.microsoft.com/office/drawing/2014/main" id="{922B0FAA-9EE2-003F-83D2-FC02D08984B7}"/>
              </a:ext>
            </a:extLst>
          </p:cNvPr>
          <p:cNvPicPr>
            <a:picLocks noChangeAspect="1"/>
          </p:cNvPicPr>
          <p:nvPr/>
        </p:nvPicPr>
        <p:blipFill>
          <a:blip r:embed="rId3"/>
          <a:stretch>
            <a:fillRect/>
          </a:stretch>
        </p:blipFill>
        <p:spPr>
          <a:xfrm>
            <a:off x="3056667" y="511333"/>
            <a:ext cx="6078666" cy="5095733"/>
          </a:xfrm>
          <a:prstGeom prst="rect">
            <a:avLst/>
          </a:prstGeom>
        </p:spPr>
      </p:pic>
      <p:sp>
        <p:nvSpPr>
          <p:cNvPr id="3" name="Oval 2">
            <a:extLst>
              <a:ext uri="{FF2B5EF4-FFF2-40B4-BE49-F238E27FC236}">
                <a16:creationId xmlns:a16="http://schemas.microsoft.com/office/drawing/2014/main" id="{1A5772D8-02FE-8DD5-848C-715B6C7903E0}"/>
              </a:ext>
              <a:ext uri="{C183D7F6-B498-43B3-948B-1728B52AA6E4}">
                <adec:decorative xmlns:adec="http://schemas.microsoft.com/office/drawing/2017/decorative" val="1"/>
              </a:ext>
            </a:extLst>
          </p:cNvPr>
          <p:cNvSpPr/>
          <p:nvPr/>
        </p:nvSpPr>
        <p:spPr>
          <a:xfrm>
            <a:off x="5364480" y="4308050"/>
            <a:ext cx="1871003" cy="1603717"/>
          </a:xfrm>
          <a:prstGeom prst="ellipse">
            <a:avLst/>
          </a:prstGeom>
          <a:noFill/>
          <a:ln w="76200">
            <a:solidFill>
              <a:srgbClr val="3A7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24"/>
          <p:cNvSpPr txBox="1">
            <a:spLocks noGrp="1"/>
          </p:cNvSpPr>
          <p:nvPr>
            <p:ph type="ctrTitle"/>
          </p:nvPr>
        </p:nvSpPr>
        <p:spPr>
          <a:xfrm>
            <a:off x="3198055" y="868262"/>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ts val="4400"/>
              <a:buFont typeface="Georgia"/>
              <a:buNone/>
            </a:pPr>
            <a:r>
              <a:rPr lang="en-US" dirty="0"/>
              <a:t>Minding the Gap</a:t>
            </a:r>
            <a:endParaRPr dirty="0"/>
          </a:p>
        </p:txBody>
      </p:sp>
      <p:sp>
        <p:nvSpPr>
          <p:cNvPr id="1011" name="Google Shape;1011;p124"/>
          <p:cNvSpPr txBox="1">
            <a:spLocks noGrp="1"/>
          </p:cNvSpPr>
          <p:nvPr>
            <p:ph type="subTitle" idx="1"/>
          </p:nvPr>
        </p:nvSpPr>
        <p:spPr>
          <a:xfrm>
            <a:off x="3198055" y="3429000"/>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dirty="0"/>
              <a:t>Section C: Mapping the Standards to Current Practice</a:t>
            </a:r>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25"/>
          <p:cNvSpPr txBox="1">
            <a:spLocks noGrp="1"/>
          </p:cNvSpPr>
          <p:nvPr>
            <p:ph type="title"/>
          </p:nvPr>
        </p:nvSpPr>
        <p:spPr>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t>Goals of this module  </a:t>
            </a:r>
            <a:endParaRPr dirty="0"/>
          </a:p>
        </p:txBody>
      </p:sp>
      <p:sp>
        <p:nvSpPr>
          <p:cNvPr id="1018" name="Google Shape;1018;p125"/>
          <p:cNvSpPr txBox="1">
            <a:spLocks noGrp="1"/>
          </p:cNvSpPr>
          <p:nvPr>
            <p:ph type="body" idx="1"/>
          </p:nvPr>
        </p:nvSpPr>
        <p:spPr>
          <a:xfrm>
            <a:off x="555786" y="897721"/>
            <a:ext cx="10798014" cy="5435413"/>
          </a:xfrm>
          <a:prstGeom prst="rect">
            <a:avLst/>
          </a:prstGeom>
          <a:noFill/>
          <a:ln>
            <a:noFill/>
          </a:ln>
        </p:spPr>
        <p:txBody>
          <a:bodyPr spcFirstLastPara="1" wrap="square" lIns="51425" tIns="25700" rIns="51425" bIns="25700" anchor="t" anchorCtr="0">
            <a:noAutofit/>
          </a:bodyPr>
          <a:lstStyle/>
          <a:p>
            <a:pPr marL="428631" lvl="0" indent="-342900" algn="l" rtl="0">
              <a:spcBef>
                <a:spcPts val="0"/>
              </a:spcBef>
              <a:spcAft>
                <a:spcPts val="0"/>
              </a:spcAft>
              <a:buSzPts val="2400"/>
              <a:buFont typeface="Arial" panose="020B0604020202020204" pitchFamily="34" charset="0"/>
              <a:buChar char="•"/>
            </a:pPr>
            <a:r>
              <a:rPr lang="en-US" dirty="0">
                <a:latin typeface="Franklin Gothic Book" panose="020B0503020102020204" pitchFamily="34" charset="0"/>
              </a:rPr>
              <a:t>Build a shared understanding of the </a:t>
            </a:r>
            <a:r>
              <a:rPr lang="en-US" i="1" dirty="0">
                <a:latin typeface="Franklin Gothic Book" panose="020B0503020102020204" pitchFamily="34" charset="0"/>
              </a:rPr>
              <a:t>KAS for Social Studies </a:t>
            </a:r>
            <a:r>
              <a:rPr lang="en-US" dirty="0">
                <a:latin typeface="Franklin Gothic Book" panose="020B0503020102020204" pitchFamily="34" charset="0"/>
              </a:rPr>
              <a:t>progressions and grade-level expectations.</a:t>
            </a:r>
            <a:endParaRPr sz="3200"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dirty="0">
                <a:latin typeface="Franklin Gothic Book" panose="020B0503020102020204" pitchFamily="34" charset="0"/>
              </a:rPr>
              <a:t>Begin to map the expectations of the </a:t>
            </a:r>
            <a:r>
              <a:rPr lang="en-US" i="1" dirty="0">
                <a:latin typeface="Franklin Gothic Book" panose="020B0503020102020204" pitchFamily="34" charset="0"/>
              </a:rPr>
              <a:t>KAS for Social Studies </a:t>
            </a:r>
            <a:r>
              <a:rPr lang="en-US" dirty="0">
                <a:latin typeface="Franklin Gothic Book" panose="020B0503020102020204" pitchFamily="34" charset="0"/>
              </a:rPr>
              <a:t>to current practice and curricula.</a:t>
            </a:r>
            <a:endParaRPr sz="3200"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dirty="0">
                <a:latin typeface="Franklin Gothic Book" panose="020B0503020102020204" pitchFamily="34" charset="0"/>
              </a:rPr>
              <a:t>Identify gaps and overlaps between the </a:t>
            </a:r>
            <a:r>
              <a:rPr lang="en-US" i="1" dirty="0">
                <a:latin typeface="Franklin Gothic Book" panose="020B0503020102020204" pitchFamily="34" charset="0"/>
              </a:rPr>
              <a:t>KAS for Social Studies </a:t>
            </a:r>
            <a:r>
              <a:rPr lang="en-US" dirty="0">
                <a:latin typeface="Franklin Gothic Book" panose="020B0503020102020204" pitchFamily="34" charset="0"/>
              </a:rPr>
              <a:t>and current practice and curricula.</a:t>
            </a:r>
            <a:endParaRPr sz="3200"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dirty="0">
                <a:latin typeface="Franklin Gothic Book" panose="020B0503020102020204" pitchFamily="34" charset="0"/>
              </a:rPr>
              <a:t>Identify and prioritize gaps that exist, and consider available curriculum resources, time allocation for each content area, and any additional solutions to eliminate gaps. </a:t>
            </a:r>
            <a:endParaRPr sz="3200" dirty="0">
              <a:latin typeface="Franklin Gothic Book" panose="020B0503020102020204" pitchFamily="34" charset="0"/>
            </a:endParaRPr>
          </a:p>
          <a:p>
            <a:pPr marL="428631" lvl="0" indent="-342900" algn="l" rtl="0">
              <a:spcBef>
                <a:spcPts val="1000"/>
              </a:spcBef>
              <a:spcAft>
                <a:spcPts val="0"/>
              </a:spcAft>
              <a:buSzPts val="2400"/>
              <a:buFont typeface="Arial" panose="020B0604020202020204" pitchFamily="34" charset="0"/>
              <a:buChar char="•"/>
            </a:pPr>
            <a:r>
              <a:rPr lang="en-US" dirty="0">
                <a:latin typeface="Franklin Gothic Book" panose="020B0503020102020204" pitchFamily="34" charset="0"/>
              </a:rPr>
              <a:t>Create a proposed plan of action to successfully implement the </a:t>
            </a:r>
            <a:r>
              <a:rPr lang="en-US" i="1" dirty="0">
                <a:latin typeface="Franklin Gothic Book" panose="020B0503020102020204" pitchFamily="34" charset="0"/>
              </a:rPr>
              <a:t>KAS for Social Studies</a:t>
            </a:r>
            <a:r>
              <a:rPr lang="en-US" dirty="0">
                <a:latin typeface="Franklin Gothic Book" panose="020B0503020102020204" pitchFamily="34" charset="0"/>
              </a:rPr>
              <a:t> and close gaps. </a:t>
            </a:r>
            <a:endParaRPr dirty="0">
              <a:latin typeface="Franklin Gothic Book" panose="020B0503020102020204" pitchFamily="34" charset="0"/>
            </a:endParaRPr>
          </a:p>
          <a:p>
            <a:pPr marL="257169" lvl="0" indent="-123822" algn="l" rtl="0">
              <a:lnSpc>
                <a:spcPct val="80000"/>
              </a:lnSpc>
              <a:spcBef>
                <a:spcPts val="2000"/>
              </a:spcBef>
              <a:spcAft>
                <a:spcPts val="0"/>
              </a:spcAft>
              <a:buSzPts val="2000"/>
              <a:buNone/>
            </a:pPr>
            <a:endParaRPr sz="2000" dirty="0">
              <a:latin typeface="Source Sans Pro"/>
              <a:ea typeface="Source Sans Pro"/>
              <a:cs typeface="Source Sans Pro"/>
              <a:sym typeface="Source Sans Pro"/>
            </a:endParaRPr>
          </a:p>
        </p:txBody>
      </p:sp>
      <p:sp>
        <p:nvSpPr>
          <p:cNvPr id="1020" name="Google Shape;1020;p125" descr="Indicates the goal of this module section is to begin to map the expectations of the KAS for Social Studies to current practice and curricula.&#10;" title="Star"/>
          <p:cNvSpPr/>
          <p:nvPr/>
        </p:nvSpPr>
        <p:spPr>
          <a:xfrm>
            <a:off x="383345" y="1909837"/>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1021" name="Google Shape;1021;p125" descr="This image indicates that another goal of this module is Identify gaps and overlaps between the KAS for Social Studies and current practice and curricula.&#10;" title="Star"/>
          <p:cNvSpPr/>
          <p:nvPr/>
        </p:nvSpPr>
        <p:spPr>
          <a:xfrm>
            <a:off x="383345" y="2766480"/>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2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Warm-Up</a:t>
            </a:r>
            <a:endParaRPr dirty="0"/>
          </a:p>
        </p:txBody>
      </p:sp>
      <p:sp>
        <p:nvSpPr>
          <p:cNvPr id="1027" name="Google Shape;1027;p12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600" dirty="0">
                <a:latin typeface="Franklin Gothic Book" panose="020B0503020102020204" pitchFamily="34" charset="0"/>
              </a:rPr>
              <a:t>Based on your initial analysis of your standards…</a:t>
            </a:r>
            <a:endParaRPr sz="3600"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600" dirty="0">
                <a:latin typeface="Franklin Gothic Book" panose="020B0503020102020204" pitchFamily="34" charset="0"/>
              </a:rPr>
              <a:t>What are your current strengths?</a:t>
            </a:r>
            <a:endParaRPr sz="3600"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600" dirty="0">
                <a:latin typeface="Franklin Gothic Book" panose="020B0503020102020204" pitchFamily="34" charset="0"/>
              </a:rPr>
              <a:t>What are your current gaps?</a:t>
            </a:r>
            <a:endParaRPr sz="3600"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600" dirty="0">
                <a:latin typeface="Franklin Gothic Book" panose="020B0503020102020204" pitchFamily="34" charset="0"/>
              </a:rPr>
              <a:t>What questions came up in the analysis process?</a:t>
            </a:r>
            <a:endParaRPr sz="3600" dirty="0">
              <a:latin typeface="Franklin Gothic Book" panose="020B0503020102020204" pitchFamily="34" charset="0"/>
            </a:endParaRPr>
          </a:p>
          <a:p>
            <a:pPr marL="342900" lvl="0" indent="-114300" algn="l" rtl="0">
              <a:spcBef>
                <a:spcPts val="1000"/>
              </a:spcBef>
              <a:spcAft>
                <a:spcPts val="0"/>
              </a:spcAft>
              <a:buSzPts val="3600"/>
              <a:buNone/>
            </a:pPr>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27"/>
          <p:cNvSpPr txBox="1">
            <a:spLocks noGrp="1"/>
          </p:cNvSpPr>
          <p:nvPr>
            <p:ph type="title"/>
          </p:nvPr>
        </p:nvSpPr>
        <p:spPr>
          <a:xfrm>
            <a:off x="106679" y="75949"/>
            <a:ext cx="11625775" cy="132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72B62"/>
              </a:buClr>
              <a:buSzPts val="4400"/>
              <a:buFont typeface="Georgia"/>
              <a:buNone/>
            </a:pPr>
            <a:r>
              <a:rPr lang="en-US" dirty="0"/>
              <a:t>Mapping the Standards to Current Teaching</a:t>
            </a:r>
            <a:endParaRPr dirty="0"/>
          </a:p>
        </p:txBody>
      </p:sp>
      <p:graphicFrame>
        <p:nvGraphicFramePr>
          <p:cNvPr id="1035" name="Google Shape;1035;p127" descr="This image shows the how well is it address categories:&#10;&#10;Addressed to Mastery&#10;Currently being fully addressed to mastery at the appropriate grade level and appropriate rigor.&#10;&#10;Partially Addressed&#10;Addressed at the grade level, may not addressed to mastery or the appropriate rigor.&#10;&#10;Not Addressed&#10;Not being addressed at all at this grade level. &#10;" title="How well is it addressed image"/>
          <p:cNvGraphicFramePr/>
          <p:nvPr>
            <p:extLst>
              <p:ext uri="{D42A27DB-BD31-4B8C-83A1-F6EECF244321}">
                <p14:modId xmlns:p14="http://schemas.microsoft.com/office/powerpoint/2010/main" val="1908360152"/>
              </p:ext>
            </p:extLst>
          </p:nvPr>
        </p:nvGraphicFramePr>
        <p:xfrm>
          <a:off x="2166890" y="3550513"/>
          <a:ext cx="7615425" cy="1632800"/>
        </p:xfrm>
        <a:graphic>
          <a:graphicData uri="http://schemas.openxmlformats.org/drawingml/2006/table">
            <a:tbl>
              <a:tblPr firstRow="1">
                <a:noFill/>
                <a:tableStyleId>{5877F1E7-061A-47BF-BA76-2721B18EE373}</a:tableStyleId>
              </a:tblPr>
              <a:tblGrid>
                <a:gridCol w="2538475">
                  <a:extLst>
                    <a:ext uri="{9D8B030D-6E8A-4147-A177-3AD203B41FA5}">
                      <a16:colId xmlns:a16="http://schemas.microsoft.com/office/drawing/2014/main" val="20000"/>
                    </a:ext>
                  </a:extLst>
                </a:gridCol>
                <a:gridCol w="2538475">
                  <a:extLst>
                    <a:ext uri="{9D8B030D-6E8A-4147-A177-3AD203B41FA5}">
                      <a16:colId xmlns:a16="http://schemas.microsoft.com/office/drawing/2014/main" val="20001"/>
                    </a:ext>
                  </a:extLst>
                </a:gridCol>
                <a:gridCol w="2538475">
                  <a:extLst>
                    <a:ext uri="{9D8B030D-6E8A-4147-A177-3AD203B41FA5}">
                      <a16:colId xmlns:a16="http://schemas.microsoft.com/office/drawing/2014/main" val="20002"/>
                    </a:ext>
                  </a:extLst>
                </a:gridCol>
              </a:tblGrid>
              <a:tr h="325600">
                <a:tc>
                  <a:txBody>
                    <a:bodyPr/>
                    <a:lstStyle/>
                    <a:p>
                      <a:pPr marL="0" marR="0" lvl="0" indent="0" algn="l" rtl="0">
                        <a:lnSpc>
                          <a:spcPct val="100000"/>
                        </a:lnSpc>
                        <a:spcBef>
                          <a:spcPts val="0"/>
                        </a:spcBef>
                        <a:spcAft>
                          <a:spcPts val="0"/>
                        </a:spcAft>
                        <a:buClr>
                          <a:schemeClr val="dk1"/>
                        </a:buClr>
                        <a:buSzPts val="1400"/>
                        <a:buFont typeface="Libre Franklin Medium"/>
                        <a:buNone/>
                      </a:pPr>
                      <a:r>
                        <a:rPr lang="en-US" sz="1400" u="none" strike="noStrike" cap="none" dirty="0">
                          <a:solidFill>
                            <a:schemeClr val="dk1"/>
                          </a:solidFill>
                        </a:rPr>
                        <a:t>Addressed to Mastery</a:t>
                      </a:r>
                      <a:endParaRPr sz="1400" u="none" strike="noStrike" cap="none" dirty="0">
                        <a:solidFill>
                          <a:schemeClr val="dk1"/>
                        </a:solidFill>
                      </a:endParaRPr>
                    </a:p>
                  </a:txBody>
                  <a:tcPr marL="91450" marR="91450" marT="45725" marB="45725">
                    <a:solidFill>
                      <a:srgbClr val="CDE2BF"/>
                    </a:solidFill>
                  </a:tcPr>
                </a:tc>
                <a:tc>
                  <a:txBody>
                    <a:bodyPr/>
                    <a:lstStyle/>
                    <a:p>
                      <a:pPr marL="0" marR="0" lvl="0" indent="0" algn="l" rtl="0">
                        <a:lnSpc>
                          <a:spcPct val="100000"/>
                        </a:lnSpc>
                        <a:spcBef>
                          <a:spcPts val="0"/>
                        </a:spcBef>
                        <a:spcAft>
                          <a:spcPts val="0"/>
                        </a:spcAft>
                        <a:buClr>
                          <a:schemeClr val="dk1"/>
                        </a:buClr>
                        <a:buSzPts val="1400"/>
                        <a:buFont typeface="Libre Franklin Medium"/>
                        <a:buNone/>
                      </a:pPr>
                      <a:r>
                        <a:rPr lang="en-US" sz="1400" u="none" strike="noStrike" cap="none" dirty="0">
                          <a:solidFill>
                            <a:schemeClr val="dk1"/>
                          </a:solidFill>
                        </a:rPr>
                        <a:t>Partially Addressed</a:t>
                      </a:r>
                      <a:endParaRPr sz="1400" u="none" strike="noStrike" cap="none" dirty="0">
                        <a:solidFill>
                          <a:schemeClr val="dk1"/>
                        </a:solidFill>
                      </a:endParaRPr>
                    </a:p>
                  </a:txBody>
                  <a:tcPr marL="91450" marR="91450" marT="45725" marB="45725">
                    <a:solidFill>
                      <a:srgbClr val="FFFFA6"/>
                    </a:solidFill>
                  </a:tcPr>
                </a:tc>
                <a:tc>
                  <a:txBody>
                    <a:bodyPr/>
                    <a:lstStyle/>
                    <a:p>
                      <a:pPr marL="0" marR="0" lvl="0" indent="0" algn="l" rtl="0">
                        <a:lnSpc>
                          <a:spcPct val="100000"/>
                        </a:lnSpc>
                        <a:spcBef>
                          <a:spcPts val="0"/>
                        </a:spcBef>
                        <a:spcAft>
                          <a:spcPts val="0"/>
                        </a:spcAft>
                        <a:buClr>
                          <a:schemeClr val="dk1"/>
                        </a:buClr>
                        <a:buSzPts val="1400"/>
                        <a:buFont typeface="Libre Franklin Medium"/>
                        <a:buNone/>
                      </a:pPr>
                      <a:r>
                        <a:rPr lang="en-US" sz="1400" u="none" strike="noStrike" cap="none" dirty="0">
                          <a:solidFill>
                            <a:schemeClr val="dk1"/>
                          </a:solidFill>
                        </a:rPr>
                        <a:t> Not Addressed</a:t>
                      </a:r>
                      <a:endParaRPr sz="1400" u="none" strike="noStrike" cap="none" dirty="0">
                        <a:solidFill>
                          <a:schemeClr val="dk1"/>
                        </a:solidFill>
                      </a:endParaRPr>
                    </a:p>
                  </a:txBody>
                  <a:tcPr marL="91450" marR="91450" marT="45725" marB="45725">
                    <a:solidFill>
                      <a:srgbClr val="FFA6A6"/>
                    </a:solidFill>
                  </a:tcPr>
                </a:tc>
                <a:extLst>
                  <a:ext uri="{0D108BD9-81ED-4DB2-BD59-A6C34878D82A}">
                    <a16:rowId xmlns:a16="http://schemas.microsoft.com/office/drawing/2014/main" val="10000"/>
                  </a:ext>
                </a:extLst>
              </a:tr>
              <a:tr h="1307200">
                <a:tc>
                  <a:txBody>
                    <a:bodyPr/>
                    <a:lstStyle/>
                    <a:p>
                      <a:pPr marL="0" marR="0" lvl="0" indent="0" algn="l" rtl="0">
                        <a:lnSpc>
                          <a:spcPct val="100000"/>
                        </a:lnSpc>
                        <a:spcBef>
                          <a:spcPts val="0"/>
                        </a:spcBef>
                        <a:spcAft>
                          <a:spcPts val="0"/>
                        </a:spcAft>
                        <a:buClr>
                          <a:schemeClr val="dk1"/>
                        </a:buClr>
                        <a:buSzPts val="1400"/>
                        <a:buFont typeface="Libre Franklin Medium"/>
                        <a:buNone/>
                      </a:pPr>
                      <a:r>
                        <a:rPr lang="en-US" sz="1400" u="none" strike="noStrike" cap="none" dirty="0"/>
                        <a:t>Currently being fully addressed to mastery at the appropriate grade level and appropriate rigor.</a:t>
                      </a:r>
                      <a:endParaRPr sz="1400" u="none" strike="noStrike" cap="none" dirty="0"/>
                    </a:p>
                  </a:txBody>
                  <a:tcPr marL="91450" marR="91450" marT="45725" marB="45725">
                    <a:solidFill>
                      <a:srgbClr val="D2D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Addressed at the grade level, may not addressed to mastery or the appropriate rigor.</a:t>
                      </a:r>
                      <a:endParaRPr sz="1800" u="none" strike="noStrike" cap="none" dirty="0"/>
                    </a:p>
                    <a:p>
                      <a:pPr marL="0" marR="0" lvl="0" indent="0" algn="l" rtl="0">
                        <a:lnSpc>
                          <a:spcPct val="100000"/>
                        </a:lnSpc>
                        <a:spcBef>
                          <a:spcPts val="0"/>
                        </a:spcBef>
                        <a:spcAft>
                          <a:spcPts val="0"/>
                        </a:spcAft>
                        <a:buClr>
                          <a:schemeClr val="dk1"/>
                        </a:buClr>
                        <a:buSzPts val="1400"/>
                        <a:buFont typeface="Libre Franklin Medium"/>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Not being addressed at all at this grade level. </a:t>
                      </a:r>
                      <a:endParaRPr sz="1800" u="none" strike="noStrike" cap="none" dirty="0"/>
                    </a:p>
                    <a:p>
                      <a:pPr marL="0" marR="0" lvl="0" indent="0" algn="l" rtl="0">
                        <a:lnSpc>
                          <a:spcPct val="100000"/>
                        </a:lnSpc>
                        <a:spcBef>
                          <a:spcPts val="0"/>
                        </a:spcBef>
                        <a:spcAft>
                          <a:spcPts val="0"/>
                        </a:spcAft>
                        <a:buClr>
                          <a:schemeClr val="dk1"/>
                        </a:buClr>
                        <a:buSzPts val="1400"/>
                        <a:buFont typeface="Libre Franklin Medium"/>
                        <a:buNone/>
                      </a:pP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
        <p:nvSpPr>
          <p:cNvPr id="1037" name="Google Shape;1037;p127"/>
          <p:cNvSpPr txBox="1"/>
          <p:nvPr/>
        </p:nvSpPr>
        <p:spPr>
          <a:xfrm>
            <a:off x="170570" y="712938"/>
            <a:ext cx="11850859" cy="4901324"/>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Tx/>
              <a:buSzPts val="2800"/>
              <a:buFont typeface="Arial" panose="020B0604020202020204" pitchFamily="34" charset="0"/>
              <a:buChar char="•"/>
            </a:pPr>
            <a:r>
              <a:rPr lang="en-US" sz="2800" dirty="0">
                <a:solidFill>
                  <a:srgbClr val="3F3F3F"/>
                </a:solidFill>
                <a:latin typeface="Franklin Gothic Book" panose="020B0503020102020204" pitchFamily="34" charset="0"/>
                <a:ea typeface="Calibri"/>
                <a:cs typeface="Calibri"/>
                <a:sym typeface="Calibri"/>
              </a:rPr>
              <a:t>Return to the Excel Spreadsheet you created in Section B</a:t>
            </a:r>
            <a:endParaRPr dirty="0">
              <a:latin typeface="Franklin Gothic Book" panose="020B0503020102020204" pitchFamily="34" charset="0"/>
            </a:endParaRPr>
          </a:p>
          <a:p>
            <a:pPr marL="457200" marR="0" lvl="0" indent="-457200" algn="l" rtl="0">
              <a:spcBef>
                <a:spcPts val="1000"/>
              </a:spcBef>
              <a:spcAft>
                <a:spcPts val="0"/>
              </a:spcAft>
              <a:buClrTx/>
              <a:buSzPts val="2800"/>
              <a:buFont typeface="Arial" panose="020B0604020202020204" pitchFamily="34" charset="0"/>
              <a:buChar char="•"/>
            </a:pPr>
            <a:r>
              <a:rPr lang="en-US" sz="2800" dirty="0">
                <a:solidFill>
                  <a:srgbClr val="3F3F3F"/>
                </a:solidFill>
                <a:latin typeface="Franklin Gothic Book" panose="020B0503020102020204" pitchFamily="34" charset="0"/>
                <a:ea typeface="Calibri"/>
                <a:cs typeface="Calibri"/>
                <a:sym typeface="Calibri"/>
              </a:rPr>
              <a:t>Review the data and determine if the standard is being taught and at what level</a:t>
            </a:r>
            <a:endParaRPr dirty="0">
              <a:latin typeface="Franklin Gothic Book" panose="020B0503020102020204" pitchFamily="34" charset="0"/>
            </a:endParaRPr>
          </a:p>
          <a:p>
            <a:pPr marL="342900" marR="0" lvl="0" indent="-165100" algn="l" rtl="0">
              <a:spcBef>
                <a:spcPts val="1000"/>
              </a:spcBef>
              <a:spcAft>
                <a:spcPts val="0"/>
              </a:spcAft>
              <a:buClr>
                <a:srgbClr val="D2BD24"/>
              </a:buClr>
              <a:buSzPts val="2800"/>
              <a:buFont typeface="Noto Sans Symbols"/>
              <a:buNone/>
            </a:pPr>
            <a:endParaRPr sz="2800" dirty="0">
              <a:solidFill>
                <a:srgbClr val="595959"/>
              </a:solidFill>
              <a:latin typeface="Calibri"/>
              <a:ea typeface="Calibri"/>
              <a:cs typeface="Calibri"/>
              <a:sym typeface="Calibri"/>
            </a:endParaRPr>
          </a:p>
          <a:p>
            <a:pPr marL="342900" marR="0" lvl="0" indent="-165100" algn="l" rtl="0">
              <a:spcBef>
                <a:spcPts val="1000"/>
              </a:spcBef>
              <a:spcAft>
                <a:spcPts val="0"/>
              </a:spcAft>
              <a:buClr>
                <a:srgbClr val="D2BD24"/>
              </a:buClr>
              <a:buSzPts val="2800"/>
              <a:buFont typeface="Noto Sans Symbols"/>
              <a:buNone/>
            </a:pPr>
            <a:endParaRPr sz="2800" dirty="0">
              <a:solidFill>
                <a:srgbClr val="3F3F3F"/>
              </a:solidFill>
              <a:latin typeface="Libre Franklin Medium"/>
              <a:ea typeface="Libre Franklin Medium"/>
              <a:cs typeface="Libre Franklin Medium"/>
              <a:sym typeface="Libre Franklin Medium"/>
            </a:endParaRPr>
          </a:p>
        </p:txBody>
      </p:sp>
      <p:pic>
        <p:nvPicPr>
          <p:cNvPr id="1038" name="Google Shape;1038;p127" descr="This image shows the three categories of the where is this currently happening chart. " title="Where is this currently happening chart image"/>
          <p:cNvPicPr preferRelativeResize="0"/>
          <p:nvPr/>
        </p:nvPicPr>
        <p:blipFill rotWithShape="1">
          <a:blip r:embed="rId3">
            <a:alphaModFix/>
          </a:blip>
          <a:srcRect/>
          <a:stretch/>
        </p:blipFill>
        <p:spPr>
          <a:xfrm>
            <a:off x="2166890" y="1932706"/>
            <a:ext cx="7730436" cy="1575657"/>
          </a:xfrm>
          <a:prstGeom prst="rect">
            <a:avLst/>
          </a:prstGeom>
          <a:noFill/>
          <a:ln>
            <a:noFill/>
          </a:ln>
        </p:spPr>
      </p:pic>
      <p:sp>
        <p:nvSpPr>
          <p:cNvPr id="1039" name="Google Shape;1039;p127" descr="This image indicates that the focus of this task is to identify whether or not this standard is being taught at the correct grade/course. " title="Red circle"/>
          <p:cNvSpPr/>
          <p:nvPr/>
        </p:nvSpPr>
        <p:spPr>
          <a:xfrm>
            <a:off x="2045312" y="2871285"/>
            <a:ext cx="2594046" cy="872403"/>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2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Reflection</a:t>
            </a:r>
            <a:endParaRPr dirty="0"/>
          </a:p>
        </p:txBody>
      </p:sp>
      <p:sp>
        <p:nvSpPr>
          <p:cNvPr id="1045" name="Google Shape;1045;p128"/>
          <p:cNvSpPr txBox="1">
            <a:spLocks noGrp="1"/>
          </p:cNvSpPr>
          <p:nvPr>
            <p:ph type="body" idx="1"/>
          </p:nvPr>
        </p:nvSpPr>
        <p:spPr>
          <a:xfrm>
            <a:off x="838200" y="1431730"/>
            <a:ext cx="10515600" cy="43512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3600"/>
              <a:buNone/>
            </a:pPr>
            <a:r>
              <a:rPr lang="en-US" sz="3600" dirty="0">
                <a:highlight>
                  <a:srgbClr val="FFFFFF"/>
                </a:highlight>
                <a:latin typeface="Franklin Gothic Book" panose="020B0503020102020204" pitchFamily="34" charset="0"/>
              </a:rPr>
              <a:t>After completing this section, go back to the warm-up activities:</a:t>
            </a:r>
            <a:endParaRPr sz="3600" dirty="0">
              <a:latin typeface="Franklin Gothic Book" panose="020B0503020102020204" pitchFamily="34" charset="0"/>
            </a:endParaRPr>
          </a:p>
          <a:p>
            <a:pPr marL="0" lvl="0" indent="0" algn="l" rtl="0">
              <a:spcBef>
                <a:spcPts val="1000"/>
              </a:spcBef>
              <a:spcAft>
                <a:spcPts val="0"/>
              </a:spcAft>
              <a:buSzPts val="3200"/>
              <a:buNone/>
            </a:pPr>
            <a:r>
              <a:rPr lang="en-US" sz="3600" dirty="0">
                <a:highlight>
                  <a:srgbClr val="FFFFFF"/>
                </a:highlight>
                <a:latin typeface="Franklin Gothic Book" panose="020B0503020102020204" pitchFamily="34" charset="0"/>
              </a:rPr>
              <a:t>Would you make any changes to your answers?</a:t>
            </a:r>
            <a:endParaRPr sz="3600" dirty="0">
              <a:latin typeface="Franklin Gothic Book" panose="020B0503020102020204" pitchFamily="34" charset="0"/>
            </a:endParaRPr>
          </a:p>
          <a:p>
            <a:pPr lvl="1" indent="-457200" algn="l" rtl="0">
              <a:spcBef>
                <a:spcPts val="1000"/>
              </a:spcBef>
              <a:spcAft>
                <a:spcPts val="0"/>
              </a:spcAft>
              <a:buSzPts val="2800"/>
              <a:buFont typeface="Arial" panose="020B0604020202020204" pitchFamily="34" charset="0"/>
              <a:buChar char="•"/>
            </a:pPr>
            <a:r>
              <a:rPr lang="en-US" sz="3600" dirty="0">
                <a:highlight>
                  <a:srgbClr val="FFFFFF"/>
                </a:highlight>
                <a:latin typeface="Franklin Gothic Book" panose="020B0503020102020204" pitchFamily="34" charset="0"/>
              </a:rPr>
              <a:t>What are your current strengths?</a:t>
            </a:r>
            <a:endParaRPr sz="3600" dirty="0">
              <a:latin typeface="Franklin Gothic Book" panose="020B0503020102020204" pitchFamily="34" charset="0"/>
            </a:endParaRPr>
          </a:p>
          <a:p>
            <a:pPr lvl="1" indent="-457200" algn="l" rtl="0">
              <a:spcBef>
                <a:spcPts val="1000"/>
              </a:spcBef>
              <a:spcAft>
                <a:spcPts val="0"/>
              </a:spcAft>
              <a:buSzPts val="2800"/>
              <a:buFont typeface="Arial" panose="020B0604020202020204" pitchFamily="34" charset="0"/>
              <a:buChar char="•"/>
            </a:pPr>
            <a:r>
              <a:rPr lang="en-US" sz="3600" dirty="0">
                <a:highlight>
                  <a:srgbClr val="FFFFFF"/>
                </a:highlight>
                <a:latin typeface="Franklin Gothic Book" panose="020B0503020102020204" pitchFamily="34" charset="0"/>
              </a:rPr>
              <a:t>What are your current gaps?</a:t>
            </a:r>
            <a:endParaRPr sz="3600" dirty="0">
              <a:latin typeface="Franklin Gothic Book" panose="020B0503020102020204" pitchFamily="34" charset="0"/>
            </a:endParaRPr>
          </a:p>
          <a:p>
            <a:pPr lvl="1" indent="-457200" algn="l" rtl="0">
              <a:spcBef>
                <a:spcPts val="1000"/>
              </a:spcBef>
              <a:spcAft>
                <a:spcPts val="0"/>
              </a:spcAft>
              <a:buSzPts val="2800"/>
              <a:buFont typeface="Arial" panose="020B0604020202020204" pitchFamily="34" charset="0"/>
              <a:buChar char="•"/>
            </a:pPr>
            <a:r>
              <a:rPr lang="en-US" sz="3600" dirty="0">
                <a:highlight>
                  <a:srgbClr val="FFFFFF"/>
                </a:highlight>
                <a:latin typeface="Franklin Gothic Book" panose="020B0503020102020204" pitchFamily="34" charset="0"/>
              </a:rPr>
              <a:t>What questions came up in the unpacking process?</a:t>
            </a:r>
            <a:endParaRPr sz="3600" dirty="0">
              <a:latin typeface="Franklin Gothic Book" panose="020B0503020102020204" pitchFamily="34" charset="0"/>
            </a:endParaRPr>
          </a:p>
          <a:p>
            <a:pPr marL="0" lvl="0" indent="0" algn="l" rtl="0">
              <a:spcBef>
                <a:spcPts val="1000"/>
              </a:spcBef>
              <a:spcAft>
                <a:spcPts val="0"/>
              </a:spcAft>
              <a:buSzPts val="3200"/>
              <a:buNone/>
            </a:pPr>
            <a:endParaRPr sz="3200" dirty="0">
              <a:solidFill>
                <a:srgbClr val="000000"/>
              </a:solidFill>
              <a:highlight>
                <a:srgbClr val="FFFFFF"/>
              </a:highlight>
              <a:latin typeface="Source Sans Pro"/>
              <a:ea typeface="Source Sans Pro"/>
              <a:cs typeface="Source Sans Pro"/>
              <a:sym typeface="Source Sans Pro"/>
            </a:endParaRPr>
          </a:p>
          <a:p>
            <a:pPr marL="0" lvl="0" indent="0" algn="l" rtl="0">
              <a:spcBef>
                <a:spcPts val="1000"/>
              </a:spcBef>
              <a:spcAft>
                <a:spcPts val="0"/>
              </a:spcAft>
              <a:buSzPts val="4800"/>
              <a:buNone/>
            </a:pPr>
            <a:r>
              <a:rPr lang="en-US" sz="4800" dirty="0">
                <a:latin typeface="Source Sans Pro"/>
                <a:ea typeface="Source Sans Pro"/>
                <a:cs typeface="Source Sans Pro"/>
                <a:sym typeface="Source Sans Pro"/>
              </a:rPr>
              <a:t>                                            </a:t>
            </a:r>
            <a:endParaRPr sz="3200" dirty="0">
              <a:solidFill>
                <a:schemeClr val="dk1"/>
              </a:solidFill>
              <a:latin typeface="Source Sans Pro"/>
              <a:ea typeface="Source Sans Pro"/>
              <a:cs typeface="Source Sans Pro"/>
              <a:sym typeface="Source Sans Pr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3" name="Google Shape;1053;p129"/>
          <p:cNvSpPr txBox="1">
            <a:spLocks noGrp="1"/>
          </p:cNvSpPr>
          <p:nvPr>
            <p:ph type="title"/>
          </p:nvPr>
        </p:nvSpPr>
        <p:spPr>
          <a:xfrm>
            <a:off x="120748" y="0"/>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Coming Up</a:t>
            </a:r>
            <a:endParaRPr dirty="0"/>
          </a:p>
        </p:txBody>
      </p:sp>
      <p:pic>
        <p:nvPicPr>
          <p:cNvPr id="2" name="Picture 1" descr="This graphic shows how the process on minding the gap is continuous with each section labeled in parts of a circle.">
            <a:extLst>
              <a:ext uri="{FF2B5EF4-FFF2-40B4-BE49-F238E27FC236}">
                <a16:creationId xmlns:a16="http://schemas.microsoft.com/office/drawing/2014/main" id="{CA9EC774-9650-D57C-946F-A95A99269946}"/>
              </a:ext>
            </a:extLst>
          </p:cNvPr>
          <p:cNvPicPr>
            <a:picLocks noChangeAspect="1"/>
          </p:cNvPicPr>
          <p:nvPr/>
        </p:nvPicPr>
        <p:blipFill>
          <a:blip r:embed="rId3"/>
          <a:stretch>
            <a:fillRect/>
          </a:stretch>
        </p:blipFill>
        <p:spPr>
          <a:xfrm>
            <a:off x="3056667" y="553536"/>
            <a:ext cx="6078666" cy="5095733"/>
          </a:xfrm>
          <a:prstGeom prst="rect">
            <a:avLst/>
          </a:prstGeom>
        </p:spPr>
      </p:pic>
      <p:sp>
        <p:nvSpPr>
          <p:cNvPr id="4" name="Oval 3">
            <a:extLst>
              <a:ext uri="{FF2B5EF4-FFF2-40B4-BE49-F238E27FC236}">
                <a16:creationId xmlns:a16="http://schemas.microsoft.com/office/drawing/2014/main" id="{9BFF3D12-58A0-F43B-DC14-0ADCB438B2FE}"/>
              </a:ext>
              <a:ext uri="{C183D7F6-B498-43B3-948B-1728B52AA6E4}">
                <adec:decorative xmlns:adec="http://schemas.microsoft.com/office/drawing/2017/decorative" val="1"/>
              </a:ext>
            </a:extLst>
          </p:cNvPr>
          <p:cNvSpPr/>
          <p:nvPr/>
        </p:nvSpPr>
        <p:spPr>
          <a:xfrm>
            <a:off x="3507545" y="2746793"/>
            <a:ext cx="1871003" cy="1603717"/>
          </a:xfrm>
          <a:prstGeom prst="ellipse">
            <a:avLst/>
          </a:prstGeom>
          <a:noFill/>
          <a:ln w="76200">
            <a:solidFill>
              <a:srgbClr val="3A75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2021-10-21T04:00:00+00:00</Publication_x0020_Date>
    <Audience1 xmlns="3a62de7d-ba57-4f43-9dae-9623ba637be0"/>
    <_dlc_DocId xmlns="3a62de7d-ba57-4f43-9dae-9623ba637be0">KYED-536-692</_dlc_DocId>
    <_dlc_DocIdUrl xmlns="3a62de7d-ba57-4f43-9dae-9623ba637be0">
      <Url>https://www.education.ky.gov/curriculum/standards/kyacadstand/_layouts/15/DocIdRedir.aspx?ID=KYED-536-692</Url>
      <Description>KYED-536-692</Description>
    </_dlc_DocIdUrl>
  </documentManagement>
</p:properties>
</file>

<file path=customXml/itemProps1.xml><?xml version="1.0" encoding="utf-8"?>
<ds:datastoreItem xmlns:ds="http://schemas.openxmlformats.org/officeDocument/2006/customXml" ds:itemID="{64870FDA-44DF-4A5A-9CAE-782F9ABCE0B5}">
  <ds:schemaRefs>
    <ds:schemaRef ds:uri="http://schemas.microsoft.com/sharepoint/v3/contenttype/forms"/>
  </ds:schemaRefs>
</ds:datastoreItem>
</file>

<file path=customXml/itemProps2.xml><?xml version="1.0" encoding="utf-8"?>
<ds:datastoreItem xmlns:ds="http://schemas.openxmlformats.org/officeDocument/2006/customXml" ds:itemID="{681163B8-5605-42B7-B6D0-39C3E628F186}">
  <ds:schemaRefs>
    <ds:schemaRef ds:uri="http://schemas.microsoft.com/sharepoint/events"/>
  </ds:schemaRefs>
</ds:datastoreItem>
</file>

<file path=customXml/itemProps3.xml><?xml version="1.0" encoding="utf-8"?>
<ds:datastoreItem xmlns:ds="http://schemas.openxmlformats.org/officeDocument/2006/customXml" ds:itemID="{5A9D0C49-6D40-43F8-A839-9626368C47D7}">
  <ds:schemaRefs>
    <ds:schemaRef ds:uri="3a62de7d-ba57-4f43-9dae-9623ba637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1A7D695-7923-4E32-8193-2E17E4D87114}">
  <ds:schemaRefs>
    <ds:schemaRef ds:uri="3a62de7d-ba57-4f43-9dae-9623ba637be0"/>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1940</TotalTime>
  <Words>38386</Words>
  <Application>Microsoft Office PowerPoint</Application>
  <PresentationFormat>Widescreen</PresentationFormat>
  <Paragraphs>2056</Paragraphs>
  <Slides>126</Slides>
  <Notes>126</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126</vt:i4>
      </vt:variant>
    </vt:vector>
  </HeadingPairs>
  <TitlesOfParts>
    <vt:vector size="138" baseType="lpstr">
      <vt:lpstr>Arial</vt:lpstr>
      <vt:lpstr>Calibri</vt:lpstr>
      <vt:lpstr>Franklin Gothic Book</vt:lpstr>
      <vt:lpstr>Franklin Gothic Medium</vt:lpstr>
      <vt:lpstr>Georgia</vt:lpstr>
      <vt:lpstr>Libre Franklin</vt:lpstr>
      <vt:lpstr>Libre Franklin Medium</vt:lpstr>
      <vt:lpstr>Noto Sans Symbols</vt:lpstr>
      <vt:lpstr>Source Sans Pro</vt:lpstr>
      <vt:lpstr>Times New Roman</vt:lpstr>
      <vt:lpstr>Trebuchet MS</vt:lpstr>
      <vt:lpstr>Office Theme</vt:lpstr>
      <vt:lpstr>Minding the Gap</vt:lpstr>
      <vt:lpstr>Minding the Gap</vt:lpstr>
      <vt:lpstr>Group Norms</vt:lpstr>
      <vt:lpstr>Goals of this Module </vt:lpstr>
      <vt:lpstr>Minding the Gap – Essential Questions</vt:lpstr>
      <vt:lpstr>Module Overview</vt:lpstr>
      <vt:lpstr>Why should districts and schools continually Mind the Gap?   </vt:lpstr>
      <vt:lpstr>Considerations for Prior Learning</vt:lpstr>
      <vt:lpstr>Why is this work important? </vt:lpstr>
      <vt:lpstr>Why Is This Work Important?</vt:lpstr>
      <vt:lpstr>Warm-Up</vt:lpstr>
      <vt:lpstr>Coming Up</vt:lpstr>
      <vt:lpstr>Reflection</vt:lpstr>
      <vt:lpstr>Minding the Gap</vt:lpstr>
      <vt:lpstr>Goals of this Module</vt:lpstr>
      <vt:lpstr>Minding the Gap – Essential Questions</vt:lpstr>
      <vt:lpstr>Warm-Up</vt:lpstr>
      <vt:lpstr>Section A</vt:lpstr>
      <vt:lpstr>What Are Learning Progressions?</vt:lpstr>
      <vt:lpstr>“reasonably coherent networks of ideas and practices … that contribute to building a more mature understanding. … The important precursor ideas may not look like the later ideas, yet crucially contribute to their construction.”  (Duschl et al., 2007)</vt:lpstr>
      <vt:lpstr>What Is a Learning Progression?</vt:lpstr>
      <vt:lpstr>Warm-Up Reflection</vt:lpstr>
      <vt:lpstr>How is the KAS for Social Studies organized? </vt:lpstr>
      <vt:lpstr>Identify the Inquiry Practices the Concepts and Practices in the Disciplinary Strand standards.  </vt:lpstr>
      <vt:lpstr>Kentucky Academic Standards for Social Studies</vt:lpstr>
      <vt:lpstr>Guiding Principles of Progressions</vt:lpstr>
      <vt:lpstr>Inquiry Practices</vt:lpstr>
      <vt:lpstr>Disciplinary Strands</vt:lpstr>
      <vt:lpstr>Concepts and Practices</vt:lpstr>
      <vt:lpstr>Concepts and Practices</vt:lpstr>
      <vt:lpstr>K–12 Progressions Reflection</vt:lpstr>
      <vt:lpstr>Discovery Task </vt:lpstr>
      <vt:lpstr>Discovery Task Reflection</vt:lpstr>
      <vt:lpstr>Coming Up</vt:lpstr>
      <vt:lpstr>Minding the Gap</vt:lpstr>
      <vt:lpstr>Goals of this module  </vt:lpstr>
      <vt:lpstr>Warm-Up</vt:lpstr>
      <vt:lpstr>What Are Standards?</vt:lpstr>
      <vt:lpstr>Why Unpack a Standard?</vt:lpstr>
      <vt:lpstr>What Does It Mean to Unpack a Standard?</vt:lpstr>
      <vt:lpstr>When Unpacking a Standard,  Ask a Series of Questions:</vt:lpstr>
      <vt:lpstr>Doing It Together</vt:lpstr>
      <vt:lpstr>Tool to Unpack Standards</vt:lpstr>
      <vt:lpstr>Step 1: List the Standards for Your Grade/Course</vt:lpstr>
      <vt:lpstr>Step 2: What Knowledge, Concepts, Vocabulary Will They Need to Master?</vt:lpstr>
      <vt:lpstr>Step 2: What Knowledge, Concepts, Vocabulary Will They Need to Master?</vt:lpstr>
      <vt:lpstr>Step 2: What Knowledge, Concepts, Vocabulary Will They Need to Master?</vt:lpstr>
      <vt:lpstr>Step 3: What Skills Will They Need to Master?</vt:lpstr>
      <vt:lpstr>Step 4: What Level of Proficiency Do Students Need to Be at in Order to Reach This Standard? </vt:lpstr>
      <vt:lpstr>Grade-Level Application </vt:lpstr>
      <vt:lpstr>Grade-Level Application Kindergarten</vt:lpstr>
      <vt:lpstr>Application: What Level of Proficiency Do Students Need to Be at in Order to Reach This Standard?</vt:lpstr>
      <vt:lpstr>Application: What Level of Proficiency Do Students Need to Be at in Order to Reach This Standard? (2)</vt:lpstr>
      <vt:lpstr>Grade-Level Application: Grade 1</vt:lpstr>
      <vt:lpstr>Application: What Level of Proficiency Do Students Need to Be at in Order to Reach This Standard?</vt:lpstr>
      <vt:lpstr>Application: What Level of Proficiency Do Students Need to Be at in Order to Reach This Standard? (2)</vt:lpstr>
      <vt:lpstr>Grade-Level Application: Grade 2</vt:lpstr>
      <vt:lpstr>Application: What Level of Proficiency Do Students Need to Be at in Order to Reach This Standard?</vt:lpstr>
      <vt:lpstr>Application: What Level of Proficiency Do Students Need to Be at in Order to Reach This Standard? (2)</vt:lpstr>
      <vt:lpstr>Grade-Level Application: Grade 3</vt:lpstr>
      <vt:lpstr>Application: What Level of Proficiency Do Students Need to Be at in Order to Reach This Standard?</vt:lpstr>
      <vt:lpstr>Application: What Level of Proficiency Do Students Need to Be at in Order to Reach This Standard? (2)</vt:lpstr>
      <vt:lpstr>Grade-Level Application: Grade 4</vt:lpstr>
      <vt:lpstr>Application: What Level of Proficiency Do Students Need to Be at in Order to Reach This Standard?</vt:lpstr>
      <vt:lpstr>Application: What Level of Proficiency Do Students Need to Be at in Order to Reach This Standard? (2)</vt:lpstr>
      <vt:lpstr>Grade-Level Application: Grade 5</vt:lpstr>
      <vt:lpstr>Application: What Level of Proficiency Do Students Need to Be at in Order to Reach This Standard?</vt:lpstr>
      <vt:lpstr>Application: What Level of Proficiency Do Students Need to Be at in Order to Reach This Standard? (2)</vt:lpstr>
      <vt:lpstr>Grade-Level Application: Grade 6</vt:lpstr>
      <vt:lpstr>Application: What Level of Proficiency Do Students Need to Be at in Order to Reach This Standard?</vt:lpstr>
      <vt:lpstr>Application: What Level of Proficiency Do Students Need to Be at in Order to Reach This Standard? (2)</vt:lpstr>
      <vt:lpstr>Grade-Level Application: Grade 7</vt:lpstr>
      <vt:lpstr>Application: What Level of Proficiency Do Students Need to Be at in Order to Reach This Standard?</vt:lpstr>
      <vt:lpstr>Application: What Level of Proficiency Do Students Need to Be at in Order to Reach This Standard? (2)</vt:lpstr>
      <vt:lpstr>Grade-Level Application: Grade 8</vt:lpstr>
      <vt:lpstr>Application: What Level of Proficiency Do Students Need to Be at in Order to Reach This Standard?</vt:lpstr>
      <vt:lpstr>Application: What Level of Proficiency Do Students Need to Be at in Order to Reach This Standard? (2)</vt:lpstr>
      <vt:lpstr>Grade-Level Application  High School: Social Studies One</vt:lpstr>
      <vt:lpstr>Application: What Level of Proficiency Do Students Need to Be at in Order to Reach This Standard?</vt:lpstr>
      <vt:lpstr>Application: What Level of Proficiency Do Students Need to Be at in Order to Reach This Standard? (2)</vt:lpstr>
      <vt:lpstr>Grade-Level Application  High School Social Studies Three</vt:lpstr>
      <vt:lpstr>Application: What Level of Proficiency Do Students Need to Be at in Order to Reach This Standard?</vt:lpstr>
      <vt:lpstr>Application: What Level of Proficiency Do Students Need to Be at in Order to Reach This Standard? (2)</vt:lpstr>
      <vt:lpstr>Grade-Level Application  High School: U.S. History</vt:lpstr>
      <vt:lpstr>Application: What Level of Proficiency Do Students Need to Be at in Order to Reach This Standard?</vt:lpstr>
      <vt:lpstr>Application: What Level of Proficiency Do Students Need to Be at in Order to Reach This Standard? (2)</vt:lpstr>
      <vt:lpstr>Grade-Level Application  High School: World History</vt:lpstr>
      <vt:lpstr>Application: What Level of Proficiency Do Students Need to Be at in Order to Reach This Standard?</vt:lpstr>
      <vt:lpstr>Application: What Level of Proficiency Do Students Need to Be at in Order to Reach This Standard? (2) </vt:lpstr>
      <vt:lpstr>Importance of Unpacking Standards</vt:lpstr>
      <vt:lpstr>Think, Pair, and Share</vt:lpstr>
      <vt:lpstr>Reflection</vt:lpstr>
      <vt:lpstr>Coming Up</vt:lpstr>
      <vt:lpstr>Minding the Gap</vt:lpstr>
      <vt:lpstr>Goals of this module  </vt:lpstr>
      <vt:lpstr>Warm-Up</vt:lpstr>
      <vt:lpstr>Mapping the Standards to Current Teaching</vt:lpstr>
      <vt:lpstr>Reflection</vt:lpstr>
      <vt:lpstr>Coming Up</vt:lpstr>
      <vt:lpstr>Minding the Gap</vt:lpstr>
      <vt:lpstr>Goals of this module  </vt:lpstr>
      <vt:lpstr>Warm-Up</vt:lpstr>
      <vt:lpstr>Introduction</vt:lpstr>
      <vt:lpstr>Introduction</vt:lpstr>
      <vt:lpstr>Understanding the Gaps and Overlaps</vt:lpstr>
      <vt:lpstr>Three Types of PLC Conversations</vt:lpstr>
      <vt:lpstr>Conversation 1: Looking at Social Studies Within One Grade Level</vt:lpstr>
      <vt:lpstr>Conversation 2: Looking at Social Studies Across Multiple Grades</vt:lpstr>
      <vt:lpstr>Conversation 3: Looking at Social Studies Across Other Content Areas</vt:lpstr>
      <vt:lpstr>Tips</vt:lpstr>
      <vt:lpstr>Wrap-Up/Next Steps</vt:lpstr>
      <vt:lpstr>Coming Up</vt:lpstr>
      <vt:lpstr>Minding the Gap</vt:lpstr>
      <vt:lpstr>Goals of this module  </vt:lpstr>
      <vt:lpstr>Warm-Up</vt:lpstr>
      <vt:lpstr>Compare  and Contrast</vt:lpstr>
      <vt:lpstr>Planning Tool to Address Gaps</vt:lpstr>
      <vt:lpstr>Planning Tool to Address Gaps</vt:lpstr>
      <vt:lpstr>Annotate Planning Tool to Address Gaps</vt:lpstr>
      <vt:lpstr>Ideas to Bridge Gaps</vt:lpstr>
      <vt:lpstr>Analyzing Student Work</vt:lpstr>
      <vt:lpstr>Create A Proposal </vt:lpstr>
      <vt:lpstr>Next Steps </vt:lpstr>
      <vt:lpstr>Module Overview</vt:lpstr>
      <vt:lpstr>Questions? </vt:lpstr>
      <vt:lpstr>This is the end of the Minding the Gap module.  Please complete the KDE survey to provide feedback on the module and to share your needs.  Professional Learning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Minding the Gap</dc:title>
  <dc:creator>Ransom, Heather - Division of Academic Program Standards</dc:creator>
  <cp:lastModifiedBy>Placido, Tabor - Office of Teaching and Learning</cp:lastModifiedBy>
  <cp:revision>22</cp:revision>
  <dcterms:modified xsi:type="dcterms:W3CDTF">2024-08-02T17:09:37Z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0e36cd0a-d7cc-4cab-9d25-ea5b9a3789e4</vt:lpwstr>
  </property>
  <property fmtid="{D5CDD505-2E9C-101B-9397-08002B2CF9AE}" pid="4" name="MSIP_Label_eb544694-0027-44fa-bee4-2648c0363f9d_Enabled">
    <vt:lpwstr>true</vt:lpwstr>
  </property>
  <property fmtid="{D5CDD505-2E9C-101B-9397-08002B2CF9AE}" pid="5" name="MSIP_Label_eb544694-0027-44fa-bee4-2648c0363f9d_SetDate">
    <vt:lpwstr>2024-08-02T16:45:36Z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85018bd2-72f0-4a6f-a719-2e872ea535ca</vt:lpwstr>
  </property>
  <property fmtid="{D5CDD505-2E9C-101B-9397-08002B2CF9AE}" pid="10" name="MSIP_Label_eb544694-0027-44fa-bee4-2648c0363f9d_ContentBits">
    <vt:lpwstr>0</vt:lpwstr>
  </property>
</Properties>
</file>