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5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2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  <p:sldMasterId id="2147483673" r:id="rId6"/>
    <p:sldMasterId id="2147483690" r:id="rId7"/>
  </p:sldMasterIdLst>
  <p:notesMasterIdLst>
    <p:notesMasterId r:id="rId48"/>
  </p:notesMasterIdLst>
  <p:sldIdLst>
    <p:sldId id="256" r:id="rId8"/>
    <p:sldId id="305" r:id="rId9"/>
    <p:sldId id="1588" r:id="rId10"/>
    <p:sldId id="995" r:id="rId11"/>
    <p:sldId id="304" r:id="rId12"/>
    <p:sldId id="1590" r:id="rId13"/>
    <p:sldId id="996" r:id="rId14"/>
    <p:sldId id="1591" r:id="rId15"/>
    <p:sldId id="1564" r:id="rId16"/>
    <p:sldId id="1565" r:id="rId17"/>
    <p:sldId id="1589" r:id="rId18"/>
    <p:sldId id="1566" r:id="rId19"/>
    <p:sldId id="1592" r:id="rId20"/>
    <p:sldId id="309" r:id="rId21"/>
    <p:sldId id="1569" r:id="rId22"/>
    <p:sldId id="1555" r:id="rId23"/>
    <p:sldId id="1556" r:id="rId24"/>
    <p:sldId id="1028" r:id="rId25"/>
    <p:sldId id="1029" r:id="rId26"/>
    <p:sldId id="1030" r:id="rId27"/>
    <p:sldId id="1596" r:id="rId28"/>
    <p:sldId id="998" r:id="rId29"/>
    <p:sldId id="999" r:id="rId30"/>
    <p:sldId id="1597" r:id="rId31"/>
    <p:sldId id="1557" r:id="rId32"/>
    <p:sldId id="1578" r:id="rId33"/>
    <p:sldId id="1587" r:id="rId34"/>
    <p:sldId id="1580" r:id="rId35"/>
    <p:sldId id="1554" r:id="rId36"/>
    <p:sldId id="1598" r:id="rId37"/>
    <p:sldId id="1561" r:id="rId38"/>
    <p:sldId id="1599" r:id="rId39"/>
    <p:sldId id="1560" r:id="rId40"/>
    <p:sldId id="1586" r:id="rId41"/>
    <p:sldId id="1579" r:id="rId42"/>
    <p:sldId id="1600" r:id="rId43"/>
    <p:sldId id="1567" r:id="rId44"/>
    <p:sldId id="302" r:id="rId45"/>
    <p:sldId id="65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9BDD03-6500-141E-5C73-C5F7B6F6E863}" name="Williams, Chris - Division of Assessment and Accountability Support" initials="WS" userId="S::chris.williams@education.ky.gov::2f156fa2-a309-475c-82f3-62ae8d0ba8a4" providerId="AD"/>
  <p188:author id="{9B822606-89CE-37F5-0354-C7C7B03AE384}" name="Chandler, Melissa - Division of Assessment and Accountability Support" initials="MC" userId="S::melissa.chandler@education.ky.gov::c7c40c5a-5db2-409e-9ac5-b3fa8556cae3" providerId="AD"/>
  <p188:author id="{5C4B5D1D-765F-BFE7-56D5-0BCCDCB3DB6B}" name="Prater, Michael - Division of Accountability Data and Analysis" initials="PA" userId="S::michael.prater@education.ky.gov::d1706e83-bbbf-420a-9299-477f144fa9a1" providerId="AD"/>
  <p188:author id="{0C431B50-E267-7ED8-372B-1A1B808F8997}" name="Jones, Helen - Division of Assessment and Accountability Support" initials="JHDoAaAS" userId="S::helen.jones@education.ky.gov::b7d6fb4f-88fd-4227-920b-6a3119e5e7a1" providerId="AD"/>
  <p188:author id="{436EC786-CEC7-8901-61CA-4BDABF115B31}" name="Savage, Shara - Division of Assessment and Accountability Support" initials="SS" userId="S::Shara.Savage@education.ky.gov::71eadb16-699f-453e-81d8-c9ac7aaf2dd6" providerId="AD"/>
  <p188:author id="{88138196-F698-FBED-D0A7-04A9C0FF3D88}" name="Stafford, Jennifer - KDE Division Director" initials="SD" userId="S::jennifer.stafford@education.ky.gov::0151abd4-297e-443f-a77b-a8c249c015ab" providerId="AD"/>
  <p188:author id="{4E37AEA2-9003-7A2B-581B-AF4837220C73}" name="Riley, Ben - Division of Assessment and Accountability Support" initials="BR" userId="S::ben.riley@education.ky.gov::4cd6cdff-1273-49fa-8860-d0f5fa3fb9f7" providerId="AD"/>
  <p188:author id="{E0DB3AB3-8C22-653F-571B-3E25AA2E63A2}" name="Savage, Shara - Division of Assessment and Accountability Support" initials="SS" userId="S::shara.savage@education.ky.gov::71eadb16-699f-453e-81d8-c9ac7aaf2dd6" providerId="AD"/>
  <p188:author id="{2DFC81C1-C964-7CBE-E5A2-8181FB4130DC}" name="Wickizer, John - Division of Accountability Data and Analysis" initials="WA" userId="S::john.wickizer@education.ky.gov::1c22ac94-8f1d-4cc0-ad19-578a4f29fa40" providerId="AD"/>
  <p188:author id="{581C09D0-3CAB-E9E0-98D1-3884D850B30F}" name="Hill, Kevin - KDE Division Director" initials="HD" userId="S::kevin.hill@education.ky.gov::02c2ec77-149c-4854-a7db-156452e0ba73" providerId="AD"/>
  <p188:author id="{5FD6BBD4-89B8-DC90-B9A0-590DE6A9A122}" name="Larkins, Jennifer - Office of Assessment and Accountability" initials="LA" userId="S::jennifer.larkins@education.ky.gov::093879bc-4454-48e7-95b0-93a7f4bf4b00" providerId="AD"/>
  <p188:author id="{1DDE88F8-27C4-C73A-F768-A150E2731EB4}" name="Mullins, Krista - Division of Assessment and Accountability Support" initials="KM" userId="S::krista.mullins@education.ky.gov::599e8b2c-da26-429c-a2a4-0d587b3d34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0"/>
    <a:srgbClr val="102649"/>
    <a:srgbClr val="A7CBCD"/>
    <a:srgbClr val="057780"/>
    <a:srgbClr val="AAD6B8"/>
    <a:srgbClr val="AFD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F0DE4-AFD1-4859-9421-38A067FF0C5F}" v="1" dt="2025-07-30T14:14:12.216"/>
  </p1510:revLst>
</p1510:revInfo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26" autoAdjust="0"/>
  </p:normalViewPr>
  <p:slideViewPr>
    <p:cSldViewPr snapToGrid="0">
      <p:cViewPr varScale="1">
        <p:scale>
          <a:sx n="65" d="100"/>
          <a:sy n="65" d="100"/>
        </p:scale>
        <p:origin x="23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4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ley, Ben - Division of Assessment and Accountability Support" userId="4cd6cdff-1273-49fa-8860-d0f5fa3fb9f7" providerId="ADAL" clId="{FD065F8B-5911-4675-B241-BF5441C10F62}"/>
    <pc:docChg chg="modSld sldOrd">
      <pc:chgData name="Riley, Ben - Division of Assessment and Accountability Support" userId="4cd6cdff-1273-49fa-8860-d0f5fa3fb9f7" providerId="ADAL" clId="{FD065F8B-5911-4675-B241-BF5441C10F62}" dt="2025-07-24T14:08:08.694" v="1"/>
      <pc:docMkLst>
        <pc:docMk/>
      </pc:docMkLst>
      <pc:sldChg chg="ord">
        <pc:chgData name="Riley, Ben - Division of Assessment and Accountability Support" userId="4cd6cdff-1273-49fa-8860-d0f5fa3fb9f7" providerId="ADAL" clId="{FD065F8B-5911-4675-B241-BF5441C10F62}" dt="2025-07-24T14:08:08.694" v="1"/>
        <pc:sldMkLst>
          <pc:docMk/>
          <pc:sldMk cId="4020905089" sldId="1560"/>
        </pc:sldMkLst>
      </pc:sldChg>
    </pc:docChg>
  </pc:docChgLst>
  <pc:docChgLst>
    <pc:chgData name="Hill, Kevin - KDE Division Director" userId="S::kevin.hill@education.ky.gov::02c2ec77-149c-4854-a7db-156452e0ba73" providerId="AD" clId="Web-{B90E2FE9-C036-56FB-AEDA-8131EBD91F7C}"/>
    <pc:docChg chg="mod">
      <pc:chgData name="Hill, Kevin - KDE Division Director" userId="S::kevin.hill@education.ky.gov::02c2ec77-149c-4854-a7db-156452e0ba73" providerId="AD" clId="Web-{B90E2FE9-C036-56FB-AEDA-8131EBD91F7C}" dt="2025-07-16T13:12:34.717" v="0"/>
      <pc:docMkLst>
        <pc:docMk/>
      </pc:docMkLst>
    </pc:docChg>
  </pc:docChgLst>
  <pc:docChgLst>
    <pc:chgData name="Riley, Ben - Division of Assessment and Accountability Support" userId="4cd6cdff-1273-49fa-8860-d0f5fa3fb9f7" providerId="ADAL" clId="{631005C4-977A-4618-A3EF-779A0231DD8B}"/>
    <pc:docChg chg="modSld">
      <pc:chgData name="Riley, Ben - Division of Assessment and Accountability Support" userId="4cd6cdff-1273-49fa-8860-d0f5fa3fb9f7" providerId="ADAL" clId="{631005C4-977A-4618-A3EF-779A0231DD8B}" dt="2025-07-09T17:42:56.745" v="43"/>
      <pc:docMkLst>
        <pc:docMk/>
      </pc:docMkLst>
      <pc:sldChg chg="addSp modSp mod">
        <pc:chgData name="Riley, Ben - Division of Assessment and Accountability Support" userId="4cd6cdff-1273-49fa-8860-d0f5fa3fb9f7" providerId="ADAL" clId="{631005C4-977A-4618-A3EF-779A0231DD8B}" dt="2025-07-09T17:42:56.745" v="43"/>
        <pc:sldMkLst>
          <pc:docMk/>
          <pc:sldMk cId="420791263" sldId="303"/>
        </pc:sldMkLst>
      </pc:sldChg>
    </pc:docChg>
  </pc:docChgLst>
  <pc:docChgLst>
    <pc:chgData name="Williams, Chris - Division of Assessment and Accountability Support" userId="S::chris.williams@education.ky.gov::2f156fa2-a309-475c-82f3-62ae8d0ba8a4" providerId="AD" clId="Web-{74F09247-C39E-436F-BE3E-6A96E4C0BD83}"/>
    <pc:docChg chg="addSld delSld modSld sldOrd">
      <pc:chgData name="Williams, Chris - Division of Assessment and Accountability Support" userId="S::chris.williams@education.ky.gov::2f156fa2-a309-475c-82f3-62ae8d0ba8a4" providerId="AD" clId="Web-{74F09247-C39E-436F-BE3E-6A96E4C0BD83}" dt="2025-07-25T19:19:24.762" v="171" actId="1076"/>
      <pc:docMkLst>
        <pc:docMk/>
      </pc:docMkLst>
      <pc:sldChg chg="addSp delSp modSp">
        <pc:chgData name="Williams, Chris - Division of Assessment and Accountability Support" userId="S::chris.williams@education.ky.gov::2f156fa2-a309-475c-82f3-62ae8d0ba8a4" providerId="AD" clId="Web-{74F09247-C39E-436F-BE3E-6A96E4C0BD83}" dt="2025-07-25T18:49:17.333" v="59" actId="20577"/>
        <pc:sldMkLst>
          <pc:docMk/>
          <pc:sldMk cId="2856220845" sldId="1589"/>
        </pc:sldMkLst>
        <pc:spChg chg="mod">
          <ac:chgData name="Williams, Chris - Division of Assessment and Accountability Support" userId="S::chris.williams@education.ky.gov::2f156fa2-a309-475c-82f3-62ae8d0ba8a4" providerId="AD" clId="Web-{74F09247-C39E-436F-BE3E-6A96E4C0BD83}" dt="2025-07-25T18:49:17.333" v="59" actId="20577"/>
          <ac:spMkLst>
            <pc:docMk/>
            <pc:sldMk cId="2856220845" sldId="1589"/>
            <ac:spMk id="2" creationId="{C5E51DF7-64DB-97AA-A8A9-A61A17278B61}"/>
          </ac:spMkLst>
        </pc:spChg>
      </pc:sldChg>
      <pc:sldChg chg="delSp modSp add replId">
        <pc:chgData name="Williams, Chris - Division of Assessment and Accountability Support" userId="S::chris.williams@education.ky.gov::2f156fa2-a309-475c-82f3-62ae8d0ba8a4" providerId="AD" clId="Web-{74F09247-C39E-436F-BE3E-6A96E4C0BD83}" dt="2025-07-25T18:46:29.952" v="7"/>
        <pc:sldMkLst>
          <pc:docMk/>
          <pc:sldMk cId="2317740347" sldId="1590"/>
        </pc:sldMkLst>
        <pc:spChg chg="mod">
          <ac:chgData name="Williams, Chris - Division of Assessment and Accountability Support" userId="S::chris.williams@education.ky.gov::2f156fa2-a309-475c-82f3-62ae8d0ba8a4" providerId="AD" clId="Web-{74F09247-C39E-436F-BE3E-6A96E4C0BD83}" dt="2025-07-25T18:46:25.123" v="6" actId="20577"/>
          <ac:spMkLst>
            <pc:docMk/>
            <pc:sldMk cId="2317740347" sldId="1590"/>
            <ac:spMk id="2" creationId="{750B5FF1-DA6E-BCF8-BC23-D016802E4834}"/>
          </ac:spMkLst>
        </pc:spChg>
      </pc:sldChg>
      <pc:sldChg chg="add replId">
        <pc:chgData name="Williams, Chris - Division of Assessment and Accountability Support" userId="S::chris.williams@education.ky.gov::2f156fa2-a309-475c-82f3-62ae8d0ba8a4" providerId="AD" clId="Web-{74F09247-C39E-436F-BE3E-6A96E4C0BD83}" dt="2025-07-25T18:48:02.721" v="27"/>
        <pc:sldMkLst>
          <pc:docMk/>
          <pc:sldMk cId="3467805726" sldId="1591"/>
        </pc:sldMkLst>
      </pc:sldChg>
      <pc:sldChg chg="modSp add replId">
        <pc:chgData name="Williams, Chris - Division of Assessment and Accountability Support" userId="S::chris.williams@education.ky.gov::2f156fa2-a309-475c-82f3-62ae8d0ba8a4" providerId="AD" clId="Web-{74F09247-C39E-436F-BE3E-6A96E4C0BD83}" dt="2025-07-25T18:51:43.698" v="74" actId="20577"/>
        <pc:sldMkLst>
          <pc:docMk/>
          <pc:sldMk cId="3629258699" sldId="1592"/>
        </pc:sldMkLst>
        <pc:spChg chg="mod">
          <ac:chgData name="Williams, Chris - Division of Assessment and Accountability Support" userId="S::chris.williams@education.ky.gov::2f156fa2-a309-475c-82f3-62ae8d0ba8a4" providerId="AD" clId="Web-{74F09247-C39E-436F-BE3E-6A96E4C0BD83}" dt="2025-07-25T18:51:43.698" v="74" actId="20577"/>
          <ac:spMkLst>
            <pc:docMk/>
            <pc:sldMk cId="3629258699" sldId="1592"/>
            <ac:spMk id="2" creationId="{5956CF70-0EFB-B2EB-694C-6C4BD0069036}"/>
          </ac:spMkLst>
        </pc:spChg>
      </pc:sldChg>
      <pc:sldChg chg="modSp add del ord replId">
        <pc:chgData name="Williams, Chris - Division of Assessment and Accountability Support" userId="S::chris.williams@education.ky.gov::2f156fa2-a309-475c-82f3-62ae8d0ba8a4" providerId="AD" clId="Web-{74F09247-C39E-436F-BE3E-6A96E4C0BD83}" dt="2025-07-25T19:01:40.487" v="130" actId="20577"/>
        <pc:sldMkLst>
          <pc:docMk/>
          <pc:sldMk cId="1307860156" sldId="1593"/>
        </pc:sldMkLst>
      </pc:sldChg>
      <pc:sldChg chg="modSp add">
        <pc:chgData name="Williams, Chris - Division of Assessment and Accountability Support" userId="S::chris.williams@education.ky.gov::2f156fa2-a309-475c-82f3-62ae8d0ba8a4" providerId="AD" clId="Web-{74F09247-C39E-436F-BE3E-6A96E4C0BD83}" dt="2025-07-25T19:02:11.941" v="136" actId="20577"/>
        <pc:sldMkLst>
          <pc:docMk/>
          <pc:sldMk cId="3125971441" sldId="1594"/>
        </pc:sldMkLst>
      </pc:sldChg>
      <pc:sldChg chg="modSp add">
        <pc:chgData name="Williams, Chris - Division of Assessment and Accountability Support" userId="S::chris.williams@education.ky.gov::2f156fa2-a309-475c-82f3-62ae8d0ba8a4" providerId="AD" clId="Web-{74F09247-C39E-436F-BE3E-6A96E4C0BD83}" dt="2025-07-25T19:19:24.762" v="171" actId="1076"/>
        <pc:sldMkLst>
          <pc:docMk/>
          <pc:sldMk cId="3613472389" sldId="1595"/>
        </pc:sldMkLst>
      </pc:sldChg>
      <pc:sldChg chg="modSp add">
        <pc:chgData name="Williams, Chris - Division of Assessment and Accountability Support" userId="S::chris.williams@education.ky.gov::2f156fa2-a309-475c-82f3-62ae8d0ba8a4" providerId="AD" clId="Web-{74F09247-C39E-436F-BE3E-6A96E4C0BD83}" dt="2025-07-25T18:54:27.173" v="84" actId="20577"/>
        <pc:sldMkLst>
          <pc:docMk/>
          <pc:sldMk cId="1251914094" sldId="1596"/>
        </pc:sldMkLst>
        <pc:spChg chg="mod">
          <ac:chgData name="Williams, Chris - Division of Assessment and Accountability Support" userId="S::chris.williams@education.ky.gov::2f156fa2-a309-475c-82f3-62ae8d0ba8a4" providerId="AD" clId="Web-{74F09247-C39E-436F-BE3E-6A96E4C0BD83}" dt="2025-07-25T18:54:27.173" v="84" actId="20577"/>
          <ac:spMkLst>
            <pc:docMk/>
            <pc:sldMk cId="1251914094" sldId="1596"/>
            <ac:spMk id="2" creationId="{F384CB22-F898-984F-E575-411D30874840}"/>
          </ac:spMkLst>
        </pc:spChg>
      </pc:sldChg>
      <pc:sldChg chg="modSp add">
        <pc:chgData name="Williams, Chris - Division of Assessment and Accountability Support" userId="S::chris.williams@education.ky.gov::2f156fa2-a309-475c-82f3-62ae8d0ba8a4" providerId="AD" clId="Web-{74F09247-C39E-436F-BE3E-6A96E4C0BD83}" dt="2025-07-25T18:55:50.411" v="92" actId="20577"/>
        <pc:sldMkLst>
          <pc:docMk/>
          <pc:sldMk cId="1147589844" sldId="1597"/>
        </pc:sldMkLst>
        <pc:spChg chg="mod">
          <ac:chgData name="Williams, Chris - Division of Assessment and Accountability Support" userId="S::chris.williams@education.ky.gov::2f156fa2-a309-475c-82f3-62ae8d0ba8a4" providerId="AD" clId="Web-{74F09247-C39E-436F-BE3E-6A96E4C0BD83}" dt="2025-07-25T18:55:50.411" v="92" actId="20577"/>
          <ac:spMkLst>
            <pc:docMk/>
            <pc:sldMk cId="1147589844" sldId="1597"/>
            <ac:spMk id="2" creationId="{F384CB22-F898-984F-E575-411D30874840}"/>
          </ac:spMkLst>
        </pc:spChg>
      </pc:sldChg>
      <pc:sldChg chg="delSp modSp new mod modClrScheme chgLayout">
        <pc:chgData name="Williams, Chris - Division of Assessment and Accountability Support" userId="S::chris.williams@education.ky.gov::2f156fa2-a309-475c-82f3-62ae8d0ba8a4" providerId="AD" clId="Web-{74F09247-C39E-436F-BE3E-6A96E4C0BD83}" dt="2025-07-25T18:57:55.947" v="108" actId="20577"/>
        <pc:sldMkLst>
          <pc:docMk/>
          <pc:sldMk cId="1242578472" sldId="1598"/>
        </pc:sldMkLst>
        <pc:spChg chg="mod ord">
          <ac:chgData name="Williams, Chris - Division of Assessment and Accountability Support" userId="S::chris.williams@education.ky.gov::2f156fa2-a309-475c-82f3-62ae8d0ba8a4" providerId="AD" clId="Web-{74F09247-C39E-436F-BE3E-6A96E4C0BD83}" dt="2025-07-25T18:57:55.947" v="108" actId="20577"/>
          <ac:spMkLst>
            <pc:docMk/>
            <pc:sldMk cId="1242578472" sldId="1598"/>
            <ac:spMk id="2" creationId="{7CD1CAF7-13B5-0237-990E-60A88FE50433}"/>
          </ac:spMkLst>
        </pc:spChg>
      </pc:sldChg>
      <pc:sldChg chg="modSp add replId">
        <pc:chgData name="Williams, Chris - Division of Assessment and Accountability Support" userId="S::chris.williams@education.ky.gov::2f156fa2-a309-475c-82f3-62ae8d0ba8a4" providerId="AD" clId="Web-{74F09247-C39E-436F-BE3E-6A96E4C0BD83}" dt="2025-07-25T19:00:26.234" v="123" actId="20577"/>
        <pc:sldMkLst>
          <pc:docMk/>
          <pc:sldMk cId="3792194003" sldId="1599"/>
        </pc:sldMkLst>
        <pc:spChg chg="mod">
          <ac:chgData name="Williams, Chris - Division of Assessment and Accountability Support" userId="S::chris.williams@education.ky.gov::2f156fa2-a309-475c-82f3-62ae8d0ba8a4" providerId="AD" clId="Web-{74F09247-C39E-436F-BE3E-6A96E4C0BD83}" dt="2025-07-25T19:00:26.234" v="123" actId="20577"/>
          <ac:spMkLst>
            <pc:docMk/>
            <pc:sldMk cId="3792194003" sldId="1599"/>
            <ac:spMk id="2" creationId="{B001DDFE-6931-2F1E-624D-635ABF23E16C}"/>
          </ac:spMkLst>
        </pc:spChg>
      </pc:sldChg>
      <pc:sldChg chg="modSp add replId">
        <pc:chgData name="Williams, Chris - Division of Assessment and Accountability Support" userId="S::chris.williams@education.ky.gov::2f156fa2-a309-475c-82f3-62ae8d0ba8a4" providerId="AD" clId="Web-{74F09247-C39E-436F-BE3E-6A96E4C0BD83}" dt="2025-07-25T19:18:04.759" v="156" actId="20577"/>
        <pc:sldMkLst>
          <pc:docMk/>
          <pc:sldMk cId="572718243" sldId="1600"/>
        </pc:sldMkLst>
        <pc:spChg chg="mod">
          <ac:chgData name="Williams, Chris - Division of Assessment and Accountability Support" userId="S::chris.williams@education.ky.gov::2f156fa2-a309-475c-82f3-62ae8d0ba8a4" providerId="AD" clId="Web-{74F09247-C39E-436F-BE3E-6A96E4C0BD83}" dt="2025-07-25T19:18:04.759" v="156" actId="20577"/>
          <ac:spMkLst>
            <pc:docMk/>
            <pc:sldMk cId="572718243" sldId="1600"/>
            <ac:spMk id="2" creationId="{749F997E-E0A1-3644-02B1-B8B880EF8A0B}"/>
          </ac:spMkLst>
        </pc:spChg>
      </pc:sldChg>
    </pc:docChg>
  </pc:docChgLst>
  <pc:docChgLst>
    <pc:chgData name="Williams, Chris - Division of Assessment and Accountability Support" userId="S::chris.williams@education.ky.gov::2f156fa2-a309-475c-82f3-62ae8d0ba8a4" providerId="AD" clId="Web-{11B6397F-2BB6-4DF7-B05B-678BD6BC994D}"/>
    <pc:docChg chg="addSld delSld modSld">
      <pc:chgData name="Williams, Chris - Division of Assessment and Accountability Support" userId="S::chris.williams@education.ky.gov::2f156fa2-a309-475c-82f3-62ae8d0ba8a4" providerId="AD" clId="Web-{11B6397F-2BB6-4DF7-B05B-678BD6BC994D}" dt="2025-07-25T18:34:23.602" v="2"/>
      <pc:docMkLst>
        <pc:docMk/>
      </pc:docMkLst>
      <pc:sldChg chg="del">
        <pc:chgData name="Williams, Chris - Division of Assessment and Accountability Support" userId="S::chris.williams@education.ky.gov::2f156fa2-a309-475c-82f3-62ae8d0ba8a4" providerId="AD" clId="Web-{11B6397F-2BB6-4DF7-B05B-678BD6BC994D}" dt="2025-07-25T18:34:23.602" v="2"/>
        <pc:sldMkLst>
          <pc:docMk/>
          <pc:sldMk cId="420791263" sldId="303"/>
        </pc:sldMkLst>
      </pc:sldChg>
      <pc:sldChg chg="modSp new mod modClrScheme chgLayout">
        <pc:chgData name="Williams, Chris - Division of Assessment and Accountability Support" userId="S::chris.williams@education.ky.gov::2f156fa2-a309-475c-82f3-62ae8d0ba8a4" providerId="AD" clId="Web-{11B6397F-2BB6-4DF7-B05B-678BD6BC994D}" dt="2025-07-25T18:30:17.578" v="1"/>
        <pc:sldMkLst>
          <pc:docMk/>
          <pc:sldMk cId="2856220845" sldId="1589"/>
        </pc:sldMkLst>
        <pc:spChg chg="mod ord">
          <ac:chgData name="Williams, Chris - Division of Assessment and Accountability Support" userId="S::chris.williams@education.ky.gov::2f156fa2-a309-475c-82f3-62ae8d0ba8a4" providerId="AD" clId="Web-{11B6397F-2BB6-4DF7-B05B-678BD6BC994D}" dt="2025-07-25T18:30:17.578" v="1"/>
          <ac:spMkLst>
            <pc:docMk/>
            <pc:sldMk cId="2856220845" sldId="1589"/>
            <ac:spMk id="2" creationId="{C5E51DF7-64DB-97AA-A8A9-A61A17278B61}"/>
          </ac:spMkLst>
        </pc:spChg>
      </pc:sldChg>
    </pc:docChg>
  </pc:docChgLst>
  <pc:docChgLst>
    <pc:chgData name="Williams, Chris - Division of Assessment and Accountability Support" userId="S::chris.williams@education.ky.gov::2f156fa2-a309-475c-82f3-62ae8d0ba8a4" providerId="AD" clId="Web-{C6F87CCB-2D9A-4A3C-95EF-47AA8600D0FF}"/>
    <pc:docChg chg="addSld modSld">
      <pc:chgData name="Williams, Chris - Division of Assessment and Accountability Support" userId="S::chris.williams@education.ky.gov::2f156fa2-a309-475c-82f3-62ae8d0ba8a4" providerId="AD" clId="Web-{C6F87CCB-2D9A-4A3C-95EF-47AA8600D0FF}" dt="2025-07-22T20:08:56.507" v="3" actId="20577"/>
      <pc:docMkLst>
        <pc:docMk/>
      </pc:docMkLst>
      <pc:sldChg chg="modSp">
        <pc:chgData name="Williams, Chris - Division of Assessment and Accountability Support" userId="S::chris.williams@education.ky.gov::2f156fa2-a309-475c-82f3-62ae8d0ba8a4" providerId="AD" clId="Web-{C6F87CCB-2D9A-4A3C-95EF-47AA8600D0FF}" dt="2025-07-22T20:08:56.507" v="3" actId="20577"/>
        <pc:sldMkLst>
          <pc:docMk/>
          <pc:sldMk cId="1420159705" sldId="996"/>
        </pc:sldMkLst>
        <pc:spChg chg="mod">
          <ac:chgData name="Williams, Chris - Division of Assessment and Accountability Support" userId="S::chris.williams@education.ky.gov::2f156fa2-a309-475c-82f3-62ae8d0ba8a4" providerId="AD" clId="Web-{C6F87CCB-2D9A-4A3C-95EF-47AA8600D0FF}" dt="2025-07-22T20:08:56.507" v="3" actId="20577"/>
          <ac:spMkLst>
            <pc:docMk/>
            <pc:sldMk cId="1420159705" sldId="996"/>
            <ac:spMk id="3" creationId="{18BA98B4-0423-44F2-860D-B55B0E71AF52}"/>
          </ac:spMkLst>
        </pc:spChg>
      </pc:sldChg>
      <pc:sldChg chg="add">
        <pc:chgData name="Williams, Chris - Division of Assessment and Accountability Support" userId="S::chris.williams@education.ky.gov::2f156fa2-a309-475c-82f3-62ae8d0ba8a4" providerId="AD" clId="Web-{C6F87CCB-2D9A-4A3C-95EF-47AA8600D0FF}" dt="2025-07-22T20:00:35.658" v="0"/>
        <pc:sldMkLst>
          <pc:docMk/>
          <pc:sldMk cId="737745528" sldId="1588"/>
        </pc:sldMkLst>
      </pc:sldChg>
      <pc:sldMasterChg chg="addSldLayout">
        <pc:chgData name="Williams, Chris - Division of Assessment and Accountability Support" userId="S::chris.williams@education.ky.gov::2f156fa2-a309-475c-82f3-62ae8d0ba8a4" providerId="AD" clId="Web-{C6F87CCB-2D9A-4A3C-95EF-47AA8600D0FF}" dt="2025-07-22T20:00:35.658" v="0"/>
        <pc:sldMasterMkLst>
          <pc:docMk/>
          <pc:sldMasterMk cId="2271339680" sldId="2147483648"/>
        </pc:sldMasterMkLst>
        <pc:sldLayoutChg chg="add replId">
          <pc:chgData name="Williams, Chris - Division of Assessment and Accountability Support" userId="S::chris.williams@education.ky.gov::2f156fa2-a309-475c-82f3-62ae8d0ba8a4" providerId="AD" clId="Web-{C6F87CCB-2D9A-4A3C-95EF-47AA8600D0FF}" dt="2025-07-22T20:00:35.658" v="0"/>
          <pc:sldLayoutMkLst>
            <pc:docMk/>
            <pc:sldMasterMk cId="2271339680" sldId="2147483648"/>
            <pc:sldLayoutMk cId="1456547345" sldId="2147483708"/>
          </pc:sldLayoutMkLst>
        </pc:sldLayoutChg>
      </pc:sldMasterChg>
    </pc:docChg>
  </pc:docChgLst>
  <pc:docChgLst>
    <pc:chgData name="Williams, Chris - Division of Assessment and Accountability Support" userId="S::chris.williams@education.ky.gov::2f156fa2-a309-475c-82f3-62ae8d0ba8a4" providerId="AD" clId="Web-{39E9FD0F-4EF5-4DB8-97E4-5B14627F7AD2}"/>
    <pc:docChg chg="addSld delSld">
      <pc:chgData name="Williams, Chris - Division of Assessment and Accountability Support" userId="S::chris.williams@education.ky.gov::2f156fa2-a309-475c-82f3-62ae8d0ba8a4" providerId="AD" clId="Web-{39E9FD0F-4EF5-4DB8-97E4-5B14627F7AD2}" dt="2025-07-07T21:08:12.240" v="1"/>
      <pc:docMkLst>
        <pc:docMk/>
      </pc:docMkLst>
      <pc:sldChg chg="new del">
        <pc:chgData name="Williams, Chris - Division of Assessment and Accountability Support" userId="S::chris.williams@education.ky.gov::2f156fa2-a309-475c-82f3-62ae8d0ba8a4" providerId="AD" clId="Web-{39E9FD0F-4EF5-4DB8-97E4-5B14627F7AD2}" dt="2025-07-07T21:08:12.240" v="1"/>
        <pc:sldMkLst>
          <pc:docMk/>
          <pc:sldMk cId="3875490223" sldId="1588"/>
        </pc:sldMkLst>
      </pc:sldChg>
    </pc:docChg>
  </pc:docChgLst>
  <pc:docChgLst>
    <pc:chgData name="Savage, Shara - Division of Assessment and Accountability Support" userId="71eadb16-699f-453e-81d8-c9ac7aaf2dd6" providerId="ADAL" clId="{DB242E95-E6D1-4E12-A107-F3746F80D950}"/>
    <pc:docChg chg="modSld">
      <pc:chgData name="Savage, Shara - Division of Assessment and Accountability Support" userId="71eadb16-699f-453e-81d8-c9ac7aaf2dd6" providerId="ADAL" clId="{DB242E95-E6D1-4E12-A107-F3746F80D950}" dt="2025-07-15T23:43:16.479" v="40" actId="20577"/>
      <pc:docMkLst>
        <pc:docMk/>
      </pc:docMkLst>
      <pc:sldChg chg="modSp mod">
        <pc:chgData name="Savage, Shara - Division of Assessment and Accountability Support" userId="71eadb16-699f-453e-81d8-c9ac7aaf2dd6" providerId="ADAL" clId="{DB242E95-E6D1-4E12-A107-F3746F80D950}" dt="2025-07-15T23:43:16.479" v="40" actId="20577"/>
        <pc:sldMkLst>
          <pc:docMk/>
          <pc:sldMk cId="954781842" sldId="311"/>
        </pc:sldMkLst>
      </pc:sldChg>
    </pc:docChg>
  </pc:docChgLst>
  <pc:docChgLst>
    <pc:chgData name="Chandler, Melissa - Division of Assessment and Accountability Support" userId="c7c40c5a-5db2-409e-9ac5-b3fa8556cae3" providerId="ADAL" clId="{9F12CBB1-1BE0-4869-820A-8263DFB62133}"/>
    <pc:docChg chg="undo custSel modSld">
      <pc:chgData name="Chandler, Melissa - Division of Assessment and Accountability Support" userId="c7c40c5a-5db2-409e-9ac5-b3fa8556cae3" providerId="ADAL" clId="{9F12CBB1-1BE0-4869-820A-8263DFB62133}" dt="2025-07-08T20:58:03.502" v="64" actId="27636"/>
      <pc:docMkLst>
        <pc:docMk/>
      </pc:docMkLst>
      <pc:sldChg chg="modSp mod">
        <pc:chgData name="Chandler, Melissa - Division of Assessment and Accountability Support" userId="c7c40c5a-5db2-409e-9ac5-b3fa8556cae3" providerId="ADAL" clId="{9F12CBB1-1BE0-4869-820A-8263DFB62133}" dt="2025-07-08T20:51:42.897" v="25" actId="20577"/>
        <pc:sldMkLst>
          <pc:docMk/>
          <pc:sldMk cId="301902911" sldId="256"/>
        </pc:sldMkLst>
        <pc:spChg chg="mod">
          <ac:chgData name="Chandler, Melissa - Division of Assessment and Accountability Support" userId="c7c40c5a-5db2-409e-9ac5-b3fa8556cae3" providerId="ADAL" clId="{9F12CBB1-1BE0-4869-820A-8263DFB62133}" dt="2025-07-08T20:51:42.897" v="25" actId="20577"/>
          <ac:spMkLst>
            <pc:docMk/>
            <pc:sldMk cId="301902911" sldId="256"/>
            <ac:spMk id="9" creationId="{F03D6A03-BE1A-4040-9335-B6A1590FA9D1}"/>
          </ac:spMkLst>
        </pc:spChg>
      </pc:sldChg>
      <pc:sldChg chg="modSp mod">
        <pc:chgData name="Chandler, Melissa - Division of Assessment and Accountability Support" userId="c7c40c5a-5db2-409e-9ac5-b3fa8556cae3" providerId="ADAL" clId="{9F12CBB1-1BE0-4869-820A-8263DFB62133}" dt="2025-07-08T20:57:15.409" v="62" actId="27636"/>
        <pc:sldMkLst>
          <pc:docMk/>
          <pc:sldMk cId="954781842" sldId="311"/>
        </pc:sldMkLst>
      </pc:sldChg>
      <pc:sldChg chg="modSp mod">
        <pc:chgData name="Chandler, Melissa - Division of Assessment and Accountability Support" userId="c7c40c5a-5db2-409e-9ac5-b3fa8556cae3" providerId="ADAL" clId="{9F12CBB1-1BE0-4869-820A-8263DFB62133}" dt="2025-07-08T20:58:03.502" v="64" actId="27636"/>
        <pc:sldMkLst>
          <pc:docMk/>
          <pc:sldMk cId="3755522580" sldId="312"/>
        </pc:sldMkLst>
      </pc:sldChg>
      <pc:sldChg chg="modSp mod">
        <pc:chgData name="Chandler, Melissa - Division of Assessment and Accountability Support" userId="c7c40c5a-5db2-409e-9ac5-b3fa8556cae3" providerId="ADAL" clId="{9F12CBB1-1BE0-4869-820A-8263DFB62133}" dt="2025-07-08T20:55:08.341" v="50" actId="14100"/>
        <pc:sldMkLst>
          <pc:docMk/>
          <pc:sldMk cId="624740888" sldId="998"/>
        </pc:sldMkLst>
        <pc:spChg chg="mod">
          <ac:chgData name="Chandler, Melissa - Division of Assessment and Accountability Support" userId="c7c40c5a-5db2-409e-9ac5-b3fa8556cae3" providerId="ADAL" clId="{9F12CBB1-1BE0-4869-820A-8263DFB62133}" dt="2025-07-08T20:55:08.341" v="50" actId="14100"/>
          <ac:spMkLst>
            <pc:docMk/>
            <pc:sldMk cId="624740888" sldId="998"/>
            <ac:spMk id="3" creationId="{ABC86B50-D4B2-7AB9-F7B0-A926EB8ABD20}"/>
          </ac:spMkLst>
        </pc:spChg>
      </pc:sldChg>
      <pc:sldChg chg="addSp delSp modSp mod modClrScheme chgLayout">
        <pc:chgData name="Chandler, Melissa - Division of Assessment and Accountability Support" userId="c7c40c5a-5db2-409e-9ac5-b3fa8556cae3" providerId="ADAL" clId="{9F12CBB1-1BE0-4869-820A-8263DFB62133}" dt="2025-07-08T20:54:01.983" v="37" actId="1076"/>
        <pc:sldMkLst>
          <pc:docMk/>
          <pc:sldMk cId="2490538439" sldId="1028"/>
        </pc:sldMkLst>
        <pc:spChg chg="mod ord">
          <ac:chgData name="Chandler, Melissa - Division of Assessment and Accountability Support" userId="c7c40c5a-5db2-409e-9ac5-b3fa8556cae3" providerId="ADAL" clId="{9F12CBB1-1BE0-4869-820A-8263DFB62133}" dt="2025-07-08T20:53:30.888" v="33" actId="700"/>
          <ac:spMkLst>
            <pc:docMk/>
            <pc:sldMk cId="2490538439" sldId="1028"/>
            <ac:spMk id="2" creationId="{33B87802-2B42-412B-8BB0-285AC0223767}"/>
          </ac:spMkLst>
        </pc:spChg>
        <pc:spChg chg="mod ord">
          <ac:chgData name="Chandler, Melissa - Division of Assessment and Accountability Support" userId="c7c40c5a-5db2-409e-9ac5-b3fa8556cae3" providerId="ADAL" clId="{9F12CBB1-1BE0-4869-820A-8263DFB62133}" dt="2025-07-08T20:54:01.983" v="37" actId="1076"/>
          <ac:spMkLst>
            <pc:docMk/>
            <pc:sldMk cId="2490538439" sldId="1028"/>
            <ac:spMk id="3" creationId="{64CB2D5A-D814-93D2-DAE7-426FEAEF172C}"/>
          </ac:spMkLst>
        </pc:spChg>
      </pc:sldChg>
      <pc:sldChg chg="addSp delSp modSp mod">
        <pc:chgData name="Chandler, Melissa - Division of Assessment and Accountability Support" userId="c7c40c5a-5db2-409e-9ac5-b3fa8556cae3" providerId="ADAL" clId="{9F12CBB1-1BE0-4869-820A-8263DFB62133}" dt="2025-07-08T20:54:17.508" v="39"/>
        <pc:sldMkLst>
          <pc:docMk/>
          <pc:sldMk cId="3657271641" sldId="1029"/>
        </pc:sldMkLst>
        <pc:spChg chg="add mod">
          <ac:chgData name="Chandler, Melissa - Division of Assessment and Accountability Support" userId="c7c40c5a-5db2-409e-9ac5-b3fa8556cae3" providerId="ADAL" clId="{9F12CBB1-1BE0-4869-820A-8263DFB62133}" dt="2025-07-08T20:54:17.508" v="39"/>
          <ac:spMkLst>
            <pc:docMk/>
            <pc:sldMk cId="3657271641" sldId="1029"/>
            <ac:spMk id="4" creationId="{56CD2297-CEFF-83FE-D74D-873C4FB2097F}"/>
          </ac:spMkLst>
        </pc:spChg>
      </pc:sldChg>
      <pc:sldChg chg="addSp delSp modSp mod">
        <pc:chgData name="Chandler, Melissa - Division of Assessment and Accountability Support" userId="c7c40c5a-5db2-409e-9ac5-b3fa8556cae3" providerId="ADAL" clId="{9F12CBB1-1BE0-4869-820A-8263DFB62133}" dt="2025-07-08T20:54:22.417" v="40"/>
        <pc:sldMkLst>
          <pc:docMk/>
          <pc:sldMk cId="3391304768" sldId="1030"/>
        </pc:sldMkLst>
        <pc:spChg chg="mod">
          <ac:chgData name="Chandler, Melissa - Division of Assessment and Accountability Support" userId="c7c40c5a-5db2-409e-9ac5-b3fa8556cae3" providerId="ADAL" clId="{9F12CBB1-1BE0-4869-820A-8263DFB62133}" dt="2025-07-08T20:52:36.331" v="26" actId="404"/>
          <ac:spMkLst>
            <pc:docMk/>
            <pc:sldMk cId="3391304768" sldId="1030"/>
            <ac:spMk id="2" creationId="{4BF93A98-712D-4982-AC41-582CDC0DC995}"/>
          </ac:spMkLst>
        </pc:spChg>
        <pc:spChg chg="add mod">
          <ac:chgData name="Chandler, Melissa - Division of Assessment and Accountability Support" userId="c7c40c5a-5db2-409e-9ac5-b3fa8556cae3" providerId="ADAL" clId="{9F12CBB1-1BE0-4869-820A-8263DFB62133}" dt="2025-07-08T20:54:22.417" v="40"/>
          <ac:spMkLst>
            <pc:docMk/>
            <pc:sldMk cId="3391304768" sldId="1030"/>
            <ac:spMk id="4" creationId="{86741953-C387-0949-A33D-ED400CD3DAA1}"/>
          </ac:spMkLst>
        </pc:spChg>
        <pc:graphicFrameChg chg="mod modGraphic">
          <ac:chgData name="Chandler, Melissa - Division of Assessment and Accountability Support" userId="c7c40c5a-5db2-409e-9ac5-b3fa8556cae3" providerId="ADAL" clId="{9F12CBB1-1BE0-4869-820A-8263DFB62133}" dt="2025-07-08T20:52:58.046" v="28" actId="14100"/>
          <ac:graphicFrameMkLst>
            <pc:docMk/>
            <pc:sldMk cId="3391304768" sldId="1030"/>
            <ac:graphicFrameMk id="5" creationId="{1AC73926-877E-452D-8E11-5ACD283BC0D6}"/>
          </ac:graphicFrameMkLst>
        </pc:graphicFrameChg>
      </pc:sldChg>
      <pc:sldChg chg="addSp delSp modSp mod">
        <pc:chgData name="Chandler, Melissa - Division of Assessment and Accountability Support" userId="c7c40c5a-5db2-409e-9ac5-b3fa8556cae3" providerId="ADAL" clId="{9F12CBB1-1BE0-4869-820A-8263DFB62133}" dt="2025-07-08T20:55:41.475" v="52"/>
        <pc:sldMkLst>
          <pc:docMk/>
          <pc:sldMk cId="3170437094" sldId="1578"/>
        </pc:sldMkLst>
        <pc:spChg chg="add mod">
          <ac:chgData name="Chandler, Melissa - Division of Assessment and Accountability Support" userId="c7c40c5a-5db2-409e-9ac5-b3fa8556cae3" providerId="ADAL" clId="{9F12CBB1-1BE0-4869-820A-8263DFB62133}" dt="2025-07-08T20:55:41.475" v="52"/>
          <ac:spMkLst>
            <pc:docMk/>
            <pc:sldMk cId="3170437094" sldId="1578"/>
            <ac:spMk id="4" creationId="{99CC6AE9-DFF8-093E-D602-B660FD4A4B24}"/>
          </ac:spMkLst>
        </pc:spChg>
      </pc:sldChg>
      <pc:sldChg chg="addSp modSp">
        <pc:chgData name="Chandler, Melissa - Division of Assessment and Accountability Support" userId="c7c40c5a-5db2-409e-9ac5-b3fa8556cae3" providerId="ADAL" clId="{9F12CBB1-1BE0-4869-820A-8263DFB62133}" dt="2025-07-08T20:56:53.883" v="60"/>
        <pc:sldMkLst>
          <pc:docMk/>
          <pc:sldMk cId="1836930126" sldId="1579"/>
        </pc:sldMkLst>
        <pc:spChg chg="add mod">
          <ac:chgData name="Chandler, Melissa - Division of Assessment and Accountability Support" userId="c7c40c5a-5db2-409e-9ac5-b3fa8556cae3" providerId="ADAL" clId="{9F12CBB1-1BE0-4869-820A-8263DFB62133}" dt="2025-07-08T20:56:53.883" v="60"/>
          <ac:spMkLst>
            <pc:docMk/>
            <pc:sldMk cId="1836930126" sldId="1579"/>
            <ac:spMk id="3" creationId="{32D8C8BB-F816-5C91-946E-8F787D2AC20A}"/>
          </ac:spMkLst>
        </pc:spChg>
      </pc:sldChg>
      <pc:sldChg chg="addSp delSp modSp mod">
        <pc:chgData name="Chandler, Melissa - Division of Assessment and Accountability Support" userId="c7c40c5a-5db2-409e-9ac5-b3fa8556cae3" providerId="ADAL" clId="{9F12CBB1-1BE0-4869-820A-8263DFB62133}" dt="2025-07-08T20:56:20.441" v="59" actId="14100"/>
        <pc:sldMkLst>
          <pc:docMk/>
          <pc:sldMk cId="1444838615" sldId="1580"/>
        </pc:sldMkLst>
        <pc:spChg chg="mod">
          <ac:chgData name="Chandler, Melissa - Division of Assessment and Accountability Support" userId="c7c40c5a-5db2-409e-9ac5-b3fa8556cae3" providerId="ADAL" clId="{9F12CBB1-1BE0-4869-820A-8263DFB62133}" dt="2025-07-08T20:56:06.300" v="55" actId="404"/>
          <ac:spMkLst>
            <pc:docMk/>
            <pc:sldMk cId="1444838615" sldId="1580"/>
            <ac:spMk id="2" creationId="{4BF93A98-712D-4982-AC41-582CDC0DC995}"/>
          </ac:spMkLst>
        </pc:spChg>
        <pc:spChg chg="add mod">
          <ac:chgData name="Chandler, Melissa - Division of Assessment and Accountability Support" userId="c7c40c5a-5db2-409e-9ac5-b3fa8556cae3" providerId="ADAL" clId="{9F12CBB1-1BE0-4869-820A-8263DFB62133}" dt="2025-07-08T20:56:11.915" v="57"/>
          <ac:spMkLst>
            <pc:docMk/>
            <pc:sldMk cId="1444838615" sldId="1580"/>
            <ac:spMk id="4" creationId="{4DBF3DAF-3D7F-648F-ED56-45A21833BEF7}"/>
          </ac:spMkLst>
        </pc:spChg>
        <pc:graphicFrameChg chg="mod modGraphic">
          <ac:chgData name="Chandler, Melissa - Division of Assessment and Accountability Support" userId="c7c40c5a-5db2-409e-9ac5-b3fa8556cae3" providerId="ADAL" clId="{9F12CBB1-1BE0-4869-820A-8263DFB62133}" dt="2025-07-08T20:56:20.441" v="59" actId="14100"/>
          <ac:graphicFrameMkLst>
            <pc:docMk/>
            <pc:sldMk cId="1444838615" sldId="1580"/>
            <ac:graphicFrameMk id="5" creationId="{1AC73926-877E-452D-8E11-5ACD283BC0D6}"/>
          </ac:graphicFrameMkLst>
        </pc:graphicFrameChg>
      </pc:sldChg>
      <pc:sldChg chg="addSp delSp modSp mod">
        <pc:chgData name="Chandler, Melissa - Division of Assessment and Accountability Support" userId="c7c40c5a-5db2-409e-9ac5-b3fa8556cae3" providerId="ADAL" clId="{9F12CBB1-1BE0-4869-820A-8263DFB62133}" dt="2025-07-08T20:55:49.853" v="54"/>
        <pc:sldMkLst>
          <pc:docMk/>
          <pc:sldMk cId="1976776152" sldId="1587"/>
        </pc:sldMkLst>
        <pc:spChg chg="add mod">
          <ac:chgData name="Chandler, Melissa - Division of Assessment and Accountability Support" userId="c7c40c5a-5db2-409e-9ac5-b3fa8556cae3" providerId="ADAL" clId="{9F12CBB1-1BE0-4869-820A-8263DFB62133}" dt="2025-07-08T20:55:49.853" v="54"/>
          <ac:spMkLst>
            <pc:docMk/>
            <pc:sldMk cId="1976776152" sldId="1587"/>
            <ac:spMk id="4" creationId="{70C88CE4-3B60-DC05-2706-D825B715247A}"/>
          </ac:spMkLst>
        </pc:spChg>
      </pc:sldChg>
    </pc:docChg>
  </pc:docChgLst>
  <pc:docChgLst>
    <pc:chgData name="Williams, Chris - Division of Assessment and Accountability Support" userId="S::chris.williams@education.ky.gov::2f156fa2-a309-475c-82f3-62ae8d0ba8a4" providerId="AD" clId="Web-{FD14B9A3-7E9F-4031-889A-B4A7FE2C1F78}"/>
    <pc:docChg chg="addSld delSld">
      <pc:chgData name="Williams, Chris - Division of Assessment and Accountability Support" userId="S::chris.williams@education.ky.gov::2f156fa2-a309-475c-82f3-62ae8d0ba8a4" providerId="AD" clId="Web-{FD14B9A3-7E9F-4031-889A-B4A7FE2C1F78}" dt="2025-07-07T21:09:52.091" v="1"/>
      <pc:docMkLst>
        <pc:docMk/>
      </pc:docMkLst>
      <pc:sldChg chg="del">
        <pc:chgData name="Williams, Chris - Division of Assessment and Accountability Support" userId="S::chris.williams@education.ky.gov::2f156fa2-a309-475c-82f3-62ae8d0ba8a4" providerId="AD" clId="Web-{FD14B9A3-7E9F-4031-889A-B4A7FE2C1F78}" dt="2025-07-07T21:09:52.091" v="1"/>
        <pc:sldMkLst>
          <pc:docMk/>
          <pc:sldMk cId="1153131532" sldId="301"/>
        </pc:sldMkLst>
      </pc:sldChg>
      <pc:sldChg chg="add">
        <pc:chgData name="Williams, Chris - Division of Assessment and Accountability Support" userId="S::chris.williams@education.ky.gov::2f156fa2-a309-475c-82f3-62ae8d0ba8a4" providerId="AD" clId="Web-{FD14B9A3-7E9F-4031-889A-B4A7FE2C1F78}" dt="2025-07-07T21:09:43.435" v="0"/>
        <pc:sldMkLst>
          <pc:docMk/>
          <pc:sldMk cId="3151776223" sldId="659"/>
        </pc:sldMkLst>
      </pc:sldChg>
    </pc:docChg>
  </pc:docChgLst>
  <pc:docChgLst>
    <pc:chgData name="Williams, Chris - Division of Assessment and Accountability Support" userId="S::chris.williams@education.ky.gov::2f156fa2-a309-475c-82f3-62ae8d0ba8a4" providerId="AD" clId="Web-{E4CD8841-2B23-431D-AAE8-FE341BA6BA87}"/>
    <pc:docChg chg="modSld">
      <pc:chgData name="Williams, Chris - Division of Assessment and Accountability Support" userId="S::chris.williams@education.ky.gov::2f156fa2-a309-475c-82f3-62ae8d0ba8a4" providerId="AD" clId="Web-{E4CD8841-2B23-431D-AAE8-FE341BA6BA87}" dt="2025-07-24T13:51:57.791" v="0"/>
      <pc:docMkLst>
        <pc:docMk/>
      </pc:docMkLst>
      <pc:sldChg chg="delSp">
        <pc:chgData name="Williams, Chris - Division of Assessment and Accountability Support" userId="S::chris.williams@education.ky.gov::2f156fa2-a309-475c-82f3-62ae8d0ba8a4" providerId="AD" clId="Web-{E4CD8841-2B23-431D-AAE8-FE341BA6BA87}" dt="2025-07-24T13:51:57.791" v="0"/>
        <pc:sldMkLst>
          <pc:docMk/>
          <pc:sldMk cId="420791263" sldId="303"/>
        </pc:sldMkLst>
      </pc:sldChg>
    </pc:docChg>
  </pc:docChgLst>
  <pc:docChgLst>
    <pc:chgData name="Riley, Ben - Division of Assessment and Accountability Support" userId="4cd6cdff-1273-49fa-8860-d0f5fa3fb9f7" providerId="ADAL" clId="{D79F0DE4-AFD1-4859-9421-38A067FF0C5F}"/>
    <pc:docChg chg="custSel delSld modSld">
      <pc:chgData name="Riley, Ben - Division of Assessment and Accountability Support" userId="4cd6cdff-1273-49fa-8860-d0f5fa3fb9f7" providerId="ADAL" clId="{D79F0DE4-AFD1-4859-9421-38A067FF0C5F}" dt="2025-07-30T15:24:35.851" v="71" actId="27636"/>
      <pc:docMkLst>
        <pc:docMk/>
      </pc:docMkLst>
      <pc:sldChg chg="modSp mod">
        <pc:chgData name="Riley, Ben - Division of Assessment and Accountability Support" userId="4cd6cdff-1273-49fa-8860-d0f5fa3fb9f7" providerId="ADAL" clId="{D79F0DE4-AFD1-4859-9421-38A067FF0C5F}" dt="2025-07-30T15:24:35.851" v="71" actId="27636"/>
        <pc:sldMkLst>
          <pc:docMk/>
          <pc:sldMk cId="1016746257" sldId="304"/>
        </pc:sldMkLst>
        <pc:spChg chg="mod">
          <ac:chgData name="Riley, Ben - Division of Assessment and Accountability Support" userId="4cd6cdff-1273-49fa-8860-d0f5fa3fb9f7" providerId="ADAL" clId="{D79F0DE4-AFD1-4859-9421-38A067FF0C5F}" dt="2025-07-30T15:24:35.851" v="71" actId="27636"/>
          <ac:spMkLst>
            <pc:docMk/>
            <pc:sldMk cId="1016746257" sldId="304"/>
            <ac:spMk id="3" creationId="{F2D5CB9C-6CE0-4918-F84D-BB29C808D29D}"/>
          </ac:spMkLst>
        </pc:spChg>
      </pc:sldChg>
      <pc:sldChg chg="del">
        <pc:chgData name="Riley, Ben - Division of Assessment and Accountability Support" userId="4cd6cdff-1273-49fa-8860-d0f5fa3fb9f7" providerId="ADAL" clId="{D79F0DE4-AFD1-4859-9421-38A067FF0C5F}" dt="2025-07-30T15:24:19.361" v="48" actId="47"/>
        <pc:sldMkLst>
          <pc:docMk/>
          <pc:sldMk cId="2558233570" sldId="310"/>
        </pc:sldMkLst>
      </pc:sldChg>
      <pc:sldChg chg="modSp del mod">
        <pc:chgData name="Riley, Ben - Division of Assessment and Accountability Support" userId="4cd6cdff-1273-49fa-8860-d0f5fa3fb9f7" providerId="ADAL" clId="{D79F0DE4-AFD1-4859-9421-38A067FF0C5F}" dt="2025-07-30T15:19:21.174" v="24" actId="47"/>
        <pc:sldMkLst>
          <pc:docMk/>
          <pc:sldMk cId="954781842" sldId="311"/>
        </pc:sldMkLst>
        <pc:spChg chg="mod">
          <ac:chgData name="Riley, Ben - Division of Assessment and Accountability Support" userId="4cd6cdff-1273-49fa-8860-d0f5fa3fb9f7" providerId="ADAL" clId="{D79F0DE4-AFD1-4859-9421-38A067FF0C5F}" dt="2025-07-30T14:12:47.620" v="17" actId="27636"/>
          <ac:spMkLst>
            <pc:docMk/>
            <pc:sldMk cId="954781842" sldId="311"/>
            <ac:spMk id="2" creationId="{01E09CAC-CA47-4751-A5BB-D5372CA96982}"/>
          </ac:spMkLst>
        </pc:spChg>
      </pc:sldChg>
      <pc:sldChg chg="del">
        <pc:chgData name="Riley, Ben - Division of Assessment and Accountability Support" userId="4cd6cdff-1273-49fa-8860-d0f5fa3fb9f7" providerId="ADAL" clId="{D79F0DE4-AFD1-4859-9421-38A067FF0C5F}" dt="2025-07-30T15:20:18.622" v="42" actId="2696"/>
        <pc:sldMkLst>
          <pc:docMk/>
          <pc:sldMk cId="3755522580" sldId="312"/>
        </pc:sldMkLst>
      </pc:sldChg>
      <pc:sldChg chg="modSp mod">
        <pc:chgData name="Riley, Ben - Division of Assessment and Accountability Support" userId="4cd6cdff-1273-49fa-8860-d0f5fa3fb9f7" providerId="ADAL" clId="{D79F0DE4-AFD1-4859-9421-38A067FF0C5F}" dt="2025-07-30T14:12:28.121" v="5" actId="20577"/>
        <pc:sldMkLst>
          <pc:docMk/>
          <pc:sldMk cId="624740888" sldId="998"/>
        </pc:sldMkLst>
        <pc:spChg chg="mod">
          <ac:chgData name="Riley, Ben - Division of Assessment and Accountability Support" userId="4cd6cdff-1273-49fa-8860-d0f5fa3fb9f7" providerId="ADAL" clId="{D79F0DE4-AFD1-4859-9421-38A067FF0C5F}" dt="2025-07-30T14:12:28.121" v="5" actId="20577"/>
          <ac:spMkLst>
            <pc:docMk/>
            <pc:sldMk cId="624740888" sldId="998"/>
            <ac:spMk id="2" creationId="{360AC1BD-BB86-FB6D-9E7B-4AAD76F20F9D}"/>
          </ac:spMkLst>
        </pc:spChg>
      </pc:sldChg>
      <pc:sldChg chg="modSp mod">
        <pc:chgData name="Riley, Ben - Division of Assessment and Accountability Support" userId="4cd6cdff-1273-49fa-8860-d0f5fa3fb9f7" providerId="ADAL" clId="{D79F0DE4-AFD1-4859-9421-38A067FF0C5F}" dt="2025-07-30T14:12:36.070" v="9" actId="20577"/>
        <pc:sldMkLst>
          <pc:docMk/>
          <pc:sldMk cId="3254032301" sldId="1561"/>
        </pc:sldMkLst>
        <pc:spChg chg="mod">
          <ac:chgData name="Riley, Ben - Division of Assessment and Accountability Support" userId="4cd6cdff-1273-49fa-8860-d0f5fa3fb9f7" providerId="ADAL" clId="{D79F0DE4-AFD1-4859-9421-38A067FF0C5F}" dt="2025-07-30T14:12:36.070" v="9" actId="20577"/>
          <ac:spMkLst>
            <pc:docMk/>
            <pc:sldMk cId="3254032301" sldId="1561"/>
            <ac:spMk id="248" creationId="{00000000-0000-0000-0000-000000000000}"/>
          </ac:spMkLst>
        </pc:spChg>
      </pc:sldChg>
      <pc:sldChg chg="del">
        <pc:chgData name="Riley, Ben - Division of Assessment and Accountability Support" userId="4cd6cdff-1273-49fa-8860-d0f5fa3fb9f7" providerId="ADAL" clId="{D79F0DE4-AFD1-4859-9421-38A067FF0C5F}" dt="2025-07-30T15:19:21.174" v="24" actId="47"/>
        <pc:sldMkLst>
          <pc:docMk/>
          <pc:sldMk cId="593950490" sldId="1571"/>
        </pc:sldMkLst>
      </pc:sldChg>
      <pc:sldChg chg="modSp mod">
        <pc:chgData name="Riley, Ben - Division of Assessment and Accountability Support" userId="4cd6cdff-1273-49fa-8860-d0f5fa3fb9f7" providerId="ADAL" clId="{D79F0DE4-AFD1-4859-9421-38A067FF0C5F}" dt="2025-07-30T14:13:12.073" v="23"/>
        <pc:sldMkLst>
          <pc:docMk/>
          <pc:sldMk cId="737745528" sldId="1588"/>
        </pc:sldMkLst>
        <pc:spChg chg="ord">
          <ac:chgData name="Riley, Ben - Division of Assessment and Accountability Support" userId="4cd6cdff-1273-49fa-8860-d0f5fa3fb9f7" providerId="ADAL" clId="{D79F0DE4-AFD1-4859-9421-38A067FF0C5F}" dt="2025-07-30T14:13:12.073" v="23"/>
          <ac:spMkLst>
            <pc:docMk/>
            <pc:sldMk cId="737745528" sldId="1588"/>
            <ac:spMk id="4" creationId="{CCF2E229-1D8E-BE8D-07B0-DC248ACC4EEF}"/>
          </ac:spMkLst>
        </pc:spChg>
        <pc:spChg chg="ord">
          <ac:chgData name="Riley, Ben - Division of Assessment and Accountability Support" userId="4cd6cdff-1273-49fa-8860-d0f5fa3fb9f7" providerId="ADAL" clId="{D79F0DE4-AFD1-4859-9421-38A067FF0C5F}" dt="2025-07-30T14:12:59.601" v="20"/>
          <ac:spMkLst>
            <pc:docMk/>
            <pc:sldMk cId="737745528" sldId="1588"/>
            <ac:spMk id="8" creationId="{43AB1B47-8671-9EC6-09B3-4F6E659A44D2}"/>
          </ac:spMkLst>
        </pc:spChg>
      </pc:sldChg>
      <pc:sldChg chg="del">
        <pc:chgData name="Riley, Ben - Division of Assessment and Accountability Support" userId="4cd6cdff-1273-49fa-8860-d0f5fa3fb9f7" providerId="ADAL" clId="{D79F0DE4-AFD1-4859-9421-38A067FF0C5F}" dt="2025-07-30T15:24:19.361" v="48" actId="47"/>
        <pc:sldMkLst>
          <pc:docMk/>
          <pc:sldMk cId="1307860156" sldId="1593"/>
        </pc:sldMkLst>
      </pc:sldChg>
      <pc:sldChg chg="del">
        <pc:chgData name="Riley, Ben - Division of Assessment and Accountability Support" userId="4cd6cdff-1273-49fa-8860-d0f5fa3fb9f7" providerId="ADAL" clId="{D79F0DE4-AFD1-4859-9421-38A067FF0C5F}" dt="2025-07-30T15:19:21.174" v="24" actId="47"/>
        <pc:sldMkLst>
          <pc:docMk/>
          <pc:sldMk cId="3125971441" sldId="1594"/>
        </pc:sldMkLst>
      </pc:sldChg>
      <pc:sldChg chg="del">
        <pc:chgData name="Riley, Ben - Division of Assessment and Accountability Support" userId="4cd6cdff-1273-49fa-8860-d0f5fa3fb9f7" providerId="ADAL" clId="{D79F0DE4-AFD1-4859-9421-38A067FF0C5F}" dt="2025-07-30T15:20:27.776" v="43" actId="2696"/>
        <pc:sldMkLst>
          <pc:docMk/>
          <pc:sldMk cId="3613472389" sldId="1595"/>
        </pc:sldMkLst>
      </pc:sldChg>
    </pc:docChg>
  </pc:docChgLst>
  <pc:docChgLst>
    <pc:chgData name="Williams, Chris - Division of Assessment and Accountability Support" userId="S::chris.williams@education.ky.gov::2f156fa2-a309-475c-82f3-62ae8d0ba8a4" providerId="AD" clId="Web-{C912F824-284B-4BCA-A4B2-F4B71E7BF850}"/>
    <pc:docChg chg="delSld">
      <pc:chgData name="Williams, Chris - Division of Assessment and Accountability Support" userId="S::chris.williams@education.ky.gov::2f156fa2-a309-475c-82f3-62ae8d0ba8a4" providerId="AD" clId="Web-{C912F824-284B-4BCA-A4B2-F4B71E7BF850}" dt="2025-07-22T19:58:51.797" v="0"/>
      <pc:docMkLst>
        <pc:docMk/>
      </pc:docMkLst>
      <pc:sldChg chg="del">
        <pc:chgData name="Williams, Chris - Division of Assessment and Accountability Support" userId="S::chris.williams@education.ky.gov::2f156fa2-a309-475c-82f3-62ae8d0ba8a4" providerId="AD" clId="Web-{C912F824-284B-4BCA-A4B2-F4B71E7BF850}" dt="2025-07-22T19:58:51.797" v="0"/>
        <pc:sldMkLst>
          <pc:docMk/>
          <pc:sldMk cId="737745528" sldId="3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9334B-C3DC-4196-9C5B-876714F42A02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0DA75D64-9323-4AFC-880B-C14A27F0DF04}">
      <dgm:prSet phldrT="[Text]" custT="1"/>
      <dgm:spPr/>
      <dgm:t>
        <a:bodyPr/>
        <a:lstStyle/>
        <a:p>
          <a:r>
            <a:rPr lang="en-US" sz="2000"/>
            <a:t>Current Year Status Score</a:t>
          </a:r>
        </a:p>
      </dgm:t>
    </dgm:pt>
    <dgm:pt modelId="{FB5FDF78-0E93-4632-BE96-6C39499CF731}" type="parTrans" cxnId="{0BED25D7-186C-4793-B1DD-E8955351F834}">
      <dgm:prSet/>
      <dgm:spPr/>
      <dgm:t>
        <a:bodyPr/>
        <a:lstStyle/>
        <a:p>
          <a:endParaRPr lang="en-US"/>
        </a:p>
      </dgm:t>
    </dgm:pt>
    <dgm:pt modelId="{EAA00885-9C33-46B7-8E11-279F9B5F390D}" type="sibTrans" cxnId="{0BED25D7-186C-4793-B1DD-E8955351F834}">
      <dgm:prSet/>
      <dgm:spPr/>
      <dgm:t>
        <a:bodyPr/>
        <a:lstStyle/>
        <a:p>
          <a:endParaRPr lang="en-US"/>
        </a:p>
      </dgm:t>
    </dgm:pt>
    <dgm:pt modelId="{AB6A64BF-0B83-40F1-8AD2-303BFC1A21F9}">
      <dgm:prSet phldrT="[Text]" custT="1"/>
      <dgm:spPr/>
      <dgm:t>
        <a:bodyPr/>
        <a:lstStyle/>
        <a:p>
          <a:r>
            <a:rPr lang="en-US" sz="2000"/>
            <a:t>Prior Year Status Score</a:t>
          </a:r>
        </a:p>
      </dgm:t>
    </dgm:pt>
    <dgm:pt modelId="{7D160FB9-8CB4-4FE4-AFEA-19F459E7D075}" type="parTrans" cxnId="{0F39C17A-6192-4597-AB31-7EF897BE421F}">
      <dgm:prSet/>
      <dgm:spPr/>
      <dgm:t>
        <a:bodyPr/>
        <a:lstStyle/>
        <a:p>
          <a:endParaRPr lang="en-US"/>
        </a:p>
      </dgm:t>
    </dgm:pt>
    <dgm:pt modelId="{7E14A41A-D404-469F-9E67-E467B8274A4A}" type="sibTrans" cxnId="{0F39C17A-6192-4597-AB31-7EF897BE421F}">
      <dgm:prSet/>
      <dgm:spPr/>
      <dgm:t>
        <a:bodyPr/>
        <a:lstStyle/>
        <a:p>
          <a:endParaRPr lang="en-US"/>
        </a:p>
      </dgm:t>
    </dgm:pt>
    <dgm:pt modelId="{16EF6DA5-C2EF-4846-980D-096F744BA5A9}">
      <dgm:prSet phldrT="[Text]" custT="1"/>
      <dgm:spPr/>
      <dgm:t>
        <a:bodyPr/>
        <a:lstStyle/>
        <a:p>
          <a:r>
            <a:rPr lang="en-US" sz="2000"/>
            <a:t>Change Score </a:t>
          </a:r>
        </a:p>
      </dgm:t>
    </dgm:pt>
    <dgm:pt modelId="{97F1D798-6BF1-44C6-A4D5-329D2D63AE3F}" type="parTrans" cxnId="{3F4DDC1C-1C95-4E7C-B157-102B2CDECCA6}">
      <dgm:prSet/>
      <dgm:spPr/>
      <dgm:t>
        <a:bodyPr/>
        <a:lstStyle/>
        <a:p>
          <a:endParaRPr lang="en-US"/>
        </a:p>
      </dgm:t>
    </dgm:pt>
    <dgm:pt modelId="{341D5FE8-F44A-413E-B8CA-2AC06EBCB2DB}" type="sibTrans" cxnId="{3F4DDC1C-1C95-4E7C-B157-102B2CDECCA6}">
      <dgm:prSet/>
      <dgm:spPr/>
      <dgm:t>
        <a:bodyPr/>
        <a:lstStyle/>
        <a:p>
          <a:endParaRPr lang="en-US"/>
        </a:p>
      </dgm:t>
    </dgm:pt>
    <dgm:pt modelId="{4C9CF760-9B54-4347-A97E-80751DAFDB0E}" type="pres">
      <dgm:prSet presAssocID="{7789334B-C3DC-4196-9C5B-876714F42A02}" presName="linearFlow" presStyleCnt="0">
        <dgm:presLayoutVars>
          <dgm:dir/>
          <dgm:resizeHandles val="exact"/>
        </dgm:presLayoutVars>
      </dgm:prSet>
      <dgm:spPr/>
    </dgm:pt>
    <dgm:pt modelId="{056CB8B4-1A88-4A12-BC22-E27CB102F74B}" type="pres">
      <dgm:prSet presAssocID="{0DA75D64-9323-4AFC-880B-C14A27F0DF04}" presName="node" presStyleLbl="node1" presStyleIdx="0" presStyleCnt="3">
        <dgm:presLayoutVars>
          <dgm:bulletEnabled val="1"/>
        </dgm:presLayoutVars>
      </dgm:prSet>
      <dgm:spPr/>
    </dgm:pt>
    <dgm:pt modelId="{25FF640B-57CA-4AA1-868E-B9A5D6EA3760}" type="pres">
      <dgm:prSet presAssocID="{EAA00885-9C33-46B7-8E11-279F9B5F390D}" presName="spacerL" presStyleCnt="0"/>
      <dgm:spPr/>
    </dgm:pt>
    <dgm:pt modelId="{72B74AF2-1E07-4450-84F4-424F298ED4B1}" type="pres">
      <dgm:prSet presAssocID="{EAA00885-9C33-46B7-8E11-279F9B5F390D}" presName="sibTrans" presStyleLbl="sibTrans2D1" presStyleIdx="0" presStyleCnt="2"/>
      <dgm:spPr>
        <a:prstGeom prst="mathMinus">
          <a:avLst/>
        </a:prstGeom>
      </dgm:spPr>
    </dgm:pt>
    <dgm:pt modelId="{286B70C1-71B5-4DE6-AAE0-8A2FC06FB18C}" type="pres">
      <dgm:prSet presAssocID="{EAA00885-9C33-46B7-8E11-279F9B5F390D}" presName="spacerR" presStyleCnt="0"/>
      <dgm:spPr/>
    </dgm:pt>
    <dgm:pt modelId="{E9BAE064-30DD-4F97-9DD6-CCC4C27BB31A}" type="pres">
      <dgm:prSet presAssocID="{AB6A64BF-0B83-40F1-8AD2-303BFC1A21F9}" presName="node" presStyleLbl="node1" presStyleIdx="1" presStyleCnt="3">
        <dgm:presLayoutVars>
          <dgm:bulletEnabled val="1"/>
        </dgm:presLayoutVars>
      </dgm:prSet>
      <dgm:spPr/>
    </dgm:pt>
    <dgm:pt modelId="{4C397E3F-FC69-465A-99E5-E9C0563E871E}" type="pres">
      <dgm:prSet presAssocID="{7E14A41A-D404-469F-9E67-E467B8274A4A}" presName="spacerL" presStyleCnt="0"/>
      <dgm:spPr/>
    </dgm:pt>
    <dgm:pt modelId="{F00A338A-FE51-4FEE-8BCD-C68BAC169AB7}" type="pres">
      <dgm:prSet presAssocID="{7E14A41A-D404-469F-9E67-E467B8274A4A}" presName="sibTrans" presStyleLbl="sibTrans2D1" presStyleIdx="1" presStyleCnt="2"/>
      <dgm:spPr/>
    </dgm:pt>
    <dgm:pt modelId="{A93DE178-CFA4-4CD7-B11E-9FAC244674FD}" type="pres">
      <dgm:prSet presAssocID="{7E14A41A-D404-469F-9E67-E467B8274A4A}" presName="spacerR" presStyleCnt="0"/>
      <dgm:spPr/>
    </dgm:pt>
    <dgm:pt modelId="{0377CC37-CEA7-47BF-A336-DF6AD436B873}" type="pres">
      <dgm:prSet presAssocID="{16EF6DA5-C2EF-4846-980D-096F744BA5A9}" presName="node" presStyleLbl="node1" presStyleIdx="2" presStyleCnt="3">
        <dgm:presLayoutVars>
          <dgm:bulletEnabled val="1"/>
        </dgm:presLayoutVars>
      </dgm:prSet>
      <dgm:spPr/>
    </dgm:pt>
  </dgm:ptLst>
  <dgm:cxnLst>
    <dgm:cxn modelId="{3F4DDC1C-1C95-4E7C-B157-102B2CDECCA6}" srcId="{7789334B-C3DC-4196-9C5B-876714F42A02}" destId="{16EF6DA5-C2EF-4846-980D-096F744BA5A9}" srcOrd="2" destOrd="0" parTransId="{97F1D798-6BF1-44C6-A4D5-329D2D63AE3F}" sibTransId="{341D5FE8-F44A-413E-B8CA-2AC06EBCB2DB}"/>
    <dgm:cxn modelId="{7B2C6A39-88E7-48E1-9C67-EFEF8E4A10DE}" type="presOf" srcId="{AB6A64BF-0B83-40F1-8AD2-303BFC1A21F9}" destId="{E9BAE064-30DD-4F97-9DD6-CCC4C27BB31A}" srcOrd="0" destOrd="0" presId="urn:microsoft.com/office/officeart/2005/8/layout/equation1"/>
    <dgm:cxn modelId="{0F39C17A-6192-4597-AB31-7EF897BE421F}" srcId="{7789334B-C3DC-4196-9C5B-876714F42A02}" destId="{AB6A64BF-0B83-40F1-8AD2-303BFC1A21F9}" srcOrd="1" destOrd="0" parTransId="{7D160FB9-8CB4-4FE4-AFEA-19F459E7D075}" sibTransId="{7E14A41A-D404-469F-9E67-E467B8274A4A}"/>
    <dgm:cxn modelId="{9547047E-33D6-41E9-9F95-C6CD676BDDAB}" type="presOf" srcId="{0DA75D64-9323-4AFC-880B-C14A27F0DF04}" destId="{056CB8B4-1A88-4A12-BC22-E27CB102F74B}" srcOrd="0" destOrd="0" presId="urn:microsoft.com/office/officeart/2005/8/layout/equation1"/>
    <dgm:cxn modelId="{CD850FA4-E145-4B4E-939E-63185D17AD01}" type="presOf" srcId="{7E14A41A-D404-469F-9E67-E467B8274A4A}" destId="{F00A338A-FE51-4FEE-8BCD-C68BAC169AB7}" srcOrd="0" destOrd="0" presId="urn:microsoft.com/office/officeart/2005/8/layout/equation1"/>
    <dgm:cxn modelId="{42C0FEC8-302D-4179-88D4-CA120E399A3A}" type="presOf" srcId="{16EF6DA5-C2EF-4846-980D-096F744BA5A9}" destId="{0377CC37-CEA7-47BF-A336-DF6AD436B873}" srcOrd="0" destOrd="0" presId="urn:microsoft.com/office/officeart/2005/8/layout/equation1"/>
    <dgm:cxn modelId="{0BED25D7-186C-4793-B1DD-E8955351F834}" srcId="{7789334B-C3DC-4196-9C5B-876714F42A02}" destId="{0DA75D64-9323-4AFC-880B-C14A27F0DF04}" srcOrd="0" destOrd="0" parTransId="{FB5FDF78-0E93-4632-BE96-6C39499CF731}" sibTransId="{EAA00885-9C33-46B7-8E11-279F9B5F390D}"/>
    <dgm:cxn modelId="{3824DCE2-4A8A-42E9-B66F-2870BC2B1960}" type="presOf" srcId="{EAA00885-9C33-46B7-8E11-279F9B5F390D}" destId="{72B74AF2-1E07-4450-84F4-424F298ED4B1}" srcOrd="0" destOrd="0" presId="urn:microsoft.com/office/officeart/2005/8/layout/equation1"/>
    <dgm:cxn modelId="{B81F15F6-5A37-4470-BDF3-33FDF55FE828}" type="presOf" srcId="{7789334B-C3DC-4196-9C5B-876714F42A02}" destId="{4C9CF760-9B54-4347-A97E-80751DAFDB0E}" srcOrd="0" destOrd="0" presId="urn:microsoft.com/office/officeart/2005/8/layout/equation1"/>
    <dgm:cxn modelId="{2E79AEFE-814B-4E90-88EB-E5C217CA11DF}" type="presParOf" srcId="{4C9CF760-9B54-4347-A97E-80751DAFDB0E}" destId="{056CB8B4-1A88-4A12-BC22-E27CB102F74B}" srcOrd="0" destOrd="0" presId="urn:microsoft.com/office/officeart/2005/8/layout/equation1"/>
    <dgm:cxn modelId="{DEE479B2-D8BE-4AF4-B5C2-686ADE02EC03}" type="presParOf" srcId="{4C9CF760-9B54-4347-A97E-80751DAFDB0E}" destId="{25FF640B-57CA-4AA1-868E-B9A5D6EA3760}" srcOrd="1" destOrd="0" presId="urn:microsoft.com/office/officeart/2005/8/layout/equation1"/>
    <dgm:cxn modelId="{9040FE51-6F0A-4794-81A8-8A4443A69447}" type="presParOf" srcId="{4C9CF760-9B54-4347-A97E-80751DAFDB0E}" destId="{72B74AF2-1E07-4450-84F4-424F298ED4B1}" srcOrd="2" destOrd="0" presId="urn:microsoft.com/office/officeart/2005/8/layout/equation1"/>
    <dgm:cxn modelId="{0E0F8299-D078-48EA-8A2A-04547EE9F320}" type="presParOf" srcId="{4C9CF760-9B54-4347-A97E-80751DAFDB0E}" destId="{286B70C1-71B5-4DE6-AAE0-8A2FC06FB18C}" srcOrd="3" destOrd="0" presId="urn:microsoft.com/office/officeart/2005/8/layout/equation1"/>
    <dgm:cxn modelId="{955637C1-A2C9-400E-A539-22DD40BEE591}" type="presParOf" srcId="{4C9CF760-9B54-4347-A97E-80751DAFDB0E}" destId="{E9BAE064-30DD-4F97-9DD6-CCC4C27BB31A}" srcOrd="4" destOrd="0" presId="urn:microsoft.com/office/officeart/2005/8/layout/equation1"/>
    <dgm:cxn modelId="{158E5243-7AF0-4AFB-8EFE-6A875A488994}" type="presParOf" srcId="{4C9CF760-9B54-4347-A97E-80751DAFDB0E}" destId="{4C397E3F-FC69-465A-99E5-E9C0563E871E}" srcOrd="5" destOrd="0" presId="urn:microsoft.com/office/officeart/2005/8/layout/equation1"/>
    <dgm:cxn modelId="{D40BA9D0-5821-4D5A-8C7A-87E32B7ADCB9}" type="presParOf" srcId="{4C9CF760-9B54-4347-A97E-80751DAFDB0E}" destId="{F00A338A-FE51-4FEE-8BCD-C68BAC169AB7}" srcOrd="6" destOrd="0" presId="urn:microsoft.com/office/officeart/2005/8/layout/equation1"/>
    <dgm:cxn modelId="{122B8D15-8CC4-4A88-BA7D-A047EE02715C}" type="presParOf" srcId="{4C9CF760-9B54-4347-A97E-80751DAFDB0E}" destId="{A93DE178-CFA4-4CD7-B11E-9FAC244674FD}" srcOrd="7" destOrd="0" presId="urn:microsoft.com/office/officeart/2005/8/layout/equation1"/>
    <dgm:cxn modelId="{4D2B37A6-73E8-4D3A-80ED-D74BA7E12ECF}" type="presParOf" srcId="{4C9CF760-9B54-4347-A97E-80751DAFDB0E}" destId="{0377CC37-CEA7-47BF-A336-DF6AD436B87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C20B2-D0ED-4C31-872A-EC209247C8B6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1AA21322-6F49-4F2D-BD04-2E92D149EC1A}">
      <dgm:prSet phldrT="[Text]" custT="1"/>
      <dgm:spPr/>
      <dgm:t>
        <a:bodyPr/>
        <a:lstStyle/>
        <a:p>
          <a:r>
            <a:rPr lang="en-US" sz="2400"/>
            <a:t>Current Year Status Score </a:t>
          </a:r>
        </a:p>
      </dgm:t>
    </dgm:pt>
    <dgm:pt modelId="{9447C93C-03D4-4267-B6EA-E149F18CDE6A}" type="parTrans" cxnId="{290BC67E-96D3-4E80-B156-CC5CE11D3C7B}">
      <dgm:prSet/>
      <dgm:spPr/>
      <dgm:t>
        <a:bodyPr/>
        <a:lstStyle/>
        <a:p>
          <a:endParaRPr lang="en-US" sz="2000"/>
        </a:p>
      </dgm:t>
    </dgm:pt>
    <dgm:pt modelId="{08DAD288-2651-4988-B9BE-6E311A5E6442}" type="sibTrans" cxnId="{290BC67E-96D3-4E80-B156-CC5CE11D3C7B}">
      <dgm:prSet custT="1"/>
      <dgm:spPr/>
      <dgm:t>
        <a:bodyPr/>
        <a:lstStyle/>
        <a:p>
          <a:endParaRPr lang="en-US" sz="2400"/>
        </a:p>
      </dgm:t>
    </dgm:pt>
    <dgm:pt modelId="{9C49D946-D903-433A-9917-F67F684D60F8}">
      <dgm:prSet phldrT="[Text]" custT="1"/>
      <dgm:spPr/>
      <dgm:t>
        <a:bodyPr/>
        <a:lstStyle/>
        <a:p>
          <a:r>
            <a:rPr lang="en-US" sz="2400"/>
            <a:t>Change Score</a:t>
          </a:r>
        </a:p>
      </dgm:t>
    </dgm:pt>
    <dgm:pt modelId="{98B7C286-2710-4313-AA5E-76D65C14AA11}" type="parTrans" cxnId="{8E6C4726-9D47-4BA8-8243-F96B1839716E}">
      <dgm:prSet/>
      <dgm:spPr/>
      <dgm:t>
        <a:bodyPr/>
        <a:lstStyle/>
        <a:p>
          <a:endParaRPr lang="en-US" sz="2000"/>
        </a:p>
      </dgm:t>
    </dgm:pt>
    <dgm:pt modelId="{A5A89AFC-462E-4B5E-B519-CE96580EB9A1}" type="sibTrans" cxnId="{8E6C4726-9D47-4BA8-8243-F96B1839716E}">
      <dgm:prSet custT="1"/>
      <dgm:spPr/>
      <dgm:t>
        <a:bodyPr/>
        <a:lstStyle/>
        <a:p>
          <a:endParaRPr lang="en-US" sz="2400"/>
        </a:p>
      </dgm:t>
    </dgm:pt>
    <dgm:pt modelId="{0BEB165C-96B9-4686-A54F-8144BE63EAC6}">
      <dgm:prSet phldrT="[Text]" custT="1"/>
      <dgm:spPr/>
      <dgm:t>
        <a:bodyPr/>
        <a:lstStyle/>
        <a:p>
          <a:r>
            <a:rPr lang="en-US" sz="2400"/>
            <a:t>Indicator Score </a:t>
          </a:r>
        </a:p>
      </dgm:t>
    </dgm:pt>
    <dgm:pt modelId="{B699C40E-01EE-4009-A121-1D0A681E4051}" type="parTrans" cxnId="{BE1D6B70-F6CC-42BD-B7E0-D08466016575}">
      <dgm:prSet/>
      <dgm:spPr/>
      <dgm:t>
        <a:bodyPr/>
        <a:lstStyle/>
        <a:p>
          <a:endParaRPr lang="en-US" sz="2000"/>
        </a:p>
      </dgm:t>
    </dgm:pt>
    <dgm:pt modelId="{6B675A22-25A4-4947-81B8-4AE3620EF3E1}" type="sibTrans" cxnId="{BE1D6B70-F6CC-42BD-B7E0-D08466016575}">
      <dgm:prSet/>
      <dgm:spPr/>
      <dgm:t>
        <a:bodyPr/>
        <a:lstStyle/>
        <a:p>
          <a:endParaRPr lang="en-US" sz="2000"/>
        </a:p>
      </dgm:t>
    </dgm:pt>
    <dgm:pt modelId="{3B52EDB6-DC9E-4D1B-BDB3-1A5F5BBE87E5}" type="pres">
      <dgm:prSet presAssocID="{1EBC20B2-D0ED-4C31-872A-EC209247C8B6}" presName="linearFlow" presStyleCnt="0">
        <dgm:presLayoutVars>
          <dgm:dir/>
          <dgm:resizeHandles val="exact"/>
        </dgm:presLayoutVars>
      </dgm:prSet>
      <dgm:spPr/>
    </dgm:pt>
    <dgm:pt modelId="{87831C79-36B4-4F67-9B68-6DB3876440E3}" type="pres">
      <dgm:prSet presAssocID="{1AA21322-6F49-4F2D-BD04-2E92D149EC1A}" presName="node" presStyleLbl="node1" presStyleIdx="0" presStyleCnt="3" custLinFactNeighborX="21938" custLinFactNeighborY="19001">
        <dgm:presLayoutVars>
          <dgm:bulletEnabled val="1"/>
        </dgm:presLayoutVars>
      </dgm:prSet>
      <dgm:spPr/>
    </dgm:pt>
    <dgm:pt modelId="{A031965F-5FE8-4C91-88B0-1FCDE812B207}" type="pres">
      <dgm:prSet presAssocID="{08DAD288-2651-4988-B9BE-6E311A5E6442}" presName="spacerL" presStyleCnt="0"/>
      <dgm:spPr/>
    </dgm:pt>
    <dgm:pt modelId="{01861E50-EF56-4DB1-99F2-63789CB4FB22}" type="pres">
      <dgm:prSet presAssocID="{08DAD288-2651-4988-B9BE-6E311A5E6442}" presName="sibTrans" presStyleLbl="sibTrans2D1" presStyleIdx="0" presStyleCnt="2" custLinFactNeighborX="14625" custLinFactNeighborY="34808"/>
      <dgm:spPr/>
    </dgm:pt>
    <dgm:pt modelId="{F54728DC-1ED9-49D3-AD51-5A7CF3B84E2A}" type="pres">
      <dgm:prSet presAssocID="{08DAD288-2651-4988-B9BE-6E311A5E6442}" presName="spacerR" presStyleCnt="0"/>
      <dgm:spPr/>
    </dgm:pt>
    <dgm:pt modelId="{77E6BBB9-5FA0-4598-91EC-75A4D3294FC4}" type="pres">
      <dgm:prSet presAssocID="{9C49D946-D903-433A-9917-F67F684D60F8}" presName="node" presStyleLbl="node1" presStyleIdx="1" presStyleCnt="3" custLinFactNeighborX="43874" custLinFactNeighborY="18407">
        <dgm:presLayoutVars>
          <dgm:bulletEnabled val="1"/>
        </dgm:presLayoutVars>
      </dgm:prSet>
      <dgm:spPr/>
    </dgm:pt>
    <dgm:pt modelId="{54F638AB-0B00-4E88-A37C-B0F6B3BA8DFA}" type="pres">
      <dgm:prSet presAssocID="{A5A89AFC-462E-4B5E-B519-CE96580EB9A1}" presName="spacerL" presStyleCnt="0"/>
      <dgm:spPr/>
    </dgm:pt>
    <dgm:pt modelId="{8A5D05BA-48CE-4A9D-84F1-C9B2DAB6D2C0}" type="pres">
      <dgm:prSet presAssocID="{A5A89AFC-462E-4B5E-B519-CE96580EB9A1}" presName="sibTrans" presStyleLbl="sibTrans2D1" presStyleIdx="1" presStyleCnt="2" custLinFactNeighborX="51188" custLinFactNeighborY="44426"/>
      <dgm:spPr/>
    </dgm:pt>
    <dgm:pt modelId="{1A6FC18C-A8CC-4690-9239-F09F1DD01F55}" type="pres">
      <dgm:prSet presAssocID="{A5A89AFC-462E-4B5E-B519-CE96580EB9A1}" presName="spacerR" presStyleCnt="0"/>
      <dgm:spPr/>
    </dgm:pt>
    <dgm:pt modelId="{242D0C74-143E-45C6-91BC-624C35B7EFFA}" type="pres">
      <dgm:prSet presAssocID="{0BEB165C-96B9-4686-A54F-8144BE63EAC6}" presName="node" presStyleLbl="node1" presStyleIdx="2" presStyleCnt="3" custLinFactNeighborX="87750" custLinFactNeighborY="18407">
        <dgm:presLayoutVars>
          <dgm:bulletEnabled val="1"/>
        </dgm:presLayoutVars>
      </dgm:prSet>
      <dgm:spPr/>
    </dgm:pt>
  </dgm:ptLst>
  <dgm:cxnLst>
    <dgm:cxn modelId="{C89B0118-0A63-4D54-B681-D684ADC1A6AA}" type="presOf" srcId="{1AA21322-6F49-4F2D-BD04-2E92D149EC1A}" destId="{87831C79-36B4-4F67-9B68-6DB3876440E3}" srcOrd="0" destOrd="0" presId="urn:microsoft.com/office/officeart/2005/8/layout/equation1"/>
    <dgm:cxn modelId="{8E6C4726-9D47-4BA8-8243-F96B1839716E}" srcId="{1EBC20B2-D0ED-4C31-872A-EC209247C8B6}" destId="{9C49D946-D903-433A-9917-F67F684D60F8}" srcOrd="1" destOrd="0" parTransId="{98B7C286-2710-4313-AA5E-76D65C14AA11}" sibTransId="{A5A89AFC-462E-4B5E-B519-CE96580EB9A1}"/>
    <dgm:cxn modelId="{82D58827-9F06-4AF4-8CB3-E9823735F8A2}" type="presOf" srcId="{9C49D946-D903-433A-9917-F67F684D60F8}" destId="{77E6BBB9-5FA0-4598-91EC-75A4D3294FC4}" srcOrd="0" destOrd="0" presId="urn:microsoft.com/office/officeart/2005/8/layout/equation1"/>
    <dgm:cxn modelId="{3321102A-2396-40AD-9F3F-5D633D50FB26}" type="presOf" srcId="{0BEB165C-96B9-4686-A54F-8144BE63EAC6}" destId="{242D0C74-143E-45C6-91BC-624C35B7EFFA}" srcOrd="0" destOrd="0" presId="urn:microsoft.com/office/officeart/2005/8/layout/equation1"/>
    <dgm:cxn modelId="{BE1D6B70-F6CC-42BD-B7E0-D08466016575}" srcId="{1EBC20B2-D0ED-4C31-872A-EC209247C8B6}" destId="{0BEB165C-96B9-4686-A54F-8144BE63EAC6}" srcOrd="2" destOrd="0" parTransId="{B699C40E-01EE-4009-A121-1D0A681E4051}" sibTransId="{6B675A22-25A4-4947-81B8-4AE3620EF3E1}"/>
    <dgm:cxn modelId="{290BC67E-96D3-4E80-B156-CC5CE11D3C7B}" srcId="{1EBC20B2-D0ED-4C31-872A-EC209247C8B6}" destId="{1AA21322-6F49-4F2D-BD04-2E92D149EC1A}" srcOrd="0" destOrd="0" parTransId="{9447C93C-03D4-4267-B6EA-E149F18CDE6A}" sibTransId="{08DAD288-2651-4988-B9BE-6E311A5E6442}"/>
    <dgm:cxn modelId="{7848D6A1-484D-478A-84A0-07F68A69E754}" type="presOf" srcId="{08DAD288-2651-4988-B9BE-6E311A5E6442}" destId="{01861E50-EF56-4DB1-99F2-63789CB4FB22}" srcOrd="0" destOrd="0" presId="urn:microsoft.com/office/officeart/2005/8/layout/equation1"/>
    <dgm:cxn modelId="{2DB595E5-4E66-4056-B82C-9D2658BD191D}" type="presOf" srcId="{1EBC20B2-D0ED-4C31-872A-EC209247C8B6}" destId="{3B52EDB6-DC9E-4D1B-BDB3-1A5F5BBE87E5}" srcOrd="0" destOrd="0" presId="urn:microsoft.com/office/officeart/2005/8/layout/equation1"/>
    <dgm:cxn modelId="{95A44BF8-B399-4DAE-B092-4DA4244CB9D5}" type="presOf" srcId="{A5A89AFC-462E-4B5E-B519-CE96580EB9A1}" destId="{8A5D05BA-48CE-4A9D-84F1-C9B2DAB6D2C0}" srcOrd="0" destOrd="0" presId="urn:microsoft.com/office/officeart/2005/8/layout/equation1"/>
    <dgm:cxn modelId="{DE3F372F-4D33-46A3-9E72-611CE87F546B}" type="presParOf" srcId="{3B52EDB6-DC9E-4D1B-BDB3-1A5F5BBE87E5}" destId="{87831C79-36B4-4F67-9B68-6DB3876440E3}" srcOrd="0" destOrd="0" presId="urn:microsoft.com/office/officeart/2005/8/layout/equation1"/>
    <dgm:cxn modelId="{7616F728-2D75-44F5-895C-B3C4B51BBA69}" type="presParOf" srcId="{3B52EDB6-DC9E-4D1B-BDB3-1A5F5BBE87E5}" destId="{A031965F-5FE8-4C91-88B0-1FCDE812B207}" srcOrd="1" destOrd="0" presId="urn:microsoft.com/office/officeart/2005/8/layout/equation1"/>
    <dgm:cxn modelId="{00C2EE88-CD10-4380-8C40-428E003698B9}" type="presParOf" srcId="{3B52EDB6-DC9E-4D1B-BDB3-1A5F5BBE87E5}" destId="{01861E50-EF56-4DB1-99F2-63789CB4FB22}" srcOrd="2" destOrd="0" presId="urn:microsoft.com/office/officeart/2005/8/layout/equation1"/>
    <dgm:cxn modelId="{303E7D2C-C3EF-4372-B3E0-47C84BDC1189}" type="presParOf" srcId="{3B52EDB6-DC9E-4D1B-BDB3-1A5F5BBE87E5}" destId="{F54728DC-1ED9-49D3-AD51-5A7CF3B84E2A}" srcOrd="3" destOrd="0" presId="urn:microsoft.com/office/officeart/2005/8/layout/equation1"/>
    <dgm:cxn modelId="{5D4B84B9-3CDA-470F-A3DE-E78F0EB7248F}" type="presParOf" srcId="{3B52EDB6-DC9E-4D1B-BDB3-1A5F5BBE87E5}" destId="{77E6BBB9-5FA0-4598-91EC-75A4D3294FC4}" srcOrd="4" destOrd="0" presId="urn:microsoft.com/office/officeart/2005/8/layout/equation1"/>
    <dgm:cxn modelId="{BE03428A-BB68-4B52-81B8-6F7B072EFB5D}" type="presParOf" srcId="{3B52EDB6-DC9E-4D1B-BDB3-1A5F5BBE87E5}" destId="{54F638AB-0B00-4E88-A37C-B0F6B3BA8DFA}" srcOrd="5" destOrd="0" presId="urn:microsoft.com/office/officeart/2005/8/layout/equation1"/>
    <dgm:cxn modelId="{8DE043DD-5F88-4E24-AF4A-3AFB071C609B}" type="presParOf" srcId="{3B52EDB6-DC9E-4D1B-BDB3-1A5F5BBE87E5}" destId="{8A5D05BA-48CE-4A9D-84F1-C9B2DAB6D2C0}" srcOrd="6" destOrd="0" presId="urn:microsoft.com/office/officeart/2005/8/layout/equation1"/>
    <dgm:cxn modelId="{49698BA5-0D9E-463B-8688-57C457034B4C}" type="presParOf" srcId="{3B52EDB6-DC9E-4D1B-BDB3-1A5F5BBE87E5}" destId="{1A6FC18C-A8CC-4690-9239-F09F1DD01F55}" srcOrd="7" destOrd="0" presId="urn:microsoft.com/office/officeart/2005/8/layout/equation1"/>
    <dgm:cxn modelId="{F157C541-EE34-4461-A693-7503E54FB377}" type="presParOf" srcId="{3B52EDB6-DC9E-4D1B-BDB3-1A5F5BBE87E5}" destId="{242D0C74-143E-45C6-91BC-624C35B7EFF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04A12-FD33-448E-97D0-EC93ABBE2BBF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37AB8A-B2B1-4667-A439-E18620A5BB81}">
      <dgm:prSet phldrT="[Text]" custT="1"/>
      <dgm:spPr/>
      <dgm:t>
        <a:bodyPr/>
        <a:lstStyle/>
        <a:p>
          <a:pPr>
            <a:buNone/>
          </a:pPr>
          <a:r>
            <a:rPr lang="en-US" sz="1050" b="0">
              <a:latin typeface="+mn-lt"/>
              <a:ea typeface="Calibri"/>
              <a:cs typeface="Calibri"/>
              <a:sym typeface="Calibri"/>
            </a:rPr>
            <a:t>State Assessment Results in Reading and Mathematics Indicator Score     </a:t>
          </a:r>
          <a:r>
            <a:rPr lang="en-US" sz="1800" b="0">
              <a:latin typeface="+mn-lt"/>
              <a:ea typeface="Calibri"/>
              <a:cs typeface="Calibri"/>
              <a:sym typeface="Calibri"/>
            </a:rPr>
            <a:t>* .45</a:t>
          </a:r>
          <a:endParaRPr lang="en-US" sz="1800" b="0">
            <a:latin typeface="+mn-lt"/>
          </a:endParaRPr>
        </a:p>
      </dgm:t>
    </dgm:pt>
    <dgm:pt modelId="{5C4980D0-2C33-492F-AE47-806C31C6B62C}" type="parTrans" cxnId="{ED94F9AE-5B6E-48BA-876B-3AB9C489F07D}">
      <dgm:prSet/>
      <dgm:spPr/>
      <dgm:t>
        <a:bodyPr/>
        <a:lstStyle/>
        <a:p>
          <a:endParaRPr lang="en-US"/>
        </a:p>
      </dgm:t>
    </dgm:pt>
    <dgm:pt modelId="{18CB9083-2D99-4F23-AEED-F2DA9D450116}" type="sibTrans" cxnId="{ED94F9AE-5B6E-48BA-876B-3AB9C489F07D}">
      <dgm:prSet/>
      <dgm:spPr/>
      <dgm:t>
        <a:bodyPr/>
        <a:lstStyle/>
        <a:p>
          <a:endParaRPr lang="en-US"/>
        </a:p>
      </dgm:t>
    </dgm:pt>
    <dgm:pt modelId="{3FB1B29C-55F7-402F-AED8-899269E90E80}">
      <dgm:prSet phldrT="[Text]" custT="1"/>
      <dgm:spPr/>
      <dgm:t>
        <a:bodyPr/>
        <a:lstStyle/>
        <a:p>
          <a:pPr>
            <a:buNone/>
          </a:pPr>
          <a:r>
            <a:rPr lang="en-US" sz="1050" b="0">
              <a:latin typeface="+mn-lt"/>
              <a:ea typeface="Calibri"/>
              <a:cs typeface="Calibri"/>
              <a:sym typeface="Calibri"/>
            </a:rPr>
            <a:t>State Assessment Results in Sc, SS and Writing Indicator Score                       </a:t>
          </a:r>
          <a:r>
            <a:rPr lang="en-US" sz="1800" b="0">
              <a:latin typeface="+mn-lt"/>
              <a:ea typeface="Calibri"/>
              <a:cs typeface="Calibri"/>
              <a:sym typeface="Calibri"/>
            </a:rPr>
            <a:t>* .20</a:t>
          </a:r>
          <a:endParaRPr lang="en-US" sz="1800" b="0">
            <a:latin typeface="+mn-lt"/>
          </a:endParaRPr>
        </a:p>
      </dgm:t>
    </dgm:pt>
    <dgm:pt modelId="{F9A19880-9E3E-46CB-B498-01BECD9AA20F}" type="parTrans" cxnId="{902FBB95-AA6D-4140-9B58-20B76E2CC453}">
      <dgm:prSet/>
      <dgm:spPr/>
      <dgm:t>
        <a:bodyPr/>
        <a:lstStyle/>
        <a:p>
          <a:endParaRPr lang="en-US"/>
        </a:p>
      </dgm:t>
    </dgm:pt>
    <dgm:pt modelId="{C121A2A2-2B18-4EF0-B02F-4F2CE38ADB19}" type="sibTrans" cxnId="{902FBB95-AA6D-4140-9B58-20B76E2CC453}">
      <dgm:prSet/>
      <dgm:spPr/>
      <dgm:t>
        <a:bodyPr/>
        <a:lstStyle/>
        <a:p>
          <a:endParaRPr lang="en-US"/>
        </a:p>
      </dgm:t>
    </dgm:pt>
    <dgm:pt modelId="{F1A7D9D5-3CE6-4F77-873B-F0A3B191D1BB}">
      <dgm:prSet phldrT="[Text]" custT="1"/>
      <dgm:spPr/>
      <dgm:t>
        <a:bodyPr/>
        <a:lstStyle/>
        <a:p>
          <a:pPr>
            <a:buNone/>
          </a:pPr>
          <a:r>
            <a:rPr lang="en-US" sz="1050">
              <a:latin typeface="+mn-lt"/>
            </a:rPr>
            <a:t>English Learner Progress Indicator Score</a:t>
          </a:r>
        </a:p>
        <a:p>
          <a:pPr>
            <a:buNone/>
          </a:pPr>
          <a:r>
            <a:rPr lang="en-US" sz="1050">
              <a:latin typeface="+mn-lt"/>
            </a:rPr>
            <a:t>      </a:t>
          </a:r>
          <a:r>
            <a:rPr lang="en-US" sz="1800">
              <a:latin typeface="+mn-lt"/>
            </a:rPr>
            <a:t>*.05</a:t>
          </a:r>
        </a:p>
      </dgm:t>
    </dgm:pt>
    <dgm:pt modelId="{8744BD9C-9C87-490C-A8CC-463B52184BD6}" type="parTrans" cxnId="{A11A3A86-07EE-4CD7-A669-63DC84ADE0D5}">
      <dgm:prSet/>
      <dgm:spPr/>
      <dgm:t>
        <a:bodyPr/>
        <a:lstStyle/>
        <a:p>
          <a:endParaRPr lang="en-US"/>
        </a:p>
      </dgm:t>
    </dgm:pt>
    <dgm:pt modelId="{E0240FD2-8994-40FF-B062-074CC7028690}" type="sibTrans" cxnId="{A11A3A86-07EE-4CD7-A669-63DC84ADE0D5}">
      <dgm:prSet/>
      <dgm:spPr/>
      <dgm:t>
        <a:bodyPr/>
        <a:lstStyle/>
        <a:p>
          <a:endParaRPr lang="en-US"/>
        </a:p>
      </dgm:t>
    </dgm:pt>
    <dgm:pt modelId="{7F08EE7E-F3FF-4443-94FE-3017210D1FEE}">
      <dgm:prSet phldrT="[Text]" custT="1"/>
      <dgm:spPr/>
      <dgm:t>
        <a:bodyPr/>
        <a:lstStyle/>
        <a:p>
          <a:pPr>
            <a:buNone/>
          </a:pPr>
          <a:r>
            <a:rPr lang="en-US" sz="1050"/>
            <a:t>Quality of QSCS Indicator            </a:t>
          </a:r>
          <a:r>
            <a:rPr lang="en-US" sz="1800"/>
            <a:t>* .04</a:t>
          </a:r>
        </a:p>
      </dgm:t>
    </dgm:pt>
    <dgm:pt modelId="{2CB11427-FB70-4671-A008-189E05CE2211}" type="parTrans" cxnId="{C99F0367-0AEF-4CBE-B224-04CD4D84914B}">
      <dgm:prSet/>
      <dgm:spPr/>
      <dgm:t>
        <a:bodyPr/>
        <a:lstStyle/>
        <a:p>
          <a:endParaRPr lang="en-US"/>
        </a:p>
      </dgm:t>
    </dgm:pt>
    <dgm:pt modelId="{FDF15E03-D6E2-48DE-8398-970B60A2038A}" type="sibTrans" cxnId="{C99F0367-0AEF-4CBE-B224-04CD4D84914B}">
      <dgm:prSet/>
      <dgm:spPr/>
      <dgm:t>
        <a:bodyPr/>
        <a:lstStyle/>
        <a:p>
          <a:endParaRPr lang="en-US"/>
        </a:p>
      </dgm:t>
    </dgm:pt>
    <dgm:pt modelId="{D2524C0D-7DBA-417F-B02F-B9BD6ED2FCC7}">
      <dgm:prSet phldrT="[Text]" custT="1"/>
      <dgm:spPr/>
      <dgm:t>
        <a:bodyPr/>
        <a:lstStyle/>
        <a:p>
          <a:pPr>
            <a:buNone/>
          </a:pPr>
          <a:r>
            <a:rPr lang="en-US" sz="1050"/>
            <a:t>Postsecondary Readiness </a:t>
          </a:r>
        </a:p>
        <a:p>
          <a:pPr>
            <a:buNone/>
          </a:pPr>
          <a:r>
            <a:rPr lang="en-US" sz="1800"/>
            <a:t>*.20</a:t>
          </a:r>
        </a:p>
      </dgm:t>
    </dgm:pt>
    <dgm:pt modelId="{AF37E143-BEE2-46EA-8EA2-5F0EDA4F397C}" type="parTrans" cxnId="{E1DD9053-4907-4E68-A169-C8D05FACD127}">
      <dgm:prSet/>
      <dgm:spPr/>
      <dgm:t>
        <a:bodyPr/>
        <a:lstStyle/>
        <a:p>
          <a:endParaRPr lang="en-US"/>
        </a:p>
      </dgm:t>
    </dgm:pt>
    <dgm:pt modelId="{E9B8BF07-3ADB-48F3-933B-B028EEE3632A}" type="sibTrans" cxnId="{E1DD9053-4907-4E68-A169-C8D05FACD127}">
      <dgm:prSet/>
      <dgm:spPr/>
      <dgm:t>
        <a:bodyPr/>
        <a:lstStyle/>
        <a:p>
          <a:endParaRPr lang="en-US"/>
        </a:p>
      </dgm:t>
    </dgm:pt>
    <dgm:pt modelId="{2C6EFB82-0014-48C2-960D-184753BF84DE}">
      <dgm:prSet phldrT="[Text]" custT="1"/>
      <dgm:spPr/>
      <dgm:t>
        <a:bodyPr/>
        <a:lstStyle/>
        <a:p>
          <a:pPr>
            <a:buNone/>
          </a:pPr>
          <a:r>
            <a:rPr lang="en-US" sz="1050"/>
            <a:t>Graduation Rate       </a:t>
          </a:r>
          <a:r>
            <a:rPr lang="en-US" sz="1800"/>
            <a:t>*.06</a:t>
          </a:r>
        </a:p>
      </dgm:t>
    </dgm:pt>
    <dgm:pt modelId="{4DB1A205-7D87-48B3-9529-E131A717C31A}" type="parTrans" cxnId="{9172943E-BCF8-416D-A70E-D536975B9A33}">
      <dgm:prSet/>
      <dgm:spPr/>
      <dgm:t>
        <a:bodyPr/>
        <a:lstStyle/>
        <a:p>
          <a:endParaRPr lang="en-US"/>
        </a:p>
      </dgm:t>
    </dgm:pt>
    <dgm:pt modelId="{5B709DD1-69CF-4443-9A5B-AF940CBF02C3}" type="sibTrans" cxnId="{9172943E-BCF8-416D-A70E-D536975B9A33}">
      <dgm:prSet/>
      <dgm:spPr/>
      <dgm:t>
        <a:bodyPr/>
        <a:lstStyle/>
        <a:p>
          <a:endParaRPr lang="en-US"/>
        </a:p>
      </dgm:t>
    </dgm:pt>
    <dgm:pt modelId="{5A924ED4-0BCB-4F4A-BC8A-9D7676719F1C}">
      <dgm:prSet phldrT="[Text]" custT="1"/>
      <dgm:spPr/>
      <dgm:t>
        <a:bodyPr/>
        <a:lstStyle/>
        <a:p>
          <a:r>
            <a:rPr lang="en-US" sz="2000"/>
            <a:t>Overall Score</a:t>
          </a:r>
        </a:p>
      </dgm:t>
    </dgm:pt>
    <dgm:pt modelId="{F3F7CE91-B1C0-4CC9-9FCD-21E8E93BD853}" type="sibTrans" cxnId="{38557F63-53C5-4C87-8F08-F2F6B1831251}">
      <dgm:prSet/>
      <dgm:spPr/>
      <dgm:t>
        <a:bodyPr/>
        <a:lstStyle/>
        <a:p>
          <a:endParaRPr lang="en-US"/>
        </a:p>
      </dgm:t>
    </dgm:pt>
    <dgm:pt modelId="{3C7E50CF-7C15-4360-9A72-BAA8DB0A578A}" type="parTrans" cxnId="{38557F63-53C5-4C87-8F08-F2F6B1831251}">
      <dgm:prSet/>
      <dgm:spPr/>
      <dgm:t>
        <a:bodyPr/>
        <a:lstStyle/>
        <a:p>
          <a:endParaRPr lang="en-US"/>
        </a:p>
      </dgm:t>
    </dgm:pt>
    <dgm:pt modelId="{12CF3327-4A59-45DE-88EB-4364538C4BD8}" type="pres">
      <dgm:prSet presAssocID="{E1904A12-FD33-448E-97D0-EC93ABBE2BBF}" presName="linearFlow" presStyleCnt="0">
        <dgm:presLayoutVars>
          <dgm:dir/>
          <dgm:resizeHandles val="exact"/>
        </dgm:presLayoutVars>
      </dgm:prSet>
      <dgm:spPr/>
    </dgm:pt>
    <dgm:pt modelId="{31C5F43F-EABB-41BD-ABF4-F6249D15C42E}" type="pres">
      <dgm:prSet presAssocID="{4B37AB8A-B2B1-4667-A439-E18620A5BB81}" presName="node" presStyleLbl="node1" presStyleIdx="0" presStyleCnt="7" custScaleX="2000000" custScaleY="2000000" custLinFactX="1252384" custLinFactNeighborX="1300000">
        <dgm:presLayoutVars>
          <dgm:bulletEnabled val="1"/>
        </dgm:presLayoutVars>
      </dgm:prSet>
      <dgm:spPr/>
    </dgm:pt>
    <dgm:pt modelId="{E5934DA6-039B-4C81-8EC3-0F288826DE6D}" type="pres">
      <dgm:prSet presAssocID="{18CB9083-2D99-4F23-AEED-F2DA9D450116}" presName="spacerL" presStyleCnt="0"/>
      <dgm:spPr/>
    </dgm:pt>
    <dgm:pt modelId="{BA3FC750-BE93-4BAC-816D-9288D528B866}" type="pres">
      <dgm:prSet presAssocID="{18CB9083-2D99-4F23-AEED-F2DA9D450116}" presName="sibTrans" presStyleLbl="sibTrans2D1" presStyleIdx="0" presStyleCnt="6" custScaleX="2000000" custScaleY="2000000" custLinFactX="2031512" custLinFactNeighborX="2100000"/>
      <dgm:spPr/>
    </dgm:pt>
    <dgm:pt modelId="{F20BC662-B2E7-43A7-B8C9-0E788D52A15B}" type="pres">
      <dgm:prSet presAssocID="{18CB9083-2D99-4F23-AEED-F2DA9D450116}" presName="spacerR" presStyleCnt="0"/>
      <dgm:spPr/>
    </dgm:pt>
    <dgm:pt modelId="{39BB678B-A9A0-40C9-A2B2-955061EF92B7}" type="pres">
      <dgm:prSet presAssocID="{3FB1B29C-55F7-402F-AED8-899269E90E80}" presName="node" presStyleLbl="node1" presStyleIdx="1" presStyleCnt="7" custScaleX="2000000" custScaleY="2000000" custLinFactX="1243211" custLinFactNeighborX="1300000">
        <dgm:presLayoutVars>
          <dgm:bulletEnabled val="1"/>
        </dgm:presLayoutVars>
      </dgm:prSet>
      <dgm:spPr/>
    </dgm:pt>
    <dgm:pt modelId="{035DA6A0-A550-4A5D-8658-3CFD14FE6C7B}" type="pres">
      <dgm:prSet presAssocID="{C121A2A2-2B18-4EF0-B02F-4F2CE38ADB19}" presName="spacerL" presStyleCnt="0"/>
      <dgm:spPr/>
    </dgm:pt>
    <dgm:pt modelId="{DB719212-1D17-4792-AECD-4CFC1401AB96}" type="pres">
      <dgm:prSet presAssocID="{C121A2A2-2B18-4EF0-B02F-4F2CE38ADB19}" presName="sibTrans" presStyleLbl="sibTrans2D1" presStyleIdx="1" presStyleCnt="6" custScaleX="2000000" custScaleY="2000000" custLinFactX="2031512" custLinFactNeighborX="2100000"/>
      <dgm:spPr/>
    </dgm:pt>
    <dgm:pt modelId="{1BF3AF3E-6B2B-48F0-AD12-07DBAD65982D}" type="pres">
      <dgm:prSet presAssocID="{C121A2A2-2B18-4EF0-B02F-4F2CE38ADB19}" presName="spacerR" presStyleCnt="0"/>
      <dgm:spPr/>
    </dgm:pt>
    <dgm:pt modelId="{D708CB7E-97AD-41B5-A798-51B45B61AD63}" type="pres">
      <dgm:prSet presAssocID="{F1A7D9D5-3CE6-4F77-873B-F0A3B191D1BB}" presName="node" presStyleLbl="node1" presStyleIdx="2" presStyleCnt="7" custScaleX="2000000" custScaleY="2000000" custLinFactX="1243211" custLinFactNeighborX="1300000">
        <dgm:presLayoutVars>
          <dgm:bulletEnabled val="1"/>
        </dgm:presLayoutVars>
      </dgm:prSet>
      <dgm:spPr/>
    </dgm:pt>
    <dgm:pt modelId="{57A8153E-4EDE-4E72-AB57-5E45379335A9}" type="pres">
      <dgm:prSet presAssocID="{E0240FD2-8994-40FF-B062-074CC7028690}" presName="spacerL" presStyleCnt="0"/>
      <dgm:spPr/>
    </dgm:pt>
    <dgm:pt modelId="{0A5E78A5-D4A0-4982-A6F3-6ED0E2026BFE}" type="pres">
      <dgm:prSet presAssocID="{E0240FD2-8994-40FF-B062-074CC7028690}" presName="sibTrans" presStyleLbl="sibTrans2D1" presStyleIdx="2" presStyleCnt="6" custScaleX="2000000" custScaleY="2000000" custLinFactX="2031512" custLinFactNeighborX="2100000"/>
      <dgm:spPr/>
    </dgm:pt>
    <dgm:pt modelId="{0F5CA86B-EBAE-4AA4-A413-2D28863841BD}" type="pres">
      <dgm:prSet presAssocID="{E0240FD2-8994-40FF-B062-074CC7028690}" presName="spacerR" presStyleCnt="0"/>
      <dgm:spPr/>
    </dgm:pt>
    <dgm:pt modelId="{55C52335-9475-4A09-A64C-F886D6C2CF0A}" type="pres">
      <dgm:prSet presAssocID="{7F08EE7E-F3FF-4443-94FE-3017210D1FEE}" presName="node" presStyleLbl="node1" presStyleIdx="3" presStyleCnt="7" custScaleX="2000000" custScaleY="2000000" custLinFactX="1243211" custLinFactNeighborX="1300000">
        <dgm:presLayoutVars>
          <dgm:bulletEnabled val="1"/>
        </dgm:presLayoutVars>
      </dgm:prSet>
      <dgm:spPr/>
    </dgm:pt>
    <dgm:pt modelId="{BA2ECA14-F975-453E-B979-1F2ECA80290D}" type="pres">
      <dgm:prSet presAssocID="{FDF15E03-D6E2-48DE-8398-970B60A2038A}" presName="spacerL" presStyleCnt="0"/>
      <dgm:spPr/>
    </dgm:pt>
    <dgm:pt modelId="{84D85507-FBB0-448D-9EA8-75221FA2A752}" type="pres">
      <dgm:prSet presAssocID="{FDF15E03-D6E2-48DE-8398-970B60A2038A}" presName="sibTrans" presStyleLbl="sibTrans2D1" presStyleIdx="3" presStyleCnt="6" custScaleX="2000000" custScaleY="2000000" custLinFactX="2032656" custLinFactNeighborX="2100000" custLinFactNeighborY="3442"/>
      <dgm:spPr/>
    </dgm:pt>
    <dgm:pt modelId="{55F46764-D538-471C-B71A-529BF3A4E2E4}" type="pres">
      <dgm:prSet presAssocID="{FDF15E03-D6E2-48DE-8398-970B60A2038A}" presName="spacerR" presStyleCnt="0"/>
      <dgm:spPr/>
    </dgm:pt>
    <dgm:pt modelId="{5BA44825-825A-4725-8034-4B8BD5B803E5}" type="pres">
      <dgm:prSet presAssocID="{D2524C0D-7DBA-417F-B02F-B9BD6ED2FCC7}" presName="node" presStyleLbl="node1" presStyleIdx="4" presStyleCnt="7" custScaleX="2000000" custScaleY="2000000" custLinFactX="1300000" custLinFactNeighborX="1312327" custLinFactNeighborY="-16157">
        <dgm:presLayoutVars>
          <dgm:bulletEnabled val="1"/>
        </dgm:presLayoutVars>
      </dgm:prSet>
      <dgm:spPr/>
    </dgm:pt>
    <dgm:pt modelId="{7DE5AA99-DB0B-448B-B1D7-3BC71290DDE3}" type="pres">
      <dgm:prSet presAssocID="{E9B8BF07-3ADB-48F3-933B-B028EEE3632A}" presName="spacerL" presStyleCnt="0"/>
      <dgm:spPr/>
    </dgm:pt>
    <dgm:pt modelId="{BED252C7-D2C8-4EFA-9C63-F32B90B9F8E6}" type="pres">
      <dgm:prSet presAssocID="{E9B8BF07-3ADB-48F3-933B-B028EEE3632A}" presName="sibTrans" presStyleLbl="sibTrans2D1" presStyleIdx="4" presStyleCnt="6" custScaleX="2000000" custScaleY="2000000" custLinFactX="2047566" custLinFactNeighborX="2100000"/>
      <dgm:spPr/>
    </dgm:pt>
    <dgm:pt modelId="{D00DE9AC-CAFE-43CB-B9B7-86CB75C18EF7}" type="pres">
      <dgm:prSet presAssocID="{E9B8BF07-3ADB-48F3-933B-B028EEE3632A}" presName="spacerR" presStyleCnt="0"/>
      <dgm:spPr/>
    </dgm:pt>
    <dgm:pt modelId="{ACF52618-7A46-45C1-91AA-753ABEBEE295}" type="pres">
      <dgm:prSet presAssocID="{2C6EFB82-0014-48C2-960D-184753BF84DE}" presName="node" presStyleLbl="node1" presStyleIdx="5" presStyleCnt="7" custScaleX="2000000" custScaleY="2000000" custLinFactX="1252530" custLinFactNeighborX="1300000">
        <dgm:presLayoutVars>
          <dgm:bulletEnabled val="1"/>
        </dgm:presLayoutVars>
      </dgm:prSet>
      <dgm:spPr/>
    </dgm:pt>
    <dgm:pt modelId="{A47F93F7-E7ED-4AED-BAAC-07423E8EB5ED}" type="pres">
      <dgm:prSet presAssocID="{5B709DD1-69CF-4443-9A5B-AF940CBF02C3}" presName="spacerL" presStyleCnt="0"/>
      <dgm:spPr/>
    </dgm:pt>
    <dgm:pt modelId="{D6C1030B-472A-4889-969F-199D99870D5E}" type="pres">
      <dgm:prSet presAssocID="{5B709DD1-69CF-4443-9A5B-AF940CBF02C3}" presName="sibTrans" presStyleLbl="sibTrans2D1" presStyleIdx="5" presStyleCnt="6" custScaleX="2000000" custScaleY="2000000" custLinFactX="-14687831" custLinFactY="1900000" custLinFactNeighborX="-14700000" custLinFactNeighborY="1941911"/>
      <dgm:spPr/>
    </dgm:pt>
    <dgm:pt modelId="{BCE33A16-218D-45F6-997A-5AAA5A41ED1F}" type="pres">
      <dgm:prSet presAssocID="{5B709DD1-69CF-4443-9A5B-AF940CBF02C3}" presName="spacerR" presStyleCnt="0"/>
      <dgm:spPr/>
    </dgm:pt>
    <dgm:pt modelId="{287151F2-A532-440E-9B38-3F99EECFCFF9}" type="pres">
      <dgm:prSet presAssocID="{5A924ED4-0BCB-4F4A-BC8A-9D7676719F1C}" presName="node" presStyleLbl="node1" presStyleIdx="6" presStyleCnt="7" custScaleX="2000000" custScaleY="2000000" custLinFactX="-8990990" custLinFactY="1054302" custLinFactNeighborX="-9000000" custLinFactNeighborY="1100000">
        <dgm:presLayoutVars>
          <dgm:bulletEnabled val="1"/>
        </dgm:presLayoutVars>
      </dgm:prSet>
      <dgm:spPr/>
    </dgm:pt>
  </dgm:ptLst>
  <dgm:cxnLst>
    <dgm:cxn modelId="{46974000-4970-409B-93F6-853F9C77BADF}" type="presOf" srcId="{FDF15E03-D6E2-48DE-8398-970B60A2038A}" destId="{84D85507-FBB0-448D-9EA8-75221FA2A752}" srcOrd="0" destOrd="0" presId="urn:microsoft.com/office/officeart/2005/8/layout/equation1"/>
    <dgm:cxn modelId="{E1BE0701-8AAE-4024-ACCD-EA55D19E3996}" type="presOf" srcId="{5A924ED4-0BCB-4F4A-BC8A-9D7676719F1C}" destId="{287151F2-A532-440E-9B38-3F99EECFCFF9}" srcOrd="0" destOrd="0" presId="urn:microsoft.com/office/officeart/2005/8/layout/equation1"/>
    <dgm:cxn modelId="{6EBBCB01-08A1-413B-B2B4-6FED2CD7CF65}" type="presOf" srcId="{E9B8BF07-3ADB-48F3-933B-B028EEE3632A}" destId="{BED252C7-D2C8-4EFA-9C63-F32B90B9F8E6}" srcOrd="0" destOrd="0" presId="urn:microsoft.com/office/officeart/2005/8/layout/equation1"/>
    <dgm:cxn modelId="{50E2D930-43B0-4C48-A0B7-CCF00D718581}" type="presOf" srcId="{F1A7D9D5-3CE6-4F77-873B-F0A3B191D1BB}" destId="{D708CB7E-97AD-41B5-A798-51B45B61AD63}" srcOrd="0" destOrd="0" presId="urn:microsoft.com/office/officeart/2005/8/layout/equation1"/>
    <dgm:cxn modelId="{9172943E-BCF8-416D-A70E-D536975B9A33}" srcId="{E1904A12-FD33-448E-97D0-EC93ABBE2BBF}" destId="{2C6EFB82-0014-48C2-960D-184753BF84DE}" srcOrd="5" destOrd="0" parTransId="{4DB1A205-7D87-48B3-9529-E131A717C31A}" sibTransId="{5B709DD1-69CF-4443-9A5B-AF940CBF02C3}"/>
    <dgm:cxn modelId="{38557F63-53C5-4C87-8F08-F2F6B1831251}" srcId="{E1904A12-FD33-448E-97D0-EC93ABBE2BBF}" destId="{5A924ED4-0BCB-4F4A-BC8A-9D7676719F1C}" srcOrd="6" destOrd="0" parTransId="{3C7E50CF-7C15-4360-9A72-BAA8DB0A578A}" sibTransId="{F3F7CE91-B1C0-4CC9-9FCD-21E8E93BD853}"/>
    <dgm:cxn modelId="{C99F0367-0AEF-4CBE-B224-04CD4D84914B}" srcId="{E1904A12-FD33-448E-97D0-EC93ABBE2BBF}" destId="{7F08EE7E-F3FF-4443-94FE-3017210D1FEE}" srcOrd="3" destOrd="0" parTransId="{2CB11427-FB70-4671-A008-189E05CE2211}" sibTransId="{FDF15E03-D6E2-48DE-8398-970B60A2038A}"/>
    <dgm:cxn modelId="{C767B669-5E9D-4C5C-BECF-580C40E828FD}" type="presOf" srcId="{3FB1B29C-55F7-402F-AED8-899269E90E80}" destId="{39BB678B-A9A0-40C9-A2B2-955061EF92B7}" srcOrd="0" destOrd="0" presId="urn:microsoft.com/office/officeart/2005/8/layout/equation1"/>
    <dgm:cxn modelId="{FAABEB6B-67C9-4B3F-B800-090F7B8FE98E}" type="presOf" srcId="{5B709DD1-69CF-4443-9A5B-AF940CBF02C3}" destId="{D6C1030B-472A-4889-969F-199D99870D5E}" srcOrd="0" destOrd="0" presId="urn:microsoft.com/office/officeart/2005/8/layout/equation1"/>
    <dgm:cxn modelId="{E1DD9053-4907-4E68-A169-C8D05FACD127}" srcId="{E1904A12-FD33-448E-97D0-EC93ABBE2BBF}" destId="{D2524C0D-7DBA-417F-B02F-B9BD6ED2FCC7}" srcOrd="4" destOrd="0" parTransId="{AF37E143-BEE2-46EA-8EA2-5F0EDA4F397C}" sibTransId="{E9B8BF07-3ADB-48F3-933B-B028EEE3632A}"/>
    <dgm:cxn modelId="{8190C355-E5E6-4CC7-BFF8-7A47EEE7B903}" type="presOf" srcId="{D2524C0D-7DBA-417F-B02F-B9BD6ED2FCC7}" destId="{5BA44825-825A-4725-8034-4B8BD5B803E5}" srcOrd="0" destOrd="0" presId="urn:microsoft.com/office/officeart/2005/8/layout/equation1"/>
    <dgm:cxn modelId="{7F3D0579-7721-439F-8A1A-3E69B55B45CE}" type="presOf" srcId="{18CB9083-2D99-4F23-AEED-F2DA9D450116}" destId="{BA3FC750-BE93-4BAC-816D-9288D528B866}" srcOrd="0" destOrd="0" presId="urn:microsoft.com/office/officeart/2005/8/layout/equation1"/>
    <dgm:cxn modelId="{A11A3A86-07EE-4CD7-A669-63DC84ADE0D5}" srcId="{E1904A12-FD33-448E-97D0-EC93ABBE2BBF}" destId="{F1A7D9D5-3CE6-4F77-873B-F0A3B191D1BB}" srcOrd="2" destOrd="0" parTransId="{8744BD9C-9C87-490C-A8CC-463B52184BD6}" sibTransId="{E0240FD2-8994-40FF-B062-074CC7028690}"/>
    <dgm:cxn modelId="{1B5AAD8E-85B7-4759-A8D8-F6B661362059}" type="presOf" srcId="{7F08EE7E-F3FF-4443-94FE-3017210D1FEE}" destId="{55C52335-9475-4A09-A64C-F886D6C2CF0A}" srcOrd="0" destOrd="0" presId="urn:microsoft.com/office/officeart/2005/8/layout/equation1"/>
    <dgm:cxn modelId="{902FBB95-AA6D-4140-9B58-20B76E2CC453}" srcId="{E1904A12-FD33-448E-97D0-EC93ABBE2BBF}" destId="{3FB1B29C-55F7-402F-AED8-899269E90E80}" srcOrd="1" destOrd="0" parTransId="{F9A19880-9E3E-46CB-B498-01BECD9AA20F}" sibTransId="{C121A2A2-2B18-4EF0-B02F-4F2CE38ADB19}"/>
    <dgm:cxn modelId="{2E64D19F-2065-49D4-AB09-8E53B9BB458C}" type="presOf" srcId="{4B37AB8A-B2B1-4667-A439-E18620A5BB81}" destId="{31C5F43F-EABB-41BD-ABF4-F6249D15C42E}" srcOrd="0" destOrd="0" presId="urn:microsoft.com/office/officeart/2005/8/layout/equation1"/>
    <dgm:cxn modelId="{ED94F9AE-5B6E-48BA-876B-3AB9C489F07D}" srcId="{E1904A12-FD33-448E-97D0-EC93ABBE2BBF}" destId="{4B37AB8A-B2B1-4667-A439-E18620A5BB81}" srcOrd="0" destOrd="0" parTransId="{5C4980D0-2C33-492F-AE47-806C31C6B62C}" sibTransId="{18CB9083-2D99-4F23-AEED-F2DA9D450116}"/>
    <dgm:cxn modelId="{AF46F0C0-86D2-48D1-A7D7-A71668AE46C6}" type="presOf" srcId="{2C6EFB82-0014-48C2-960D-184753BF84DE}" destId="{ACF52618-7A46-45C1-91AA-753ABEBEE295}" srcOrd="0" destOrd="0" presId="urn:microsoft.com/office/officeart/2005/8/layout/equation1"/>
    <dgm:cxn modelId="{658889DB-1EBC-4EA9-BB70-31A6D4309DC9}" type="presOf" srcId="{C121A2A2-2B18-4EF0-B02F-4F2CE38ADB19}" destId="{DB719212-1D17-4792-AECD-4CFC1401AB96}" srcOrd="0" destOrd="0" presId="urn:microsoft.com/office/officeart/2005/8/layout/equation1"/>
    <dgm:cxn modelId="{0071FFE3-4628-403D-AFEE-A3CFF51C40BB}" type="presOf" srcId="{E1904A12-FD33-448E-97D0-EC93ABBE2BBF}" destId="{12CF3327-4A59-45DE-88EB-4364538C4BD8}" srcOrd="0" destOrd="0" presId="urn:microsoft.com/office/officeart/2005/8/layout/equation1"/>
    <dgm:cxn modelId="{EB68F8EA-122B-4CC5-B538-413E4E9B0A0B}" type="presOf" srcId="{E0240FD2-8994-40FF-B062-074CC7028690}" destId="{0A5E78A5-D4A0-4982-A6F3-6ED0E2026BFE}" srcOrd="0" destOrd="0" presId="urn:microsoft.com/office/officeart/2005/8/layout/equation1"/>
    <dgm:cxn modelId="{E03589C3-DDE3-4446-94A2-1D6E7C538559}" type="presParOf" srcId="{12CF3327-4A59-45DE-88EB-4364538C4BD8}" destId="{31C5F43F-EABB-41BD-ABF4-F6249D15C42E}" srcOrd="0" destOrd="0" presId="urn:microsoft.com/office/officeart/2005/8/layout/equation1"/>
    <dgm:cxn modelId="{75A2591B-AF26-4955-85FB-D3F959DD9B90}" type="presParOf" srcId="{12CF3327-4A59-45DE-88EB-4364538C4BD8}" destId="{E5934DA6-039B-4C81-8EC3-0F288826DE6D}" srcOrd="1" destOrd="0" presId="urn:microsoft.com/office/officeart/2005/8/layout/equation1"/>
    <dgm:cxn modelId="{2D87BFD9-B2AF-4145-A093-4A343E10E287}" type="presParOf" srcId="{12CF3327-4A59-45DE-88EB-4364538C4BD8}" destId="{BA3FC750-BE93-4BAC-816D-9288D528B866}" srcOrd="2" destOrd="0" presId="urn:microsoft.com/office/officeart/2005/8/layout/equation1"/>
    <dgm:cxn modelId="{29D8CAAA-6C14-44A4-A687-D97796C757B8}" type="presParOf" srcId="{12CF3327-4A59-45DE-88EB-4364538C4BD8}" destId="{F20BC662-B2E7-43A7-B8C9-0E788D52A15B}" srcOrd="3" destOrd="0" presId="urn:microsoft.com/office/officeart/2005/8/layout/equation1"/>
    <dgm:cxn modelId="{3AD3C121-36FC-4184-A8AC-F0AEDDD657BD}" type="presParOf" srcId="{12CF3327-4A59-45DE-88EB-4364538C4BD8}" destId="{39BB678B-A9A0-40C9-A2B2-955061EF92B7}" srcOrd="4" destOrd="0" presId="urn:microsoft.com/office/officeart/2005/8/layout/equation1"/>
    <dgm:cxn modelId="{53947E41-A51B-4A93-A66D-5188F79F8BC3}" type="presParOf" srcId="{12CF3327-4A59-45DE-88EB-4364538C4BD8}" destId="{035DA6A0-A550-4A5D-8658-3CFD14FE6C7B}" srcOrd="5" destOrd="0" presId="urn:microsoft.com/office/officeart/2005/8/layout/equation1"/>
    <dgm:cxn modelId="{37083FD4-824F-42B8-B329-78B98794CA99}" type="presParOf" srcId="{12CF3327-4A59-45DE-88EB-4364538C4BD8}" destId="{DB719212-1D17-4792-AECD-4CFC1401AB96}" srcOrd="6" destOrd="0" presId="urn:microsoft.com/office/officeart/2005/8/layout/equation1"/>
    <dgm:cxn modelId="{46CC8E45-232B-4ACD-9BDB-0AE9BF87A702}" type="presParOf" srcId="{12CF3327-4A59-45DE-88EB-4364538C4BD8}" destId="{1BF3AF3E-6B2B-48F0-AD12-07DBAD65982D}" srcOrd="7" destOrd="0" presId="urn:microsoft.com/office/officeart/2005/8/layout/equation1"/>
    <dgm:cxn modelId="{B9F7E51B-1CF3-45E4-9AF0-614EE5F7E86B}" type="presParOf" srcId="{12CF3327-4A59-45DE-88EB-4364538C4BD8}" destId="{D708CB7E-97AD-41B5-A798-51B45B61AD63}" srcOrd="8" destOrd="0" presId="urn:microsoft.com/office/officeart/2005/8/layout/equation1"/>
    <dgm:cxn modelId="{71EC0CC4-FE06-4858-9A25-44526E6B8291}" type="presParOf" srcId="{12CF3327-4A59-45DE-88EB-4364538C4BD8}" destId="{57A8153E-4EDE-4E72-AB57-5E45379335A9}" srcOrd="9" destOrd="0" presId="urn:microsoft.com/office/officeart/2005/8/layout/equation1"/>
    <dgm:cxn modelId="{D7B313D4-9BAB-490D-A74F-205779239858}" type="presParOf" srcId="{12CF3327-4A59-45DE-88EB-4364538C4BD8}" destId="{0A5E78A5-D4A0-4982-A6F3-6ED0E2026BFE}" srcOrd="10" destOrd="0" presId="urn:microsoft.com/office/officeart/2005/8/layout/equation1"/>
    <dgm:cxn modelId="{CE62BD56-1394-442D-AB86-8EC56D360B89}" type="presParOf" srcId="{12CF3327-4A59-45DE-88EB-4364538C4BD8}" destId="{0F5CA86B-EBAE-4AA4-A413-2D28863841BD}" srcOrd="11" destOrd="0" presId="urn:microsoft.com/office/officeart/2005/8/layout/equation1"/>
    <dgm:cxn modelId="{40B240C2-9E82-4002-937C-72C4BE5B4645}" type="presParOf" srcId="{12CF3327-4A59-45DE-88EB-4364538C4BD8}" destId="{55C52335-9475-4A09-A64C-F886D6C2CF0A}" srcOrd="12" destOrd="0" presId="urn:microsoft.com/office/officeart/2005/8/layout/equation1"/>
    <dgm:cxn modelId="{7EAC0402-2E9A-48F2-901C-DF4A18CBDFB8}" type="presParOf" srcId="{12CF3327-4A59-45DE-88EB-4364538C4BD8}" destId="{BA2ECA14-F975-453E-B979-1F2ECA80290D}" srcOrd="13" destOrd="0" presId="urn:microsoft.com/office/officeart/2005/8/layout/equation1"/>
    <dgm:cxn modelId="{504C17A2-DA83-49EA-8FA9-E8C349062741}" type="presParOf" srcId="{12CF3327-4A59-45DE-88EB-4364538C4BD8}" destId="{84D85507-FBB0-448D-9EA8-75221FA2A752}" srcOrd="14" destOrd="0" presId="urn:microsoft.com/office/officeart/2005/8/layout/equation1"/>
    <dgm:cxn modelId="{7C782AB8-183B-4C92-86B5-E143AEB4D240}" type="presParOf" srcId="{12CF3327-4A59-45DE-88EB-4364538C4BD8}" destId="{55F46764-D538-471C-B71A-529BF3A4E2E4}" srcOrd="15" destOrd="0" presId="urn:microsoft.com/office/officeart/2005/8/layout/equation1"/>
    <dgm:cxn modelId="{3F62F2CD-A7A2-40FA-B8EA-163902AC4304}" type="presParOf" srcId="{12CF3327-4A59-45DE-88EB-4364538C4BD8}" destId="{5BA44825-825A-4725-8034-4B8BD5B803E5}" srcOrd="16" destOrd="0" presId="urn:microsoft.com/office/officeart/2005/8/layout/equation1"/>
    <dgm:cxn modelId="{2BB6100C-F0B9-4108-8550-8D6D00D9B5FD}" type="presParOf" srcId="{12CF3327-4A59-45DE-88EB-4364538C4BD8}" destId="{7DE5AA99-DB0B-448B-B1D7-3BC71290DDE3}" srcOrd="17" destOrd="0" presId="urn:microsoft.com/office/officeart/2005/8/layout/equation1"/>
    <dgm:cxn modelId="{7DCC1B3A-CEE8-4919-ABA1-C9EE9F916399}" type="presParOf" srcId="{12CF3327-4A59-45DE-88EB-4364538C4BD8}" destId="{BED252C7-D2C8-4EFA-9C63-F32B90B9F8E6}" srcOrd="18" destOrd="0" presId="urn:microsoft.com/office/officeart/2005/8/layout/equation1"/>
    <dgm:cxn modelId="{17F5F992-9BBE-4616-83A8-4A38D0DDCB24}" type="presParOf" srcId="{12CF3327-4A59-45DE-88EB-4364538C4BD8}" destId="{D00DE9AC-CAFE-43CB-B9B7-86CB75C18EF7}" srcOrd="19" destOrd="0" presId="urn:microsoft.com/office/officeart/2005/8/layout/equation1"/>
    <dgm:cxn modelId="{A70E3CE8-4FA5-46E6-AF11-E375BC4768E6}" type="presParOf" srcId="{12CF3327-4A59-45DE-88EB-4364538C4BD8}" destId="{ACF52618-7A46-45C1-91AA-753ABEBEE295}" srcOrd="20" destOrd="0" presId="urn:microsoft.com/office/officeart/2005/8/layout/equation1"/>
    <dgm:cxn modelId="{376451CF-0B80-4FF6-90B6-7ACC56924F38}" type="presParOf" srcId="{12CF3327-4A59-45DE-88EB-4364538C4BD8}" destId="{A47F93F7-E7ED-4AED-BAAC-07423E8EB5ED}" srcOrd="21" destOrd="0" presId="urn:microsoft.com/office/officeart/2005/8/layout/equation1"/>
    <dgm:cxn modelId="{26E05EFC-6064-4F98-A1B7-681A416CCB04}" type="presParOf" srcId="{12CF3327-4A59-45DE-88EB-4364538C4BD8}" destId="{D6C1030B-472A-4889-969F-199D99870D5E}" srcOrd="22" destOrd="0" presId="urn:microsoft.com/office/officeart/2005/8/layout/equation1"/>
    <dgm:cxn modelId="{7350B093-F627-46A2-92F2-6BC6B14EB72E}" type="presParOf" srcId="{12CF3327-4A59-45DE-88EB-4364538C4BD8}" destId="{BCE33A16-218D-45F6-997A-5AAA5A41ED1F}" srcOrd="23" destOrd="0" presId="urn:microsoft.com/office/officeart/2005/8/layout/equation1"/>
    <dgm:cxn modelId="{82E3B741-4C02-4A73-9B09-697170A19D2B}" type="presParOf" srcId="{12CF3327-4A59-45DE-88EB-4364538C4BD8}" destId="{287151F2-A532-440E-9B38-3F99EECFCFF9}" srcOrd="2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CB8B4-1A88-4A12-BC22-E27CB102F74B}">
      <dsp:nvSpPr>
        <dsp:cNvPr id="0" name=""/>
        <dsp:cNvSpPr/>
      </dsp:nvSpPr>
      <dsp:spPr>
        <a:xfrm>
          <a:off x="1416" y="1829456"/>
          <a:ext cx="1876912" cy="18769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Current Year Status Score</a:t>
          </a:r>
        </a:p>
      </dsp:txBody>
      <dsp:txXfrm>
        <a:off x="276283" y="2104323"/>
        <a:ext cx="1327178" cy="1327178"/>
      </dsp:txXfrm>
    </dsp:sp>
    <dsp:sp modelId="{72B74AF2-1E07-4450-84F4-424F298ED4B1}">
      <dsp:nvSpPr>
        <dsp:cNvPr id="0" name=""/>
        <dsp:cNvSpPr/>
      </dsp:nvSpPr>
      <dsp:spPr>
        <a:xfrm>
          <a:off x="2030733" y="2223608"/>
          <a:ext cx="1088608" cy="1088608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175028" y="2639892"/>
        <a:ext cx="800018" cy="256040"/>
      </dsp:txXfrm>
    </dsp:sp>
    <dsp:sp modelId="{E9BAE064-30DD-4F97-9DD6-CCC4C27BB31A}">
      <dsp:nvSpPr>
        <dsp:cNvPr id="0" name=""/>
        <dsp:cNvSpPr/>
      </dsp:nvSpPr>
      <dsp:spPr>
        <a:xfrm>
          <a:off x="3271747" y="1829456"/>
          <a:ext cx="1876912" cy="18769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Prior Year Status Score</a:t>
          </a:r>
        </a:p>
      </dsp:txBody>
      <dsp:txXfrm>
        <a:off x="3546614" y="2104323"/>
        <a:ext cx="1327178" cy="1327178"/>
      </dsp:txXfrm>
    </dsp:sp>
    <dsp:sp modelId="{F00A338A-FE51-4FEE-8BCD-C68BAC169AB7}">
      <dsp:nvSpPr>
        <dsp:cNvPr id="0" name=""/>
        <dsp:cNvSpPr/>
      </dsp:nvSpPr>
      <dsp:spPr>
        <a:xfrm>
          <a:off x="5301064" y="2223608"/>
          <a:ext cx="1088608" cy="1088608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5445359" y="2447861"/>
        <a:ext cx="800018" cy="640102"/>
      </dsp:txXfrm>
    </dsp:sp>
    <dsp:sp modelId="{0377CC37-CEA7-47BF-A336-DF6AD436B873}">
      <dsp:nvSpPr>
        <dsp:cNvPr id="0" name=""/>
        <dsp:cNvSpPr/>
      </dsp:nvSpPr>
      <dsp:spPr>
        <a:xfrm>
          <a:off x="6542078" y="1829456"/>
          <a:ext cx="1876912" cy="18769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Change Score </a:t>
          </a:r>
        </a:p>
      </dsp:txBody>
      <dsp:txXfrm>
        <a:off x="6816945" y="2104323"/>
        <a:ext cx="1327178" cy="1327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31C79-36B4-4F67-9B68-6DB3876440E3}">
      <dsp:nvSpPr>
        <dsp:cNvPr id="0" name=""/>
        <dsp:cNvSpPr/>
      </dsp:nvSpPr>
      <dsp:spPr>
        <a:xfrm>
          <a:off x="36013" y="2080103"/>
          <a:ext cx="1939546" cy="19395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Current Year Status Score </a:t>
          </a:r>
        </a:p>
      </dsp:txBody>
      <dsp:txXfrm>
        <a:off x="320053" y="2364143"/>
        <a:ext cx="1371466" cy="1371466"/>
      </dsp:txXfrm>
    </dsp:sp>
    <dsp:sp modelId="{01861E50-EF56-4DB1-99F2-63789CB4FB22}">
      <dsp:nvSpPr>
        <dsp:cNvPr id="0" name=""/>
        <dsp:cNvSpPr/>
      </dsp:nvSpPr>
      <dsp:spPr>
        <a:xfrm>
          <a:off x="2121533" y="2510443"/>
          <a:ext cx="1124936" cy="112493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270643" y="2940619"/>
        <a:ext cx="826716" cy="264584"/>
      </dsp:txXfrm>
    </dsp:sp>
    <dsp:sp modelId="{77E6BBB9-5FA0-4598-91EC-75A4D3294FC4}">
      <dsp:nvSpPr>
        <dsp:cNvPr id="0" name=""/>
        <dsp:cNvSpPr/>
      </dsp:nvSpPr>
      <dsp:spPr>
        <a:xfrm>
          <a:off x="3450026" y="2068582"/>
          <a:ext cx="1939546" cy="19395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Change Score</a:t>
          </a:r>
        </a:p>
      </dsp:txBody>
      <dsp:txXfrm>
        <a:off x="3734066" y="2352622"/>
        <a:ext cx="1371466" cy="1371466"/>
      </dsp:txXfrm>
    </dsp:sp>
    <dsp:sp modelId="{8A5D05BA-48CE-4A9D-84F1-C9B2DAB6D2C0}">
      <dsp:nvSpPr>
        <dsp:cNvPr id="0" name=""/>
        <dsp:cNvSpPr/>
      </dsp:nvSpPr>
      <dsp:spPr>
        <a:xfrm>
          <a:off x="5558582" y="2618639"/>
          <a:ext cx="1124936" cy="1124936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707692" y="2850376"/>
        <a:ext cx="826716" cy="661462"/>
      </dsp:txXfrm>
    </dsp:sp>
    <dsp:sp modelId="{242D0C74-143E-45C6-91BC-624C35B7EFFA}">
      <dsp:nvSpPr>
        <dsp:cNvPr id="0" name=""/>
        <dsp:cNvSpPr/>
      </dsp:nvSpPr>
      <dsp:spPr>
        <a:xfrm>
          <a:off x="6761857" y="2068582"/>
          <a:ext cx="1939546" cy="19395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Indicator Score </a:t>
          </a:r>
        </a:p>
      </dsp:txBody>
      <dsp:txXfrm>
        <a:off x="7045897" y="2352622"/>
        <a:ext cx="1371466" cy="1371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5F43F-EABB-41BD-ABF4-F6249D15C42E}">
      <dsp:nvSpPr>
        <dsp:cNvPr id="0" name=""/>
        <dsp:cNvSpPr/>
      </dsp:nvSpPr>
      <dsp:spPr>
        <a:xfrm>
          <a:off x="909217" y="322115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+mn-lt"/>
              <a:ea typeface="Calibri"/>
              <a:cs typeface="Calibri"/>
              <a:sym typeface="Calibri"/>
            </a:rPr>
            <a:t>State Assessment Results in Reading and Mathematics Indicator Score     </a:t>
          </a:r>
          <a:r>
            <a:rPr lang="en-US" sz="1800" b="0" kern="1200">
              <a:latin typeface="+mn-lt"/>
              <a:ea typeface="Calibri"/>
              <a:cs typeface="Calibri"/>
              <a:sym typeface="Calibri"/>
            </a:rPr>
            <a:t>* .45</a:t>
          </a:r>
          <a:endParaRPr lang="en-US" sz="1800" b="0" kern="1200">
            <a:latin typeface="+mn-lt"/>
          </a:endParaRPr>
        </a:p>
      </dsp:txBody>
      <dsp:txXfrm>
        <a:off x="1104231" y="3416172"/>
        <a:ext cx="941614" cy="941614"/>
      </dsp:txXfrm>
    </dsp:sp>
    <dsp:sp modelId="{BA3FC750-BE93-4BAC-816D-9288D528B866}">
      <dsp:nvSpPr>
        <dsp:cNvPr id="0" name=""/>
        <dsp:cNvSpPr/>
      </dsp:nvSpPr>
      <dsp:spPr>
        <a:xfrm>
          <a:off x="2240176" y="3500803"/>
          <a:ext cx="772352" cy="77235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42551" y="3796150"/>
        <a:ext cx="567602" cy="181658"/>
      </dsp:txXfrm>
    </dsp:sp>
    <dsp:sp modelId="{39BB678B-A9A0-40C9-A2B2-955061EF92B7}">
      <dsp:nvSpPr>
        <dsp:cNvPr id="0" name=""/>
        <dsp:cNvSpPr/>
      </dsp:nvSpPr>
      <dsp:spPr>
        <a:xfrm>
          <a:off x="3017918" y="322115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>
              <a:latin typeface="+mn-lt"/>
              <a:ea typeface="Calibri"/>
              <a:cs typeface="Calibri"/>
              <a:sym typeface="Calibri"/>
            </a:rPr>
            <a:t>State Assessment Results in Sc, SS and Writing Indicator Score                       </a:t>
          </a:r>
          <a:r>
            <a:rPr lang="en-US" sz="1800" b="0" kern="1200">
              <a:latin typeface="+mn-lt"/>
              <a:ea typeface="Calibri"/>
              <a:cs typeface="Calibri"/>
              <a:sym typeface="Calibri"/>
            </a:rPr>
            <a:t>* .20</a:t>
          </a:r>
          <a:endParaRPr lang="en-US" sz="1800" b="0" kern="1200">
            <a:latin typeface="+mn-lt"/>
          </a:endParaRPr>
        </a:p>
      </dsp:txBody>
      <dsp:txXfrm>
        <a:off x="3212932" y="3416172"/>
        <a:ext cx="941614" cy="941614"/>
      </dsp:txXfrm>
    </dsp:sp>
    <dsp:sp modelId="{DB719212-1D17-4792-AECD-4CFC1401AB96}">
      <dsp:nvSpPr>
        <dsp:cNvPr id="0" name=""/>
        <dsp:cNvSpPr/>
      </dsp:nvSpPr>
      <dsp:spPr>
        <a:xfrm>
          <a:off x="4354984" y="3500803"/>
          <a:ext cx="772352" cy="77235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57359" y="3796150"/>
        <a:ext cx="567602" cy="181658"/>
      </dsp:txXfrm>
    </dsp:sp>
    <dsp:sp modelId="{D708CB7E-97AD-41B5-A798-51B45B61AD63}">
      <dsp:nvSpPr>
        <dsp:cNvPr id="0" name=""/>
        <dsp:cNvSpPr/>
      </dsp:nvSpPr>
      <dsp:spPr>
        <a:xfrm>
          <a:off x="5132726" y="322115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+mn-lt"/>
            </a:rPr>
            <a:t>English Learner Progress Indicator Score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+mn-lt"/>
            </a:rPr>
            <a:t>      </a:t>
          </a:r>
          <a:r>
            <a:rPr lang="en-US" sz="1800" kern="1200">
              <a:latin typeface="+mn-lt"/>
            </a:rPr>
            <a:t>*.05</a:t>
          </a:r>
        </a:p>
      </dsp:txBody>
      <dsp:txXfrm>
        <a:off x="5327740" y="3416172"/>
        <a:ext cx="941614" cy="941614"/>
      </dsp:txXfrm>
    </dsp:sp>
    <dsp:sp modelId="{0A5E78A5-D4A0-4982-A6F3-6ED0E2026BFE}">
      <dsp:nvSpPr>
        <dsp:cNvPr id="0" name=""/>
        <dsp:cNvSpPr/>
      </dsp:nvSpPr>
      <dsp:spPr>
        <a:xfrm>
          <a:off x="6469793" y="3500803"/>
          <a:ext cx="772352" cy="77235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572168" y="3796150"/>
        <a:ext cx="567602" cy="181658"/>
      </dsp:txXfrm>
    </dsp:sp>
    <dsp:sp modelId="{55C52335-9475-4A09-A64C-F886D6C2CF0A}">
      <dsp:nvSpPr>
        <dsp:cNvPr id="0" name=""/>
        <dsp:cNvSpPr/>
      </dsp:nvSpPr>
      <dsp:spPr>
        <a:xfrm>
          <a:off x="7247535" y="322115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Quality of QSCS Indicator            </a:t>
          </a:r>
          <a:r>
            <a:rPr lang="en-US" sz="1800" kern="1200"/>
            <a:t>* .04</a:t>
          </a:r>
        </a:p>
      </dsp:txBody>
      <dsp:txXfrm>
        <a:off x="7442549" y="3416172"/>
        <a:ext cx="941614" cy="941614"/>
      </dsp:txXfrm>
    </dsp:sp>
    <dsp:sp modelId="{84D85507-FBB0-448D-9EA8-75221FA2A752}">
      <dsp:nvSpPr>
        <dsp:cNvPr id="0" name=""/>
        <dsp:cNvSpPr/>
      </dsp:nvSpPr>
      <dsp:spPr>
        <a:xfrm>
          <a:off x="8585043" y="3502132"/>
          <a:ext cx="772352" cy="77235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687418" y="3797479"/>
        <a:ext cx="567602" cy="181658"/>
      </dsp:txXfrm>
    </dsp:sp>
    <dsp:sp modelId="{5BA44825-825A-4725-8034-4B8BD5B803E5}">
      <dsp:nvSpPr>
        <dsp:cNvPr id="0" name=""/>
        <dsp:cNvSpPr/>
      </dsp:nvSpPr>
      <dsp:spPr>
        <a:xfrm>
          <a:off x="9400821" y="3210401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Postsecondary Readiness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*.20</a:t>
          </a:r>
        </a:p>
      </dsp:txBody>
      <dsp:txXfrm>
        <a:off x="9595835" y="3405415"/>
        <a:ext cx="941614" cy="941614"/>
      </dsp:txXfrm>
    </dsp:sp>
    <dsp:sp modelId="{BED252C7-D2C8-4EFA-9C63-F32B90B9F8E6}">
      <dsp:nvSpPr>
        <dsp:cNvPr id="0" name=""/>
        <dsp:cNvSpPr/>
      </dsp:nvSpPr>
      <dsp:spPr>
        <a:xfrm>
          <a:off x="10705609" y="3500803"/>
          <a:ext cx="772352" cy="772352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0807984" y="3796150"/>
        <a:ext cx="567602" cy="181658"/>
      </dsp:txXfrm>
    </dsp:sp>
    <dsp:sp modelId="{ACF52618-7A46-45C1-91AA-753ABEBEE295}">
      <dsp:nvSpPr>
        <dsp:cNvPr id="0" name=""/>
        <dsp:cNvSpPr/>
      </dsp:nvSpPr>
      <dsp:spPr>
        <a:xfrm>
          <a:off x="11483356" y="322115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Graduation Rate       </a:t>
          </a:r>
          <a:r>
            <a:rPr lang="en-US" sz="1800" kern="1200"/>
            <a:t>*.06</a:t>
          </a:r>
        </a:p>
      </dsp:txBody>
      <dsp:txXfrm>
        <a:off x="11678370" y="3416172"/>
        <a:ext cx="941614" cy="941614"/>
      </dsp:txXfrm>
    </dsp:sp>
    <dsp:sp modelId="{D6C1030B-472A-4889-969F-199D99870D5E}">
      <dsp:nvSpPr>
        <dsp:cNvPr id="0" name=""/>
        <dsp:cNvSpPr/>
      </dsp:nvSpPr>
      <dsp:spPr>
        <a:xfrm>
          <a:off x="5449316" y="4984458"/>
          <a:ext cx="772352" cy="772352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551691" y="5143563"/>
        <a:ext cx="567602" cy="454142"/>
      </dsp:txXfrm>
    </dsp:sp>
    <dsp:sp modelId="{287151F2-A532-440E-9B38-3F99EECFCFF9}">
      <dsp:nvSpPr>
        <dsp:cNvPr id="0" name=""/>
        <dsp:cNvSpPr/>
      </dsp:nvSpPr>
      <dsp:spPr>
        <a:xfrm>
          <a:off x="6220944" y="4655538"/>
          <a:ext cx="1331642" cy="13316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Overall Score</a:t>
          </a:r>
        </a:p>
      </dsp:txBody>
      <dsp:txXfrm>
        <a:off x="6415958" y="4850552"/>
        <a:ext cx="941614" cy="941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C9033-769B-4EFD-B4BC-E28CD2D40FD3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365-D8D5-4ED3-A31E-D03B3F7A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5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800"/>
              </a:spcBef>
              <a:buFont typeface="Arial,Sans-Serif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31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94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026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9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05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1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24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18960-60E1-4317-A69B-9B56BFAAE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5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3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430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2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091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10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de77bb55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dde77bb55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dde77bb55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815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01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08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5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367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8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2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5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4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48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4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12838"/>
            <a:ext cx="9144000" cy="2105024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7900" y="3640138"/>
            <a:ext cx="9144000" cy="165576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93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8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C20D-A7B4-A745-99FE-F5545C06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72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54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r>
              <a:rPr lang="en-US"/>
              <a:t>KDE: OAA: DAAS:2022 Back to School Training</a:t>
            </a:r>
          </a:p>
        </p:txBody>
      </p:sp>
    </p:spTree>
    <p:extLst>
      <p:ext uri="{BB962C8B-B14F-4D97-AF65-F5344CB8AC3E}">
        <p14:creationId xmlns:p14="http://schemas.microsoft.com/office/powerpoint/2010/main" val="252574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1690688"/>
            <a:ext cx="10515600" cy="409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564699" cy="365125"/>
          </a:xfrm>
        </p:spPr>
        <p:txBody>
          <a:bodyPr/>
          <a:lstStyle/>
          <a:p>
            <a:r>
              <a:rPr lang="en-US"/>
              <a:t>KDE: OAA: DAAS:2022 Back to School Training</a:t>
            </a:r>
          </a:p>
        </p:txBody>
      </p:sp>
    </p:spTree>
    <p:extLst>
      <p:ext uri="{BB962C8B-B14F-4D97-AF65-F5344CB8AC3E}">
        <p14:creationId xmlns:p14="http://schemas.microsoft.com/office/powerpoint/2010/main" val="1860676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7303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KDE: OAA: DAAS:2022 Back to School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9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936"/>
            <a:ext cx="3564699" cy="365125"/>
          </a:xfrm>
        </p:spPr>
        <p:txBody>
          <a:bodyPr/>
          <a:lstStyle/>
          <a:p>
            <a:r>
              <a:rPr lang="en-US"/>
              <a:t>KDE: OAA: DAAS:2022 Back to School Training</a:t>
            </a:r>
          </a:p>
        </p:txBody>
      </p:sp>
    </p:spTree>
    <p:extLst>
      <p:ext uri="{BB962C8B-B14F-4D97-AF65-F5344CB8AC3E}">
        <p14:creationId xmlns:p14="http://schemas.microsoft.com/office/powerpoint/2010/main" val="237150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07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/>
          <a:p>
            <a:r>
              <a:rPr lang="en-US"/>
              <a:t>KDE: OAA: DAAS:2022 Back to School Training</a:t>
            </a:r>
          </a:p>
        </p:txBody>
      </p:sp>
    </p:spTree>
    <p:extLst>
      <p:ext uri="{BB962C8B-B14F-4D97-AF65-F5344CB8AC3E}">
        <p14:creationId xmlns:p14="http://schemas.microsoft.com/office/powerpoint/2010/main" val="390524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202" y="6374044"/>
            <a:ext cx="3564699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KDE: OAA: DAAS:2022 Back to School Training</a:t>
            </a:r>
          </a:p>
        </p:txBody>
      </p:sp>
    </p:spTree>
    <p:extLst>
      <p:ext uri="{BB962C8B-B14F-4D97-AF65-F5344CB8AC3E}">
        <p14:creationId xmlns:p14="http://schemas.microsoft.com/office/powerpoint/2010/main" val="424328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KDE: OAA: DAAS:2022 Back to School Training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24C15F-7455-B4BB-486E-82FCA12A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C644-B50C-4938-9019-C0DFB5CB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2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09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88" y="6492875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KDE: OAA: DAAS:2022 Back to School Training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492875"/>
            <a:ext cx="11445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3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13"/>
            <a:ext cx="3564699" cy="365125"/>
          </a:xfrm>
        </p:spPr>
        <p:txBody>
          <a:bodyPr/>
          <a:lstStyle/>
          <a:p>
            <a:r>
              <a:rPr lang="en-US"/>
              <a:t>KDE: OAA: DAAS:2022 Back to School Training</a:t>
            </a:r>
          </a:p>
        </p:txBody>
      </p:sp>
    </p:spTree>
    <p:extLst>
      <p:ext uri="{BB962C8B-B14F-4D97-AF65-F5344CB8AC3E}">
        <p14:creationId xmlns:p14="http://schemas.microsoft.com/office/powerpoint/2010/main" val="3122838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93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/>
          <a:p>
            <a:r>
              <a:rPr lang="en-US"/>
              <a:t>KDE: OAA: DAAS:2022 Back to School Training</a:t>
            </a:r>
          </a:p>
        </p:txBody>
      </p:sp>
    </p:spTree>
    <p:extLst>
      <p:ext uri="{BB962C8B-B14F-4D97-AF65-F5344CB8AC3E}">
        <p14:creationId xmlns:p14="http://schemas.microsoft.com/office/powerpoint/2010/main" val="1398242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8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936"/>
            <a:ext cx="3564699" cy="365125"/>
          </a:xfrm>
        </p:spPr>
        <p:txBody>
          <a:bodyPr/>
          <a:lstStyle/>
          <a:p>
            <a:r>
              <a:rPr lang="en-US"/>
              <a:t>KDE: OAA: DAAS:2022 Back to School Training</a:t>
            </a:r>
          </a:p>
        </p:txBody>
      </p:sp>
    </p:spTree>
    <p:extLst>
      <p:ext uri="{BB962C8B-B14F-4D97-AF65-F5344CB8AC3E}">
        <p14:creationId xmlns:p14="http://schemas.microsoft.com/office/powerpoint/2010/main" val="818753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43486" y="6419378"/>
            <a:ext cx="68333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352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KDE: OAA: DAAS:2022 Back to School Training</a:t>
            </a:r>
          </a:p>
        </p:txBody>
      </p:sp>
    </p:spTree>
    <p:extLst>
      <p:ext uri="{BB962C8B-B14F-4D97-AF65-F5344CB8AC3E}">
        <p14:creationId xmlns:p14="http://schemas.microsoft.com/office/powerpoint/2010/main" val="774158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128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8160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98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1138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8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9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90737"/>
          </a:xfrm>
        </p:spPr>
        <p:txBody>
          <a:bodyPr anchor="b">
            <a:normAutofit/>
          </a:bodyPr>
          <a:lstStyle>
            <a:lvl1pPr marL="0" indent="0"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0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489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930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3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8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914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025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46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91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566878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3518" y="5476115"/>
            <a:ext cx="683339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8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566878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3518" y="5476115"/>
            <a:ext cx="683339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95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5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38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075"/>
            <a:ext cx="5181600" cy="383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6075"/>
            <a:ext cx="5181600" cy="383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11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11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95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8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7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95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66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23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0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9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097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3625"/>
            <a:ext cx="5157787" cy="3007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097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3625"/>
            <a:ext cx="5183188" cy="3007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FA69-F2CC-8E44-A069-E9A85C2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68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566878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3518" y="5476115"/>
            <a:ext cx="683339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57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5546667" y="6356354"/>
            <a:ext cx="1098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9144000" cy="88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811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55787" y="257025"/>
            <a:ext cx="85968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555787" y="1566879"/>
            <a:ext cx="91888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102649"/>
              </a:buClr>
              <a:buSzPts val="1400"/>
              <a:buFont typeface="Libre Franklin Medium"/>
              <a:buChar char="●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0403519" y="5476115"/>
            <a:ext cx="68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4928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8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7" y="1773451"/>
            <a:ext cx="9188715" cy="4901324"/>
          </a:xfrm>
        </p:spPr>
        <p:txBody>
          <a:bodyPr/>
          <a:lstStyle>
            <a:lvl5pPr marL="2057349" indent="-228594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5"/>
            <a:ext cx="683339" cy="365125"/>
          </a:xfrm>
        </p:spPr>
        <p:txBody>
          <a:bodyPr/>
          <a:lstStyle/>
          <a:p>
            <a:fld id="{354287DC-E20F-4BBE-91C2-47EE095642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6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200"/>
            <a:ext cx="3932237" cy="1600200"/>
          </a:xfrm>
        </p:spPr>
        <p:txBody>
          <a:bodyPr anchor="b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995" y="64750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6750"/>
            <a:ext cx="3932237" cy="1390650"/>
          </a:xfrm>
        </p:spPr>
        <p:txBody>
          <a:bodyPr anchor="b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641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1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9875"/>
            <a:ext cx="10515600" cy="391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2FD1A-9D5A-45EB-8859-B0BA34934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C644-B50C-4938-9019-C0DFB5CBD5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4621-AF60-48FB-909A-2D36D0C2BE71}"/>
              </a:ext>
            </a:extLst>
          </p:cNvPr>
          <p:cNvSpPr txBox="1"/>
          <p:nvPr userDrawn="1"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hf sldNum="0" hdr="0" ftr="0" dt="0"/>
  <p:txStyles>
    <p:titleStyle>
      <a:lvl1pPr marL="228600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5058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KDE: OAA: DAAS:2022 Back to School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2FD1A-9D5A-45EB-8859-B0BA34934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C644-B50C-4938-9019-C0DFB5CBD5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4621-AF60-48FB-909A-2D36D0C2BE71}"/>
              </a:ext>
            </a:extLst>
          </p:cNvPr>
          <p:cNvSpPr txBox="1"/>
          <p:nvPr userDrawn="1"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1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</p:sldLayoutIdLst>
  <p:hf hdr="0" dt="0"/>
  <p:txStyles>
    <p:titleStyle>
      <a:lvl1pPr marL="230188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AA/distsupp/Documents/Understanding_Kentucky_Minimum_N_School_Accountability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ky.gov/comm/Pages/Every-Student-Succeeds-Act-(ESSA)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DB1B6-904E-4159-AFA3-8BECA16F50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06209" y="1101155"/>
            <a:ext cx="9618991" cy="19242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r">
              <a:defRPr/>
            </a:pPr>
            <a:r>
              <a:rPr lang="en-US" sz="4800"/>
              <a:t>Accountability Indicator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Training:</a:t>
            </a:r>
            <a:endParaRPr lang="en-US"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Progress on English Language Proficiency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3D6A03-BE1A-4040-9335-B6A1590FA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869" y="3429000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3200">
                <a:latin typeface="Franklin Gothic Book" panose="020B0503020102020204" pitchFamily="34" charset="0"/>
              </a:rPr>
              <a:t>Chris Williams, Program Consultant</a:t>
            </a:r>
          </a:p>
          <a:p>
            <a:pPr algn="r"/>
            <a:r>
              <a:rPr lang="en-US" sz="3200" b="0" i="0" u="none" strike="noStrike">
                <a:solidFill>
                  <a:srgbClr val="007780"/>
                </a:solidFill>
                <a:effectLst/>
                <a:latin typeface="Franklin Gothic Book" panose="020B0503020102020204" pitchFamily="34" charset="0"/>
              </a:rPr>
              <a:t>Ben Riley, Systems </a:t>
            </a:r>
            <a:r>
              <a:rPr lang="en-US" sz="3200">
                <a:latin typeface="Franklin Gothic Book" panose="020B0503020102020204" pitchFamily="34" charset="0"/>
              </a:rPr>
              <a:t>Consultant</a:t>
            </a:r>
            <a:r>
              <a:rPr lang="en-US" sz="3200" b="0" i="0" u="none" strike="noStrike">
                <a:solidFill>
                  <a:srgbClr val="007780"/>
                </a:solidFill>
                <a:effectLst/>
                <a:latin typeface="Franklin Gothic Book" panose="020B0503020102020204" pitchFamily="34" charset="0"/>
              </a:rPr>
              <a:t> </a:t>
            </a:r>
          </a:p>
          <a:p>
            <a:pPr algn="r"/>
            <a:r>
              <a:rPr lang="en-US" sz="3200"/>
              <a:t>Office of Assessment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68B7-1E48-4EBC-BDF5-2EE78158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125" y="-88880"/>
            <a:ext cx="12192000" cy="935024"/>
          </a:xfrm>
        </p:spPr>
        <p:txBody>
          <a:bodyPr anchor="b">
            <a:normAutofit/>
          </a:bodyPr>
          <a:lstStyle/>
          <a:p>
            <a:r>
              <a:rPr lang="en-US"/>
              <a:t>EL Progress Indicator Tables- WIDA Alternate ACCESS 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FF21325-3993-23A6-9C70-2F04FB53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81" y="1393032"/>
            <a:ext cx="4078045" cy="45299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2400">
                <a:cs typeface="Arial"/>
              </a:rPr>
              <a:t>Proficiency levels of A1-P2 for Alternate ACCESS, can only get a P3 in writing domain, A1 being the lowest and P2 being the highest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Prior year score on the left of the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Current year score across the top of the table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7C5F0AA-EAE5-0838-72AB-5A45CD6A7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77881"/>
              </p:ext>
            </p:extLst>
          </p:nvPr>
        </p:nvGraphicFramePr>
        <p:xfrm>
          <a:off x="4263042" y="1028440"/>
          <a:ext cx="778475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4755">
                  <a:extLst>
                    <a:ext uri="{9D8B030D-6E8A-4147-A177-3AD203B41FA5}">
                      <a16:colId xmlns:a16="http://schemas.microsoft.com/office/drawing/2014/main" val="3108463004"/>
                    </a:ext>
                  </a:extLst>
                </a:gridCol>
              </a:tblGrid>
              <a:tr h="38695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English Language Progress Value Table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87530"/>
                  </a:ext>
                </a:extLst>
              </a:tr>
              <a:tr h="2712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Alternate Assessed Students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75332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224369-BD2E-05B3-E4A0-920704B34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73263"/>
              </p:ext>
            </p:extLst>
          </p:nvPr>
        </p:nvGraphicFramePr>
        <p:xfrm>
          <a:off x="4265506" y="1800888"/>
          <a:ext cx="7784755" cy="542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4755">
                  <a:extLst>
                    <a:ext uri="{9D8B030D-6E8A-4147-A177-3AD203B41FA5}">
                      <a16:colId xmlns:a16="http://schemas.microsoft.com/office/drawing/2014/main" val="3165489529"/>
                    </a:ext>
                  </a:extLst>
                </a:gridCol>
              </a:tblGrid>
              <a:tr h="5423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Current year Performance Level on WIDA Alternate Access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14305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7B8E2E-9BD0-4E8E-4AD7-A71F0A585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76244"/>
              </p:ext>
            </p:extLst>
          </p:nvPr>
        </p:nvGraphicFramePr>
        <p:xfrm>
          <a:off x="4265505" y="2343231"/>
          <a:ext cx="7784756" cy="35797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6896">
                  <a:extLst>
                    <a:ext uri="{9D8B030D-6E8A-4147-A177-3AD203B41FA5}">
                      <a16:colId xmlns:a16="http://schemas.microsoft.com/office/drawing/2014/main" val="1471151434"/>
                    </a:ext>
                  </a:extLst>
                </a:gridCol>
                <a:gridCol w="650310">
                  <a:extLst>
                    <a:ext uri="{9D8B030D-6E8A-4147-A177-3AD203B41FA5}">
                      <a16:colId xmlns:a16="http://schemas.microsoft.com/office/drawing/2014/main" val="1419733012"/>
                    </a:ext>
                  </a:extLst>
                </a:gridCol>
                <a:gridCol w="1111410">
                  <a:extLst>
                    <a:ext uri="{9D8B030D-6E8A-4147-A177-3AD203B41FA5}">
                      <a16:colId xmlns:a16="http://schemas.microsoft.com/office/drawing/2014/main" val="226110179"/>
                    </a:ext>
                  </a:extLst>
                </a:gridCol>
                <a:gridCol w="1111410">
                  <a:extLst>
                    <a:ext uri="{9D8B030D-6E8A-4147-A177-3AD203B41FA5}">
                      <a16:colId xmlns:a16="http://schemas.microsoft.com/office/drawing/2014/main" val="191736517"/>
                    </a:ext>
                  </a:extLst>
                </a:gridCol>
                <a:gridCol w="1111410">
                  <a:extLst>
                    <a:ext uri="{9D8B030D-6E8A-4147-A177-3AD203B41FA5}">
                      <a16:colId xmlns:a16="http://schemas.microsoft.com/office/drawing/2014/main" val="976428619"/>
                    </a:ext>
                  </a:extLst>
                </a:gridCol>
                <a:gridCol w="1111410">
                  <a:extLst>
                    <a:ext uri="{9D8B030D-6E8A-4147-A177-3AD203B41FA5}">
                      <a16:colId xmlns:a16="http://schemas.microsoft.com/office/drawing/2014/main" val="722089398"/>
                    </a:ext>
                  </a:extLst>
                </a:gridCol>
                <a:gridCol w="1241910">
                  <a:extLst>
                    <a:ext uri="{9D8B030D-6E8A-4147-A177-3AD203B41FA5}">
                      <a16:colId xmlns:a16="http://schemas.microsoft.com/office/drawing/2014/main" val="2742621461"/>
                    </a:ext>
                  </a:extLst>
                </a:gridCol>
              </a:tblGrid>
              <a:tr h="3054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1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A3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752533"/>
                  </a:ext>
                </a:extLst>
              </a:tr>
              <a:tr h="1221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Prior Year Performance on WIDA Alternate Access </a:t>
                      </a:r>
                    </a:p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  <a:cs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408719"/>
                  </a:ext>
                </a:extLst>
              </a:tr>
              <a:tr h="455515"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  <a:cs typeface="Arial"/>
                        </a:rPr>
                        <a:t>A3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04573"/>
                  </a:ext>
                </a:extLst>
              </a:tr>
              <a:tr h="455515"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  <a:cs typeface="Arial"/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22609"/>
                  </a:ext>
                </a:extLst>
              </a:tr>
              <a:tr h="778317"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/>
                          <a:cs typeface="Arial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8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97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1DF7-64DB-97AA-A8A9-A61A1727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English Learner (EL) Progress</a:t>
            </a:r>
          </a:p>
        </p:txBody>
      </p:sp>
    </p:spTree>
    <p:extLst>
      <p:ext uri="{BB962C8B-B14F-4D97-AF65-F5344CB8AC3E}">
        <p14:creationId xmlns:p14="http://schemas.microsoft.com/office/powerpoint/2010/main" val="285622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17F1-040B-4974-9C14-D3E94418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5739"/>
          </a:xfrm>
        </p:spPr>
        <p:txBody>
          <a:bodyPr>
            <a:normAutofit/>
          </a:bodyPr>
          <a:lstStyle/>
          <a:p>
            <a:r>
              <a:rPr lang="en-US"/>
              <a:t>EL Progress Status 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56219-B271-40AA-B84B-9F10515CD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500" y="1378800"/>
            <a:ext cx="5266055" cy="1085738"/>
          </a:xfrm>
        </p:spPr>
        <p:txBody>
          <a:bodyPr>
            <a:normAutofit fontScale="85000" lnSpcReduction="10000"/>
          </a:bodyPr>
          <a:lstStyle/>
          <a:p>
            <a:r>
              <a:rPr lang="en-US" sz="3300"/>
              <a:t>Positive Progress Toward English </a:t>
            </a:r>
            <a:r>
              <a:rPr lang="en-US" sz="3300" u="sng"/>
              <a:t>Language Proficiency</a:t>
            </a:r>
            <a:r>
              <a:rPr lang="en-US" sz="3300"/>
              <a:t>	</a:t>
            </a:r>
            <a:r>
              <a:rPr lang="en-US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B015D-8033-4062-B890-6D6431773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768" y="2505075"/>
            <a:ext cx="5157787" cy="3684588"/>
          </a:xfrm>
        </p:spPr>
        <p:txBody>
          <a:bodyPr/>
          <a:lstStyle/>
          <a:p>
            <a:r>
              <a:rPr lang="en-US">
                <a:cs typeface="Arial" panose="020B0604020202020204" pitchFamily="34" charset="0"/>
              </a:rPr>
              <a:t>Student previous score on ACCESS is 2.0</a:t>
            </a:r>
          </a:p>
          <a:p>
            <a:r>
              <a:rPr lang="en-US">
                <a:cs typeface="Arial" panose="020B0604020202020204" pitchFamily="34" charset="0"/>
              </a:rPr>
              <a:t>Current student score on ACCESS is 2.5</a:t>
            </a:r>
          </a:p>
          <a:p>
            <a:r>
              <a:rPr lang="en-US">
                <a:cs typeface="Arial" panose="020B0604020202020204" pitchFamily="34" charset="0"/>
              </a:rPr>
              <a:t>Student points is 60 points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E5195-8E09-4F2B-B069-E0189A29E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0626"/>
            <a:ext cx="5362635" cy="823912"/>
          </a:xfrm>
        </p:spPr>
        <p:txBody>
          <a:bodyPr>
            <a:noAutofit/>
          </a:bodyPr>
          <a:lstStyle/>
          <a:p>
            <a:r>
              <a:rPr lang="en-US" sz="2800"/>
              <a:t>Negative Progress Toward English</a:t>
            </a:r>
            <a:r>
              <a:rPr lang="en-US" sz="2800" u="sng"/>
              <a:t> Language Proficiency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56B1EF-C387-437E-9209-96EA3A4E9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07958"/>
          </a:xfrm>
        </p:spPr>
        <p:txBody>
          <a:bodyPr/>
          <a:lstStyle/>
          <a:p>
            <a:r>
              <a:rPr lang="en-US">
                <a:cs typeface="Arial" panose="020B0604020202020204" pitchFamily="34" charset="0"/>
              </a:rPr>
              <a:t>Student previous score on ACCESS is 3.5</a:t>
            </a:r>
          </a:p>
          <a:p>
            <a:r>
              <a:rPr lang="en-US">
                <a:cs typeface="Arial" panose="020B0604020202020204" pitchFamily="34" charset="0"/>
              </a:rPr>
              <a:t>Current student score on ACCESS is 3.0</a:t>
            </a:r>
          </a:p>
          <a:p>
            <a:r>
              <a:rPr lang="en-US">
                <a:cs typeface="Arial" panose="020B0604020202020204" pitchFamily="34" charset="0"/>
              </a:rPr>
              <a:t>Student points would be 0</a:t>
            </a:r>
          </a:p>
        </p:txBody>
      </p:sp>
    </p:spTree>
    <p:extLst>
      <p:ext uri="{BB962C8B-B14F-4D97-AF65-F5344CB8AC3E}">
        <p14:creationId xmlns:p14="http://schemas.microsoft.com/office/powerpoint/2010/main" val="324680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2905E-96B4-2FB2-AB35-AFC0F766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CF70-0EFB-B2EB-694C-6C4BD006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Calculation for Status</a:t>
            </a:r>
          </a:p>
        </p:txBody>
      </p:sp>
    </p:spTree>
    <p:extLst>
      <p:ext uri="{BB962C8B-B14F-4D97-AF65-F5344CB8AC3E}">
        <p14:creationId xmlns:p14="http://schemas.microsoft.com/office/powerpoint/2010/main" val="362925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1BE3-7BF6-4112-8A4B-F8656018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4846"/>
          </a:xfrm>
        </p:spPr>
        <p:txBody>
          <a:bodyPr>
            <a:normAutofit/>
          </a:bodyPr>
          <a:lstStyle/>
          <a:p>
            <a:r>
              <a:rPr lang="en-US"/>
              <a:t> Calculation for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8DB2-0CB2-4063-8C92-393203C7A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31" y="1215428"/>
            <a:ext cx="10515600" cy="4093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Arial"/>
              </a:rPr>
              <a:t>Calculated by comparing a student’s WIDA ACCESS or Alternate ACCESS performance from last year to this year using the EL tables to assign points and averaging the scores</a:t>
            </a:r>
          </a:p>
          <a:p>
            <a:r>
              <a:rPr lang="en-US" sz="2400">
                <a:cs typeface="Arial"/>
              </a:rPr>
              <a:t>Students are reported based on Full Academic Year - 100 days in the schools and districts</a:t>
            </a:r>
          </a:p>
          <a:p>
            <a:r>
              <a:rPr lang="en-US" sz="2400">
                <a:cs typeface="Arial"/>
              </a:rPr>
              <a:t>Students must be tested in same assessment - ACCESS/Alternate ACCESS both years</a:t>
            </a:r>
          </a:p>
          <a:p>
            <a:r>
              <a:rPr lang="en-US" sz="2400">
                <a:cs typeface="Arial"/>
              </a:rPr>
              <a:t>Students who have point value - 0 points through 140 points- are included</a:t>
            </a:r>
          </a:p>
          <a:p>
            <a:r>
              <a:rPr lang="en-US" sz="2400">
                <a:cs typeface="Arial"/>
              </a:rPr>
              <a:t>Who met the n-count of 30 students for elementary, middle and high school are included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3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977E-2F40-491B-8F96-3CD9459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044043" cy="11364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A757A"/>
                </a:solidFill>
              </a:rPr>
              <a:t>EL Indicator Status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C76-FB12-449D-B6D0-1146DF83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43" y="1306438"/>
            <a:ext cx="11527140" cy="3657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800" b="1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US" sz="3800"/>
          </a:p>
          <a:p>
            <a:pPr marL="0" indent="0" algn="ctr">
              <a:buNone/>
            </a:pPr>
            <a:r>
              <a:rPr lang="en-US" sz="2400">
                <a:latin typeface="Franklin Gothic Book" panose="020B0503020102020204" pitchFamily="34" charset="0"/>
              </a:rPr>
              <a:t>Total amount of EL growth points 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C00000"/>
                </a:solidFill>
                <a:latin typeface="Franklin Gothic Book" panose="020B0503020102020204" pitchFamily="34" charset="0"/>
              </a:rPr>
              <a:t>___________________divided by______________________</a:t>
            </a:r>
          </a:p>
          <a:p>
            <a:pPr marL="0" indent="0" algn="ctr">
              <a:buNone/>
            </a:pPr>
            <a:r>
              <a:rPr lang="en-US" sz="2400" b="1">
                <a:latin typeface="Franklin Gothic Book" panose="020B0503020102020204" pitchFamily="34" charset="0"/>
              </a:rPr>
              <a:t>Total population of EL students that have a prior year and current year score</a:t>
            </a:r>
          </a:p>
        </p:txBody>
      </p:sp>
    </p:spTree>
    <p:extLst>
      <p:ext uri="{BB962C8B-B14F-4D97-AF65-F5344CB8AC3E}">
        <p14:creationId xmlns:p14="http://schemas.microsoft.com/office/powerpoint/2010/main" val="52299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17B2-27C6-8EF6-F6FD-FF93E1AB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355"/>
            <a:ext cx="4441371" cy="12225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57780"/>
                </a:solidFill>
                <a:latin typeface="+mj-lt"/>
                <a:ea typeface="+mj-ea"/>
                <a:cs typeface="+mj-cs"/>
              </a:rPr>
              <a:t>Status Scores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9D18B-FC30-E951-2890-B30FCDB1AEFC}"/>
              </a:ext>
            </a:extLst>
          </p:cNvPr>
          <p:cNvSpPr txBox="1"/>
          <p:nvPr/>
        </p:nvSpPr>
        <p:spPr>
          <a:xfrm>
            <a:off x="5311208" y="318864"/>
            <a:ext cx="6002636" cy="1375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cs typeface="Arial"/>
              </a:rPr>
              <a:t>The Status Score represents the current year outcome for a given indicator. 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cs typeface="Arial"/>
              </a:rPr>
              <a:t>It is calculated according to the metric described below.</a:t>
            </a:r>
          </a:p>
          <a:p>
            <a:pPr>
              <a:lnSpc>
                <a:spcPct val="90000"/>
              </a:lnSpc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2B1E5D-0352-3A6F-3863-70BCBF0EC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01480"/>
              </p:ext>
            </p:extLst>
          </p:nvPr>
        </p:nvGraphicFramePr>
        <p:xfrm>
          <a:off x="291102" y="1772384"/>
          <a:ext cx="11609796" cy="3822395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1412511">
                  <a:extLst>
                    <a:ext uri="{9D8B030D-6E8A-4147-A177-3AD203B41FA5}">
                      <a16:colId xmlns:a16="http://schemas.microsoft.com/office/drawing/2014/main" val="836825645"/>
                    </a:ext>
                  </a:extLst>
                </a:gridCol>
                <a:gridCol w="1741066">
                  <a:extLst>
                    <a:ext uri="{9D8B030D-6E8A-4147-A177-3AD203B41FA5}">
                      <a16:colId xmlns:a16="http://schemas.microsoft.com/office/drawing/2014/main" val="1900178310"/>
                    </a:ext>
                  </a:extLst>
                </a:gridCol>
                <a:gridCol w="1926532">
                  <a:extLst>
                    <a:ext uri="{9D8B030D-6E8A-4147-A177-3AD203B41FA5}">
                      <a16:colId xmlns:a16="http://schemas.microsoft.com/office/drawing/2014/main" val="2093303321"/>
                    </a:ext>
                  </a:extLst>
                </a:gridCol>
                <a:gridCol w="1535597">
                  <a:extLst>
                    <a:ext uri="{9D8B030D-6E8A-4147-A177-3AD203B41FA5}">
                      <a16:colId xmlns:a16="http://schemas.microsoft.com/office/drawing/2014/main" val="2896861324"/>
                    </a:ext>
                  </a:extLst>
                </a:gridCol>
                <a:gridCol w="1535597">
                  <a:extLst>
                    <a:ext uri="{9D8B030D-6E8A-4147-A177-3AD203B41FA5}">
                      <a16:colId xmlns:a16="http://schemas.microsoft.com/office/drawing/2014/main" val="4046615660"/>
                    </a:ext>
                  </a:extLst>
                </a:gridCol>
                <a:gridCol w="1951989">
                  <a:extLst>
                    <a:ext uri="{9D8B030D-6E8A-4147-A177-3AD203B41FA5}">
                      <a16:colId xmlns:a16="http://schemas.microsoft.com/office/drawing/2014/main" val="3478037349"/>
                    </a:ext>
                  </a:extLst>
                </a:gridCol>
                <a:gridCol w="1506504">
                  <a:extLst>
                    <a:ext uri="{9D8B030D-6E8A-4147-A177-3AD203B41FA5}">
                      <a16:colId xmlns:a16="http://schemas.microsoft.com/office/drawing/2014/main" val="374097156"/>
                    </a:ext>
                  </a:extLst>
                </a:gridCol>
              </a:tblGrid>
              <a:tr h="17314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Indicator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State Assessment Results in Reading and Mathematics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State Assessment Results in Science, Social Studies, and Writing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English Learner Progress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Quality of School Climate and Safety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Postsecondary Readiness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(HS only)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Graduation Rate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(HS only)</a:t>
                      </a:r>
                      <a:endParaRPr lang="en-US" sz="18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63653"/>
                  </a:ext>
                </a:extLst>
              </a:tr>
              <a:tr h="19041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Metric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Weighted performance index based on student assessment performance levels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Weighted performance index based on student assessment performance levels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Points assigned based on student-level growth as measured by a value table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of student scores for applicable questions in the QSCS survey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Percent of 12th grade students demonstrating academic or career readiness</a:t>
                      </a:r>
                      <a:endParaRPr lang="en-US" sz="1800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4- and 5-year graduation rates</a:t>
                      </a:r>
                      <a:endParaRPr lang="en-US" sz="1800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283" marR="48808" marT="20081" marB="15060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93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95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17B2-27C6-8EF6-F6FD-FF93E1AB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375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A757A"/>
                </a:solidFill>
                <a:latin typeface="Franklin Gothic Medium" panose="020B0603020102020204" pitchFamily="34" charset="0"/>
              </a:rPr>
              <a:t>Status Levels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50A71-C397-1B0F-3CF9-A7A5F9557E4B}"/>
              </a:ext>
            </a:extLst>
          </p:cNvPr>
          <p:cNvSpPr txBox="1"/>
          <p:nvPr/>
        </p:nvSpPr>
        <p:spPr>
          <a:xfrm>
            <a:off x="385692" y="1576425"/>
            <a:ext cx="7133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102649"/>
                </a:solidFill>
              </a:rPr>
              <a:t>There are five Status Levels.</a:t>
            </a:r>
            <a:endParaRPr lang="en-US" sz="280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B400B7A-6545-B191-B587-8DAC057121CD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963561" y="2602262"/>
          <a:ext cx="9812592" cy="2051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5432">
                  <a:extLst>
                    <a:ext uri="{9D8B030D-6E8A-4147-A177-3AD203B41FA5}">
                      <a16:colId xmlns:a16="http://schemas.microsoft.com/office/drawing/2014/main" val="4161125449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2150643996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2252159854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4176061002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3823284898"/>
                    </a:ext>
                  </a:extLst>
                </a:gridCol>
                <a:gridCol w="1635432">
                  <a:extLst>
                    <a:ext uri="{9D8B030D-6E8A-4147-A177-3AD203B41FA5}">
                      <a16:colId xmlns:a16="http://schemas.microsoft.com/office/drawing/2014/main" val="829342843"/>
                    </a:ext>
                  </a:extLst>
                </a:gridCol>
              </a:tblGrid>
              <a:tr h="205167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Very Low</a:t>
                      </a:r>
                    </a:p>
                    <a:p>
                      <a:pPr algn="ctr"/>
                      <a:endParaRPr lang="en-US" sz="2400" b="1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Franklin Gothic Book" panose="020B0503020102020204" pitchFamily="34" charset="0"/>
                        </a:rPr>
                        <a:t>Very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257875"/>
                  </a:ext>
                </a:extLst>
              </a:tr>
            </a:tbl>
          </a:graphicData>
        </a:graphic>
      </p:graphicFrame>
      <p:sp>
        <p:nvSpPr>
          <p:cNvPr id="7" name="Oval 6" descr="Red circle indicating Very Low Status in Current Year">
            <a:extLst>
              <a:ext uri="{FF2B5EF4-FFF2-40B4-BE49-F238E27FC236}">
                <a16:creationId xmlns:a16="http://schemas.microsoft.com/office/drawing/2014/main" id="{F5BC52EB-B8BB-8EF9-1C25-CA0539E730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56154" y="3250409"/>
            <a:ext cx="374679" cy="377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Oval 7" descr="Orange circle indicating Low Status in Current Year">
            <a:extLst>
              <a:ext uri="{FF2B5EF4-FFF2-40B4-BE49-F238E27FC236}">
                <a16:creationId xmlns:a16="http://schemas.microsoft.com/office/drawing/2014/main" id="{BC88D3A7-6E0E-10B4-646E-5D16BFEEB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8100" y="3252909"/>
            <a:ext cx="374679" cy="377694"/>
          </a:xfrm>
          <a:prstGeom prst="ellipse">
            <a:avLst/>
          </a:prstGeom>
          <a:solidFill>
            <a:srgbClr val="DF6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Oval 8" descr="Yellow circle indicating Medium Status in Current Year">
            <a:extLst>
              <a:ext uri="{FF2B5EF4-FFF2-40B4-BE49-F238E27FC236}">
                <a16:creationId xmlns:a16="http://schemas.microsoft.com/office/drawing/2014/main" id="{81102C6D-3421-574B-C87C-62A6CC89BA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1054" y="3250408"/>
            <a:ext cx="374679" cy="377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Oval 9" descr="Green circle indicating High Status in Current Year">
            <a:extLst>
              <a:ext uri="{FF2B5EF4-FFF2-40B4-BE49-F238E27FC236}">
                <a16:creationId xmlns:a16="http://schemas.microsoft.com/office/drawing/2014/main" id="{8A5B5B75-2113-69C4-2C9F-30B76A0EB9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07226" y="3250407"/>
            <a:ext cx="374679" cy="377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Oval 10" descr="Blue circle indicating Very High Status in Current Year">
            <a:extLst>
              <a:ext uri="{FF2B5EF4-FFF2-40B4-BE49-F238E27FC236}">
                <a16:creationId xmlns:a16="http://schemas.microsoft.com/office/drawing/2014/main" id="{23A7FB59-B8A4-06C5-210C-BC67B55CDB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01450" y="3250407"/>
            <a:ext cx="374679" cy="3776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9931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7802-2B42-412B-8BB0-285AC022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50" y="152602"/>
            <a:ext cx="11935239" cy="864158"/>
          </a:xfrm>
        </p:spPr>
        <p:txBody>
          <a:bodyPr>
            <a:normAutofit/>
          </a:bodyPr>
          <a:lstStyle/>
          <a:p>
            <a:r>
              <a:rPr lang="en-US" sz="4000"/>
              <a:t>Status Cut Scores for Elementary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C87F8C-3C8D-4271-89B0-D23A609B9E08}"/>
              </a:ext>
            </a:extLst>
          </p:cNvPr>
          <p:cNvGraphicFramePr>
            <a:graphicFrameLocks noGrp="1"/>
          </p:cNvGraphicFramePr>
          <p:nvPr/>
        </p:nvGraphicFramePr>
        <p:xfrm>
          <a:off x="124250" y="1212643"/>
          <a:ext cx="11686736" cy="44327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25264">
                  <a:extLst>
                    <a:ext uri="{9D8B030D-6E8A-4147-A177-3AD203B41FA5}">
                      <a16:colId xmlns:a16="http://schemas.microsoft.com/office/drawing/2014/main" val="2187354169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131780342"/>
                    </a:ext>
                  </a:extLst>
                </a:gridCol>
                <a:gridCol w="1303734">
                  <a:extLst>
                    <a:ext uri="{9D8B030D-6E8A-4147-A177-3AD203B41FA5}">
                      <a16:colId xmlns:a16="http://schemas.microsoft.com/office/drawing/2014/main" val="2537117540"/>
                    </a:ext>
                  </a:extLst>
                </a:gridCol>
                <a:gridCol w="1303734">
                  <a:extLst>
                    <a:ext uri="{9D8B030D-6E8A-4147-A177-3AD203B41FA5}">
                      <a16:colId xmlns:a16="http://schemas.microsoft.com/office/drawing/2014/main" val="4037880259"/>
                    </a:ext>
                  </a:extLst>
                </a:gridCol>
                <a:gridCol w="1482328">
                  <a:extLst>
                    <a:ext uri="{9D8B030D-6E8A-4147-A177-3AD203B41FA5}">
                      <a16:colId xmlns:a16="http://schemas.microsoft.com/office/drawing/2014/main" val="2540051586"/>
                    </a:ext>
                  </a:extLst>
                </a:gridCol>
                <a:gridCol w="1303734">
                  <a:extLst>
                    <a:ext uri="{9D8B030D-6E8A-4147-A177-3AD203B41FA5}">
                      <a16:colId xmlns:a16="http://schemas.microsoft.com/office/drawing/2014/main" val="1901902243"/>
                    </a:ext>
                  </a:extLst>
                </a:gridCol>
                <a:gridCol w="1310442">
                  <a:extLst>
                    <a:ext uri="{9D8B030D-6E8A-4147-A177-3AD203B41FA5}">
                      <a16:colId xmlns:a16="http://schemas.microsoft.com/office/drawing/2014/main" val="577951207"/>
                    </a:ext>
                  </a:extLst>
                </a:gridCol>
              </a:tblGrid>
              <a:tr h="53578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High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40321"/>
                  </a:ext>
                </a:extLst>
              </a:tr>
              <a:tr h="1119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State Assessment Results in Reading/Mathematics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0-31.9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32.0-53.9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54.0-69.9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70.0-80.9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81.0-125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92911"/>
                  </a:ext>
                </a:extLst>
              </a:tr>
              <a:tr h="1119062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State Assessment Results in Science/</a:t>
                      </a:r>
                      <a:br>
                        <a:rPr lang="en-US" sz="2000">
                          <a:effectLst/>
                          <a:latin typeface="Franklin Gothic Book"/>
                          <a:cs typeface="Arial"/>
                        </a:rPr>
                      </a:b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Social Studies/Writing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0-33.9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34.0-49.9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50.0-66.9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67.0-75.9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76.0-125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116"/>
                  </a:ext>
                </a:extLst>
              </a:tr>
              <a:tr h="8294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English Learner Progress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0-33.9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34.0-47.9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48.0-57.9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58.0-64.9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65.0-140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66931"/>
                  </a:ext>
                </a:extLst>
              </a:tr>
              <a:tr h="829405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Quality of School Climate and Safety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0-66.9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67.0-73.9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74.0-76.9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77.0-81.9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cs typeface="Arial"/>
                        </a:rPr>
                        <a:t>82.0-100</a:t>
                      </a:r>
                      <a:endParaRPr lang="en-US" sz="2000" dirty="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316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CB2D5A-D814-93D2-DAE7-426FEAEF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262" y="6492875"/>
            <a:ext cx="6833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3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D937-EDEB-44B5-9664-F5609518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6" y="55376"/>
            <a:ext cx="11473290" cy="993848"/>
          </a:xfrm>
        </p:spPr>
        <p:txBody>
          <a:bodyPr>
            <a:normAutofit/>
          </a:bodyPr>
          <a:lstStyle/>
          <a:p>
            <a:r>
              <a:rPr lang="en-US" sz="4000"/>
              <a:t>Status Cut Scores for Middle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B5CA6F-D9BA-4F4F-9BB3-85D46C5377E1}"/>
              </a:ext>
            </a:extLst>
          </p:cNvPr>
          <p:cNvGraphicFramePr>
            <a:graphicFrameLocks noGrp="1"/>
          </p:cNvGraphicFramePr>
          <p:nvPr/>
        </p:nvGraphicFramePr>
        <p:xfrm>
          <a:off x="232073" y="1004835"/>
          <a:ext cx="11473286" cy="4596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330">
                  <a:extLst>
                    <a:ext uri="{9D8B030D-6E8A-4147-A177-3AD203B41FA5}">
                      <a16:colId xmlns:a16="http://schemas.microsoft.com/office/drawing/2014/main" val="2907849596"/>
                    </a:ext>
                  </a:extLst>
                </a:gridCol>
                <a:gridCol w="2661046">
                  <a:extLst>
                    <a:ext uri="{9D8B030D-6E8A-4147-A177-3AD203B41FA5}">
                      <a16:colId xmlns:a16="http://schemas.microsoft.com/office/drawing/2014/main" val="3015168953"/>
                    </a:ext>
                  </a:extLst>
                </a:gridCol>
                <a:gridCol w="1239360">
                  <a:extLst>
                    <a:ext uri="{9D8B030D-6E8A-4147-A177-3AD203B41FA5}">
                      <a16:colId xmlns:a16="http://schemas.microsoft.com/office/drawing/2014/main" val="4032468655"/>
                    </a:ext>
                  </a:extLst>
                </a:gridCol>
                <a:gridCol w="1578484">
                  <a:extLst>
                    <a:ext uri="{9D8B030D-6E8A-4147-A177-3AD203B41FA5}">
                      <a16:colId xmlns:a16="http://schemas.microsoft.com/office/drawing/2014/main" val="58704034"/>
                    </a:ext>
                  </a:extLst>
                </a:gridCol>
                <a:gridCol w="1526898">
                  <a:extLst>
                    <a:ext uri="{9D8B030D-6E8A-4147-A177-3AD203B41FA5}">
                      <a16:colId xmlns:a16="http://schemas.microsoft.com/office/drawing/2014/main" val="657399950"/>
                    </a:ext>
                  </a:extLst>
                </a:gridCol>
                <a:gridCol w="1413413">
                  <a:extLst>
                    <a:ext uri="{9D8B030D-6E8A-4147-A177-3AD203B41FA5}">
                      <a16:colId xmlns:a16="http://schemas.microsoft.com/office/drawing/2014/main" val="1864178967"/>
                    </a:ext>
                  </a:extLst>
                </a:gridCol>
                <a:gridCol w="1502755">
                  <a:extLst>
                    <a:ext uri="{9D8B030D-6E8A-4147-A177-3AD203B41FA5}">
                      <a16:colId xmlns:a16="http://schemas.microsoft.com/office/drawing/2014/main" val="2740290494"/>
                    </a:ext>
                  </a:extLst>
                </a:gridCol>
              </a:tblGrid>
              <a:tr h="4236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Very 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Very 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62182"/>
                  </a:ext>
                </a:extLst>
              </a:tr>
              <a:tr h="12710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Middle School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State Assessment Results in Reading/Mathematics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0-35.9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36.0-54.9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55.0-64.9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65.0-72.9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73.0-125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19797"/>
                  </a:ext>
                </a:extLst>
              </a:tr>
              <a:tr h="1271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State Assessment Results in Science/</a:t>
                      </a:r>
                      <a:b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</a:b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Social Studies/Writing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0-32.9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33.0-47.9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48.0-58.9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59.0-68.9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69.0-125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157"/>
                  </a:ext>
                </a:extLst>
              </a:tr>
              <a:tr h="847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English Learner Progress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0-15.9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16.0-23.9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24.0-30.9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31.0-44.9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45.0-140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731291"/>
                  </a:ext>
                </a:extLst>
              </a:tr>
              <a:tr h="783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Quality of School Climate and Safety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0-58.9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59.0-63.9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64.0-67.9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68.0-74.9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75.0-100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1173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6CD2297-CEFF-83FE-D74D-873C4FB2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262" y="6492875"/>
            <a:ext cx="6833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2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084F-1577-0C58-E100-FE57BB34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State Indicators in the Accountability System</a:t>
            </a:r>
          </a:p>
        </p:txBody>
      </p:sp>
      <p:pic>
        <p:nvPicPr>
          <p:cNvPr id="4" name="Picture 5" descr="A list containing the six state indicators: State Assessment Results in Reading and Mathematics, State Assessment Results in Science, Social Studies and Writing, English Learner Progress, Postsecondary Readiness, Quality of School Climate and Safety, and Graduation Rate. &#10;">
            <a:extLst>
              <a:ext uri="{FF2B5EF4-FFF2-40B4-BE49-F238E27FC236}">
                <a16:creationId xmlns:a16="http://schemas.microsoft.com/office/drawing/2014/main" id="{FFC38DE7-4254-55E6-1F91-11E2793063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76" b="-254"/>
          <a:stretch/>
        </p:blipFill>
        <p:spPr>
          <a:xfrm>
            <a:off x="252703" y="1050473"/>
            <a:ext cx="11223357" cy="5284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Star: 5 Points 8" descr="Star indicating that the viewer is currently in the English Learner Progress Accountability Indicator Training. ">
            <a:extLst>
              <a:ext uri="{FF2B5EF4-FFF2-40B4-BE49-F238E27FC236}">
                <a16:creationId xmlns:a16="http://schemas.microsoft.com/office/drawing/2014/main" id="{3D5F7CDA-F7E1-CECE-FAE2-80AD2D150A1E}"/>
              </a:ext>
            </a:extLst>
          </p:cNvPr>
          <p:cNvSpPr/>
          <p:nvPr/>
        </p:nvSpPr>
        <p:spPr>
          <a:xfrm>
            <a:off x="7669763" y="2642429"/>
            <a:ext cx="634482" cy="61582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8FB2DD-E06B-A758-1E46-99990A5B3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173" y="2608780"/>
            <a:ext cx="10814415" cy="6755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4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3A98-712D-4982-AC41-582CDC0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" y="112052"/>
            <a:ext cx="12112101" cy="904708"/>
          </a:xfrm>
        </p:spPr>
        <p:txBody>
          <a:bodyPr>
            <a:normAutofit/>
          </a:bodyPr>
          <a:lstStyle/>
          <a:p>
            <a:r>
              <a:rPr lang="en-US" sz="4000"/>
              <a:t>Status Cut Scores for High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C73926-877E-452D-8E11-5ACD283BC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25141"/>
              </p:ext>
            </p:extLst>
          </p:nvPr>
        </p:nvGraphicFramePr>
        <p:xfrm>
          <a:off x="301841" y="1016761"/>
          <a:ext cx="11392319" cy="4601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863">
                  <a:extLst>
                    <a:ext uri="{9D8B030D-6E8A-4147-A177-3AD203B41FA5}">
                      <a16:colId xmlns:a16="http://schemas.microsoft.com/office/drawing/2014/main" val="4255923163"/>
                    </a:ext>
                  </a:extLst>
                </a:gridCol>
                <a:gridCol w="2452456">
                  <a:extLst>
                    <a:ext uri="{9D8B030D-6E8A-4147-A177-3AD203B41FA5}">
                      <a16:colId xmlns:a16="http://schemas.microsoft.com/office/drawing/2014/main" val="4169867108"/>
                    </a:ext>
                  </a:extLst>
                </a:gridCol>
                <a:gridCol w="1401515">
                  <a:extLst>
                    <a:ext uri="{9D8B030D-6E8A-4147-A177-3AD203B41FA5}">
                      <a16:colId xmlns:a16="http://schemas.microsoft.com/office/drawing/2014/main" val="963011060"/>
                    </a:ext>
                  </a:extLst>
                </a:gridCol>
                <a:gridCol w="1521645">
                  <a:extLst>
                    <a:ext uri="{9D8B030D-6E8A-4147-A177-3AD203B41FA5}">
                      <a16:colId xmlns:a16="http://schemas.microsoft.com/office/drawing/2014/main" val="95671417"/>
                    </a:ext>
                  </a:extLst>
                </a:gridCol>
                <a:gridCol w="1581711">
                  <a:extLst>
                    <a:ext uri="{9D8B030D-6E8A-4147-A177-3AD203B41FA5}">
                      <a16:colId xmlns:a16="http://schemas.microsoft.com/office/drawing/2014/main" val="1507849152"/>
                    </a:ext>
                  </a:extLst>
                </a:gridCol>
                <a:gridCol w="1376344">
                  <a:extLst>
                    <a:ext uri="{9D8B030D-6E8A-4147-A177-3AD203B41FA5}">
                      <a16:colId xmlns:a16="http://schemas.microsoft.com/office/drawing/2014/main" val="4033717097"/>
                    </a:ext>
                  </a:extLst>
                </a:gridCol>
                <a:gridCol w="1516785">
                  <a:extLst>
                    <a:ext uri="{9D8B030D-6E8A-4147-A177-3AD203B41FA5}">
                      <a16:colId xmlns:a16="http://schemas.microsoft.com/office/drawing/2014/main" val="1223277892"/>
                    </a:ext>
                  </a:extLst>
                </a:gridCol>
              </a:tblGrid>
              <a:tr h="4230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Very 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Very High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71316"/>
                  </a:ext>
                </a:extLst>
              </a:tr>
              <a:tr h="8819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High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Reading/Mathematics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39.0-52.9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53.0-64.9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65.0-76.9</a:t>
                      </a:r>
                      <a:endParaRPr lang="en-US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77.0-125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82733"/>
                  </a:ext>
                </a:extLst>
              </a:tr>
              <a:tr h="846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Science/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Social Studies/Writing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0-31.9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32.0-46.9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47.0-54.9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55.0-62.9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63.0-125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66532"/>
                  </a:ext>
                </a:extLst>
              </a:tr>
              <a:tr h="6307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Learner Progress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10.0-23.9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24.0-30.9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31.0-44.9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45.0-140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21950"/>
                  </a:ext>
                </a:extLst>
              </a:tr>
              <a:tr h="7102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Quality of School Climate and Safety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0-53.9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54.0-58.9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59.0-63.9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64.0-67.9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68.0-100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63122"/>
                  </a:ext>
                </a:extLst>
              </a:tr>
              <a:tr h="653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Postsecondary Readiness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0-58.9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59.0-75.9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76.0-87.9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88.0-94.9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95.0-125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46822"/>
                  </a:ext>
                </a:extLst>
              </a:tr>
              <a:tr h="455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Graduation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0-85.9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86.0-91.9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92.0-94.9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95.0-97.9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98.0-100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80514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6741953-C387-0949-A33D-ED400CD3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262" y="6492875"/>
            <a:ext cx="6833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304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62848-C6EB-B413-3894-F32F7416D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CB22-F898-984F-E575-411D3087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Score</a:t>
            </a:r>
          </a:p>
        </p:txBody>
      </p:sp>
    </p:spTree>
    <p:extLst>
      <p:ext uri="{BB962C8B-B14F-4D97-AF65-F5344CB8AC3E}">
        <p14:creationId xmlns:p14="http://schemas.microsoft.com/office/powerpoint/2010/main" val="1251914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C1BD-BB86-FB6D-9E7B-4AAD76F2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0386193" cy="1214846"/>
          </a:xfrm>
        </p:spPr>
        <p:txBody>
          <a:bodyPr>
            <a:normAutofit/>
          </a:bodyPr>
          <a:lstStyle/>
          <a:p>
            <a:r>
              <a:rPr lang="en-US" dirty="0"/>
              <a:t>Change Score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86B50-D4B2-7AB9-F7B0-A926EB8AB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005840"/>
            <a:ext cx="11247120" cy="47548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b="1">
                <a:cs typeface="Arial"/>
              </a:rPr>
              <a:t>To get the Change Score by school: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>
                <a:cs typeface="Arial"/>
              </a:rPr>
              <a:t>The Status Score is determined by comparing a student’s scores on ACCESS tests, to assign points, and then averaging these scores. The students scores are the Prior Year Performance Level and Current Year Performance Level.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>
                <a:cs typeface="Arial"/>
              </a:rPr>
              <a:t>Subtract the Prior Year Status Score from the Current Year Status Score to get the Change Score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i="1">
                <a:cs typeface="Arial"/>
              </a:rPr>
              <a:t>Current Year Status Score – Prior Year Status Score = Change Score</a:t>
            </a:r>
            <a:r>
              <a:rPr lang="en-US" sz="1600">
                <a:cs typeface="Arial"/>
              </a:rPr>
              <a:t> </a:t>
            </a:r>
            <a:endParaRPr lang="en-US" sz="160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>
                <a:cs typeface="Arial"/>
              </a:rPr>
              <a:t>Add that resulting value to the Status Score to get the Indicator Score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600" i="1">
                <a:cs typeface="Arial"/>
              </a:rPr>
              <a:t>Current Year Status Score + Change Score = Indicator Score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>
                <a:cs typeface="Arial"/>
              </a:rPr>
              <a:t>If the Indicator Score is less than 0, it is forced to be 0 and if it is greater than 140 then it is forced to be 140</a:t>
            </a:r>
          </a:p>
        </p:txBody>
      </p:sp>
    </p:spTree>
    <p:extLst>
      <p:ext uri="{BB962C8B-B14F-4D97-AF65-F5344CB8AC3E}">
        <p14:creationId xmlns:p14="http://schemas.microsoft.com/office/powerpoint/2010/main" val="624740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97980-A1C4-DC99-B0B7-67F7B61C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88720"/>
          </a:xfrm>
        </p:spPr>
        <p:txBody>
          <a:bodyPr>
            <a:normAutofit/>
          </a:bodyPr>
          <a:lstStyle/>
          <a:p>
            <a:r>
              <a:rPr lang="en-US"/>
              <a:t>Example of Change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659-51A1-1BE9-3667-BA91498B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05" y="1382442"/>
            <a:ext cx="10665861" cy="40931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cs typeface="Arial"/>
              </a:rPr>
              <a:t>Calculate by comparing a student’s WIDA ACCESS or Alternate ACCESS performance from last year to this year using the EL tables to assign points and averaging the scores.</a:t>
            </a:r>
          </a:p>
          <a:p>
            <a:pPr lvl="1"/>
            <a:r>
              <a:rPr lang="en-US">
                <a:cs typeface="Arial"/>
              </a:rPr>
              <a:t>Current Year Status Score of 75</a:t>
            </a:r>
            <a:endParaRPr lang="en-US"/>
          </a:p>
          <a:p>
            <a:pPr lvl="1"/>
            <a:r>
              <a:rPr lang="en-US">
                <a:cs typeface="Arial"/>
              </a:rPr>
              <a:t>Prior Year Status Score of 70</a:t>
            </a:r>
          </a:p>
          <a:p>
            <a:endParaRPr lang="en-US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cs typeface="Arial"/>
              </a:rPr>
              <a:t>Current Year Status Score - Prior Year Status Score = Change Score</a:t>
            </a:r>
          </a:p>
          <a:p>
            <a:pPr marL="0" indent="0">
              <a:buNone/>
            </a:pPr>
            <a:r>
              <a:rPr lang="en-US">
                <a:cs typeface="Arial"/>
              </a:rPr>
              <a:t>75-70= 5</a:t>
            </a:r>
          </a:p>
          <a:p>
            <a:pPr marL="0" indent="0">
              <a:buNone/>
            </a:pPr>
            <a:r>
              <a:rPr lang="en-US">
                <a:cs typeface="Arial"/>
              </a:rPr>
              <a:t>Current Year Status Score + Change Score= Indicator Score</a:t>
            </a:r>
          </a:p>
          <a:p>
            <a:pPr marL="0" indent="0">
              <a:buNone/>
            </a:pPr>
            <a:r>
              <a:rPr lang="en-US">
                <a:cs typeface="Arial"/>
              </a:rPr>
              <a:t>75+5= 80</a:t>
            </a:r>
          </a:p>
        </p:txBody>
      </p:sp>
    </p:spTree>
    <p:extLst>
      <p:ext uri="{BB962C8B-B14F-4D97-AF65-F5344CB8AC3E}">
        <p14:creationId xmlns:p14="http://schemas.microsoft.com/office/powerpoint/2010/main" val="2575917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62848-C6EB-B413-3894-F32F7416D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CB22-F898-984F-E575-411D3087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Calculation</a:t>
            </a:r>
          </a:p>
        </p:txBody>
      </p:sp>
    </p:spTree>
    <p:extLst>
      <p:ext uri="{BB962C8B-B14F-4D97-AF65-F5344CB8AC3E}">
        <p14:creationId xmlns:p14="http://schemas.microsoft.com/office/powerpoint/2010/main" val="1147589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B38F8F-AE8F-AB1A-15C9-9A0C60A4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32169" cy="882805"/>
          </a:xfrm>
        </p:spPr>
        <p:txBody>
          <a:bodyPr>
            <a:normAutofit/>
          </a:bodyPr>
          <a:lstStyle/>
          <a:p>
            <a:pPr marL="234950"/>
            <a:r>
              <a:rPr lang="en-US" sz="4000">
                <a:solidFill>
                  <a:srgbClr val="3A757A"/>
                </a:solidFill>
                <a:latin typeface="Franklin Gothic Medium" panose="020B0603020102020204" pitchFamily="34" charset="0"/>
              </a:rPr>
              <a:t>Change</a:t>
            </a:r>
            <a:r>
              <a:rPr lang="en-US" sz="4000" baseline="0">
                <a:solidFill>
                  <a:srgbClr val="3A757A"/>
                </a:solidFill>
                <a:latin typeface="Franklin Gothic Medium" panose="020B0603020102020204" pitchFamily="34" charset="0"/>
              </a:rPr>
              <a:t> Scores</a:t>
            </a:r>
            <a:endParaRPr lang="en-US" sz="4000">
              <a:solidFill>
                <a:srgbClr val="3A757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F79188-8DB2-3350-F8B4-C8F36921197B}"/>
              </a:ext>
            </a:extLst>
          </p:cNvPr>
          <p:cNvSpPr txBox="1">
            <a:spLocks/>
          </p:cNvSpPr>
          <p:nvPr/>
        </p:nvSpPr>
        <p:spPr>
          <a:xfrm>
            <a:off x="269085" y="992976"/>
            <a:ext cx="11922915" cy="23690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Change Score calculation is a simple subtraction of Prior Year Status Score from Current Year Status Score.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They are calculated the same way for every Indicator.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Current Year Status Score – Prior Year Status Score = Change Score</a:t>
            </a:r>
            <a:b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Prior Year Score is used to calculate Change Score. They are not used to influence the Indicator Performance Rating.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Diagram 6" descr="Graphic showing how to determine the change calculation.  &#10;Current Status - Prior Status = Change">
            <a:extLst>
              <a:ext uri="{FF2B5EF4-FFF2-40B4-BE49-F238E27FC236}">
                <a16:creationId xmlns:a16="http://schemas.microsoft.com/office/drawing/2014/main" id="{7945A59A-F736-1F65-47B3-ACE399FD6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635729"/>
              </p:ext>
            </p:extLst>
          </p:nvPr>
        </p:nvGraphicFramePr>
        <p:xfrm>
          <a:off x="2251035" y="1574899"/>
          <a:ext cx="8420407" cy="5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44F2473-0B34-D4B3-01F3-258EA21C1DC9}"/>
              </a:ext>
            </a:extLst>
          </p:cNvPr>
          <p:cNvSpPr txBox="1"/>
          <p:nvPr/>
        </p:nvSpPr>
        <p:spPr>
          <a:xfrm>
            <a:off x="365238" y="544556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There are five Change Levels: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3519035E-38E3-A2AA-6530-F6728C0D88AE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117987" y="5955844"/>
          <a:ext cx="11985522" cy="706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7587">
                  <a:extLst>
                    <a:ext uri="{9D8B030D-6E8A-4147-A177-3AD203B41FA5}">
                      <a16:colId xmlns:a16="http://schemas.microsoft.com/office/drawing/2014/main" val="4161125449"/>
                    </a:ext>
                  </a:extLst>
                </a:gridCol>
                <a:gridCol w="1997587">
                  <a:extLst>
                    <a:ext uri="{9D8B030D-6E8A-4147-A177-3AD203B41FA5}">
                      <a16:colId xmlns:a16="http://schemas.microsoft.com/office/drawing/2014/main" val="2150643996"/>
                    </a:ext>
                  </a:extLst>
                </a:gridCol>
                <a:gridCol w="1997587">
                  <a:extLst>
                    <a:ext uri="{9D8B030D-6E8A-4147-A177-3AD203B41FA5}">
                      <a16:colId xmlns:a16="http://schemas.microsoft.com/office/drawing/2014/main" val="2252159854"/>
                    </a:ext>
                  </a:extLst>
                </a:gridCol>
                <a:gridCol w="1997587">
                  <a:extLst>
                    <a:ext uri="{9D8B030D-6E8A-4147-A177-3AD203B41FA5}">
                      <a16:colId xmlns:a16="http://schemas.microsoft.com/office/drawing/2014/main" val="4176061002"/>
                    </a:ext>
                  </a:extLst>
                </a:gridCol>
                <a:gridCol w="1997587">
                  <a:extLst>
                    <a:ext uri="{9D8B030D-6E8A-4147-A177-3AD203B41FA5}">
                      <a16:colId xmlns:a16="http://schemas.microsoft.com/office/drawing/2014/main" val="3823284898"/>
                    </a:ext>
                  </a:extLst>
                </a:gridCol>
                <a:gridCol w="1997587">
                  <a:extLst>
                    <a:ext uri="{9D8B030D-6E8A-4147-A177-3AD203B41FA5}">
                      <a16:colId xmlns:a16="http://schemas.microsoft.com/office/drawing/2014/main" val="829342843"/>
                    </a:ext>
                  </a:extLst>
                </a:gridCol>
              </a:tblGrid>
              <a:tr h="70660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Franklin Gothic Book" panose="020B0503020102020204" pitchFamily="34" charset="0"/>
                        </a:rPr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Franklin Gothic Book" panose="020B0503020102020204" pitchFamily="34" charset="0"/>
                        </a:rPr>
                        <a:t>Declined Significantly </a:t>
                      </a:r>
                    </a:p>
                    <a:p>
                      <a:pPr algn="ctr"/>
                      <a:endParaRPr lang="en-US" sz="1400" b="1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Franklin Gothic Book" panose="020B0503020102020204" pitchFamily="34" charset="0"/>
                        </a:rPr>
                        <a:t>Declined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Franklin Gothic Book" panose="020B0503020102020204" pitchFamily="34" charset="0"/>
                        </a:rPr>
                        <a:t>Maintained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Franklin Gothic Book" panose="020B0503020102020204" pitchFamily="34" charset="0"/>
                        </a:rPr>
                        <a:t>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Franklin Gothic Book" panose="020B0503020102020204" pitchFamily="34" charset="0"/>
                        </a:rPr>
                        <a:t>Increased Significantly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257875"/>
                  </a:ext>
                </a:extLst>
              </a:tr>
            </a:tbl>
          </a:graphicData>
        </a:graphic>
      </p:graphicFrame>
      <p:sp>
        <p:nvSpPr>
          <p:cNvPr id="4" name="Arrow: Down 3" descr="Red arrow pointing down indicating Change Declined Significantly ">
            <a:extLst>
              <a:ext uri="{FF2B5EF4-FFF2-40B4-BE49-F238E27FC236}">
                <a16:creationId xmlns:a16="http://schemas.microsoft.com/office/drawing/2014/main" id="{43EDF1B3-8E8B-F2F8-7B2E-A07FA95BAA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84820" y="6286200"/>
            <a:ext cx="228600" cy="4354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Arrow: Down 4" descr="Orange arrow pointing slight down indicating Change Declined ">
            <a:extLst>
              <a:ext uri="{FF2B5EF4-FFF2-40B4-BE49-F238E27FC236}">
                <a16:creationId xmlns:a16="http://schemas.microsoft.com/office/drawing/2014/main" id="{CB8F2360-C3D7-79E7-9838-712C1A10F0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426552">
            <a:off x="5049843" y="6286669"/>
            <a:ext cx="228600" cy="435428"/>
          </a:xfrm>
          <a:prstGeom prst="downArrow">
            <a:avLst/>
          </a:prstGeom>
          <a:solidFill>
            <a:srgbClr val="DF6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Arrow: Down 5" descr="Yellow arrow indicating Change Maintained ">
            <a:extLst>
              <a:ext uri="{FF2B5EF4-FFF2-40B4-BE49-F238E27FC236}">
                <a16:creationId xmlns:a16="http://schemas.microsoft.com/office/drawing/2014/main" id="{510343D4-16A6-DDA4-B6C6-6396925FC3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7018355" y="6264265"/>
            <a:ext cx="228600" cy="4354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Arrow: Down 7" descr="Green arrow pointing slightly up indicating Change Increased ">
            <a:extLst>
              <a:ext uri="{FF2B5EF4-FFF2-40B4-BE49-F238E27FC236}">
                <a16:creationId xmlns:a16="http://schemas.microsoft.com/office/drawing/2014/main" id="{AC2B5B3B-0BE3-A98C-9A92-287201F960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085184">
            <a:off x="9029592" y="6286199"/>
            <a:ext cx="228600" cy="4354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Arrow: Down 9" descr="Blue arrow pointing up indicating Change Increased Significantly ">
            <a:extLst>
              <a:ext uri="{FF2B5EF4-FFF2-40B4-BE49-F238E27FC236}">
                <a16:creationId xmlns:a16="http://schemas.microsoft.com/office/drawing/2014/main" id="{3F4414C2-37FB-3477-F4BB-0180EE4FC0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10940683" y="6286199"/>
            <a:ext cx="228600" cy="43542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095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7802-2B42-412B-8BB0-285AC022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935239" cy="864158"/>
          </a:xfrm>
        </p:spPr>
        <p:txBody>
          <a:bodyPr>
            <a:normAutofit/>
          </a:bodyPr>
          <a:lstStyle/>
          <a:p>
            <a:r>
              <a:rPr lang="en-US" sz="4000"/>
              <a:t>Change Cut Scores for Elementary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C87F8C-3C8D-4271-89B0-D23A609B9E08}"/>
              </a:ext>
            </a:extLst>
          </p:cNvPr>
          <p:cNvGraphicFramePr>
            <a:graphicFrameLocks noGrp="1"/>
          </p:cNvGraphicFramePr>
          <p:nvPr/>
        </p:nvGraphicFramePr>
        <p:xfrm>
          <a:off x="124250" y="1027679"/>
          <a:ext cx="11806493" cy="44455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19263">
                  <a:extLst>
                    <a:ext uri="{9D8B030D-6E8A-4147-A177-3AD203B41FA5}">
                      <a16:colId xmlns:a16="http://schemas.microsoft.com/office/drawing/2014/main" val="218735416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131780342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2537117540"/>
                    </a:ext>
                  </a:extLst>
                </a:gridCol>
                <a:gridCol w="1443972">
                  <a:extLst>
                    <a:ext uri="{9D8B030D-6E8A-4147-A177-3AD203B41FA5}">
                      <a16:colId xmlns:a16="http://schemas.microsoft.com/office/drawing/2014/main" val="4037880259"/>
                    </a:ext>
                  </a:extLst>
                </a:gridCol>
                <a:gridCol w="1397199">
                  <a:extLst>
                    <a:ext uri="{9D8B030D-6E8A-4147-A177-3AD203B41FA5}">
                      <a16:colId xmlns:a16="http://schemas.microsoft.com/office/drawing/2014/main" val="2540051586"/>
                    </a:ext>
                  </a:extLst>
                </a:gridCol>
                <a:gridCol w="1358769">
                  <a:extLst>
                    <a:ext uri="{9D8B030D-6E8A-4147-A177-3AD203B41FA5}">
                      <a16:colId xmlns:a16="http://schemas.microsoft.com/office/drawing/2014/main" val="1901902243"/>
                    </a:ext>
                  </a:extLst>
                </a:gridCol>
                <a:gridCol w="1609204">
                  <a:extLst>
                    <a:ext uri="{9D8B030D-6E8A-4147-A177-3AD203B41FA5}">
                      <a16:colId xmlns:a16="http://schemas.microsoft.com/office/drawing/2014/main" val="577951207"/>
                    </a:ext>
                  </a:extLst>
                </a:gridCol>
              </a:tblGrid>
              <a:tr h="53578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Level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40321"/>
                  </a:ext>
                </a:extLst>
              </a:tr>
              <a:tr h="1119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State Assessment Results in Reading/Mathematics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-6.1 or less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-6.0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7.0 or more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92911"/>
                  </a:ext>
                </a:extLst>
              </a:tr>
              <a:tr h="1119062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State Assessment Results in Science/</a:t>
                      </a:r>
                      <a:br>
                        <a:rPr lang="en-US" sz="2000">
                          <a:effectLst/>
                          <a:latin typeface="Franklin Gothic Book"/>
                          <a:cs typeface="Arial"/>
                        </a:rPr>
                      </a:b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Social Studies/Writing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-7.1 or less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-7.0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8.9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9.0 or more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116"/>
                  </a:ext>
                </a:extLst>
              </a:tr>
              <a:tr h="8294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English Learner Progress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-7.1 or less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-7.0 to –1.1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22.9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23.0 or more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66931"/>
                  </a:ext>
                </a:extLst>
              </a:tr>
              <a:tr h="829405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9D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Quality of School Climate and Safety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-5.1 or less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3.7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3.8 or more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31630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CC6AE9-DFF8-093E-D602-B660FD4A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262" y="6492875"/>
            <a:ext cx="6833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437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D937-EDEB-44B5-9664-F5609518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69" y="56130"/>
            <a:ext cx="11473290" cy="993848"/>
          </a:xfrm>
        </p:spPr>
        <p:txBody>
          <a:bodyPr>
            <a:normAutofit/>
          </a:bodyPr>
          <a:lstStyle/>
          <a:p>
            <a:r>
              <a:rPr lang="en-US" sz="4000"/>
              <a:t>Change Cut Scores for Middle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B5CA6F-D9BA-4F4F-9BB3-85D46C5377E1}"/>
              </a:ext>
            </a:extLst>
          </p:cNvPr>
          <p:cNvGraphicFramePr>
            <a:graphicFrameLocks noGrp="1"/>
          </p:cNvGraphicFramePr>
          <p:nvPr/>
        </p:nvGraphicFramePr>
        <p:xfrm>
          <a:off x="413910" y="888720"/>
          <a:ext cx="11473286" cy="4785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519">
                  <a:extLst>
                    <a:ext uri="{9D8B030D-6E8A-4147-A177-3AD203B41FA5}">
                      <a16:colId xmlns:a16="http://schemas.microsoft.com/office/drawing/2014/main" val="290784959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015168953"/>
                    </a:ext>
                  </a:extLst>
                </a:gridCol>
                <a:gridCol w="1462722">
                  <a:extLst>
                    <a:ext uri="{9D8B030D-6E8A-4147-A177-3AD203B41FA5}">
                      <a16:colId xmlns:a16="http://schemas.microsoft.com/office/drawing/2014/main" val="4032468655"/>
                    </a:ext>
                  </a:extLst>
                </a:gridCol>
                <a:gridCol w="1481979">
                  <a:extLst>
                    <a:ext uri="{9D8B030D-6E8A-4147-A177-3AD203B41FA5}">
                      <a16:colId xmlns:a16="http://schemas.microsoft.com/office/drawing/2014/main" val="58704034"/>
                    </a:ext>
                  </a:extLst>
                </a:gridCol>
                <a:gridCol w="1526898">
                  <a:extLst>
                    <a:ext uri="{9D8B030D-6E8A-4147-A177-3AD203B41FA5}">
                      <a16:colId xmlns:a16="http://schemas.microsoft.com/office/drawing/2014/main" val="657399950"/>
                    </a:ext>
                  </a:extLst>
                </a:gridCol>
                <a:gridCol w="1413413">
                  <a:extLst>
                    <a:ext uri="{9D8B030D-6E8A-4147-A177-3AD203B41FA5}">
                      <a16:colId xmlns:a16="http://schemas.microsoft.com/office/drawing/2014/main" val="1864178967"/>
                    </a:ext>
                  </a:extLst>
                </a:gridCol>
                <a:gridCol w="1502755">
                  <a:extLst>
                    <a:ext uri="{9D8B030D-6E8A-4147-A177-3AD203B41FA5}">
                      <a16:colId xmlns:a16="http://schemas.microsoft.com/office/drawing/2014/main" val="2740290494"/>
                    </a:ext>
                  </a:extLst>
                </a:gridCol>
              </a:tblGrid>
              <a:tr h="4236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62182"/>
                  </a:ext>
                </a:extLst>
              </a:tr>
              <a:tr h="12710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Middle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State Assessment Results in Reading/Mathematics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-7.1 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-7.0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6.3 or more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19797"/>
                  </a:ext>
                </a:extLst>
              </a:tr>
              <a:tr h="1271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State Assessment Results in Science/</a:t>
                      </a:r>
                      <a:b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</a:b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Social Studies/Writing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-7.1 </a:t>
                      </a:r>
                      <a:r>
                        <a:rPr lang="en-US" sz="2000">
                          <a:effectLst/>
                          <a:latin typeface="+mn-lt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-7.0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6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157"/>
                  </a:ext>
                </a:extLst>
              </a:tr>
              <a:tr h="847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English Learner Progress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-15.1</a:t>
                      </a:r>
                      <a:r>
                        <a:rPr lang="en-US" sz="2000">
                          <a:effectLst/>
                          <a:latin typeface="+mn-lt"/>
                          <a:cs typeface="Arial"/>
                        </a:rPr>
                        <a:t> 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-15.0 to -5.1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7.9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8.0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731291"/>
                  </a:ext>
                </a:extLst>
              </a:tr>
              <a:tr h="847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Franklin Gothic Book"/>
                          <a:ea typeface="+mn-ea"/>
                          <a:cs typeface="Arial"/>
                        </a:rPr>
                        <a:t>Quality of School Climate and Safety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-5.1 </a:t>
                      </a:r>
                      <a:r>
                        <a:rPr lang="en-US" sz="2000">
                          <a:effectLst/>
                          <a:latin typeface="+mn-lt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4.0 or more</a:t>
                      </a:r>
                      <a:endParaRPr lang="en-US" sz="2000" dirty="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1173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0C88CE4-3B60-DC05-2706-D825B715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262" y="6492875"/>
            <a:ext cx="6833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76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3A98-712D-4982-AC41-582CDC0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828508"/>
          </a:xfrm>
        </p:spPr>
        <p:txBody>
          <a:bodyPr>
            <a:normAutofit/>
          </a:bodyPr>
          <a:lstStyle/>
          <a:p>
            <a:r>
              <a:rPr lang="en-US" sz="4000"/>
              <a:t>Change Cut Scores for High Schools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C73926-877E-452D-8E11-5ACD283BC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68189"/>
              </p:ext>
            </p:extLst>
          </p:nvPr>
        </p:nvGraphicFramePr>
        <p:xfrm>
          <a:off x="180699" y="904709"/>
          <a:ext cx="11401702" cy="4743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290">
                  <a:extLst>
                    <a:ext uri="{9D8B030D-6E8A-4147-A177-3AD203B41FA5}">
                      <a16:colId xmlns:a16="http://schemas.microsoft.com/office/drawing/2014/main" val="4255923163"/>
                    </a:ext>
                  </a:extLst>
                </a:gridCol>
                <a:gridCol w="2333955">
                  <a:extLst>
                    <a:ext uri="{9D8B030D-6E8A-4147-A177-3AD203B41FA5}">
                      <a16:colId xmlns:a16="http://schemas.microsoft.com/office/drawing/2014/main" val="4169867108"/>
                    </a:ext>
                  </a:extLst>
                </a:gridCol>
                <a:gridCol w="1496087">
                  <a:extLst>
                    <a:ext uri="{9D8B030D-6E8A-4147-A177-3AD203B41FA5}">
                      <a16:colId xmlns:a16="http://schemas.microsoft.com/office/drawing/2014/main" val="963011060"/>
                    </a:ext>
                  </a:extLst>
                </a:gridCol>
                <a:gridCol w="1603453">
                  <a:extLst>
                    <a:ext uri="{9D8B030D-6E8A-4147-A177-3AD203B41FA5}">
                      <a16:colId xmlns:a16="http://schemas.microsoft.com/office/drawing/2014/main" val="95671417"/>
                    </a:ext>
                  </a:extLst>
                </a:gridCol>
                <a:gridCol w="1480633">
                  <a:extLst>
                    <a:ext uri="{9D8B030D-6E8A-4147-A177-3AD203B41FA5}">
                      <a16:colId xmlns:a16="http://schemas.microsoft.com/office/drawing/2014/main" val="1507849152"/>
                    </a:ext>
                  </a:extLst>
                </a:gridCol>
                <a:gridCol w="1367797">
                  <a:extLst>
                    <a:ext uri="{9D8B030D-6E8A-4147-A177-3AD203B41FA5}">
                      <a16:colId xmlns:a16="http://schemas.microsoft.com/office/drawing/2014/main" val="4033717097"/>
                    </a:ext>
                  </a:extLst>
                </a:gridCol>
                <a:gridCol w="1587487">
                  <a:extLst>
                    <a:ext uri="{9D8B030D-6E8A-4147-A177-3AD203B41FA5}">
                      <a16:colId xmlns:a16="http://schemas.microsoft.com/office/drawing/2014/main" val="1223277892"/>
                    </a:ext>
                  </a:extLst>
                </a:gridCol>
              </a:tblGrid>
              <a:tr h="5392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Significantly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71316"/>
                  </a:ext>
                </a:extLst>
              </a:tr>
              <a:tr h="8536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High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Reading/Mathematics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-12.1 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-12.0 to –5.1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6.3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82733"/>
                  </a:ext>
                </a:extLst>
              </a:tr>
              <a:tr h="8640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State Assessment Results in Science/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Social Studies/Writing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-11.1 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-11.0 to –3.6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-3.5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6.9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7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66532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Learner Progress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-13.1 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-13.0 to –4.1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-4.0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9.5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9.6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21950"/>
                  </a:ext>
                </a:extLst>
              </a:tr>
              <a:tr h="724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Quality of School Climate and Safety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-4.1 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-4.0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3.9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4.0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63122"/>
                  </a:ext>
                </a:extLst>
              </a:tr>
              <a:tr h="666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Postsecondary Readiness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-5.1 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11.9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12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46822"/>
                  </a:ext>
                </a:extLst>
              </a:tr>
              <a:tr h="4428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Graduation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cs typeface="Arial"/>
                        </a:rPr>
                        <a:t>-5.1 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or less</a:t>
                      </a:r>
                      <a:endParaRPr lang="en-US" sz="200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-5.0 to –2.1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-2.0 to 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0.1 to 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libri" panose="020F0502020204030204" pitchFamily="34" charset="0"/>
                          <a:cs typeface="Arial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.0 or more</a:t>
                      </a:r>
                      <a:endParaRPr lang="en-US" sz="2000" dirty="0">
                        <a:effectLst/>
                        <a:latin typeface="Franklin Gothic Book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80514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DBF3DAF-3D7F-648F-ED56-45A21833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262" y="6492875"/>
            <a:ext cx="6833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838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17B2-27C6-8EF6-F6FD-FF93E1AB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12716"/>
          </a:xfrm>
        </p:spPr>
        <p:txBody>
          <a:bodyPr>
            <a:normAutofit/>
          </a:bodyPr>
          <a:lstStyle/>
          <a:p>
            <a:pPr marL="234950"/>
            <a:r>
              <a:rPr lang="en-US" sz="4000">
                <a:solidFill>
                  <a:srgbClr val="3A757A"/>
                </a:solidFill>
                <a:latin typeface="Franklin Gothic Medium" panose="020B0603020102020204" pitchFamily="34" charset="0"/>
              </a:rPr>
              <a:t>Indicator Scores</a:t>
            </a:r>
          </a:p>
        </p:txBody>
      </p:sp>
      <p:sp>
        <p:nvSpPr>
          <p:cNvPr id="3" name="Content Placeholder 2" descr="Graphic showing how to determine the Indicator Score calculation.  &#10;Current Year Status Score - Change Score = Indicator Score">
            <a:extLst>
              <a:ext uri="{FF2B5EF4-FFF2-40B4-BE49-F238E27FC236}">
                <a16:creationId xmlns:a16="http://schemas.microsoft.com/office/drawing/2014/main" id="{5BAFE7B7-DD12-25B4-EB2B-FC577D2B7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024971"/>
            <a:ext cx="10704756" cy="3358873"/>
          </a:xfrm>
        </p:spPr>
        <p:txBody>
          <a:bodyPr>
            <a:normAutofit fontScale="92500" lnSpcReduction="20000"/>
          </a:bodyPr>
          <a:lstStyle/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2600" b="0" i="0" u="none" strike="noStrike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The Indicator Score is a simple combination of Status Score and Change Score.</a:t>
            </a:r>
            <a:endParaRPr lang="en-US" sz="2600" b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2600">
                <a:solidFill>
                  <a:schemeClr val="tx1"/>
                </a:solidFill>
                <a:cs typeface="Arial" panose="020B0604020202020204" pitchFamily="34" charset="0"/>
              </a:rPr>
              <a:t>It is </a:t>
            </a:r>
            <a:r>
              <a:rPr lang="en-US" sz="2600" b="0" i="0" u="none" strike="noStrike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calculated the same way for every Indicator.</a:t>
            </a:r>
            <a:endParaRPr lang="en-US" sz="2600" b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indent="0" algn="ctr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n-US" sz="2600" b="0"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lang="en-US" sz="2600" b="1" i="1" u="none" strike="noStrike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Current Year Status Score + Change Score = Indicator Score</a:t>
            </a:r>
            <a:br>
              <a:rPr lang="en-US" sz="2600" b="1" i="1" u="none" strike="noStrike"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endParaRPr lang="en-US" sz="2600" b="1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2600" b="0" i="0" u="none" strike="noStrike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The Indicator Score is used to calculate the Overall Score. They do not influence Indicator Performance Ratings.</a:t>
            </a:r>
          </a:p>
          <a:p>
            <a:pPr marL="0" indent="0" rtl="0">
              <a:spcBef>
                <a:spcPts val="800"/>
              </a:spcBef>
              <a:spcAft>
                <a:spcPts val="0"/>
              </a:spcAft>
              <a:buNone/>
            </a:pPr>
            <a:endParaRPr lang="en-US" sz="2400" b="0">
              <a:effectLst/>
            </a:endParaRPr>
          </a:p>
          <a:p>
            <a:pPr marL="0" indent="0">
              <a:buNone/>
            </a:pPr>
            <a:br>
              <a:rPr lang="en-US" sz="2400"/>
            </a:br>
            <a:endParaRPr lang="en-US" sz="2400"/>
          </a:p>
        </p:txBody>
      </p:sp>
      <p:graphicFrame>
        <p:nvGraphicFramePr>
          <p:cNvPr id="4" name="Diagram 3" descr="Graphic showing how to determine the Indicator Score calculation.  &#10;Current Year Status Score + Change Score = Indicator Score  &#10;">
            <a:extLst>
              <a:ext uri="{FF2B5EF4-FFF2-40B4-BE49-F238E27FC236}">
                <a16:creationId xmlns:a16="http://schemas.microsoft.com/office/drawing/2014/main" id="{2ADC30D4-A990-2376-32AD-A7F226F03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217206"/>
              </p:ext>
            </p:extLst>
          </p:nvPr>
        </p:nvGraphicFramePr>
        <p:xfrm>
          <a:off x="1814196" y="1495313"/>
          <a:ext cx="8701404" cy="536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844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AB1B47-8671-9EC6-09B3-4F6E659A44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0515600" cy="10385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2286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Glossary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5E2C3-D8E7-15EE-ADE5-6E94664C37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900" y="790942"/>
            <a:ext cx="5753100" cy="683260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/>
              <a:t>Status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Status</a:t>
            </a:r>
            <a:r>
              <a:rPr lang="en-US" sz="1600" b="1" i="1"/>
              <a:t>: </a:t>
            </a:r>
            <a:r>
              <a:rPr lang="en-US" sz="1600"/>
              <a:t>The annual school-level summary based on student performance that year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Status Score</a:t>
            </a:r>
            <a:r>
              <a:rPr lang="en-US" sz="1600"/>
              <a:t>: Numerical value based on student performance from each indicator (determined…using the current year performance)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Status Level</a:t>
            </a:r>
            <a:r>
              <a:rPr lang="en-US" sz="1600"/>
              <a:t>: Five levels ranging from Very High to Very Low for the current year.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/>
              <a:t>Change</a:t>
            </a:r>
            <a:r>
              <a:rPr lang="en-US" sz="1600" b="1"/>
              <a:t>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Change: </a:t>
            </a:r>
            <a:r>
              <a:rPr lang="en-US" sz="1600"/>
              <a:t>The difference between the current year’s and the prior year’s performance (Status).</a:t>
            </a:r>
            <a:r>
              <a:rPr lang="en-US" sz="1600" b="1"/>
              <a:t> </a:t>
            </a:r>
            <a:r>
              <a:rPr lang="en-US" sz="1600"/>
              <a:t> 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State Change Score: </a:t>
            </a:r>
            <a:r>
              <a:rPr lang="en-US" sz="1600"/>
              <a:t>The numerical value of the difference between current year and prior year performance (Status).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Federal Change Score</a:t>
            </a:r>
            <a:r>
              <a:rPr lang="en-US" sz="1600"/>
              <a:t>: The averaged numerical value of available State Change Score (maximum of three), used to determine the bottom 5% of schools for CSI/TSI/ATSI.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State Change Level</a:t>
            </a:r>
            <a:r>
              <a:rPr lang="en-US" sz="1600"/>
              <a:t>: Five levels ranging from Declined Significantly to Increased Significantly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1600"/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/>
              <a:t>Federal Classifications of Schools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CSI: </a:t>
            </a:r>
            <a:r>
              <a:rPr lang="en-US" sz="1600"/>
              <a:t>Comprehensive Support and Improvement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TSI: </a:t>
            </a:r>
            <a:r>
              <a:rPr lang="en-US" sz="1600"/>
              <a:t>Targeted Support and Improvement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/>
              <a:t>ATSI: </a:t>
            </a:r>
            <a:r>
              <a:rPr lang="en-US" sz="1600"/>
              <a:t>Additional Targeted Support and Improvement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en-US" sz="1600"/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/>
              <a:t>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DCEA1-7147-52C6-FB93-844D87E9A839}"/>
              </a:ext>
            </a:extLst>
          </p:cNvPr>
          <p:cNvSpPr txBox="1"/>
          <p:nvPr/>
        </p:nvSpPr>
        <p:spPr>
          <a:xfrm>
            <a:off x="6096000" y="790942"/>
            <a:ext cx="59555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u="sng" dirty="0">
                <a:solidFill>
                  <a:srgbClr val="102649"/>
                </a:solidFill>
              </a:rPr>
              <a:t>Indicator </a:t>
            </a:r>
          </a:p>
          <a:p>
            <a:pPr fontAlgn="base"/>
            <a:r>
              <a:rPr lang="en-US" sz="1600" b="1" dirty="0">
                <a:solidFill>
                  <a:srgbClr val="102649"/>
                </a:solidFill>
              </a:rPr>
              <a:t>Indicator: </a:t>
            </a:r>
            <a:r>
              <a:rPr lang="en-US" sz="1600" dirty="0">
                <a:solidFill>
                  <a:srgbClr val="102649"/>
                </a:solidFill>
              </a:rPr>
              <a:t>A component of the accountability system </a:t>
            </a:r>
          </a:p>
          <a:p>
            <a:pPr fontAlgn="base"/>
            <a:r>
              <a:rPr lang="en-US" sz="1600" b="1" dirty="0">
                <a:solidFill>
                  <a:srgbClr val="102649"/>
                </a:solidFill>
              </a:rPr>
              <a:t>State Indicator Score</a:t>
            </a:r>
            <a:r>
              <a:rPr lang="en-US" sz="1600" dirty="0">
                <a:solidFill>
                  <a:srgbClr val="102649"/>
                </a:solidFill>
              </a:rPr>
              <a:t>: Numerical value of Current Year Status Score + State Change score </a:t>
            </a:r>
          </a:p>
          <a:p>
            <a:pPr fontAlgn="base"/>
            <a:r>
              <a:rPr lang="en-US" sz="1600" b="1" dirty="0">
                <a:solidFill>
                  <a:srgbClr val="102649"/>
                </a:solidFill>
              </a:rPr>
              <a:t>Federal Indicator Score</a:t>
            </a:r>
            <a:r>
              <a:rPr lang="en-US" sz="1600" dirty="0">
                <a:solidFill>
                  <a:srgbClr val="102649"/>
                </a:solidFill>
              </a:rPr>
              <a:t>: Numerical value of Current Year Status Score + Federal Change score. </a:t>
            </a:r>
          </a:p>
          <a:p>
            <a:pPr fontAlgn="base"/>
            <a:r>
              <a:rPr lang="en-US" sz="1600" b="1" dirty="0">
                <a:solidFill>
                  <a:srgbClr val="102649"/>
                </a:solidFill>
              </a:rPr>
              <a:t>Indicator Performance Rating</a:t>
            </a:r>
            <a:r>
              <a:rPr lang="en-US" sz="1600" dirty="0">
                <a:solidFill>
                  <a:srgbClr val="102649"/>
                </a:solidFill>
              </a:rPr>
              <a:t>: One of five color-coded performance levels on each state indicator is the result of unique combination of Status Level and Change Levels using a 5x5 colored table; not based on cut scores. </a:t>
            </a:r>
          </a:p>
          <a:p>
            <a:pPr fontAlgn="base"/>
            <a:r>
              <a:rPr lang="en-US" sz="1600" dirty="0">
                <a:solidFill>
                  <a:srgbClr val="102649"/>
                </a:solidFill>
              </a:rPr>
              <a:t> </a:t>
            </a:r>
            <a:endParaRPr lang="en-US" sz="1600" b="1" dirty="0">
              <a:solidFill>
                <a:srgbClr val="102649"/>
              </a:solidFill>
            </a:endParaRPr>
          </a:p>
          <a:p>
            <a:pPr fontAlgn="base"/>
            <a:r>
              <a:rPr lang="en-US" sz="1600" b="1" u="sng" dirty="0">
                <a:solidFill>
                  <a:srgbClr val="102649"/>
                </a:solidFill>
              </a:rPr>
              <a:t>Overall Performance </a:t>
            </a:r>
          </a:p>
          <a:p>
            <a:pPr fontAlgn="base"/>
            <a:r>
              <a:rPr lang="en-US" sz="1600" b="1" dirty="0">
                <a:solidFill>
                  <a:srgbClr val="102649"/>
                </a:solidFill>
              </a:rPr>
              <a:t>Overall Performance</a:t>
            </a:r>
            <a:r>
              <a:rPr lang="en-US" sz="1600" dirty="0">
                <a:solidFill>
                  <a:srgbClr val="102649"/>
                </a:solidFill>
              </a:rPr>
              <a:t>: The aggregate of all available data for the state indicators. </a:t>
            </a:r>
          </a:p>
          <a:p>
            <a:pPr fontAlgn="base"/>
            <a:r>
              <a:rPr lang="en-US" sz="1600" b="1" dirty="0">
                <a:solidFill>
                  <a:srgbClr val="102649"/>
                </a:solidFill>
              </a:rPr>
              <a:t>Overall Performance Rating</a:t>
            </a:r>
            <a:r>
              <a:rPr lang="en-US" sz="1600" dirty="0">
                <a:solidFill>
                  <a:srgbClr val="102649"/>
                </a:solidFill>
              </a:rPr>
              <a:t>: One of five colors – red through blue </a:t>
            </a:r>
          </a:p>
          <a:p>
            <a:pPr fontAlgn="base"/>
            <a:r>
              <a:rPr lang="en-US" sz="1600" b="1" dirty="0">
                <a:solidFill>
                  <a:srgbClr val="102649"/>
                </a:solidFill>
              </a:rPr>
              <a:t>Overall State Score</a:t>
            </a:r>
            <a:r>
              <a:rPr lang="en-US" sz="1600" dirty="0">
                <a:solidFill>
                  <a:srgbClr val="102649"/>
                </a:solidFill>
              </a:rPr>
              <a:t>: Combination of Weighted Indicator Scores with the appropriate weight applied. </a:t>
            </a:r>
          </a:p>
          <a:p>
            <a:pPr fontAlgn="base"/>
            <a:r>
              <a:rPr lang="en-US" sz="1600" b="1" dirty="0">
                <a:solidFill>
                  <a:srgbClr val="102649"/>
                </a:solidFill>
              </a:rPr>
              <a:t>Federal Overall Score</a:t>
            </a:r>
            <a:r>
              <a:rPr lang="en-US" sz="1600" dirty="0">
                <a:solidFill>
                  <a:srgbClr val="102649"/>
                </a:solidFill>
              </a:rPr>
              <a:t>: Combination of </a:t>
            </a:r>
            <a:r>
              <a:rPr lang="en-US" sz="1600" u="sng" dirty="0">
                <a:solidFill>
                  <a:srgbClr val="102649"/>
                </a:solidFill>
              </a:rPr>
              <a:t>Federal</a:t>
            </a:r>
            <a:r>
              <a:rPr lang="en-US" sz="1600" dirty="0">
                <a:solidFill>
                  <a:srgbClr val="102649"/>
                </a:solidFill>
              </a:rPr>
              <a:t> Indicator Scores with the appropriate weight applied.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2E229-1D8E-BE8D-07B0-DC248ACC4EEF}"/>
              </a:ext>
            </a:extLst>
          </p:cNvPr>
          <p:cNvSpPr txBox="1"/>
          <p:nvPr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3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4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CAF7-13B5-0237-990E-60A88FE5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 Performance Ratings</a:t>
            </a:r>
          </a:p>
        </p:txBody>
      </p:sp>
    </p:spTree>
    <p:extLst>
      <p:ext uri="{BB962C8B-B14F-4D97-AF65-F5344CB8AC3E}">
        <p14:creationId xmlns:p14="http://schemas.microsoft.com/office/powerpoint/2010/main" val="1242578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de77bb554_0_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4235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54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4"/>
                  </a:ext>
                </a:extLst>
              </a:rPr>
              <a:t>Indicator Performance Ratings (2)</a:t>
            </a:r>
            <a:endParaRPr lang="en-US" sz="4000" dirty="0"/>
          </a:p>
        </p:txBody>
      </p:sp>
      <p:sp>
        <p:nvSpPr>
          <p:cNvPr id="251" name="Google Shape;251;g1dde77bb554_0_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5831" y="1063511"/>
            <a:ext cx="10836599" cy="6180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3797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1178"/>
              <a:buNone/>
            </a:pPr>
            <a:r>
              <a:rPr lang="en-US" sz="1800"/>
              <a:t>Table: Indicator Performance Ratings based on combined Change and Status Levels *</a:t>
            </a:r>
          </a:p>
        </p:txBody>
      </p:sp>
      <p:graphicFrame>
        <p:nvGraphicFramePr>
          <p:cNvPr id="2" name="Table 1" descr="Red square indicating Very Low Status in Current Year">
            <a:extLst>
              <a:ext uri="{FF2B5EF4-FFF2-40B4-BE49-F238E27FC236}">
                <a16:creationId xmlns:a16="http://schemas.microsoft.com/office/drawing/2014/main" id="{FEB8C815-5A13-9930-36F4-EC52E42831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/>
        </p:nvGraphicFramePr>
        <p:xfrm>
          <a:off x="524556" y="1685172"/>
          <a:ext cx="10158150" cy="3704182"/>
        </p:xfrm>
        <a:graphic>
          <a:graphicData uri="http://schemas.openxmlformats.org/drawingml/2006/table">
            <a:tbl>
              <a:tblPr firstRow="1" firstCol="1" bandRow="1"/>
              <a:tblGrid>
                <a:gridCol w="2227812">
                  <a:extLst>
                    <a:ext uri="{9D8B030D-6E8A-4147-A177-3AD203B41FA5}">
                      <a16:colId xmlns:a16="http://schemas.microsoft.com/office/drawing/2014/main" val="5902379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6403122"/>
                    </a:ext>
                  </a:extLst>
                </a:gridCol>
                <a:gridCol w="1695797">
                  <a:extLst>
                    <a:ext uri="{9D8B030D-6E8A-4147-A177-3AD203B41FA5}">
                      <a16:colId xmlns:a16="http://schemas.microsoft.com/office/drawing/2014/main" val="3816328944"/>
                    </a:ext>
                  </a:extLst>
                </a:gridCol>
                <a:gridCol w="1479665">
                  <a:extLst>
                    <a:ext uri="{9D8B030D-6E8A-4147-A177-3AD203B41FA5}">
                      <a16:colId xmlns:a16="http://schemas.microsoft.com/office/drawing/2014/main" val="293909353"/>
                    </a:ext>
                  </a:extLst>
                </a:gridCol>
                <a:gridCol w="1629295">
                  <a:extLst>
                    <a:ext uri="{9D8B030D-6E8A-4147-A177-3AD203B41FA5}">
                      <a16:colId xmlns:a16="http://schemas.microsoft.com/office/drawing/2014/main" val="3800553973"/>
                    </a:ext>
                  </a:extLst>
                </a:gridCol>
                <a:gridCol w="1479661">
                  <a:extLst>
                    <a:ext uri="{9D8B030D-6E8A-4147-A177-3AD203B41FA5}">
                      <a16:colId xmlns:a16="http://schemas.microsoft.com/office/drawing/2014/main" val="3236858138"/>
                    </a:ext>
                  </a:extLst>
                </a:gridCol>
              </a:tblGrid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 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Declined Significantly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Declined 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Maintained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Increased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Change Increased Significantly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980375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Very High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33098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High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Libre Franklin Medium" pitchFamily="2" charset="0"/>
                        </a:rPr>
                        <a:t>Blue</a:t>
                      </a:r>
                      <a:endParaRPr lang="en-US" sz="1600" kern="100">
                        <a:solidFill>
                          <a:schemeClr val="bg1"/>
                        </a:solidFill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668344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Medium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Green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28536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Low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40743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Very Low Status in current year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Red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Libre Franklin Medium" pitchFamily="2" charset="0"/>
                        </a:rPr>
                        <a:t>Orange</a:t>
                      </a:r>
                      <a:endParaRPr lang="en-US" sz="1600" kern="10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Libre Franklin Medium" pitchFamily="2" charset="0"/>
                        </a:rPr>
                        <a:t>Yellow</a:t>
                      </a:r>
                      <a:endParaRPr lang="en-US" sz="1600" kern="100" dirty="0">
                        <a:effectLst/>
                        <a:latin typeface="Libre Franklin Medium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02624"/>
                  </a:ext>
                </a:extLst>
              </a:tr>
            </a:tbl>
          </a:graphicData>
        </a:graphic>
      </p:graphicFrame>
      <p:sp>
        <p:nvSpPr>
          <p:cNvPr id="5" name="Arrow: Down 4" descr="Red arrow pointing down indicating Change Declined Significantly ">
            <a:extLst>
              <a:ext uri="{FF2B5EF4-FFF2-40B4-BE49-F238E27FC236}">
                <a16:creationId xmlns:a16="http://schemas.microsoft.com/office/drawing/2014/main" id="{4F6C96A3-7A47-A1CC-9160-9127CDB0393A}"/>
              </a:ext>
            </a:extLst>
          </p:cNvPr>
          <p:cNvSpPr/>
          <p:nvPr/>
        </p:nvSpPr>
        <p:spPr>
          <a:xfrm>
            <a:off x="4005943" y="1796143"/>
            <a:ext cx="228600" cy="4354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 descr="Orange arrow pointing slight down indicating Change Declined ">
            <a:extLst>
              <a:ext uri="{FF2B5EF4-FFF2-40B4-BE49-F238E27FC236}">
                <a16:creationId xmlns:a16="http://schemas.microsoft.com/office/drawing/2014/main" id="{16968453-59C5-34C8-F2F4-04C37C6380CA}"/>
              </a:ext>
            </a:extLst>
          </p:cNvPr>
          <p:cNvSpPr/>
          <p:nvPr/>
        </p:nvSpPr>
        <p:spPr>
          <a:xfrm rot="19426552">
            <a:off x="5590732" y="1815545"/>
            <a:ext cx="228600" cy="435428"/>
          </a:xfrm>
          <a:prstGeom prst="downArrow">
            <a:avLst/>
          </a:prstGeom>
          <a:solidFill>
            <a:srgbClr val="DF6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 descr="Yellow arrow indicating Change Maintained ">
            <a:extLst>
              <a:ext uri="{FF2B5EF4-FFF2-40B4-BE49-F238E27FC236}">
                <a16:creationId xmlns:a16="http://schemas.microsoft.com/office/drawing/2014/main" id="{CE1ADB81-0EBE-A8AD-AD05-4B31B4AAAC85}"/>
              </a:ext>
            </a:extLst>
          </p:cNvPr>
          <p:cNvSpPr/>
          <p:nvPr/>
        </p:nvSpPr>
        <p:spPr>
          <a:xfrm rot="16200000">
            <a:off x="7082754" y="1678315"/>
            <a:ext cx="228600" cy="4354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 descr="Green arrow pointing slightly up indicating Change Increased ">
            <a:extLst>
              <a:ext uri="{FF2B5EF4-FFF2-40B4-BE49-F238E27FC236}">
                <a16:creationId xmlns:a16="http://schemas.microsoft.com/office/drawing/2014/main" id="{8599878A-9373-A93F-539B-91D4754D16F7}"/>
              </a:ext>
            </a:extLst>
          </p:cNvPr>
          <p:cNvSpPr/>
          <p:nvPr/>
        </p:nvSpPr>
        <p:spPr>
          <a:xfrm rot="13085184">
            <a:off x="8819005" y="1763725"/>
            <a:ext cx="228600" cy="4354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 descr="Blue arrow pointing up indicating Change Increased Significantly ">
            <a:extLst>
              <a:ext uri="{FF2B5EF4-FFF2-40B4-BE49-F238E27FC236}">
                <a16:creationId xmlns:a16="http://schemas.microsoft.com/office/drawing/2014/main" id="{B78EE13C-CE3F-483B-ABE1-001F09DB502E}"/>
              </a:ext>
            </a:extLst>
          </p:cNvPr>
          <p:cNvSpPr/>
          <p:nvPr/>
        </p:nvSpPr>
        <p:spPr>
          <a:xfrm rot="10800000">
            <a:off x="10272096" y="1779360"/>
            <a:ext cx="228600" cy="43542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 descr="Blue circle indicating Very High Status in Current Year">
            <a:extLst>
              <a:ext uri="{FF2B5EF4-FFF2-40B4-BE49-F238E27FC236}">
                <a16:creationId xmlns:a16="http://schemas.microsoft.com/office/drawing/2014/main" id="{65EB3153-378B-A982-0071-0D7748CCE60A}"/>
              </a:ext>
            </a:extLst>
          </p:cNvPr>
          <p:cNvSpPr/>
          <p:nvPr/>
        </p:nvSpPr>
        <p:spPr>
          <a:xfrm>
            <a:off x="2245619" y="2743200"/>
            <a:ext cx="230876" cy="221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 descr="Green circle indicating High Status in Current Year">
            <a:extLst>
              <a:ext uri="{FF2B5EF4-FFF2-40B4-BE49-F238E27FC236}">
                <a16:creationId xmlns:a16="http://schemas.microsoft.com/office/drawing/2014/main" id="{53001964-C229-D222-6C88-36CAB7116A13}"/>
              </a:ext>
            </a:extLst>
          </p:cNvPr>
          <p:cNvSpPr/>
          <p:nvPr/>
        </p:nvSpPr>
        <p:spPr>
          <a:xfrm>
            <a:off x="2229295" y="3318166"/>
            <a:ext cx="230876" cy="2453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Yellow circle indicating Medium Status in Current Year">
            <a:extLst>
              <a:ext uri="{FF2B5EF4-FFF2-40B4-BE49-F238E27FC236}">
                <a16:creationId xmlns:a16="http://schemas.microsoft.com/office/drawing/2014/main" id="{3F05BC35-A30E-EB99-083C-8C8854A65ADB}"/>
              </a:ext>
            </a:extLst>
          </p:cNvPr>
          <p:cNvSpPr/>
          <p:nvPr/>
        </p:nvSpPr>
        <p:spPr>
          <a:xfrm>
            <a:off x="2229295" y="3857410"/>
            <a:ext cx="230876" cy="2453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 descr="Orange circle indicating Low Status in Current Year">
            <a:extLst>
              <a:ext uri="{FF2B5EF4-FFF2-40B4-BE49-F238E27FC236}">
                <a16:creationId xmlns:a16="http://schemas.microsoft.com/office/drawing/2014/main" id="{5ED82343-F3F8-FF84-DAB0-71F4B51C7313}"/>
              </a:ext>
            </a:extLst>
          </p:cNvPr>
          <p:cNvSpPr/>
          <p:nvPr/>
        </p:nvSpPr>
        <p:spPr>
          <a:xfrm>
            <a:off x="2229295" y="4446745"/>
            <a:ext cx="230876" cy="245389"/>
          </a:xfrm>
          <a:prstGeom prst="ellipse">
            <a:avLst/>
          </a:prstGeom>
          <a:solidFill>
            <a:srgbClr val="DF6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 descr="Red circle indicating Very Low Status in Current Year">
            <a:extLst>
              <a:ext uri="{FF2B5EF4-FFF2-40B4-BE49-F238E27FC236}">
                <a16:creationId xmlns:a16="http://schemas.microsoft.com/office/drawing/2014/main" id="{3E06F575-5C17-99B5-F7C9-B94B31A2D28F}"/>
              </a:ext>
            </a:extLst>
          </p:cNvPr>
          <p:cNvSpPr/>
          <p:nvPr/>
        </p:nvSpPr>
        <p:spPr>
          <a:xfrm>
            <a:off x="2218409" y="5091695"/>
            <a:ext cx="230876" cy="2453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32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7C5F2-57AB-EEA6-2F01-D8E3536E3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DDFE-6931-2F1E-624D-635ABF23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9870"/>
            <a:r>
              <a:rPr lang="en-US" dirty="0"/>
              <a:t>Overall Performance Score</a:t>
            </a:r>
          </a:p>
        </p:txBody>
      </p:sp>
    </p:spTree>
    <p:extLst>
      <p:ext uri="{BB962C8B-B14F-4D97-AF65-F5344CB8AC3E}">
        <p14:creationId xmlns:p14="http://schemas.microsoft.com/office/powerpoint/2010/main" val="3792194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 descr="Graphic showing how to determine the Overall Score calculation for High School&#10;">
            <a:extLst>
              <a:ext uri="{FF2B5EF4-FFF2-40B4-BE49-F238E27FC236}">
                <a16:creationId xmlns:a16="http://schemas.microsoft.com/office/drawing/2014/main" id="{A6DBE1B2-066D-1EEC-DD2F-DD138BA8A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060566"/>
              </p:ext>
            </p:extLst>
          </p:nvPr>
        </p:nvGraphicFramePr>
        <p:xfrm>
          <a:off x="-757329" y="747252"/>
          <a:ext cx="14030632" cy="777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85A0FE-3ED0-422B-4207-132987CA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793"/>
            <a:ext cx="12192000" cy="1040152"/>
          </a:xfrm>
        </p:spPr>
        <p:txBody>
          <a:bodyPr>
            <a:normAutofit/>
          </a:bodyPr>
          <a:lstStyle/>
          <a:p>
            <a:pPr marL="228600"/>
            <a:r>
              <a:rPr lang="en-US" sz="4000">
                <a:solidFill>
                  <a:srgbClr val="3A757A"/>
                </a:solidFill>
                <a:latin typeface="Franklin Gothic Medium"/>
              </a:rPr>
              <a:t>Overall Score – High School </a:t>
            </a:r>
            <a:endParaRPr lang="en-US" sz="4000">
              <a:solidFill>
                <a:srgbClr val="3A757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Google Shape;444;p60">
            <a:extLst>
              <a:ext uri="{FF2B5EF4-FFF2-40B4-BE49-F238E27FC236}">
                <a16:creationId xmlns:a16="http://schemas.microsoft.com/office/drawing/2014/main" id="{243C7530-550D-FF48-9BD1-C20224A1578F}"/>
              </a:ext>
            </a:extLst>
          </p:cNvPr>
          <p:cNvSpPr txBox="1">
            <a:spLocks/>
          </p:cNvSpPr>
          <p:nvPr/>
        </p:nvSpPr>
        <p:spPr>
          <a:xfrm>
            <a:off x="407142" y="1411215"/>
            <a:ext cx="11377716" cy="2270793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Overall Scores represent the combined outcomes across all applicable Indicators, with appropriate weights applied.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High School Overall Score Calculation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05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0FD6-D637-5369-27D9-DEE543BE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60053" cy="1089197"/>
          </a:xfrm>
        </p:spPr>
        <p:txBody>
          <a:bodyPr>
            <a:normAutofit/>
          </a:bodyPr>
          <a:lstStyle/>
          <a:p>
            <a:r>
              <a:rPr lang="en-US"/>
              <a:t>Overall and Indicator Performance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FF51-70E0-34D4-1A14-A9DC8222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4" y="1133061"/>
            <a:ext cx="7521966" cy="4591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Overall</a:t>
            </a:r>
            <a:r>
              <a:rPr lang="en-US" sz="2800"/>
              <a:t> </a:t>
            </a:r>
            <a:r>
              <a:rPr lang="en-US"/>
              <a:t>Performance ratings are reported as</a:t>
            </a:r>
            <a:r>
              <a:rPr lang="en-US" sz="2800"/>
              <a:t> </a:t>
            </a:r>
            <a:r>
              <a:rPr lang="en-US"/>
              <a:t>one of five colors - red through blue based on cut scores.</a:t>
            </a:r>
          </a:p>
          <a:p>
            <a:r>
              <a:rPr lang="en-US"/>
              <a:t>Indicator</a:t>
            </a:r>
            <a:r>
              <a:rPr lang="en-US">
                <a:effectLst/>
                <a:ea typeface="Calibri" panose="020F0502020204030204" pitchFamily="34" charset="0"/>
              </a:rPr>
              <a:t> Performance</a:t>
            </a:r>
            <a:r>
              <a:rPr lang="en-US">
                <a:ea typeface="Calibri" panose="020F0502020204030204" pitchFamily="34" charset="0"/>
              </a:rPr>
              <a:t> ratings are the</a:t>
            </a:r>
            <a:r>
              <a:rPr lang="en-US">
                <a:effectLst/>
                <a:ea typeface="Calibri" panose="020F0502020204030204" pitchFamily="34" charset="0"/>
              </a:rPr>
              <a:t> </a:t>
            </a:r>
            <a:r>
              <a:rPr lang="en-US">
                <a:ea typeface="Calibri" panose="020F0502020204030204" pitchFamily="34" charset="0"/>
              </a:rPr>
              <a:t>result of unique combination of Status Level </a:t>
            </a:r>
            <a:r>
              <a:rPr lang="en-US">
                <a:effectLst/>
                <a:ea typeface="Calibri" panose="020F0502020204030204" pitchFamily="34" charset="0"/>
              </a:rPr>
              <a:t>and </a:t>
            </a:r>
            <a:r>
              <a:rPr lang="en-US">
                <a:ea typeface="Calibri" panose="020F0502020204030204" pitchFamily="34" charset="0"/>
              </a:rPr>
              <a:t>Change Level; not based on cut scores.</a:t>
            </a:r>
            <a:endParaRPr lang="en-US"/>
          </a:p>
          <a:p>
            <a:r>
              <a:rPr lang="en-US" sz="2800">
                <a:effectLst/>
                <a:ea typeface="Calibri" panose="020F0502020204030204" pitchFamily="34" charset="0"/>
              </a:rPr>
              <a:t>Color ratings include five performance levels from highest to lowest, Blue, Green, Yellow, Orange and Red.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D5A318-4C04-937D-0A84-220832F00D8E}"/>
              </a:ext>
            </a:extLst>
          </p:cNvPr>
          <p:cNvGraphicFramePr>
            <a:graphicFrameLocks noGrp="1"/>
          </p:cNvGraphicFramePr>
          <p:nvPr/>
        </p:nvGraphicFramePr>
        <p:xfrm>
          <a:off x="8432537" y="1089198"/>
          <a:ext cx="2340971" cy="409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971">
                  <a:extLst>
                    <a:ext uri="{9D8B030D-6E8A-4147-A177-3AD203B41FA5}">
                      <a16:colId xmlns:a16="http://schemas.microsoft.com/office/drawing/2014/main" val="2442760064"/>
                    </a:ext>
                  </a:extLst>
                </a:gridCol>
              </a:tblGrid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Blue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49748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Green</a:t>
                      </a:r>
                    </a:p>
                    <a:p>
                      <a:pPr algn="ctr"/>
                      <a:endParaRPr lang="en-US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65550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Yellow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76460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+mn-lt"/>
                        </a:rPr>
                        <a:t>Orange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031514"/>
                  </a:ext>
                </a:extLst>
              </a:tr>
              <a:tr h="81862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</a:rPr>
                        <a:t>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44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04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EE43-2E48-48ED-AF79-D20AC4C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447896" cy="1026160"/>
          </a:xfrm>
        </p:spPr>
        <p:txBody>
          <a:bodyPr>
            <a:normAutofit/>
          </a:bodyPr>
          <a:lstStyle/>
          <a:p>
            <a:r>
              <a:rPr lang="en-US" sz="4000"/>
              <a:t>Overall Performance Rating Cut Scores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D76975-6AAE-4C64-A2DA-35F5FCB49A0A}"/>
              </a:ext>
            </a:extLst>
          </p:cNvPr>
          <p:cNvGraphicFramePr>
            <a:graphicFrameLocks noGrp="1"/>
          </p:cNvGraphicFramePr>
          <p:nvPr/>
        </p:nvGraphicFramePr>
        <p:xfrm>
          <a:off x="403123" y="1288025"/>
          <a:ext cx="11169444" cy="41000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05415">
                  <a:extLst>
                    <a:ext uri="{9D8B030D-6E8A-4147-A177-3AD203B41FA5}">
                      <a16:colId xmlns:a16="http://schemas.microsoft.com/office/drawing/2014/main" val="3036791999"/>
                    </a:ext>
                  </a:extLst>
                </a:gridCol>
                <a:gridCol w="1756438">
                  <a:extLst>
                    <a:ext uri="{9D8B030D-6E8A-4147-A177-3AD203B41FA5}">
                      <a16:colId xmlns:a16="http://schemas.microsoft.com/office/drawing/2014/main" val="598145530"/>
                    </a:ext>
                  </a:extLst>
                </a:gridCol>
                <a:gridCol w="1793372">
                  <a:extLst>
                    <a:ext uri="{9D8B030D-6E8A-4147-A177-3AD203B41FA5}">
                      <a16:colId xmlns:a16="http://schemas.microsoft.com/office/drawing/2014/main" val="345761626"/>
                    </a:ext>
                  </a:extLst>
                </a:gridCol>
                <a:gridCol w="2084602">
                  <a:extLst>
                    <a:ext uri="{9D8B030D-6E8A-4147-A177-3AD203B41FA5}">
                      <a16:colId xmlns:a16="http://schemas.microsoft.com/office/drawing/2014/main" val="910627275"/>
                    </a:ext>
                  </a:extLst>
                </a:gridCol>
                <a:gridCol w="1969848">
                  <a:extLst>
                    <a:ext uri="{9D8B030D-6E8A-4147-A177-3AD203B41FA5}">
                      <a16:colId xmlns:a16="http://schemas.microsoft.com/office/drawing/2014/main" val="2892798353"/>
                    </a:ext>
                  </a:extLst>
                </a:gridCol>
                <a:gridCol w="1559769">
                  <a:extLst>
                    <a:ext uri="{9D8B030D-6E8A-4147-A177-3AD203B41FA5}">
                      <a16:colId xmlns:a16="http://schemas.microsoft.com/office/drawing/2014/main" val="3481195290"/>
                    </a:ext>
                  </a:extLst>
                </a:gridCol>
              </a:tblGrid>
              <a:tr h="715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School Level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Orange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Yellow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Green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Blue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68211"/>
                  </a:ext>
                </a:extLst>
              </a:tr>
              <a:tr h="1087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Elementary Schools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0-37.9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38.0-54.9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55.0-69.9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70.0-82.9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83.0 or more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71855"/>
                  </a:ext>
                </a:extLst>
              </a:tr>
              <a:tr h="1148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Middle Schools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0-35.9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36.0-50.9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51.0-63.9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64.0-76.9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77.0 or more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992165"/>
                  </a:ext>
                </a:extLst>
              </a:tr>
              <a:tr h="1148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Schools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0-48.9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49.0-59.9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60.0-70.9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71.0-80.9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81.0 or more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187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8C8BB-F816-5C91-946E-8F787D2A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262" y="6492875"/>
            <a:ext cx="68333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30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9265A-7478-C98F-E4FF-DB3E859F1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997E-E0A1-3644-02B1-B8B880EF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Not Included in the Calculation</a:t>
            </a:r>
          </a:p>
        </p:txBody>
      </p:sp>
    </p:spTree>
    <p:extLst>
      <p:ext uri="{BB962C8B-B14F-4D97-AF65-F5344CB8AC3E}">
        <p14:creationId xmlns:p14="http://schemas.microsoft.com/office/powerpoint/2010/main" val="572718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A196-5792-A4A0-CEDE-7DE7DDF5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" y="0"/>
            <a:ext cx="12190413" cy="1143000"/>
          </a:xfrm>
        </p:spPr>
        <p:txBody>
          <a:bodyPr>
            <a:noAutofit/>
          </a:bodyPr>
          <a:lstStyle/>
          <a:p>
            <a:pPr marL="228600"/>
            <a:r>
              <a:rPr lang="en-US" sz="4000"/>
              <a:t>Students That Are and Are Not Included in the Calculation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E086B6-7093-B713-EB18-1F8F6917F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918563"/>
              </p:ext>
            </p:extLst>
          </p:nvPr>
        </p:nvGraphicFramePr>
        <p:xfrm>
          <a:off x="576431" y="2449661"/>
          <a:ext cx="11093618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24">
                  <a:extLst>
                    <a:ext uri="{9D8B030D-6E8A-4147-A177-3AD203B41FA5}">
                      <a16:colId xmlns:a16="http://schemas.microsoft.com/office/drawing/2014/main" val="3934109994"/>
                    </a:ext>
                  </a:extLst>
                </a:gridCol>
                <a:gridCol w="2524694">
                  <a:extLst>
                    <a:ext uri="{9D8B030D-6E8A-4147-A177-3AD203B41FA5}">
                      <a16:colId xmlns:a16="http://schemas.microsoft.com/office/drawing/2014/main" val="1367215540"/>
                    </a:ext>
                  </a:extLst>
                </a:gridCol>
              </a:tblGrid>
              <a:tr h="204639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 EL (English Learner) Student Status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Included in N Count</a:t>
                      </a:r>
                    </a:p>
                  </a:txBody>
                  <a:tcP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6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Exited in Prior Year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No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0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Has Approved Nonparticipation (medical) for Either Year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No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94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Tested with Different Test in Prior Year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No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8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Tested in Current Year Only (E.G. kindergarten)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No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93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/>
                        </a:rPr>
                        <a:t>Student was promoted grade levels (ex. Grade 10-Grade 12)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No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54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/>
                        </a:rPr>
                        <a:t>Student who took ACCESS or Alternate ACCESS in another state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No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87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Tested in Current Year </a:t>
                      </a:r>
                      <a:r>
                        <a:rPr lang="en-US" sz="2000" b="1">
                          <a:latin typeface="+mn-lt"/>
                        </a:rPr>
                        <a:t>and</a:t>
                      </a:r>
                      <a:r>
                        <a:rPr lang="en-US" sz="2000">
                          <a:latin typeface="+mn-lt"/>
                        </a:rPr>
                        <a:t> Prior Year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Yes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1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Tested in Prior Year and not in the Current Year (without approved nonparticipation {medical})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+mn-lt"/>
                        </a:rPr>
                        <a:t>Yes *(with lowest possible score on current year on test)</a:t>
                      </a:r>
                    </a:p>
                  </a:txBody>
                  <a:tcPr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538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0EA032-11AB-2E9B-5EA9-4E923298F563}"/>
              </a:ext>
            </a:extLst>
          </p:cNvPr>
          <p:cNvSpPr txBox="1"/>
          <p:nvPr/>
        </p:nvSpPr>
        <p:spPr>
          <a:xfrm>
            <a:off x="731481" y="1288499"/>
            <a:ext cx="989401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The table below contains a list of Student Status that are and those not included in the N Count and calculation for more comprehensive information please review our guidance on the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  <a:hlinkClick r:id="rId3"/>
              </a:rPr>
              <a:t>Minimum N Count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. 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2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CF35-281F-57B7-3BAE-D2F0F5C9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State Accountability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06E7-5C9C-2C1D-9FBA-7AB990F3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6" y="1174956"/>
            <a:ext cx="10515600" cy="4093115"/>
          </a:xfrm>
        </p:spPr>
        <p:txBody>
          <a:bodyPr>
            <a:normAutofit/>
          </a:bodyPr>
          <a:lstStyle/>
          <a:p>
            <a:r>
              <a:rPr lang="en-US"/>
              <a:t>Accountability Overview</a:t>
            </a:r>
          </a:p>
          <a:p>
            <a:r>
              <a:rPr lang="en-US"/>
              <a:t>State Assessment Results for Reading and Mathematics/State Assessment Results for Science, Social Studies, and Writing</a:t>
            </a:r>
          </a:p>
          <a:p>
            <a:r>
              <a:rPr lang="en-US"/>
              <a:t>Quality of School Climate and Safety</a:t>
            </a:r>
          </a:p>
          <a:p>
            <a:r>
              <a:rPr lang="en-US" b="1"/>
              <a:t>Progress on English Language Proficiency</a:t>
            </a:r>
          </a:p>
          <a:p>
            <a:r>
              <a:rPr lang="en-US"/>
              <a:t>Postsecondary Readiness</a:t>
            </a:r>
          </a:p>
          <a:p>
            <a:r>
              <a:rPr lang="en-US"/>
              <a:t>Graduation Rate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09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1C893B3-73F2-4068-9286-0015FB25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46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Division of Assessment and Accountability Support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0D9DA2-C37A-4EC2-9DD5-C3DCF061A585}"/>
              </a:ext>
            </a:extLst>
          </p:cNvPr>
          <p:cNvSpPr/>
          <p:nvPr/>
        </p:nvSpPr>
        <p:spPr>
          <a:xfrm>
            <a:off x="410817" y="1626704"/>
            <a:ext cx="3856383" cy="3604592"/>
          </a:xfrm>
          <a:prstGeom prst="roundRect">
            <a:avLst/>
          </a:prstGeom>
          <a:solidFill>
            <a:srgbClr val="A7C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>
                <a:solidFill>
                  <a:schemeClr val="tx1"/>
                </a:solidFill>
              </a:rPr>
              <a:t>OAA/DAAS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(502) 564-4394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dacinfo@education.ky.gov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CC5510-07A2-4BCD-9A13-9559C66A3657}"/>
              </a:ext>
            </a:extLst>
          </p:cNvPr>
          <p:cNvSpPr/>
          <p:nvPr/>
        </p:nvSpPr>
        <p:spPr>
          <a:xfrm>
            <a:off x="4460241" y="955040"/>
            <a:ext cx="6482079" cy="4673600"/>
          </a:xfrm>
          <a:prstGeom prst="roundRect">
            <a:avLst/>
          </a:prstGeom>
          <a:solidFill>
            <a:srgbClr val="0577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n-US" sz="2400" b="1">
                <a:solidFill>
                  <a:schemeClr val="bg1"/>
                </a:solidFill>
              </a:rPr>
              <a:t>OAA/DAAS Staff: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Shara Savage, Director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Helen Jones, Program Manager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Tammy Bradley, Division Administrator 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Ben Riley, Systems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Devon Avery,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Melissa Chandler,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Tiffany Christopher,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Krista Mullins,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Christen Roseberry,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Chris Williams, Program Consultant</a:t>
            </a:r>
          </a:p>
        </p:txBody>
      </p:sp>
    </p:spTree>
    <p:extLst>
      <p:ext uri="{BB962C8B-B14F-4D97-AF65-F5344CB8AC3E}">
        <p14:creationId xmlns:p14="http://schemas.microsoft.com/office/powerpoint/2010/main" val="315177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E275-E8D2-7ABC-6C2E-6230D58B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716"/>
          </a:xfrm>
        </p:spPr>
        <p:txBody>
          <a:bodyPr>
            <a:normAutofit/>
          </a:bodyPr>
          <a:lstStyle/>
          <a:p>
            <a:r>
              <a:rPr lang="en-US"/>
              <a:t>Overall Accountability Weights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257795-02F7-8757-48B5-C6283559F2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928" y="852256"/>
          <a:ext cx="11316372" cy="3792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8345">
                  <a:extLst>
                    <a:ext uri="{9D8B030D-6E8A-4147-A177-3AD203B41FA5}">
                      <a16:colId xmlns:a16="http://schemas.microsoft.com/office/drawing/2014/main" val="1715406714"/>
                    </a:ext>
                  </a:extLst>
                </a:gridCol>
                <a:gridCol w="1762753">
                  <a:extLst>
                    <a:ext uri="{9D8B030D-6E8A-4147-A177-3AD203B41FA5}">
                      <a16:colId xmlns:a16="http://schemas.microsoft.com/office/drawing/2014/main" val="509019251"/>
                    </a:ext>
                  </a:extLst>
                </a:gridCol>
                <a:gridCol w="1751737">
                  <a:extLst>
                    <a:ext uri="{9D8B030D-6E8A-4147-A177-3AD203B41FA5}">
                      <a16:colId xmlns:a16="http://schemas.microsoft.com/office/drawing/2014/main" val="3963046618"/>
                    </a:ext>
                  </a:extLst>
                </a:gridCol>
                <a:gridCol w="1366134">
                  <a:extLst>
                    <a:ext uri="{9D8B030D-6E8A-4147-A177-3AD203B41FA5}">
                      <a16:colId xmlns:a16="http://schemas.microsoft.com/office/drawing/2014/main" val="3347810059"/>
                    </a:ext>
                  </a:extLst>
                </a:gridCol>
                <a:gridCol w="1465276">
                  <a:extLst>
                    <a:ext uri="{9D8B030D-6E8A-4147-A177-3AD203B41FA5}">
                      <a16:colId xmlns:a16="http://schemas.microsoft.com/office/drawing/2014/main" val="24002511"/>
                    </a:ext>
                  </a:extLst>
                </a:gridCol>
                <a:gridCol w="1818001">
                  <a:extLst>
                    <a:ext uri="{9D8B030D-6E8A-4147-A177-3AD203B41FA5}">
                      <a16:colId xmlns:a16="http://schemas.microsoft.com/office/drawing/2014/main" val="141036980"/>
                    </a:ext>
                  </a:extLst>
                </a:gridCol>
                <a:gridCol w="1454126">
                  <a:extLst>
                    <a:ext uri="{9D8B030D-6E8A-4147-A177-3AD203B41FA5}">
                      <a16:colId xmlns:a16="http://schemas.microsoft.com/office/drawing/2014/main" val="1653264345"/>
                    </a:ext>
                  </a:extLst>
                </a:gridCol>
              </a:tblGrid>
              <a:tr h="17561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20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>
                    <a:solidFill>
                      <a:srgbClr val="057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State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Assessment Results (Reading and Mathematics)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State 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Assessment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Results (Science, Social Studies and Combined Writing)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English Learner Progress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Quality of School Climate and Safety</a:t>
                      </a: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Postsecondary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Readiness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Graduation Rate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</a:rPr>
                        <a:t>(4- and 5-year cohort)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109188"/>
                  </a:ext>
                </a:extLst>
              </a:tr>
              <a:tr h="5755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</a:rPr>
                        <a:t>Elementary Schools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057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effectLst/>
                        </a:rPr>
                        <a:t>51 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effectLst/>
                        </a:rPr>
                        <a:t>40 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effectLst/>
                        </a:rPr>
                        <a:t>5 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4</a:t>
                      </a: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</a:rPr>
                        <a:t>--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</a:rPr>
                        <a:t>---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36877"/>
                  </a:ext>
                </a:extLst>
              </a:tr>
              <a:tr h="5755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</a:rPr>
                        <a:t>Middle Schools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057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</a:rPr>
                        <a:t>46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</a:rPr>
                        <a:t>45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</a:rPr>
                        <a:t>5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4</a:t>
                      </a: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</a:rPr>
                        <a:t>-- 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</a:rPr>
                        <a:t>-- 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A7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02656"/>
                  </a:ext>
                </a:extLst>
              </a:tr>
              <a:tr h="3867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effectLst/>
                        </a:rPr>
                        <a:t>High  Schools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rgbClr val="057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</a:rPr>
                        <a:t>45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effectLst/>
                        </a:rPr>
                        <a:t>20 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effectLst/>
                        </a:rPr>
                        <a:t>5 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4</a:t>
                      </a: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>
                          <a:effectLst/>
                        </a:rPr>
                        <a:t>20 </a:t>
                      </a:r>
                      <a:endParaRPr lang="en-US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2000" b="0" u="none" dirty="0">
                          <a:effectLst/>
                        </a:rPr>
                        <a:t>6</a:t>
                      </a:r>
                      <a:endParaRPr lang="en-US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121" marR="8012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290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857E68-29B0-9D89-C886-6774BFEB3108}"/>
              </a:ext>
            </a:extLst>
          </p:cNvPr>
          <p:cNvSpPr txBox="1"/>
          <p:nvPr/>
        </p:nvSpPr>
        <p:spPr>
          <a:xfrm>
            <a:off x="364942" y="4747831"/>
            <a:ext cx="1108651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cs typeface="Arial"/>
              </a:rPr>
              <a:t>Federal law requires the greatest emphasis on Reading and Mathematics and English Language progress at elementary and middle schools. If a school does not have an EL population, then the weights get distributed proportionally towards the other indicators.</a:t>
            </a:r>
          </a:p>
        </p:txBody>
      </p:sp>
    </p:spTree>
    <p:extLst>
      <p:ext uri="{BB962C8B-B14F-4D97-AF65-F5344CB8AC3E}">
        <p14:creationId xmlns:p14="http://schemas.microsoft.com/office/powerpoint/2010/main" val="3360480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B8E2-FF09-9EDE-E0D0-4697F42636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065" y="429096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Thanks for Attending</a:t>
            </a:r>
            <a:br>
              <a:rPr lang="en-US"/>
            </a:br>
            <a:endParaRPr lang="en-US"/>
          </a:p>
        </p:txBody>
      </p:sp>
      <p:pic>
        <p:nvPicPr>
          <p:cNvPr id="3" name="Picture 3" descr="Decorative Photo">
            <a:extLst>
              <a:ext uri="{FF2B5EF4-FFF2-40B4-BE49-F238E27FC236}">
                <a16:creationId xmlns:a16="http://schemas.microsoft.com/office/drawing/2014/main" id="{F8228135-254D-D44E-FEC4-99D99804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17" y="1931095"/>
            <a:ext cx="5473700" cy="24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9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4C8B-5775-9597-5627-E8AA0A25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578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CB9C-6CE0-4918-F84D-BB29C808D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52" y="1167421"/>
            <a:ext cx="10626762" cy="4488796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ESSA Plan Indicator</a:t>
            </a:r>
          </a:p>
          <a:p>
            <a:r>
              <a:rPr lang="en-US" sz="2800" dirty="0">
                <a:cs typeface="Arial" panose="020B0604020202020204" pitchFamily="34" charset="0"/>
              </a:rPr>
              <a:t>EL Indicator Tables-ACCESS and Alternate ACCESS</a:t>
            </a:r>
          </a:p>
          <a:p>
            <a:r>
              <a:rPr lang="en-US" sz="2800" dirty="0">
                <a:cs typeface="Arial" panose="020B0604020202020204" pitchFamily="34" charset="0"/>
              </a:rPr>
              <a:t>Examples of English Learner (EL) Progress</a:t>
            </a:r>
          </a:p>
          <a:p>
            <a:r>
              <a:rPr lang="en-US" sz="2800" dirty="0">
                <a:cs typeface="Arial" panose="020B0604020202020204" pitchFamily="34" charset="0"/>
              </a:rPr>
              <a:t>Score Calculation for Status</a:t>
            </a:r>
          </a:p>
          <a:p>
            <a:r>
              <a:rPr lang="en-US" sz="2800" dirty="0">
                <a:cs typeface="Arial" panose="020B0604020202020204" pitchFamily="34" charset="0"/>
              </a:rPr>
              <a:t>Change</a:t>
            </a:r>
          </a:p>
          <a:p>
            <a:r>
              <a:rPr lang="en-US" sz="2800" dirty="0">
                <a:cs typeface="Arial" panose="020B0604020202020204" pitchFamily="34" charset="0"/>
              </a:rPr>
              <a:t>Change Calculation</a:t>
            </a:r>
          </a:p>
          <a:p>
            <a:r>
              <a:rPr lang="en-US" sz="2800" dirty="0">
                <a:cs typeface="Arial" panose="020B0604020202020204" pitchFamily="34" charset="0"/>
              </a:rPr>
              <a:t>Indicator Performance Rating</a:t>
            </a:r>
          </a:p>
          <a:p>
            <a:r>
              <a:rPr lang="en-US" sz="2800" dirty="0">
                <a:cs typeface="Arial" panose="020B0604020202020204" pitchFamily="34" charset="0"/>
              </a:rPr>
              <a:t>Overall </a:t>
            </a:r>
            <a:r>
              <a:rPr lang="en-US" sz="2800">
                <a:cs typeface="Arial" panose="020B0604020202020204" pitchFamily="34" charset="0"/>
              </a:rPr>
              <a:t>Performance Score</a:t>
            </a:r>
            <a:endParaRPr lang="en-US" sz="28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Students Not Included in the Calculation</a:t>
            </a:r>
          </a:p>
        </p:txBody>
      </p:sp>
    </p:spTree>
    <p:extLst>
      <p:ext uri="{BB962C8B-B14F-4D97-AF65-F5344CB8AC3E}">
        <p14:creationId xmlns:p14="http://schemas.microsoft.com/office/powerpoint/2010/main" val="101674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912D7-E0F2-C597-96E8-4526481D7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5FF1-DA6E-BCF8-BC23-D016802E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 Plan Indicator</a:t>
            </a:r>
          </a:p>
        </p:txBody>
      </p:sp>
    </p:spTree>
    <p:extLst>
      <p:ext uri="{BB962C8B-B14F-4D97-AF65-F5344CB8AC3E}">
        <p14:creationId xmlns:p14="http://schemas.microsoft.com/office/powerpoint/2010/main" val="23177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F760-D8F3-44E6-911F-98470E64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41602" cy="1204549"/>
          </a:xfrm>
        </p:spPr>
        <p:txBody>
          <a:bodyPr>
            <a:normAutofit/>
          </a:bodyPr>
          <a:lstStyle/>
          <a:p>
            <a:r>
              <a:rPr lang="en-US"/>
              <a:t>Kentucky’s ESSA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A98B4-0423-44F2-860D-B55B0E71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19" y="1204549"/>
            <a:ext cx="11878281" cy="44489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>
                <a:cs typeface="Arial"/>
                <a:hlinkClick r:id="rId3"/>
              </a:rPr>
              <a:t>Access to Kentucky’s ESSA Plan</a:t>
            </a:r>
            <a:endParaRPr lang="en-US" sz="2400">
              <a:cs typeface="Arial"/>
            </a:endParaRPr>
          </a:p>
          <a:p>
            <a:pPr marL="0" indent="0">
              <a:buNone/>
            </a:pPr>
            <a:r>
              <a:rPr lang="en-US" sz="2400">
                <a:cs typeface="Arial"/>
              </a:rPr>
              <a:t>Progress on English Language Proficiency Indicator</a:t>
            </a:r>
          </a:p>
          <a:p>
            <a:pPr marL="0" indent="0">
              <a:buNone/>
            </a:pPr>
            <a:r>
              <a:rPr lang="en-US" sz="2400">
                <a:cs typeface="Arial"/>
              </a:rPr>
              <a:t>(ESEA section 3113(b)(6)): Describe how the State Education Agency (SEA) will assist eligible entities in meeting:  (</a:t>
            </a:r>
            <a:r>
              <a:rPr lang="en-US" sz="2400" err="1">
                <a:cs typeface="Arial"/>
              </a:rPr>
              <a:t>i</a:t>
            </a:r>
            <a:r>
              <a:rPr lang="en-US" sz="2400">
                <a:cs typeface="Arial"/>
              </a:rPr>
              <a:t>) The State-designed long-term goals established under ESEA section 1111(c)(4)(A)(ii), including measurements of interim progress towards meeting such goals, based on the State’s English language proficiency assessments under ESEA section 1111(b)(2)(G)</a:t>
            </a:r>
          </a:p>
          <a:p>
            <a:r>
              <a:rPr lang="en-US" sz="2400">
                <a:cs typeface="Arial"/>
              </a:rPr>
              <a:t>Points from the EL Table based on the current composite score from the English Language Proficiency (ELP) assessment-ACCESS or Alternate ACCESS</a:t>
            </a:r>
          </a:p>
          <a:p>
            <a:r>
              <a:rPr lang="en-US" sz="2400">
                <a:cs typeface="Arial"/>
              </a:rPr>
              <a:t>To show progress on this indicator, schools and districts must look at individual student’s scores from previous year to current year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5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6817B-6BFC-AACC-CB4C-2D0999EDB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5759-7161-F653-6E86-837A8F28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Indicator Tables-ACCESS and Alternate ACCESS</a:t>
            </a:r>
          </a:p>
        </p:txBody>
      </p:sp>
    </p:spTree>
    <p:extLst>
      <p:ext uri="{BB962C8B-B14F-4D97-AF65-F5344CB8AC3E}">
        <p14:creationId xmlns:p14="http://schemas.microsoft.com/office/powerpoint/2010/main" val="346780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68B7-1E48-4EBC-BDF5-2EE78158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2"/>
            <a:ext cx="12116696" cy="901368"/>
          </a:xfrm>
        </p:spPr>
        <p:txBody>
          <a:bodyPr anchor="b">
            <a:normAutofit/>
          </a:bodyPr>
          <a:lstStyle/>
          <a:p>
            <a:r>
              <a:rPr lang="en-US"/>
              <a:t>EL Progress Indicator Tables-ACCESS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2006703-628C-C433-53BF-06F6F8B9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42" y="1194099"/>
            <a:ext cx="3561677" cy="370974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 pitchFamily="34" charset="0"/>
              </a:rPr>
              <a:t>Proficiency Levels of 1.0-6.0 on ACCESS, 1 being the lowest and 6 being the highest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 pitchFamily="34" charset="0"/>
              </a:rPr>
              <a:t>Prior year score on the left of the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 pitchFamily="34" charset="0"/>
              </a:rPr>
              <a:t>Current year score across the top of the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Arial" panose="020B0604020202020204" pitchFamily="34" charset="0"/>
              </a:rPr>
              <a:t>Exit criteria for ACCESS is an overall composite of a 4.5 on a Tier B/C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7C5F0AA-EAE5-0838-72AB-5A45CD6A7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19002"/>
              </p:ext>
            </p:extLst>
          </p:nvPr>
        </p:nvGraphicFramePr>
        <p:xfrm>
          <a:off x="3647973" y="900927"/>
          <a:ext cx="8224631" cy="90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631">
                  <a:extLst>
                    <a:ext uri="{9D8B030D-6E8A-4147-A177-3AD203B41FA5}">
                      <a16:colId xmlns:a16="http://schemas.microsoft.com/office/drawing/2014/main" val="3108463004"/>
                    </a:ext>
                  </a:extLst>
                </a:gridCol>
              </a:tblGrid>
              <a:tr h="44641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  <a:cs typeface="Arial"/>
                        </a:rPr>
                        <a:t>English Language Progress Value Table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87530"/>
                  </a:ext>
                </a:extLst>
              </a:tr>
              <a:tr h="4549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Regular Assessed Students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75332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224369-BD2E-05B3-E4A0-920704B34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76562"/>
              </p:ext>
            </p:extLst>
          </p:nvPr>
        </p:nvGraphicFramePr>
        <p:xfrm>
          <a:off x="3647976" y="1780444"/>
          <a:ext cx="8224631" cy="51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631">
                  <a:extLst>
                    <a:ext uri="{9D8B030D-6E8A-4147-A177-3AD203B41FA5}">
                      <a16:colId xmlns:a16="http://schemas.microsoft.com/office/drawing/2014/main" val="3165489529"/>
                    </a:ext>
                  </a:extLst>
                </a:gridCol>
              </a:tblGrid>
              <a:tr h="5151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Current year Performance Level on Access for ELLs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14305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7B8E2E-9BD0-4E8E-4AD7-A71F0A585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23932"/>
              </p:ext>
            </p:extLst>
          </p:nvPr>
        </p:nvGraphicFramePr>
        <p:xfrm>
          <a:off x="3647976" y="2279879"/>
          <a:ext cx="8224618" cy="41248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6529">
                  <a:extLst>
                    <a:ext uri="{9D8B030D-6E8A-4147-A177-3AD203B41FA5}">
                      <a16:colId xmlns:a16="http://schemas.microsoft.com/office/drawing/2014/main" val="1471151434"/>
                    </a:ext>
                  </a:extLst>
                </a:gridCol>
                <a:gridCol w="537134">
                  <a:extLst>
                    <a:ext uri="{9D8B030D-6E8A-4147-A177-3AD203B41FA5}">
                      <a16:colId xmlns:a16="http://schemas.microsoft.com/office/drawing/2014/main" val="1419733012"/>
                    </a:ext>
                  </a:extLst>
                </a:gridCol>
                <a:gridCol w="826830">
                  <a:extLst>
                    <a:ext uri="{9D8B030D-6E8A-4147-A177-3AD203B41FA5}">
                      <a16:colId xmlns:a16="http://schemas.microsoft.com/office/drawing/2014/main" val="226110179"/>
                    </a:ext>
                  </a:extLst>
                </a:gridCol>
                <a:gridCol w="826830">
                  <a:extLst>
                    <a:ext uri="{9D8B030D-6E8A-4147-A177-3AD203B41FA5}">
                      <a16:colId xmlns:a16="http://schemas.microsoft.com/office/drawing/2014/main" val="191736517"/>
                    </a:ext>
                  </a:extLst>
                </a:gridCol>
                <a:gridCol w="826830">
                  <a:extLst>
                    <a:ext uri="{9D8B030D-6E8A-4147-A177-3AD203B41FA5}">
                      <a16:colId xmlns:a16="http://schemas.microsoft.com/office/drawing/2014/main" val="976428619"/>
                    </a:ext>
                  </a:extLst>
                </a:gridCol>
                <a:gridCol w="826830">
                  <a:extLst>
                    <a:ext uri="{9D8B030D-6E8A-4147-A177-3AD203B41FA5}">
                      <a16:colId xmlns:a16="http://schemas.microsoft.com/office/drawing/2014/main" val="722089398"/>
                    </a:ext>
                  </a:extLst>
                </a:gridCol>
                <a:gridCol w="826830">
                  <a:extLst>
                    <a:ext uri="{9D8B030D-6E8A-4147-A177-3AD203B41FA5}">
                      <a16:colId xmlns:a16="http://schemas.microsoft.com/office/drawing/2014/main" val="2742621461"/>
                    </a:ext>
                  </a:extLst>
                </a:gridCol>
                <a:gridCol w="826830">
                  <a:extLst>
                    <a:ext uri="{9D8B030D-6E8A-4147-A177-3AD203B41FA5}">
                      <a16:colId xmlns:a16="http://schemas.microsoft.com/office/drawing/2014/main" val="1694807921"/>
                    </a:ext>
                  </a:extLst>
                </a:gridCol>
                <a:gridCol w="826830">
                  <a:extLst>
                    <a:ext uri="{9D8B030D-6E8A-4147-A177-3AD203B41FA5}">
                      <a16:colId xmlns:a16="http://schemas.microsoft.com/office/drawing/2014/main" val="1517631480"/>
                    </a:ext>
                  </a:extLst>
                </a:gridCol>
                <a:gridCol w="783145">
                  <a:extLst>
                    <a:ext uri="{9D8B030D-6E8A-4147-A177-3AD203B41FA5}">
                      <a16:colId xmlns:a16="http://schemas.microsoft.com/office/drawing/2014/main" val="3247504962"/>
                    </a:ext>
                  </a:extLst>
                </a:gridCol>
              </a:tblGrid>
              <a:tr h="221463"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1.0-1.4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1.5-1.9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2.0-2.4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2.5-2.9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3.0-3.4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3.5-3.9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4.0-4.4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4.5-6.0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59595"/>
                  </a:ext>
                </a:extLst>
              </a:tr>
              <a:tr h="1107314"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Prior Year performance Level on Access for ELLs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4.0-4.4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0 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80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752533"/>
                  </a:ext>
                </a:extLst>
              </a:tr>
              <a:tr h="369105">
                <a:tc>
                  <a:txBody>
                    <a:bodyPr/>
                    <a:lstStyle/>
                    <a:p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3.5-3.9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60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100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408719"/>
                  </a:ext>
                </a:extLst>
              </a:tr>
              <a:tr h="369105">
                <a:tc>
                  <a:txBody>
                    <a:bodyPr/>
                    <a:lstStyle/>
                    <a:p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3.0-3.4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60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100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04573"/>
                  </a:ext>
                </a:extLst>
              </a:tr>
              <a:tr h="369105">
                <a:tc>
                  <a:txBody>
                    <a:bodyPr/>
                    <a:lstStyle/>
                    <a:p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2.5-2.9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60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100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22609"/>
                  </a:ext>
                </a:extLst>
              </a:tr>
              <a:tr h="369105">
                <a:tc>
                  <a:txBody>
                    <a:bodyPr/>
                    <a:lstStyle/>
                    <a:p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2.0-2.4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60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100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80990"/>
                  </a:ext>
                </a:extLst>
              </a:tr>
              <a:tr h="369105">
                <a:tc>
                  <a:txBody>
                    <a:bodyPr/>
                    <a:lstStyle/>
                    <a:p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1.5-1.9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60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100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027005"/>
                  </a:ext>
                </a:extLst>
              </a:tr>
              <a:tr h="369105">
                <a:tc>
                  <a:txBody>
                    <a:bodyPr/>
                    <a:lstStyle/>
                    <a:p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  <a:cs typeface="Arial" panose="020B0604020202020204" pitchFamily="34" charset="0"/>
                        </a:rPr>
                        <a:t>1.0-</a:t>
                      </a:r>
                    </a:p>
                    <a:p>
                      <a:r>
                        <a:rPr lang="en-US" sz="1200">
                          <a:latin typeface="+mn-lt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60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100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+mn-lt"/>
                        </a:rPr>
                        <a:t>140</a:t>
                      </a:r>
                      <a:endParaRPr 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140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68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2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BTS_Training_KScreen" id="{F6E8932F-5E00-4BC3-B626-A3811A4AAD8E}" vid="{686AC029-F217-441C-8B86-71FEF4FDA48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62de7d-ba57-4f43-9dae-9623ba637be0">
      <UserInfo>
        <DisplayName/>
        <AccountId xsi:nil="true"/>
        <AccountType/>
      </UserInfo>
    </SharedWithUsers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2024-08-15T17:48:34+00:00</Publication_x0020_Date>
    <Audience1 xmlns="3a62de7d-ba57-4f43-9dae-9623ba637be0"/>
    <_dlc_DocId xmlns="3a62de7d-ba57-4f43-9dae-9623ba637be0">KYED-14-1897</_dlc_DocId>
    <_dlc_DocIdUrl xmlns="3a62de7d-ba57-4f43-9dae-9623ba637be0">
      <Url>https://www.education.ky.gov/AA/distsupp/_layouts/15/DocIdRedir.aspx?ID=KYED-14-1897</Url>
      <Description>KYED-14-1897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DF4EFBC6697154B9CE5CD9A6A2577BF" ma:contentTypeVersion="28" ma:contentTypeDescription="" ma:contentTypeScope="" ma:versionID="e0b67c418e58d911eabe55e204cd1574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9ee806450b6155eaaf554df0f1197996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E43AF4-C9DA-4948-8B48-B657A868B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0D4522-EDD2-4326-BD38-D65ABD3DF72F}">
  <ds:schemaRefs>
    <ds:schemaRef ds:uri="http://schemas.microsoft.com/office/2006/documentManagement/types"/>
    <ds:schemaRef ds:uri="d2e0887b-4a8a-4736-99cf-56284292f442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e447306-43c9-46fc-85e8-9d0ed75a31bf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4AC1DC6-ACC7-4BF9-B029-AE73D4F567B5}"/>
</file>

<file path=customXml/itemProps4.xml><?xml version="1.0" encoding="utf-8"?>
<ds:datastoreItem xmlns:ds="http://schemas.openxmlformats.org/officeDocument/2006/customXml" ds:itemID="{68822024-5128-4339-A55C-01CF7A9FACD1}"/>
</file>

<file path=docProps/app.xml><?xml version="1.0" encoding="utf-8"?>
<Properties xmlns="http://schemas.openxmlformats.org/officeDocument/2006/extended-properties" xmlns:vt="http://schemas.openxmlformats.org/officeDocument/2006/docPropsVTypes">
  <Template>2024_BTS_Training_Template</Template>
  <TotalTime>6</TotalTime>
  <Words>2773</Words>
  <Application>Microsoft Office PowerPoint</Application>
  <PresentationFormat>Widescreen</PresentationFormat>
  <Paragraphs>695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Arial,Sans-Serif</vt:lpstr>
      <vt:lpstr>Calibri</vt:lpstr>
      <vt:lpstr>Calibri Light</vt:lpstr>
      <vt:lpstr>Franklin Gothic Book</vt:lpstr>
      <vt:lpstr>Franklin Gothic Medium</vt:lpstr>
      <vt:lpstr>Libre Franklin</vt:lpstr>
      <vt:lpstr>Libre Franklin Medium</vt:lpstr>
      <vt:lpstr>Office Theme</vt:lpstr>
      <vt:lpstr>1_Office Theme</vt:lpstr>
      <vt:lpstr>2_Office Theme</vt:lpstr>
      <vt:lpstr>3_Office Theme</vt:lpstr>
      <vt:lpstr>Accountability Indicator Training: Progress on English Language Proficiency</vt:lpstr>
      <vt:lpstr>State Indicators in the Accountability System</vt:lpstr>
      <vt:lpstr>Glossary</vt:lpstr>
      <vt:lpstr>Overall Accountability Weights</vt:lpstr>
      <vt:lpstr>Agenda</vt:lpstr>
      <vt:lpstr>ESSA Plan Indicator</vt:lpstr>
      <vt:lpstr>Kentucky’s ESSA Plan</vt:lpstr>
      <vt:lpstr>EL Indicator Tables-ACCESS and Alternate ACCESS</vt:lpstr>
      <vt:lpstr>EL Progress Indicator Tables-ACCESS </vt:lpstr>
      <vt:lpstr>EL Progress Indicator Tables- WIDA Alternate ACCESS </vt:lpstr>
      <vt:lpstr>Examples of English Learner (EL) Progress</vt:lpstr>
      <vt:lpstr>EL Progress Status Examples</vt:lpstr>
      <vt:lpstr>Score Calculation for Status</vt:lpstr>
      <vt:lpstr> Calculation for Status</vt:lpstr>
      <vt:lpstr>EL Indicator Status Calculation</vt:lpstr>
      <vt:lpstr>Status Scores</vt:lpstr>
      <vt:lpstr>Status Levels</vt:lpstr>
      <vt:lpstr>Status Cut Scores for Elementary Schools</vt:lpstr>
      <vt:lpstr>Status Cut Scores for Middle Schools</vt:lpstr>
      <vt:lpstr>Status Cut Scores for High Schools</vt:lpstr>
      <vt:lpstr>Change Score</vt:lpstr>
      <vt:lpstr>Change Score (2)</vt:lpstr>
      <vt:lpstr>Example of Change Score</vt:lpstr>
      <vt:lpstr>Change Calculation</vt:lpstr>
      <vt:lpstr>Change Scores</vt:lpstr>
      <vt:lpstr>Change Cut Scores for Elementary Schools</vt:lpstr>
      <vt:lpstr>Change Cut Scores for Middle Schools</vt:lpstr>
      <vt:lpstr>Change Cut Scores for High Schools</vt:lpstr>
      <vt:lpstr>Indicator Scores</vt:lpstr>
      <vt:lpstr>Indicator Performance Ratings</vt:lpstr>
      <vt:lpstr>Indicator Performance Ratings (2)</vt:lpstr>
      <vt:lpstr>Overall Performance Score</vt:lpstr>
      <vt:lpstr>Overall Score – High School </vt:lpstr>
      <vt:lpstr>Overall and Indicator Performance Ratings</vt:lpstr>
      <vt:lpstr>Overall Performance Rating Cut Scores</vt:lpstr>
      <vt:lpstr>Students Not Included in the Calculation</vt:lpstr>
      <vt:lpstr>Students That Are and Are Not Included in the Calculation</vt:lpstr>
      <vt:lpstr>State Accountability Trainings</vt:lpstr>
      <vt:lpstr>Division of Assessment and Accountability Support</vt:lpstr>
      <vt:lpstr>Thanks for Attending 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Indicator Training Template</dc:title>
  <dc:creator>Chandler, Melissa - Division of Assessment and Accountability Support</dc:creator>
  <cp:keywords>Please email dacinfo@education.ky.gov with your questions. (Accessible)</cp:keywords>
  <cp:lastModifiedBy>Riley, Ben - Division of Assessment and Accountability Support</cp:lastModifiedBy>
  <cp:revision>77</cp:revision>
  <dcterms:created xsi:type="dcterms:W3CDTF">2024-07-12T12:12:04Z</dcterms:created>
  <dcterms:modified xsi:type="dcterms:W3CDTF">2025-08-01T12:16:09Z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0x0101001BEB557DBE01834EAB47A683706DCD5B008DF4EFBC6697154B9CE5CD9A6A2577BF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MSIP_Label_eb544694-0027-44fa-bee4-2648c0363f9d_Enabled">
    <vt:lpwstr>true</vt:lpwstr>
  </property>
  <property fmtid="{D5CDD505-2E9C-101B-9397-08002B2CF9AE}" pid="11" name="MSIP_Label_eb544694-0027-44fa-bee4-2648c0363f9d_SetDate">
    <vt:lpwstr>2024-06-17T18:31:50Z</vt:lpwstr>
  </property>
  <property fmtid="{D5CDD505-2E9C-101B-9397-08002B2CF9AE}" pid="12" name="MSIP_Label_eb544694-0027-44fa-bee4-2648c0363f9d_Method">
    <vt:lpwstr>Standard</vt:lpwstr>
  </property>
  <property fmtid="{D5CDD505-2E9C-101B-9397-08002B2CF9AE}" pid="13" name="MSIP_Label_eb544694-0027-44fa-bee4-2648c0363f9d_Name">
    <vt:lpwstr>defa4170-0d19-0005-0004-bc88714345d2</vt:lpwstr>
  </property>
  <property fmtid="{D5CDD505-2E9C-101B-9397-08002B2CF9AE}" pid="14" name="MSIP_Label_eb544694-0027-44fa-bee4-2648c0363f9d_SiteId">
    <vt:lpwstr>9360c11f-90e6-4706-ad00-25fcdc9e2ed1</vt:lpwstr>
  </property>
  <property fmtid="{D5CDD505-2E9C-101B-9397-08002B2CF9AE}" pid="15" name="MSIP_Label_eb544694-0027-44fa-bee4-2648c0363f9d_ActionId">
    <vt:lpwstr>32522c57-d8e1-4098-ac3c-ccfcb6db0c28</vt:lpwstr>
  </property>
  <property fmtid="{D5CDD505-2E9C-101B-9397-08002B2CF9AE}" pid="16" name="MSIP_Label_eb544694-0027-44fa-bee4-2648c0363f9d_ContentBits">
    <vt:lpwstr>0</vt:lpwstr>
  </property>
  <property fmtid="{D5CDD505-2E9C-101B-9397-08002B2CF9AE}" pid="17" name="_dlc_DocIdItemGuid">
    <vt:lpwstr>674f6035-4794-48f9-89d5-baa710556d64</vt:lpwstr>
  </property>
</Properties>
</file>