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5"/>
  </p:sldMasterIdLst>
  <p:notesMasterIdLst>
    <p:notesMasterId r:id="rId30"/>
  </p:notesMasterIdLst>
  <p:sldIdLst>
    <p:sldId id="256" r:id="rId6"/>
    <p:sldId id="257" r:id="rId7"/>
    <p:sldId id="258" r:id="rId8"/>
    <p:sldId id="259" r:id="rId9"/>
    <p:sldId id="260" r:id="rId10"/>
    <p:sldId id="261" r:id="rId11"/>
    <p:sldId id="262" r:id="rId12"/>
    <p:sldId id="263" r:id="rId13"/>
    <p:sldId id="264" r:id="rId14"/>
    <p:sldId id="265" r:id="rId15"/>
    <p:sldId id="266" r:id="rId16"/>
    <p:sldId id="268" r:id="rId17"/>
    <p:sldId id="269" r:id="rId18"/>
    <p:sldId id="270" r:id="rId19"/>
    <p:sldId id="271" r:id="rId20"/>
    <p:sldId id="285" r:id="rId21"/>
    <p:sldId id="272" r:id="rId22"/>
    <p:sldId id="273" r:id="rId23"/>
    <p:sldId id="274" r:id="rId24"/>
    <p:sldId id="275" r:id="rId25"/>
    <p:sldId id="276" r:id="rId26"/>
    <p:sldId id="277" r:id="rId27"/>
    <p:sldId id="278" r:id="rId28"/>
    <p:sldId id="279" r:id="rId29"/>
  </p:sldIdLst>
  <p:sldSz cx="12192000" cy="6858000"/>
  <p:notesSz cx="6858000" cy="9144000"/>
  <p:embeddedFontLst>
    <p:embeddedFont>
      <p:font typeface="Franklin Gothic Book" panose="020B0503020102020204" pitchFamily="34" charset="0"/>
      <p:regular r:id="rId31"/>
      <p:italic r:id="rId32"/>
    </p:embeddedFont>
    <p:embeddedFont>
      <p:font typeface="Franklin Gothic Medium" panose="020B0603020102020204" pitchFamily="34" charset="0"/>
      <p:regular r:id="rId33"/>
      <p:italic r:id="rId34"/>
    </p:embeddedFont>
    <p:embeddedFont>
      <p:font typeface="Libre Franklin"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3E0111-3653-DDE5-496D-B2993283D92E}" name="Rowland, Chrystal - KDE Division Director" initials="RD" userId="S::chrystal.rowland@education.ky.gov::232cd432-b8f6-4e8f-8f71-30ca6c0cfd1a" providerId="AD"/>
  <p188:author id="{8F137845-7882-EF76-159F-1424132156EE}" name="Ransom, Heather - Division of Academic Program Standards" initials="RS" userId="S::heather.ransom@education.ky.gov::ed548f38-0560-4130-ae33-b0b6cd237ee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aggie Doyle" initials="" lastIdx="2" clrIdx="0"/>
  <p:cmAuthor id="1" name="Lauren Gallicchio"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C5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3FD099-92E9-4262-B8D4-E01FFA19DE81}">
  <a:tblStyle styleId="{FC3FD099-92E9-4262-B8D4-E01FFA19DE8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971" autoAdjust="0"/>
  </p:normalViewPr>
  <p:slideViewPr>
    <p:cSldViewPr snapToGrid="0">
      <p:cViewPr varScale="1">
        <p:scale>
          <a:sx n="62" d="100"/>
          <a:sy n="62" d="100"/>
        </p:scale>
        <p:origin x="1459" y="274"/>
      </p:cViewPr>
      <p:guideLst/>
    </p:cSldViewPr>
  </p:slideViewPr>
  <p:notesTextViewPr>
    <p:cViewPr>
      <p:scale>
        <a:sx n="1" d="1"/>
        <a:sy n="1" d="1"/>
      </p:scale>
      <p:origin x="0" y="-164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Module_Three_Civic_Spaces_Note_Catcher.docx"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sitesed.cde.state.co.us/course/index.php?categoryid=24" TargetMode="External"/><Relationship Id="rId4" Type="http://schemas.openxmlformats.org/officeDocument/2006/relationships/hyperlink" Target="https://sites.google.com/view/hawaiicorestandardsforsocialst/online-professional-development-module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readingrockets.org/topics/comprehension/articles/power-quick-writ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facingtoday.facinghistory.org/8-components-of-a-reflective-classro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kzvm1m8zq5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library.teachingworks.org/wp-content/uploads/10_BRR_decomp_092019.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LrKdnDgUhJg&amp;t=138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LrKdnDgUhJg&amp;t=138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oRXYc4xmvw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ducation.ky.gov/curriculum/standards/kyacadstand/Documents/Inquiry_Practices_of_KAS_for_Social_Studies.pptx"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kystandards.org/standards-resources/ss-resources/learning-goals-success-criteria-and-the-kas-for-social-studie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inghistory.org/professional-development/ondemand/contracti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tl.columbia.edu/resources-and-technology/teaching-with-technology/teaching-online/community-build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mericanprogress.org/wp-content/uploads/sites/2/2019/08/StudentVoice-report.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Module Series Overview:</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i="1" dirty="0">
                <a:solidFill>
                  <a:schemeClr val="dk1"/>
                </a:solidFill>
                <a:latin typeface="Calibri"/>
                <a:ea typeface="Calibri"/>
                <a:cs typeface="Calibri"/>
                <a:sym typeface="Calibri"/>
              </a:rPr>
              <a:t>Creating Collaborative Civic Spaces</a:t>
            </a:r>
            <a:r>
              <a:rPr lang="en-US" sz="1200" b="1"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module series is a set of four of modules designed to support teachers in creating collaborative civic spaces that supports student engagement in</a:t>
            </a:r>
            <a:r>
              <a:rPr lang="en-US" sz="1200" b="1" dirty="0">
                <a:solidFill>
                  <a:srgbClr val="102649"/>
                </a:solidFill>
                <a:latin typeface="Calibri"/>
                <a:ea typeface="Calibri"/>
                <a:cs typeface="Calibri"/>
                <a:sym typeface="Calibri"/>
              </a:rPr>
              <a:t> </a:t>
            </a:r>
            <a:r>
              <a:rPr lang="en-US" sz="1200" dirty="0">
                <a:solidFill>
                  <a:srgbClr val="102649"/>
                </a:solidFill>
                <a:latin typeface="Calibri"/>
                <a:ea typeface="Calibri"/>
                <a:cs typeface="Calibri"/>
                <a:sym typeface="Calibri"/>
              </a:rPr>
              <a:t>deliberative and democratic processes and democratic discourse as required by the </a:t>
            </a:r>
            <a:r>
              <a:rPr lang="en-US" sz="1200" i="1" dirty="0">
                <a:solidFill>
                  <a:srgbClr val="102649"/>
                </a:solidFill>
                <a:latin typeface="Calibri"/>
                <a:ea typeface="Calibri"/>
                <a:cs typeface="Calibri"/>
                <a:sym typeface="Calibri"/>
              </a:rPr>
              <a:t>Kentucky Academic Standards (KAS) for Social Studies.</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i="1" dirty="0">
                <a:solidFill>
                  <a:schemeClr val="dk1"/>
                </a:solidFill>
                <a:latin typeface="Calibri"/>
                <a:ea typeface="Calibri"/>
                <a:cs typeface="Calibri"/>
                <a:sym typeface="Calibri"/>
              </a:rPr>
              <a:t>Creating Collaborative Civic Spaces</a:t>
            </a:r>
            <a:r>
              <a:rPr lang="en-US" sz="1200" b="1"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module series is intended to support the successful implementation of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in classrooms across the state. The duration, scope and sequence of the module sections may be customized to accommodate local needs and conditions. The sections are designed to provide flexibility for districts and schools and, as such, can be viewed as stand-alone lessons or within the progression of the module as written. You are supported in engaging with this module individually, if desired.</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Materials: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following materials are part of this module:</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i="1" dirty="0">
                <a:solidFill>
                  <a:schemeClr val="dk1"/>
                </a:solidFill>
                <a:latin typeface="Calibri"/>
                <a:ea typeface="Calibri"/>
                <a:cs typeface="Calibri"/>
                <a:sym typeface="Calibri"/>
              </a:rPr>
              <a:t>Kentucky Academic Standards (KAS) for Social Studies</a:t>
            </a:r>
          </a:p>
          <a:p>
            <a:pPr marL="457200" lvl="0" indent="-304800" algn="l" rtl="0">
              <a:lnSpc>
                <a:spcPct val="115000"/>
              </a:lnSpc>
              <a:spcBef>
                <a:spcPts val="0"/>
              </a:spcBef>
              <a:spcAft>
                <a:spcPts val="0"/>
              </a:spcAft>
              <a:buClr>
                <a:schemeClr val="dk1"/>
              </a:buClr>
              <a:buSzPts val="1200"/>
              <a:buFont typeface="Calibri"/>
              <a:buChar char="●"/>
            </a:pPr>
            <a:r>
              <a:rPr lang="en-US" sz="1200" i="0" dirty="0">
                <a:solidFill>
                  <a:schemeClr val="dk1"/>
                </a:solidFill>
                <a:latin typeface="Calibri"/>
                <a:ea typeface="Calibri"/>
                <a:cs typeface="Calibri"/>
                <a:sym typeface="Calibri"/>
              </a:rPr>
              <a:t>Module Three Notecatcher: </a:t>
            </a:r>
            <a:r>
              <a:rPr lang="en-US" sz="1800" u="sng" dirty="0">
                <a:solidFill>
                  <a:srgbClr val="000000"/>
                </a:solidFill>
                <a:effectLst/>
                <a:latin typeface="Aptos" panose="020B0004020202020204" pitchFamily="34" charset="0"/>
                <a:ea typeface="Times New Roman" panose="02020603050405020304" pitchFamily="18" charset="0"/>
                <a:cs typeface="Aptos" panose="020B0004020202020204" pitchFamily="34" charset="0"/>
                <a:hlinkClick r:id="rId3"/>
              </a:rPr>
              <a:t>https://www.education.ky.gov/_layouts/download.aspx?SourceUrl=/curriculum/standards/kyacadstand/Documents/Module_Three_Civic_Spaces_Note_Catcher.docx</a:t>
            </a:r>
            <a:endParaRPr sz="1200" i="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Additional materials, such as but not limited to, articles, discussion strategies, etc. are provided within the notes section of applicable slides throughout the module.</a:t>
            </a:r>
            <a:endParaRPr sz="1200" dirty="0">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are provided in the Notes section of the PowerPoint to support your learning. The information provided in the Notes section includes additional information, directions for the activities on the slide, and citations of used resources, where appropriate. It is critical that you read the material presented in the Notes section to ensure that you are acquiring the important knowledge, skills and understanding required when engaging with this module.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Virtual Training Note:</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If you plan to engage with this module virtually as a group, consider directing participants to the Social Studies Professional Learning Modules page so that you may access the resources used directly from the links provided in the PowerPoint: </a:t>
            </a:r>
            <a:r>
              <a:rPr lang="en-US" sz="1200" u="sng" dirty="0">
                <a:solidFill>
                  <a:schemeClr val="dk1"/>
                </a:solidFill>
                <a:latin typeface="Calibri"/>
                <a:ea typeface="Calibri"/>
                <a:cs typeface="Calibri"/>
                <a:sym typeface="Calibri"/>
              </a:rPr>
              <a:t>https://kystandards.org/standards-resources/ss-resources/ss-pl-modules/</a:t>
            </a:r>
            <a:endParaRPr sz="1200" u="sng"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Additionally, you may consider downloading the resources contained within each section of the module and placing them into a Google folder for you or your colleagues to access.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b="1" dirty="0">
                <a:solidFill>
                  <a:schemeClr val="dk1"/>
                </a:solidFill>
                <a:latin typeface="Calibri"/>
                <a:ea typeface="Calibri"/>
                <a:cs typeface="Calibri"/>
                <a:sym typeface="Calibri"/>
              </a:rPr>
              <a:t>Module Three: Compelling and Supporting Questions with Learning Goals and Success Criteria</a:t>
            </a:r>
            <a:endParaRPr sz="1200" b="1" dirty="0">
              <a:solidFill>
                <a:schemeClr val="dk1"/>
              </a:solidFill>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US" sz="1200" b="1" dirty="0">
                <a:solidFill>
                  <a:schemeClr val="dk1"/>
                </a:solidFill>
                <a:latin typeface="Calibri"/>
                <a:ea typeface="Calibri"/>
                <a:cs typeface="Calibri"/>
                <a:sym typeface="Calibri"/>
              </a:rPr>
              <a:t>Compelling Question: </a:t>
            </a:r>
            <a:r>
              <a:rPr lang="en-US" sz="1200" dirty="0">
                <a:solidFill>
                  <a:schemeClr val="dk1"/>
                </a:solidFill>
                <a:latin typeface="Calibri"/>
                <a:ea typeface="Calibri"/>
                <a:cs typeface="Calibri"/>
                <a:sym typeface="Calibri"/>
              </a:rPr>
              <a:t>How do I create collaborative civic spaces that support student collaboration and discourse?</a:t>
            </a:r>
            <a:endParaRPr sz="1200" dirty="0">
              <a:solidFill>
                <a:schemeClr val="dk1"/>
              </a:solidFill>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US" sz="1200" b="1" dirty="0">
                <a:solidFill>
                  <a:schemeClr val="dk1"/>
                </a:solidFill>
                <a:latin typeface="Calibri"/>
                <a:ea typeface="Calibri"/>
                <a:cs typeface="Calibri"/>
                <a:sym typeface="Calibri"/>
              </a:rPr>
              <a:t>Supporting Question: </a:t>
            </a:r>
            <a:r>
              <a:rPr lang="en-US" sz="1200" dirty="0">
                <a:solidFill>
                  <a:schemeClr val="dk1"/>
                </a:solidFill>
                <a:latin typeface="Calibri"/>
                <a:ea typeface="Calibri"/>
                <a:cs typeface="Calibri"/>
                <a:sym typeface="Calibri"/>
              </a:rPr>
              <a:t>How do we engage student voice when building community in the classroom?</a:t>
            </a:r>
            <a:endParaRPr sz="1200" dirty="0">
              <a:solidFill>
                <a:schemeClr val="dk1"/>
              </a:solidFill>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US" sz="1200" b="1" dirty="0">
                <a:solidFill>
                  <a:schemeClr val="dk1"/>
                </a:solidFill>
                <a:latin typeface="Calibri"/>
                <a:ea typeface="Calibri"/>
                <a:cs typeface="Calibri"/>
                <a:sym typeface="Calibri"/>
              </a:rPr>
              <a:t>Learning Target: </a:t>
            </a:r>
            <a:r>
              <a:rPr lang="en-US" sz="1200" dirty="0">
                <a:solidFill>
                  <a:schemeClr val="dk1"/>
                </a:solidFill>
                <a:latin typeface="Calibri"/>
                <a:ea typeface="Calibri"/>
                <a:cs typeface="Calibri"/>
                <a:sym typeface="Calibri"/>
              </a:rPr>
              <a:t>I can create collaborative civic spaces that support student collaboration and discourse. </a:t>
            </a:r>
            <a:endParaRPr sz="1200" dirty="0">
              <a:solidFill>
                <a:schemeClr val="dk1"/>
              </a:solidFill>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US" sz="1200" b="1" dirty="0">
                <a:solidFill>
                  <a:schemeClr val="dk1"/>
                </a:solidFill>
                <a:latin typeface="Calibri"/>
                <a:ea typeface="Calibri"/>
                <a:cs typeface="Calibri"/>
                <a:sym typeface="Calibri"/>
              </a:rPr>
              <a:t>Success Criteria</a:t>
            </a:r>
            <a:r>
              <a:rPr lang="en-US" sz="1200" dirty="0">
                <a:solidFill>
                  <a:schemeClr val="dk1"/>
                </a:solidFill>
                <a:latin typeface="Calibri"/>
                <a:ea typeface="Calibri"/>
                <a:cs typeface="Calibri"/>
                <a:sym typeface="Calibri"/>
              </a:rPr>
              <a:t>: I can create a classroom where student voice is used to create and maintain our classroom community. </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Intended Audiences: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Participants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Module participants may include, but are not limited to, district leadership, school administrators, instructional specialists/coaches, intervention specialists, department chairs, special educators and classroom teachers.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Facilitators: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This module series may be implemented with by a teacher individually or a group of educators led by a facilitator. If this module is being completed as a group, facilitators may include, but are not limited to,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Helpful Hint for Facilitators: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learning that will take place in this module may cause Kentucky educators to face changes in instructional practices amidst this transition. It is important to realize that while you are the facilitator of these work sessions, you may not have all the answers to the questions asked by participants, and that is okay. Throughout the module, participants may have questions that will be addressed in future work sessions. When that happens, reflect on this quote from Graham Fletcher, “Every teachable moment doesn’t need to be a teachable moment in that moment.” Use these moments to encourage participants to attend future work sessions where those questions will be addressed. If participants ask questions you are not prepared to answer, offer to follow up on that during the next work session.</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Planning Ahead for Facilitators:</a:t>
            </a:r>
            <a:endParaRPr sz="1200" b="1"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Determine which stakeholders to invite as participants. In the invitation, describe how the work sessions will benefit them.</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A few days before the meeting, you may want to remind participants to be prepared to have their documents available during the meeting. (See below for Participant Documents Needed.)</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Reserve adequate space and equipment. Tables or desks should be set up to support small-group discussion. If conducting this module virtually, ensure that your technology platform can support break out rooms to support small group collaboration.</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Ensure that participants have access to the Internet.</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Consider how you might handle participants who may not be in attendance at all work sessions. It might be worthwhile to consider how those participants might access missed sections of the module between work sessions in order to feel as prepared as the other participants.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Preparation</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 </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Participant Documents Needed:</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Plan ahead regarding how you will feel most comfortable engaging with the </a:t>
            </a:r>
            <a:r>
              <a:rPr lang="en-US" sz="1200" i="1" dirty="0">
                <a:solidFill>
                  <a:schemeClr val="dk1"/>
                </a:solidFill>
                <a:latin typeface="Calibri"/>
                <a:ea typeface="Calibri"/>
                <a:cs typeface="Calibri"/>
                <a:sym typeface="Calibri"/>
              </a:rPr>
              <a:t>KAS for Social Studie</a:t>
            </a:r>
            <a:r>
              <a:rPr lang="en-US" sz="1200" dirty="0">
                <a:solidFill>
                  <a:schemeClr val="dk1"/>
                </a:solidFill>
                <a:latin typeface="Calibri"/>
                <a:ea typeface="Calibri"/>
                <a:cs typeface="Calibri"/>
                <a:sym typeface="Calibri"/>
              </a:rPr>
              <a:t>s, either:</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A device with access to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or</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A hard copy of the </a:t>
            </a:r>
            <a:r>
              <a:rPr lang="en-US" sz="1200" i="1" dirty="0">
                <a:solidFill>
                  <a:schemeClr val="dk1"/>
                </a:solidFill>
                <a:latin typeface="Calibri"/>
                <a:ea typeface="Calibri"/>
                <a:cs typeface="Calibri"/>
                <a:sym typeface="Calibri"/>
              </a:rPr>
              <a:t>KAS for Social Studies</a:t>
            </a:r>
            <a:endParaRPr sz="1200" i="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i="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Additional documents needed include: </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Module Three Note catcher</a:t>
            </a:r>
            <a:endParaRPr sz="1200" i="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Supplies Needed:</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Computer with </a:t>
            </a:r>
            <a:r>
              <a:rPr lang="en-US" sz="1200" i="1" dirty="0">
                <a:solidFill>
                  <a:schemeClr val="dk1"/>
                </a:solidFill>
                <a:latin typeface="Calibri"/>
                <a:ea typeface="Calibri"/>
                <a:cs typeface="Calibri"/>
                <a:sym typeface="Calibri"/>
              </a:rPr>
              <a:t>Module Three: How do we engage student voice when building community in the classroom? </a:t>
            </a:r>
            <a:r>
              <a:rPr lang="en-US" sz="1200" dirty="0">
                <a:solidFill>
                  <a:schemeClr val="dk1"/>
                </a:solidFill>
                <a:latin typeface="Calibri"/>
                <a:ea typeface="Calibri"/>
                <a:cs typeface="Calibri"/>
                <a:sym typeface="Calibri"/>
              </a:rPr>
              <a:t>PowerPoint presentation.</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Technology with projection capability if in person. Technology platform where presenters have sharing ability and breakout room options if virtual.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Copies of the handouts needed for the session either in hard copy format or available in a folder online. Links to the participant handouts needed for the session also may be built right into the agenda.</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Parking Lot for questions - If completing as a group, you may consider providing a poster on which participants can write or post questions, or you may prefer to have a digital parking lot where participants can access a Google document, for example, to post questions and that you can modify as the participants work through the sections of the module.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Self-Sticking Notes (optional)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Poster paper (optional)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Highlighters and/or colored pens/markers (optional)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Building a Community:</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Building a community is important for any group that will work together, especially if participants have not worked together before. The concept is the same as building a safe, respectful, productive classroom climate. Incorporating community-building into each session builds trust, shows participants that they are valuable as individuals and engages them in the learning process. It is also useful for creating a professional learning network where participants can be supported in their work. Community-building can be as simple as allowing participants to introduce themselves and their role in the school/district, developing or refining group norms, allowing for questions, and/or the sharing of answers to reflection questions or individual discovery task items that are included in this module. Again, time allotted for community-building will allow participants to have a voice and be engaged as active contributors and learners in the sessions.</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Virtual Training Options:</a:t>
            </a:r>
            <a:r>
              <a:rPr lang="en-US" sz="1200" dirty="0">
                <a:solidFill>
                  <a:schemeClr val="dk1"/>
                </a:solidFill>
                <a:latin typeface="Calibri"/>
                <a:ea typeface="Calibri"/>
                <a:cs typeface="Calibri"/>
                <a:sym typeface="Calibri"/>
              </a:rPr>
              <a:t> Be sure to conduct continual check-ins throughout the presentation. Build Google documents to continue to collect feedback, such as questions, hopes, and/or concerns to which participants may continually add.</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Module Attribution</a:t>
            </a:r>
            <a:endParaRPr sz="1200" b="1" dirty="0">
              <a:solidFill>
                <a:srgbClr val="222222"/>
              </a:solidFill>
              <a:latin typeface="Calibri"/>
              <a:ea typeface="Calibri"/>
              <a:cs typeface="Calibri"/>
              <a:sym typeface="Calibri"/>
            </a:endParaRPr>
          </a:p>
          <a:p>
            <a:pPr marL="0" lvl="0" indent="0" algn="l" rtl="0">
              <a:spcBef>
                <a:spcPts val="1000"/>
              </a:spcBef>
              <a:spcAft>
                <a:spcPts val="0"/>
              </a:spcAft>
              <a:buClr>
                <a:schemeClr val="dk1"/>
              </a:buClr>
              <a:buSzPts val="1100"/>
              <a:buFont typeface="Arial"/>
              <a:buNone/>
            </a:pPr>
            <a:r>
              <a:rPr lang="en-US" sz="1200" i="1" dirty="0">
                <a:solidFill>
                  <a:schemeClr val="dk1"/>
                </a:solidFill>
                <a:latin typeface="Calibri"/>
                <a:ea typeface="Calibri"/>
                <a:cs typeface="Calibri"/>
                <a:sym typeface="Calibri"/>
              </a:rPr>
              <a:t>Collaborative Civic Spaces</a:t>
            </a:r>
            <a:r>
              <a:rPr lang="en-US" sz="1200" dirty="0">
                <a:solidFill>
                  <a:schemeClr val="dk1"/>
                </a:solidFill>
                <a:latin typeface="Calibri"/>
                <a:ea typeface="Calibri"/>
                <a:cs typeface="Calibri"/>
                <a:sym typeface="Calibri"/>
              </a:rPr>
              <a:t> was originally created by Mary Ellen Daneels for the Hawaii Department of Education, Office of Curriculum and Instructional Design, as seen at </a:t>
            </a:r>
            <a:r>
              <a:rPr lang="en-US" sz="1200" u="sng" dirty="0">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https://sites.google.com/view/hawaiicorestandardsforsocialst/online-professional-development-modules</a:t>
            </a:r>
            <a:r>
              <a:rPr lang="en-US" sz="1200" dirty="0">
                <a:solidFill>
                  <a:srgbClr val="0000FF"/>
                </a:solidFill>
                <a:latin typeface="Calibri"/>
                <a:ea typeface="Calibri"/>
                <a:cs typeface="Calibri"/>
                <a:sym typeface="Calibri"/>
              </a:rPr>
              <a:t> </a:t>
            </a:r>
            <a:r>
              <a:rPr lang="en-US" sz="1200" dirty="0">
                <a:solidFill>
                  <a:schemeClr val="dk1"/>
                </a:solidFill>
                <a:latin typeface="Calibri"/>
                <a:ea typeface="Calibri"/>
                <a:cs typeface="Calibri"/>
                <a:sym typeface="Calibri"/>
              </a:rPr>
              <a:t>and has been modified here with permission</a:t>
            </a:r>
            <a:r>
              <a:rPr lang="en-US" sz="1200" dirty="0">
                <a:solidFill>
                  <a:srgbClr val="0000FF"/>
                </a:solidFill>
                <a:latin typeface="Calibri"/>
                <a:ea typeface="Calibri"/>
                <a:cs typeface="Calibri"/>
                <a:sym typeface="Calibri"/>
              </a:rPr>
              <a:t>. </a:t>
            </a:r>
            <a:endParaRPr sz="1200" dirty="0">
              <a:solidFill>
                <a:srgbClr val="0000FF"/>
              </a:solidFill>
              <a:latin typeface="Calibri"/>
              <a:ea typeface="Calibri"/>
              <a:cs typeface="Calibri"/>
              <a:sym typeface="Calibri"/>
            </a:endParaRPr>
          </a:p>
          <a:p>
            <a:pPr marL="0" lvl="0" indent="0" algn="l" rtl="0">
              <a:spcBef>
                <a:spcPts val="100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All content was based on Colorado Department of Education – Standards and Instructional Support Modules </a:t>
            </a:r>
            <a:r>
              <a:rPr lang="en-US" sz="1200" u="sng" dirty="0">
                <a:solidFill>
                  <a:srgbClr val="0000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https://sitesed.cde.state.co.us/course/index.php</a:t>
            </a:r>
            <a:r>
              <a:rPr lang="en-US" sz="1000" u="sng" dirty="0">
                <a:solidFill>
                  <a:srgbClr val="0000FF"/>
                </a:solidFill>
                <a:hlinkClick r:id="rId5">
                  <a:extLst>
                    <a:ext uri="{A12FA001-AC4F-418D-AE19-62706E023703}">
                      <ahyp:hlinkClr xmlns:ahyp="http://schemas.microsoft.com/office/drawing/2018/hyperlinkcolor" val="tx"/>
                    </a:ext>
                  </a:extLst>
                </a:hlinkClick>
              </a:rPr>
              <a:t>?categoryid=24</a:t>
            </a:r>
            <a:r>
              <a:rPr lang="en-US" sz="1000" dirty="0">
                <a:solidFill>
                  <a:schemeClr val="dk1"/>
                </a:solidFill>
              </a:rPr>
              <a:t>. </a:t>
            </a:r>
            <a:endParaRPr dirty="0">
              <a:solidFill>
                <a:schemeClr val="dk1"/>
              </a:solidFill>
            </a:endParaRPr>
          </a:p>
          <a:p>
            <a:pPr marL="0" lvl="0" indent="0" algn="l" rtl="0">
              <a:lnSpc>
                <a:spcPct val="100000"/>
              </a:lnSpc>
              <a:spcBef>
                <a:spcPts val="0"/>
              </a:spcBef>
              <a:spcAft>
                <a:spcPts val="0"/>
              </a:spcAft>
              <a:buSzPts val="1100"/>
              <a:buNone/>
            </a:pPr>
            <a:endParaRPr dirty="0"/>
          </a:p>
        </p:txBody>
      </p:sp>
      <p:sp>
        <p:nvSpPr>
          <p:cNvPr id="90" name="Google Shape;9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01378b7a10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g301378b7a10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Read the slide.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f4c8fe8ca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f4c8fe8ca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Calibri"/>
                <a:ea typeface="Calibri"/>
                <a:cs typeface="Calibri"/>
                <a:sym typeface="Calibri"/>
              </a:rPr>
              <a:t>Guiding Notes:</a:t>
            </a:r>
            <a:endParaRPr sz="1200" b="1"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Following the directions on the slide, answer the question “Why is student voice an important part of building community in a social studies classroom?” where it says </a:t>
            </a:r>
            <a:r>
              <a:rPr lang="en-US" sz="1200" b="1" dirty="0">
                <a:latin typeface="Calibri"/>
                <a:ea typeface="Calibri"/>
                <a:cs typeface="Calibri"/>
                <a:sym typeface="Calibri"/>
              </a:rPr>
              <a:t>Slide Eleven </a:t>
            </a:r>
            <a:r>
              <a:rPr lang="en-US" sz="1200" dirty="0">
                <a:latin typeface="Calibri"/>
                <a:ea typeface="Calibri"/>
                <a:cs typeface="Calibri"/>
                <a:sym typeface="Calibri"/>
              </a:rPr>
              <a:t>on your note catcher.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Resources: </a:t>
            </a: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For more information on Quite Writes, visit:</a:t>
            </a: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Reading Rockets. (n.d.) </a:t>
            </a:r>
            <a:r>
              <a:rPr lang="en-US" sz="1200" i="1" dirty="0">
                <a:latin typeface="Calibri"/>
                <a:ea typeface="Calibri"/>
                <a:cs typeface="Calibri"/>
                <a:sym typeface="Calibri"/>
              </a:rPr>
              <a:t>The Power of Quick Writes</a:t>
            </a:r>
            <a:r>
              <a:rPr lang="en-US" sz="1200" dirty="0">
                <a:latin typeface="Calibri"/>
                <a:ea typeface="Calibri"/>
                <a:cs typeface="Calibri"/>
                <a:sym typeface="Calibri"/>
              </a:rPr>
              <a:t>. </a:t>
            </a:r>
            <a:r>
              <a:rPr lang="en-US" sz="1200" u="sng" dirty="0">
                <a:solidFill>
                  <a:schemeClr val="hlink"/>
                </a:solidFill>
                <a:latin typeface="Calibri"/>
                <a:ea typeface="Calibri"/>
                <a:cs typeface="Calibri"/>
                <a:sym typeface="Calibri"/>
                <a:hlinkClick r:id="rId3"/>
              </a:rPr>
              <a:t>https://www.readingrockets.org/topics/comprehension/articles/power-quick-writes</a:t>
            </a:r>
            <a:r>
              <a:rPr lang="en-US" sz="1200" dirty="0">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4270b32a3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4270b32a3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Read the slide and annotate it using the shapes on the slide. </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Char char="●"/>
            </a:pPr>
            <a:r>
              <a:rPr lang="en-US" sz="1200" dirty="0">
                <a:solidFill>
                  <a:schemeClr val="dk1"/>
                </a:solidFill>
                <a:latin typeface="Calibri"/>
                <a:ea typeface="Calibri"/>
                <a:cs typeface="Calibri"/>
                <a:sym typeface="Calibri"/>
              </a:rPr>
              <a:t>Triangle - Something “pointed” and new</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Char char="●"/>
            </a:pPr>
            <a:r>
              <a:rPr lang="en-US" sz="1200" dirty="0">
                <a:solidFill>
                  <a:schemeClr val="dk1"/>
                </a:solidFill>
                <a:latin typeface="Calibri"/>
                <a:ea typeface="Calibri"/>
                <a:cs typeface="Calibri"/>
                <a:sym typeface="Calibri"/>
              </a:rPr>
              <a:t>Square - Something that “squared” or agreed with your thinking</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Circle= something they wonder about.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If you are not able to annotate the article using symbols, select different highlighter colors for the directions outlined here.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Resource:</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Miller, Doc. (2015, August 5). </a:t>
            </a:r>
            <a:r>
              <a:rPr lang="en-US" sz="1200" i="1" dirty="0">
                <a:solidFill>
                  <a:schemeClr val="dk1"/>
                </a:solidFill>
                <a:latin typeface="Calibri"/>
                <a:ea typeface="Calibri"/>
                <a:cs typeface="Calibri"/>
                <a:sym typeface="Calibri"/>
              </a:rPr>
              <a:t>8 Components of a Reflective Classroom. </a:t>
            </a:r>
            <a:r>
              <a:rPr lang="en-US" sz="1200" dirty="0">
                <a:solidFill>
                  <a:schemeClr val="dk1"/>
                </a:solidFill>
                <a:latin typeface="Calibri"/>
                <a:ea typeface="Calibri"/>
                <a:cs typeface="Calibri"/>
                <a:sym typeface="Calibri"/>
              </a:rPr>
              <a:t>Facing History and Ourselves. </a:t>
            </a:r>
            <a:r>
              <a:rPr lang="en-US" sz="1200" u="sng" dirty="0">
                <a:solidFill>
                  <a:schemeClr val="hlink"/>
                </a:solidFill>
                <a:latin typeface="Calibri"/>
                <a:ea typeface="Calibri"/>
                <a:cs typeface="Calibri"/>
                <a:sym typeface="Calibri"/>
                <a:hlinkClick r:id="rId3"/>
              </a:rPr>
              <a:t>https://facingtoday.facinghistory.org/8-components-of-a-reflective-classroom</a:t>
            </a:r>
            <a:endParaRPr sz="1200" dirty="0">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01378b7a10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g301378b7a10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indent="0">
              <a:buClr>
                <a:schemeClr val="dk1"/>
              </a:buClr>
              <a:buNone/>
            </a:pPr>
            <a:r>
              <a:rPr lang="en-US" sz="1200" dirty="0">
                <a:solidFill>
                  <a:schemeClr val="dk1"/>
                </a:solidFill>
                <a:latin typeface="Calibri"/>
                <a:ea typeface="Calibri"/>
                <a:cs typeface="Calibri"/>
                <a:sym typeface="Calibri"/>
              </a:rPr>
              <a:t>Read the slide and add information to the graphic organizer from the video about how building relationships with students contributes to a collaborative civic space. The graphic organizer referenced here is on the note catcher where it says: </a:t>
            </a:r>
            <a:r>
              <a:rPr lang="en-US" sz="1200" b="1" dirty="0">
                <a:solidFill>
                  <a:schemeClr val="dk1"/>
                </a:solidFill>
                <a:latin typeface="Calibri"/>
                <a:ea typeface="Calibri"/>
                <a:cs typeface="Calibri"/>
                <a:sym typeface="Calibri"/>
              </a:rPr>
              <a:t>Slides 13, 14, 15, 16, 17, 18 and 19. </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Resource:</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Edutopia. (2019) </a:t>
            </a:r>
            <a:r>
              <a:rPr lang="en-US" sz="1200" i="1" dirty="0">
                <a:solidFill>
                  <a:schemeClr val="dk1"/>
                </a:solidFill>
                <a:latin typeface="Calibri"/>
                <a:ea typeface="Calibri"/>
                <a:cs typeface="Calibri"/>
                <a:sym typeface="Calibri"/>
              </a:rPr>
              <a:t>The Power of Relationships in Schools. </a:t>
            </a:r>
            <a:r>
              <a:rPr lang="en-US" sz="1200" u="sng" dirty="0">
                <a:solidFill>
                  <a:schemeClr val="hlink"/>
                </a:solidFill>
                <a:latin typeface="Calibri"/>
                <a:ea typeface="Calibri"/>
                <a:cs typeface="Calibri"/>
                <a:sym typeface="Calibri"/>
                <a:hlinkClick r:id="rId3"/>
              </a:rPr>
              <a:t>https://www.youtube.com/watch?v=kzvm1m8zq5g</a:t>
            </a:r>
            <a:r>
              <a:rPr lang="en-US" sz="1200" dirty="0">
                <a:solidFill>
                  <a:schemeClr val="dk1"/>
                </a:solidFill>
                <a:latin typeface="Calibri"/>
                <a:ea typeface="Calibri"/>
                <a:cs typeface="Calibri"/>
                <a:sym typeface="Calibri"/>
              </a:rPr>
              <a:t> </a:t>
            </a:r>
            <a:endParaRPr sz="1200" dirty="0">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01378b7a10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301378b7a10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1" indent="0" algn="l" rtl="0">
              <a:lnSpc>
                <a:spcPct val="100000"/>
              </a:lnSpc>
              <a:spcBef>
                <a:spcPts val="0"/>
              </a:spcBef>
              <a:spcAft>
                <a:spcPts val="0"/>
              </a:spcAft>
              <a:buClr>
                <a:srgbClr val="000000"/>
              </a:buClr>
              <a:buSzPts val="1100"/>
              <a:buFont typeface="Arial"/>
              <a:buNone/>
            </a:pPr>
            <a:r>
              <a:rPr lang="en-US" sz="1200" dirty="0">
                <a:latin typeface="Calibri"/>
                <a:ea typeface="Calibri"/>
                <a:cs typeface="Calibri"/>
                <a:sym typeface="Calibri"/>
              </a:rPr>
              <a:t>Guiding Notes:</a:t>
            </a:r>
            <a:endParaRPr sz="1200" dirty="0">
              <a:latin typeface="Calibri"/>
              <a:ea typeface="Calibri"/>
              <a:cs typeface="Calibri"/>
              <a:sym typeface="Calibri"/>
            </a:endParaRPr>
          </a:p>
          <a:p>
            <a:pPr marL="0" marR="0" lvl="1" indent="0" algn="l" rtl="0">
              <a:lnSpc>
                <a:spcPct val="100000"/>
              </a:lnSpc>
              <a:spcBef>
                <a:spcPts val="0"/>
              </a:spcBef>
              <a:spcAft>
                <a:spcPts val="0"/>
              </a:spcAft>
              <a:buClr>
                <a:srgbClr val="000000"/>
              </a:buClr>
              <a:buSzPts val="1100"/>
              <a:buFont typeface="Arial"/>
              <a:buNone/>
            </a:pPr>
            <a:endParaRPr sz="1200" dirty="0">
              <a:latin typeface="Calibri"/>
              <a:ea typeface="Calibri"/>
              <a:cs typeface="Calibri"/>
              <a:sym typeface="Calibri"/>
            </a:endParaRPr>
          </a:p>
          <a:p>
            <a:pPr marL="0" lvl="1" indent="0">
              <a:buNone/>
            </a:pPr>
            <a:r>
              <a:rPr lang="en-US" sz="1200" dirty="0">
                <a:latin typeface="Calibri"/>
                <a:ea typeface="Calibri"/>
                <a:cs typeface="Calibri"/>
                <a:sym typeface="Calibri"/>
              </a:rPr>
              <a:t>Read the article entitled, </a:t>
            </a:r>
            <a:r>
              <a:rPr lang="en-US" sz="1200" i="1" u="sng" dirty="0">
                <a:solidFill>
                  <a:schemeClr val="hlink"/>
                </a:solidFill>
                <a:latin typeface="Calibri"/>
                <a:ea typeface="Calibri"/>
                <a:cs typeface="Calibri"/>
                <a:sym typeface="Calibri"/>
                <a:hlinkClick r:id="rId3"/>
              </a:rPr>
              <a:t>Building Respectful Relationships</a:t>
            </a:r>
            <a:r>
              <a:rPr lang="en-US" sz="1200" i="1" dirty="0">
                <a:latin typeface="Calibri"/>
                <a:ea typeface="Calibri"/>
                <a:cs typeface="Calibri"/>
                <a:sym typeface="Calibri"/>
              </a:rPr>
              <a:t>. </a:t>
            </a:r>
            <a:r>
              <a:rPr lang="en-US" sz="1200" dirty="0">
                <a:latin typeface="Calibri"/>
                <a:ea typeface="Calibri"/>
                <a:cs typeface="Calibri"/>
                <a:sym typeface="Calibri"/>
              </a:rPr>
              <a:t>As you read the article, add to the graphic organizer about how building respectful relationships contributes to a collaborative civic space. </a:t>
            </a:r>
            <a:r>
              <a:rPr lang="en-US" sz="1200" dirty="0">
                <a:solidFill>
                  <a:schemeClr val="dk1"/>
                </a:solidFill>
                <a:latin typeface="Calibri"/>
                <a:ea typeface="Calibri"/>
                <a:cs typeface="Calibri"/>
                <a:sym typeface="Calibri"/>
              </a:rPr>
              <a:t> The graphic organizer referenced here is on the note catcher where it says: </a:t>
            </a:r>
            <a:r>
              <a:rPr lang="en-US" sz="1200" b="1" dirty="0">
                <a:solidFill>
                  <a:schemeClr val="dk1"/>
                </a:solidFill>
                <a:latin typeface="Calibri"/>
                <a:ea typeface="Calibri"/>
                <a:cs typeface="Calibri"/>
                <a:sym typeface="Calibri"/>
              </a:rPr>
              <a:t>Slides 13, 14, 15, 16, </a:t>
            </a:r>
            <a:r>
              <a:rPr lang="en-US" b="1" dirty="0">
                <a:solidFill>
                  <a:schemeClr val="dk1"/>
                </a:solidFill>
                <a:sym typeface="Calibri"/>
              </a:rPr>
              <a:t>17, 18 and 19. </a:t>
            </a:r>
            <a:endParaRPr b="1" dirty="0">
              <a:solidFill>
                <a:schemeClr val="dk1"/>
              </a:solidFill>
            </a:endParaRPr>
          </a:p>
          <a:p>
            <a:pPr marL="0" marR="0" lvl="1" indent="0" algn="l" rtl="0">
              <a:lnSpc>
                <a:spcPct val="100000"/>
              </a:lnSpc>
              <a:spcBef>
                <a:spcPts val="0"/>
              </a:spcBef>
              <a:spcAft>
                <a:spcPts val="0"/>
              </a:spcAft>
              <a:buClr>
                <a:srgbClr val="000000"/>
              </a:buClr>
              <a:buSzPts val="1100"/>
              <a:buFont typeface="Arial"/>
              <a:buNone/>
            </a:pPr>
            <a:endParaRPr sz="1200"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Resource:</a:t>
            </a:r>
            <a:endParaRPr sz="1200" dirty="0">
              <a:latin typeface="Calibri"/>
              <a:ea typeface="Calibri"/>
              <a:cs typeface="Calibri"/>
              <a:sym typeface="Calibri"/>
            </a:endParaRPr>
          </a:p>
          <a:p>
            <a:pPr marL="0" lvl="1" indent="0" algn="l" rtl="0">
              <a:lnSpc>
                <a:spcPct val="100000"/>
              </a:lnSpc>
              <a:spcBef>
                <a:spcPts val="0"/>
              </a:spcBef>
              <a:spcAft>
                <a:spcPts val="0"/>
              </a:spcAft>
              <a:buSzPts val="1100"/>
              <a:buNone/>
            </a:pPr>
            <a:r>
              <a:rPr lang="en-US" sz="1200" dirty="0">
                <a:latin typeface="Calibri"/>
                <a:ea typeface="Calibri"/>
                <a:cs typeface="Calibri"/>
                <a:sym typeface="Calibri"/>
              </a:rPr>
              <a:t>Teaching Works Team. (2019, August) </a:t>
            </a:r>
            <a:r>
              <a:rPr lang="en-US" sz="1200" i="1" dirty="0">
                <a:latin typeface="Calibri"/>
                <a:ea typeface="Calibri"/>
                <a:cs typeface="Calibri"/>
                <a:sym typeface="Calibri"/>
              </a:rPr>
              <a:t>Building Respectful Relationships</a:t>
            </a:r>
            <a:r>
              <a:rPr lang="en-US" sz="1200" i="0" dirty="0">
                <a:latin typeface="Calibri"/>
                <a:ea typeface="Calibri"/>
                <a:cs typeface="Calibri"/>
                <a:sym typeface="Calibri"/>
              </a:rPr>
              <a:t>. </a:t>
            </a:r>
            <a:r>
              <a:rPr lang="en-US" sz="1200" dirty="0">
                <a:latin typeface="Calibri"/>
                <a:ea typeface="Calibri"/>
                <a:cs typeface="Calibri"/>
                <a:sym typeface="Calibri"/>
              </a:rPr>
              <a:t>TeachingWorks - University of Michigan. </a:t>
            </a:r>
            <a:r>
              <a:rPr lang="en-US" sz="1200" u="sng" dirty="0">
                <a:solidFill>
                  <a:schemeClr val="hlink"/>
                </a:solidFill>
                <a:latin typeface="Calibri"/>
                <a:ea typeface="Calibri"/>
                <a:cs typeface="Calibri"/>
                <a:sym typeface="Calibri"/>
                <a:hlinkClick r:id="rId3"/>
              </a:rPr>
              <a:t>https://library.teachingworks.org/wp-content/uploads/10_BRR_decomp_092019.pdf</a:t>
            </a:r>
            <a:endParaRPr sz="1200" dirty="0">
              <a:latin typeface="Calibri"/>
              <a:ea typeface="Calibri"/>
              <a:cs typeface="Calibri"/>
              <a:sym typeface="Calibri"/>
            </a:endParaRPr>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01378b7a10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g301378b7a10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1" indent="0" algn="l" rtl="0">
              <a:lnSpc>
                <a:spcPct val="100000"/>
              </a:lnSpc>
              <a:spcBef>
                <a:spcPts val="0"/>
              </a:spcBef>
              <a:spcAft>
                <a:spcPts val="0"/>
              </a:spcAft>
              <a:buSzPts val="1100"/>
              <a:buNone/>
            </a:pPr>
            <a:r>
              <a:rPr lang="en-US" sz="1200" b="1" dirty="0">
                <a:latin typeface="Calibri"/>
                <a:ea typeface="Calibri"/>
                <a:cs typeface="Calibri"/>
                <a:sym typeface="Calibri"/>
              </a:rPr>
              <a:t>Guiding Notes:</a:t>
            </a:r>
            <a:endParaRPr sz="1200" b="1" dirty="0">
              <a:latin typeface="Calibri"/>
              <a:ea typeface="Calibri"/>
              <a:cs typeface="Calibri"/>
              <a:sym typeface="Calibri"/>
            </a:endParaRPr>
          </a:p>
          <a:p>
            <a:pPr marL="0" lvl="1" indent="0" algn="l" rtl="0">
              <a:lnSpc>
                <a:spcPct val="100000"/>
              </a:lnSpc>
              <a:spcBef>
                <a:spcPts val="0"/>
              </a:spcBef>
              <a:spcAft>
                <a:spcPts val="0"/>
              </a:spcAft>
              <a:buSzPts val="1100"/>
              <a:buNone/>
            </a:pPr>
            <a:endParaRPr sz="1200" dirty="0">
              <a:latin typeface="Calibri"/>
              <a:ea typeface="Calibri"/>
              <a:cs typeface="Calibri"/>
              <a:sym typeface="Calibri"/>
            </a:endParaRPr>
          </a:p>
          <a:p>
            <a:pPr marL="0" lvl="1" indent="0">
              <a:buNone/>
            </a:pPr>
            <a:r>
              <a:rPr lang="en-US" sz="1200" dirty="0">
                <a:latin typeface="Calibri"/>
                <a:ea typeface="Calibri"/>
                <a:cs typeface="Calibri"/>
              </a:rPr>
              <a:t>Read the slide.</a:t>
            </a:r>
            <a:endParaRPr lang="en-US" sz="1200" dirty="0">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b="1" dirty="0">
                <a:latin typeface="Calibri"/>
                <a:ea typeface="Calibri"/>
                <a:cs typeface="Calibri"/>
              </a:rPr>
              <a:t>Guiding Notes: </a:t>
            </a:r>
          </a:p>
          <a:p>
            <a:pPr>
              <a:buNone/>
            </a:pPr>
            <a:endParaRPr lang="en-US" dirty="0">
              <a:latin typeface="Calibri"/>
              <a:ea typeface="Calibri"/>
              <a:cs typeface="Calibri"/>
            </a:endParaRPr>
          </a:p>
          <a:p>
            <a:pPr>
              <a:buNone/>
            </a:pPr>
            <a:r>
              <a:rPr lang="en-US" dirty="0"/>
              <a:t>As you read, add to your graphic organizer about how establishing routines and agreements about classroom behavior contributes to a collaborative civic space. The graphic organizer referenced here is on the note catcher where it says: </a:t>
            </a:r>
            <a:r>
              <a:rPr lang="en-US" b="1" dirty="0"/>
              <a:t>Slides 13, 14, 15, 16, 17, 18 and 19. </a:t>
            </a:r>
          </a:p>
        </p:txBody>
      </p:sp>
    </p:spTree>
    <p:extLst>
      <p:ext uri="{BB962C8B-B14F-4D97-AF65-F5344CB8AC3E}">
        <p14:creationId xmlns:p14="http://schemas.microsoft.com/office/powerpoint/2010/main" val="3422331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01378b7a10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01378b7a1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b="1" dirty="0">
                <a:solidFill>
                  <a:srgbClr val="0F0F0F"/>
                </a:solidFill>
                <a:latin typeface="Calibri"/>
                <a:ea typeface="Calibri"/>
                <a:cs typeface="Calibri"/>
                <a:sym typeface="Calibri"/>
              </a:rPr>
              <a:t>Guiding Notes:</a:t>
            </a:r>
          </a:p>
          <a:p>
            <a:pPr marL="0" lvl="0" indent="0" algn="l" rtl="0">
              <a:lnSpc>
                <a:spcPct val="115000"/>
              </a:lnSpc>
              <a:spcBef>
                <a:spcPts val="0"/>
              </a:spcBef>
              <a:spcAft>
                <a:spcPts val="0"/>
              </a:spcAft>
              <a:buNone/>
            </a:pPr>
            <a:endParaRPr sz="1200" b="1" dirty="0">
              <a:solidFill>
                <a:srgbClr val="0F0F0F"/>
              </a:solidFill>
              <a:latin typeface="Calibri"/>
              <a:ea typeface="Calibri"/>
              <a:cs typeface="Calibri"/>
              <a:sym typeface="Calibri"/>
            </a:endParaRPr>
          </a:p>
          <a:p>
            <a:pPr marL="0" lvl="0" indent="0" algn="l" rtl="0">
              <a:lnSpc>
                <a:spcPct val="115000"/>
              </a:lnSpc>
              <a:spcBef>
                <a:spcPts val="0"/>
              </a:spcBef>
              <a:spcAft>
                <a:spcPts val="0"/>
              </a:spcAft>
              <a:buNone/>
            </a:pPr>
            <a:r>
              <a:rPr lang="en-US" sz="1200" dirty="0">
                <a:solidFill>
                  <a:srgbClr val="0F0F0F"/>
                </a:solidFill>
                <a:latin typeface="Calibri"/>
                <a:ea typeface="Calibri"/>
                <a:cs typeface="Calibri"/>
                <a:sym typeface="Calibri"/>
              </a:rPr>
              <a:t>Watch the video entitled </a:t>
            </a:r>
            <a:r>
              <a:rPr lang="en-US" sz="1200" i="1" dirty="0">
                <a:solidFill>
                  <a:srgbClr val="0F0F0F"/>
                </a:solidFill>
                <a:latin typeface="Calibri"/>
                <a:ea typeface="Calibri"/>
                <a:cs typeface="Calibri"/>
                <a:sym typeface="Calibri"/>
              </a:rPr>
              <a:t>Community Agreements</a:t>
            </a:r>
            <a:r>
              <a:rPr lang="en-US" sz="1200" dirty="0">
                <a:solidFill>
                  <a:srgbClr val="0F0F0F"/>
                </a:solidFill>
                <a:latin typeface="Calibri"/>
                <a:ea typeface="Calibri"/>
                <a:cs typeface="Calibri"/>
                <a:sym typeface="Calibri"/>
              </a:rPr>
              <a:t>. As you are watching the video, reflect on the question on the slide.</a:t>
            </a: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None/>
            </a:pP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None/>
            </a:pPr>
            <a:r>
              <a:rPr lang="en-US" sz="1200" dirty="0">
                <a:solidFill>
                  <a:srgbClr val="0F0F0F"/>
                </a:solidFill>
                <a:latin typeface="Calibri"/>
                <a:ea typeface="Calibri"/>
                <a:cs typeface="Calibri"/>
                <a:sym typeface="Calibri"/>
              </a:rPr>
              <a:t>Resource:</a:t>
            </a: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None/>
            </a:pPr>
            <a:r>
              <a:rPr lang="en-US" sz="1200" dirty="0">
                <a:solidFill>
                  <a:srgbClr val="0F0F0F"/>
                </a:solidFill>
                <a:latin typeface="Calibri"/>
                <a:ea typeface="Calibri"/>
                <a:cs typeface="Calibri"/>
                <a:sym typeface="Calibri"/>
              </a:rPr>
              <a:t>Columbia University. (September 16, 2024). </a:t>
            </a:r>
            <a:r>
              <a:rPr lang="en-US" sz="1200" i="1" dirty="0">
                <a:solidFill>
                  <a:srgbClr val="0F0F0F"/>
                </a:solidFill>
                <a:latin typeface="Calibri"/>
                <a:ea typeface="Calibri"/>
                <a:cs typeface="Calibri"/>
                <a:sym typeface="Calibri"/>
              </a:rPr>
              <a:t>Community Agreements</a:t>
            </a:r>
            <a:r>
              <a:rPr lang="en-US" sz="1200" dirty="0">
                <a:solidFill>
                  <a:srgbClr val="0F0F0F"/>
                </a:solidFill>
                <a:latin typeface="Calibri"/>
                <a:ea typeface="Calibri"/>
                <a:cs typeface="Calibri"/>
                <a:sym typeface="Calibri"/>
              </a:rPr>
              <a:t>. TeachingTalks by Columbia Center for Teaching and Learning. </a:t>
            </a:r>
            <a:r>
              <a:rPr lang="en-US" sz="1200" u="sng" dirty="0">
                <a:solidFill>
                  <a:schemeClr val="hlink"/>
                </a:solidFill>
                <a:latin typeface="Calibri"/>
                <a:ea typeface="Calibri"/>
                <a:cs typeface="Calibri"/>
                <a:sym typeface="Calibri"/>
                <a:hlinkClick r:id="rId3"/>
              </a:rPr>
              <a:t>https://www.youtube.com/watch?v=LrKdnDgUhJg&amp;t=138s</a:t>
            </a:r>
            <a:r>
              <a:rPr lang="en-US" sz="1200" dirty="0">
                <a:solidFill>
                  <a:schemeClr val="dk1"/>
                </a:solidFill>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01378b7a1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01378b7a1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rgbClr val="0F0F0F"/>
                </a:solidFill>
                <a:latin typeface="Calibri"/>
                <a:ea typeface="Calibri"/>
                <a:cs typeface="Calibri"/>
                <a:sym typeface="Calibri"/>
              </a:rPr>
              <a:t>Guiding Notes:</a:t>
            </a:r>
            <a:endParaRPr sz="1200" b="1" dirty="0">
              <a:solidFill>
                <a:srgbClr val="0F0F0F"/>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rgbClr val="0F0F0F"/>
              </a:solidFill>
              <a:latin typeface="Calibri"/>
              <a:ea typeface="Calibri"/>
              <a:cs typeface="Calibri"/>
              <a:sym typeface="Calibri"/>
            </a:endParaRPr>
          </a:p>
          <a:p>
            <a:pPr marL="0" indent="0">
              <a:buClr>
                <a:schemeClr val="dk1"/>
              </a:buClr>
              <a:buNone/>
            </a:pPr>
            <a:r>
              <a:rPr lang="en-US" sz="1200" dirty="0">
                <a:solidFill>
                  <a:srgbClr val="0F0F0F"/>
                </a:solidFill>
                <a:latin typeface="Calibri"/>
                <a:ea typeface="Calibri"/>
                <a:cs typeface="Calibri"/>
                <a:sym typeface="Calibri"/>
              </a:rPr>
              <a:t>Read the slide. These questions and examples are from the </a:t>
            </a:r>
            <a:r>
              <a:rPr lang="en-US" sz="1200" i="1" dirty="0">
                <a:solidFill>
                  <a:srgbClr val="0F0F0F"/>
                </a:solidFill>
                <a:latin typeface="Calibri"/>
                <a:ea typeface="Calibri"/>
                <a:cs typeface="Calibri"/>
                <a:sym typeface="Calibri"/>
              </a:rPr>
              <a:t>Community Agreements</a:t>
            </a:r>
            <a:r>
              <a:rPr lang="en-US" sz="1200" dirty="0">
                <a:solidFill>
                  <a:srgbClr val="0F0F0F"/>
                </a:solidFill>
                <a:latin typeface="Calibri"/>
                <a:ea typeface="Calibri"/>
                <a:cs typeface="Calibri"/>
                <a:sym typeface="Calibri"/>
              </a:rPr>
              <a:t> video you just watched. Using what you have learned from the video, </a:t>
            </a:r>
            <a:r>
              <a:rPr lang="en-US" sz="1200" dirty="0">
                <a:solidFill>
                  <a:schemeClr val="dk1"/>
                </a:solidFill>
                <a:latin typeface="Calibri"/>
                <a:ea typeface="Calibri"/>
                <a:cs typeface="Calibri"/>
                <a:sym typeface="Calibri"/>
              </a:rPr>
              <a:t>add to the graphic organizer about how co-creating agreements contributes to a collaborative civic space. The graphic organizer referenced here is on the note catcher where it says: </a:t>
            </a:r>
            <a:r>
              <a:rPr lang="en-US" b="1" dirty="0">
                <a:solidFill>
                  <a:schemeClr val="dk1"/>
                </a:solidFill>
                <a:sym typeface="Calibri"/>
              </a:rPr>
              <a:t>Slides 13, 14, 15, 16, 17, 18 and 19. </a:t>
            </a:r>
            <a:endParaRPr b="1" dirty="0">
              <a:solidFill>
                <a:schemeClr val="dk1"/>
              </a:solidFill>
              <a:sym typeface="Calibri"/>
            </a:endParaRPr>
          </a:p>
          <a:p>
            <a:pPr marL="0" lvl="0" indent="0" algn="l" rtl="0">
              <a:spcBef>
                <a:spcPts val="0"/>
              </a:spcBef>
              <a:spcAft>
                <a:spcPts val="0"/>
              </a:spcAft>
              <a:buClr>
                <a:schemeClr val="dk1"/>
              </a:buClr>
              <a:buSzPts val="1100"/>
              <a:buFont typeface="Arial"/>
              <a:buNone/>
            </a:pP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rgbClr val="0F0F0F"/>
                </a:solidFill>
                <a:latin typeface="Calibri"/>
                <a:ea typeface="Calibri"/>
                <a:cs typeface="Calibri"/>
                <a:sym typeface="Calibri"/>
              </a:rPr>
              <a:t>Resource:</a:t>
            </a: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rgbClr val="0F0F0F"/>
                </a:solidFill>
                <a:latin typeface="Calibri"/>
                <a:ea typeface="Calibri"/>
                <a:cs typeface="Calibri"/>
                <a:sym typeface="Calibri"/>
              </a:rPr>
              <a:t>Columbia University. (September 16, 2024). </a:t>
            </a:r>
            <a:r>
              <a:rPr lang="en-US" sz="1200" i="1" dirty="0">
                <a:solidFill>
                  <a:srgbClr val="0F0F0F"/>
                </a:solidFill>
                <a:latin typeface="Calibri"/>
                <a:ea typeface="Calibri"/>
                <a:cs typeface="Calibri"/>
                <a:sym typeface="Calibri"/>
              </a:rPr>
              <a:t>Community Agreements</a:t>
            </a:r>
            <a:r>
              <a:rPr lang="en-US" sz="1200" dirty="0">
                <a:solidFill>
                  <a:srgbClr val="0F0F0F"/>
                </a:solidFill>
                <a:latin typeface="Calibri"/>
                <a:ea typeface="Calibri"/>
                <a:cs typeface="Calibri"/>
                <a:sym typeface="Calibri"/>
              </a:rPr>
              <a:t>. TeachingTalks by Columbia Center for Teaching and Learning. </a:t>
            </a:r>
            <a:r>
              <a:rPr lang="en-US" sz="1200" u="sng" dirty="0">
                <a:solidFill>
                  <a:schemeClr val="hlink"/>
                </a:solidFill>
                <a:latin typeface="Calibri"/>
                <a:ea typeface="Calibri"/>
                <a:cs typeface="Calibri"/>
                <a:sym typeface="Calibri"/>
                <a:hlinkClick r:id="rId3"/>
              </a:rPr>
              <a:t>https://www.youtube.com/watch?v=LrKdnDgUhJg&amp;t=138s</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rgbClr val="0F0F0F"/>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f4c8fe8cab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f4c8fe8cab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rgbClr val="0F0F0F"/>
                </a:solidFill>
                <a:latin typeface="Calibri"/>
                <a:ea typeface="Calibri"/>
                <a:cs typeface="Calibri"/>
                <a:sym typeface="Calibri"/>
              </a:rPr>
              <a:t>Guiding Notes:</a:t>
            </a:r>
            <a:endParaRPr sz="1200" b="1" dirty="0">
              <a:solidFill>
                <a:srgbClr val="0F0F0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rgbClr val="0F0F0F"/>
                </a:solidFill>
                <a:latin typeface="Calibri"/>
                <a:ea typeface="Calibri"/>
                <a:cs typeface="Calibri"/>
                <a:sym typeface="Calibri"/>
              </a:rPr>
              <a:t>Watch the video entitled </a:t>
            </a:r>
            <a:r>
              <a:rPr lang="en-US" sz="1200" i="1" dirty="0">
                <a:solidFill>
                  <a:srgbClr val="0F0F0F"/>
                </a:solidFill>
                <a:latin typeface="Calibri"/>
                <a:ea typeface="Calibri"/>
                <a:cs typeface="Calibri"/>
                <a:sym typeface="Calibri"/>
              </a:rPr>
              <a:t>Fostering Belonging With Classrooms Norms</a:t>
            </a:r>
            <a:r>
              <a:rPr lang="en-US" sz="1200" dirty="0">
                <a:solidFill>
                  <a:srgbClr val="0F0F0F"/>
                </a:solidFill>
                <a:latin typeface="Calibri"/>
                <a:ea typeface="Calibri"/>
                <a:cs typeface="Calibri"/>
                <a:sym typeface="Calibri"/>
              </a:rPr>
              <a:t>. As you are watching the video, reflect on the question on the slide. </a:t>
            </a: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rgbClr val="0F0F0F"/>
              </a:solidFill>
              <a:latin typeface="Calibri"/>
              <a:ea typeface="Calibri"/>
              <a:cs typeface="Calibri"/>
              <a:sym typeface="Calibri"/>
            </a:endParaRPr>
          </a:p>
          <a:p>
            <a:pPr marL="0" indent="0">
              <a:lnSpc>
                <a:spcPct val="115000"/>
              </a:lnSpc>
              <a:buClr>
                <a:schemeClr val="dk1"/>
              </a:buClr>
              <a:buNone/>
            </a:pPr>
            <a:r>
              <a:rPr lang="en-US" sz="1200" dirty="0">
                <a:solidFill>
                  <a:srgbClr val="0F0F0F"/>
                </a:solidFill>
                <a:latin typeface="Calibri"/>
                <a:ea typeface="Calibri"/>
                <a:cs typeface="Calibri"/>
                <a:sym typeface="Calibri"/>
              </a:rPr>
              <a:t>When the video concludes, </a:t>
            </a:r>
            <a:r>
              <a:rPr lang="en-US" sz="1200" dirty="0">
                <a:solidFill>
                  <a:schemeClr val="dk1"/>
                </a:solidFill>
                <a:latin typeface="Calibri"/>
                <a:ea typeface="Calibri"/>
                <a:cs typeface="Calibri"/>
                <a:sym typeface="Calibri"/>
              </a:rPr>
              <a:t>add to the graphic organizer with observations how co-creating norms contributes to a collaborative civic space. The graphic organizer referenced here is on the note catcher where it says: </a:t>
            </a:r>
            <a:r>
              <a:rPr lang="en-US" b="1" dirty="0">
                <a:solidFill>
                  <a:schemeClr val="dk1"/>
                </a:solidFill>
                <a:sym typeface="Calibri"/>
              </a:rPr>
              <a:t>Slides 13, 14, 15, 16, 17, 18 and 19. </a:t>
            </a:r>
            <a:endParaRPr b="1" dirty="0">
              <a:solidFill>
                <a:schemeClr val="dk1"/>
              </a:solidFill>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rgbClr val="0F0F0F"/>
                </a:solidFill>
                <a:latin typeface="Calibri"/>
                <a:ea typeface="Calibri"/>
                <a:cs typeface="Calibri"/>
                <a:sym typeface="Calibri"/>
              </a:rPr>
              <a:t>Resource:</a:t>
            </a: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rgbClr val="0F0F0F"/>
                </a:solidFill>
                <a:latin typeface="Calibri"/>
                <a:ea typeface="Calibri"/>
                <a:cs typeface="Calibri"/>
                <a:sym typeface="Calibri"/>
              </a:rPr>
              <a:t>Edutopia (January 14, 2029). </a:t>
            </a:r>
            <a:r>
              <a:rPr lang="en-US" sz="1200" i="1" dirty="0">
                <a:solidFill>
                  <a:srgbClr val="0F0F0F"/>
                </a:solidFill>
                <a:latin typeface="Calibri"/>
                <a:ea typeface="Calibri"/>
                <a:cs typeface="Calibri"/>
                <a:sym typeface="Calibri"/>
              </a:rPr>
              <a:t>Fostering Belonging With Classroom Norms. </a:t>
            </a:r>
            <a:r>
              <a:rPr lang="en-US" sz="1200" u="sng" dirty="0">
                <a:solidFill>
                  <a:schemeClr val="hlink"/>
                </a:solidFill>
                <a:latin typeface="Calibri"/>
                <a:ea typeface="Calibri"/>
                <a:cs typeface="Calibri"/>
                <a:sym typeface="Calibri"/>
                <a:hlinkClick r:id="rId3"/>
              </a:rPr>
              <a:t>https://www.youtube.com/watch?v=oRXYc4xmvwg</a:t>
            </a:r>
            <a:r>
              <a:rPr lang="en-US" sz="1200" dirty="0">
                <a:solidFill>
                  <a:srgbClr val="0F0F0F"/>
                </a:solidFill>
                <a:latin typeface="Calibri"/>
                <a:ea typeface="Calibri"/>
                <a:cs typeface="Calibri"/>
                <a:sym typeface="Calibri"/>
              </a:rPr>
              <a:t> </a:t>
            </a:r>
            <a:endParaRPr sz="1200" dirty="0">
              <a:solidFill>
                <a:srgbClr val="0F0F0F"/>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da3fbda56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g2da3fbda56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 </a:t>
            </a: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Creating Collaborative Civic Spaces Module series has four modules that build on one another to support a participant in answering the compelling question: How do I create collaborative civic spaces that support student collaboration and discourse? Participants will answer this question after completing the module series. Answering this question will support participants in meeting the Learning Target: I can create collaborative civic spaces that support student collaboration and discourse.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Each module within the module series supports a participant in answering a supporting question. At the conclusion of engaging with Module Three of this series, participants will answer the supporting question: How do we engage student voice when building community in the classroom? Participants will meet the success criteria for Module Three when they can demonstrate the Success Criteria: I can create a classroom where student voice is used to create and maintain our classroom community.</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For more information on compelling questions, visit Section 3B: “What are Compelling Questions and how do students ask them?” from the Inquiry Practices module: </a:t>
            </a:r>
            <a:r>
              <a:rPr lang="en-US" sz="1200" u="sng" dirty="0">
                <a:solidFill>
                  <a:schemeClr val="hlink"/>
                </a:solidFill>
                <a:latin typeface="Calibri"/>
                <a:ea typeface="Calibri"/>
                <a:cs typeface="Calibri"/>
                <a:sym typeface="Calibri"/>
                <a:hlinkClick r:id="rId3"/>
              </a:rPr>
              <a:t>https://education.ky.gov/curriculum/standards/kyacadstand/Documents/Inquiry_Practices_of_KAS_for_Social_Studies.pptx</a:t>
            </a:r>
            <a:endParaRPr sz="1200" u="sng"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u="sng"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For more information on supporting questions, visit “Section C: What are Supporting Questions, and how do students ask them?” from the Inquiry Practices module: </a:t>
            </a:r>
            <a:r>
              <a:rPr lang="en-US" sz="1200" u="sng" dirty="0">
                <a:solidFill>
                  <a:schemeClr val="hlink"/>
                </a:solidFill>
                <a:latin typeface="Calibri"/>
                <a:ea typeface="Calibri"/>
                <a:cs typeface="Calibri"/>
                <a:sym typeface="Calibri"/>
                <a:hlinkClick r:id="rId3"/>
              </a:rPr>
              <a:t>https://education.ky.gov/curriculum/standards/kyacadstand/Documents/Inquiry_Practices_of_KAS_for_Social_Studies.pptx</a:t>
            </a:r>
            <a:endParaRPr sz="1200" u="sng"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u="sng"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For more information on Learning Goals and Success Criteria and their alignment to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visit Learning Goals, Success Criteria and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a:t>
            </a:r>
            <a:r>
              <a:rPr lang="en-US" sz="1200" u="sng" dirty="0">
                <a:solidFill>
                  <a:schemeClr val="hlink"/>
                </a:solidFill>
                <a:latin typeface="Calibri"/>
                <a:ea typeface="Calibri"/>
                <a:cs typeface="Calibri"/>
                <a:sym typeface="Calibri"/>
                <a:hlinkClick r:id="rId4"/>
              </a:rPr>
              <a:t>https://kystandards.org/standards-resources/ss-resources/learning-goals-success-criteria-and-the-kas-for-social-studies/</a:t>
            </a:r>
            <a:endParaRPr sz="1200" dirty="0">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da3fbda568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g2da3fbda568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1" dirty="0">
                <a:latin typeface="Calibri"/>
                <a:ea typeface="Calibri"/>
                <a:cs typeface="Calibri"/>
                <a:sym typeface="Calibri"/>
              </a:rPr>
              <a:t>Guiding Notes:</a:t>
            </a:r>
            <a:endParaRPr sz="1200" b="1" dirty="0">
              <a:latin typeface="Calibri"/>
              <a:ea typeface="Calibri"/>
              <a:cs typeface="Calibri"/>
              <a:sym typeface="Calibri"/>
            </a:endParaRPr>
          </a:p>
          <a:p>
            <a:pPr marL="0" lvl="0" indent="0" algn="l" rtl="0">
              <a:lnSpc>
                <a:spcPct val="100000"/>
              </a:lnSpc>
              <a:spcBef>
                <a:spcPts val="0"/>
              </a:spcBef>
              <a:spcAft>
                <a:spcPts val="0"/>
              </a:spcAft>
              <a:buSzPts val="1100"/>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dirty="0">
                <a:latin typeface="Calibri"/>
                <a:ea typeface="Calibri"/>
                <a:cs typeface="Calibri"/>
                <a:sym typeface="Calibri"/>
              </a:rPr>
              <a:t>Read the slide and define classroom contracts on your note catcher where it says </a:t>
            </a:r>
            <a:r>
              <a:rPr lang="en-US" sz="1200" b="1" dirty="0">
                <a:latin typeface="Calibri"/>
                <a:ea typeface="Calibri"/>
                <a:cs typeface="Calibri"/>
                <a:sym typeface="Calibri"/>
              </a:rPr>
              <a:t>Slide 20.</a:t>
            </a:r>
            <a:endParaRPr sz="1200" b="1" dirty="0">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da3fbda568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g2da3fbda568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rgbClr val="0F0F0F"/>
                </a:solidFill>
                <a:latin typeface="Calibri"/>
                <a:ea typeface="Calibri"/>
                <a:cs typeface="Calibri"/>
                <a:sym typeface="Calibri"/>
              </a:rPr>
              <a:t>Guiding Notes:</a:t>
            </a:r>
            <a:endParaRPr sz="1200" b="1" dirty="0">
              <a:solidFill>
                <a:srgbClr val="0F0F0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rgbClr val="0F0F0F"/>
                </a:solidFill>
                <a:latin typeface="Calibri"/>
                <a:ea typeface="Calibri"/>
                <a:cs typeface="Calibri"/>
                <a:sym typeface="Calibri"/>
              </a:rPr>
              <a:t>Watch the video entitled </a:t>
            </a:r>
            <a:r>
              <a:rPr lang="en-US" sz="1200" i="1" dirty="0">
                <a:solidFill>
                  <a:schemeClr val="dk1"/>
                </a:solidFill>
                <a:latin typeface="Calibri"/>
                <a:ea typeface="Calibri"/>
                <a:cs typeface="Calibri"/>
                <a:sym typeface="Calibri"/>
              </a:rPr>
              <a:t>Teaching Strategy: Contracting</a:t>
            </a:r>
            <a:r>
              <a:rPr lang="en-US" sz="1200" dirty="0">
                <a:solidFill>
                  <a:srgbClr val="0F0F0F"/>
                </a:solidFill>
                <a:latin typeface="Calibri"/>
                <a:ea typeface="Calibri"/>
                <a:cs typeface="Calibri"/>
                <a:sym typeface="Calibri"/>
              </a:rPr>
              <a:t>. As you are watching the video, reflect on the question on the slide. </a:t>
            </a: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rgbClr val="0F0F0F"/>
                </a:solidFill>
                <a:latin typeface="Calibri"/>
                <a:ea typeface="Calibri"/>
                <a:cs typeface="Calibri"/>
                <a:sym typeface="Calibri"/>
              </a:rPr>
              <a:t>When the video concludes, </a:t>
            </a:r>
            <a:r>
              <a:rPr lang="en-US" sz="1200" dirty="0">
                <a:solidFill>
                  <a:schemeClr val="dk1"/>
                </a:solidFill>
                <a:latin typeface="Calibri"/>
                <a:ea typeface="Calibri"/>
                <a:cs typeface="Calibri"/>
                <a:sym typeface="Calibri"/>
              </a:rPr>
              <a:t>answer the questions on the screen where it says </a:t>
            </a:r>
            <a:r>
              <a:rPr lang="en-US" sz="1200" b="1" dirty="0">
                <a:solidFill>
                  <a:schemeClr val="dk1"/>
                </a:solidFill>
                <a:latin typeface="Calibri"/>
                <a:ea typeface="Calibri"/>
                <a:cs typeface="Calibri"/>
                <a:sym typeface="Calibri"/>
              </a:rPr>
              <a:t>Slide</a:t>
            </a:r>
            <a:r>
              <a:rPr lang="en-US" sz="1200" dirty="0">
                <a:solidFill>
                  <a:schemeClr val="dk1"/>
                </a:solidFill>
                <a:latin typeface="Calibri"/>
                <a:ea typeface="Calibri"/>
                <a:cs typeface="Calibri"/>
                <a:sym typeface="Calibri"/>
              </a:rPr>
              <a:t> </a:t>
            </a:r>
            <a:r>
              <a:rPr lang="en-US" sz="1200" b="1" dirty="0">
                <a:solidFill>
                  <a:schemeClr val="dk1"/>
                </a:solidFill>
                <a:latin typeface="Calibri"/>
                <a:ea typeface="Calibri"/>
                <a:cs typeface="Calibri"/>
                <a:sym typeface="Calibri"/>
              </a:rPr>
              <a:t>21</a:t>
            </a:r>
            <a:r>
              <a:rPr lang="en-US" sz="1200" dirty="0">
                <a:solidFill>
                  <a:schemeClr val="dk1"/>
                </a:solidFill>
                <a:latin typeface="Calibri"/>
                <a:ea typeface="Calibri"/>
                <a:cs typeface="Calibri"/>
                <a:sym typeface="Calibri"/>
              </a:rPr>
              <a:t> on your note catcher. </a:t>
            </a: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rgbClr val="0F0F0F"/>
                </a:solidFill>
                <a:latin typeface="Calibri"/>
                <a:ea typeface="Calibri"/>
                <a:cs typeface="Calibri"/>
                <a:sym typeface="Calibri"/>
              </a:rPr>
              <a:t>Resource:</a:t>
            </a:r>
            <a:endParaRPr sz="1200" dirty="0">
              <a:solidFill>
                <a:srgbClr val="0F0F0F"/>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dirty="0">
                <a:latin typeface="Calibri"/>
                <a:ea typeface="Calibri"/>
                <a:cs typeface="Calibri"/>
                <a:sym typeface="Calibri"/>
              </a:rPr>
              <a:t>Facing History Ourselves. (n.d.) </a:t>
            </a:r>
            <a:r>
              <a:rPr lang="en-US" sz="1200" i="1" dirty="0">
                <a:latin typeface="Calibri"/>
                <a:ea typeface="Calibri"/>
                <a:cs typeface="Calibri"/>
                <a:sym typeface="Calibri"/>
              </a:rPr>
              <a:t>Teaching Strategy: Contracting</a:t>
            </a:r>
            <a:r>
              <a:rPr lang="en-US" sz="1200" i="0" dirty="0">
                <a:latin typeface="Calibri"/>
                <a:ea typeface="Calibri"/>
                <a:cs typeface="Calibri"/>
                <a:sym typeface="Calibri"/>
              </a:rPr>
              <a:t>. </a:t>
            </a:r>
            <a:r>
              <a:rPr lang="en-US" sz="1200" u="sng" dirty="0">
                <a:solidFill>
                  <a:schemeClr val="hlink"/>
                </a:solidFill>
                <a:latin typeface="Calibri"/>
                <a:ea typeface="Calibri"/>
                <a:cs typeface="Calibri"/>
                <a:sym typeface="Calibri"/>
                <a:hlinkClick r:id="rId3"/>
              </a:rPr>
              <a:t>https://www.facinghistory.org/professional-development/ondemand/contracting</a:t>
            </a:r>
            <a:endParaRPr sz="1200" dirty="0">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f4c8fe8cab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f4c8fe8cab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Guiding notes:</a:t>
            </a:r>
            <a:endParaRPr b="1"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Next, read the classroom contract activity and annotate it according to the directions on the slide. If you are unable to annotate it as directed on the slide, use a different color highlighter for each task (yellow for underlining, etc.).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As you read the classroom contract activity, pay attention to why the contract is created, how it is co-created, tips on how to implement it regularly, and considerations for how to revise it as it is used throughout the year. </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solidFill>
                  <a:schemeClr val="dk1"/>
                </a:solidFill>
              </a:rPr>
              <a:t>Guiding Notes:</a:t>
            </a:r>
            <a:endParaRPr b="1"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US" dirty="0">
                <a:solidFill>
                  <a:schemeClr val="dk1"/>
                </a:solidFill>
              </a:rPr>
              <a:t>Read the slide and answer these two questions where it says </a:t>
            </a:r>
            <a:r>
              <a:rPr lang="en-US" b="1" dirty="0">
                <a:solidFill>
                  <a:schemeClr val="dk1"/>
                </a:solidFill>
              </a:rPr>
              <a:t>Slide 23</a:t>
            </a:r>
            <a:r>
              <a:rPr lang="en-US" dirty="0">
                <a:solidFill>
                  <a:schemeClr val="dk1"/>
                </a:solidFill>
              </a:rPr>
              <a:t> on your note catcher. </a:t>
            </a:r>
            <a:endParaRPr dirty="0">
              <a:solidFill>
                <a:schemeClr val="dk1"/>
              </a:solidFill>
            </a:endParaRPr>
          </a:p>
        </p:txBody>
      </p:sp>
      <p:sp>
        <p:nvSpPr>
          <p:cNvPr id="258" name="Google Shape;25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a:t>
            </a:r>
          </a:p>
          <a:p>
            <a:pPr marL="0" lvl="0" indent="0" algn="l" rtl="0">
              <a:lnSpc>
                <a:spcPct val="100000"/>
              </a:lnSpc>
              <a:spcBef>
                <a:spcPts val="0"/>
              </a:spcBef>
              <a:spcAft>
                <a:spcPts val="0"/>
              </a:spcAft>
              <a:buSzPts val="1100"/>
              <a:buNone/>
            </a:pPr>
            <a:endParaRPr lang="en-US"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dirty="0">
                <a:solidFill>
                  <a:schemeClr val="dk1"/>
                </a:solidFill>
                <a:latin typeface="Calibri"/>
                <a:ea typeface="Calibri"/>
                <a:cs typeface="Calibri"/>
                <a:sym typeface="Calibri"/>
              </a:rPr>
              <a:t>This concludes Module Three. </a:t>
            </a:r>
          </a:p>
          <a:p>
            <a:pPr marL="0" lvl="0" indent="0" algn="l" rtl="0">
              <a:lnSpc>
                <a:spcPct val="100000"/>
              </a:lnSpc>
              <a:spcBef>
                <a:spcPts val="0"/>
              </a:spcBef>
              <a:spcAft>
                <a:spcPts val="0"/>
              </a:spcAft>
              <a:buSzPts val="1100"/>
              <a:buNone/>
            </a:pPr>
            <a:endParaRPr lang="en-US"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lang="en-US"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dirty="0"/>
              <a:t>Post Survey: https://docs.google.com/forms/d/e/1FAIpQLScCoWs8UDMqBOge_dr_Z1LOYRaBwQQOu8MtkLrVRpzhGGDMbg/viewform?usp=sf_link</a:t>
            </a:r>
          </a:p>
          <a:p>
            <a:pPr marL="158750" indent="0">
              <a:buNone/>
            </a:pPr>
            <a:endParaRPr lang="en-US" dirty="0"/>
          </a:p>
        </p:txBody>
      </p:sp>
    </p:spTree>
    <p:extLst>
      <p:ext uri="{BB962C8B-B14F-4D97-AF65-F5344CB8AC3E}">
        <p14:creationId xmlns:p14="http://schemas.microsoft.com/office/powerpoint/2010/main" val="1107058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f4c8fe8cab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f4c8fe8cab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Calibri"/>
                <a:ea typeface="Calibri"/>
                <a:cs typeface="Calibri"/>
                <a:sym typeface="Calibri"/>
              </a:rPr>
              <a:t>Guiding Notes.</a:t>
            </a:r>
            <a:endParaRPr sz="1200" b="1"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Read the slide. </a:t>
            </a:r>
            <a:endParaRPr sz="1200" dirty="0">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f4c8fe8cab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f4c8fe8cab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 </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Read the definition of community and reflect on it independently.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On your Note Catcher where it says </a:t>
            </a:r>
            <a:r>
              <a:rPr lang="en-US" sz="1200" b="1" dirty="0">
                <a:solidFill>
                  <a:schemeClr val="dk1"/>
                </a:solidFill>
                <a:latin typeface="Calibri"/>
                <a:ea typeface="Calibri"/>
                <a:cs typeface="Calibri"/>
                <a:sym typeface="Calibri"/>
              </a:rPr>
              <a:t>Slide Four, </a:t>
            </a:r>
            <a:r>
              <a:rPr lang="en-US" sz="1200" dirty="0">
                <a:solidFill>
                  <a:schemeClr val="dk1"/>
                </a:solidFill>
                <a:latin typeface="Calibri"/>
                <a:ea typeface="Calibri"/>
                <a:cs typeface="Calibri"/>
                <a:sym typeface="Calibri"/>
              </a:rPr>
              <a:t>highlight the key words in this term.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01378b7a10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01378b7a1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Calibri"/>
                <a:ea typeface="Calibri"/>
                <a:cs typeface="Calibri"/>
                <a:sym typeface="Calibri"/>
              </a:rPr>
              <a:t>Guiding Notes:</a:t>
            </a:r>
            <a:endParaRPr sz="1200" b="1"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Read the slide.</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On your Note Catcher where it says </a:t>
            </a:r>
            <a:r>
              <a:rPr lang="en-US" sz="1200" b="1" dirty="0">
                <a:solidFill>
                  <a:schemeClr val="dk1"/>
                </a:solidFill>
                <a:latin typeface="Calibri"/>
                <a:ea typeface="Calibri"/>
                <a:cs typeface="Calibri"/>
                <a:sym typeface="Calibri"/>
              </a:rPr>
              <a:t>Slide Five, </a:t>
            </a:r>
            <a:r>
              <a:rPr lang="en-US" sz="1200" dirty="0">
                <a:solidFill>
                  <a:schemeClr val="dk1"/>
                </a:solidFill>
                <a:latin typeface="Calibri"/>
                <a:ea typeface="Calibri"/>
                <a:cs typeface="Calibri"/>
                <a:sym typeface="Calibri"/>
              </a:rPr>
              <a:t>highlight the key words in this term.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Responses may include, but are not limited to:</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US" sz="1200" dirty="0">
                <a:latin typeface="Calibri"/>
                <a:ea typeface="Calibri"/>
                <a:cs typeface="Calibri"/>
                <a:sym typeface="Calibri"/>
              </a:rPr>
              <a:t>In classrooms, many of the students might agree or disagree on several issues: what to have for snack, what their favorite specials class is, the best food served at lunch in the cafeteria, etc.</a:t>
            </a:r>
            <a:endParaRPr sz="1200" dirty="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US" sz="1200" dirty="0">
                <a:latin typeface="Calibri"/>
                <a:ea typeface="Calibri"/>
                <a:cs typeface="Calibri"/>
                <a:sym typeface="Calibri"/>
              </a:rPr>
              <a:t>In classrooms, students might have a variety of interests. Some students may like the same sports or afterschool activities, while others may not.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Even when students have different opinions or interests, it is important to note that the classroom is a community where students should respectfully work collaboratively and respect multiple perspectives.</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Resources:</a:t>
            </a: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Schmidt, Joe and Nichelle Pinkney. (2022). </a:t>
            </a:r>
            <a:r>
              <a:rPr lang="en-US" sz="1200" i="1" dirty="0">
                <a:latin typeface="Calibri"/>
                <a:ea typeface="Calibri"/>
                <a:cs typeface="Calibri"/>
                <a:sym typeface="Calibri"/>
              </a:rPr>
              <a:t>Civil Discourse: Classroom Conversations for Stronger Communities </a:t>
            </a:r>
            <a:r>
              <a:rPr lang="en-US" sz="1200" dirty="0">
                <a:latin typeface="Calibri"/>
                <a:ea typeface="Calibri"/>
                <a:cs typeface="Calibri"/>
                <a:sym typeface="Calibri"/>
              </a:rPr>
              <a:t>(pg. 75). Corwin. </a:t>
            </a:r>
            <a:endParaRPr sz="1200" dirty="0">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01378b7a1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01378b7a1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alibri"/>
                <a:ea typeface="Calibri"/>
                <a:cs typeface="Calibri"/>
                <a:sym typeface="Calibri"/>
              </a:rPr>
              <a:t>Guiding Notes:</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Read the slide. </a:t>
            </a:r>
            <a:endParaRPr sz="1200" dirty="0">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01378b7a1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01378b7a1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Read the slide.</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On your Note Catcher where it says </a:t>
            </a:r>
            <a:r>
              <a:rPr lang="en-US" sz="1200" b="1" dirty="0">
                <a:solidFill>
                  <a:schemeClr val="dk1"/>
                </a:solidFill>
                <a:latin typeface="Calibri"/>
                <a:ea typeface="Calibri"/>
                <a:cs typeface="Calibri"/>
                <a:sym typeface="Calibri"/>
              </a:rPr>
              <a:t>Slide Seven, </a:t>
            </a:r>
            <a:r>
              <a:rPr lang="en-US" sz="1200" dirty="0">
                <a:solidFill>
                  <a:schemeClr val="dk1"/>
                </a:solidFill>
                <a:latin typeface="Calibri"/>
                <a:ea typeface="Calibri"/>
                <a:cs typeface="Calibri"/>
                <a:sym typeface="Calibri"/>
              </a:rPr>
              <a:t>complete the graphic organizers from each quote. There is a different graphic organizers for Quote One and Quote Two. To complete the graphic organizer:</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In the first column, identify the key words and phrases in the quote.</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In the second column, answer the question: According to this quote, why should classroom communities be built?</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Resource: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Columbia University. (n.d.) </a:t>
            </a:r>
            <a:r>
              <a:rPr lang="en-US" sz="1200" i="1" dirty="0">
                <a:latin typeface="Calibri"/>
                <a:ea typeface="Calibri"/>
                <a:cs typeface="Calibri"/>
                <a:sym typeface="Calibri"/>
              </a:rPr>
              <a:t>Community Building in the Classroom. </a:t>
            </a:r>
            <a:r>
              <a:rPr lang="en-US" sz="1200" dirty="0">
                <a:latin typeface="Calibri"/>
                <a:ea typeface="Calibri"/>
                <a:cs typeface="Calibri"/>
                <a:sym typeface="Calibri"/>
              </a:rPr>
              <a:t>Center for Teaching and Learning. </a:t>
            </a:r>
            <a:r>
              <a:rPr lang="en-US" sz="1200" u="sng" dirty="0">
                <a:solidFill>
                  <a:schemeClr val="hlink"/>
                </a:solidFill>
                <a:latin typeface="Calibri"/>
                <a:ea typeface="Calibri"/>
                <a:cs typeface="Calibri"/>
                <a:sym typeface="Calibri"/>
                <a:hlinkClick r:id="rId3"/>
              </a:rPr>
              <a:t>https://ctl.columbia.edu/resources-and-technology/teaching-with-technology/teaching-online/community-building/</a:t>
            </a:r>
            <a:r>
              <a:rPr lang="en-US" sz="1200" dirty="0">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da3fbda568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da3fbda568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Calibri"/>
                <a:ea typeface="Calibri"/>
                <a:cs typeface="Calibri"/>
                <a:sym typeface="Calibri"/>
              </a:rPr>
              <a:t>Guiding Notes:</a:t>
            </a:r>
          </a:p>
          <a:p>
            <a:pPr marL="0" lvl="0" indent="0" algn="l" rtl="0">
              <a:spcBef>
                <a:spcPts val="0"/>
              </a:spcBef>
              <a:spcAft>
                <a:spcPts val="0"/>
              </a:spcAft>
              <a:buNone/>
            </a:pPr>
            <a:endParaRPr sz="1200" b="1"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As you read these definitions of student voice, identify the keywords that define “student voice” in the note catcher where it says </a:t>
            </a:r>
            <a:r>
              <a:rPr lang="en-US" sz="1200" b="1" dirty="0">
                <a:latin typeface="Calibri"/>
                <a:ea typeface="Calibri"/>
                <a:cs typeface="Calibri"/>
                <a:sym typeface="Calibri"/>
              </a:rPr>
              <a:t>Slide Eight. </a:t>
            </a:r>
            <a:r>
              <a:rPr lang="en-US" sz="1200" dirty="0">
                <a:latin typeface="Calibri"/>
                <a:ea typeface="Calibri"/>
                <a:cs typeface="Calibri"/>
                <a:sym typeface="Calibri"/>
              </a:rPr>
              <a:t>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Once you have identified the key words and phrases in both definitions, </a:t>
            </a:r>
            <a:r>
              <a:rPr lang="en-US" sz="1200" dirty="0">
                <a:solidFill>
                  <a:schemeClr val="dk1"/>
                </a:solidFill>
                <a:latin typeface="Calibri"/>
                <a:ea typeface="Calibri"/>
                <a:cs typeface="Calibri"/>
                <a:sym typeface="Calibri"/>
              </a:rPr>
              <a:t>create a definition of student voice by synthesizing the key words and phrases that were identified on the graphic organizer.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Resources:</a:t>
            </a: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Brenner, Meg, Catherine Brown, and Ashley Jeffrey. (August 2019). </a:t>
            </a:r>
            <a:r>
              <a:rPr lang="en-US" sz="1200" i="1" dirty="0">
                <a:latin typeface="Calibri"/>
                <a:ea typeface="Calibri"/>
                <a:cs typeface="Calibri"/>
                <a:sym typeface="Calibri"/>
              </a:rPr>
              <a:t>Elevating Student Voice in Education</a:t>
            </a:r>
            <a:r>
              <a:rPr lang="en-US" sz="1200" dirty="0">
                <a:latin typeface="Calibri"/>
                <a:ea typeface="Calibri"/>
                <a:cs typeface="Calibri"/>
                <a:sym typeface="Calibri"/>
              </a:rPr>
              <a:t>. Center for American Progress. </a:t>
            </a:r>
            <a:r>
              <a:rPr lang="en-US" sz="1200" u="sng" dirty="0">
                <a:solidFill>
                  <a:schemeClr val="hlink"/>
                </a:solidFill>
                <a:latin typeface="Calibri"/>
                <a:ea typeface="Calibri"/>
                <a:cs typeface="Calibri"/>
                <a:sym typeface="Calibri"/>
                <a:hlinkClick r:id="rId3"/>
              </a:rPr>
              <a:t>https://www.americanprogress.org/wp-content/uploads/sites/2/2019/08/StudentVoice-report.pdf</a:t>
            </a:r>
            <a:r>
              <a:rPr lang="en-US" sz="1200" dirty="0">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01378b7a10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g301378b7a10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1" dirty="0">
                <a:latin typeface="Calibri"/>
                <a:ea typeface="Calibri"/>
                <a:cs typeface="Calibri"/>
                <a:sym typeface="Calibri"/>
              </a:rPr>
              <a:t>Guiding Notes:</a:t>
            </a:r>
            <a:endParaRPr sz="1200" b="1" dirty="0">
              <a:latin typeface="Calibri"/>
              <a:ea typeface="Calibri"/>
              <a:cs typeface="Calibri"/>
              <a:sym typeface="Calibri"/>
            </a:endParaRPr>
          </a:p>
          <a:p>
            <a:pPr marL="0" lvl="0" indent="0" algn="l" rtl="0">
              <a:lnSpc>
                <a:spcPct val="100000"/>
              </a:lnSpc>
              <a:spcBef>
                <a:spcPts val="0"/>
              </a:spcBef>
              <a:spcAft>
                <a:spcPts val="0"/>
              </a:spcAft>
              <a:buSzPts val="1100"/>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dirty="0">
                <a:latin typeface="Calibri"/>
                <a:ea typeface="Calibri"/>
                <a:cs typeface="Calibri"/>
                <a:sym typeface="Calibri"/>
              </a:rPr>
              <a:t>Read the slide. </a:t>
            </a:r>
            <a:endParaRPr sz="1200" dirty="0">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latin typeface="Franklin Gothic Medium" panose="020B06030201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 name="Google Shape;12;p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007780"/>
              </a:buClr>
              <a:buSzPts val="2400"/>
              <a:buNone/>
              <a:defRPr sz="2400">
                <a:solidFill>
                  <a:srgbClr val="007780"/>
                </a:solidFill>
                <a:latin typeface="Franklin Gothic Book" panose="020B0503020102020204" pitchFamily="34" charset="0"/>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800"/>
              <a:buNone/>
              <a:defRPr sz="18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3" name="Google Shape;13;p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 name="Google Shape;14;p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00778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 name="Google Shape;15;p2"/>
          <p:cNvSpPr txBox="1">
            <a:spLocks noGrp="1"/>
          </p:cNvSpPr>
          <p:nvPr>
            <p:ph type="sldNum" idx="12"/>
          </p:nvPr>
        </p:nvSpPr>
        <p:spPr>
          <a:xfrm>
            <a:off x="11344275" y="1460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1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1"/>
          <p:cNvSpPr>
            <a:spLocks noGrp="1"/>
          </p:cNvSpPr>
          <p:nvPr>
            <p:ph type="pic" idx="2"/>
          </p:nvPr>
        </p:nvSpPr>
        <p:spPr>
          <a:xfrm>
            <a:off x="5183188" y="987425"/>
            <a:ext cx="6172200" cy="4873500"/>
          </a:xfrm>
          <a:prstGeom prst="rect">
            <a:avLst/>
          </a:prstGeom>
          <a:noFill/>
          <a:ln>
            <a:noFill/>
          </a:ln>
        </p:spPr>
      </p:sp>
      <p:sp>
        <p:nvSpPr>
          <p:cNvPr id="62" name="Google Shape;62;p11"/>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400"/>
              <a:buNone/>
              <a:defRPr sz="14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000"/>
              <a:buNone/>
              <a:defRPr sz="1000"/>
            </a:lvl4pPr>
            <a:lvl5pPr marL="2286000" lvl="4" indent="-228600" algn="l">
              <a:lnSpc>
                <a:spcPct val="90000"/>
              </a:lnSpc>
              <a:spcBef>
                <a:spcPts val="500"/>
              </a:spcBef>
              <a:spcAft>
                <a:spcPts val="0"/>
              </a:spcAft>
              <a:buClr>
                <a:srgbClr val="10264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1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5"/>
        <p:cNvGrpSpPr/>
        <p:nvPr/>
      </p:nvGrpSpPr>
      <p:grpSpPr>
        <a:xfrm>
          <a:off x="0" y="0"/>
          <a:ext cx="0" cy="0"/>
          <a:chOff x="0" y="0"/>
          <a:chExt cx="0" cy="0"/>
        </a:xfrm>
      </p:grpSpPr>
      <p:sp>
        <p:nvSpPr>
          <p:cNvPr id="66" name="Google Shape;66;p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9" name="Google Shape;69;p1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3"/>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1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1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8" name="Google Shape;78;p14"/>
          <p:cNvSpPr txBox="1">
            <a:spLocks noGrp="1"/>
          </p:cNvSpPr>
          <p:nvPr>
            <p:ph type="title"/>
          </p:nvPr>
        </p:nvSpPr>
        <p:spPr>
          <a:xfrm>
            <a:off x="838200" y="-1507218"/>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5"/>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a:spcBef>
                <a:spcPts val="1000"/>
              </a:spcBef>
              <a:spcAft>
                <a:spcPts val="0"/>
              </a:spcAft>
              <a:buSzPts val="2800"/>
              <a:buChar char="•"/>
              <a:defRPr/>
            </a:lvl1pPr>
            <a:lvl2pPr marL="914400" lvl="1" indent="-381000">
              <a:spcBef>
                <a:spcPts val="500"/>
              </a:spcBef>
              <a:spcAft>
                <a:spcPts val="0"/>
              </a:spcAft>
              <a:buSzPts val="2400"/>
              <a:buChar char="•"/>
              <a:defRPr/>
            </a:lvl2pPr>
            <a:lvl3pPr marL="1371600" lvl="2" indent="-355600">
              <a:spcBef>
                <a:spcPts val="500"/>
              </a:spcBef>
              <a:spcAft>
                <a:spcPts val="0"/>
              </a:spcAft>
              <a:buSzPts val="2000"/>
              <a:buChar char="•"/>
              <a:defRPr/>
            </a:lvl3pPr>
            <a:lvl4pPr marL="1828800" lvl="3" indent="-342900">
              <a:spcBef>
                <a:spcPts val="500"/>
              </a:spcBef>
              <a:spcAft>
                <a:spcPts val="0"/>
              </a:spcAft>
              <a:buSzPts val="1800"/>
              <a:buChar char="•"/>
              <a:defRPr/>
            </a:lvl4pPr>
            <a:lvl5pPr marL="2286000" lvl="4" indent="-342900">
              <a:spcBef>
                <a:spcPts val="500"/>
              </a:spcBef>
              <a:spcAft>
                <a:spcPts val="0"/>
              </a:spcAft>
              <a:buSzPts val="1800"/>
              <a:buChar char="•"/>
              <a:defRPr/>
            </a:lvl5pPr>
            <a:lvl6pPr marL="2743200" lvl="5" indent="-342900">
              <a:spcBef>
                <a:spcPts val="500"/>
              </a:spcBef>
              <a:spcAft>
                <a:spcPts val="0"/>
              </a:spcAft>
              <a:buSzPts val="1800"/>
              <a:buChar char="•"/>
              <a:defRPr/>
            </a:lvl6pPr>
            <a:lvl7pPr marL="3200400" lvl="6" indent="-342900">
              <a:spcBef>
                <a:spcPts val="500"/>
              </a:spcBef>
              <a:spcAft>
                <a:spcPts val="0"/>
              </a:spcAft>
              <a:buSzPts val="1800"/>
              <a:buChar char="•"/>
              <a:defRPr/>
            </a:lvl7pPr>
            <a:lvl8pPr marL="3657600" lvl="7" indent="-342900">
              <a:spcBef>
                <a:spcPts val="500"/>
              </a:spcBef>
              <a:spcAft>
                <a:spcPts val="0"/>
              </a:spcAft>
              <a:buSzPts val="1800"/>
              <a:buChar char="•"/>
              <a:defRPr/>
            </a:lvl8pPr>
            <a:lvl9pPr marL="4114800" lvl="8" indent="-342900">
              <a:spcBef>
                <a:spcPts val="500"/>
              </a:spcBef>
              <a:spcAft>
                <a:spcPts val="0"/>
              </a:spcAft>
              <a:buSzPts val="1800"/>
              <a:buChar char="•"/>
              <a:defRPr/>
            </a:lvl9pPr>
          </a:lstStyle>
          <a:p>
            <a:endParaRPr/>
          </a:p>
        </p:txBody>
      </p:sp>
      <p:sp>
        <p:nvSpPr>
          <p:cNvPr id="82" name="Google Shape;82;p15"/>
          <p:cNvSpPr txBox="1">
            <a:spLocks noGrp="1"/>
          </p:cNvSpPr>
          <p:nvPr>
            <p:ph type="sldNum" idx="12"/>
          </p:nvPr>
        </p:nvSpPr>
        <p:spPr>
          <a:xfrm>
            <a:off x="11525210" y="-21216"/>
            <a:ext cx="731700" cy="5247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6"/>
          <p:cNvSpPr txBox="1">
            <a:spLocks noGrp="1"/>
          </p:cNvSpPr>
          <p:nvPr>
            <p:ph type="body" idx="1"/>
          </p:nvPr>
        </p:nvSpPr>
        <p:spPr>
          <a:xfrm>
            <a:off x="415600" y="1536633"/>
            <a:ext cx="5333100" cy="4555200"/>
          </a:xfrm>
          <a:prstGeom prst="rect">
            <a:avLst/>
          </a:prstGeom>
        </p:spPr>
        <p:txBody>
          <a:bodyPr spcFirstLastPara="1" wrap="square" lIns="91425" tIns="45700" rIns="91425" bIns="45700" anchor="t" anchorCtr="0">
            <a:normAutofit/>
          </a:bodyPr>
          <a:lstStyle>
            <a:lvl1pPr marL="457200" lvl="0" indent="-349250">
              <a:spcBef>
                <a:spcPts val="1000"/>
              </a:spcBef>
              <a:spcAft>
                <a:spcPts val="0"/>
              </a:spcAft>
              <a:buSzPts val="1900"/>
              <a:buChar char="•"/>
              <a:defRPr sz="1900"/>
            </a:lvl1pPr>
            <a:lvl2pPr marL="914400" lvl="1" indent="-330200">
              <a:spcBef>
                <a:spcPts val="500"/>
              </a:spcBef>
              <a:spcAft>
                <a:spcPts val="0"/>
              </a:spcAft>
              <a:buSzPts val="1600"/>
              <a:buChar char="•"/>
              <a:defRPr sz="1600"/>
            </a:lvl2pPr>
            <a:lvl3pPr marL="1371600" lvl="2" indent="-330200">
              <a:spcBef>
                <a:spcPts val="500"/>
              </a:spcBef>
              <a:spcAft>
                <a:spcPts val="0"/>
              </a:spcAft>
              <a:buSzPts val="1600"/>
              <a:buChar char="•"/>
              <a:defRPr sz="1600"/>
            </a:lvl3pPr>
            <a:lvl4pPr marL="1828800" lvl="3" indent="-330200">
              <a:spcBef>
                <a:spcPts val="500"/>
              </a:spcBef>
              <a:spcAft>
                <a:spcPts val="0"/>
              </a:spcAft>
              <a:buSzPts val="1600"/>
              <a:buChar char="•"/>
              <a:defRPr sz="1600"/>
            </a:lvl4pPr>
            <a:lvl5pPr marL="2286000" lvl="4" indent="-330200">
              <a:spcBef>
                <a:spcPts val="500"/>
              </a:spcBef>
              <a:spcAft>
                <a:spcPts val="0"/>
              </a:spcAft>
              <a:buSzPts val="1600"/>
              <a:buChar char="•"/>
              <a:defRPr sz="1600"/>
            </a:lvl5pPr>
            <a:lvl6pPr marL="2743200" lvl="5" indent="-330200">
              <a:spcBef>
                <a:spcPts val="500"/>
              </a:spcBef>
              <a:spcAft>
                <a:spcPts val="0"/>
              </a:spcAft>
              <a:buSzPts val="1600"/>
              <a:buChar char="•"/>
              <a:defRPr sz="1600"/>
            </a:lvl6pPr>
            <a:lvl7pPr marL="3200400" lvl="6" indent="-330200">
              <a:spcBef>
                <a:spcPts val="500"/>
              </a:spcBef>
              <a:spcAft>
                <a:spcPts val="0"/>
              </a:spcAft>
              <a:buSzPts val="1600"/>
              <a:buChar char="•"/>
              <a:defRPr sz="1600"/>
            </a:lvl7pPr>
            <a:lvl8pPr marL="3657600" lvl="7" indent="-330200">
              <a:spcBef>
                <a:spcPts val="500"/>
              </a:spcBef>
              <a:spcAft>
                <a:spcPts val="0"/>
              </a:spcAft>
              <a:buSzPts val="1600"/>
              <a:buChar char="•"/>
              <a:defRPr sz="1600"/>
            </a:lvl8pPr>
            <a:lvl9pPr marL="4114800" lvl="8" indent="-330200">
              <a:spcBef>
                <a:spcPts val="500"/>
              </a:spcBef>
              <a:spcAft>
                <a:spcPts val="0"/>
              </a:spcAft>
              <a:buSzPts val="1600"/>
              <a:buChar char="•"/>
              <a:defRPr sz="1600"/>
            </a:lvl9pPr>
          </a:lstStyle>
          <a:p>
            <a:endParaRPr/>
          </a:p>
        </p:txBody>
      </p:sp>
      <p:sp>
        <p:nvSpPr>
          <p:cNvPr id="86" name="Google Shape;86;p16"/>
          <p:cNvSpPr txBox="1">
            <a:spLocks noGrp="1"/>
          </p:cNvSpPr>
          <p:nvPr>
            <p:ph type="body" idx="2"/>
          </p:nvPr>
        </p:nvSpPr>
        <p:spPr>
          <a:xfrm>
            <a:off x="6443200" y="1536633"/>
            <a:ext cx="5333100" cy="4555200"/>
          </a:xfrm>
          <a:prstGeom prst="rect">
            <a:avLst/>
          </a:prstGeom>
        </p:spPr>
        <p:txBody>
          <a:bodyPr spcFirstLastPara="1" wrap="square" lIns="91425" tIns="45700" rIns="91425" bIns="45700" anchor="t" anchorCtr="0">
            <a:normAutofit/>
          </a:bodyPr>
          <a:lstStyle>
            <a:lvl1pPr marL="457200" lvl="0" indent="-349250">
              <a:spcBef>
                <a:spcPts val="1000"/>
              </a:spcBef>
              <a:spcAft>
                <a:spcPts val="0"/>
              </a:spcAft>
              <a:buSzPts val="1900"/>
              <a:buChar char="•"/>
              <a:defRPr sz="1900"/>
            </a:lvl1pPr>
            <a:lvl2pPr marL="914400" lvl="1" indent="-330200">
              <a:spcBef>
                <a:spcPts val="500"/>
              </a:spcBef>
              <a:spcAft>
                <a:spcPts val="0"/>
              </a:spcAft>
              <a:buSzPts val="1600"/>
              <a:buChar char="•"/>
              <a:defRPr sz="1600"/>
            </a:lvl2pPr>
            <a:lvl3pPr marL="1371600" lvl="2" indent="-330200">
              <a:spcBef>
                <a:spcPts val="500"/>
              </a:spcBef>
              <a:spcAft>
                <a:spcPts val="0"/>
              </a:spcAft>
              <a:buSzPts val="1600"/>
              <a:buChar char="•"/>
              <a:defRPr sz="1600"/>
            </a:lvl3pPr>
            <a:lvl4pPr marL="1828800" lvl="3" indent="-330200">
              <a:spcBef>
                <a:spcPts val="500"/>
              </a:spcBef>
              <a:spcAft>
                <a:spcPts val="0"/>
              </a:spcAft>
              <a:buSzPts val="1600"/>
              <a:buChar char="•"/>
              <a:defRPr sz="1600"/>
            </a:lvl4pPr>
            <a:lvl5pPr marL="2286000" lvl="4" indent="-330200">
              <a:spcBef>
                <a:spcPts val="500"/>
              </a:spcBef>
              <a:spcAft>
                <a:spcPts val="0"/>
              </a:spcAft>
              <a:buSzPts val="1600"/>
              <a:buChar char="•"/>
              <a:defRPr sz="1600"/>
            </a:lvl5pPr>
            <a:lvl6pPr marL="2743200" lvl="5" indent="-330200">
              <a:spcBef>
                <a:spcPts val="500"/>
              </a:spcBef>
              <a:spcAft>
                <a:spcPts val="0"/>
              </a:spcAft>
              <a:buSzPts val="1600"/>
              <a:buChar char="•"/>
              <a:defRPr sz="1600"/>
            </a:lvl6pPr>
            <a:lvl7pPr marL="3200400" lvl="6" indent="-330200">
              <a:spcBef>
                <a:spcPts val="500"/>
              </a:spcBef>
              <a:spcAft>
                <a:spcPts val="0"/>
              </a:spcAft>
              <a:buSzPts val="1600"/>
              <a:buChar char="•"/>
              <a:defRPr sz="1600"/>
            </a:lvl7pPr>
            <a:lvl8pPr marL="3657600" lvl="7" indent="-330200">
              <a:spcBef>
                <a:spcPts val="500"/>
              </a:spcBef>
              <a:spcAft>
                <a:spcPts val="0"/>
              </a:spcAft>
              <a:buSzPts val="1600"/>
              <a:buChar char="•"/>
              <a:defRPr sz="1600"/>
            </a:lvl8pPr>
            <a:lvl9pPr marL="4114800" lvl="8" indent="-330200">
              <a:spcBef>
                <a:spcPts val="500"/>
              </a:spcBef>
              <a:spcAft>
                <a:spcPts val="0"/>
              </a:spcAft>
              <a:buSzPts val="1600"/>
              <a:buChar char="•"/>
              <a:defRPr sz="1600"/>
            </a:lvl9pPr>
          </a:lstStyle>
          <a:p>
            <a:endParaRPr/>
          </a:p>
        </p:txBody>
      </p:sp>
      <p:sp>
        <p:nvSpPr>
          <p:cNvPr id="87" name="Google Shape;87;p16"/>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atin typeface="Franklin Gothic Medium" panose="020B06030201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 name="Google Shape;18;p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atin typeface="Franklin Gothic Book" panose="020B0503020102020204" pitchFamily="34" charset="0"/>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9" name="Google Shape;19;p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555785" y="257026"/>
            <a:ext cx="8596800" cy="1320900"/>
          </a:xfrm>
          <a:prstGeom prst="rect">
            <a:avLst/>
          </a:prstGeom>
          <a:noFill/>
          <a:ln>
            <a:noFill/>
          </a:ln>
        </p:spPr>
        <p:txBody>
          <a:bodyPr spcFirstLastPara="1" wrap="square" lIns="25700" tIns="12875" rIns="25700" bIns="12875" anchor="t" anchorCtr="0">
            <a:noAutofit/>
          </a:bodyPr>
          <a:lstStyle>
            <a:lvl1pPr lvl="0" algn="l">
              <a:lnSpc>
                <a:spcPct val="100000"/>
              </a:lnSpc>
              <a:spcBef>
                <a:spcPts val="0"/>
              </a:spcBef>
              <a:spcAft>
                <a:spcPts val="0"/>
              </a:spcAft>
              <a:buSzPts val="1200"/>
              <a:buNone/>
              <a:defRPr/>
            </a:lvl1pPr>
            <a:lvl2pPr lvl="1" algn="l">
              <a:lnSpc>
                <a:spcPct val="100000"/>
              </a:lnSpc>
              <a:spcBef>
                <a:spcPts val="0"/>
              </a:spcBef>
              <a:spcAft>
                <a:spcPts val="0"/>
              </a:spcAft>
              <a:buSzPts val="400"/>
              <a:buNone/>
              <a:defRPr/>
            </a:lvl2pPr>
            <a:lvl3pPr lvl="2" algn="l">
              <a:lnSpc>
                <a:spcPct val="100000"/>
              </a:lnSpc>
              <a:spcBef>
                <a:spcPts val="0"/>
              </a:spcBef>
              <a:spcAft>
                <a:spcPts val="0"/>
              </a:spcAft>
              <a:buSzPts val="400"/>
              <a:buNone/>
              <a:defRPr/>
            </a:lvl3pPr>
            <a:lvl4pPr lvl="3" algn="l">
              <a:lnSpc>
                <a:spcPct val="100000"/>
              </a:lnSpc>
              <a:spcBef>
                <a:spcPts val="0"/>
              </a:spcBef>
              <a:spcAft>
                <a:spcPts val="0"/>
              </a:spcAft>
              <a:buSzPts val="400"/>
              <a:buNone/>
              <a:defRPr/>
            </a:lvl4pPr>
            <a:lvl5pPr lvl="4" algn="l">
              <a:lnSpc>
                <a:spcPct val="100000"/>
              </a:lnSpc>
              <a:spcBef>
                <a:spcPts val="0"/>
              </a:spcBef>
              <a:spcAft>
                <a:spcPts val="0"/>
              </a:spcAft>
              <a:buSzPts val="400"/>
              <a:buNone/>
              <a:defRPr/>
            </a:lvl5pPr>
            <a:lvl6pPr lvl="5" algn="l">
              <a:lnSpc>
                <a:spcPct val="100000"/>
              </a:lnSpc>
              <a:spcBef>
                <a:spcPts val="0"/>
              </a:spcBef>
              <a:spcAft>
                <a:spcPts val="0"/>
              </a:spcAft>
              <a:buSzPts val="400"/>
              <a:buNone/>
              <a:defRPr/>
            </a:lvl6pPr>
            <a:lvl7pPr lvl="6" algn="l">
              <a:lnSpc>
                <a:spcPct val="100000"/>
              </a:lnSpc>
              <a:spcBef>
                <a:spcPts val="0"/>
              </a:spcBef>
              <a:spcAft>
                <a:spcPts val="0"/>
              </a:spcAft>
              <a:buSzPts val="400"/>
              <a:buNone/>
              <a:defRPr/>
            </a:lvl7pPr>
            <a:lvl8pPr lvl="7" algn="l">
              <a:lnSpc>
                <a:spcPct val="100000"/>
              </a:lnSpc>
              <a:spcBef>
                <a:spcPts val="0"/>
              </a:spcBef>
              <a:spcAft>
                <a:spcPts val="0"/>
              </a:spcAft>
              <a:buSzPts val="400"/>
              <a:buNone/>
              <a:defRPr/>
            </a:lvl8pPr>
            <a:lvl9pPr lvl="8" algn="l">
              <a:lnSpc>
                <a:spcPct val="100000"/>
              </a:lnSpc>
              <a:spcBef>
                <a:spcPts val="0"/>
              </a:spcBef>
              <a:spcAft>
                <a:spcPts val="0"/>
              </a:spcAft>
              <a:buSzPts val="400"/>
              <a:buNone/>
              <a:defRPr/>
            </a:lvl9pPr>
          </a:lstStyle>
          <a:p>
            <a:endParaRPr/>
          </a:p>
        </p:txBody>
      </p:sp>
      <p:sp>
        <p:nvSpPr>
          <p:cNvPr id="23" name="Google Shape;23;p4"/>
          <p:cNvSpPr txBox="1">
            <a:spLocks noGrp="1"/>
          </p:cNvSpPr>
          <p:nvPr>
            <p:ph type="body" idx="1"/>
          </p:nvPr>
        </p:nvSpPr>
        <p:spPr>
          <a:xfrm>
            <a:off x="555785" y="1773451"/>
            <a:ext cx="9189300" cy="4901700"/>
          </a:xfrm>
          <a:prstGeom prst="rect">
            <a:avLst/>
          </a:prstGeom>
          <a:noFill/>
          <a:ln>
            <a:noFill/>
          </a:ln>
        </p:spPr>
        <p:txBody>
          <a:bodyPr spcFirstLastPara="1" wrap="square" lIns="25700" tIns="12875" rIns="25700" bIns="12875" anchor="t" anchorCtr="0">
            <a:noAutofit/>
          </a:bodyPr>
          <a:lstStyle>
            <a:lvl1pPr marL="457200" lvl="0" indent="-298450" algn="l">
              <a:lnSpc>
                <a:spcPct val="100000"/>
              </a:lnSpc>
              <a:spcBef>
                <a:spcPts val="1100"/>
              </a:spcBef>
              <a:spcAft>
                <a:spcPts val="0"/>
              </a:spcAft>
              <a:buSzPts val="1100"/>
              <a:buChar char="▶"/>
              <a:defRPr/>
            </a:lvl1pPr>
            <a:lvl2pPr marL="914400" lvl="1" indent="-273050" algn="l">
              <a:lnSpc>
                <a:spcPct val="100000"/>
              </a:lnSpc>
              <a:spcBef>
                <a:spcPts val="1100"/>
              </a:spcBef>
              <a:spcAft>
                <a:spcPts val="0"/>
              </a:spcAft>
              <a:buSzPts val="700"/>
              <a:buChar char="●"/>
              <a:defRPr/>
            </a:lvl2pPr>
            <a:lvl3pPr marL="1371600" lvl="2" indent="-279400" algn="l">
              <a:lnSpc>
                <a:spcPct val="100000"/>
              </a:lnSpc>
              <a:spcBef>
                <a:spcPts val="1100"/>
              </a:spcBef>
              <a:spcAft>
                <a:spcPts val="0"/>
              </a:spcAft>
              <a:buSzPts val="800"/>
              <a:buChar char="✓"/>
              <a:defRPr/>
            </a:lvl3pPr>
            <a:lvl4pPr marL="1828800" lvl="3" indent="-273050" algn="l">
              <a:lnSpc>
                <a:spcPct val="100000"/>
              </a:lnSpc>
              <a:spcBef>
                <a:spcPts val="1100"/>
              </a:spcBef>
              <a:spcAft>
                <a:spcPts val="0"/>
              </a:spcAft>
              <a:buSzPts val="700"/>
              <a:buChar char="▶"/>
              <a:defRPr/>
            </a:lvl4pPr>
            <a:lvl5pPr marL="2286000" lvl="4" indent="-273050" algn="l">
              <a:lnSpc>
                <a:spcPct val="100000"/>
              </a:lnSpc>
              <a:spcBef>
                <a:spcPts val="1100"/>
              </a:spcBef>
              <a:spcAft>
                <a:spcPts val="0"/>
              </a:spcAft>
              <a:buSzPts val="700"/>
              <a:buFont typeface="Arial"/>
              <a:buChar char="●"/>
              <a:defRPr/>
            </a:lvl5pPr>
            <a:lvl6pPr marL="2743200" lvl="5" indent="-247650" algn="l">
              <a:lnSpc>
                <a:spcPct val="100000"/>
              </a:lnSpc>
              <a:spcBef>
                <a:spcPts val="1100"/>
              </a:spcBef>
              <a:spcAft>
                <a:spcPts val="0"/>
              </a:spcAft>
              <a:buSzPts val="300"/>
              <a:buChar char="▶"/>
              <a:defRPr/>
            </a:lvl6pPr>
            <a:lvl7pPr marL="3200400" lvl="6" indent="-247650" algn="l">
              <a:lnSpc>
                <a:spcPct val="100000"/>
              </a:lnSpc>
              <a:spcBef>
                <a:spcPts val="1100"/>
              </a:spcBef>
              <a:spcAft>
                <a:spcPts val="0"/>
              </a:spcAft>
              <a:buSzPts val="300"/>
              <a:buChar char="▶"/>
              <a:defRPr/>
            </a:lvl7pPr>
            <a:lvl8pPr marL="3657600" lvl="7" indent="-247650" algn="l">
              <a:lnSpc>
                <a:spcPct val="100000"/>
              </a:lnSpc>
              <a:spcBef>
                <a:spcPts val="1100"/>
              </a:spcBef>
              <a:spcAft>
                <a:spcPts val="0"/>
              </a:spcAft>
              <a:buSzPts val="300"/>
              <a:buChar char="▶"/>
              <a:defRPr/>
            </a:lvl8pPr>
            <a:lvl9pPr marL="4114800" lvl="8" indent="-247650" algn="l">
              <a:lnSpc>
                <a:spcPct val="100000"/>
              </a:lnSpc>
              <a:spcBef>
                <a:spcPts val="1100"/>
              </a:spcBef>
              <a:spcAft>
                <a:spcPts val="0"/>
              </a:spcAft>
              <a:buSzPts val="300"/>
              <a:buChar char="▶"/>
              <a:defRPr/>
            </a:lvl9pPr>
          </a:lstStyle>
          <a:p>
            <a:endParaRPr/>
          </a:p>
        </p:txBody>
      </p:sp>
      <p:sp>
        <p:nvSpPr>
          <p:cNvPr id="24" name="Google Shape;24;p4"/>
          <p:cNvSpPr txBox="1">
            <a:spLocks noGrp="1"/>
          </p:cNvSpPr>
          <p:nvPr>
            <p:ph type="sldNum" idx="12"/>
          </p:nvPr>
        </p:nvSpPr>
        <p:spPr>
          <a:xfrm>
            <a:off x="11294365" y="74176"/>
            <a:ext cx="683700" cy="365700"/>
          </a:xfrm>
          <a:prstGeom prst="rect">
            <a:avLst/>
          </a:prstGeom>
          <a:noFill/>
          <a:ln>
            <a:noFill/>
          </a:ln>
        </p:spPr>
        <p:txBody>
          <a:bodyPr spcFirstLastPara="1" wrap="square" lIns="25700" tIns="12875" rIns="25700" bIns="12875" anchor="ctr" anchorCtr="0">
            <a:noAutofit/>
          </a:bodyPr>
          <a:lstStyle>
            <a:lvl1pPr marL="0" marR="0" lvl="0"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 name="Google Shape;28;p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9" name="Google Shape;29;p5"/>
          <p:cNvSpPr txBox="1">
            <a:spLocks noGrp="1"/>
          </p:cNvSpPr>
          <p:nvPr>
            <p:ph type="ftr" idx="11"/>
          </p:nvPr>
        </p:nvSpPr>
        <p:spPr>
          <a:xfrm>
            <a:off x="4038600" y="6356350"/>
            <a:ext cx="4078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atin typeface="Franklin Gothic Medium" panose="020B06030201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 name="Google Shape;33;p6"/>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6"/>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6" name="Google Shape;36;p6"/>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800"/>
              <a:buNone/>
              <a:defRPr sz="18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800"/>
              <a:buNone/>
              <a:defRPr sz="18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4" name="Google Shape;44;p7"/>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8" name="Google Shape;48;p8"/>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1" name="Google Shape;51;p9"/>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0"/>
          <p:cNvSpPr txBox="1">
            <a:spLocks noGrp="1"/>
          </p:cNvSpPr>
          <p:nvPr>
            <p:ph type="body" idx="1"/>
          </p:nvPr>
        </p:nvSpPr>
        <p:spPr>
          <a:xfrm>
            <a:off x="5183188" y="1891430"/>
            <a:ext cx="6172200" cy="39696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02649"/>
              </a:buClr>
              <a:buSzPts val="3200"/>
              <a:buChar char="•"/>
              <a:defRPr sz="3200"/>
            </a:lvl1pPr>
            <a:lvl2pPr marL="914400" lvl="1" indent="-406400" algn="l">
              <a:lnSpc>
                <a:spcPct val="90000"/>
              </a:lnSpc>
              <a:spcBef>
                <a:spcPts val="500"/>
              </a:spcBef>
              <a:spcAft>
                <a:spcPts val="0"/>
              </a:spcAft>
              <a:buClr>
                <a:srgbClr val="102649"/>
              </a:buClr>
              <a:buSzPts val="2800"/>
              <a:buChar char="•"/>
              <a:defRPr sz="2800"/>
            </a:lvl2pPr>
            <a:lvl3pPr marL="1371600" lvl="2" indent="-381000" algn="l">
              <a:lnSpc>
                <a:spcPct val="90000"/>
              </a:lnSpc>
              <a:spcBef>
                <a:spcPts val="500"/>
              </a:spcBef>
              <a:spcAft>
                <a:spcPts val="0"/>
              </a:spcAft>
              <a:buClr>
                <a:srgbClr val="102649"/>
              </a:buClr>
              <a:buSzPts val="2400"/>
              <a:buChar char="•"/>
              <a:defRPr sz="2400"/>
            </a:lvl3pPr>
            <a:lvl4pPr marL="1828800" lvl="3" indent="-355600" algn="l">
              <a:lnSpc>
                <a:spcPct val="90000"/>
              </a:lnSpc>
              <a:spcBef>
                <a:spcPts val="500"/>
              </a:spcBef>
              <a:spcAft>
                <a:spcPts val="0"/>
              </a:spcAft>
              <a:buClr>
                <a:srgbClr val="102649"/>
              </a:buClr>
              <a:buSzPts val="2000"/>
              <a:buChar char="•"/>
              <a:defRPr sz="2000"/>
            </a:lvl4pPr>
            <a:lvl5pPr marL="2286000" lvl="4" indent="-355600" algn="l">
              <a:lnSpc>
                <a:spcPct val="90000"/>
              </a:lnSpc>
              <a:spcBef>
                <a:spcPts val="500"/>
              </a:spcBef>
              <a:spcAft>
                <a:spcPts val="0"/>
              </a:spcAft>
              <a:buClr>
                <a:srgbClr val="10264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10"/>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400"/>
              <a:buNone/>
              <a:defRPr sz="14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000"/>
              <a:buNone/>
              <a:defRPr sz="1000"/>
            </a:lvl4pPr>
            <a:lvl5pPr marL="2286000" lvl="4" indent="-228600" algn="l">
              <a:lnSpc>
                <a:spcPct val="90000"/>
              </a:lnSpc>
              <a:spcBef>
                <a:spcPts val="500"/>
              </a:spcBef>
              <a:spcAft>
                <a:spcPts val="0"/>
              </a:spcAft>
              <a:buClr>
                <a:srgbClr val="10264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7" name="Google Shape;57;p10"/>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8" name="Google Shape;8;p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9" name="Google Shape;9;p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facingtoday.facinghistory.org/8-components-of-a-reflective-classroom"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kzvm1m8zq5g"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hyperlink" Target="https://library.teachingworks.org/wp-content/uploads/10_BRR_decomp_092019.pdf"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LrKdnDgUhJg"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LrKdnDgUhJg&amp;t=138s"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oRXYc4xmvwg"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inghistory.org/professional-development/ondemand/contracting"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Classroom_Contract_Activity.docx"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education.ky.gov/curriculum/standards/kyacadstand/Documents/KAS_for_Social_Studies_Glossary_of_Terms.pdf"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ctl.columbia.edu/resources-and-technology/teaching-with-technology/teaching-online/community-building/"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ctrTitle"/>
          </p:nvPr>
        </p:nvSpPr>
        <p:spPr>
          <a:xfrm>
            <a:off x="2389550" y="1102238"/>
            <a:ext cx="9144000" cy="23877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6000"/>
              <a:buFont typeface="Arial"/>
              <a:buNone/>
            </a:pPr>
            <a:r>
              <a:rPr lang="en-US" sz="5500" dirty="0"/>
              <a:t>Creating Collaborative Civic Spaces Module Series</a:t>
            </a:r>
            <a:endParaRPr sz="4000" dirty="0"/>
          </a:p>
          <a:p>
            <a:pPr marL="0" lvl="0" indent="0" algn="ctr" rtl="0">
              <a:lnSpc>
                <a:spcPct val="90000"/>
              </a:lnSpc>
              <a:spcBef>
                <a:spcPts val="0"/>
              </a:spcBef>
              <a:spcAft>
                <a:spcPts val="0"/>
              </a:spcAft>
              <a:buClr>
                <a:srgbClr val="595959"/>
              </a:buClr>
              <a:buSzPts val="4000"/>
              <a:buFont typeface="Arial"/>
              <a:buNone/>
            </a:pPr>
            <a:endParaRPr sz="4000" b="1" dirty="0">
              <a:solidFill>
                <a:srgbClr val="595959"/>
              </a:solidFill>
            </a:endParaRPr>
          </a:p>
        </p:txBody>
      </p:sp>
      <p:sp>
        <p:nvSpPr>
          <p:cNvPr id="93" name="Google Shape;93;p17"/>
          <p:cNvSpPr txBox="1">
            <a:spLocks noGrp="1"/>
          </p:cNvSpPr>
          <p:nvPr>
            <p:ph type="subTitle" idx="1"/>
          </p:nvPr>
        </p:nvSpPr>
        <p:spPr>
          <a:xfrm>
            <a:off x="2831600" y="3489950"/>
            <a:ext cx="8944500" cy="2387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2800" dirty="0">
                <a:ea typeface="Calibri"/>
                <a:cs typeface="Calibri"/>
                <a:sym typeface="Calibri"/>
              </a:rPr>
              <a:t>Module Three:</a:t>
            </a:r>
          </a:p>
          <a:p>
            <a:pPr marL="0" lvl="0" indent="0" algn="ctr" rtl="0">
              <a:lnSpc>
                <a:spcPct val="90000"/>
              </a:lnSpc>
              <a:spcBef>
                <a:spcPts val="0"/>
              </a:spcBef>
              <a:spcAft>
                <a:spcPts val="0"/>
              </a:spcAft>
              <a:buClr>
                <a:schemeClr val="dk1"/>
              </a:buClr>
              <a:buSzPts val="2400"/>
              <a:buNone/>
            </a:pPr>
            <a:endParaRPr sz="2800" dirty="0">
              <a:ea typeface="Calibri"/>
              <a:cs typeface="Calibri"/>
              <a:sym typeface="Calibri"/>
            </a:endParaRPr>
          </a:p>
          <a:p>
            <a:pPr marL="0" lvl="0" indent="0" algn="ctr" rtl="0">
              <a:lnSpc>
                <a:spcPct val="90000"/>
              </a:lnSpc>
              <a:spcBef>
                <a:spcPts val="0"/>
              </a:spcBef>
              <a:spcAft>
                <a:spcPts val="0"/>
              </a:spcAft>
              <a:buClr>
                <a:schemeClr val="dk1"/>
              </a:buClr>
              <a:buSzPts val="2400"/>
              <a:buNone/>
            </a:pPr>
            <a:r>
              <a:rPr lang="en-US" sz="2800" dirty="0">
                <a:ea typeface="Calibri"/>
                <a:cs typeface="Calibri"/>
                <a:sym typeface="Calibri"/>
              </a:rPr>
              <a:t>How do we engage student voice when building community in the classroom?</a:t>
            </a:r>
            <a:endParaRPr sz="2800" dirty="0">
              <a:ea typeface="Calibri"/>
              <a:cs typeface="Calibri"/>
              <a:sym typeface="Calibri"/>
            </a:endParaRPr>
          </a:p>
          <a:p>
            <a:pPr marL="0" lvl="0" indent="0" algn="l" rtl="0">
              <a:lnSpc>
                <a:spcPct val="90000"/>
              </a:lnSpc>
              <a:spcBef>
                <a:spcPts val="0"/>
              </a:spcBef>
              <a:spcAft>
                <a:spcPts val="0"/>
              </a:spcAft>
              <a:buClr>
                <a:schemeClr val="dk1"/>
              </a:buClr>
              <a:buSzPts val="2400"/>
              <a:buNone/>
            </a:pPr>
            <a:endParaRPr sz="2800" dirty="0"/>
          </a:p>
        </p:txBody>
      </p:sp>
      <p:sp>
        <p:nvSpPr>
          <p:cNvPr id="2" name="Slide Number Placeholder 1">
            <a:extLst>
              <a:ext uri="{FF2B5EF4-FFF2-40B4-BE49-F238E27FC236}">
                <a16:creationId xmlns:a16="http://schemas.microsoft.com/office/drawing/2014/main" id="{E8A725FC-D84D-FE7D-1034-BB0BBEF3029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6"/>
          <p:cNvSpPr txBox="1">
            <a:spLocks noGrp="1"/>
          </p:cNvSpPr>
          <p:nvPr>
            <p:ph type="body" idx="1"/>
          </p:nvPr>
        </p:nvSpPr>
        <p:spPr>
          <a:xfrm>
            <a:off x="320911" y="890700"/>
            <a:ext cx="7381464" cy="50766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1000"/>
              </a:spcBef>
              <a:spcAft>
                <a:spcPts val="1200"/>
              </a:spcAft>
              <a:buClr>
                <a:schemeClr val="dk1"/>
              </a:buClr>
              <a:buSzPts val="2600"/>
              <a:buChar char="•"/>
            </a:pPr>
            <a:r>
              <a:rPr lang="en-US" sz="2600" dirty="0">
                <a:solidFill>
                  <a:schemeClr val="dk1"/>
                </a:solidFill>
                <a:latin typeface="Franklin Gothic Book" panose="020B0503020102020204" pitchFamily="34" charset="0"/>
                <a:ea typeface="Calibri"/>
                <a:cs typeface="Calibri"/>
                <a:sym typeface="Calibri"/>
              </a:rPr>
              <a:t>Students </a:t>
            </a:r>
            <a:r>
              <a:rPr lang="en-US" sz="2600" b="1" dirty="0">
                <a:solidFill>
                  <a:schemeClr val="dk1"/>
                </a:solidFill>
                <a:latin typeface="Franklin Gothic Book" panose="020B0503020102020204" pitchFamily="34" charset="0"/>
                <a:ea typeface="Calibri"/>
                <a:cs typeface="Calibri"/>
                <a:sym typeface="Calibri"/>
              </a:rPr>
              <a:t>engage in disciplinary thinking</a:t>
            </a:r>
            <a:r>
              <a:rPr lang="en-US" sz="2600" dirty="0">
                <a:solidFill>
                  <a:schemeClr val="dk1"/>
                </a:solidFill>
                <a:latin typeface="Franklin Gothic Book" panose="020B0503020102020204" pitchFamily="34" charset="0"/>
                <a:ea typeface="Calibri"/>
                <a:cs typeface="Calibri"/>
                <a:sym typeface="Calibri"/>
              </a:rPr>
              <a:t> and </a:t>
            </a:r>
            <a:r>
              <a:rPr lang="en-US" sz="2600" b="1" dirty="0">
                <a:solidFill>
                  <a:schemeClr val="dk1"/>
                </a:solidFill>
                <a:latin typeface="Franklin Gothic Book" panose="020B0503020102020204" pitchFamily="34" charset="0"/>
                <a:ea typeface="Calibri"/>
                <a:cs typeface="Calibri"/>
                <a:sym typeface="Calibri"/>
              </a:rPr>
              <a:t>apply appropriate evidence </a:t>
            </a:r>
            <a:r>
              <a:rPr lang="en-US" sz="2600" dirty="0">
                <a:solidFill>
                  <a:schemeClr val="dk1"/>
                </a:solidFill>
                <a:latin typeface="Franklin Gothic Book" panose="020B0503020102020204" pitchFamily="34" charset="0"/>
                <a:ea typeface="Calibri"/>
                <a:cs typeface="Calibri"/>
                <a:sym typeface="Calibri"/>
              </a:rPr>
              <a:t>to</a:t>
            </a:r>
            <a:r>
              <a:rPr lang="en-US" sz="2600" b="1" dirty="0">
                <a:solidFill>
                  <a:schemeClr val="dk1"/>
                </a:solidFill>
                <a:latin typeface="Franklin Gothic Book" panose="020B0503020102020204" pitchFamily="34" charset="0"/>
                <a:ea typeface="Calibri"/>
                <a:cs typeface="Calibri"/>
                <a:sym typeface="Calibri"/>
              </a:rPr>
              <a:t> propose a solution</a:t>
            </a:r>
            <a:r>
              <a:rPr lang="en-US" sz="2600" dirty="0">
                <a:solidFill>
                  <a:schemeClr val="dk1"/>
                </a:solidFill>
                <a:latin typeface="Franklin Gothic Book" panose="020B0503020102020204" pitchFamily="34" charset="0"/>
                <a:ea typeface="Calibri"/>
                <a:cs typeface="Calibri"/>
                <a:sym typeface="Calibri"/>
              </a:rPr>
              <a:t> or</a:t>
            </a:r>
            <a:r>
              <a:rPr lang="en-US" sz="2600" b="1" dirty="0">
                <a:solidFill>
                  <a:schemeClr val="dk1"/>
                </a:solidFill>
                <a:latin typeface="Franklin Gothic Book" panose="020B0503020102020204" pitchFamily="34" charset="0"/>
                <a:ea typeface="Calibri"/>
                <a:cs typeface="Calibri"/>
                <a:sym typeface="Calibri"/>
              </a:rPr>
              <a:t> design an action plan</a:t>
            </a:r>
            <a:r>
              <a:rPr lang="en-US" sz="2600" dirty="0">
                <a:solidFill>
                  <a:schemeClr val="dk1"/>
                </a:solidFill>
                <a:latin typeface="Franklin Gothic Book" panose="020B0503020102020204" pitchFamily="34" charset="0"/>
                <a:ea typeface="Calibri"/>
                <a:cs typeface="Calibri"/>
                <a:sym typeface="Calibri"/>
              </a:rPr>
              <a:t>. </a:t>
            </a:r>
            <a:endParaRPr sz="2600" dirty="0">
              <a:solidFill>
                <a:schemeClr val="dk1"/>
              </a:solidFill>
              <a:latin typeface="Franklin Gothic Book" panose="020B0503020102020204" pitchFamily="34" charset="0"/>
              <a:ea typeface="Calibri"/>
              <a:cs typeface="Calibri"/>
              <a:sym typeface="Calibri"/>
            </a:endParaRPr>
          </a:p>
          <a:p>
            <a:pPr marL="457200" lvl="0" indent="-393700" algn="l" rtl="0">
              <a:lnSpc>
                <a:spcPct val="100000"/>
              </a:lnSpc>
              <a:spcBef>
                <a:spcPts val="1000"/>
              </a:spcBef>
              <a:spcAft>
                <a:spcPts val="1200"/>
              </a:spcAft>
              <a:buClr>
                <a:schemeClr val="dk1"/>
              </a:buClr>
              <a:buSzPts val="2600"/>
              <a:buChar char="•"/>
            </a:pPr>
            <a:r>
              <a:rPr lang="en-US" sz="2600" dirty="0">
                <a:solidFill>
                  <a:schemeClr val="dk1"/>
                </a:solidFill>
                <a:latin typeface="Franklin Gothic Book" panose="020B0503020102020204" pitchFamily="34" charset="0"/>
                <a:ea typeface="Calibri"/>
                <a:cs typeface="Calibri"/>
                <a:sym typeface="Calibri"/>
              </a:rPr>
              <a:t>Students apply a range of </a:t>
            </a:r>
            <a:r>
              <a:rPr lang="en-US" sz="2600" b="1" dirty="0">
                <a:solidFill>
                  <a:schemeClr val="dk1"/>
                </a:solidFill>
                <a:latin typeface="Franklin Gothic Book" panose="020B0503020102020204" pitchFamily="34" charset="0"/>
                <a:ea typeface="Calibri"/>
                <a:cs typeface="Calibri"/>
                <a:sym typeface="Calibri"/>
              </a:rPr>
              <a:t>deliberative and democratic</a:t>
            </a:r>
            <a:r>
              <a:rPr lang="en-US" sz="2600" dirty="0">
                <a:solidFill>
                  <a:schemeClr val="dk1"/>
                </a:solidFill>
                <a:latin typeface="Franklin Gothic Book" panose="020B0503020102020204" pitchFamily="34" charset="0"/>
                <a:ea typeface="Calibri"/>
                <a:cs typeface="Calibri"/>
                <a:sym typeface="Calibri"/>
              </a:rPr>
              <a:t> </a:t>
            </a:r>
            <a:r>
              <a:rPr lang="en-US" sz="2600" b="1" dirty="0">
                <a:solidFill>
                  <a:schemeClr val="dk1"/>
                </a:solidFill>
                <a:latin typeface="Franklin Gothic Book" panose="020B0503020102020204" pitchFamily="34" charset="0"/>
                <a:ea typeface="Calibri"/>
                <a:cs typeface="Calibri"/>
                <a:sym typeface="Calibri"/>
              </a:rPr>
              <a:t>procedures</a:t>
            </a:r>
            <a:r>
              <a:rPr lang="en-US" sz="2600" dirty="0">
                <a:solidFill>
                  <a:schemeClr val="dk1"/>
                </a:solidFill>
                <a:latin typeface="Franklin Gothic Book" panose="020B0503020102020204" pitchFamily="34" charset="0"/>
                <a:ea typeface="Calibri"/>
                <a:cs typeface="Calibri"/>
                <a:sym typeface="Calibri"/>
              </a:rPr>
              <a:t> to make decisions about ways to </a:t>
            </a:r>
            <a:r>
              <a:rPr lang="en-US" sz="2600" b="1" dirty="0">
                <a:solidFill>
                  <a:schemeClr val="dk1"/>
                </a:solidFill>
                <a:latin typeface="Franklin Gothic Book" panose="020B0503020102020204" pitchFamily="34" charset="0"/>
                <a:ea typeface="Calibri"/>
                <a:cs typeface="Calibri"/>
                <a:sym typeface="Calibri"/>
              </a:rPr>
              <a:t>take action </a:t>
            </a:r>
            <a:r>
              <a:rPr lang="en-US" sz="2600" dirty="0">
                <a:solidFill>
                  <a:schemeClr val="dk1"/>
                </a:solidFill>
                <a:latin typeface="Franklin Gothic Book" panose="020B0503020102020204" pitchFamily="34" charset="0"/>
                <a:ea typeface="Calibri"/>
                <a:cs typeface="Calibri"/>
                <a:sym typeface="Calibri"/>
              </a:rPr>
              <a:t>on current local, regional and global issues.</a:t>
            </a:r>
            <a:endParaRPr sz="1200" dirty="0">
              <a:solidFill>
                <a:schemeClr val="dk1"/>
              </a:solidFill>
              <a:latin typeface="Franklin Gothic Book" panose="020B0503020102020204" pitchFamily="34" charset="0"/>
            </a:endParaRPr>
          </a:p>
          <a:p>
            <a:pPr marL="63500" lvl="0" indent="0" algn="l" rtl="0">
              <a:lnSpc>
                <a:spcPct val="90000"/>
              </a:lnSpc>
              <a:spcBef>
                <a:spcPts val="0"/>
              </a:spcBef>
              <a:spcAft>
                <a:spcPts val="0"/>
              </a:spcAft>
              <a:buClr>
                <a:schemeClr val="dk1"/>
              </a:buClr>
              <a:buSzPts val="2600"/>
              <a:buNone/>
            </a:pPr>
            <a:r>
              <a:rPr lang="en-US" sz="2400" dirty="0">
                <a:solidFill>
                  <a:schemeClr val="dk1"/>
                </a:solidFill>
                <a:latin typeface="Franklin Gothic Book" panose="020B0503020102020204" pitchFamily="34" charset="0"/>
                <a:ea typeface="Calibri"/>
                <a:cs typeface="Calibri"/>
                <a:sym typeface="Calibri"/>
              </a:rPr>
              <a:t>Thus, social studies classrooms in Kentucky must be collaborative environments where students can engage in civil discussion, reach consensus when appropriate and respect multiple perspectives.</a:t>
            </a:r>
            <a:endParaRPr sz="2400" dirty="0">
              <a:solidFill>
                <a:schemeClr val="dk1"/>
              </a:solidFill>
              <a:latin typeface="Franklin Gothic Book" panose="020B0503020102020204" pitchFamily="34" charset="0"/>
              <a:ea typeface="Calibri"/>
              <a:cs typeface="Calibri"/>
              <a:sym typeface="Calibri"/>
            </a:endParaRPr>
          </a:p>
        </p:txBody>
      </p:sp>
      <p:sp>
        <p:nvSpPr>
          <p:cNvPr id="162" name="Google Shape;162;p26">
            <a:extLst>
              <a:ext uri="{C183D7F6-B498-43B3-948B-1728B52AA6E4}">
                <adec:decorative xmlns:adec="http://schemas.microsoft.com/office/drawing/2017/decorative" val="1"/>
              </a:ext>
            </a:extLst>
          </p:cNvPr>
          <p:cNvSpPr/>
          <p:nvPr/>
        </p:nvSpPr>
        <p:spPr>
          <a:xfrm>
            <a:off x="226172" y="4102443"/>
            <a:ext cx="7570942" cy="1629794"/>
          </a:xfrm>
          <a:prstGeom prst="frame">
            <a:avLst>
              <a:gd name="adj1" fmla="val 784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63" name="Google Shape;163;p26"/>
          <p:cNvSpPr txBox="1">
            <a:spLocks noGrp="1"/>
          </p:cNvSpPr>
          <p:nvPr>
            <p:ph type="title"/>
          </p:nvPr>
        </p:nvSpPr>
        <p:spPr>
          <a:xfrm>
            <a:off x="415650" y="226367"/>
            <a:ext cx="11360700" cy="763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sz="3900" dirty="0">
                <a:latin typeface="Franklin Gothic Medium" panose="020B0603020102020204" pitchFamily="34" charset="0"/>
              </a:rPr>
              <a:t>Student Voice and the </a:t>
            </a:r>
            <a:r>
              <a:rPr lang="en-US" sz="3900" i="1" dirty="0">
                <a:latin typeface="Franklin Gothic Medium" panose="020B0603020102020204" pitchFamily="34" charset="0"/>
              </a:rPr>
              <a:t>KAS for Social Studies </a:t>
            </a:r>
            <a:r>
              <a:rPr lang="en-US" sz="3900" dirty="0">
                <a:latin typeface="Franklin Gothic Medium" panose="020B0603020102020204" pitchFamily="34" charset="0"/>
              </a:rPr>
              <a:t>(2)</a:t>
            </a:r>
            <a:r>
              <a:rPr lang="en-US" sz="4200" dirty="0">
                <a:solidFill>
                  <a:schemeClr val="dk1"/>
                </a:solidFill>
                <a:latin typeface="Franklin Gothic Medium" panose="020B0603020102020204" pitchFamily="34" charset="0"/>
              </a:rPr>
              <a:t> </a:t>
            </a:r>
            <a:endParaRPr sz="4200" dirty="0">
              <a:solidFill>
                <a:srgbClr val="FF0000"/>
              </a:solidFill>
              <a:latin typeface="Franklin Gothic Medium" panose="020B0603020102020204" pitchFamily="34" charset="0"/>
            </a:endParaRPr>
          </a:p>
        </p:txBody>
      </p:sp>
      <p:pic>
        <p:nvPicPr>
          <p:cNvPr id="2" name="Google Shape;109;p15" descr="This is an image that has a circle divided into 4 parts: Questioning, Using Evidence, Communicating Conclusions and Investigating Using Disciplinary Concepts. There is an arrow from the last quarter that points to a semi circle that has 4 parts: History, Economics, Geography and Civics. There are arrows around the circle and semi-circle showing that they are a continuous cycle.">
            <a:extLst>
              <a:ext uri="{FF2B5EF4-FFF2-40B4-BE49-F238E27FC236}">
                <a16:creationId xmlns:a16="http://schemas.microsoft.com/office/drawing/2014/main" id="{A2E97EDB-BDBE-09E9-5E8E-7DC5541288DA}"/>
              </a:ext>
            </a:extLst>
          </p:cNvPr>
          <p:cNvPicPr preferRelativeResize="0"/>
          <p:nvPr/>
        </p:nvPicPr>
        <p:blipFill rotWithShape="1">
          <a:blip r:embed="rId3">
            <a:alphaModFix/>
          </a:blip>
          <a:srcRect l="4879"/>
          <a:stretch/>
        </p:blipFill>
        <p:spPr>
          <a:xfrm>
            <a:off x="8359501" y="1087393"/>
            <a:ext cx="3832499" cy="4267200"/>
          </a:xfrm>
          <a:prstGeom prst="rect">
            <a:avLst/>
          </a:prstGeom>
          <a:noFill/>
          <a:ln>
            <a:noFill/>
          </a:ln>
        </p:spPr>
      </p:pic>
      <p:sp>
        <p:nvSpPr>
          <p:cNvPr id="3" name="Slide Number Placeholder 2">
            <a:extLst>
              <a:ext uri="{FF2B5EF4-FFF2-40B4-BE49-F238E27FC236}">
                <a16:creationId xmlns:a16="http://schemas.microsoft.com/office/drawing/2014/main" id="{D01B8824-189E-85B2-EA60-1B91C507178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156108" y="197951"/>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3759" dirty="0">
                <a:latin typeface="Franklin Gothic Medium" panose="020B0603020102020204" pitchFamily="34" charset="0"/>
              </a:rPr>
              <a:t>Why is student voice an important part of building community in a social studies classroom? </a:t>
            </a:r>
            <a:endParaRPr sz="3759" dirty="0">
              <a:latin typeface="Franklin Gothic Medium" panose="020B0603020102020204" pitchFamily="34" charset="0"/>
            </a:endParaRPr>
          </a:p>
        </p:txBody>
      </p:sp>
      <p:sp>
        <p:nvSpPr>
          <p:cNvPr id="169" name="Google Shape;169;p27"/>
          <p:cNvSpPr txBox="1">
            <a:spLocks noGrp="1"/>
          </p:cNvSpPr>
          <p:nvPr>
            <p:ph type="body" idx="1"/>
          </p:nvPr>
        </p:nvSpPr>
        <p:spPr>
          <a:xfrm>
            <a:off x="415600" y="3691029"/>
            <a:ext cx="11360700" cy="2400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sz="2700" dirty="0">
              <a:latin typeface="Franklin Gothic Book" panose="020B0503020102020204" pitchFamily="34" charset="0"/>
            </a:endParaRPr>
          </a:p>
          <a:p>
            <a:pPr marL="0" lvl="0" indent="0" algn="l" rtl="0">
              <a:spcBef>
                <a:spcPts val="1000"/>
              </a:spcBef>
              <a:spcAft>
                <a:spcPts val="0"/>
              </a:spcAft>
              <a:buNone/>
            </a:pPr>
            <a:r>
              <a:rPr lang="en-US" sz="2700" dirty="0">
                <a:solidFill>
                  <a:schemeClr val="dk1"/>
                </a:solidFill>
                <a:latin typeface="Franklin Gothic Book" panose="020B0503020102020204" pitchFamily="34" charset="0"/>
                <a:ea typeface="Calibri"/>
                <a:cs typeface="Calibri"/>
                <a:sym typeface="Calibri"/>
              </a:rPr>
              <a:t>Using the information provided on the previous slides, complete a Quick Write about the relationship between student voice and building community that answers the question above. </a:t>
            </a:r>
            <a:endParaRPr sz="2700" dirty="0">
              <a:solidFill>
                <a:schemeClr val="dk1"/>
              </a:solidFill>
              <a:latin typeface="Franklin Gothic Book" panose="020B0503020102020204" pitchFamily="34" charset="0"/>
              <a:ea typeface="Calibri"/>
              <a:cs typeface="Calibri"/>
              <a:sym typeface="Calibri"/>
            </a:endParaRPr>
          </a:p>
        </p:txBody>
      </p:sp>
      <p:pic>
        <p:nvPicPr>
          <p:cNvPr id="170" name="Google Shape;170;p27" descr="Public Domain Clip Art Image | pen &amp; pencil | ID: 13969767611079 ..."/>
          <p:cNvPicPr preferRelativeResize="0"/>
          <p:nvPr/>
        </p:nvPicPr>
        <p:blipFill>
          <a:blip r:embed="rId3">
            <a:alphaModFix/>
          </a:blip>
          <a:stretch>
            <a:fillRect/>
          </a:stretch>
        </p:blipFill>
        <p:spPr>
          <a:xfrm>
            <a:off x="4383821" y="1270167"/>
            <a:ext cx="2905274" cy="2623225"/>
          </a:xfrm>
          <a:prstGeom prst="rect">
            <a:avLst/>
          </a:prstGeom>
          <a:noFill/>
          <a:ln>
            <a:noFill/>
          </a:ln>
        </p:spPr>
      </p:pic>
      <p:sp>
        <p:nvSpPr>
          <p:cNvPr id="2" name="Slide Number Placeholder 1">
            <a:extLst>
              <a:ext uri="{FF2B5EF4-FFF2-40B4-BE49-F238E27FC236}">
                <a16:creationId xmlns:a16="http://schemas.microsoft.com/office/drawing/2014/main" id="{374FF5A5-48B8-00F0-5FB9-CE1CA72D967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9"/>
          <p:cNvSpPr txBox="1">
            <a:spLocks noGrp="1"/>
          </p:cNvSpPr>
          <p:nvPr>
            <p:ph type="title"/>
          </p:nvPr>
        </p:nvSpPr>
        <p:spPr>
          <a:xfrm>
            <a:off x="243225" y="95006"/>
            <a:ext cx="11360700" cy="7635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3650" dirty="0">
                <a:latin typeface="Franklin Gothic Medium" panose="020B0603020102020204" pitchFamily="34" charset="0"/>
              </a:rPr>
              <a:t>How to Create a Collaborative Environment</a:t>
            </a:r>
            <a:endParaRPr sz="3650" dirty="0">
              <a:latin typeface="Franklin Gothic Medium" panose="020B0603020102020204" pitchFamily="34" charset="0"/>
            </a:endParaRPr>
          </a:p>
        </p:txBody>
      </p:sp>
      <p:sp>
        <p:nvSpPr>
          <p:cNvPr id="184" name="Google Shape;184;p29"/>
          <p:cNvSpPr txBox="1">
            <a:spLocks noGrp="1"/>
          </p:cNvSpPr>
          <p:nvPr>
            <p:ph type="body" idx="1"/>
          </p:nvPr>
        </p:nvSpPr>
        <p:spPr>
          <a:xfrm>
            <a:off x="243225" y="995917"/>
            <a:ext cx="11360700" cy="45552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dirty="0">
                <a:latin typeface="Franklin Gothic Book" panose="020B0503020102020204" pitchFamily="34" charset="0"/>
                <a:ea typeface="Arial"/>
                <a:cs typeface="Arial"/>
                <a:sym typeface="Arial"/>
              </a:rPr>
              <a:t>Read the article entitled “</a:t>
            </a:r>
            <a:r>
              <a:rPr lang="en-US" i="1" u="sng" dirty="0">
                <a:solidFill>
                  <a:schemeClr val="hlink"/>
                </a:solidFill>
                <a:latin typeface="Franklin Gothic Book" panose="020B0503020102020204" pitchFamily="34" charset="0"/>
                <a:ea typeface="Arial"/>
                <a:cs typeface="Arial"/>
                <a:sym typeface="Arial"/>
                <a:hlinkClick r:id="rId3"/>
              </a:rPr>
              <a:t>Components of a Reflective Classroom</a:t>
            </a:r>
            <a:r>
              <a:rPr lang="en-US" i="1" dirty="0">
                <a:latin typeface="Franklin Gothic Book" panose="020B0503020102020204" pitchFamily="34" charset="0"/>
                <a:ea typeface="Arial"/>
                <a:cs typeface="Arial"/>
                <a:sym typeface="Arial"/>
              </a:rPr>
              <a:t>”</a:t>
            </a:r>
            <a:r>
              <a:rPr lang="en-US" dirty="0">
                <a:latin typeface="Franklin Gothic Book" panose="020B0503020102020204" pitchFamily="34" charset="0"/>
                <a:ea typeface="Arial"/>
                <a:cs typeface="Arial"/>
                <a:sym typeface="Arial"/>
              </a:rPr>
              <a:t> while annotating the article using the directions below.</a:t>
            </a:r>
            <a:endParaRPr dirty="0">
              <a:latin typeface="Franklin Gothic Book" panose="020B0503020102020204" pitchFamily="34" charset="0"/>
            </a:endParaRPr>
          </a:p>
        </p:txBody>
      </p:sp>
      <p:pic>
        <p:nvPicPr>
          <p:cNvPr id="185" name="Google Shape;185;p29" descr="This is a screenshot of the article linked on the slide."/>
          <p:cNvPicPr preferRelativeResize="0"/>
          <p:nvPr/>
        </p:nvPicPr>
        <p:blipFill>
          <a:blip r:embed="rId4">
            <a:alphaModFix/>
          </a:blip>
          <a:stretch>
            <a:fillRect/>
          </a:stretch>
        </p:blipFill>
        <p:spPr>
          <a:xfrm>
            <a:off x="1169475" y="2115375"/>
            <a:ext cx="5152999" cy="3472350"/>
          </a:xfrm>
          <a:prstGeom prst="rect">
            <a:avLst/>
          </a:prstGeom>
          <a:noFill/>
          <a:ln>
            <a:noFill/>
          </a:ln>
        </p:spPr>
      </p:pic>
      <p:sp>
        <p:nvSpPr>
          <p:cNvPr id="186" name="Google Shape;186;p29"/>
          <p:cNvSpPr txBox="1">
            <a:spLocks noGrp="1"/>
          </p:cNvSpPr>
          <p:nvPr>
            <p:ph type="body" idx="1"/>
          </p:nvPr>
        </p:nvSpPr>
        <p:spPr>
          <a:xfrm>
            <a:off x="8008421" y="1806000"/>
            <a:ext cx="4027060" cy="3246000"/>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0"/>
              </a:spcBef>
              <a:spcAft>
                <a:spcPts val="2400"/>
              </a:spcAft>
              <a:buClr>
                <a:schemeClr val="dk1"/>
              </a:buClr>
              <a:buSzPts val="2200"/>
              <a:buNone/>
            </a:pPr>
            <a:r>
              <a:rPr lang="en-US" sz="2400" dirty="0">
                <a:solidFill>
                  <a:schemeClr val="dk1"/>
                </a:solidFill>
                <a:latin typeface="Franklin Gothic Book" panose="020B0503020102020204" pitchFamily="34" charset="0"/>
                <a:ea typeface="Calibri"/>
                <a:cs typeface="Calibri"/>
                <a:sym typeface="Calibri"/>
              </a:rPr>
              <a:t>Triangle (point instead of base at bottom): Something “pointed” and new</a:t>
            </a:r>
            <a:endParaRPr dirty="0">
              <a:solidFill>
                <a:schemeClr val="dk1"/>
              </a:solidFill>
              <a:latin typeface="Franklin Gothic Book" panose="020B0503020102020204" pitchFamily="34" charset="0"/>
              <a:ea typeface="Calibri"/>
              <a:cs typeface="Calibri"/>
              <a:sym typeface="Calibri"/>
            </a:endParaRPr>
          </a:p>
          <a:p>
            <a:pPr marL="76200" lvl="0" indent="0" algn="l" rtl="0">
              <a:lnSpc>
                <a:spcPct val="100000"/>
              </a:lnSpc>
              <a:spcBef>
                <a:spcPts val="0"/>
              </a:spcBef>
              <a:spcAft>
                <a:spcPts val="2400"/>
              </a:spcAft>
              <a:buClr>
                <a:schemeClr val="dk1"/>
              </a:buClr>
              <a:buSzPts val="2200"/>
              <a:buNone/>
            </a:pPr>
            <a:r>
              <a:rPr lang="en-US" sz="2400" dirty="0">
                <a:solidFill>
                  <a:schemeClr val="dk1"/>
                </a:solidFill>
                <a:latin typeface="Franklin Gothic Book" panose="020B0503020102020204" pitchFamily="34" charset="0"/>
                <a:ea typeface="Calibri"/>
                <a:cs typeface="Calibri"/>
                <a:sym typeface="Calibri"/>
              </a:rPr>
              <a:t>Square: Something that “squared” or agreed with your thinking</a:t>
            </a:r>
            <a:endParaRPr dirty="0">
              <a:solidFill>
                <a:schemeClr val="dk1"/>
              </a:solidFill>
              <a:latin typeface="Franklin Gothic Book" panose="020B0503020102020204" pitchFamily="34" charset="0"/>
              <a:ea typeface="Calibri"/>
              <a:cs typeface="Calibri"/>
              <a:sym typeface="Calibri"/>
            </a:endParaRPr>
          </a:p>
          <a:p>
            <a:pPr marL="76200" lvl="0" indent="0" algn="l" rtl="0">
              <a:lnSpc>
                <a:spcPct val="100000"/>
              </a:lnSpc>
              <a:spcBef>
                <a:spcPts val="0"/>
              </a:spcBef>
              <a:spcAft>
                <a:spcPts val="2400"/>
              </a:spcAft>
              <a:buClr>
                <a:schemeClr val="dk1"/>
              </a:buClr>
              <a:buSzPts val="2200"/>
              <a:buNone/>
            </a:pPr>
            <a:r>
              <a:rPr lang="en-US" sz="2400" dirty="0">
                <a:solidFill>
                  <a:schemeClr val="dk1"/>
                </a:solidFill>
                <a:latin typeface="Franklin Gothic Book" panose="020B0503020102020204" pitchFamily="34" charset="0"/>
                <a:ea typeface="Calibri"/>
                <a:cs typeface="Calibri"/>
                <a:sym typeface="Calibri"/>
              </a:rPr>
              <a:t>Circle: Something that is still going around in your head</a:t>
            </a:r>
            <a:endParaRPr sz="2400" dirty="0">
              <a:solidFill>
                <a:schemeClr val="dk1"/>
              </a:solidFill>
              <a:latin typeface="Franklin Gothic Book" panose="020B0503020102020204" pitchFamily="34" charset="0"/>
              <a:ea typeface="Calibri"/>
              <a:cs typeface="Calibri"/>
              <a:sym typeface="Calibri"/>
            </a:endParaRPr>
          </a:p>
        </p:txBody>
      </p:sp>
      <p:sp>
        <p:nvSpPr>
          <p:cNvPr id="187" name="Google Shape;187;p29" descr="Triangle" title="Triangle"/>
          <p:cNvSpPr/>
          <p:nvPr/>
        </p:nvSpPr>
        <p:spPr>
          <a:xfrm>
            <a:off x="7317021" y="1871449"/>
            <a:ext cx="691400" cy="763500"/>
          </a:xfrm>
          <a:prstGeom prst="flowChartMerge">
            <a:avLst/>
          </a:prstGeom>
          <a:solidFill>
            <a:srgbClr val="00FFFF"/>
          </a:solidFill>
          <a:ln w="9525" cap="flat" cmpd="sng">
            <a:solidFill>
              <a:srgbClr val="1F497D"/>
            </a:solidFill>
            <a:prstDash val="solid"/>
            <a:round/>
            <a:headEnd type="none" w="sm" len="sm"/>
            <a:tailEnd type="none" w="sm" len="sm"/>
          </a:ln>
        </p:spPr>
        <p:txBody>
          <a:bodyPr spcFirstLastPara="1" wrap="square" lIns="80700" tIns="80700" rIns="80700" bIns="80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8" name="Google Shape;188;p29" descr="Square " title="Square "/>
          <p:cNvSpPr/>
          <p:nvPr/>
        </p:nvSpPr>
        <p:spPr>
          <a:xfrm>
            <a:off x="7316975" y="3339650"/>
            <a:ext cx="691500" cy="656100"/>
          </a:xfrm>
          <a:prstGeom prst="rect">
            <a:avLst/>
          </a:prstGeom>
          <a:solidFill>
            <a:srgbClr val="FFFF00"/>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89" name="Google Shape;189;p29" descr="Circle " title="Circle"/>
          <p:cNvSpPr/>
          <p:nvPr/>
        </p:nvSpPr>
        <p:spPr>
          <a:xfrm>
            <a:off x="7316977" y="4700451"/>
            <a:ext cx="691500" cy="763500"/>
          </a:xfrm>
          <a:prstGeom prst="ellipse">
            <a:avLst/>
          </a:prstGeom>
          <a:solidFill>
            <a:srgbClr val="FF00FF"/>
          </a:solidFill>
          <a:ln w="9525" cap="flat" cmpd="sng">
            <a:solidFill>
              <a:srgbClr val="1F497D"/>
            </a:solidFill>
            <a:prstDash val="solid"/>
            <a:round/>
            <a:headEnd type="none" w="sm" len="sm"/>
            <a:tailEnd type="none" w="sm" len="sm"/>
          </a:ln>
        </p:spPr>
        <p:txBody>
          <a:bodyPr spcFirstLastPara="1" wrap="square" lIns="80700" tIns="80700" rIns="80700" bIns="80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0A7F5210-586A-3EEF-D2AD-6EFDC76329D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0"/>
          <p:cNvSpPr txBox="1">
            <a:spLocks noGrp="1"/>
          </p:cNvSpPr>
          <p:nvPr>
            <p:ph type="title"/>
          </p:nvPr>
        </p:nvSpPr>
        <p:spPr>
          <a:xfrm>
            <a:off x="151141" y="250037"/>
            <a:ext cx="11621700" cy="1125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dirty="0">
                <a:latin typeface="Franklin Gothic Medium" panose="020B0603020102020204" pitchFamily="34" charset="0"/>
              </a:rPr>
              <a:t>Ways to Engage Student Voice in Building Community: Relationships (1)  </a:t>
            </a:r>
            <a:endParaRPr dirty="0">
              <a:solidFill>
                <a:srgbClr val="FF0000"/>
              </a:solidFill>
              <a:latin typeface="Franklin Gothic Medium" panose="020B0603020102020204" pitchFamily="34" charset="0"/>
            </a:endParaRPr>
          </a:p>
        </p:txBody>
      </p:sp>
      <p:sp>
        <p:nvSpPr>
          <p:cNvPr id="195" name="Google Shape;195;p30"/>
          <p:cNvSpPr txBox="1">
            <a:spLocks noGrp="1"/>
          </p:cNvSpPr>
          <p:nvPr>
            <p:ph type="body" idx="1"/>
          </p:nvPr>
        </p:nvSpPr>
        <p:spPr>
          <a:xfrm>
            <a:off x="281641" y="1285500"/>
            <a:ext cx="11360700" cy="4287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2700" dirty="0">
                <a:solidFill>
                  <a:schemeClr val="dk1"/>
                </a:solidFill>
                <a:latin typeface="Franklin Gothic Book" panose="020B0503020102020204" pitchFamily="34" charset="0"/>
                <a:ea typeface="Calibri"/>
                <a:cs typeface="Calibri"/>
                <a:sym typeface="Calibri"/>
              </a:rPr>
              <a:t>A reflective classroom is one that values student voice. One way to engage student voice in building community is to build respectful relationships. To understand the importance of relationships in building community, watch </a:t>
            </a:r>
            <a:r>
              <a:rPr lang="en-US" sz="2700" i="1" u="sng" dirty="0">
                <a:solidFill>
                  <a:schemeClr val="hlink"/>
                </a:solidFill>
                <a:latin typeface="Franklin Gothic Book" panose="020B0503020102020204" pitchFamily="34" charset="0"/>
                <a:ea typeface="Calibri"/>
                <a:cs typeface="Calibri"/>
                <a:sym typeface="Calibri"/>
                <a:hlinkClick r:id="rId3"/>
              </a:rPr>
              <a:t>The Power of Relationships in Schools</a:t>
            </a:r>
            <a:r>
              <a:rPr lang="en-US" sz="2700" dirty="0">
                <a:solidFill>
                  <a:schemeClr val="dk1"/>
                </a:solidFill>
                <a:latin typeface="Franklin Gothic Book" panose="020B0503020102020204" pitchFamily="34" charset="0"/>
                <a:ea typeface="Calibri"/>
                <a:cs typeface="Calibri"/>
                <a:sym typeface="Calibri"/>
              </a:rPr>
              <a:t>. </a:t>
            </a:r>
            <a:endParaRPr sz="2700" dirty="0">
              <a:solidFill>
                <a:schemeClr val="dk1"/>
              </a:solidFill>
              <a:latin typeface="Franklin Gothic Book" panose="020B0503020102020204" pitchFamily="34" charset="0"/>
              <a:ea typeface="Calibri"/>
              <a:cs typeface="Calibri"/>
              <a:sym typeface="Calibri"/>
            </a:endParaRPr>
          </a:p>
          <a:p>
            <a:pPr marL="0" lvl="0" indent="0" algn="l" rtl="0">
              <a:lnSpc>
                <a:spcPct val="100000"/>
              </a:lnSpc>
              <a:spcBef>
                <a:spcPts val="1000"/>
              </a:spcBef>
              <a:spcAft>
                <a:spcPts val="0"/>
              </a:spcAft>
              <a:buNone/>
            </a:pPr>
            <a:endParaRPr sz="2700" dirty="0">
              <a:solidFill>
                <a:schemeClr val="dk1"/>
              </a:solidFill>
              <a:latin typeface="Franklin Gothic Book" panose="020B0503020102020204" pitchFamily="34" charset="0"/>
              <a:ea typeface="Calibri"/>
              <a:cs typeface="Calibri"/>
              <a:sym typeface="Calibri"/>
            </a:endParaRPr>
          </a:p>
          <a:p>
            <a:pPr marL="0" lvl="0" indent="0" algn="l" rtl="0">
              <a:lnSpc>
                <a:spcPct val="100000"/>
              </a:lnSpc>
              <a:spcBef>
                <a:spcPts val="1000"/>
              </a:spcBef>
              <a:spcAft>
                <a:spcPts val="0"/>
              </a:spcAft>
              <a:buNone/>
            </a:pPr>
            <a:endParaRPr sz="2700" dirty="0">
              <a:solidFill>
                <a:schemeClr val="dk1"/>
              </a:solidFill>
              <a:latin typeface="Franklin Gothic Book" panose="020B0503020102020204" pitchFamily="34" charset="0"/>
              <a:ea typeface="Calibri"/>
              <a:cs typeface="Calibri"/>
              <a:sym typeface="Calibri"/>
            </a:endParaRPr>
          </a:p>
          <a:p>
            <a:pPr marL="0" lvl="0" indent="0" algn="l" rtl="0">
              <a:lnSpc>
                <a:spcPct val="100000"/>
              </a:lnSpc>
              <a:spcBef>
                <a:spcPts val="1000"/>
              </a:spcBef>
              <a:spcAft>
                <a:spcPts val="0"/>
              </a:spcAft>
              <a:buNone/>
            </a:pPr>
            <a:endParaRPr sz="2700" dirty="0">
              <a:solidFill>
                <a:schemeClr val="dk1"/>
              </a:solidFill>
              <a:latin typeface="Franklin Gothic Book" panose="020B0503020102020204" pitchFamily="34" charset="0"/>
              <a:ea typeface="Calibri"/>
              <a:cs typeface="Calibri"/>
              <a:sym typeface="Calibri"/>
            </a:endParaRPr>
          </a:p>
          <a:p>
            <a:pPr marL="0" lvl="0" indent="0" algn="l" rtl="0">
              <a:lnSpc>
                <a:spcPct val="100000"/>
              </a:lnSpc>
              <a:spcBef>
                <a:spcPts val="1000"/>
              </a:spcBef>
              <a:spcAft>
                <a:spcPts val="0"/>
              </a:spcAft>
              <a:buNone/>
            </a:pPr>
            <a:r>
              <a:rPr lang="en-US" sz="2700" dirty="0">
                <a:solidFill>
                  <a:schemeClr val="dk1"/>
                </a:solidFill>
                <a:latin typeface="Franklin Gothic Book" panose="020B0503020102020204" pitchFamily="34" charset="0"/>
                <a:ea typeface="Calibri"/>
                <a:cs typeface="Calibri"/>
                <a:sym typeface="Calibri"/>
              </a:rPr>
              <a:t>As you watch the video, add to the graphic organizer about how building relationships with students contributes to a collaborative civic space.</a:t>
            </a:r>
            <a:endParaRPr sz="2700" dirty="0">
              <a:solidFill>
                <a:schemeClr val="dk1"/>
              </a:solidFill>
              <a:latin typeface="Franklin Gothic Book" panose="020B0503020102020204" pitchFamily="34" charset="0"/>
              <a:ea typeface="Calibri"/>
              <a:cs typeface="Calibri"/>
              <a:sym typeface="Calibri"/>
            </a:endParaRPr>
          </a:p>
        </p:txBody>
      </p:sp>
      <p:pic>
        <p:nvPicPr>
          <p:cNvPr id="196" name="Google Shape;196;p30">
            <a:extLst>
              <a:ext uri="{C183D7F6-B498-43B3-948B-1728B52AA6E4}">
                <adec:decorative xmlns:adec="http://schemas.microsoft.com/office/drawing/2017/decorative" val="1"/>
              </a:ext>
            </a:extLst>
          </p:cNvPr>
          <p:cNvPicPr preferRelativeResize="0"/>
          <p:nvPr/>
        </p:nvPicPr>
        <p:blipFill rotWithShape="1">
          <a:blip r:embed="rId4">
            <a:alphaModFix/>
          </a:blip>
          <a:srcRect t="22906" b="20198"/>
          <a:stretch/>
        </p:blipFill>
        <p:spPr>
          <a:xfrm>
            <a:off x="3058475" y="3361038"/>
            <a:ext cx="5303675" cy="1250025"/>
          </a:xfrm>
          <a:prstGeom prst="rect">
            <a:avLst/>
          </a:prstGeom>
          <a:noFill/>
          <a:ln>
            <a:noFill/>
          </a:ln>
        </p:spPr>
      </p:pic>
      <p:sp>
        <p:nvSpPr>
          <p:cNvPr id="2" name="Slide Number Placeholder 1">
            <a:extLst>
              <a:ext uri="{FF2B5EF4-FFF2-40B4-BE49-F238E27FC236}">
                <a16:creationId xmlns:a16="http://schemas.microsoft.com/office/drawing/2014/main" id="{F5D58B77-2C4E-DE80-6221-ECFEA74F1AD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1"/>
          <p:cNvSpPr txBox="1">
            <a:spLocks noGrp="1"/>
          </p:cNvSpPr>
          <p:nvPr>
            <p:ph type="title"/>
          </p:nvPr>
        </p:nvSpPr>
        <p:spPr>
          <a:xfrm>
            <a:off x="415600" y="640175"/>
            <a:ext cx="11776500" cy="896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dirty="0">
                <a:latin typeface="Franklin Gothic Medium" panose="020B0603020102020204" pitchFamily="34" charset="0"/>
              </a:rPr>
              <a:t>Ways to Engage Student Voice in Building Community: Relationships (2)  </a:t>
            </a:r>
            <a:r>
              <a:rPr lang="en-US" dirty="0">
                <a:solidFill>
                  <a:schemeClr val="dk1"/>
                </a:solidFill>
                <a:latin typeface="Franklin Gothic Medium" panose="020B0603020102020204" pitchFamily="34" charset="0"/>
              </a:rPr>
              <a:t> </a:t>
            </a:r>
            <a:endParaRPr dirty="0">
              <a:solidFill>
                <a:srgbClr val="FF0000"/>
              </a:solidFill>
              <a:latin typeface="Franklin Gothic Medium" panose="020B0603020102020204" pitchFamily="34" charset="0"/>
            </a:endParaRPr>
          </a:p>
        </p:txBody>
      </p:sp>
      <p:sp>
        <p:nvSpPr>
          <p:cNvPr id="202" name="Google Shape;202;p31"/>
          <p:cNvSpPr txBox="1">
            <a:spLocks noGrp="1"/>
          </p:cNvSpPr>
          <p:nvPr>
            <p:ph type="body" idx="1"/>
          </p:nvPr>
        </p:nvSpPr>
        <p:spPr>
          <a:xfrm>
            <a:off x="261775" y="3080650"/>
            <a:ext cx="11776500" cy="2708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sz="2600" dirty="0">
              <a:latin typeface="Calibri"/>
              <a:ea typeface="Calibri"/>
              <a:cs typeface="Calibri"/>
              <a:sym typeface="Calibri"/>
            </a:endParaRPr>
          </a:p>
          <a:p>
            <a:pPr marL="914400" lvl="1" indent="-400050" algn="l" rtl="0">
              <a:lnSpc>
                <a:spcPct val="100000"/>
              </a:lnSpc>
              <a:spcBef>
                <a:spcPts val="500"/>
              </a:spcBef>
              <a:spcAft>
                <a:spcPts val="1800"/>
              </a:spcAft>
              <a:buSzPts val="2700"/>
              <a:buFont typeface="Calibri"/>
              <a:buChar char="•"/>
            </a:pPr>
            <a:r>
              <a:rPr lang="en-US" sz="2700" dirty="0">
                <a:solidFill>
                  <a:schemeClr val="dk1"/>
                </a:solidFill>
                <a:latin typeface="Franklin Gothic Book" panose="020B0503020102020204" pitchFamily="34" charset="0"/>
                <a:ea typeface="Calibri"/>
                <a:cs typeface="Calibri"/>
                <a:sym typeface="Calibri"/>
              </a:rPr>
              <a:t>Read the article entitled</a:t>
            </a:r>
            <a:r>
              <a:rPr lang="en-US" sz="2700" dirty="0">
                <a:latin typeface="Franklin Gothic Book" panose="020B0503020102020204" pitchFamily="34" charset="0"/>
                <a:ea typeface="Calibri"/>
                <a:cs typeface="Calibri"/>
                <a:sym typeface="Calibri"/>
              </a:rPr>
              <a:t> </a:t>
            </a:r>
            <a:r>
              <a:rPr lang="en-US" sz="2700" i="1" u="sng" dirty="0">
                <a:solidFill>
                  <a:schemeClr val="hlink"/>
                </a:solidFill>
                <a:latin typeface="Franklin Gothic Book" panose="020B0503020102020204" pitchFamily="34" charset="0"/>
                <a:ea typeface="Calibri"/>
                <a:cs typeface="Calibri"/>
                <a:sym typeface="Calibri"/>
                <a:hlinkClick r:id="rId3"/>
              </a:rPr>
              <a:t>Building Respectful Relationships</a:t>
            </a:r>
            <a:r>
              <a:rPr lang="en-US" sz="2700" i="1" dirty="0">
                <a:latin typeface="Franklin Gothic Book" panose="020B0503020102020204" pitchFamily="34" charset="0"/>
                <a:ea typeface="Calibri"/>
                <a:cs typeface="Calibri"/>
                <a:sym typeface="Calibri"/>
              </a:rPr>
              <a:t>. </a:t>
            </a:r>
            <a:endParaRPr sz="2700" dirty="0">
              <a:latin typeface="Franklin Gothic Book" panose="020B0503020102020204" pitchFamily="34" charset="0"/>
              <a:ea typeface="Calibri"/>
              <a:cs typeface="Calibri"/>
              <a:sym typeface="Calibri"/>
            </a:endParaRPr>
          </a:p>
          <a:p>
            <a:pPr marL="914400" lvl="1" indent="-400050" algn="l" rtl="0">
              <a:lnSpc>
                <a:spcPct val="100000"/>
              </a:lnSpc>
              <a:spcBef>
                <a:spcPts val="500"/>
              </a:spcBef>
              <a:spcAft>
                <a:spcPts val="1800"/>
              </a:spcAft>
              <a:buClr>
                <a:schemeClr val="dk1"/>
              </a:buClr>
              <a:buSzPts val="2700"/>
              <a:buFont typeface="Calibri"/>
              <a:buChar char="•"/>
            </a:pPr>
            <a:r>
              <a:rPr lang="en-US" sz="2700" dirty="0">
                <a:solidFill>
                  <a:schemeClr val="dk1"/>
                </a:solidFill>
                <a:latin typeface="Franklin Gothic Book" panose="020B0503020102020204" pitchFamily="34" charset="0"/>
                <a:ea typeface="Calibri"/>
                <a:cs typeface="Calibri"/>
                <a:sym typeface="Calibri"/>
              </a:rPr>
              <a:t>As you read the article, add to your graphic organizer about how  building respectful relationships contributes to a collaborative civic space.</a:t>
            </a:r>
            <a:endParaRPr sz="2700" dirty="0">
              <a:solidFill>
                <a:schemeClr val="dk1"/>
              </a:solidFill>
              <a:latin typeface="Franklin Gothic Book" panose="020B0503020102020204" pitchFamily="34" charset="0"/>
              <a:ea typeface="Calibri"/>
              <a:cs typeface="Calibri"/>
              <a:sym typeface="Calibri"/>
            </a:endParaRPr>
          </a:p>
        </p:txBody>
      </p:sp>
      <p:pic>
        <p:nvPicPr>
          <p:cNvPr id="203" name="Google Shape;203;p31" descr="This is a screenshot from the article linked on the slide."/>
          <p:cNvPicPr preferRelativeResize="0"/>
          <p:nvPr/>
        </p:nvPicPr>
        <p:blipFill>
          <a:blip r:embed="rId4">
            <a:alphaModFix/>
          </a:blip>
          <a:stretch>
            <a:fillRect/>
          </a:stretch>
        </p:blipFill>
        <p:spPr>
          <a:xfrm>
            <a:off x="315787" y="1978071"/>
            <a:ext cx="11668475" cy="896400"/>
          </a:xfrm>
          <a:prstGeom prst="rect">
            <a:avLst/>
          </a:prstGeom>
          <a:noFill/>
          <a:ln>
            <a:noFill/>
          </a:ln>
        </p:spPr>
      </p:pic>
      <p:sp>
        <p:nvSpPr>
          <p:cNvPr id="2" name="Slide Number Placeholder 1">
            <a:extLst>
              <a:ext uri="{FF2B5EF4-FFF2-40B4-BE49-F238E27FC236}">
                <a16:creationId xmlns:a16="http://schemas.microsoft.com/office/drawing/2014/main" id="{6A7F016B-1031-C2E2-5990-D7B53BA567E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2"/>
          <p:cNvSpPr txBox="1">
            <a:spLocks noGrp="1"/>
          </p:cNvSpPr>
          <p:nvPr>
            <p:ph type="title"/>
          </p:nvPr>
        </p:nvSpPr>
        <p:spPr>
          <a:xfrm>
            <a:off x="415600" y="593375"/>
            <a:ext cx="11645100" cy="753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sz="3700" dirty="0">
                <a:latin typeface="Franklin Gothic Medium" panose="020B0603020102020204" pitchFamily="34" charset="0"/>
              </a:rPr>
              <a:t>Ways to Engage Student Voice in Building Community: Establishing Routines and Agreements</a:t>
            </a:r>
            <a:r>
              <a:rPr lang="en-US" sz="3700" dirty="0">
                <a:solidFill>
                  <a:schemeClr val="dk1"/>
                </a:solidFill>
                <a:latin typeface="Franklin Gothic Medium" panose="020B0603020102020204" pitchFamily="34" charset="0"/>
              </a:rPr>
              <a:t> </a:t>
            </a:r>
            <a:endParaRPr sz="3700" dirty="0">
              <a:solidFill>
                <a:srgbClr val="FF0000"/>
              </a:solidFill>
              <a:latin typeface="Franklin Gothic Medium" panose="020B0603020102020204" pitchFamily="34" charset="0"/>
            </a:endParaRPr>
          </a:p>
        </p:txBody>
      </p:sp>
      <p:sp>
        <p:nvSpPr>
          <p:cNvPr id="209" name="Google Shape;209;p32"/>
          <p:cNvSpPr txBox="1">
            <a:spLocks noGrp="1"/>
          </p:cNvSpPr>
          <p:nvPr>
            <p:ph type="body" idx="1"/>
          </p:nvPr>
        </p:nvSpPr>
        <p:spPr>
          <a:xfrm>
            <a:off x="227900" y="1895890"/>
            <a:ext cx="11317568" cy="4767634"/>
          </a:xfrm>
          <a:prstGeom prst="rect">
            <a:avLst/>
          </a:prstGeom>
          <a:noFill/>
          <a:ln>
            <a:noFill/>
          </a:ln>
        </p:spPr>
        <p:txBody>
          <a:bodyPr spcFirstLastPara="1" wrap="square" lIns="91425" tIns="45700" rIns="91425" bIns="45700" anchor="t" anchorCtr="0">
            <a:noAutofit/>
          </a:bodyPr>
          <a:lstStyle/>
          <a:p>
            <a:pPr marL="914400" lvl="1" indent="-400050" algn="l" rtl="0">
              <a:lnSpc>
                <a:spcPct val="100000"/>
              </a:lnSpc>
              <a:spcBef>
                <a:spcPts val="500"/>
              </a:spcBef>
              <a:spcAft>
                <a:spcPts val="1200"/>
              </a:spcAft>
              <a:buSzPts val="2700"/>
              <a:buChar char="•"/>
            </a:pPr>
            <a:r>
              <a:rPr lang="en-US" sz="2700" dirty="0">
                <a:solidFill>
                  <a:schemeClr val="dk1"/>
                </a:solidFill>
                <a:latin typeface="Franklin Gothic Book"/>
                <a:ea typeface="Calibri"/>
                <a:cs typeface="Calibri"/>
                <a:sym typeface="Calibri"/>
              </a:rPr>
              <a:t>Another way to engage student voice in building community is to build, establish and maintain community expectations and agreements where student voice is valued. </a:t>
            </a:r>
            <a:endParaRPr lang="en-US" sz="2700" i="1" strike="sngStrike" dirty="0">
              <a:solidFill>
                <a:schemeClr val="dk1"/>
              </a:solidFill>
              <a:latin typeface="Franklin Gothic Book"/>
              <a:ea typeface="Calibri"/>
              <a:cs typeface="Calibri"/>
            </a:endParaRPr>
          </a:p>
          <a:p>
            <a:pPr lvl="1" indent="-400050">
              <a:lnSpc>
                <a:spcPct val="100000"/>
              </a:lnSpc>
              <a:spcAft>
                <a:spcPts val="1200"/>
              </a:spcAft>
              <a:buClr>
                <a:schemeClr val="dk1"/>
              </a:buClr>
              <a:buSzPts val="2700"/>
              <a:buFont typeface="Calibri"/>
              <a:buChar char="•"/>
            </a:pPr>
            <a:r>
              <a:rPr lang="en-US" sz="2700" dirty="0">
                <a:solidFill>
                  <a:schemeClr val="dk1"/>
                </a:solidFill>
                <a:latin typeface="Franklin Gothic Book"/>
                <a:ea typeface="Calibri"/>
                <a:cs typeface="Calibri"/>
                <a:sym typeface="Calibri"/>
              </a:rPr>
              <a:t>Review the information in the chart on the following slide. As you read, add to your graphic organizer about how establishing routines and agreements about classroom behavior contributes to a collaborative civic space.</a:t>
            </a:r>
            <a:endParaRPr dirty="0">
              <a:solidFill>
                <a:schemeClr val="dk1"/>
              </a:solidFill>
              <a:latin typeface="Franklin Gothic Book"/>
            </a:endParaRPr>
          </a:p>
        </p:txBody>
      </p:sp>
      <p:sp>
        <p:nvSpPr>
          <p:cNvPr id="2" name="Slide Number Placeholder 1">
            <a:extLst>
              <a:ext uri="{FF2B5EF4-FFF2-40B4-BE49-F238E27FC236}">
                <a16:creationId xmlns:a16="http://schemas.microsoft.com/office/drawing/2014/main" id="{FD556D8F-1BCE-961F-F9A6-71FE7A93B18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645747-8BB9-8B6E-440C-1F0D9F21976B}"/>
              </a:ext>
              <a:ext uri="{C183D7F6-B498-43B3-948B-1728B52AA6E4}">
                <adec:decorative xmlns:adec="http://schemas.microsoft.com/office/drawing/2017/decorative" val="1"/>
              </a:ext>
            </a:extLst>
          </p:cNvPr>
          <p:cNvSpPr/>
          <p:nvPr/>
        </p:nvSpPr>
        <p:spPr>
          <a:xfrm>
            <a:off x="-28002" y="5572363"/>
            <a:ext cx="12222799" cy="12740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253497-4644-67B4-92BD-9F7FB9EA397F}"/>
              </a:ext>
            </a:extLst>
          </p:cNvPr>
          <p:cNvSpPr>
            <a:spLocks noGrp="1"/>
          </p:cNvSpPr>
          <p:nvPr>
            <p:ph type="title"/>
          </p:nvPr>
        </p:nvSpPr>
        <p:spPr>
          <a:xfrm>
            <a:off x="165079" y="-1619"/>
            <a:ext cx="11360700" cy="763500"/>
          </a:xfrm>
        </p:spPr>
        <p:txBody>
          <a:bodyPr>
            <a:normAutofit/>
          </a:bodyPr>
          <a:lstStyle/>
          <a:p>
            <a:r>
              <a:rPr lang="en-US" sz="3700" dirty="0">
                <a:latin typeface="Franklin Gothic Medium"/>
              </a:rPr>
              <a:t>Establishing Routines and Agreements</a:t>
            </a:r>
          </a:p>
        </p:txBody>
      </p:sp>
      <p:sp>
        <p:nvSpPr>
          <p:cNvPr id="3" name="Text Placeholder 2">
            <a:extLst>
              <a:ext uri="{FF2B5EF4-FFF2-40B4-BE49-F238E27FC236}">
                <a16:creationId xmlns:a16="http://schemas.microsoft.com/office/drawing/2014/main" id="{53357857-1A3E-3818-3C94-8AEBDFE5F374}"/>
              </a:ext>
              <a:ext uri="{C183D7F6-B498-43B3-948B-1728B52AA6E4}">
                <adec:decorative xmlns:adec="http://schemas.microsoft.com/office/drawing/2017/decorative" val="1"/>
              </a:ext>
            </a:extLst>
          </p:cNvPr>
          <p:cNvSpPr>
            <a:spLocks noGrp="1"/>
          </p:cNvSpPr>
          <p:nvPr>
            <p:ph type="body" idx="1"/>
          </p:nvPr>
        </p:nvSpPr>
        <p:spPr>
          <a:xfrm>
            <a:off x="165079" y="1150414"/>
            <a:ext cx="11705165" cy="4763967"/>
          </a:xfrm>
        </p:spPr>
        <p:txBody>
          <a:bodyPr>
            <a:normAutofit/>
          </a:bodyPr>
          <a:lstStyle/>
          <a:p>
            <a:pPr marL="50800" indent="0">
              <a:buNone/>
            </a:pPr>
            <a:endParaRPr lang="en-US" sz="3200" dirty="0">
              <a:latin typeface="Franklin Gothic Book"/>
            </a:endParaRPr>
          </a:p>
          <a:p>
            <a:pPr lvl="1">
              <a:buSzPts val="2800"/>
              <a:buFont typeface="Courier New"/>
              <a:buChar char="o"/>
            </a:pPr>
            <a:endParaRPr lang="en-US" dirty="0"/>
          </a:p>
          <a:p>
            <a:pPr lvl="1">
              <a:buSzPts val="2800"/>
              <a:buFont typeface="Courier New"/>
              <a:buChar char="o"/>
            </a:pPr>
            <a:endParaRPr lang="en-US" dirty="0"/>
          </a:p>
          <a:p>
            <a:pPr lvl="1">
              <a:buSzPts val="2800"/>
              <a:buFont typeface="Courier New"/>
              <a:buChar char="o"/>
            </a:pPr>
            <a:endParaRPr lang="en-US" dirty="0"/>
          </a:p>
          <a:p>
            <a:pPr lvl="1">
              <a:buSzPts val="2800"/>
              <a:buFont typeface="Courier New"/>
              <a:buChar char="o"/>
            </a:pPr>
            <a:endParaRPr lang="en-US" dirty="0"/>
          </a:p>
        </p:txBody>
      </p:sp>
      <p:sp>
        <p:nvSpPr>
          <p:cNvPr id="4" name="Slide Number Placeholder 3">
            <a:extLst>
              <a:ext uri="{FF2B5EF4-FFF2-40B4-BE49-F238E27FC236}">
                <a16:creationId xmlns:a16="http://schemas.microsoft.com/office/drawing/2014/main" id="{7189DAA3-1CCF-7EC4-DC3B-5143ADC3871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16</a:t>
            </a:fld>
            <a:endParaRPr lang="en-US" dirty="0"/>
          </a:p>
        </p:txBody>
      </p:sp>
      <p:graphicFrame>
        <p:nvGraphicFramePr>
          <p:cNvPr id="5" name="Table 4">
            <a:extLst>
              <a:ext uri="{FF2B5EF4-FFF2-40B4-BE49-F238E27FC236}">
                <a16:creationId xmlns:a16="http://schemas.microsoft.com/office/drawing/2014/main" id="{E5FA53E3-EFA4-6557-F296-A4DE014FE057}"/>
              </a:ext>
            </a:extLst>
          </p:cNvPr>
          <p:cNvGraphicFramePr>
            <a:graphicFrameLocks noGrp="1"/>
          </p:cNvGraphicFramePr>
          <p:nvPr>
            <p:extLst>
              <p:ext uri="{D42A27DB-BD31-4B8C-83A1-F6EECF244321}">
                <p14:modId xmlns:p14="http://schemas.microsoft.com/office/powerpoint/2010/main" val="2167135529"/>
              </p:ext>
            </p:extLst>
          </p:nvPr>
        </p:nvGraphicFramePr>
        <p:xfrm>
          <a:off x="165079" y="560597"/>
          <a:ext cx="11560225" cy="5943600"/>
        </p:xfrm>
        <a:graphic>
          <a:graphicData uri="http://schemas.openxmlformats.org/drawingml/2006/table">
            <a:tbl>
              <a:tblPr firstRow="1" bandRow="1">
                <a:tableStyleId>{FC3FD099-92E9-4262-B8D4-E01FFA19DE81}</a:tableStyleId>
              </a:tblPr>
              <a:tblGrid>
                <a:gridCol w="2312045">
                  <a:extLst>
                    <a:ext uri="{9D8B030D-6E8A-4147-A177-3AD203B41FA5}">
                      <a16:colId xmlns:a16="http://schemas.microsoft.com/office/drawing/2014/main" val="1886896439"/>
                    </a:ext>
                  </a:extLst>
                </a:gridCol>
                <a:gridCol w="2312045">
                  <a:extLst>
                    <a:ext uri="{9D8B030D-6E8A-4147-A177-3AD203B41FA5}">
                      <a16:colId xmlns:a16="http://schemas.microsoft.com/office/drawing/2014/main" val="929060522"/>
                    </a:ext>
                  </a:extLst>
                </a:gridCol>
                <a:gridCol w="2312045">
                  <a:extLst>
                    <a:ext uri="{9D8B030D-6E8A-4147-A177-3AD203B41FA5}">
                      <a16:colId xmlns:a16="http://schemas.microsoft.com/office/drawing/2014/main" val="2973767583"/>
                    </a:ext>
                  </a:extLst>
                </a:gridCol>
                <a:gridCol w="2312045">
                  <a:extLst>
                    <a:ext uri="{9D8B030D-6E8A-4147-A177-3AD203B41FA5}">
                      <a16:colId xmlns:a16="http://schemas.microsoft.com/office/drawing/2014/main" val="2405448054"/>
                    </a:ext>
                  </a:extLst>
                </a:gridCol>
                <a:gridCol w="2312045">
                  <a:extLst>
                    <a:ext uri="{9D8B030D-6E8A-4147-A177-3AD203B41FA5}">
                      <a16:colId xmlns:a16="http://schemas.microsoft.com/office/drawing/2014/main" val="3799486700"/>
                    </a:ext>
                  </a:extLst>
                </a:gridCol>
              </a:tblGrid>
              <a:tr h="508163">
                <a:tc>
                  <a:txBody>
                    <a:bodyPr/>
                    <a:lstStyle/>
                    <a:p>
                      <a:r>
                        <a:rPr lang="en-US" sz="1400" b="1" dirty="0"/>
                        <a:t>Examine current routines in practice</a:t>
                      </a:r>
                    </a:p>
                  </a:txBody>
                  <a:tcPr/>
                </a:tc>
                <a:tc>
                  <a:txBody>
                    <a:bodyPr/>
                    <a:lstStyle/>
                    <a:p>
                      <a:r>
                        <a:rPr lang="en-US" sz="1400" b="1" dirty="0"/>
                        <a:t>Develop classroom agreements</a:t>
                      </a:r>
                    </a:p>
                  </a:txBody>
                  <a:tcPr/>
                </a:tc>
                <a:tc>
                  <a:txBody>
                    <a:bodyPr/>
                    <a:lstStyle/>
                    <a:p>
                      <a:r>
                        <a:rPr lang="en-US" sz="1400" b="1" dirty="0"/>
                        <a:t>Consistently reinforce agreements</a:t>
                      </a:r>
                    </a:p>
                  </a:txBody>
                  <a:tcPr/>
                </a:tc>
                <a:tc>
                  <a:txBody>
                    <a:bodyPr/>
                    <a:lstStyle/>
                    <a:p>
                      <a:r>
                        <a:rPr lang="en-US" sz="1400" b="1" dirty="0"/>
                        <a:t>Redirect students effectively</a:t>
                      </a:r>
                    </a:p>
                  </a:txBody>
                  <a:tcPr/>
                </a:tc>
                <a:tc>
                  <a:txBody>
                    <a:bodyPr/>
                    <a:lstStyle/>
                    <a:p>
                      <a:r>
                        <a:rPr lang="en-US" sz="1400" b="1" dirty="0"/>
                        <a:t>Revise agreements as necessary</a:t>
                      </a:r>
                    </a:p>
                  </a:txBody>
                  <a:tcPr/>
                </a:tc>
                <a:extLst>
                  <a:ext uri="{0D108BD9-81ED-4DB2-BD59-A6C34878D82A}">
                    <a16:rowId xmlns:a16="http://schemas.microsoft.com/office/drawing/2014/main" val="3629542446"/>
                  </a:ext>
                </a:extLst>
              </a:tr>
              <a:tr h="5320768">
                <a:tc>
                  <a:txBody>
                    <a:bodyPr/>
                    <a:lstStyle/>
                    <a:p>
                      <a:pPr marL="285750" lvl="0" indent="-285750" algn="l">
                        <a:lnSpc>
                          <a:spcPct val="100000"/>
                        </a:lnSpc>
                        <a:buFont typeface="Arial"/>
                        <a:buChar char="•"/>
                      </a:pPr>
                      <a:r>
                        <a:rPr lang="en-US" sz="1400" b="0" i="0" u="none" strike="noStrike" baseline="0" noProof="0" dirty="0">
                          <a:solidFill>
                            <a:srgbClr val="000000"/>
                          </a:solidFill>
                          <a:latin typeface="Arial"/>
                        </a:rPr>
                        <a:t>Assess the classroom setting: How might different rules and expectations impact students differently?</a:t>
                      </a:r>
                    </a:p>
                    <a:p>
                      <a:pPr marL="285750" lvl="0" indent="-285750" algn="l">
                        <a:lnSpc>
                          <a:spcPct val="100000"/>
                        </a:lnSpc>
                        <a:buFont typeface="Arial"/>
                        <a:buChar char="•"/>
                      </a:pPr>
                      <a:r>
                        <a:rPr lang="en-US" sz="1400" b="0" i="0" u="none" strike="noStrike" baseline="0" noProof="0" dirty="0">
                          <a:solidFill>
                            <a:srgbClr val="000000"/>
                          </a:solidFill>
                          <a:latin typeface="Arial"/>
                        </a:rPr>
                        <a:t>Analyze the connection between the discipline and community practices of the classroom and the school environment.</a:t>
                      </a:r>
                    </a:p>
                    <a:p>
                      <a:pPr marL="285750" lvl="0" indent="-285750">
                        <a:buFont typeface="Arial"/>
                        <a:buChar char="•"/>
                      </a:pPr>
                      <a:r>
                        <a:rPr lang="en-US" sz="1400" b="0" i="0" u="none" strike="noStrike" baseline="0" noProof="0" dirty="0">
                          <a:solidFill>
                            <a:srgbClr val="000000"/>
                          </a:solidFill>
                          <a:latin typeface="Arial"/>
                        </a:rPr>
                        <a:t>Reflect on and challenge your own preferences and biases regarding student behavior and be open to changing them.</a:t>
                      </a:r>
                      <a:endParaRPr lang="en-US" sz="1400" dirty="0"/>
                    </a:p>
                  </a:txBody>
                  <a:tcPr/>
                </a:tc>
                <a:tc>
                  <a:txBody>
                    <a:bodyPr/>
                    <a:lstStyle/>
                    <a:p>
                      <a:pPr marL="285750" lvl="0" indent="-285750" algn="l">
                        <a:lnSpc>
                          <a:spcPct val="100000"/>
                        </a:lnSpc>
                        <a:buFont typeface="Arial"/>
                        <a:buChar char="•"/>
                      </a:pPr>
                      <a:r>
                        <a:rPr lang="en-US" sz="1400" b="0" i="0" u="none" strike="noStrike" baseline="0" noProof="0" dirty="0">
                          <a:solidFill>
                            <a:srgbClr val="000000"/>
                          </a:solidFill>
                          <a:latin typeface="Arial"/>
                        </a:rPr>
                        <a:t>Collaborate with students to create agreements that will create an effective learning environment, incorporating all student voices. </a:t>
                      </a:r>
                    </a:p>
                    <a:p>
                      <a:pPr marL="285750" lvl="0" indent="-285750" algn="l">
                        <a:lnSpc>
                          <a:spcPct val="100000"/>
                        </a:lnSpc>
                        <a:buFont typeface="Arial"/>
                        <a:buChar char="•"/>
                      </a:pPr>
                      <a:r>
                        <a:rPr lang="en-US" sz="1400" b="0" i="0" u="none" strike="noStrike" baseline="0" noProof="0" dirty="0">
                          <a:solidFill>
                            <a:srgbClr val="000000"/>
                          </a:solidFill>
                          <a:latin typeface="Arial"/>
                        </a:rPr>
                        <a:t>Discuss what these agreements look like in practice within the classroom.</a:t>
                      </a:r>
                    </a:p>
                    <a:p>
                      <a:pPr marL="285750" lvl="0" indent="-285750" algn="l">
                        <a:lnSpc>
                          <a:spcPct val="100000"/>
                        </a:lnSpc>
                        <a:buFont typeface="Arial"/>
                        <a:buChar char="•"/>
                      </a:pPr>
                      <a:r>
                        <a:rPr lang="en-US" sz="1400" b="0" i="0" u="none" strike="noStrike" baseline="0" noProof="0" dirty="0">
                          <a:solidFill>
                            <a:srgbClr val="000000"/>
                          </a:solidFill>
                          <a:latin typeface="Arial"/>
                        </a:rPr>
                        <a:t>Ensure these agreements are posted and visible for students to reference.</a:t>
                      </a:r>
                    </a:p>
                    <a:p>
                      <a:pPr marL="285750" lvl="0" indent="-285750" algn="l">
                        <a:lnSpc>
                          <a:spcPct val="100000"/>
                        </a:lnSpc>
                        <a:buFont typeface="Arial"/>
                        <a:buChar char="•"/>
                      </a:pPr>
                      <a:r>
                        <a:rPr lang="en-US" sz="1400" b="0" i="0" u="none" strike="noStrike" baseline="0" noProof="0" dirty="0">
                          <a:solidFill>
                            <a:srgbClr val="000000"/>
                          </a:solidFill>
                          <a:latin typeface="Arial"/>
                        </a:rPr>
                        <a:t>Share information about these agreements with students' families.</a:t>
                      </a:r>
                    </a:p>
                    <a:p>
                      <a:pPr marL="285750" lvl="0" indent="-285750">
                        <a:buFont typeface="Arial"/>
                        <a:buChar char="•"/>
                      </a:pPr>
                      <a:r>
                        <a:rPr lang="en-US" sz="1400" b="0" i="0" u="none" strike="noStrike" baseline="0" noProof="0" dirty="0">
                          <a:solidFill>
                            <a:srgbClr val="000000"/>
                          </a:solidFill>
                          <a:latin typeface="Arial"/>
                        </a:rPr>
                        <a:t>Provide individual support as needed to encourage students' participation in the classroom community.</a:t>
                      </a:r>
                      <a:endParaRPr lang="en-US" sz="1400" dirty="0"/>
                    </a:p>
                  </a:txBody>
                  <a:tcPr/>
                </a:tc>
                <a:tc>
                  <a:txBody>
                    <a:bodyPr/>
                    <a:lstStyle/>
                    <a:p>
                      <a:pPr marL="285750" lvl="0" indent="-285750" algn="l">
                        <a:lnSpc>
                          <a:spcPct val="100000"/>
                        </a:lnSpc>
                        <a:buFont typeface="Arial"/>
                        <a:buChar char="•"/>
                      </a:pPr>
                      <a:r>
                        <a:rPr lang="en-US" sz="1400" b="0" i="0" u="none" strike="noStrike" baseline="0" noProof="0" dirty="0">
                          <a:solidFill>
                            <a:schemeClr val="tx1"/>
                          </a:solidFill>
                          <a:latin typeface="Arial"/>
                        </a:rPr>
                        <a:t>Implement agreements regularly and continually. </a:t>
                      </a:r>
                    </a:p>
                    <a:p>
                      <a:pPr marL="285750" lvl="0" indent="-285750" algn="l">
                        <a:lnSpc>
                          <a:spcPct val="100000"/>
                        </a:lnSpc>
                        <a:buFont typeface="Arial"/>
                        <a:buChar char="•"/>
                      </a:pPr>
                      <a:r>
                        <a:rPr lang="en-US" sz="1400" b="0" i="0" u="none" strike="noStrike" baseline="0" noProof="0" dirty="0">
                          <a:solidFill>
                            <a:srgbClr val="000000"/>
                          </a:solidFill>
                          <a:latin typeface="Arial"/>
                        </a:rPr>
                        <a:t>Acknowledge and highlight positive actions that contribute to the classroom community. </a:t>
                      </a:r>
                    </a:p>
                    <a:p>
                      <a:pPr marL="285750" lvl="0" indent="-285750" algn="l">
                        <a:lnSpc>
                          <a:spcPct val="100000"/>
                        </a:lnSpc>
                        <a:buFont typeface="Arial"/>
                        <a:buChar char="•"/>
                      </a:pPr>
                      <a:r>
                        <a:rPr lang="en-US" sz="1400" b="0" i="0" u="none" strike="noStrike" baseline="0" noProof="0" dirty="0">
                          <a:solidFill>
                            <a:srgbClr val="000000"/>
                          </a:solidFill>
                          <a:latin typeface="Arial"/>
                        </a:rPr>
                        <a:t>Establish systems to uphold and strengthen agreements and build community, such as holding regular class meetings.   </a:t>
                      </a:r>
                    </a:p>
                    <a:p>
                      <a:pPr marL="285750" lvl="0" indent="-285750" algn="l">
                        <a:lnSpc>
                          <a:spcPct val="100000"/>
                        </a:lnSpc>
                        <a:buFont typeface="Arial"/>
                        <a:buChar char="•"/>
                      </a:pPr>
                      <a:r>
                        <a:rPr lang="en-US" sz="1400" b="0" i="0" u="none" strike="noStrike" baseline="0" noProof="0" dirty="0">
                          <a:solidFill>
                            <a:srgbClr val="000000"/>
                          </a:solidFill>
                          <a:latin typeface="Arial"/>
                        </a:rPr>
                        <a:t>Regularly remind students of classroom expectations while using nonjudgmental language.</a:t>
                      </a:r>
                    </a:p>
                    <a:p>
                      <a:pPr marL="285750" lvl="0" indent="-285750" algn="l">
                        <a:lnSpc>
                          <a:spcPct val="100000"/>
                        </a:lnSpc>
                        <a:buFont typeface="Arial"/>
                        <a:buChar char="•"/>
                      </a:pPr>
                      <a:r>
                        <a:rPr lang="en-US" sz="1400" b="0" i="0" u="none" strike="noStrike" baseline="0" noProof="0" dirty="0">
                          <a:solidFill>
                            <a:srgbClr val="000000"/>
                          </a:solidFill>
                          <a:latin typeface="Arial"/>
                        </a:rPr>
                        <a:t>Contact and work with students' individual communities to learn more about them. </a:t>
                      </a:r>
                    </a:p>
                  </a:txBody>
                  <a:tcPr/>
                </a:tc>
                <a:tc>
                  <a:txBody>
                    <a:bodyPr/>
                    <a:lstStyle/>
                    <a:p>
                      <a:pPr marL="285750" lvl="0" indent="-285750" algn="l">
                        <a:lnSpc>
                          <a:spcPct val="100000"/>
                        </a:lnSpc>
                        <a:buFont typeface="Arial"/>
                        <a:buChar char="•"/>
                      </a:pPr>
                      <a:r>
                        <a:rPr lang="en-US" sz="1400" b="0" i="0" u="none" strike="noStrike" baseline="0" noProof="0" dirty="0">
                          <a:solidFill>
                            <a:srgbClr val="000000"/>
                          </a:solidFill>
                          <a:latin typeface="Arial"/>
                        </a:rPr>
                        <a:t>Avoid practices that exclude students, like taking them out of the classroom or comparing their behavior to that of their peers.</a:t>
                      </a:r>
                    </a:p>
                    <a:p>
                      <a:pPr marL="285750" lvl="0" indent="-285750" algn="l">
                        <a:lnSpc>
                          <a:spcPct val="100000"/>
                        </a:lnSpc>
                        <a:buFont typeface="Arial"/>
                        <a:buChar char="•"/>
                      </a:pPr>
                      <a:r>
                        <a:rPr lang="en-US" sz="1400" b="0" i="0" u="none" strike="noStrike" baseline="0" noProof="0" dirty="0">
                          <a:solidFill>
                            <a:srgbClr val="000000"/>
                          </a:solidFill>
                          <a:latin typeface="Arial"/>
                        </a:rPr>
                        <a:t>Be clear, consistent and concise when redirecting behavior, using respectful language toward students.</a:t>
                      </a:r>
                    </a:p>
                    <a:p>
                      <a:pPr marL="0" lvl="0" indent="0" algn="l">
                        <a:lnSpc>
                          <a:spcPct val="100000"/>
                        </a:lnSpc>
                        <a:buNone/>
                      </a:pPr>
                      <a:endParaRPr lang="en-US" sz="1400" b="0" i="0" u="none" strike="noStrike" baseline="0" noProof="0" dirty="0">
                        <a:solidFill>
                          <a:srgbClr val="000000"/>
                        </a:solidFill>
                        <a:latin typeface="Arial"/>
                      </a:endParaRPr>
                    </a:p>
                    <a:p>
                      <a:pPr marL="0" lvl="0" indent="0" algn="l">
                        <a:lnSpc>
                          <a:spcPct val="100000"/>
                        </a:lnSpc>
                        <a:buNone/>
                      </a:pPr>
                      <a:r>
                        <a:rPr lang="en-US" sz="1400" b="0" i="0" u="none" strike="noStrike" baseline="0" noProof="0" dirty="0">
                          <a:solidFill>
                            <a:srgbClr val="000000"/>
                          </a:solidFill>
                          <a:latin typeface="Arial"/>
                        </a:rPr>
                        <a:t>Address conflicts by:</a:t>
                      </a:r>
                      <a:endParaRPr lang="en-US" dirty="0"/>
                    </a:p>
                    <a:p>
                      <a:pPr marL="285750" lvl="0" indent="-285750" algn="l">
                        <a:lnSpc>
                          <a:spcPct val="100000"/>
                        </a:lnSpc>
                        <a:buFont typeface="Arial"/>
                        <a:buChar char="•"/>
                      </a:pPr>
                      <a:r>
                        <a:rPr lang="en-US" sz="1400" b="0" i="0" u="none" strike="noStrike" baseline="0" noProof="0" dirty="0">
                          <a:solidFill>
                            <a:srgbClr val="000000"/>
                          </a:solidFill>
                          <a:latin typeface="Arial"/>
                        </a:rPr>
                        <a:t>Acknowledging your own mistakes.</a:t>
                      </a:r>
                    </a:p>
                    <a:p>
                      <a:pPr marL="285750" lvl="0" indent="-285750" algn="l">
                        <a:lnSpc>
                          <a:spcPct val="100000"/>
                        </a:lnSpc>
                        <a:buFont typeface="Arial"/>
                        <a:buChar char="•"/>
                      </a:pPr>
                      <a:r>
                        <a:rPr lang="en-US" sz="1400" b="0" i="0" u="none" strike="noStrike" baseline="0" noProof="0" dirty="0">
                          <a:solidFill>
                            <a:srgbClr val="000000"/>
                          </a:solidFill>
                          <a:latin typeface="Arial"/>
                        </a:rPr>
                        <a:t>Using compassionate language.</a:t>
                      </a:r>
                    </a:p>
                    <a:p>
                      <a:pPr marL="285750" lvl="0" indent="-285750" algn="l">
                        <a:lnSpc>
                          <a:spcPct val="100000"/>
                        </a:lnSpc>
                        <a:buFont typeface="Arial"/>
                        <a:buChar char="•"/>
                      </a:pPr>
                      <a:r>
                        <a:rPr lang="en-US" sz="1400" b="0" i="0" u="none" strike="noStrike" baseline="0" noProof="0" dirty="0">
                          <a:solidFill>
                            <a:srgbClr val="000000"/>
                          </a:solidFill>
                          <a:latin typeface="Arial"/>
                        </a:rPr>
                        <a:t>Offering students choices and respecting their independence.</a:t>
                      </a:r>
                    </a:p>
                    <a:p>
                      <a:pPr marL="285750" lvl="0" indent="-285750">
                        <a:buFont typeface="Arial"/>
                        <a:buChar char="•"/>
                      </a:pPr>
                      <a:r>
                        <a:rPr lang="en-US" sz="1400" b="0" i="0" u="none" strike="noStrike" baseline="0" noProof="0" dirty="0">
                          <a:solidFill>
                            <a:srgbClr val="000000"/>
                          </a:solidFill>
                          <a:latin typeface="Arial"/>
                        </a:rPr>
                        <a:t>Setting clear next steps aimed at repairing any harm.</a:t>
                      </a:r>
                      <a:endParaRPr lang="en-US" sz="1400" dirty="0"/>
                    </a:p>
                  </a:txBody>
                  <a:tcPr/>
                </a:tc>
                <a:tc>
                  <a:txBody>
                    <a:bodyPr/>
                    <a:lstStyle/>
                    <a:p>
                      <a:pPr marL="285750" lvl="0" indent="-285750" algn="l">
                        <a:lnSpc>
                          <a:spcPct val="100000"/>
                        </a:lnSpc>
                        <a:buFont typeface="Arial"/>
                        <a:buChar char="•"/>
                      </a:pPr>
                      <a:r>
                        <a:rPr lang="en-US" sz="1400" b="0" i="0" u="none" strike="noStrike" baseline="0" noProof="0" dirty="0">
                          <a:solidFill>
                            <a:srgbClr val="000000"/>
                          </a:solidFill>
                          <a:latin typeface="Arial"/>
                        </a:rPr>
                        <a:t>Set aside regular opportunities to acknowledge when community agreements may need revising and work collaboratively to adjust agreements as needed.</a:t>
                      </a:r>
                    </a:p>
                    <a:p>
                      <a:pPr marL="285750" lvl="0" indent="-285750">
                        <a:buFont typeface="Arial"/>
                        <a:buChar char="•"/>
                      </a:pPr>
                      <a:r>
                        <a:rPr lang="en-US" sz="1400" b="0" i="0" u="none" strike="noStrike" baseline="0" noProof="0" dirty="0">
                          <a:solidFill>
                            <a:srgbClr val="000000"/>
                          </a:solidFill>
                          <a:latin typeface="Arial"/>
                        </a:rPr>
                        <a:t>Discuss new learning from the adjustments that are needed to the agreement.</a:t>
                      </a:r>
                      <a:endParaRPr lang="en-US" sz="1400" dirty="0"/>
                    </a:p>
                  </a:txBody>
                  <a:tcPr/>
                </a:tc>
                <a:extLst>
                  <a:ext uri="{0D108BD9-81ED-4DB2-BD59-A6C34878D82A}">
                    <a16:rowId xmlns:a16="http://schemas.microsoft.com/office/drawing/2014/main" val="1686705178"/>
                  </a:ext>
                </a:extLst>
              </a:tr>
            </a:tbl>
          </a:graphicData>
        </a:graphic>
      </p:graphicFrame>
    </p:spTree>
    <p:extLst>
      <p:ext uri="{BB962C8B-B14F-4D97-AF65-F5344CB8AC3E}">
        <p14:creationId xmlns:p14="http://schemas.microsoft.com/office/powerpoint/2010/main" val="1063553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3"/>
          <p:cNvSpPr txBox="1">
            <a:spLocks noGrp="1"/>
          </p:cNvSpPr>
          <p:nvPr>
            <p:ph type="title"/>
          </p:nvPr>
        </p:nvSpPr>
        <p:spPr>
          <a:xfrm>
            <a:off x="415650" y="182442"/>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rPr>
              <a:t>Community Agreements</a:t>
            </a:r>
            <a:endParaRPr dirty="0">
              <a:latin typeface="Franklin Gothic Medium" panose="020B0603020102020204" pitchFamily="34" charset="0"/>
            </a:endParaRPr>
          </a:p>
        </p:txBody>
      </p:sp>
      <p:sp>
        <p:nvSpPr>
          <p:cNvPr id="215" name="Google Shape;215;p33"/>
          <p:cNvSpPr txBox="1">
            <a:spLocks noGrp="1"/>
          </p:cNvSpPr>
          <p:nvPr>
            <p:ph type="body" idx="1"/>
          </p:nvPr>
        </p:nvSpPr>
        <p:spPr>
          <a:xfrm>
            <a:off x="415600" y="4916802"/>
            <a:ext cx="11360700" cy="763500"/>
          </a:xfrm>
          <a:prstGeom prst="rect">
            <a:avLst/>
          </a:prstGeom>
        </p:spPr>
        <p:txBody>
          <a:bodyPr spcFirstLastPara="1" wrap="square" lIns="91425" tIns="45700" rIns="91425" bIns="45700" anchor="t" anchorCtr="0">
            <a:normAutofit fontScale="92500" lnSpcReduction="20000"/>
          </a:bodyPr>
          <a:lstStyle/>
          <a:p>
            <a:pPr marL="0" lvl="0" indent="0" rtl="0">
              <a:lnSpc>
                <a:spcPct val="100000"/>
              </a:lnSpc>
              <a:spcBef>
                <a:spcPts val="0"/>
              </a:spcBef>
              <a:spcAft>
                <a:spcPts val="0"/>
              </a:spcAft>
              <a:buNone/>
            </a:pPr>
            <a:r>
              <a:rPr lang="en-US" dirty="0">
                <a:latin typeface="Franklin Gothic Book" panose="020B0503020102020204" pitchFamily="34" charset="0"/>
              </a:rPr>
              <a:t>What are community agreements and why should they be co-created with students?</a:t>
            </a:r>
            <a:endParaRPr dirty="0">
              <a:latin typeface="Franklin Gothic Book" panose="020B0503020102020204" pitchFamily="34" charset="0"/>
            </a:endParaRPr>
          </a:p>
        </p:txBody>
      </p:sp>
      <p:pic>
        <p:nvPicPr>
          <p:cNvPr id="216" name="Google Shape;216;p33" descr="In this video, learn about community agreements, which are a great way to establish norms and expectations to support student learning. Community agreements work best when co-constructed with students, and can be revisited, discussed, and revised as needed throughout the semester. To learn more about setting community agreements, as well as access resources on a variety of teaching and learning topics, visit the Columbia University Center for Teaching and Learning's website at https://ctl.columbia.edu." title="Community Agreements | TeachingTalks by Columbia CTL">
            <a:hlinkClick r:id="rId3"/>
          </p:cNvPr>
          <p:cNvPicPr preferRelativeResize="0"/>
          <p:nvPr/>
        </p:nvPicPr>
        <p:blipFill>
          <a:blip r:embed="rId4">
            <a:alphaModFix/>
          </a:blip>
          <a:stretch>
            <a:fillRect/>
          </a:stretch>
        </p:blipFill>
        <p:spPr>
          <a:xfrm>
            <a:off x="2389900" y="945950"/>
            <a:ext cx="6933550" cy="3900125"/>
          </a:xfrm>
          <a:prstGeom prst="rect">
            <a:avLst/>
          </a:prstGeom>
          <a:noFill/>
          <a:ln>
            <a:noFill/>
          </a:ln>
        </p:spPr>
      </p:pic>
      <p:sp>
        <p:nvSpPr>
          <p:cNvPr id="2" name="Slide Number Placeholder 1">
            <a:extLst>
              <a:ext uri="{FF2B5EF4-FFF2-40B4-BE49-F238E27FC236}">
                <a16:creationId xmlns:a16="http://schemas.microsoft.com/office/drawing/2014/main" id="{3DEFCFD8-7276-68B2-8334-1646F1C8128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10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4"/>
          <p:cNvSpPr txBox="1">
            <a:spLocks noGrp="1"/>
          </p:cNvSpPr>
          <p:nvPr>
            <p:ph type="title"/>
          </p:nvPr>
        </p:nvSpPr>
        <p:spPr>
          <a:xfrm>
            <a:off x="273013" y="1384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rPr>
              <a:t>Community Agreement Co-creation</a:t>
            </a:r>
            <a:endParaRPr dirty="0">
              <a:latin typeface="Franklin Gothic Medium" panose="020B0603020102020204" pitchFamily="34" charset="0"/>
            </a:endParaRPr>
          </a:p>
        </p:txBody>
      </p:sp>
      <p:sp>
        <p:nvSpPr>
          <p:cNvPr id="222" name="Google Shape;222;p34"/>
          <p:cNvSpPr txBox="1">
            <a:spLocks noGrp="1"/>
          </p:cNvSpPr>
          <p:nvPr>
            <p:ph type="body" idx="1"/>
          </p:nvPr>
        </p:nvSpPr>
        <p:spPr>
          <a:xfrm>
            <a:off x="471400" y="1237396"/>
            <a:ext cx="5157900" cy="548100"/>
          </a:xfrm>
          <a:prstGeom prst="rect">
            <a:avLst/>
          </a:prstGeom>
        </p:spPr>
        <p:txBody>
          <a:bodyPr spcFirstLastPara="1" wrap="square" lIns="91425" tIns="45700" rIns="91425" bIns="45700" anchor="b" anchorCtr="0">
            <a:normAutofit/>
          </a:bodyPr>
          <a:lstStyle/>
          <a:p>
            <a:pPr marL="0" lvl="0" indent="0" algn="ctr" rtl="0">
              <a:lnSpc>
                <a:spcPct val="100000"/>
              </a:lnSpc>
              <a:spcBef>
                <a:spcPts val="0"/>
              </a:spcBef>
              <a:spcAft>
                <a:spcPts val="0"/>
              </a:spcAft>
              <a:buNone/>
            </a:pPr>
            <a:r>
              <a:rPr lang="en-US" dirty="0"/>
              <a:t>Questions to Consider:</a:t>
            </a:r>
            <a:endParaRPr dirty="0"/>
          </a:p>
        </p:txBody>
      </p:sp>
      <p:sp>
        <p:nvSpPr>
          <p:cNvPr id="223" name="Google Shape;223;p34"/>
          <p:cNvSpPr txBox="1">
            <a:spLocks noGrp="1"/>
          </p:cNvSpPr>
          <p:nvPr>
            <p:ph type="body" idx="2"/>
          </p:nvPr>
        </p:nvSpPr>
        <p:spPr>
          <a:xfrm>
            <a:off x="173825" y="2061200"/>
            <a:ext cx="6585000" cy="3684600"/>
          </a:xfrm>
          <a:prstGeom prst="rect">
            <a:avLst/>
          </a:prstGeom>
        </p:spPr>
        <p:txBody>
          <a:bodyPr spcFirstLastPara="1" wrap="square" lIns="91425" tIns="45700" rIns="91425" bIns="45700" anchor="t" anchorCtr="0">
            <a:normAutofit fontScale="70000" lnSpcReduction="20000"/>
          </a:bodyPr>
          <a:lstStyle/>
          <a:p>
            <a:pPr marL="457200" lvl="0" indent="-325755" algn="l" rtl="0">
              <a:lnSpc>
                <a:spcPct val="120000"/>
              </a:lnSpc>
              <a:spcBef>
                <a:spcPts val="0"/>
              </a:spcBef>
              <a:spcAft>
                <a:spcPts val="0"/>
              </a:spcAft>
              <a:buSzPct val="64285"/>
              <a:buChar char="•"/>
            </a:pPr>
            <a:r>
              <a:rPr lang="en-US" dirty="0">
                <a:latin typeface="Franklin Gothic Book" panose="020B0503020102020204" pitchFamily="34" charset="0"/>
              </a:rPr>
              <a:t>What helps you feel comfortable participating and sharing in a course?</a:t>
            </a:r>
            <a:endParaRPr dirty="0">
              <a:latin typeface="Franklin Gothic Book" panose="020B0503020102020204" pitchFamily="34" charset="0"/>
            </a:endParaRPr>
          </a:p>
          <a:p>
            <a:pPr marL="457200" lvl="0" indent="0" algn="l" rtl="0">
              <a:lnSpc>
                <a:spcPct val="120000"/>
              </a:lnSpc>
              <a:spcBef>
                <a:spcPts val="0"/>
              </a:spcBef>
              <a:spcAft>
                <a:spcPts val="0"/>
              </a:spcAft>
              <a:buNone/>
            </a:pPr>
            <a:endParaRPr dirty="0">
              <a:latin typeface="Franklin Gothic Book" panose="020B0503020102020204" pitchFamily="34" charset="0"/>
            </a:endParaRPr>
          </a:p>
          <a:p>
            <a:pPr marL="457200" lvl="0" indent="-325755" algn="l" rtl="0">
              <a:lnSpc>
                <a:spcPct val="120000"/>
              </a:lnSpc>
              <a:spcBef>
                <a:spcPts val="0"/>
              </a:spcBef>
              <a:spcAft>
                <a:spcPts val="0"/>
              </a:spcAft>
              <a:buSzPct val="64285"/>
              <a:buChar char="•"/>
            </a:pPr>
            <a:r>
              <a:rPr lang="en-US" dirty="0">
                <a:latin typeface="Franklin Gothic Book" panose="020B0503020102020204" pitchFamily="34" charset="0"/>
              </a:rPr>
              <a:t>How will we engage with each other throughout this course?</a:t>
            </a:r>
            <a:endParaRPr dirty="0">
              <a:latin typeface="Franklin Gothic Book" panose="020B0503020102020204" pitchFamily="34" charset="0"/>
            </a:endParaRPr>
          </a:p>
          <a:p>
            <a:pPr marL="457200" lvl="0" indent="0" algn="l" rtl="0">
              <a:lnSpc>
                <a:spcPct val="120000"/>
              </a:lnSpc>
              <a:spcBef>
                <a:spcPts val="0"/>
              </a:spcBef>
              <a:spcAft>
                <a:spcPts val="0"/>
              </a:spcAft>
              <a:buNone/>
            </a:pPr>
            <a:endParaRPr dirty="0">
              <a:latin typeface="Franklin Gothic Book" panose="020B0503020102020204" pitchFamily="34" charset="0"/>
            </a:endParaRPr>
          </a:p>
          <a:p>
            <a:pPr marL="457200" lvl="0" indent="-325755" algn="l" rtl="0">
              <a:lnSpc>
                <a:spcPct val="120000"/>
              </a:lnSpc>
              <a:spcBef>
                <a:spcPts val="0"/>
              </a:spcBef>
              <a:spcAft>
                <a:spcPts val="0"/>
              </a:spcAft>
              <a:buSzPct val="64285"/>
              <a:buChar char="•"/>
            </a:pPr>
            <a:r>
              <a:rPr lang="en-US" dirty="0">
                <a:latin typeface="Franklin Gothic Book" panose="020B0503020102020204" pitchFamily="34" charset="0"/>
              </a:rPr>
              <a:t>How should we handle disagreements or challenging dialogues?</a:t>
            </a:r>
            <a:endParaRPr dirty="0">
              <a:latin typeface="Franklin Gothic Book" panose="020B0503020102020204" pitchFamily="34" charset="0"/>
            </a:endParaRPr>
          </a:p>
          <a:p>
            <a:pPr marL="457200" lvl="0" indent="0" algn="l" rtl="0">
              <a:lnSpc>
                <a:spcPct val="120000"/>
              </a:lnSpc>
              <a:spcBef>
                <a:spcPts val="0"/>
              </a:spcBef>
              <a:spcAft>
                <a:spcPts val="0"/>
              </a:spcAft>
              <a:buNone/>
            </a:pPr>
            <a:endParaRPr dirty="0">
              <a:latin typeface="Franklin Gothic Book" panose="020B0503020102020204" pitchFamily="34" charset="0"/>
            </a:endParaRPr>
          </a:p>
          <a:p>
            <a:pPr marL="457200" lvl="0" indent="-325755" algn="l" rtl="0">
              <a:lnSpc>
                <a:spcPct val="120000"/>
              </a:lnSpc>
              <a:spcBef>
                <a:spcPts val="0"/>
              </a:spcBef>
              <a:spcAft>
                <a:spcPts val="0"/>
              </a:spcAft>
              <a:buSzPct val="64285"/>
              <a:buChar char="•"/>
            </a:pPr>
            <a:r>
              <a:rPr lang="en-US" dirty="0">
                <a:latin typeface="Franklin Gothic Book" panose="020B0503020102020204" pitchFamily="34" charset="0"/>
              </a:rPr>
              <a:t>If you have specific agreements you want to see included, share those with students.</a:t>
            </a:r>
            <a:endParaRPr dirty="0">
              <a:latin typeface="Franklin Gothic Book" panose="020B0503020102020204" pitchFamily="34" charset="0"/>
            </a:endParaRPr>
          </a:p>
        </p:txBody>
      </p:sp>
      <p:sp>
        <p:nvSpPr>
          <p:cNvPr id="224" name="Google Shape;224;p34"/>
          <p:cNvSpPr txBox="1">
            <a:spLocks noGrp="1"/>
          </p:cNvSpPr>
          <p:nvPr>
            <p:ph type="body" idx="3"/>
          </p:nvPr>
        </p:nvSpPr>
        <p:spPr>
          <a:xfrm>
            <a:off x="6172200" y="1237396"/>
            <a:ext cx="5183100" cy="548100"/>
          </a:xfrm>
          <a:prstGeom prst="rect">
            <a:avLst/>
          </a:prstGeom>
        </p:spPr>
        <p:txBody>
          <a:bodyPr spcFirstLastPara="1" wrap="square" lIns="91425" tIns="45700" rIns="91425" bIns="45700" anchor="b" anchorCtr="0">
            <a:normAutofit/>
          </a:bodyPr>
          <a:lstStyle/>
          <a:p>
            <a:pPr marL="0" lvl="0" indent="0" algn="ctr" rtl="0">
              <a:spcBef>
                <a:spcPts val="1000"/>
              </a:spcBef>
              <a:spcAft>
                <a:spcPts val="0"/>
              </a:spcAft>
              <a:buNone/>
            </a:pPr>
            <a:r>
              <a:rPr lang="en-US" dirty="0"/>
              <a:t>Examples</a:t>
            </a:r>
            <a:endParaRPr dirty="0"/>
          </a:p>
        </p:txBody>
      </p:sp>
      <p:sp>
        <p:nvSpPr>
          <p:cNvPr id="225" name="Google Shape;225;p34"/>
          <p:cNvSpPr txBox="1">
            <a:spLocks noGrp="1"/>
          </p:cNvSpPr>
          <p:nvPr>
            <p:ph type="body" idx="4"/>
          </p:nvPr>
        </p:nvSpPr>
        <p:spPr>
          <a:xfrm>
            <a:off x="6291225" y="2061200"/>
            <a:ext cx="5064000" cy="36846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dirty="0">
                <a:latin typeface="Franklin Gothic Book" panose="020B0503020102020204" pitchFamily="34" charset="0"/>
              </a:rPr>
              <a:t>“Take Space, Make Space”</a:t>
            </a:r>
            <a:endParaRPr dirty="0">
              <a:latin typeface="Franklin Gothic Book" panose="020B0503020102020204" pitchFamily="34" charset="0"/>
            </a:endParaRPr>
          </a:p>
          <a:p>
            <a:pPr marL="0" lvl="0" indent="0" algn="ctr" rtl="0">
              <a:spcBef>
                <a:spcPts val="1000"/>
              </a:spcBef>
              <a:spcAft>
                <a:spcPts val="0"/>
              </a:spcAft>
              <a:buNone/>
            </a:pPr>
            <a:endParaRPr dirty="0">
              <a:latin typeface="Franklin Gothic Book" panose="020B0503020102020204" pitchFamily="34" charset="0"/>
            </a:endParaRPr>
          </a:p>
          <a:p>
            <a:pPr marL="0" lvl="0" indent="0" algn="ctr" rtl="0">
              <a:spcBef>
                <a:spcPts val="1000"/>
              </a:spcBef>
              <a:spcAft>
                <a:spcPts val="0"/>
              </a:spcAft>
              <a:buNone/>
            </a:pPr>
            <a:endParaRPr dirty="0">
              <a:latin typeface="Franklin Gothic Book" panose="020B0503020102020204" pitchFamily="34" charset="0"/>
            </a:endParaRPr>
          </a:p>
          <a:p>
            <a:pPr marL="0" lvl="0" indent="0" algn="ctr" rtl="0">
              <a:spcBef>
                <a:spcPts val="1000"/>
              </a:spcBef>
              <a:spcAft>
                <a:spcPts val="0"/>
              </a:spcAft>
              <a:buNone/>
            </a:pPr>
            <a:r>
              <a:rPr lang="en-US" dirty="0">
                <a:latin typeface="Franklin Gothic Book" panose="020B0503020102020204" pitchFamily="34" charset="0"/>
              </a:rPr>
              <a:t>“Listen Actively and Respectfully”</a:t>
            </a:r>
            <a:endParaRPr dirty="0">
              <a:latin typeface="Franklin Gothic Book" panose="020B0503020102020204" pitchFamily="34" charset="0"/>
            </a:endParaRPr>
          </a:p>
        </p:txBody>
      </p:sp>
      <p:sp>
        <p:nvSpPr>
          <p:cNvPr id="226" name="Google Shape;226;p34"/>
          <p:cNvSpPr txBox="1"/>
          <p:nvPr/>
        </p:nvSpPr>
        <p:spPr>
          <a:xfrm>
            <a:off x="519775" y="5991725"/>
            <a:ext cx="7016700" cy="72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bg1"/>
                </a:solidFill>
                <a:latin typeface="Calibri"/>
                <a:ea typeface="Calibri"/>
                <a:cs typeface="Calibri"/>
                <a:sym typeface="Calibri"/>
              </a:rPr>
              <a:t>Resource:</a:t>
            </a:r>
            <a:endParaRPr sz="1200" dirty="0">
              <a:solidFill>
                <a:schemeClr val="bg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bg1"/>
                </a:solidFill>
                <a:latin typeface="Calibri"/>
                <a:ea typeface="Calibri"/>
                <a:cs typeface="Calibri"/>
                <a:sym typeface="Calibri"/>
              </a:rPr>
              <a:t>Columbia University. (September 16, 2024). </a:t>
            </a:r>
            <a:r>
              <a:rPr lang="en-US" sz="1200" i="1" dirty="0">
                <a:solidFill>
                  <a:schemeClr val="bg1"/>
                </a:solidFill>
                <a:latin typeface="Calibri"/>
                <a:ea typeface="Calibri"/>
                <a:cs typeface="Calibri"/>
                <a:sym typeface="Calibri"/>
              </a:rPr>
              <a:t>Community Agreements</a:t>
            </a:r>
            <a:r>
              <a:rPr lang="en-US" sz="1200" dirty="0">
                <a:solidFill>
                  <a:schemeClr val="bg1"/>
                </a:solidFill>
                <a:latin typeface="Calibri"/>
                <a:ea typeface="Calibri"/>
                <a:cs typeface="Calibri"/>
                <a:sym typeface="Calibri"/>
              </a:rPr>
              <a:t>. TeachingTalks by Columbia Center for Teaching and Learning. </a:t>
            </a:r>
            <a:r>
              <a:rPr lang="en-US" sz="1200" u="sng"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https://www.youtube.com/watch?v=LrKdnDgUhJg&amp;t=138s</a:t>
            </a:r>
            <a:r>
              <a:rPr lang="en-US" sz="1200" dirty="0">
                <a:solidFill>
                  <a:schemeClr val="bg1"/>
                </a:solidFill>
                <a:latin typeface="Calibri"/>
                <a:ea typeface="Calibri"/>
                <a:cs typeface="Calibri"/>
                <a:sym typeface="Calibri"/>
              </a:rPr>
              <a:t>  </a:t>
            </a:r>
            <a:endParaRPr sz="1200" dirty="0">
              <a:solidFill>
                <a:schemeClr val="bg1"/>
              </a:solidFill>
              <a:latin typeface="Calibri"/>
              <a:ea typeface="Calibri"/>
              <a:cs typeface="Calibri"/>
              <a:sym typeface="Calibri"/>
            </a:endParaRPr>
          </a:p>
          <a:p>
            <a:pPr marL="0" lvl="0" indent="0" algn="l" rtl="0">
              <a:spcBef>
                <a:spcPts val="0"/>
              </a:spcBef>
              <a:spcAft>
                <a:spcPts val="0"/>
              </a:spcAft>
              <a:buNone/>
            </a:pPr>
            <a:endParaRPr sz="2800" dirty="0">
              <a:solidFill>
                <a:srgbClr val="102649"/>
              </a:solidFill>
              <a:latin typeface="Libre Franklin"/>
              <a:ea typeface="Libre Franklin"/>
              <a:cs typeface="Libre Franklin"/>
              <a:sym typeface="Libre Frankli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5"/>
          <p:cNvSpPr txBox="1">
            <a:spLocks noGrp="1"/>
          </p:cNvSpPr>
          <p:nvPr>
            <p:ph type="title"/>
          </p:nvPr>
        </p:nvSpPr>
        <p:spPr>
          <a:xfrm>
            <a:off x="487775" y="290167"/>
            <a:ext cx="11360700" cy="763500"/>
          </a:xfrm>
          <a:prstGeom prst="rect">
            <a:avLst/>
          </a:prstGeom>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43085"/>
              <a:buFont typeface="Arial"/>
              <a:buNone/>
            </a:pPr>
            <a:r>
              <a:rPr lang="en-US" sz="4177" dirty="0">
                <a:latin typeface="Franklin Gothic Medium" panose="020B0603020102020204" pitchFamily="34" charset="0"/>
              </a:rPr>
              <a:t>Routines and Agreements:</a:t>
            </a:r>
            <a:endParaRPr sz="4177" dirty="0">
              <a:latin typeface="Franklin Gothic Medium" panose="020B0603020102020204" pitchFamily="34" charset="0"/>
            </a:endParaRPr>
          </a:p>
          <a:p>
            <a:pPr marL="0" lvl="0" indent="0" algn="l" rtl="0">
              <a:lnSpc>
                <a:spcPct val="90000"/>
              </a:lnSpc>
              <a:spcBef>
                <a:spcPts val="0"/>
              </a:spcBef>
              <a:spcAft>
                <a:spcPts val="0"/>
              </a:spcAft>
              <a:buClr>
                <a:schemeClr val="dk1"/>
              </a:buClr>
              <a:buSzPct val="43085"/>
              <a:buFont typeface="Arial"/>
              <a:buNone/>
            </a:pPr>
            <a:r>
              <a:rPr lang="en-US" sz="4177" dirty="0">
                <a:latin typeface="Franklin Gothic Medium" panose="020B0603020102020204" pitchFamily="34" charset="0"/>
              </a:rPr>
              <a:t>Co-creating norms in a social studies classroom</a:t>
            </a:r>
            <a:r>
              <a:rPr lang="en-US" dirty="0">
                <a:latin typeface="Franklin Gothic Medium" panose="020B0603020102020204" pitchFamily="34" charset="0"/>
              </a:rPr>
              <a:t> </a:t>
            </a:r>
            <a:endParaRPr dirty="0">
              <a:latin typeface="Franklin Gothic Medium" panose="020B0603020102020204" pitchFamily="34" charset="0"/>
            </a:endParaRPr>
          </a:p>
        </p:txBody>
      </p:sp>
      <p:sp>
        <p:nvSpPr>
          <p:cNvPr id="232" name="Google Shape;232;p35"/>
          <p:cNvSpPr txBox="1">
            <a:spLocks noGrp="1"/>
          </p:cNvSpPr>
          <p:nvPr>
            <p:ph type="body" idx="1"/>
          </p:nvPr>
        </p:nvSpPr>
        <p:spPr>
          <a:xfrm>
            <a:off x="7323800" y="2330825"/>
            <a:ext cx="4524600" cy="3519600"/>
          </a:xfrm>
          <a:prstGeom prst="rect">
            <a:avLst/>
          </a:prstGeom>
        </p:spPr>
        <p:txBody>
          <a:bodyPr spcFirstLastPara="1" wrap="square" lIns="91425" tIns="45700" rIns="91425" bIns="45700" anchor="t" anchorCtr="0">
            <a:normAutofit/>
          </a:bodyPr>
          <a:lstStyle/>
          <a:p>
            <a:pPr marL="0" lvl="0" indent="0" rtl="0">
              <a:lnSpc>
                <a:spcPct val="100000"/>
              </a:lnSpc>
              <a:spcBef>
                <a:spcPts val="0"/>
              </a:spcBef>
              <a:spcAft>
                <a:spcPts val="0"/>
              </a:spcAft>
              <a:buClr>
                <a:schemeClr val="dk1"/>
              </a:buClr>
              <a:buSzPts val="1100"/>
              <a:buFont typeface="Arial"/>
              <a:buNone/>
            </a:pPr>
            <a:r>
              <a:rPr lang="en-US" dirty="0">
                <a:latin typeface="Franklin Gothic Book" panose="020B0503020102020204" pitchFamily="34" charset="0"/>
              </a:rPr>
              <a:t>What does it look like, feel like, and sound like to co-create norms with students in a social studies classroom?</a:t>
            </a:r>
            <a:endParaRPr dirty="0">
              <a:latin typeface="Franklin Gothic Book" panose="020B0503020102020204" pitchFamily="34" charset="0"/>
            </a:endParaRPr>
          </a:p>
        </p:txBody>
      </p:sp>
      <p:pic>
        <p:nvPicPr>
          <p:cNvPr id="233" name="Google Shape;233;p35" descr="When students help create their classrooms' rules and culture, they’re more engaged and invested in learning.&#10;&#10;Our How Learning Happens video series explores teaching practices grounded in the science of learning and human development. To see more, visit http://www.edutopia.org/how-learning-happens&#10;&#10;This series was produced by Edutopia in collaboration with the National Commission on Social, Emotional, and Academic Development (https://www.aspeninstitute.org/programs/national-commission-on-social-emotional-and-academic-development/), with support from the Chan Zuckerberg Initiative (https://chanzuckerberg.com/). &#10;&#10;Special Thanks: &#10;The Science of Learning and Development Initiative &#10;Turnaround for Children: https://www.turnaroundusa.org/ &#10;Learning Policy Institute: https://learningpolicyinstitute.org/ &#10;American Institutes for Research: https://www.air.org/ &#10;EducationCounsel: http://educationcounsel.com/" title="Fostering Belonging With Classroom Norms">
            <a:hlinkClick r:id="rId3"/>
          </p:cNvPr>
          <p:cNvPicPr preferRelativeResize="0"/>
          <p:nvPr/>
        </p:nvPicPr>
        <p:blipFill rotWithShape="1">
          <a:blip r:embed="rId4">
            <a:alphaModFix/>
          </a:blip>
          <a:srcRect/>
          <a:stretch/>
        </p:blipFill>
        <p:spPr>
          <a:xfrm>
            <a:off x="163475" y="1394075"/>
            <a:ext cx="7051350" cy="5288525"/>
          </a:xfrm>
          <a:prstGeom prst="rect">
            <a:avLst/>
          </a:prstGeom>
          <a:noFill/>
          <a:ln>
            <a:noFill/>
          </a:ln>
        </p:spPr>
      </p:pic>
      <p:sp>
        <p:nvSpPr>
          <p:cNvPr id="2" name="Slide Number Placeholder 1">
            <a:extLst>
              <a:ext uri="{FF2B5EF4-FFF2-40B4-BE49-F238E27FC236}">
                <a16:creationId xmlns:a16="http://schemas.microsoft.com/office/drawing/2014/main" id="{ED70936E-DFEC-43D1-46C4-B65A05F4FF3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415650" y="197667"/>
            <a:ext cx="11360700" cy="763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dirty="0">
                <a:latin typeface="Franklin Gothic Medium" panose="020B0603020102020204" pitchFamily="34" charset="0"/>
              </a:rPr>
              <a:t>Introduction</a:t>
            </a:r>
            <a:endParaRPr dirty="0">
              <a:latin typeface="Franklin Gothic Medium" panose="020B0603020102020204" pitchFamily="34" charset="0"/>
            </a:endParaRPr>
          </a:p>
        </p:txBody>
      </p:sp>
      <p:sp>
        <p:nvSpPr>
          <p:cNvPr id="99" name="Google Shape;99;p18"/>
          <p:cNvSpPr txBox="1">
            <a:spLocks noGrp="1"/>
          </p:cNvSpPr>
          <p:nvPr>
            <p:ph type="body" idx="1"/>
          </p:nvPr>
        </p:nvSpPr>
        <p:spPr>
          <a:xfrm>
            <a:off x="415649" y="868933"/>
            <a:ext cx="11545691" cy="45552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1000"/>
              </a:spcBef>
              <a:spcAft>
                <a:spcPts val="1200"/>
              </a:spcAft>
              <a:buClr>
                <a:schemeClr val="dk1"/>
              </a:buClr>
              <a:buSzPts val="2600"/>
              <a:buFont typeface="Calibri"/>
              <a:buChar char="•"/>
            </a:pPr>
            <a:r>
              <a:rPr lang="en-US" sz="2600" b="1" dirty="0">
                <a:solidFill>
                  <a:schemeClr val="dk1"/>
                </a:solidFill>
                <a:latin typeface="Franklin Gothic Book" panose="020B0503020102020204" pitchFamily="34" charset="0"/>
                <a:ea typeface="Calibri"/>
                <a:cs typeface="Calibri"/>
                <a:sym typeface="Calibri"/>
              </a:rPr>
              <a:t>Compelling Question: </a:t>
            </a:r>
            <a:r>
              <a:rPr lang="en-US" sz="2600" dirty="0">
                <a:solidFill>
                  <a:schemeClr val="dk1"/>
                </a:solidFill>
                <a:latin typeface="Franklin Gothic Book" panose="020B0503020102020204" pitchFamily="34" charset="0"/>
                <a:ea typeface="Calibri"/>
                <a:cs typeface="Calibri"/>
                <a:sym typeface="Calibri"/>
              </a:rPr>
              <a:t>How do I create collaborative civic spaces that support student collaboration and discourse?</a:t>
            </a:r>
            <a:endParaRPr sz="2600" dirty="0">
              <a:solidFill>
                <a:schemeClr val="dk1"/>
              </a:solidFill>
              <a:latin typeface="Franklin Gothic Book" panose="020B0503020102020204" pitchFamily="34" charset="0"/>
              <a:ea typeface="Calibri"/>
              <a:cs typeface="Calibri"/>
              <a:sym typeface="Calibri"/>
            </a:endParaRPr>
          </a:p>
          <a:p>
            <a:pPr marL="457200" lvl="0" indent="-393700" algn="l" rtl="0">
              <a:lnSpc>
                <a:spcPct val="100000"/>
              </a:lnSpc>
              <a:spcBef>
                <a:spcPts val="1000"/>
              </a:spcBef>
              <a:spcAft>
                <a:spcPts val="1200"/>
              </a:spcAft>
              <a:buClr>
                <a:schemeClr val="dk1"/>
              </a:buClr>
              <a:buSzPts val="2600"/>
              <a:buFont typeface="Calibri"/>
              <a:buChar char="•"/>
            </a:pPr>
            <a:r>
              <a:rPr lang="en-US" sz="2600" b="1" dirty="0">
                <a:solidFill>
                  <a:schemeClr val="dk1"/>
                </a:solidFill>
                <a:latin typeface="Franklin Gothic Book" panose="020B0503020102020204" pitchFamily="34" charset="0"/>
                <a:ea typeface="Calibri"/>
                <a:cs typeface="Calibri"/>
                <a:sym typeface="Calibri"/>
              </a:rPr>
              <a:t>Supporting Question: </a:t>
            </a:r>
            <a:r>
              <a:rPr lang="en-US" sz="2600" dirty="0">
                <a:solidFill>
                  <a:schemeClr val="dk1"/>
                </a:solidFill>
                <a:latin typeface="Franklin Gothic Book" panose="020B0503020102020204" pitchFamily="34" charset="0"/>
                <a:ea typeface="Calibri"/>
                <a:cs typeface="Calibri"/>
                <a:sym typeface="Calibri"/>
              </a:rPr>
              <a:t>How do we engage student voice when building community in the classroom?</a:t>
            </a:r>
            <a:endParaRPr sz="2600" dirty="0">
              <a:solidFill>
                <a:schemeClr val="dk1"/>
              </a:solidFill>
              <a:latin typeface="Franklin Gothic Book" panose="020B0503020102020204" pitchFamily="34" charset="0"/>
              <a:ea typeface="Calibri"/>
              <a:cs typeface="Calibri"/>
              <a:sym typeface="Calibri"/>
            </a:endParaRPr>
          </a:p>
          <a:p>
            <a:pPr marL="457200" lvl="0" indent="-393700" algn="l" rtl="0">
              <a:lnSpc>
                <a:spcPct val="100000"/>
              </a:lnSpc>
              <a:spcBef>
                <a:spcPts val="1000"/>
              </a:spcBef>
              <a:spcAft>
                <a:spcPts val="1200"/>
              </a:spcAft>
              <a:buClr>
                <a:schemeClr val="dk1"/>
              </a:buClr>
              <a:buSzPts val="2600"/>
              <a:buFont typeface="Calibri"/>
              <a:buChar char="•"/>
            </a:pPr>
            <a:r>
              <a:rPr lang="en-US" sz="2600" b="1" dirty="0">
                <a:solidFill>
                  <a:schemeClr val="dk1"/>
                </a:solidFill>
                <a:latin typeface="Franklin Gothic Book" panose="020B0503020102020204" pitchFamily="34" charset="0"/>
                <a:ea typeface="Calibri"/>
                <a:cs typeface="Calibri"/>
                <a:sym typeface="Calibri"/>
              </a:rPr>
              <a:t>Learning Target: </a:t>
            </a:r>
            <a:r>
              <a:rPr lang="en-US" sz="2600" dirty="0">
                <a:solidFill>
                  <a:schemeClr val="dk1"/>
                </a:solidFill>
                <a:latin typeface="Franklin Gothic Book" panose="020B0503020102020204" pitchFamily="34" charset="0"/>
                <a:ea typeface="Calibri"/>
                <a:cs typeface="Calibri"/>
                <a:sym typeface="Calibri"/>
              </a:rPr>
              <a:t>I can create collaborative civic spaces that support student collaboration and discourse. </a:t>
            </a:r>
            <a:endParaRPr sz="2600" dirty="0">
              <a:solidFill>
                <a:schemeClr val="dk1"/>
              </a:solidFill>
              <a:latin typeface="Franklin Gothic Book" panose="020B0503020102020204" pitchFamily="34" charset="0"/>
              <a:ea typeface="Calibri"/>
              <a:cs typeface="Calibri"/>
              <a:sym typeface="Calibri"/>
            </a:endParaRPr>
          </a:p>
          <a:p>
            <a:pPr marL="457200" lvl="0" indent="-381000" algn="l" rtl="0">
              <a:lnSpc>
                <a:spcPct val="100000"/>
              </a:lnSpc>
              <a:spcBef>
                <a:spcPts val="1000"/>
              </a:spcBef>
              <a:spcAft>
                <a:spcPts val="1200"/>
              </a:spcAft>
              <a:buClr>
                <a:schemeClr val="dk1"/>
              </a:buClr>
              <a:buSzPts val="2400"/>
              <a:buChar char="•"/>
            </a:pPr>
            <a:r>
              <a:rPr lang="en-US" sz="2600" b="1" dirty="0">
                <a:solidFill>
                  <a:schemeClr val="dk1"/>
                </a:solidFill>
                <a:latin typeface="Franklin Gothic Book" panose="020B0503020102020204" pitchFamily="34" charset="0"/>
                <a:ea typeface="Calibri"/>
                <a:cs typeface="Calibri"/>
                <a:sym typeface="Calibri"/>
              </a:rPr>
              <a:t>Success Criteria</a:t>
            </a:r>
            <a:r>
              <a:rPr lang="en-US" sz="2600" dirty="0">
                <a:solidFill>
                  <a:schemeClr val="dk1"/>
                </a:solidFill>
                <a:latin typeface="Franklin Gothic Book" panose="020B0503020102020204" pitchFamily="34" charset="0"/>
                <a:ea typeface="Calibri"/>
                <a:cs typeface="Calibri"/>
                <a:sym typeface="Calibri"/>
              </a:rPr>
              <a:t>: I can create a classroom where student voice is used to create and maintain our classroom community.</a:t>
            </a:r>
            <a:r>
              <a:rPr lang="en-US" sz="2400" dirty="0">
                <a:solidFill>
                  <a:schemeClr val="dk1"/>
                </a:solidFill>
                <a:latin typeface="Franklin Gothic Book" panose="020B0503020102020204" pitchFamily="34" charset="0"/>
              </a:rPr>
              <a:t> </a:t>
            </a:r>
            <a:endParaRPr dirty="0">
              <a:solidFill>
                <a:schemeClr val="dk1"/>
              </a:solidFill>
              <a:latin typeface="Franklin Gothic Book" panose="020B0503020102020204" pitchFamily="34" charset="0"/>
            </a:endParaRPr>
          </a:p>
        </p:txBody>
      </p:sp>
      <p:sp>
        <p:nvSpPr>
          <p:cNvPr id="2" name="Slide Number Placeholder 1">
            <a:extLst>
              <a:ext uri="{FF2B5EF4-FFF2-40B4-BE49-F238E27FC236}">
                <a16:creationId xmlns:a16="http://schemas.microsoft.com/office/drawing/2014/main" id="{D4C0E2B4-D897-F93F-A611-457C4899B9D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6"/>
          <p:cNvSpPr txBox="1">
            <a:spLocks noGrp="1"/>
          </p:cNvSpPr>
          <p:nvPr>
            <p:ph type="title"/>
          </p:nvPr>
        </p:nvSpPr>
        <p:spPr>
          <a:xfrm>
            <a:off x="140500" y="312500"/>
            <a:ext cx="7566600" cy="753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US" sz="3500" dirty="0">
                <a:latin typeface="Franklin Gothic Medium" panose="020B0603020102020204" pitchFamily="34" charset="0"/>
              </a:rPr>
              <a:t>Co-creating Routines and Agreements: Classroom Contracts</a:t>
            </a:r>
            <a:endParaRPr sz="3500" dirty="0">
              <a:latin typeface="Franklin Gothic Medium" panose="020B0603020102020204" pitchFamily="34" charset="0"/>
            </a:endParaRPr>
          </a:p>
        </p:txBody>
      </p:sp>
      <p:sp>
        <p:nvSpPr>
          <p:cNvPr id="239" name="Google Shape;239;p36"/>
          <p:cNvSpPr txBox="1">
            <a:spLocks noGrp="1"/>
          </p:cNvSpPr>
          <p:nvPr>
            <p:ph type="body" idx="1"/>
          </p:nvPr>
        </p:nvSpPr>
        <p:spPr>
          <a:xfrm>
            <a:off x="278050" y="2877625"/>
            <a:ext cx="7291500" cy="2711400"/>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1000"/>
              </a:spcBef>
              <a:spcAft>
                <a:spcPts val="0"/>
              </a:spcAft>
              <a:buClr>
                <a:schemeClr val="dk1"/>
              </a:buClr>
              <a:buSzPts val="2900"/>
              <a:buNone/>
            </a:pPr>
            <a:r>
              <a:rPr lang="en-US" sz="2900" dirty="0">
                <a:solidFill>
                  <a:schemeClr val="dk1"/>
                </a:solidFill>
                <a:latin typeface="Franklin Gothic Book" panose="020B0503020102020204" pitchFamily="34" charset="0"/>
                <a:ea typeface="Calibri"/>
                <a:cs typeface="Calibri"/>
                <a:sym typeface="Calibri"/>
              </a:rPr>
              <a:t>A </a:t>
            </a:r>
            <a:r>
              <a:rPr lang="en-US" sz="2900" b="1" dirty="0">
                <a:solidFill>
                  <a:schemeClr val="dk1"/>
                </a:solidFill>
                <a:latin typeface="Franklin Gothic Book" panose="020B0503020102020204" pitchFamily="34" charset="0"/>
                <a:ea typeface="Calibri"/>
                <a:cs typeface="Calibri"/>
                <a:sym typeface="Calibri"/>
              </a:rPr>
              <a:t>classroom contract</a:t>
            </a:r>
            <a:r>
              <a:rPr lang="en-US" sz="2900" dirty="0">
                <a:solidFill>
                  <a:schemeClr val="dk1"/>
                </a:solidFill>
                <a:latin typeface="Franklin Gothic Book" panose="020B0503020102020204" pitchFamily="34" charset="0"/>
                <a:ea typeface="Calibri"/>
                <a:cs typeface="Calibri"/>
                <a:sym typeface="Calibri"/>
              </a:rPr>
              <a:t> is an agreement between the members of the classroom community (teacher, students) to which all parties are held accountable.</a:t>
            </a:r>
            <a:endParaRPr sz="2900" dirty="0">
              <a:solidFill>
                <a:schemeClr val="dk1"/>
              </a:solidFill>
              <a:latin typeface="Franklin Gothic Book" panose="020B0503020102020204" pitchFamily="34" charset="0"/>
              <a:ea typeface="Calibri"/>
              <a:cs typeface="Calibri"/>
              <a:sym typeface="Calibri"/>
            </a:endParaRPr>
          </a:p>
          <a:p>
            <a:pPr marL="114300" lvl="0" indent="0" algn="l" rtl="0">
              <a:lnSpc>
                <a:spcPct val="90000"/>
              </a:lnSpc>
              <a:spcBef>
                <a:spcPts val="1000"/>
              </a:spcBef>
              <a:spcAft>
                <a:spcPts val="0"/>
              </a:spcAft>
              <a:buSzPts val="1800"/>
              <a:buNone/>
            </a:pPr>
            <a:r>
              <a:rPr lang="en-US" sz="2300" dirty="0">
                <a:solidFill>
                  <a:schemeClr val="dk1"/>
                </a:solidFill>
                <a:latin typeface="Calibri"/>
                <a:ea typeface="Calibri"/>
                <a:cs typeface="Calibri"/>
                <a:sym typeface="Calibri"/>
              </a:rPr>
              <a:t> </a:t>
            </a:r>
            <a:endParaRPr sz="2300" dirty="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endParaRPr sz="2300" dirty="0">
              <a:solidFill>
                <a:schemeClr val="dk1"/>
              </a:solidFill>
              <a:latin typeface="Calibri"/>
              <a:ea typeface="Calibri"/>
              <a:cs typeface="Calibri"/>
              <a:sym typeface="Calibri"/>
            </a:endParaRPr>
          </a:p>
        </p:txBody>
      </p:sp>
      <p:pic>
        <p:nvPicPr>
          <p:cNvPr id="240" name="Google Shape;240;p36" descr="Class contract image" title="Class contract image"/>
          <p:cNvPicPr preferRelativeResize="0"/>
          <p:nvPr/>
        </p:nvPicPr>
        <p:blipFill rotWithShape="1">
          <a:blip r:embed="rId3">
            <a:alphaModFix/>
          </a:blip>
          <a:srcRect/>
          <a:stretch/>
        </p:blipFill>
        <p:spPr>
          <a:xfrm>
            <a:off x="7707099" y="122600"/>
            <a:ext cx="2717725" cy="3845799"/>
          </a:xfrm>
          <a:prstGeom prst="rect">
            <a:avLst/>
          </a:prstGeom>
          <a:noFill/>
          <a:ln>
            <a:noFill/>
          </a:ln>
        </p:spPr>
      </p:pic>
      <p:pic>
        <p:nvPicPr>
          <p:cNvPr id="241" name="Google Shape;241;p36" descr="Class contract image" title="Class contract image"/>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40000" contrast="-13000"/>
                    </a14:imgEffect>
                  </a14:imgLayer>
                </a14:imgProps>
              </a:ext>
            </a:extLst>
          </a:blip>
          <a:srcRect l="13567" t="12432" r="15475" b="11388"/>
          <a:stretch/>
        </p:blipFill>
        <p:spPr>
          <a:xfrm>
            <a:off x="8377519" y="2689412"/>
            <a:ext cx="3814482" cy="4168588"/>
          </a:xfrm>
          <a:prstGeom prst="rect">
            <a:avLst/>
          </a:prstGeom>
          <a:noFill/>
          <a:ln>
            <a:noFill/>
          </a:ln>
        </p:spPr>
      </p:pic>
      <p:sp>
        <p:nvSpPr>
          <p:cNvPr id="2" name="Slide Number Placeholder 1">
            <a:extLst>
              <a:ext uri="{FF2B5EF4-FFF2-40B4-BE49-F238E27FC236}">
                <a16:creationId xmlns:a16="http://schemas.microsoft.com/office/drawing/2014/main" id="{F7A208CC-7F65-75DA-E02C-81AC574797E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7"/>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None/>
            </a:pPr>
            <a:r>
              <a:rPr lang="en-US" sz="3800" dirty="0">
                <a:latin typeface="Franklin Gothic Medium" panose="020B0603020102020204" pitchFamily="34" charset="0"/>
              </a:rPr>
              <a:t>Co-creating Routines and Agreements: </a:t>
            </a:r>
            <a:endParaRPr sz="3800" dirty="0">
              <a:latin typeface="Franklin Gothic Medium" panose="020B0603020102020204" pitchFamily="34" charset="0"/>
            </a:endParaRPr>
          </a:p>
          <a:p>
            <a:pPr marL="0" lvl="0" indent="0" algn="l" rtl="0">
              <a:lnSpc>
                <a:spcPct val="90000"/>
              </a:lnSpc>
              <a:spcBef>
                <a:spcPts val="0"/>
              </a:spcBef>
              <a:spcAft>
                <a:spcPts val="0"/>
              </a:spcAft>
              <a:buClr>
                <a:schemeClr val="dk1"/>
              </a:buClr>
              <a:buSzPts val="1100"/>
              <a:buFont typeface="Arial"/>
              <a:buNone/>
            </a:pPr>
            <a:r>
              <a:rPr lang="en-US" sz="3800" dirty="0">
                <a:latin typeface="Franklin Gothic Medium" panose="020B0603020102020204" pitchFamily="34" charset="0"/>
              </a:rPr>
              <a:t>Classroom Contracts (2)</a:t>
            </a:r>
            <a:endParaRPr sz="3800" dirty="0">
              <a:latin typeface="Franklin Gothic Medium" panose="020B0603020102020204" pitchFamily="34" charset="0"/>
            </a:endParaRPr>
          </a:p>
          <a:p>
            <a:pPr marL="0" lvl="0" indent="0" algn="l" rtl="0">
              <a:lnSpc>
                <a:spcPct val="90000"/>
              </a:lnSpc>
              <a:spcBef>
                <a:spcPts val="0"/>
              </a:spcBef>
              <a:spcAft>
                <a:spcPts val="0"/>
              </a:spcAft>
              <a:buClr>
                <a:schemeClr val="dk1"/>
              </a:buClr>
              <a:buSzPts val="1800"/>
              <a:buNone/>
            </a:pPr>
            <a:endParaRPr dirty="0"/>
          </a:p>
        </p:txBody>
      </p:sp>
      <p:sp>
        <p:nvSpPr>
          <p:cNvPr id="247" name="Google Shape;247;p37"/>
          <p:cNvSpPr txBox="1">
            <a:spLocks noGrp="1"/>
          </p:cNvSpPr>
          <p:nvPr>
            <p:ph type="body" idx="1"/>
          </p:nvPr>
        </p:nvSpPr>
        <p:spPr>
          <a:xfrm>
            <a:off x="7895969" y="986407"/>
            <a:ext cx="4296031" cy="3679500"/>
          </a:xfrm>
          <a:prstGeom prst="rect">
            <a:avLst/>
          </a:prstGeom>
          <a:noFill/>
          <a:ln>
            <a:noFill/>
          </a:ln>
        </p:spPr>
        <p:txBody>
          <a:bodyPr spcFirstLastPara="1" wrap="square" lIns="91425" tIns="45700" rIns="91425" bIns="45700" anchor="t" anchorCtr="0">
            <a:noAutofit/>
          </a:bodyPr>
          <a:lstStyle/>
          <a:p>
            <a:pPr marL="425450" indent="-342900">
              <a:lnSpc>
                <a:spcPct val="100000"/>
              </a:lnSpc>
              <a:spcAft>
                <a:spcPts val="1800"/>
              </a:spcAft>
              <a:buClr>
                <a:schemeClr val="dk1"/>
              </a:buClr>
              <a:buSzPts val="2300"/>
            </a:pPr>
            <a:r>
              <a:rPr lang="en-US" sz="2300" dirty="0">
                <a:solidFill>
                  <a:schemeClr val="dk1"/>
                </a:solidFill>
                <a:latin typeface="Franklin Gothic Book" panose="020B0503020102020204" pitchFamily="34" charset="0"/>
                <a:ea typeface="Calibri"/>
                <a:cs typeface="Calibri"/>
                <a:sym typeface="Calibri"/>
              </a:rPr>
              <a:t>Why does the teacher identify himself as a member of the classroom community?</a:t>
            </a:r>
            <a:endParaRPr sz="2300" dirty="0">
              <a:solidFill>
                <a:schemeClr val="dk1"/>
              </a:solidFill>
              <a:latin typeface="Franklin Gothic Book" panose="020B0503020102020204" pitchFamily="34" charset="0"/>
              <a:ea typeface="Calibri"/>
              <a:cs typeface="Calibri"/>
              <a:sym typeface="Calibri"/>
            </a:endParaRPr>
          </a:p>
          <a:p>
            <a:pPr marL="425450" indent="-342900">
              <a:lnSpc>
                <a:spcPct val="100000"/>
              </a:lnSpc>
              <a:spcBef>
                <a:spcPts val="0"/>
              </a:spcBef>
              <a:spcAft>
                <a:spcPts val="1800"/>
              </a:spcAft>
              <a:buClr>
                <a:schemeClr val="dk1"/>
              </a:buClr>
              <a:buSzPts val="2300"/>
            </a:pPr>
            <a:r>
              <a:rPr lang="en-US" sz="2300" dirty="0">
                <a:solidFill>
                  <a:schemeClr val="dk1"/>
                </a:solidFill>
                <a:latin typeface="Franklin Gothic Book" panose="020B0503020102020204" pitchFamily="34" charset="0"/>
                <a:ea typeface="Calibri"/>
                <a:cs typeface="Calibri"/>
                <a:sym typeface="Calibri"/>
              </a:rPr>
              <a:t>How does the teacher implementation of this strategy contribute to its effectiveness? </a:t>
            </a:r>
            <a:endParaRPr sz="2300" dirty="0">
              <a:solidFill>
                <a:schemeClr val="dk1"/>
              </a:solidFill>
              <a:latin typeface="Franklin Gothic Book" panose="020B0503020102020204" pitchFamily="34" charset="0"/>
              <a:ea typeface="Calibri"/>
              <a:cs typeface="Calibri"/>
              <a:sym typeface="Calibri"/>
            </a:endParaRPr>
          </a:p>
          <a:p>
            <a:pPr marL="425450" indent="-342900">
              <a:lnSpc>
                <a:spcPct val="100000"/>
              </a:lnSpc>
              <a:spcBef>
                <a:spcPts val="0"/>
              </a:spcBef>
              <a:spcAft>
                <a:spcPts val="1800"/>
              </a:spcAft>
              <a:buClr>
                <a:schemeClr val="dk1"/>
              </a:buClr>
              <a:buSzPts val="2300"/>
            </a:pPr>
            <a:r>
              <a:rPr lang="en-US" sz="2300" dirty="0">
                <a:solidFill>
                  <a:schemeClr val="dk1"/>
                </a:solidFill>
                <a:latin typeface="Franklin Gothic Book" panose="020B0503020102020204" pitchFamily="34" charset="0"/>
                <a:ea typeface="Calibri"/>
                <a:cs typeface="Calibri"/>
                <a:sym typeface="Calibri"/>
              </a:rPr>
              <a:t>How can a classroom contract facilitate collaborative civic spaces?</a:t>
            </a:r>
            <a:endParaRPr dirty="0">
              <a:latin typeface="Franklin Gothic Book" panose="020B0503020102020204" pitchFamily="34" charset="0"/>
            </a:endParaRPr>
          </a:p>
        </p:txBody>
      </p:sp>
      <p:pic>
        <p:nvPicPr>
          <p:cNvPr id="248" name="Google Shape;248;p37" descr="Image of classroom contracting video. " title="Contracting">
            <a:hlinkClick r:id="rId3"/>
          </p:cNvPr>
          <p:cNvPicPr preferRelativeResize="0"/>
          <p:nvPr/>
        </p:nvPicPr>
        <p:blipFill rotWithShape="1">
          <a:blip r:embed="rId4">
            <a:alphaModFix/>
          </a:blip>
          <a:srcRect t="16051"/>
          <a:stretch/>
        </p:blipFill>
        <p:spPr>
          <a:xfrm>
            <a:off x="219375" y="1356875"/>
            <a:ext cx="7812517" cy="4083976"/>
          </a:xfrm>
          <a:prstGeom prst="rect">
            <a:avLst/>
          </a:prstGeom>
          <a:noFill/>
          <a:ln>
            <a:noFill/>
          </a:ln>
        </p:spPr>
      </p:pic>
      <p:sp>
        <p:nvSpPr>
          <p:cNvPr id="2" name="Slide Number Placeholder 1">
            <a:extLst>
              <a:ext uri="{FF2B5EF4-FFF2-40B4-BE49-F238E27FC236}">
                <a16:creationId xmlns:a16="http://schemas.microsoft.com/office/drawing/2014/main" id="{9D9CEF3A-34C5-7B57-E6AB-5B94994A2BD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8"/>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990"/>
              <a:buFont typeface="Arial"/>
              <a:buNone/>
            </a:pPr>
            <a:r>
              <a:rPr lang="en-US" dirty="0">
                <a:latin typeface="Franklin Gothic Medium" panose="020B0603020102020204" pitchFamily="34" charset="0"/>
              </a:rPr>
              <a:t>Co-creating Routines and Agreements: </a:t>
            </a:r>
            <a:endParaRPr dirty="0">
              <a:latin typeface="Franklin Gothic Medium" panose="020B0603020102020204" pitchFamily="34" charset="0"/>
            </a:endParaRPr>
          </a:p>
          <a:p>
            <a:pPr marL="0" lvl="0" indent="0" algn="l" rtl="0">
              <a:lnSpc>
                <a:spcPct val="90000"/>
              </a:lnSpc>
              <a:spcBef>
                <a:spcPts val="0"/>
              </a:spcBef>
              <a:spcAft>
                <a:spcPts val="0"/>
              </a:spcAft>
              <a:buClr>
                <a:schemeClr val="dk1"/>
              </a:buClr>
              <a:buSzPts val="990"/>
              <a:buFont typeface="Arial"/>
              <a:buNone/>
            </a:pPr>
            <a:r>
              <a:rPr lang="en-US" dirty="0">
                <a:latin typeface="Franklin Gothic Medium" panose="020B0603020102020204" pitchFamily="34" charset="0"/>
              </a:rPr>
              <a:t>Classroom Contracts (3)</a:t>
            </a:r>
            <a:endParaRPr dirty="0">
              <a:latin typeface="Franklin Gothic Medium" panose="020B0603020102020204" pitchFamily="34" charset="0"/>
            </a:endParaRPr>
          </a:p>
          <a:p>
            <a:pPr marL="0" lvl="0" indent="0" algn="l" rtl="0">
              <a:spcBef>
                <a:spcPts val="0"/>
              </a:spcBef>
              <a:spcAft>
                <a:spcPts val="0"/>
              </a:spcAft>
              <a:buNone/>
            </a:pPr>
            <a:endParaRPr dirty="0"/>
          </a:p>
        </p:txBody>
      </p:sp>
      <p:sp>
        <p:nvSpPr>
          <p:cNvPr id="254" name="Google Shape;254;p38"/>
          <p:cNvSpPr txBox="1">
            <a:spLocks noGrp="1"/>
          </p:cNvSpPr>
          <p:nvPr>
            <p:ph type="body" idx="1"/>
          </p:nvPr>
        </p:nvSpPr>
        <p:spPr>
          <a:xfrm>
            <a:off x="415600" y="1444509"/>
            <a:ext cx="6944700" cy="3783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latin typeface="Franklin Gothic Book" panose="020B0503020102020204" pitchFamily="34" charset="0"/>
                <a:ea typeface="Calibri"/>
                <a:cs typeface="Calibri"/>
                <a:sym typeface="Calibri"/>
              </a:rPr>
              <a:t>Read and annotate this </a:t>
            </a:r>
            <a:r>
              <a:rPr lang="en-US" sz="2400" u="sng" dirty="0">
                <a:solidFill>
                  <a:schemeClr val="hlink"/>
                </a:solidFill>
                <a:latin typeface="Franklin Gothic Book" panose="020B0503020102020204" pitchFamily="34" charset="0"/>
                <a:ea typeface="Calibri"/>
                <a:cs typeface="Calibri"/>
                <a:sym typeface="Calibri"/>
                <a:hlinkClick r:id="rId3"/>
              </a:rPr>
              <a:t>Classroom Contract Activity</a:t>
            </a:r>
            <a:r>
              <a:rPr lang="en-US" sz="2400" dirty="0">
                <a:latin typeface="Franklin Gothic Book" panose="020B0503020102020204" pitchFamily="34" charset="0"/>
                <a:ea typeface="Calibri"/>
                <a:cs typeface="Calibri"/>
                <a:sym typeface="Calibri"/>
              </a:rPr>
              <a:t>.</a:t>
            </a:r>
            <a:endParaRPr sz="2400" dirty="0">
              <a:latin typeface="Franklin Gothic Book" panose="020B0503020102020204" pitchFamily="34" charset="0"/>
              <a:ea typeface="Calibri"/>
              <a:cs typeface="Calibri"/>
              <a:sym typeface="Calibri"/>
            </a:endParaRPr>
          </a:p>
          <a:p>
            <a:pPr marL="0" lvl="0" indent="0" algn="l" rtl="0">
              <a:spcBef>
                <a:spcPts val="1000"/>
              </a:spcBef>
              <a:spcAft>
                <a:spcPts val="0"/>
              </a:spcAft>
              <a:buNone/>
            </a:pPr>
            <a:endParaRPr sz="2400" dirty="0">
              <a:latin typeface="Franklin Gothic Book" panose="020B0503020102020204" pitchFamily="34" charset="0"/>
              <a:ea typeface="Calibri"/>
              <a:cs typeface="Calibri"/>
              <a:sym typeface="Calibri"/>
            </a:endParaRPr>
          </a:p>
          <a:p>
            <a:pPr marL="12700" lvl="0" indent="0" algn="l" rtl="0">
              <a:lnSpc>
                <a:spcPct val="137000"/>
              </a:lnSpc>
              <a:spcBef>
                <a:spcPts val="1200"/>
              </a:spcBef>
              <a:spcAft>
                <a:spcPts val="0"/>
              </a:spcAft>
              <a:buClr>
                <a:schemeClr val="dk1"/>
              </a:buClr>
              <a:buSzPts val="1100"/>
              <a:buFont typeface="Arial"/>
              <a:buNone/>
            </a:pPr>
            <a:r>
              <a:rPr lang="en-US" sz="2400" dirty="0">
                <a:solidFill>
                  <a:schemeClr val="dk1"/>
                </a:solidFill>
                <a:latin typeface="Franklin Gothic Book" panose="020B0503020102020204" pitchFamily="34" charset="0"/>
                <a:ea typeface="Arial"/>
                <a:cs typeface="Arial"/>
                <a:sym typeface="Arial"/>
              </a:rPr>
              <a:t>●</a:t>
            </a:r>
            <a:r>
              <a:rPr lang="en-US" sz="2400" b="1" u="sng" dirty="0">
                <a:solidFill>
                  <a:srgbClr val="33A8DE"/>
                </a:solidFill>
                <a:latin typeface="Franklin Gothic Book" panose="020B0503020102020204" pitchFamily="34" charset="0"/>
                <a:ea typeface="Arial"/>
                <a:cs typeface="Arial"/>
                <a:sym typeface="Arial"/>
              </a:rPr>
              <a:t>Underline</a:t>
            </a:r>
            <a:r>
              <a:rPr lang="en-US" sz="2400" dirty="0">
                <a:solidFill>
                  <a:srgbClr val="333333"/>
                </a:solidFill>
                <a:latin typeface="Franklin Gothic Book" panose="020B0503020102020204" pitchFamily="34" charset="0"/>
                <a:ea typeface="Arial"/>
                <a:cs typeface="Arial"/>
                <a:sym typeface="Arial"/>
              </a:rPr>
              <a:t> key ideas and major points.</a:t>
            </a:r>
            <a:endParaRPr sz="2400" dirty="0">
              <a:solidFill>
                <a:srgbClr val="333333"/>
              </a:solidFill>
              <a:latin typeface="Franklin Gothic Book" panose="020B0503020102020204" pitchFamily="34" charset="0"/>
              <a:ea typeface="Arial"/>
              <a:cs typeface="Arial"/>
              <a:sym typeface="Arial"/>
            </a:endParaRPr>
          </a:p>
          <a:p>
            <a:pPr marL="12700" lvl="0" indent="0" algn="l" rtl="0">
              <a:lnSpc>
                <a:spcPct val="137000"/>
              </a:lnSpc>
              <a:spcBef>
                <a:spcPts val="0"/>
              </a:spcBef>
              <a:spcAft>
                <a:spcPts val="0"/>
              </a:spcAft>
              <a:buClr>
                <a:schemeClr val="dk1"/>
              </a:buClr>
              <a:buSzPts val="1100"/>
              <a:buFont typeface="Arial"/>
              <a:buNone/>
            </a:pPr>
            <a:r>
              <a:rPr lang="en-US" sz="2400" dirty="0">
                <a:solidFill>
                  <a:schemeClr val="dk1"/>
                </a:solidFill>
                <a:latin typeface="Franklin Gothic Book" panose="020B0503020102020204" pitchFamily="34" charset="0"/>
                <a:ea typeface="Arial"/>
                <a:cs typeface="Arial"/>
                <a:sym typeface="Arial"/>
              </a:rPr>
              <a:t>●</a:t>
            </a:r>
            <a:r>
              <a:rPr lang="en-US" sz="2400" dirty="0">
                <a:solidFill>
                  <a:srgbClr val="333333"/>
                </a:solidFill>
                <a:latin typeface="Franklin Gothic Book" panose="020B0503020102020204" pitchFamily="34" charset="0"/>
                <a:ea typeface="Arial"/>
                <a:cs typeface="Arial"/>
                <a:sym typeface="Arial"/>
              </a:rPr>
              <a:t>Write a </a:t>
            </a:r>
            <a:r>
              <a:rPr lang="en-US" sz="2400" b="1" dirty="0">
                <a:solidFill>
                  <a:srgbClr val="33A8DE"/>
                </a:solidFill>
                <a:latin typeface="Franklin Gothic Book" panose="020B0503020102020204" pitchFamily="34" charset="0"/>
                <a:ea typeface="Arial"/>
                <a:cs typeface="Arial"/>
                <a:sym typeface="Arial"/>
              </a:rPr>
              <a:t>?</a:t>
            </a:r>
            <a:r>
              <a:rPr lang="en-US" sz="2400" dirty="0">
                <a:solidFill>
                  <a:srgbClr val="333333"/>
                </a:solidFill>
                <a:latin typeface="Franklin Gothic Book" panose="020B0503020102020204" pitchFamily="34" charset="0"/>
                <a:ea typeface="Arial"/>
                <a:cs typeface="Arial"/>
                <a:sym typeface="Arial"/>
              </a:rPr>
              <a:t> next to anything that is confusing.</a:t>
            </a:r>
            <a:endParaRPr sz="2400" dirty="0">
              <a:solidFill>
                <a:srgbClr val="333333"/>
              </a:solidFill>
              <a:latin typeface="Franklin Gothic Book" panose="020B0503020102020204" pitchFamily="34" charset="0"/>
              <a:ea typeface="Arial"/>
              <a:cs typeface="Arial"/>
              <a:sym typeface="Arial"/>
            </a:endParaRPr>
          </a:p>
          <a:p>
            <a:pPr marL="12700" lvl="0" indent="0" algn="l" rtl="0">
              <a:lnSpc>
                <a:spcPct val="137000"/>
              </a:lnSpc>
              <a:spcBef>
                <a:spcPts val="0"/>
              </a:spcBef>
              <a:spcAft>
                <a:spcPts val="0"/>
              </a:spcAft>
              <a:buClr>
                <a:schemeClr val="dk1"/>
              </a:buClr>
              <a:buSzPts val="1100"/>
              <a:buFont typeface="Arial"/>
              <a:buNone/>
            </a:pPr>
            <a:r>
              <a:rPr lang="en-US" sz="2400" dirty="0">
                <a:solidFill>
                  <a:schemeClr val="dk1"/>
                </a:solidFill>
                <a:latin typeface="Franklin Gothic Book" panose="020B0503020102020204" pitchFamily="34" charset="0"/>
                <a:ea typeface="Arial"/>
                <a:cs typeface="Arial"/>
                <a:sym typeface="Arial"/>
              </a:rPr>
              <a:t>●</a:t>
            </a:r>
            <a:r>
              <a:rPr lang="en-US" sz="2400" b="1" dirty="0">
                <a:solidFill>
                  <a:srgbClr val="33A8DE"/>
                </a:solidFill>
                <a:latin typeface="Franklin Gothic Book" panose="020B0503020102020204" pitchFamily="34" charset="0"/>
                <a:ea typeface="Arial"/>
                <a:cs typeface="Arial"/>
                <a:sym typeface="Arial"/>
              </a:rPr>
              <a:t>Circle</a:t>
            </a:r>
            <a:r>
              <a:rPr lang="en-US" sz="2400" dirty="0">
                <a:solidFill>
                  <a:srgbClr val="333333"/>
                </a:solidFill>
                <a:latin typeface="Franklin Gothic Book" panose="020B0503020102020204" pitchFamily="34" charset="0"/>
                <a:ea typeface="Arial"/>
                <a:cs typeface="Arial"/>
                <a:sym typeface="Arial"/>
              </a:rPr>
              <a:t> key words or phrases.</a:t>
            </a:r>
            <a:endParaRPr sz="2400" dirty="0">
              <a:solidFill>
                <a:srgbClr val="333333"/>
              </a:solidFill>
              <a:latin typeface="Franklin Gothic Book" panose="020B0503020102020204" pitchFamily="34" charset="0"/>
              <a:ea typeface="Arial"/>
              <a:cs typeface="Arial"/>
              <a:sym typeface="Arial"/>
            </a:endParaRPr>
          </a:p>
          <a:p>
            <a:pPr marL="12700" lvl="0" indent="0" algn="l" rtl="0">
              <a:lnSpc>
                <a:spcPct val="137000"/>
              </a:lnSpc>
              <a:spcBef>
                <a:spcPts val="0"/>
              </a:spcBef>
              <a:spcAft>
                <a:spcPts val="0"/>
              </a:spcAft>
              <a:buNone/>
            </a:pPr>
            <a:r>
              <a:rPr lang="en-US" sz="2400" dirty="0">
                <a:solidFill>
                  <a:schemeClr val="dk1"/>
                </a:solidFill>
                <a:latin typeface="Franklin Gothic Book" panose="020B0503020102020204" pitchFamily="34" charset="0"/>
                <a:ea typeface="Arial"/>
                <a:cs typeface="Arial"/>
                <a:sym typeface="Arial"/>
              </a:rPr>
              <a:t>●</a:t>
            </a:r>
            <a:r>
              <a:rPr lang="en-US" sz="2400" dirty="0">
                <a:solidFill>
                  <a:srgbClr val="333333"/>
                </a:solidFill>
                <a:latin typeface="Franklin Gothic Book" panose="020B0503020102020204" pitchFamily="34" charset="0"/>
                <a:ea typeface="Arial"/>
                <a:cs typeface="Arial"/>
                <a:sym typeface="Arial"/>
              </a:rPr>
              <a:t>Put an</a:t>
            </a:r>
            <a:r>
              <a:rPr lang="en-US" sz="2400" b="1" dirty="0">
                <a:solidFill>
                  <a:srgbClr val="33A8DE"/>
                </a:solidFill>
                <a:latin typeface="Franklin Gothic Book" panose="020B0503020102020204" pitchFamily="34" charset="0"/>
                <a:ea typeface="Arial"/>
                <a:cs typeface="Arial"/>
                <a:sym typeface="Arial"/>
              </a:rPr>
              <a:t> !</a:t>
            </a:r>
            <a:r>
              <a:rPr lang="en-US" sz="2400" dirty="0">
                <a:solidFill>
                  <a:srgbClr val="333333"/>
                </a:solidFill>
                <a:latin typeface="Franklin Gothic Book" panose="020B0503020102020204" pitchFamily="34" charset="0"/>
                <a:ea typeface="Arial"/>
                <a:cs typeface="Arial"/>
                <a:sym typeface="Arial"/>
              </a:rPr>
              <a:t> next to information that helps you make a connection to how classroom contracts are used to engage student voice in community building. </a:t>
            </a:r>
            <a:endParaRPr sz="2400" dirty="0">
              <a:latin typeface="Franklin Gothic Book" panose="020B0503020102020204" pitchFamily="34" charset="0"/>
              <a:ea typeface="Calibri"/>
              <a:cs typeface="Calibri"/>
              <a:sym typeface="Calibri"/>
            </a:endParaRPr>
          </a:p>
        </p:txBody>
      </p:sp>
      <p:pic>
        <p:nvPicPr>
          <p:cNvPr id="255" name="Google Shape;255;p38" descr="This is a screenshot of the article linked on the slide."/>
          <p:cNvPicPr preferRelativeResize="0"/>
          <p:nvPr/>
        </p:nvPicPr>
        <p:blipFill>
          <a:blip r:embed="rId4">
            <a:alphaModFix/>
          </a:blip>
          <a:stretch>
            <a:fillRect/>
          </a:stretch>
        </p:blipFill>
        <p:spPr>
          <a:xfrm>
            <a:off x="7267950" y="1772017"/>
            <a:ext cx="4344626" cy="3313966"/>
          </a:xfrm>
          <a:prstGeom prst="rect">
            <a:avLst/>
          </a:prstGeom>
          <a:noFill/>
          <a:ln>
            <a:noFill/>
          </a:ln>
        </p:spPr>
      </p:pic>
      <p:sp>
        <p:nvSpPr>
          <p:cNvPr id="2" name="Slide Number Placeholder 1">
            <a:extLst>
              <a:ext uri="{FF2B5EF4-FFF2-40B4-BE49-F238E27FC236}">
                <a16:creationId xmlns:a16="http://schemas.microsoft.com/office/drawing/2014/main" id="{E7117441-896A-496A-40A3-15843C175A0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9"/>
          <p:cNvSpPr txBox="1">
            <a:spLocks noGrp="1"/>
          </p:cNvSpPr>
          <p:nvPr>
            <p:ph type="title"/>
          </p:nvPr>
        </p:nvSpPr>
        <p:spPr>
          <a:xfrm>
            <a:off x="330100" y="593367"/>
            <a:ext cx="11360700" cy="763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latin typeface="Franklin Gothic Medium" panose="020B0603020102020204" pitchFamily="34" charset="0"/>
              </a:rPr>
              <a:t>Reflection</a:t>
            </a:r>
            <a:endParaRPr dirty="0">
              <a:latin typeface="Franklin Gothic Medium" panose="020B0603020102020204" pitchFamily="34" charset="0"/>
            </a:endParaRPr>
          </a:p>
        </p:txBody>
      </p:sp>
      <p:pic>
        <p:nvPicPr>
          <p:cNvPr id="261" name="Google Shape;261;p39" descr="Question marks" title="Question marks"/>
          <p:cNvPicPr preferRelativeResize="0"/>
          <p:nvPr/>
        </p:nvPicPr>
        <p:blipFill rotWithShape="1">
          <a:blip r:embed="rId3">
            <a:alphaModFix/>
          </a:blip>
          <a:srcRect/>
          <a:stretch/>
        </p:blipFill>
        <p:spPr>
          <a:xfrm>
            <a:off x="3038950" y="2763775"/>
            <a:ext cx="5515762" cy="3677174"/>
          </a:xfrm>
          <a:prstGeom prst="rect">
            <a:avLst/>
          </a:prstGeom>
          <a:noFill/>
          <a:ln>
            <a:noFill/>
          </a:ln>
        </p:spPr>
      </p:pic>
      <p:sp>
        <p:nvSpPr>
          <p:cNvPr id="262" name="Google Shape;262;p39"/>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p>
            <a:pPr marL="457200" lvl="0" indent="-393700" algn="l" rtl="0">
              <a:spcBef>
                <a:spcPts val="1000"/>
              </a:spcBef>
              <a:spcAft>
                <a:spcPts val="0"/>
              </a:spcAft>
              <a:buClr>
                <a:schemeClr val="dk1"/>
              </a:buClr>
              <a:buSzPts val="2600"/>
              <a:buFont typeface="Calibri"/>
              <a:buChar char="•"/>
            </a:pPr>
            <a:r>
              <a:rPr lang="en-US" sz="2600" dirty="0">
                <a:solidFill>
                  <a:schemeClr val="dk1"/>
                </a:solidFill>
                <a:latin typeface="Franklin Gothic Book" panose="020B0503020102020204" pitchFamily="34" charset="0"/>
                <a:ea typeface="Calibri"/>
                <a:cs typeface="Calibri"/>
                <a:sym typeface="Calibri"/>
              </a:rPr>
              <a:t>How do we engage student voice when building community in the classroom?</a:t>
            </a:r>
            <a:endParaRPr sz="2600" dirty="0">
              <a:solidFill>
                <a:schemeClr val="dk1"/>
              </a:solidFill>
              <a:latin typeface="Franklin Gothic Book" panose="020B0503020102020204" pitchFamily="34" charset="0"/>
              <a:ea typeface="Calibri"/>
              <a:cs typeface="Calibri"/>
              <a:sym typeface="Calibri"/>
            </a:endParaRPr>
          </a:p>
          <a:p>
            <a:pPr marL="457200" lvl="0" indent="-393700" algn="l" rtl="0">
              <a:spcBef>
                <a:spcPts val="1000"/>
              </a:spcBef>
              <a:spcAft>
                <a:spcPts val="0"/>
              </a:spcAft>
              <a:buClr>
                <a:schemeClr val="dk1"/>
              </a:buClr>
              <a:buSzPts val="2600"/>
              <a:buFont typeface="Calibri"/>
              <a:buChar char="•"/>
            </a:pPr>
            <a:r>
              <a:rPr lang="en-US" sz="2600" dirty="0">
                <a:solidFill>
                  <a:schemeClr val="dk1"/>
                </a:solidFill>
                <a:latin typeface="Franklin Gothic Book" panose="020B0503020102020204" pitchFamily="34" charset="0"/>
                <a:ea typeface="Calibri"/>
                <a:cs typeface="Calibri"/>
                <a:sym typeface="Calibri"/>
              </a:rPr>
              <a:t>Using what you have learned in this module, identify three ways that you can include more student voice when building community in your classroom.  </a:t>
            </a:r>
            <a:endParaRPr dirty="0">
              <a:latin typeface="Franklin Gothic Book" panose="020B0503020102020204" pitchFamily="34" charset="0"/>
            </a:endParaRPr>
          </a:p>
        </p:txBody>
      </p:sp>
      <p:sp>
        <p:nvSpPr>
          <p:cNvPr id="2" name="Slide Number Placeholder 1">
            <a:extLst>
              <a:ext uri="{FF2B5EF4-FFF2-40B4-BE49-F238E27FC236}">
                <a16:creationId xmlns:a16="http://schemas.microsoft.com/office/drawing/2014/main" id="{AD287965-A679-CA9E-B840-641D18C0E2C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4ABC-38A8-7B07-EE29-62101F6D7029}"/>
              </a:ext>
            </a:extLst>
          </p:cNvPr>
          <p:cNvSpPr>
            <a:spLocks noGrp="1"/>
          </p:cNvSpPr>
          <p:nvPr>
            <p:ph type="ctrTitle"/>
          </p:nvPr>
        </p:nvSpPr>
        <p:spPr>
          <a:xfrm>
            <a:off x="2413687" y="1214338"/>
            <a:ext cx="9144000" cy="2387700"/>
          </a:xfrm>
        </p:spPr>
        <p:txBody>
          <a:bodyPr/>
          <a:lstStyle/>
          <a:p>
            <a:r>
              <a:rPr lang="en-US" dirty="0"/>
              <a:t>Creating Collaborative Civic Spaces Module Series</a:t>
            </a:r>
          </a:p>
        </p:txBody>
      </p:sp>
      <p:sp>
        <p:nvSpPr>
          <p:cNvPr id="3" name="Subtitle 2">
            <a:extLst>
              <a:ext uri="{FF2B5EF4-FFF2-40B4-BE49-F238E27FC236}">
                <a16:creationId xmlns:a16="http://schemas.microsoft.com/office/drawing/2014/main" id="{951AAB6F-0E40-F8B5-22F2-EDEBE6D892AC}"/>
              </a:ext>
            </a:extLst>
          </p:cNvPr>
          <p:cNvSpPr>
            <a:spLocks noGrp="1"/>
          </p:cNvSpPr>
          <p:nvPr>
            <p:ph type="subTitle" idx="1"/>
          </p:nvPr>
        </p:nvSpPr>
        <p:spPr>
          <a:xfrm>
            <a:off x="3595816" y="3602038"/>
            <a:ext cx="7072184" cy="1655700"/>
          </a:xfrm>
        </p:spPr>
        <p:txBody>
          <a:bodyPr>
            <a:normAutofit/>
          </a:bodyPr>
          <a:lstStyle/>
          <a:p>
            <a:pPr marL="0" lvl="0" indent="0" algn="ctr" rtl="0">
              <a:lnSpc>
                <a:spcPct val="90000"/>
              </a:lnSpc>
              <a:spcBef>
                <a:spcPts val="0"/>
              </a:spcBef>
              <a:spcAft>
                <a:spcPts val="0"/>
              </a:spcAft>
              <a:buClr>
                <a:schemeClr val="dk1"/>
              </a:buClr>
              <a:buSzPts val="2400"/>
              <a:buNone/>
            </a:pPr>
            <a:r>
              <a:rPr lang="en-US" sz="2400" dirty="0">
                <a:ea typeface="Calibri"/>
                <a:cs typeface="Calibri"/>
                <a:sym typeface="Calibri"/>
              </a:rPr>
              <a:t>Module Three:</a:t>
            </a:r>
          </a:p>
          <a:p>
            <a:pPr marL="0" lvl="0" indent="0" algn="ctr" rtl="0">
              <a:lnSpc>
                <a:spcPct val="90000"/>
              </a:lnSpc>
              <a:spcBef>
                <a:spcPts val="0"/>
              </a:spcBef>
              <a:spcAft>
                <a:spcPts val="0"/>
              </a:spcAft>
              <a:buClr>
                <a:schemeClr val="dk1"/>
              </a:buClr>
              <a:buSzPts val="2400"/>
              <a:buNone/>
            </a:pPr>
            <a:endParaRPr lang="en-US" sz="2400" dirty="0">
              <a:ea typeface="Calibri"/>
              <a:cs typeface="Calibri"/>
              <a:sym typeface="Calibri"/>
            </a:endParaRPr>
          </a:p>
          <a:p>
            <a:pPr marL="0" lvl="0" indent="0" algn="ctr" rtl="0">
              <a:lnSpc>
                <a:spcPct val="90000"/>
              </a:lnSpc>
              <a:spcBef>
                <a:spcPts val="0"/>
              </a:spcBef>
              <a:spcAft>
                <a:spcPts val="0"/>
              </a:spcAft>
              <a:buClr>
                <a:schemeClr val="dk1"/>
              </a:buClr>
              <a:buSzPts val="2400"/>
              <a:buNone/>
            </a:pPr>
            <a:r>
              <a:rPr lang="en-US" sz="2400" dirty="0">
                <a:ea typeface="Calibri"/>
                <a:cs typeface="Calibri"/>
                <a:sym typeface="Calibri"/>
              </a:rPr>
              <a:t>How do we engage student voice when building community in the classroom?</a:t>
            </a:r>
            <a:endParaRPr lang="en-US" sz="2800" dirty="0">
              <a:ea typeface="Calibri"/>
              <a:cs typeface="Calibri"/>
              <a:sym typeface="Calibri"/>
            </a:endParaRPr>
          </a:p>
          <a:p>
            <a:endParaRPr lang="en-US" dirty="0"/>
          </a:p>
        </p:txBody>
      </p:sp>
      <p:sp>
        <p:nvSpPr>
          <p:cNvPr id="4" name="Slide Number Placeholder 3">
            <a:extLst>
              <a:ext uri="{FF2B5EF4-FFF2-40B4-BE49-F238E27FC236}">
                <a16:creationId xmlns:a16="http://schemas.microsoft.com/office/drawing/2014/main" id="{F3194E38-281E-97C3-5692-94C4D86D93B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24</a:t>
            </a:fld>
            <a:endParaRPr lang="en-US" dirty="0"/>
          </a:p>
        </p:txBody>
      </p:sp>
    </p:spTree>
    <p:extLst>
      <p:ext uri="{BB962C8B-B14F-4D97-AF65-F5344CB8AC3E}">
        <p14:creationId xmlns:p14="http://schemas.microsoft.com/office/powerpoint/2010/main" val="38061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156108" y="211617"/>
            <a:ext cx="11360700" cy="763500"/>
          </a:xfrm>
          <a:prstGeom prst="rect">
            <a:avLst/>
          </a:prstGeom>
        </p:spPr>
        <p:txBody>
          <a:bodyPr spcFirstLastPara="1" wrap="square" lIns="91425" tIns="45700" rIns="91425" bIns="45700" anchor="ctr" anchorCtr="0">
            <a:normAutofit fontScale="90000"/>
          </a:bodyPr>
          <a:lstStyle/>
          <a:p>
            <a:pPr marL="0" lvl="0" indent="0" rtl="0">
              <a:lnSpc>
                <a:spcPct val="90000"/>
              </a:lnSpc>
              <a:spcBef>
                <a:spcPts val="0"/>
              </a:spcBef>
              <a:spcAft>
                <a:spcPts val="0"/>
              </a:spcAft>
              <a:buClr>
                <a:schemeClr val="dk1"/>
              </a:buClr>
              <a:buSzPct val="66666"/>
              <a:buFont typeface="Arial"/>
              <a:buNone/>
            </a:pPr>
            <a:r>
              <a:rPr lang="en-US" sz="3600" dirty="0">
                <a:latin typeface="Franklin Gothic Medium" panose="020B0603020102020204" pitchFamily="34" charset="0"/>
                <a:ea typeface="Calibri"/>
                <a:cs typeface="Calibri"/>
                <a:sym typeface="Calibri"/>
              </a:rPr>
              <a:t>How do we engage student voice when building community in the classroom?</a:t>
            </a:r>
            <a:endParaRPr dirty="0">
              <a:latin typeface="Franklin Gothic Medium" panose="020B0603020102020204" pitchFamily="34" charset="0"/>
            </a:endParaRPr>
          </a:p>
        </p:txBody>
      </p:sp>
      <p:sp>
        <p:nvSpPr>
          <p:cNvPr id="105" name="Google Shape;105;p19"/>
          <p:cNvSpPr txBox="1">
            <a:spLocks noGrp="1"/>
          </p:cNvSpPr>
          <p:nvPr>
            <p:ph type="body" idx="1"/>
          </p:nvPr>
        </p:nvSpPr>
        <p:spPr>
          <a:xfrm>
            <a:off x="415600" y="4188001"/>
            <a:ext cx="11360700" cy="19038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sz="2600" dirty="0">
                <a:solidFill>
                  <a:schemeClr val="dk1"/>
                </a:solidFill>
                <a:latin typeface="Calibri"/>
                <a:ea typeface="Calibri"/>
                <a:cs typeface="Calibri"/>
                <a:sym typeface="Calibri"/>
              </a:rPr>
              <a:t>In order to answer this question, we need to start with an exploration of </a:t>
            </a:r>
            <a:r>
              <a:rPr lang="en-US" sz="2600" b="1" dirty="0">
                <a:solidFill>
                  <a:schemeClr val="dk1"/>
                </a:solidFill>
                <a:latin typeface="Calibri"/>
                <a:ea typeface="Calibri"/>
                <a:cs typeface="Calibri"/>
                <a:sym typeface="Calibri"/>
              </a:rPr>
              <a:t>community. </a:t>
            </a:r>
            <a:endParaRPr sz="2600" b="1" dirty="0">
              <a:solidFill>
                <a:schemeClr val="dk1"/>
              </a:solidFill>
              <a:latin typeface="Calibri"/>
              <a:ea typeface="Calibri"/>
              <a:cs typeface="Calibri"/>
              <a:sym typeface="Calibri"/>
            </a:endParaRPr>
          </a:p>
          <a:p>
            <a:pPr marL="0" lvl="0" indent="0" algn="ctr" rtl="0">
              <a:spcBef>
                <a:spcPts val="1000"/>
              </a:spcBef>
              <a:spcAft>
                <a:spcPts val="0"/>
              </a:spcAft>
              <a:buNone/>
            </a:pPr>
            <a:r>
              <a:rPr lang="en-US" sz="2600" dirty="0">
                <a:solidFill>
                  <a:schemeClr val="dk1"/>
                </a:solidFill>
                <a:latin typeface="Calibri"/>
                <a:ea typeface="Calibri"/>
                <a:cs typeface="Calibri"/>
                <a:sym typeface="Calibri"/>
              </a:rPr>
              <a:t>We need to define it, learn how to create it, and how to maintain it. </a:t>
            </a:r>
            <a:endParaRPr sz="2600" dirty="0">
              <a:solidFill>
                <a:schemeClr val="dk1"/>
              </a:solidFill>
              <a:latin typeface="Calibri"/>
              <a:ea typeface="Calibri"/>
              <a:cs typeface="Calibri"/>
              <a:sym typeface="Calibri"/>
            </a:endParaRPr>
          </a:p>
        </p:txBody>
      </p:sp>
      <p:pic>
        <p:nvPicPr>
          <p:cNvPr id="3" name="Picture 2" descr="Study group at table in cafeteria">
            <a:extLst>
              <a:ext uri="{FF2B5EF4-FFF2-40B4-BE49-F238E27FC236}">
                <a16:creationId xmlns:a16="http://schemas.microsoft.com/office/drawing/2014/main" id="{DA130F3F-A226-BB0B-7F04-D4774B96A45F}"/>
              </a:ext>
            </a:extLst>
          </p:cNvPr>
          <p:cNvPicPr>
            <a:picLocks noChangeAspect="1"/>
          </p:cNvPicPr>
          <p:nvPr/>
        </p:nvPicPr>
        <p:blipFill>
          <a:blip r:embed="rId3"/>
          <a:stretch>
            <a:fillRect/>
          </a:stretch>
        </p:blipFill>
        <p:spPr>
          <a:xfrm>
            <a:off x="3590102" y="975117"/>
            <a:ext cx="5011695" cy="3341130"/>
          </a:xfrm>
          <a:prstGeom prst="rect">
            <a:avLst/>
          </a:prstGeom>
        </p:spPr>
      </p:pic>
      <p:sp>
        <p:nvSpPr>
          <p:cNvPr id="2" name="Slide Number Placeholder 1">
            <a:extLst>
              <a:ext uri="{FF2B5EF4-FFF2-40B4-BE49-F238E27FC236}">
                <a16:creationId xmlns:a16="http://schemas.microsoft.com/office/drawing/2014/main" id="{1F0207AD-185A-9019-9549-FE06A8684E7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rPr>
              <a:t>What is community? </a:t>
            </a:r>
            <a:endParaRPr dirty="0">
              <a:latin typeface="Franklin Gothic Medium" panose="020B0603020102020204" pitchFamily="34" charset="0"/>
            </a:endParaRPr>
          </a:p>
        </p:txBody>
      </p:sp>
      <p:sp>
        <p:nvSpPr>
          <p:cNvPr id="114" name="Google Shape;114;p20"/>
          <p:cNvSpPr txBox="1">
            <a:spLocks noGrp="1"/>
          </p:cNvSpPr>
          <p:nvPr>
            <p:ph type="body" idx="1"/>
          </p:nvPr>
        </p:nvSpPr>
        <p:spPr>
          <a:xfrm>
            <a:off x="415600" y="1536625"/>
            <a:ext cx="11360700" cy="41391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3000"/>
              </a:spcAft>
              <a:buNone/>
            </a:pPr>
            <a:r>
              <a:rPr lang="en-US" dirty="0">
                <a:solidFill>
                  <a:schemeClr val="dk1"/>
                </a:solidFill>
                <a:latin typeface="Franklin Gothic Book" panose="020B0503020102020204" pitchFamily="34" charset="0"/>
              </a:rPr>
              <a:t>According to the </a:t>
            </a:r>
            <a:r>
              <a:rPr lang="en-US" i="1" u="sng" dirty="0">
                <a:solidFill>
                  <a:schemeClr val="hlink"/>
                </a:solidFill>
                <a:latin typeface="Franklin Gothic Book" panose="020B0503020102020204" pitchFamily="34" charset="0"/>
                <a:hlinkClick r:id="rId3"/>
              </a:rPr>
              <a:t>Glossary of Terms for the Kentucky Academic Standards (KAS) for Social Studies</a:t>
            </a:r>
            <a:r>
              <a:rPr lang="en-US" dirty="0">
                <a:solidFill>
                  <a:schemeClr val="dk1"/>
                </a:solidFill>
                <a:latin typeface="Franklin Gothic Book" panose="020B0503020102020204" pitchFamily="34" charset="0"/>
              </a:rPr>
              <a:t>, </a:t>
            </a:r>
            <a:r>
              <a:rPr lang="en-US" b="1" dirty="0">
                <a:solidFill>
                  <a:schemeClr val="dk1"/>
                </a:solidFill>
                <a:latin typeface="Franklin Gothic Book" panose="020B0503020102020204" pitchFamily="34" charset="0"/>
              </a:rPr>
              <a:t>community</a:t>
            </a:r>
            <a:r>
              <a:rPr lang="en-US" dirty="0">
                <a:solidFill>
                  <a:schemeClr val="dk1"/>
                </a:solidFill>
                <a:latin typeface="Franklin Gothic Book" panose="020B0503020102020204" pitchFamily="34" charset="0"/>
              </a:rPr>
              <a:t> is defined as: </a:t>
            </a:r>
            <a:endParaRPr dirty="0">
              <a:solidFill>
                <a:schemeClr val="dk1"/>
              </a:solidFill>
              <a:latin typeface="Franklin Gothic Book" panose="020B0503020102020204" pitchFamily="34" charset="0"/>
            </a:endParaRPr>
          </a:p>
          <a:p>
            <a:pPr marL="0" lvl="0" indent="0" algn="l" rtl="0">
              <a:lnSpc>
                <a:spcPct val="100000"/>
              </a:lnSpc>
              <a:spcBef>
                <a:spcPts val="0"/>
              </a:spcBef>
              <a:spcAft>
                <a:spcPts val="3000"/>
              </a:spcAft>
              <a:buNone/>
            </a:pPr>
            <a:r>
              <a:rPr lang="en-US" dirty="0">
                <a:solidFill>
                  <a:schemeClr val="dk1"/>
                </a:solidFill>
                <a:latin typeface="Franklin Gothic Book" panose="020B0503020102020204" pitchFamily="34" charset="0"/>
              </a:rPr>
              <a:t>"a group of people who have common interests and goals and typically share a space, culture, heritage or government.” </a:t>
            </a:r>
            <a:endParaRPr dirty="0">
              <a:solidFill>
                <a:schemeClr val="dk1"/>
              </a:solidFill>
              <a:latin typeface="Franklin Gothic Book" panose="020B0503020102020204" pitchFamily="34" charset="0"/>
            </a:endParaRPr>
          </a:p>
          <a:p>
            <a:pPr marL="0" lvl="0" indent="0" algn="l" rtl="0">
              <a:lnSpc>
                <a:spcPct val="100000"/>
              </a:lnSpc>
              <a:spcBef>
                <a:spcPts val="0"/>
              </a:spcBef>
              <a:spcAft>
                <a:spcPts val="3000"/>
              </a:spcAft>
              <a:buNone/>
            </a:pPr>
            <a:r>
              <a:rPr lang="en-US" dirty="0">
                <a:solidFill>
                  <a:schemeClr val="dk1"/>
                </a:solidFill>
                <a:latin typeface="Franklin Gothic Book" panose="020B0503020102020204" pitchFamily="34" charset="0"/>
              </a:rPr>
              <a:t>As you read this definition, highlight the key words. </a:t>
            </a:r>
            <a:endParaRPr dirty="0">
              <a:latin typeface="Franklin Gothic Book" panose="020B0503020102020204" pitchFamily="34" charset="0"/>
            </a:endParaRPr>
          </a:p>
        </p:txBody>
      </p:sp>
      <p:sp>
        <p:nvSpPr>
          <p:cNvPr id="2" name="Slide Number Placeholder 1">
            <a:extLst>
              <a:ext uri="{FF2B5EF4-FFF2-40B4-BE49-F238E27FC236}">
                <a16:creationId xmlns:a16="http://schemas.microsoft.com/office/drawing/2014/main" id="{FDE81D00-3C5E-EE6E-69FD-FFF9EF504DA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415600" y="131992"/>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rPr>
              <a:t>What do communities do?</a:t>
            </a:r>
            <a:endParaRPr dirty="0">
              <a:latin typeface="Franklin Gothic Medium" panose="020B0603020102020204" pitchFamily="34" charset="0"/>
            </a:endParaRPr>
          </a:p>
        </p:txBody>
      </p:sp>
      <p:sp>
        <p:nvSpPr>
          <p:cNvPr id="120" name="Google Shape;120;p21"/>
          <p:cNvSpPr txBox="1">
            <a:spLocks noGrp="1"/>
          </p:cNvSpPr>
          <p:nvPr>
            <p:ph type="body" idx="1"/>
          </p:nvPr>
        </p:nvSpPr>
        <p:spPr>
          <a:xfrm>
            <a:off x="478525" y="895508"/>
            <a:ext cx="11360700" cy="45552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dirty="0">
                <a:solidFill>
                  <a:schemeClr val="dk1"/>
                </a:solidFill>
                <a:latin typeface="Franklin Gothic Book"/>
              </a:rPr>
              <a:t>In </a:t>
            </a:r>
            <a:r>
              <a:rPr lang="en-US" i="1" dirty="0">
                <a:solidFill>
                  <a:schemeClr val="dk1"/>
                </a:solidFill>
                <a:latin typeface="Franklin Gothic Book"/>
              </a:rPr>
              <a:t>Civil Discourse: Classroom Conversations for Stronger Communities</a:t>
            </a:r>
            <a:r>
              <a:rPr lang="en-US" dirty="0">
                <a:solidFill>
                  <a:schemeClr val="dk1"/>
                </a:solidFill>
                <a:latin typeface="Franklin Gothic Book"/>
              </a:rPr>
              <a:t>, the authors share the following statements about what communities do:</a:t>
            </a:r>
            <a:endParaRPr dirty="0">
              <a:solidFill>
                <a:schemeClr val="dk1"/>
              </a:solidFill>
              <a:latin typeface="Franklin Gothic Book"/>
            </a:endParaRPr>
          </a:p>
          <a:p>
            <a:pPr marL="0" lvl="0" indent="0" rtl="0">
              <a:lnSpc>
                <a:spcPct val="100000"/>
              </a:lnSpc>
              <a:spcBef>
                <a:spcPts val="0"/>
              </a:spcBef>
              <a:spcAft>
                <a:spcPts val="0"/>
              </a:spcAft>
              <a:buNone/>
            </a:pPr>
            <a:br>
              <a:rPr lang="en-US" dirty="0">
                <a:latin typeface="Franklin Gothic Book" panose="020B0503020102020204" pitchFamily="34" charset="0"/>
              </a:rPr>
            </a:br>
            <a:r>
              <a:rPr lang="en-US" dirty="0">
                <a:solidFill>
                  <a:schemeClr val="tx1"/>
                </a:solidFill>
                <a:latin typeface="Franklin Gothic Book" panose="020B0503020102020204" pitchFamily="34" charset="0"/>
              </a:rPr>
              <a:t>“Communities agree.</a:t>
            </a:r>
            <a:endParaRPr dirty="0">
              <a:solidFill>
                <a:schemeClr val="tx1"/>
              </a:solidFill>
              <a:latin typeface="Franklin Gothic Book" panose="020B0503020102020204" pitchFamily="34" charset="0"/>
            </a:endParaRPr>
          </a:p>
          <a:p>
            <a:pPr marL="0" lvl="0" indent="0" rtl="0">
              <a:lnSpc>
                <a:spcPct val="100000"/>
              </a:lnSpc>
              <a:spcBef>
                <a:spcPts val="0"/>
              </a:spcBef>
              <a:spcAft>
                <a:spcPts val="0"/>
              </a:spcAft>
              <a:buNone/>
            </a:pPr>
            <a:r>
              <a:rPr lang="en-US" dirty="0">
                <a:solidFill>
                  <a:schemeClr val="tx1"/>
                </a:solidFill>
                <a:latin typeface="Franklin Gothic Book" panose="020B0503020102020204" pitchFamily="34" charset="0"/>
              </a:rPr>
              <a:t>Communities disagree.</a:t>
            </a:r>
            <a:endParaRPr dirty="0">
              <a:solidFill>
                <a:schemeClr val="tx1"/>
              </a:solidFill>
              <a:latin typeface="Franklin Gothic Book" panose="020B0503020102020204" pitchFamily="34" charset="0"/>
            </a:endParaRPr>
          </a:p>
          <a:p>
            <a:pPr marL="0" lvl="0" indent="0" rtl="0">
              <a:lnSpc>
                <a:spcPct val="100000"/>
              </a:lnSpc>
              <a:spcBef>
                <a:spcPts val="0"/>
              </a:spcBef>
              <a:spcAft>
                <a:spcPts val="0"/>
              </a:spcAft>
              <a:buNone/>
            </a:pPr>
            <a:r>
              <a:rPr lang="en-US" dirty="0">
                <a:solidFill>
                  <a:schemeClr val="tx1"/>
                </a:solidFill>
                <a:latin typeface="Franklin Gothic Book" panose="020B0503020102020204" pitchFamily="34" charset="0"/>
              </a:rPr>
              <a:t>Communities have similar opinions and interests.</a:t>
            </a:r>
            <a:endParaRPr dirty="0">
              <a:solidFill>
                <a:schemeClr val="tx1"/>
              </a:solidFill>
              <a:latin typeface="Franklin Gothic Book" panose="020B0503020102020204" pitchFamily="34" charset="0"/>
            </a:endParaRPr>
          </a:p>
          <a:p>
            <a:pPr marL="0" lvl="0" indent="0" rtl="0">
              <a:lnSpc>
                <a:spcPct val="100000"/>
              </a:lnSpc>
              <a:spcBef>
                <a:spcPts val="0"/>
              </a:spcBef>
              <a:spcAft>
                <a:spcPts val="0"/>
              </a:spcAft>
              <a:buNone/>
            </a:pPr>
            <a:r>
              <a:rPr lang="en-US" dirty="0">
                <a:solidFill>
                  <a:schemeClr val="tx1"/>
                </a:solidFill>
                <a:latin typeface="Franklin Gothic Book" panose="020B0503020102020204" pitchFamily="34" charset="0"/>
              </a:rPr>
              <a:t>Communities have different opinions and interests.”</a:t>
            </a:r>
            <a:endParaRPr dirty="0">
              <a:solidFill>
                <a:schemeClr val="tx1"/>
              </a:solidFill>
              <a:latin typeface="Franklin Gothic Book" panose="020B0503020102020204" pitchFamily="34" charset="0"/>
            </a:endParaRPr>
          </a:p>
          <a:p>
            <a:pPr marL="0" lvl="0" indent="0" algn="l" rtl="0">
              <a:lnSpc>
                <a:spcPct val="100000"/>
              </a:lnSpc>
              <a:spcBef>
                <a:spcPts val="1000"/>
              </a:spcBef>
              <a:spcAft>
                <a:spcPts val="0"/>
              </a:spcAft>
              <a:buNone/>
            </a:pPr>
            <a:endParaRPr dirty="0">
              <a:solidFill>
                <a:schemeClr val="tx1"/>
              </a:solidFill>
              <a:latin typeface="Franklin Gothic Book" panose="020B0503020102020204" pitchFamily="34" charset="0"/>
            </a:endParaRPr>
          </a:p>
          <a:p>
            <a:pPr marL="0" lvl="0" indent="0" algn="l" rtl="0">
              <a:lnSpc>
                <a:spcPct val="100000"/>
              </a:lnSpc>
              <a:spcBef>
                <a:spcPts val="1000"/>
              </a:spcBef>
              <a:spcAft>
                <a:spcPts val="0"/>
              </a:spcAft>
              <a:buNone/>
            </a:pPr>
            <a:r>
              <a:rPr lang="en-US" dirty="0">
                <a:solidFill>
                  <a:schemeClr val="tx1"/>
                </a:solidFill>
                <a:latin typeface="Franklin Gothic Book" panose="020B0503020102020204" pitchFamily="34" charset="0"/>
              </a:rPr>
              <a:t>How do these statements apply to the classroom?</a:t>
            </a:r>
            <a:endParaRPr dirty="0">
              <a:solidFill>
                <a:schemeClr val="tx1"/>
              </a:solidFill>
              <a:latin typeface="Franklin Gothic Book" panose="020B0503020102020204" pitchFamily="34" charset="0"/>
            </a:endParaRPr>
          </a:p>
        </p:txBody>
      </p:sp>
      <p:sp>
        <p:nvSpPr>
          <p:cNvPr id="2" name="Slide Number Placeholder 1">
            <a:extLst>
              <a:ext uri="{FF2B5EF4-FFF2-40B4-BE49-F238E27FC236}">
                <a16:creationId xmlns:a16="http://schemas.microsoft.com/office/drawing/2014/main" id="{701BCC63-4DAE-A85B-1768-36D38B8DC93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rPr>
              <a:t>Classroom Communities</a:t>
            </a:r>
            <a:endParaRPr dirty="0">
              <a:latin typeface="Franklin Gothic Medium" panose="020B0603020102020204" pitchFamily="34" charset="0"/>
            </a:endParaRPr>
          </a:p>
        </p:txBody>
      </p:sp>
      <p:sp>
        <p:nvSpPr>
          <p:cNvPr id="126" name="Google Shape;126;p22"/>
          <p:cNvSpPr txBox="1">
            <a:spLocks noGrp="1"/>
          </p:cNvSpPr>
          <p:nvPr>
            <p:ph type="body" idx="1"/>
          </p:nvPr>
        </p:nvSpPr>
        <p:spPr>
          <a:xfrm>
            <a:off x="415600" y="1572800"/>
            <a:ext cx="11360700" cy="4518900"/>
          </a:xfrm>
          <a:prstGeom prst="rect">
            <a:avLst/>
          </a:prstGeom>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r>
              <a:rPr lang="en-US" dirty="0">
                <a:latin typeface="Franklin Gothic Book" panose="020B0503020102020204" pitchFamily="34" charset="0"/>
              </a:rPr>
              <a:t>In the </a:t>
            </a:r>
            <a:r>
              <a:rPr lang="en-US" i="1" dirty="0">
                <a:latin typeface="Franklin Gothic Book" panose="020B0503020102020204" pitchFamily="34" charset="0"/>
              </a:rPr>
              <a:t>Kentucky Academic Standards (KAS) for Social Studies</a:t>
            </a:r>
            <a:r>
              <a:rPr lang="en-US" dirty="0">
                <a:latin typeface="Franklin Gothic Book" panose="020B0503020102020204" pitchFamily="34" charset="0"/>
              </a:rPr>
              <a:t>, students learn about communities as early as Kindergarten: </a:t>
            </a:r>
            <a:endParaRPr dirty="0">
              <a:latin typeface="Franklin Gothic Book" panose="020B0503020102020204" pitchFamily="34" charset="0"/>
            </a:endParaRPr>
          </a:p>
          <a:p>
            <a:pPr marL="457200" lvl="0" indent="0" algn="l" rtl="0">
              <a:spcBef>
                <a:spcPts val="1000"/>
              </a:spcBef>
              <a:spcAft>
                <a:spcPts val="0"/>
              </a:spcAft>
              <a:buNone/>
            </a:pPr>
            <a:endParaRPr dirty="0">
              <a:latin typeface="Franklin Gothic Book" panose="020B0503020102020204" pitchFamily="34" charset="0"/>
            </a:endParaRPr>
          </a:p>
          <a:p>
            <a:pPr marL="457200" lvl="0" indent="0" algn="l" rtl="0">
              <a:spcBef>
                <a:spcPts val="1000"/>
              </a:spcBef>
              <a:spcAft>
                <a:spcPts val="0"/>
              </a:spcAft>
              <a:buNone/>
            </a:pP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457200" lvl="0" indent="-406400" algn="l" rtl="0">
              <a:spcBef>
                <a:spcPts val="1000"/>
              </a:spcBef>
              <a:spcAft>
                <a:spcPts val="0"/>
              </a:spcAft>
              <a:buSzPts val="2800"/>
              <a:buChar char="•"/>
            </a:pPr>
            <a:r>
              <a:rPr lang="en-US" dirty="0">
                <a:latin typeface="Franklin Gothic Book" panose="020B0503020102020204" pitchFamily="34" charset="0"/>
              </a:rPr>
              <a:t>In order for students to understand and be responsible participants in local, regional and global communities, students must learn how to engage with and maintain classroom communities. </a:t>
            </a:r>
            <a:endParaRPr dirty="0">
              <a:latin typeface="Franklin Gothic Book" panose="020B0503020102020204" pitchFamily="34" charset="0"/>
            </a:endParaRPr>
          </a:p>
        </p:txBody>
      </p:sp>
      <p:graphicFrame>
        <p:nvGraphicFramePr>
          <p:cNvPr id="127" name="Google Shape;127;p22"/>
          <p:cNvGraphicFramePr/>
          <p:nvPr>
            <p:extLst>
              <p:ext uri="{D42A27DB-BD31-4B8C-83A1-F6EECF244321}">
                <p14:modId xmlns:p14="http://schemas.microsoft.com/office/powerpoint/2010/main" val="1532893739"/>
              </p:ext>
            </p:extLst>
          </p:nvPr>
        </p:nvGraphicFramePr>
        <p:xfrm>
          <a:off x="952450" y="2855925"/>
          <a:ext cx="10287000" cy="822930"/>
        </p:xfrm>
        <a:graphic>
          <a:graphicData uri="http://schemas.openxmlformats.org/drawingml/2006/table">
            <a:tbl>
              <a:tblPr firstRow="1">
                <a:noFill/>
                <a:tableStyleId>{FC3FD099-92E9-4262-B8D4-E01FFA19DE81}</a:tableStyleId>
              </a:tblPr>
              <a:tblGrid>
                <a:gridCol w="2621350">
                  <a:extLst>
                    <a:ext uri="{9D8B030D-6E8A-4147-A177-3AD203B41FA5}">
                      <a16:colId xmlns:a16="http://schemas.microsoft.com/office/drawing/2014/main" val="20000"/>
                    </a:ext>
                  </a:extLst>
                </a:gridCol>
                <a:gridCol w="76656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sz="2100" b="1" dirty="0">
                          <a:latin typeface="Franklin Gothic Book" panose="020B0503020102020204" pitchFamily="34" charset="0"/>
                          <a:ea typeface="Calibri"/>
                          <a:cs typeface="Calibri"/>
                          <a:sym typeface="Calibri"/>
                        </a:rPr>
                        <a:t>K.H.CO.1</a:t>
                      </a:r>
                      <a:endParaRPr sz="2100" b="1" dirty="0">
                        <a:latin typeface="Franklin Gothic Book" panose="020B0503020102020204" pitchFamily="34" charset="0"/>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C5F7"/>
                    </a:solidFill>
                  </a:tcPr>
                </a:tc>
                <a:tc>
                  <a:txBody>
                    <a:bodyPr/>
                    <a:lstStyle/>
                    <a:p>
                      <a:pPr marL="0" lvl="0" indent="0" algn="l" rtl="0">
                        <a:spcBef>
                          <a:spcPts val="0"/>
                        </a:spcBef>
                        <a:spcAft>
                          <a:spcPts val="0"/>
                        </a:spcAft>
                        <a:buNone/>
                      </a:pPr>
                      <a:r>
                        <a:rPr lang="en-US" sz="2100" dirty="0">
                          <a:latin typeface="Franklin Gothic Book" panose="020B0503020102020204" pitchFamily="34" charset="0"/>
                          <a:ea typeface="Calibri"/>
                          <a:cs typeface="Calibri"/>
                          <a:sym typeface="Calibri"/>
                        </a:rPr>
                        <a:t>Describe interactions that occur between individuals/groups in families, classrooms and communities. </a:t>
                      </a:r>
                      <a:endParaRPr sz="2100" dirty="0">
                        <a:latin typeface="Franklin Gothic Book" panose="020B0503020102020204" pitchFamily="34" charset="0"/>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F29EEF34-80EF-9DFB-AF39-5C276DA8DF8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25511" y="-110773"/>
            <a:ext cx="11969578"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dirty="0">
                <a:latin typeface="Franklin Gothic Medium" panose="020B0603020102020204" pitchFamily="34" charset="0"/>
              </a:rPr>
              <a:t>Why should we build communities in the classroom?</a:t>
            </a:r>
            <a:endParaRPr sz="4000" dirty="0">
              <a:latin typeface="Franklin Gothic Medium" panose="020B0603020102020204" pitchFamily="34" charset="0"/>
            </a:endParaRPr>
          </a:p>
        </p:txBody>
      </p:sp>
      <p:sp>
        <p:nvSpPr>
          <p:cNvPr id="138" name="Google Shape;138;p23"/>
          <p:cNvSpPr txBox="1">
            <a:spLocks noGrp="1"/>
          </p:cNvSpPr>
          <p:nvPr>
            <p:ph type="body" idx="3"/>
          </p:nvPr>
        </p:nvSpPr>
        <p:spPr>
          <a:xfrm>
            <a:off x="535898" y="960041"/>
            <a:ext cx="5183100" cy="518700"/>
          </a:xfrm>
          <a:prstGeom prst="rect">
            <a:avLst/>
          </a:prstGeom>
        </p:spPr>
        <p:txBody>
          <a:bodyPr spcFirstLastPara="1" wrap="square" lIns="91425" tIns="45700" rIns="91425" bIns="45700" anchor="b" anchorCtr="0">
            <a:normAutofit/>
          </a:bodyPr>
          <a:lstStyle/>
          <a:p>
            <a:pPr marL="0" lvl="0" indent="0" algn="ctr" rtl="0">
              <a:lnSpc>
                <a:spcPct val="115000"/>
              </a:lnSpc>
              <a:spcBef>
                <a:spcPts val="0"/>
              </a:spcBef>
              <a:spcAft>
                <a:spcPts val="0"/>
              </a:spcAft>
              <a:buNone/>
            </a:pPr>
            <a:r>
              <a:rPr lang="en-US" sz="2000" dirty="0">
                <a:highlight>
                  <a:schemeClr val="lt1"/>
                </a:highlight>
                <a:latin typeface="Franklin Gothic Medium" panose="020B0603020102020204" pitchFamily="34" charset="0"/>
                <a:ea typeface="Calibri"/>
                <a:cs typeface="Calibri"/>
                <a:sym typeface="Calibri"/>
              </a:rPr>
              <a:t>Quote One</a:t>
            </a:r>
            <a:endParaRPr sz="2000" dirty="0">
              <a:latin typeface="Franklin Gothic Medium" panose="020B0603020102020204" pitchFamily="34" charset="0"/>
              <a:ea typeface="Calibri"/>
              <a:cs typeface="Calibri"/>
              <a:sym typeface="Calibri"/>
            </a:endParaRPr>
          </a:p>
        </p:txBody>
      </p:sp>
      <p:sp>
        <p:nvSpPr>
          <p:cNvPr id="134" name="Google Shape;134;p23"/>
          <p:cNvSpPr txBox="1">
            <a:spLocks noGrp="1"/>
          </p:cNvSpPr>
          <p:nvPr>
            <p:ph type="body" idx="2"/>
          </p:nvPr>
        </p:nvSpPr>
        <p:spPr>
          <a:xfrm>
            <a:off x="746401" y="1598113"/>
            <a:ext cx="5157900" cy="32991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1100"/>
              <a:buFont typeface="Arial"/>
              <a:buNone/>
            </a:pPr>
            <a:r>
              <a:rPr lang="en-US" sz="2000" i="1" dirty="0">
                <a:solidFill>
                  <a:schemeClr val="dk1"/>
                </a:solidFill>
                <a:highlight>
                  <a:schemeClr val="lt1"/>
                </a:highlight>
                <a:latin typeface="Franklin Gothic Book" panose="020B0503020102020204" pitchFamily="34" charset="0"/>
                <a:ea typeface="Calibri"/>
                <a:cs typeface="Calibri"/>
                <a:sym typeface="Calibri"/>
              </a:rPr>
              <a:t>“Community building </a:t>
            </a:r>
            <a:r>
              <a:rPr lang="en-US" sz="2000" dirty="0">
                <a:solidFill>
                  <a:schemeClr val="dk1"/>
                </a:solidFill>
                <a:highlight>
                  <a:schemeClr val="lt1"/>
                </a:highlight>
                <a:latin typeface="Franklin Gothic Book" panose="020B0503020102020204" pitchFamily="34" charset="0"/>
                <a:ea typeface="Calibri"/>
                <a:cs typeface="Calibri"/>
                <a:sym typeface="Calibri"/>
              </a:rPr>
              <a:t>in the classroom is about creating a space in which students and instructors are committed to a shared learning goal and achieve learning through frequent collaboration and social interaction (Adams &amp; Wilson, 2020; Berry, 2019; McMillan &amp; Chavis, 1986).”</a:t>
            </a:r>
            <a:endParaRPr sz="3000" dirty="0">
              <a:latin typeface="Franklin Gothic Book" panose="020B0503020102020204" pitchFamily="34" charset="0"/>
            </a:endParaRPr>
          </a:p>
        </p:txBody>
      </p:sp>
      <p:sp>
        <p:nvSpPr>
          <p:cNvPr id="137" name="Google Shape;137;p23"/>
          <p:cNvSpPr txBox="1">
            <a:spLocks noGrp="1"/>
          </p:cNvSpPr>
          <p:nvPr>
            <p:ph type="body" idx="3"/>
          </p:nvPr>
        </p:nvSpPr>
        <p:spPr>
          <a:xfrm>
            <a:off x="6473002" y="974146"/>
            <a:ext cx="5183100" cy="518700"/>
          </a:xfrm>
          <a:prstGeom prst="rect">
            <a:avLst/>
          </a:prstGeom>
        </p:spPr>
        <p:txBody>
          <a:bodyPr spcFirstLastPara="1" wrap="square" lIns="91425" tIns="45700" rIns="91425" bIns="45700" anchor="b" anchorCtr="0">
            <a:normAutofit/>
          </a:bodyPr>
          <a:lstStyle/>
          <a:p>
            <a:pPr marL="0" lvl="0" indent="0" algn="ctr" rtl="0">
              <a:lnSpc>
                <a:spcPct val="115000"/>
              </a:lnSpc>
              <a:spcBef>
                <a:spcPts val="0"/>
              </a:spcBef>
              <a:spcAft>
                <a:spcPts val="0"/>
              </a:spcAft>
              <a:buNone/>
            </a:pPr>
            <a:r>
              <a:rPr lang="en-US" sz="2000" dirty="0">
                <a:highlight>
                  <a:schemeClr val="lt1"/>
                </a:highlight>
                <a:latin typeface="Franklin Gothic Medium" panose="020B0603020102020204" pitchFamily="34" charset="0"/>
                <a:ea typeface="Calibri"/>
                <a:cs typeface="Calibri"/>
                <a:sym typeface="Calibri"/>
              </a:rPr>
              <a:t>Quote Two</a:t>
            </a:r>
            <a:endParaRPr sz="2000" dirty="0">
              <a:latin typeface="Franklin Gothic Medium" panose="020B0603020102020204" pitchFamily="34" charset="0"/>
              <a:ea typeface="Calibri"/>
              <a:cs typeface="Calibri"/>
              <a:sym typeface="Calibri"/>
            </a:endParaRPr>
          </a:p>
        </p:txBody>
      </p:sp>
      <p:sp>
        <p:nvSpPr>
          <p:cNvPr id="136" name="Google Shape;136;p23"/>
          <p:cNvSpPr txBox="1">
            <a:spLocks noGrp="1"/>
          </p:cNvSpPr>
          <p:nvPr>
            <p:ph type="body" idx="4"/>
          </p:nvPr>
        </p:nvSpPr>
        <p:spPr>
          <a:xfrm>
            <a:off x="6287700" y="1598113"/>
            <a:ext cx="5580300" cy="3421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dirty="0">
                <a:solidFill>
                  <a:schemeClr val="dk1"/>
                </a:solidFill>
                <a:highlight>
                  <a:schemeClr val="lt1"/>
                </a:highlight>
                <a:latin typeface="Franklin Gothic Book" panose="020B0503020102020204" pitchFamily="34" charset="0"/>
                <a:ea typeface="Calibri"/>
                <a:cs typeface="Calibri"/>
                <a:sym typeface="Calibri"/>
              </a:rPr>
              <a:t>Community building is vital to active student engagement in a course across all modalities. Research shows that when students feel that they belong to their academic community, that they matter to one another, and that they can find emotional, social, and cognitive support for one another, they are able to engage in dialogue and reflection more actively and take ownership and responsibility of their own learning (Baker, 2010; Berry, 2019; Brown, 2001; Bush et al. 2010; Cowan, 2012; Lohr &amp; Haley, 2018; Sadera et al., 2009). </a:t>
            </a:r>
            <a:endParaRPr dirty="0">
              <a:latin typeface="Franklin Gothic Book" panose="020B0503020102020204" pitchFamily="34" charset="0"/>
            </a:endParaRPr>
          </a:p>
        </p:txBody>
      </p:sp>
      <p:sp>
        <p:nvSpPr>
          <p:cNvPr id="133" name="Google Shape;133;p23"/>
          <p:cNvSpPr txBox="1">
            <a:spLocks noGrp="1"/>
          </p:cNvSpPr>
          <p:nvPr>
            <p:ph type="body" idx="1"/>
          </p:nvPr>
        </p:nvSpPr>
        <p:spPr>
          <a:xfrm>
            <a:off x="746401" y="6061983"/>
            <a:ext cx="5157900" cy="823800"/>
          </a:xfrm>
          <a:prstGeom prst="rect">
            <a:avLst/>
          </a:prstGeom>
        </p:spPr>
        <p:txBody>
          <a:bodyPr spcFirstLastPara="1" wrap="square" lIns="91425" tIns="45700" rIns="91425" bIns="45700" anchor="b" anchorCtr="0">
            <a:normAutofit fontScale="70000" lnSpcReduction="20000"/>
          </a:bodyPr>
          <a:lstStyle/>
          <a:p>
            <a:pPr marL="0" lvl="0" indent="0" algn="l" rtl="0">
              <a:lnSpc>
                <a:spcPct val="115000"/>
              </a:lnSpc>
              <a:spcBef>
                <a:spcPts val="0"/>
              </a:spcBef>
              <a:spcAft>
                <a:spcPts val="0"/>
              </a:spcAft>
              <a:buNone/>
            </a:pPr>
            <a:r>
              <a:rPr lang="en-US" sz="2150" u="sng"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https://ctl.columbia.edu/resources-and-technology/teaching-with-technology/teaching-online/community-building/</a:t>
            </a:r>
            <a:r>
              <a:rPr lang="en-US" sz="2150" dirty="0">
                <a:solidFill>
                  <a:schemeClr val="bg1"/>
                </a:solidFill>
                <a:latin typeface="Calibri"/>
                <a:ea typeface="Calibri"/>
                <a:cs typeface="Calibri"/>
                <a:sym typeface="Calibri"/>
              </a:rPr>
              <a:t> </a:t>
            </a:r>
            <a:endParaRPr sz="2150" dirty="0">
              <a:solidFill>
                <a:schemeClr val="bg1"/>
              </a:solidFill>
              <a:latin typeface="Calibri"/>
              <a:ea typeface="Calibri"/>
              <a:cs typeface="Calibri"/>
              <a:sym typeface="Calibri"/>
            </a:endParaRPr>
          </a:p>
          <a:p>
            <a:pPr marL="0" lvl="0" indent="0" algn="l" rtl="0">
              <a:lnSpc>
                <a:spcPct val="115000"/>
              </a:lnSpc>
              <a:spcBef>
                <a:spcPts val="0"/>
              </a:spcBef>
              <a:spcAft>
                <a:spcPts val="0"/>
              </a:spcAft>
              <a:buClr>
                <a:schemeClr val="dk1"/>
              </a:buClr>
              <a:buSzPct val="61111"/>
              <a:buFont typeface="Arial"/>
              <a:buNone/>
            </a:pPr>
            <a:endParaRPr sz="1800" dirty="0">
              <a:solidFill>
                <a:schemeClr val="bg1"/>
              </a:solidFill>
              <a:latin typeface="Calibri"/>
              <a:ea typeface="Calibri"/>
              <a:cs typeface="Calibri"/>
              <a:sym typeface="Calibri"/>
            </a:endParaRPr>
          </a:p>
          <a:p>
            <a:pPr marL="457200" lvl="0" indent="-228600" algn="l" rtl="0">
              <a:lnSpc>
                <a:spcPct val="115000"/>
              </a:lnSpc>
              <a:spcBef>
                <a:spcPts val="0"/>
              </a:spcBef>
              <a:spcAft>
                <a:spcPts val="0"/>
              </a:spcAft>
              <a:buClr>
                <a:schemeClr val="dk1"/>
              </a:buClr>
              <a:buSzPct val="100000"/>
              <a:buFont typeface="Calibri"/>
              <a:buNone/>
            </a:pPr>
            <a:endParaRPr sz="1800" dirty="0">
              <a:solidFill>
                <a:schemeClr val="bg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262250" y="3795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rPr>
              <a:t>Student Voice in Community Building</a:t>
            </a:r>
            <a:endParaRPr dirty="0">
              <a:latin typeface="Franklin Gothic Medium" panose="020B0603020102020204" pitchFamily="34" charset="0"/>
            </a:endParaRPr>
          </a:p>
          <a:p>
            <a:pPr marL="0" lvl="0" indent="0" algn="l" rtl="0">
              <a:spcBef>
                <a:spcPts val="0"/>
              </a:spcBef>
              <a:spcAft>
                <a:spcPts val="0"/>
              </a:spcAft>
              <a:buClr>
                <a:schemeClr val="dk1"/>
              </a:buClr>
              <a:buSzPts val="1100"/>
              <a:buFont typeface="Arial"/>
              <a:buNone/>
            </a:pPr>
            <a:r>
              <a:rPr lang="en-US" dirty="0">
                <a:latin typeface="Franklin Gothic Medium" panose="020B0603020102020204" pitchFamily="34" charset="0"/>
                <a:ea typeface="Calibri"/>
                <a:cs typeface="Calibri"/>
                <a:sym typeface="Calibri"/>
              </a:rPr>
              <a:t>What is student voice?</a:t>
            </a:r>
            <a:endParaRPr dirty="0">
              <a:latin typeface="Franklin Gothic Medium" panose="020B0603020102020204" pitchFamily="34" charset="0"/>
            </a:endParaRPr>
          </a:p>
        </p:txBody>
      </p:sp>
      <p:sp>
        <p:nvSpPr>
          <p:cNvPr id="144" name="Google Shape;144;p24"/>
          <p:cNvSpPr txBox="1">
            <a:spLocks noGrp="1"/>
          </p:cNvSpPr>
          <p:nvPr>
            <p:ph type="body" idx="1"/>
          </p:nvPr>
        </p:nvSpPr>
        <p:spPr>
          <a:xfrm>
            <a:off x="571925" y="1263843"/>
            <a:ext cx="10878300" cy="823800"/>
          </a:xfrm>
          <a:prstGeom prst="rect">
            <a:avLst/>
          </a:prstGeom>
        </p:spPr>
        <p:txBody>
          <a:bodyPr spcFirstLastPara="1" wrap="square" lIns="91425" tIns="45700" rIns="91425" bIns="45700" anchor="b" anchorCtr="0">
            <a:noAutofit/>
          </a:bodyPr>
          <a:lstStyle/>
          <a:p>
            <a:pPr marL="0" lvl="0" indent="0" algn="l" rtl="0">
              <a:spcBef>
                <a:spcPts val="1000"/>
              </a:spcBef>
              <a:spcAft>
                <a:spcPts val="0"/>
              </a:spcAft>
              <a:buNone/>
            </a:pPr>
            <a:r>
              <a:rPr lang="en-US" dirty="0">
                <a:solidFill>
                  <a:schemeClr val="dk1"/>
                </a:solidFill>
                <a:latin typeface="Calibri"/>
                <a:ea typeface="Calibri"/>
                <a:cs typeface="Calibri"/>
                <a:sym typeface="Calibri"/>
              </a:rPr>
              <a:t>As you read these two definitions of student voice, identify the keywords in each definition. </a:t>
            </a:r>
            <a:endParaRPr dirty="0">
              <a:solidFill>
                <a:schemeClr val="dk1"/>
              </a:solidFill>
              <a:latin typeface="Calibri"/>
              <a:ea typeface="Calibri"/>
              <a:cs typeface="Calibri"/>
              <a:sym typeface="Calibri"/>
            </a:endParaRPr>
          </a:p>
        </p:txBody>
      </p:sp>
      <p:sp>
        <p:nvSpPr>
          <p:cNvPr id="145" name="Google Shape;145;p24"/>
          <p:cNvSpPr txBox="1">
            <a:spLocks noGrp="1"/>
          </p:cNvSpPr>
          <p:nvPr>
            <p:ph type="body" idx="2"/>
          </p:nvPr>
        </p:nvSpPr>
        <p:spPr>
          <a:xfrm>
            <a:off x="571925" y="2589543"/>
            <a:ext cx="5157900" cy="3171600"/>
          </a:xfrm>
          <a:prstGeom prst="rect">
            <a:avLst/>
          </a:prstGeom>
        </p:spPr>
        <p:txBody>
          <a:bodyPr spcFirstLastPara="1" wrap="square" lIns="91425" tIns="45700" rIns="91425" bIns="45700" anchor="t" anchorCtr="0">
            <a:normAutofit lnSpcReduction="10000"/>
          </a:bodyPr>
          <a:lstStyle/>
          <a:p>
            <a:pPr marL="0" lvl="0" indent="0" algn="l" rtl="0">
              <a:lnSpc>
                <a:spcPct val="100000"/>
              </a:lnSpc>
              <a:spcBef>
                <a:spcPts val="1000"/>
              </a:spcBef>
              <a:spcAft>
                <a:spcPts val="0"/>
              </a:spcAft>
              <a:buClr>
                <a:schemeClr val="dk1"/>
              </a:buClr>
              <a:buSzPts val="1100"/>
              <a:buFont typeface="Arial"/>
              <a:buNone/>
            </a:pPr>
            <a:r>
              <a:rPr lang="en-US" sz="2400" dirty="0">
                <a:solidFill>
                  <a:schemeClr val="dk1"/>
                </a:solidFill>
                <a:latin typeface="Calibri"/>
                <a:ea typeface="Calibri"/>
                <a:cs typeface="Calibri"/>
                <a:sym typeface="Calibri"/>
              </a:rPr>
              <a:t>“Student Voice is the valuing and prioritizing of youth values, beliefs, perspectives, participation and influence in all aspects of schooling. Student voice is core to classroom, schoolwide, district, &amp; community improvement &amp; decision-making.”</a:t>
            </a:r>
            <a:endParaRPr sz="2400" dirty="0">
              <a:solidFill>
                <a:schemeClr val="dk1"/>
              </a:solidFill>
              <a:latin typeface="Calibri"/>
              <a:ea typeface="Calibri"/>
              <a:cs typeface="Calibri"/>
              <a:sym typeface="Calibri"/>
            </a:endParaRPr>
          </a:p>
          <a:p>
            <a:pPr marL="457200" lvl="0" indent="-342900" algn="l" rtl="0">
              <a:lnSpc>
                <a:spcPct val="100000"/>
              </a:lnSpc>
              <a:spcBef>
                <a:spcPts val="1000"/>
              </a:spcBef>
              <a:spcAft>
                <a:spcPts val="0"/>
              </a:spcAft>
              <a:buClr>
                <a:schemeClr val="dk1"/>
              </a:buClr>
              <a:buSzPts val="1800"/>
              <a:buFont typeface="Calibri"/>
              <a:buChar char="-"/>
            </a:pPr>
            <a:r>
              <a:rPr lang="en-US" sz="1800" dirty="0">
                <a:solidFill>
                  <a:schemeClr val="dk1"/>
                </a:solidFill>
                <a:latin typeface="Calibri"/>
                <a:ea typeface="Calibri"/>
                <a:cs typeface="Calibri"/>
                <a:sym typeface="Calibri"/>
              </a:rPr>
              <a:t>Chicago Public Schools</a:t>
            </a:r>
            <a:endParaRPr sz="1800" dirty="0">
              <a:solidFill>
                <a:schemeClr val="dk1"/>
              </a:solidFill>
              <a:latin typeface="Calibri"/>
              <a:ea typeface="Calibri"/>
              <a:cs typeface="Calibri"/>
              <a:sym typeface="Calibri"/>
            </a:endParaRPr>
          </a:p>
          <a:p>
            <a:pPr marL="0" lvl="0" indent="0" algn="l" rtl="0">
              <a:spcBef>
                <a:spcPts val="1000"/>
              </a:spcBef>
              <a:spcAft>
                <a:spcPts val="0"/>
              </a:spcAft>
              <a:buNone/>
            </a:pPr>
            <a:endParaRPr dirty="0"/>
          </a:p>
        </p:txBody>
      </p:sp>
      <p:sp>
        <p:nvSpPr>
          <p:cNvPr id="146" name="Google Shape;146;p24"/>
          <p:cNvSpPr txBox="1">
            <a:spLocks noGrp="1"/>
          </p:cNvSpPr>
          <p:nvPr>
            <p:ph type="body" idx="4"/>
          </p:nvPr>
        </p:nvSpPr>
        <p:spPr>
          <a:xfrm>
            <a:off x="6516900" y="2606350"/>
            <a:ext cx="5157900" cy="3171600"/>
          </a:xfrm>
          <a:prstGeom prst="rect">
            <a:avLst/>
          </a:prstGeom>
        </p:spPr>
        <p:txBody>
          <a:bodyPr spcFirstLastPara="1" wrap="square" lIns="91425" tIns="45700" rIns="91425" bIns="45700" anchor="t" anchorCtr="0">
            <a:normAutofit fontScale="92500"/>
          </a:bodyPr>
          <a:lstStyle/>
          <a:p>
            <a:pPr marL="0" lvl="0" indent="0" algn="l" rtl="0">
              <a:lnSpc>
                <a:spcPct val="100000"/>
              </a:lnSpc>
              <a:spcBef>
                <a:spcPts val="0"/>
              </a:spcBef>
              <a:spcAft>
                <a:spcPts val="0"/>
              </a:spcAft>
              <a:buClr>
                <a:schemeClr val="dk1"/>
              </a:buClr>
              <a:buSzPts val="1100"/>
              <a:buFont typeface="Arial"/>
              <a:buNone/>
            </a:pPr>
            <a:r>
              <a:rPr lang="en-US" sz="2400" dirty="0">
                <a:solidFill>
                  <a:schemeClr val="dk1"/>
                </a:solidFill>
                <a:latin typeface="Calibri"/>
                <a:ea typeface="Calibri"/>
                <a:cs typeface="Calibri"/>
                <a:sym typeface="Calibri"/>
              </a:rPr>
              <a:t>Student voice is defined “as authentic student input or leadership in instruction, school structures, or education policies that can promote meaningful change in education systems, practice, and/or policy by empowering students as change agents, often working in partnership with adult educators.”</a:t>
            </a:r>
            <a:endParaRPr sz="2400" dirty="0">
              <a:solidFill>
                <a:schemeClr val="dk1"/>
              </a:solidFill>
              <a:latin typeface="Calibri"/>
              <a:ea typeface="Calibri"/>
              <a:cs typeface="Calibri"/>
              <a:sym typeface="Calibri"/>
            </a:endParaRPr>
          </a:p>
          <a:p>
            <a:pPr marL="457200" lvl="0" indent="-342900" algn="l" rtl="0">
              <a:lnSpc>
                <a:spcPct val="100000"/>
              </a:lnSpc>
              <a:spcBef>
                <a:spcPts val="0"/>
              </a:spcBef>
              <a:spcAft>
                <a:spcPts val="0"/>
              </a:spcAft>
              <a:buClr>
                <a:schemeClr val="dk1"/>
              </a:buClr>
              <a:buSzPts val="1800"/>
              <a:buFont typeface="Calibri"/>
              <a:buChar char="-"/>
            </a:pPr>
            <a:r>
              <a:rPr lang="en-US" sz="1800" dirty="0">
                <a:solidFill>
                  <a:schemeClr val="dk1"/>
                </a:solidFill>
                <a:latin typeface="Calibri"/>
                <a:ea typeface="Calibri"/>
                <a:cs typeface="Calibri"/>
                <a:sym typeface="Calibri"/>
              </a:rPr>
              <a:t>Elevating Student Voice in Education</a:t>
            </a:r>
            <a:endParaRPr sz="1800" dirty="0">
              <a:latin typeface="Calibri"/>
              <a:ea typeface="Calibri"/>
              <a:cs typeface="Calibri"/>
              <a:sym typeface="Calibri"/>
            </a:endParaRPr>
          </a:p>
        </p:txBody>
      </p:sp>
      <p:sp>
        <p:nvSpPr>
          <p:cNvPr id="147" name="Google Shape;147;p24"/>
          <p:cNvSpPr txBox="1">
            <a:spLocks noGrp="1"/>
          </p:cNvSpPr>
          <p:nvPr>
            <p:ph type="body" idx="3"/>
          </p:nvPr>
        </p:nvSpPr>
        <p:spPr>
          <a:xfrm>
            <a:off x="0" y="1980421"/>
            <a:ext cx="5183100" cy="518700"/>
          </a:xfrm>
          <a:prstGeom prst="rect">
            <a:avLst/>
          </a:prstGeom>
        </p:spPr>
        <p:txBody>
          <a:bodyPr spcFirstLastPara="1" wrap="square" lIns="91425" tIns="45700" rIns="91425" bIns="45700" anchor="b" anchorCtr="0">
            <a:normAutofit/>
          </a:bodyPr>
          <a:lstStyle/>
          <a:p>
            <a:pPr marL="0" lvl="0" indent="0" algn="ctr" rtl="0">
              <a:lnSpc>
                <a:spcPct val="115000"/>
              </a:lnSpc>
              <a:spcBef>
                <a:spcPts val="0"/>
              </a:spcBef>
              <a:spcAft>
                <a:spcPts val="0"/>
              </a:spcAft>
              <a:buNone/>
            </a:pPr>
            <a:r>
              <a:rPr lang="en-US" sz="2000" dirty="0">
                <a:highlight>
                  <a:schemeClr val="lt1"/>
                </a:highlight>
                <a:latin typeface="Calibri"/>
                <a:ea typeface="Calibri"/>
                <a:cs typeface="Calibri"/>
                <a:sym typeface="Calibri"/>
              </a:rPr>
              <a:t>Definition One</a:t>
            </a:r>
            <a:endParaRPr sz="2000" dirty="0">
              <a:latin typeface="Calibri"/>
              <a:ea typeface="Calibri"/>
              <a:cs typeface="Calibri"/>
              <a:sym typeface="Calibri"/>
            </a:endParaRPr>
          </a:p>
        </p:txBody>
      </p:sp>
      <p:sp>
        <p:nvSpPr>
          <p:cNvPr id="148" name="Google Shape;148;p24"/>
          <p:cNvSpPr txBox="1">
            <a:spLocks noGrp="1"/>
          </p:cNvSpPr>
          <p:nvPr>
            <p:ph type="body" idx="3"/>
          </p:nvPr>
        </p:nvSpPr>
        <p:spPr>
          <a:xfrm>
            <a:off x="6491700" y="1980421"/>
            <a:ext cx="5183100" cy="518700"/>
          </a:xfrm>
          <a:prstGeom prst="rect">
            <a:avLst/>
          </a:prstGeom>
        </p:spPr>
        <p:txBody>
          <a:bodyPr spcFirstLastPara="1" wrap="square" lIns="91425" tIns="45700" rIns="91425" bIns="45700" anchor="b" anchorCtr="0">
            <a:normAutofit/>
          </a:bodyPr>
          <a:lstStyle/>
          <a:p>
            <a:pPr marL="0" lvl="0" indent="0" algn="ctr" rtl="0">
              <a:lnSpc>
                <a:spcPct val="115000"/>
              </a:lnSpc>
              <a:spcBef>
                <a:spcPts val="0"/>
              </a:spcBef>
              <a:spcAft>
                <a:spcPts val="0"/>
              </a:spcAft>
              <a:buNone/>
            </a:pPr>
            <a:r>
              <a:rPr lang="en-US" sz="2000" dirty="0">
                <a:highlight>
                  <a:schemeClr val="lt1"/>
                </a:highlight>
                <a:latin typeface="Calibri"/>
                <a:ea typeface="Calibri"/>
                <a:cs typeface="Calibri"/>
                <a:sym typeface="Calibri"/>
              </a:rPr>
              <a:t>Definition Two</a:t>
            </a:r>
            <a:endParaRPr sz="2000" dirty="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415650" y="226367"/>
            <a:ext cx="11360700" cy="763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sz="3900" dirty="0">
                <a:latin typeface="Franklin Gothic Medium" panose="020B0603020102020204" pitchFamily="34" charset="0"/>
              </a:rPr>
              <a:t>Student Voice and the </a:t>
            </a:r>
            <a:r>
              <a:rPr lang="en-US" sz="3900" i="1" dirty="0">
                <a:latin typeface="Franklin Gothic Medium" panose="020B0603020102020204" pitchFamily="34" charset="0"/>
              </a:rPr>
              <a:t>KAS for Social Studies </a:t>
            </a:r>
            <a:r>
              <a:rPr lang="en-US" sz="3900" dirty="0">
                <a:latin typeface="Franklin Gothic Medium" panose="020B0603020102020204" pitchFamily="34" charset="0"/>
              </a:rPr>
              <a:t>(1)</a:t>
            </a:r>
            <a:r>
              <a:rPr lang="en-US" sz="4200" dirty="0">
                <a:solidFill>
                  <a:schemeClr val="dk1"/>
                </a:solidFill>
                <a:latin typeface="Franklin Gothic Medium" panose="020B0603020102020204" pitchFamily="34" charset="0"/>
              </a:rPr>
              <a:t> </a:t>
            </a:r>
            <a:endParaRPr sz="4200" dirty="0">
              <a:solidFill>
                <a:srgbClr val="FF0000"/>
              </a:solidFill>
              <a:latin typeface="Franklin Gothic Medium" panose="020B0603020102020204" pitchFamily="34" charset="0"/>
            </a:endParaRPr>
          </a:p>
        </p:txBody>
      </p:sp>
      <p:sp>
        <p:nvSpPr>
          <p:cNvPr id="154" name="Google Shape;154;p25"/>
          <p:cNvSpPr txBox="1">
            <a:spLocks noGrp="1"/>
          </p:cNvSpPr>
          <p:nvPr>
            <p:ph type="body" idx="1"/>
          </p:nvPr>
        </p:nvSpPr>
        <p:spPr>
          <a:xfrm>
            <a:off x="147890" y="989867"/>
            <a:ext cx="8044640" cy="50766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1000"/>
              </a:spcBef>
              <a:spcAft>
                <a:spcPts val="1200"/>
              </a:spcAft>
              <a:buClr>
                <a:schemeClr val="dk1"/>
              </a:buClr>
              <a:buSzPts val="2800"/>
              <a:buChar char="•"/>
            </a:pPr>
            <a:r>
              <a:rPr lang="en-US" sz="2400" dirty="0">
                <a:solidFill>
                  <a:schemeClr val="dk1"/>
                </a:solidFill>
                <a:latin typeface="Franklin Gothic Book" panose="020B0503020102020204" pitchFamily="34" charset="0"/>
                <a:ea typeface="Calibri"/>
                <a:cs typeface="Calibri"/>
                <a:sym typeface="Calibri"/>
              </a:rPr>
              <a:t>The </a:t>
            </a:r>
            <a:r>
              <a:rPr lang="en-US" sz="2400" i="1" dirty="0">
                <a:solidFill>
                  <a:schemeClr val="dk1"/>
                </a:solidFill>
                <a:latin typeface="Franklin Gothic Book" panose="020B0503020102020204" pitchFamily="34" charset="0"/>
                <a:ea typeface="Calibri"/>
                <a:cs typeface="Calibri"/>
                <a:sym typeface="Calibri"/>
              </a:rPr>
              <a:t>KAS for Social Studies</a:t>
            </a:r>
            <a:r>
              <a:rPr lang="en-US" sz="2400" dirty="0">
                <a:solidFill>
                  <a:schemeClr val="dk1"/>
                </a:solidFill>
                <a:latin typeface="Franklin Gothic Book" panose="020B0503020102020204" pitchFamily="34" charset="0"/>
                <a:ea typeface="Calibri"/>
                <a:cs typeface="Calibri"/>
                <a:sym typeface="Calibri"/>
              </a:rPr>
              <a:t> requires that students have a </a:t>
            </a:r>
            <a:r>
              <a:rPr lang="en-US" sz="2400" b="1" dirty="0">
                <a:solidFill>
                  <a:schemeClr val="dk1"/>
                </a:solidFill>
                <a:latin typeface="Franklin Gothic Book" panose="020B0503020102020204" pitchFamily="34" charset="0"/>
                <a:ea typeface="Calibri"/>
                <a:cs typeface="Calibri"/>
                <a:sym typeface="Calibri"/>
              </a:rPr>
              <a:t>voice in the educational process</a:t>
            </a:r>
            <a:r>
              <a:rPr lang="en-US" sz="2400" dirty="0">
                <a:solidFill>
                  <a:schemeClr val="dk1"/>
                </a:solidFill>
                <a:latin typeface="Franklin Gothic Book" panose="020B0503020102020204" pitchFamily="34" charset="0"/>
                <a:ea typeface="Calibri"/>
                <a:cs typeface="Calibri"/>
                <a:sym typeface="Calibri"/>
              </a:rPr>
              <a:t> as a student’s ability to </a:t>
            </a:r>
            <a:r>
              <a:rPr lang="en-US" sz="2400" b="1" dirty="0">
                <a:solidFill>
                  <a:schemeClr val="dk1"/>
                </a:solidFill>
                <a:latin typeface="Franklin Gothic Book" panose="020B0503020102020204" pitchFamily="34" charset="0"/>
                <a:ea typeface="Calibri"/>
                <a:cs typeface="Calibri"/>
                <a:sym typeface="Calibri"/>
              </a:rPr>
              <a:t>effectively communicate their own conclusions and listen carefully to the conclusions of others </a:t>
            </a:r>
            <a:r>
              <a:rPr lang="en-US" sz="2400" dirty="0">
                <a:solidFill>
                  <a:schemeClr val="dk1"/>
                </a:solidFill>
                <a:latin typeface="Franklin Gothic Book" panose="020B0503020102020204" pitchFamily="34" charset="0"/>
                <a:ea typeface="Calibri"/>
                <a:cs typeface="Calibri"/>
                <a:sym typeface="Calibri"/>
              </a:rPr>
              <a:t>can be considered a</a:t>
            </a:r>
            <a:r>
              <a:rPr lang="en-US" sz="2400" b="1" dirty="0">
                <a:solidFill>
                  <a:schemeClr val="dk1"/>
                </a:solidFill>
                <a:latin typeface="Franklin Gothic Book" panose="020B0503020102020204" pitchFamily="34" charset="0"/>
                <a:ea typeface="Calibri"/>
                <a:cs typeface="Calibri"/>
                <a:sym typeface="Calibri"/>
              </a:rPr>
              <a:t> capstone of social studies disciplinary practices</a:t>
            </a:r>
            <a:r>
              <a:rPr lang="en-US" sz="2400" dirty="0">
                <a:solidFill>
                  <a:schemeClr val="dk1"/>
                </a:solidFill>
                <a:latin typeface="Franklin Gothic Book" panose="020B0503020102020204" pitchFamily="34" charset="0"/>
                <a:ea typeface="Calibri"/>
                <a:cs typeface="Calibri"/>
                <a:sym typeface="Calibri"/>
              </a:rPr>
              <a:t>. </a:t>
            </a:r>
            <a:endParaRPr sz="2400" dirty="0">
              <a:solidFill>
                <a:schemeClr val="dk1"/>
              </a:solidFill>
              <a:latin typeface="Franklin Gothic Book" panose="020B0503020102020204" pitchFamily="34" charset="0"/>
              <a:ea typeface="Calibri"/>
              <a:cs typeface="Calibri"/>
              <a:sym typeface="Calibri"/>
            </a:endParaRPr>
          </a:p>
          <a:p>
            <a:pPr marL="457200" lvl="0" indent="-406400" algn="l" rtl="0">
              <a:lnSpc>
                <a:spcPct val="100000"/>
              </a:lnSpc>
              <a:spcBef>
                <a:spcPts val="1000"/>
              </a:spcBef>
              <a:spcAft>
                <a:spcPts val="1200"/>
              </a:spcAft>
              <a:buClr>
                <a:schemeClr val="dk1"/>
              </a:buClr>
              <a:buSzPts val="2800"/>
              <a:buFont typeface="Calibri"/>
              <a:buChar char="•"/>
            </a:pPr>
            <a:r>
              <a:rPr lang="en-US" sz="2400" dirty="0">
                <a:solidFill>
                  <a:schemeClr val="dk1"/>
                </a:solidFill>
                <a:latin typeface="Franklin Gothic Book" panose="020B0503020102020204" pitchFamily="34" charset="0"/>
                <a:ea typeface="Calibri"/>
                <a:cs typeface="Calibri"/>
                <a:sym typeface="Calibri"/>
              </a:rPr>
              <a:t>In the Communicating Conclusion standards, at minimum, students </a:t>
            </a:r>
            <a:r>
              <a:rPr lang="en-US" sz="2400" b="1" dirty="0">
                <a:solidFill>
                  <a:schemeClr val="dk1"/>
                </a:solidFill>
                <a:latin typeface="Franklin Gothic Book" panose="020B0503020102020204" pitchFamily="34" charset="0"/>
                <a:ea typeface="Calibri"/>
                <a:cs typeface="Calibri"/>
                <a:sym typeface="Calibri"/>
              </a:rPr>
              <a:t>engage in civil discussion</a:t>
            </a:r>
            <a:r>
              <a:rPr lang="en-US" sz="2400" dirty="0">
                <a:solidFill>
                  <a:schemeClr val="dk1"/>
                </a:solidFill>
                <a:latin typeface="Franklin Gothic Book" panose="020B0503020102020204" pitchFamily="34" charset="0"/>
                <a:ea typeface="Calibri"/>
                <a:cs typeface="Calibri"/>
                <a:sym typeface="Calibri"/>
              </a:rPr>
              <a:t>, </a:t>
            </a:r>
            <a:r>
              <a:rPr lang="en-US" sz="2400" b="1" dirty="0">
                <a:solidFill>
                  <a:schemeClr val="dk1"/>
                </a:solidFill>
                <a:latin typeface="Franklin Gothic Book" panose="020B0503020102020204" pitchFamily="34" charset="0"/>
                <a:ea typeface="Calibri"/>
                <a:cs typeface="Calibri"/>
                <a:sym typeface="Calibri"/>
              </a:rPr>
              <a:t>reach consensus when appropriate</a:t>
            </a:r>
            <a:r>
              <a:rPr lang="en-US" sz="2400" dirty="0">
                <a:solidFill>
                  <a:schemeClr val="dk1"/>
                </a:solidFill>
                <a:latin typeface="Franklin Gothic Book" panose="020B0503020102020204" pitchFamily="34" charset="0"/>
                <a:ea typeface="Calibri"/>
                <a:cs typeface="Calibri"/>
                <a:sym typeface="Calibri"/>
              </a:rPr>
              <a:t> and </a:t>
            </a:r>
            <a:r>
              <a:rPr lang="en-US" sz="2400" b="1" dirty="0">
                <a:solidFill>
                  <a:schemeClr val="dk1"/>
                </a:solidFill>
                <a:latin typeface="Franklin Gothic Book" panose="020B0503020102020204" pitchFamily="34" charset="0"/>
                <a:ea typeface="Calibri"/>
                <a:cs typeface="Calibri"/>
                <a:sym typeface="Calibri"/>
              </a:rPr>
              <a:t>respect multiple perspectives </a:t>
            </a:r>
            <a:r>
              <a:rPr lang="en-US" sz="2400" dirty="0">
                <a:solidFill>
                  <a:schemeClr val="dk1"/>
                </a:solidFill>
                <a:latin typeface="Franklin Gothic Book" panose="020B0503020102020204" pitchFamily="34" charset="0"/>
                <a:ea typeface="Calibri"/>
                <a:cs typeface="Calibri"/>
                <a:sym typeface="Calibri"/>
              </a:rPr>
              <a:t>relevant to significant, unresolved issues students may face in their local, regional and global communities. </a:t>
            </a:r>
            <a:endParaRPr sz="2400" dirty="0">
              <a:solidFill>
                <a:schemeClr val="dk1"/>
              </a:solidFill>
              <a:latin typeface="Franklin Gothic Book" panose="020B0503020102020204" pitchFamily="34" charset="0"/>
              <a:ea typeface="Calibri"/>
              <a:cs typeface="Calibri"/>
              <a:sym typeface="Calibri"/>
            </a:endParaRPr>
          </a:p>
          <a:p>
            <a:pPr marL="0" lvl="0" indent="0" algn="l" rtl="0">
              <a:lnSpc>
                <a:spcPct val="90000"/>
              </a:lnSpc>
              <a:spcBef>
                <a:spcPts val="1000"/>
              </a:spcBef>
              <a:spcAft>
                <a:spcPts val="0"/>
              </a:spcAft>
              <a:buNone/>
            </a:pPr>
            <a:endParaRPr dirty="0"/>
          </a:p>
          <a:p>
            <a:pPr marL="457200" lvl="0" indent="-228600" algn="l" rtl="0">
              <a:lnSpc>
                <a:spcPct val="90000"/>
              </a:lnSpc>
              <a:spcBef>
                <a:spcPts val="1000"/>
              </a:spcBef>
              <a:spcAft>
                <a:spcPts val="0"/>
              </a:spcAft>
              <a:buClr>
                <a:schemeClr val="dk1"/>
              </a:buClr>
              <a:buSzPts val="1800"/>
              <a:buNone/>
            </a:pPr>
            <a:endParaRPr dirty="0"/>
          </a:p>
        </p:txBody>
      </p:sp>
      <p:pic>
        <p:nvPicPr>
          <p:cNvPr id="2" name="Google Shape;109;p15" descr="This is an image that has a circle divided into 4 parts: Questioning, Using Evidence, Communicating Conclusions and Investigating Using Disciplinary Concepts. There is an arrow from the last quarter that points to a semi circle that has 4 parts: History, Economics, Geography and Civics. There are arrows around the circle and semi-circle showing that they are a continuous cycle.">
            <a:extLst>
              <a:ext uri="{FF2B5EF4-FFF2-40B4-BE49-F238E27FC236}">
                <a16:creationId xmlns:a16="http://schemas.microsoft.com/office/drawing/2014/main" id="{AC22D1E9-4BE1-0B2F-D00A-18F912DAE874}"/>
              </a:ext>
            </a:extLst>
          </p:cNvPr>
          <p:cNvPicPr preferRelativeResize="0"/>
          <p:nvPr/>
        </p:nvPicPr>
        <p:blipFill rotWithShape="1">
          <a:blip r:embed="rId3">
            <a:alphaModFix/>
          </a:blip>
          <a:srcRect l="4879"/>
          <a:stretch/>
        </p:blipFill>
        <p:spPr>
          <a:xfrm>
            <a:off x="8359501" y="1087393"/>
            <a:ext cx="3832499" cy="4267200"/>
          </a:xfrm>
          <a:prstGeom prst="rect">
            <a:avLst/>
          </a:prstGeom>
          <a:noFill/>
          <a:ln>
            <a:noFill/>
          </a:ln>
        </p:spPr>
      </p:pic>
      <p:sp>
        <p:nvSpPr>
          <p:cNvPr id="3" name="Slide Number Placeholder 2">
            <a:extLst>
              <a:ext uri="{FF2B5EF4-FFF2-40B4-BE49-F238E27FC236}">
                <a16:creationId xmlns:a16="http://schemas.microsoft.com/office/drawing/2014/main" id="{E1E03DD7-ABF0-8445-A9CC-0BFB5C3E6E5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9</a:t>
            </a:fld>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2025-01-03T14:57:58+00:00</Publication_x0020_Date>
    <Audience1 xmlns="3a62de7d-ba57-4f43-9dae-9623ba637be0"/>
    <_dlc_DocId xmlns="3a62de7d-ba57-4f43-9dae-9623ba637be0">KYED-536-2164</_dlc_DocId>
    <_dlc_DocIdUrl xmlns="3a62de7d-ba57-4f43-9dae-9623ba637be0">
      <Url>https://www.education.ky.gov/curriculum/standards/kyacadstand/_layouts/15/DocIdRedir.aspx?ID=KYED-536-2164</Url>
      <Description>KYED-536-2164</Description>
    </_dlc_DocIdUrl>
  </documentManagement>
</p:properties>
</file>

<file path=customXml/itemProps1.xml><?xml version="1.0" encoding="utf-8"?>
<ds:datastoreItem xmlns:ds="http://schemas.openxmlformats.org/officeDocument/2006/customXml" ds:itemID="{6469EBEA-7318-4078-AED1-6FE3109C5447}">
  <ds:schemaRefs>
    <ds:schemaRef ds:uri="http://schemas.microsoft.com/sharepoint/v3/contenttype/forms"/>
  </ds:schemaRefs>
</ds:datastoreItem>
</file>

<file path=customXml/itemProps2.xml><?xml version="1.0" encoding="utf-8"?>
<ds:datastoreItem xmlns:ds="http://schemas.openxmlformats.org/officeDocument/2006/customXml" ds:itemID="{34F59B62-86E1-404C-95F4-5E146E00B5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62de7d-ba57-4f43-9dae-9623ba637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6CA7A3-F6F6-4F19-873C-B3496BC2B924}">
  <ds:schemaRefs>
    <ds:schemaRef ds:uri="http://schemas.microsoft.com/sharepoint/events"/>
  </ds:schemaRefs>
</ds:datastoreItem>
</file>

<file path=customXml/itemProps4.xml><?xml version="1.0" encoding="utf-8"?>
<ds:datastoreItem xmlns:ds="http://schemas.openxmlformats.org/officeDocument/2006/customXml" ds:itemID="{229B6F50-7244-4FEF-9CB9-8A0BB1FA3301}">
  <ds:schemaRefs>
    <ds:schemaRef ds:uri="http://schemas.microsoft.com/office/2006/metadata/properties"/>
    <ds:schemaRef ds:uri="http://schemas.microsoft.com/office/infopath/2007/PartnerControls"/>
    <ds:schemaRef ds:uri="3a62de7d-ba57-4f43-9dae-9623ba637be0"/>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44</TotalTime>
  <Words>5102</Words>
  <Application>Microsoft Office PowerPoint</Application>
  <PresentationFormat>Widescreen</PresentationFormat>
  <Paragraphs>384</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Creating Collaborative Civic Spaces Module Series </vt:lpstr>
      <vt:lpstr>Introduction</vt:lpstr>
      <vt:lpstr>How do we engage student voice when building community in the classroom?</vt:lpstr>
      <vt:lpstr>What is community? </vt:lpstr>
      <vt:lpstr>What do communities do?</vt:lpstr>
      <vt:lpstr>Classroom Communities</vt:lpstr>
      <vt:lpstr>Why should we build communities in the classroom?</vt:lpstr>
      <vt:lpstr>Student Voice in Community Building What is student voice?</vt:lpstr>
      <vt:lpstr>Student Voice and the KAS for Social Studies (1) </vt:lpstr>
      <vt:lpstr>Student Voice and the KAS for Social Studies (2) </vt:lpstr>
      <vt:lpstr>Why is student voice an important part of building community in a social studies classroom? </vt:lpstr>
      <vt:lpstr>How to Create a Collaborative Environment</vt:lpstr>
      <vt:lpstr>Ways to Engage Student Voice in Building Community: Relationships (1)  </vt:lpstr>
      <vt:lpstr>Ways to Engage Student Voice in Building Community: Relationships (2)   </vt:lpstr>
      <vt:lpstr>Ways to Engage Student Voice in Building Community: Establishing Routines and Agreements </vt:lpstr>
      <vt:lpstr>Establishing Routines and Agreements</vt:lpstr>
      <vt:lpstr>Community Agreements</vt:lpstr>
      <vt:lpstr>Community Agreement Co-creation</vt:lpstr>
      <vt:lpstr>Routines and Agreements: Co-creating norms in a social studies classroom </vt:lpstr>
      <vt:lpstr>Co-creating Routines and Agreements: Classroom Contracts</vt:lpstr>
      <vt:lpstr>Co-creating Routines and Agreements:  Classroom Contracts (2) </vt:lpstr>
      <vt:lpstr>Co-creating Routines and Agreements:  Classroom Contracts (3) </vt:lpstr>
      <vt:lpstr>Reflection</vt:lpstr>
      <vt:lpstr>Creating Collaborative Civic Spaces Module Series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Ransom, Heather - Division of Academic Program Standards</dc:creator>
  <cp:lastModifiedBy>Ransom, Heather - Division of Academic Program Standards</cp:lastModifiedBy>
  <cp:revision>350</cp:revision>
  <dcterms:modified xsi:type="dcterms:W3CDTF">2025-12-09T13:59:22Z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2024-11-11T20:54:18Z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32f5d002-f590-4de9-bbd2-f2911b4bfb2a</vt:lpwstr>
  </property>
  <property fmtid="{D5CDD505-2E9C-101B-9397-08002B2CF9AE}" pid="8" name="MSIP_Label_eb544694-0027-44fa-bee4-2648c0363f9d_ContentBits">
    <vt:lpwstr>0</vt:lpwstr>
  </property>
  <property fmtid="{D5CDD505-2E9C-101B-9397-08002B2CF9AE}" pid="9" name="ContentTypeId">
    <vt:lpwstr>0x0101001BEB557DBE01834EAB47A683706DCD5B001CB4B9AB93836842A61C86EAD5F20BA7</vt:lpwstr>
  </property>
  <property fmtid="{D5CDD505-2E9C-101B-9397-08002B2CF9AE}" pid="10" name="_dlc_DocIdItemGuid">
    <vt:lpwstr>f6d81130-49b8-431b-a686-ccdd6f96ee9c</vt:lpwstr>
  </property>
</Properties>
</file>