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Lst>
  <p:sldSz cx="9144000" cy="5143500" type="screen16x9"/>
  <p:notesSz cx="6858000" cy="9144000"/>
  <p:embeddedFontLs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Georgia" panose="02040502050405020303" pitchFamily="18" charset="0"/>
      <p:regular r:id="rId33"/>
      <p:bold r:id="rId34"/>
      <p:italic r:id="rId35"/>
      <p:boldItalic r:id="rId36"/>
    </p:embeddedFont>
    <p:embeddedFont>
      <p:font typeface="Libre Franklin" pitchFamily="2" charset="0"/>
      <p:regular r:id="rId37"/>
      <p:bold r:id="rId38"/>
      <p:italic r:id="rId39"/>
      <p:boldItalic r:id="rId40"/>
    </p:embeddedFont>
    <p:embeddedFont>
      <p:font typeface="Libre Franklin Medium" pitchFamily="2"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WBbEsNRXbX3A2qT08RIdLF+8f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137845-7882-EF76-159F-1424132156EE}" name="Ransom, Heather - Division of Academic Program Standards" initials="HR" userId="S::heather.ransom@education.ky.gov::ed548f38-0560-4130-ae33-b0b6cd237e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C8C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49920-2D98-48EE-B9C4-4D34619F1CFC}" v="1" dt="2025-05-16T15:00:31.846"/>
  </p1510:revLst>
</p1510:revInfo>
</file>

<file path=ppt/tableStyles.xml><?xml version="1.0" encoding="utf-8"?>
<a:tblStyleLst xmlns:a="http://schemas.openxmlformats.org/drawingml/2006/main" def="{0192B09E-AF4A-47EC-B7B4-B0F60F3A7197}">
  <a:tblStyle styleId="{0192B09E-AF4A-47EC-B7B4-B0F60F3A719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2FF41E0-BC98-4429-BCBA-5BAABC21D0C2}" styleName="Table_1">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28" autoAdjust="0"/>
  </p:normalViewPr>
  <p:slideViewPr>
    <p:cSldViewPr snapToGrid="0">
      <p:cViewPr varScale="1">
        <p:scale>
          <a:sx n="64" d="100"/>
          <a:sy n="64" d="100"/>
        </p:scale>
        <p:origin x="1790"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customschemas.google.com/relationships/presentationmetadata" Target="metadata"/><Relationship Id="rId57"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Three_Connecting_Standards_to_Assessment_Note_Catcher.doc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Facilitator's_Guide_Module_2_Minding_the_Gap.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Tool_to_Unpack_Standards_and_Identify_Gaps.xls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ducation.ky.gov/_layouts/download.aspx?SourceUrl=/curriculum/standards/kyacadstand/Documents/Tool_to_Unpack_Standards_and_Identify_Gaps_BDS.xls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Tool_to_Unpack_Standards_and_Identify_Gaps_BDS.xls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100" b="1" dirty="0">
                <a:solidFill>
                  <a:schemeClr val="tx1"/>
                </a:solidFill>
                <a:latin typeface="Calibri"/>
                <a:ea typeface="Calibri"/>
                <a:cs typeface="Calibri"/>
                <a:sym typeface="Calibri"/>
              </a:rPr>
              <a:t>Module Series Overview:</a:t>
            </a:r>
          </a:p>
          <a:p>
            <a:pPr marL="0" lvl="0" indent="0" algn="l" rtl="0">
              <a:lnSpc>
                <a:spcPct val="115000"/>
              </a:lnSpc>
              <a:spcBef>
                <a:spcPts val="0"/>
              </a:spcBef>
              <a:spcAft>
                <a:spcPts val="0"/>
              </a:spcAft>
              <a:buSzPts val="1100"/>
              <a:buNone/>
            </a:pPr>
            <a:r>
              <a:rPr lang="en-US" sz="1100" b="0" i="0" dirty="0">
                <a:solidFill>
                  <a:schemeClr val="tx1"/>
                </a:solidFill>
                <a:latin typeface="Calibri"/>
                <a:ea typeface="Calibri"/>
                <a:cs typeface="Calibri"/>
                <a:sym typeface="Calibri"/>
              </a:rPr>
              <a:t>The </a:t>
            </a:r>
            <a:r>
              <a:rPr lang="en-US" sz="1100" b="1" i="1" dirty="0">
                <a:solidFill>
                  <a:schemeClr val="tx1"/>
                </a:solidFill>
                <a:latin typeface="Calibri"/>
                <a:ea typeface="Calibri"/>
                <a:cs typeface="Calibri"/>
                <a:sym typeface="Calibri"/>
              </a:rPr>
              <a:t>Performance Assessments in Social Studies </a:t>
            </a:r>
            <a:r>
              <a:rPr lang="en-US" sz="1100" dirty="0">
                <a:solidFill>
                  <a:schemeClr val="tx1"/>
                </a:solidFill>
                <a:latin typeface="Calibri"/>
                <a:ea typeface="Calibri"/>
                <a:cs typeface="Calibri"/>
                <a:sym typeface="Calibri"/>
              </a:rPr>
              <a:t>module series is a set of five of modules designed to support teachers in implementing performance assessments determine student mastery of the </a:t>
            </a:r>
            <a:r>
              <a:rPr lang="en-US" sz="1100" i="1" dirty="0">
                <a:solidFill>
                  <a:schemeClr val="tx1"/>
                </a:solidFill>
                <a:latin typeface="Calibri"/>
                <a:ea typeface="Calibri"/>
                <a:cs typeface="Calibri"/>
                <a:sym typeface="Calibri"/>
              </a:rPr>
              <a:t>Kentucky Academic Standards (KAS) for Social Studies.</a:t>
            </a:r>
            <a:r>
              <a:rPr lang="en-US" sz="1100" dirty="0">
                <a:solidFill>
                  <a:schemeClr val="tx1"/>
                </a:solidFill>
                <a:latin typeface="Calibri"/>
                <a:ea typeface="Calibri"/>
                <a:cs typeface="Calibri"/>
                <a:sym typeface="Calibri"/>
              </a:rPr>
              <a:t> </a:t>
            </a:r>
          </a:p>
          <a:p>
            <a:pPr marL="0" lvl="0" indent="0" algn="l" rtl="0">
              <a:lnSpc>
                <a:spcPct val="115000"/>
              </a:lnSpc>
              <a:spcBef>
                <a:spcPts val="0"/>
              </a:spcBef>
              <a:spcAft>
                <a:spcPts val="0"/>
              </a:spcAft>
              <a:buSzPts val="1100"/>
              <a:buNone/>
            </a:pPr>
            <a:endParaRPr lang="en-US" sz="1100" dirty="0">
              <a:solidFill>
                <a:schemeClr val="tx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0" i="0" dirty="0">
                <a:solidFill>
                  <a:schemeClr val="tx1"/>
                </a:solidFill>
                <a:latin typeface="Calibri"/>
                <a:ea typeface="Calibri"/>
                <a:cs typeface="Calibri"/>
                <a:sym typeface="Calibri"/>
              </a:rPr>
              <a:t>The </a:t>
            </a:r>
            <a:r>
              <a:rPr lang="en-US" sz="1100" b="1" i="1" dirty="0">
                <a:solidFill>
                  <a:schemeClr val="tx1"/>
                </a:solidFill>
                <a:latin typeface="Calibri"/>
                <a:ea typeface="Calibri"/>
                <a:cs typeface="Calibri"/>
                <a:sym typeface="Calibri"/>
              </a:rPr>
              <a:t>Performance Assessments in Social Studies </a:t>
            </a:r>
            <a:r>
              <a:rPr lang="en-US" sz="1100" dirty="0">
                <a:solidFill>
                  <a:schemeClr val="tx1"/>
                </a:solidFill>
                <a:latin typeface="Calibri"/>
                <a:ea typeface="Calibri"/>
                <a:cs typeface="Calibri"/>
                <a:sym typeface="Calibri"/>
              </a:rPr>
              <a:t>module series is intended to support the successful implementation of the </a:t>
            </a:r>
            <a:r>
              <a:rPr lang="en-US" sz="1100" i="1" dirty="0">
                <a:solidFill>
                  <a:schemeClr val="tx1"/>
                </a:solidFill>
                <a:latin typeface="Calibri"/>
                <a:ea typeface="Calibri"/>
                <a:cs typeface="Calibri"/>
                <a:sym typeface="Calibri"/>
              </a:rPr>
              <a:t>KAS for Social Studies</a:t>
            </a:r>
            <a:r>
              <a:rPr lang="en-US" sz="1100" dirty="0">
                <a:solidFill>
                  <a:schemeClr val="tx1"/>
                </a:solidFill>
                <a:latin typeface="Calibri"/>
                <a:ea typeface="Calibri"/>
                <a:cs typeface="Calibri"/>
                <a:sym typeface="Calibri"/>
              </a:rPr>
              <a:t> in classrooms across the state. The duration of the module sections may be customized to accommodate local needs and conditions; however, it is important to </a:t>
            </a:r>
            <a:r>
              <a:rPr lang="en-US" sz="1100" b="1" dirty="0">
                <a:solidFill>
                  <a:schemeClr val="tx1"/>
                </a:solidFill>
                <a:latin typeface="Calibri"/>
                <a:ea typeface="Calibri"/>
                <a:cs typeface="Calibri"/>
                <a:sym typeface="Calibri"/>
              </a:rPr>
              <a:t>engage with this module linearly </a:t>
            </a:r>
            <a:r>
              <a:rPr lang="en-US" sz="1100" dirty="0">
                <a:solidFill>
                  <a:schemeClr val="tx1"/>
                </a:solidFill>
                <a:latin typeface="Calibri"/>
                <a:ea typeface="Calibri"/>
                <a:cs typeface="Calibri"/>
                <a:sym typeface="Calibri"/>
              </a:rPr>
              <a:t>as the </a:t>
            </a:r>
            <a:r>
              <a:rPr lang="en-US" dirty="0">
                <a:solidFill>
                  <a:schemeClr val="tx1"/>
                </a:solidFill>
                <a:latin typeface="Calibri"/>
                <a:ea typeface="Calibri"/>
                <a:cs typeface="Calibri"/>
                <a:sym typeface="Calibri"/>
              </a:rPr>
              <a:t>first sections support educators in understanding the purpose of performance assessments in the bigger picture of assessing learning. </a:t>
            </a:r>
            <a:r>
              <a:rPr lang="en-US" sz="1100" dirty="0">
                <a:solidFill>
                  <a:schemeClr val="tx1"/>
                </a:solidFill>
                <a:latin typeface="Calibri"/>
                <a:ea typeface="Calibri"/>
                <a:cs typeface="Calibri"/>
                <a:sym typeface="Calibri"/>
              </a:rPr>
              <a:t>Therefore, if you have not engaged with Module One of this series, it is recommended that you complete that module before continuing the learning here. </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Note Catcher: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https://www.education.ky.gov/_layouts/download.aspx?SourceUrl=/curriculum/standards/kyacadstand/Documents/Module_Three_Connecting_Standards_to_Assessment_Note_Catcher.docx</a:t>
            </a:r>
            <a:endPar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lvl="0" indent="0" algn="l" rtl="0">
              <a:lnSpc>
                <a:spcPct val="115000"/>
              </a:lnSpc>
              <a:spcBef>
                <a:spcPts val="0"/>
              </a:spcBef>
              <a:spcAft>
                <a:spcPts val="0"/>
              </a:spcAft>
              <a:buSzPts val="1100"/>
              <a:buNone/>
            </a:pPr>
            <a:endParaRPr lang="en-US"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1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p>
          <a:p>
            <a:pPr marL="45720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If you plan to engage with this module virtually as a group, consider directing participants to the Social Studies Professional Learning Modules page so that you may access the resources used directly from the links provided in the PowerPoint: </a:t>
            </a:r>
            <a:r>
              <a:rPr lang="en-US" sz="11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SzPts val="1100"/>
              <a:buNone/>
            </a:pPr>
            <a:endParaRPr lang="en-US" sz="11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b="1" dirty="0">
                <a:latin typeface="Calibri"/>
                <a:ea typeface="Calibri"/>
                <a:cs typeface="Calibri"/>
                <a:sym typeface="Calibri"/>
              </a:rPr>
              <a:t>Module Three Compelling and Supporting Questions with Learning Goals and Success Criteria</a:t>
            </a: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Compelling Question: </a:t>
            </a:r>
            <a:r>
              <a:rPr lang="en-US" sz="1100" dirty="0">
                <a:latin typeface="Calibri"/>
                <a:ea typeface="Calibri"/>
                <a:cs typeface="Calibri"/>
                <a:sym typeface="Calibri"/>
              </a:rPr>
              <a:t>How do I implement performance assessments to assess student mastery of the </a:t>
            </a:r>
            <a:r>
              <a:rPr lang="en-US" sz="1100" i="1" dirty="0">
                <a:latin typeface="Calibri"/>
                <a:ea typeface="Calibri"/>
                <a:cs typeface="Calibri"/>
                <a:sym typeface="Calibri"/>
              </a:rPr>
              <a:t>KAS for Social Studies? </a:t>
            </a:r>
            <a:endParaRPr lang="en-US" sz="1100" b="0" i="1"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Supporting Question: </a:t>
            </a:r>
            <a:r>
              <a:rPr lang="en-US" sz="1100" b="1" dirty="0"/>
              <a:t> </a:t>
            </a:r>
            <a:r>
              <a:rPr lang="en-US" sz="1100" dirty="0">
                <a:solidFill>
                  <a:schemeClr val="dk1"/>
                </a:solidFill>
              </a:rPr>
              <a:t>How do I align standards to assessment?</a:t>
            </a: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Learning Target:  </a:t>
            </a:r>
            <a:r>
              <a:rPr lang="en-US" sz="1100" dirty="0">
                <a:latin typeface="Calibri"/>
                <a:ea typeface="Calibri"/>
                <a:cs typeface="Calibri"/>
                <a:sym typeface="Calibri"/>
              </a:rPr>
              <a:t>I can implement performance assessments that evaluate student mastery of the </a:t>
            </a:r>
            <a:r>
              <a:rPr lang="en-US" sz="1100" i="1" dirty="0">
                <a:latin typeface="Calibri"/>
                <a:ea typeface="Calibri"/>
                <a:cs typeface="Calibri"/>
                <a:sym typeface="Calibri"/>
              </a:rPr>
              <a:t>KAS for Social Studies</a:t>
            </a:r>
            <a:r>
              <a:rPr lang="en-US" sz="1100" dirty="0">
                <a:latin typeface="Calibri"/>
                <a:ea typeface="Calibri"/>
                <a:cs typeface="Calibri"/>
                <a:sym typeface="Calibri"/>
              </a:rPr>
              <a:t>. </a:t>
            </a:r>
          </a:p>
          <a:p>
            <a:pPr marL="457200" lvl="0" indent="-304800" algn="l" rtl="0">
              <a:spcBef>
                <a:spcPts val="0"/>
              </a:spcBef>
              <a:spcAft>
                <a:spcPts val="0"/>
              </a:spcAft>
              <a:buClr>
                <a:srgbClr val="000000"/>
              </a:buClr>
              <a:buSzPts val="1200"/>
              <a:buFont typeface="Calibri"/>
              <a:buChar char="•"/>
            </a:pPr>
            <a:r>
              <a:rPr lang="en-US" sz="1100" b="1" dirty="0">
                <a:latin typeface="Calibri"/>
                <a:ea typeface="Calibri"/>
                <a:cs typeface="Calibri"/>
                <a:sym typeface="Calibri"/>
              </a:rPr>
              <a:t>Success Criteria</a:t>
            </a:r>
            <a:r>
              <a:rPr lang="en-US" sz="1100" dirty="0">
                <a:latin typeface="Calibri"/>
                <a:ea typeface="Calibri"/>
                <a:cs typeface="Calibri"/>
                <a:sym typeface="Calibri"/>
              </a:rPr>
              <a:t>: </a:t>
            </a:r>
            <a:r>
              <a:rPr lang="en" sz="1100" dirty="0">
                <a:solidFill>
                  <a:schemeClr val="dk1"/>
                </a:solidFill>
              </a:rPr>
              <a:t>I will be successful when I can determine if an assessment is aligned to the standards. </a:t>
            </a:r>
          </a:p>
          <a:p>
            <a:pPr marL="152400" lvl="0" indent="0" algn="l" rtl="0">
              <a:spcBef>
                <a:spcPts val="0"/>
              </a:spcBef>
              <a:spcAft>
                <a:spcPts val="0"/>
              </a:spcAft>
              <a:buClr>
                <a:srgbClr val="000000"/>
              </a:buClr>
              <a:buSzPts val="12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Planning Ahead for Facilitators:</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Determine which stakeholders to invite as participants. In the invitation, describe how the work sessions will benefit them.</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few days before the meeting, you may want to remind participants to be prepared to have their documents available during the meeting. (See below for Participant Documents Needed.)</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Reserve adequate space and equipment. Tables or desks should be set up to support small-group discussion. If conducting this module virtually, ensure that your technology platform can support break out rooms to support small group collaboration.</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Ensure that participants have access to the Internet.</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Plan ahead regarding how you will feel most comfortable engaging with the </a:t>
            </a:r>
            <a:r>
              <a:rPr lang="en-US" sz="1100" i="1" dirty="0">
                <a:solidFill>
                  <a:schemeClr val="dk1"/>
                </a:solidFill>
                <a:latin typeface="Calibri"/>
                <a:ea typeface="Calibri"/>
                <a:cs typeface="Calibri"/>
                <a:sym typeface="Calibri"/>
              </a:rPr>
              <a:t>KAS for Social Studie</a:t>
            </a:r>
            <a:r>
              <a:rPr lang="en-US" sz="1100" dirty="0">
                <a:solidFill>
                  <a:schemeClr val="dk1"/>
                </a:solidFill>
                <a:latin typeface="Calibri"/>
                <a:ea typeface="Calibri"/>
                <a:cs typeface="Calibri"/>
                <a:sym typeface="Calibri"/>
              </a:rPr>
              <a:t>s, either:</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device with access to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or</a:t>
            </a:r>
          </a:p>
          <a:p>
            <a:pPr marL="457200" lvl="0" indent="-304800" algn="l" rtl="0">
              <a:lnSpc>
                <a:spcPct val="115000"/>
              </a:lnSpc>
              <a:spcBef>
                <a:spcPts val="0"/>
              </a:spcBef>
              <a:spcAft>
                <a:spcPts val="0"/>
              </a:spcAft>
              <a:buClr>
                <a:schemeClr val="dk1"/>
              </a:buClr>
              <a:buSzPts val="1200"/>
              <a:buFont typeface="Calibri"/>
              <a:buChar char="●"/>
            </a:pPr>
            <a:r>
              <a:rPr lang="en-US" sz="1100" dirty="0">
                <a:solidFill>
                  <a:schemeClr val="dk1"/>
                </a:solidFill>
                <a:latin typeface="Calibri"/>
                <a:ea typeface="Calibri"/>
                <a:cs typeface="Calibri"/>
                <a:sym typeface="Calibri"/>
              </a:rPr>
              <a:t>A hard copy of the </a:t>
            </a:r>
            <a:r>
              <a:rPr lang="en-US" sz="1100" i="1" dirty="0">
                <a:solidFill>
                  <a:schemeClr val="dk1"/>
                </a:solidFill>
                <a:latin typeface="Calibri"/>
                <a:ea typeface="Calibri"/>
                <a:cs typeface="Calibri"/>
                <a:sym typeface="Calibri"/>
              </a:rPr>
              <a:t>KAS for Social Studies</a:t>
            </a:r>
          </a:p>
          <a:p>
            <a:pPr marL="0" lvl="0" indent="0" algn="l" rtl="0">
              <a:lnSpc>
                <a:spcPct val="115000"/>
              </a:lnSpc>
              <a:spcBef>
                <a:spcPts val="0"/>
              </a:spcBef>
              <a:spcAft>
                <a:spcPts val="0"/>
              </a:spcAft>
              <a:buSzPts val="1100"/>
              <a:buNone/>
            </a:pPr>
            <a:endParaRPr lang="en-US"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Additional documents needed include: </a:t>
            </a:r>
          </a:p>
          <a:p>
            <a:pPr marL="457200" lvl="0" indent="-304800" algn="l" rtl="0">
              <a:lnSpc>
                <a:spcPct val="115000"/>
              </a:lnSpc>
              <a:spcBef>
                <a:spcPts val="0"/>
              </a:spcBef>
              <a:spcAft>
                <a:spcPts val="0"/>
              </a:spcAft>
              <a:buClr>
                <a:schemeClr val="dk1"/>
              </a:buClr>
              <a:buSzPts val="1200"/>
              <a:buChar char="●"/>
            </a:pPr>
            <a:r>
              <a:rPr lang="en-US" sz="1100" dirty="0">
                <a:solidFill>
                  <a:schemeClr val="dk1"/>
                </a:solidFill>
                <a:latin typeface="Calibri"/>
                <a:ea typeface="Calibri"/>
                <a:cs typeface="Calibri"/>
                <a:sym typeface="Calibri"/>
              </a:rPr>
              <a:t>Notetaking Guide:</a:t>
            </a:r>
            <a:endParaRPr lang="en-US" sz="1100" b="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endParaRPr lang="en-US" sz="1100" b="0" dirty="0">
              <a:solidFill>
                <a:schemeClr val="dk1"/>
              </a:solidFill>
              <a:latin typeface="Calibri"/>
              <a:ea typeface="Calibri"/>
              <a:cs typeface="Calibri"/>
              <a:sym typeface="Calibri"/>
            </a:endParaRPr>
          </a:p>
          <a:p>
            <a:pPr marL="152400" marR="0" lvl="0"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US" sz="11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p>
          <a:p>
            <a:pPr marL="152400" lvl="0" indent="0" algn="l" rtl="0">
              <a:lnSpc>
                <a:spcPct val="115000"/>
              </a:lnSpc>
              <a:spcBef>
                <a:spcPts val="0"/>
              </a:spcBef>
              <a:spcAft>
                <a:spcPts val="0"/>
              </a:spcAft>
              <a:buClr>
                <a:schemeClr val="dk1"/>
              </a:buClr>
              <a:buSzPts val="12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SzPts val="1100"/>
              <a:buNone/>
            </a:pPr>
            <a:r>
              <a:rPr lang="en-US" sz="1100" dirty="0">
                <a:solidFill>
                  <a:srgbClr val="262626"/>
                </a:solidFill>
                <a:latin typeface="Calibri"/>
                <a:ea typeface="Calibri"/>
                <a:cs typeface="Calibri"/>
                <a:sym typeface="Calibri"/>
              </a:rPr>
              <a:t>• </a:t>
            </a:r>
            <a:r>
              <a:rPr lang="en-US" sz="1100" dirty="0">
                <a:latin typeface="Calibri"/>
                <a:ea typeface="Calibri"/>
                <a:cs typeface="Calibri"/>
                <a:sym typeface="Calibri"/>
              </a:rPr>
              <a:t>Computer with </a:t>
            </a:r>
            <a:r>
              <a:rPr lang="en-US" sz="1100" i="1" dirty="0">
                <a:latin typeface="Calibri"/>
                <a:ea typeface="Calibri"/>
                <a:cs typeface="Calibri"/>
                <a:sym typeface="Calibri"/>
              </a:rPr>
              <a:t>Module Three: How do I determine if an assessment is aligned to the standards? </a:t>
            </a:r>
            <a:r>
              <a:rPr lang="en-US" sz="1100" dirty="0">
                <a:latin typeface="Calibri"/>
                <a:ea typeface="Calibri"/>
                <a:cs typeface="Calibri"/>
                <a:sym typeface="Calibri"/>
              </a:rPr>
              <a:t>PowerPoint presentation.</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Technology with projection capability if in person. Technology platform where presenters have sharing ability and breakout room options if virtual.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Copies of the handouts needed for the session either in hard copy format or available in a folder online. Links to the participant handouts needed for the session also may be built right into the agenda.</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Parking Lot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1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spcBef>
                <a:spcPts val="0"/>
              </a:spcBef>
              <a:spcAft>
                <a:spcPts val="0"/>
              </a:spcAft>
              <a:buSzPts val="1100"/>
              <a:buNone/>
            </a:pPr>
            <a:endParaRPr lang="en-US" sz="11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100" b="1" dirty="0">
                <a:solidFill>
                  <a:schemeClr val="dk1"/>
                </a:solidFill>
                <a:latin typeface="Calibri"/>
                <a:ea typeface="Calibri"/>
                <a:cs typeface="Calibri"/>
                <a:sym typeface="Calibri"/>
              </a:rPr>
              <a:t>Virtual Training Options:</a:t>
            </a:r>
            <a:r>
              <a:rPr lang="en-US" sz="11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112" name="Google Shape;11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100" dirty="0"/>
              <a:t>Guiding Notes:</a:t>
            </a:r>
            <a:endParaRPr lang="en-US" sz="1100" dirty="0"/>
          </a:p>
          <a:p>
            <a:pPr marL="0" marR="0" lvl="0" indent="0" algn="l" rtl="0">
              <a:lnSpc>
                <a:spcPct val="107000"/>
              </a:lnSpc>
              <a:spcBef>
                <a:spcPts val="800"/>
              </a:spcBef>
              <a:spcAft>
                <a:spcPts val="800"/>
              </a:spcAft>
              <a:buSzPts val="1100"/>
              <a:buNone/>
            </a:pPr>
            <a:endParaRPr lang="en-US" sz="1100" dirty="0">
              <a:latin typeface="Calibri"/>
              <a:ea typeface="Calibri"/>
              <a:cs typeface="Calibri"/>
              <a:sym typeface="Calibri"/>
            </a:endParaRPr>
          </a:p>
          <a:p>
            <a:pPr marL="0" marR="0" lvl="0" indent="0" algn="l" rtl="0">
              <a:lnSpc>
                <a:spcPct val="107000"/>
              </a:lnSpc>
              <a:spcBef>
                <a:spcPts val="800"/>
              </a:spcBef>
              <a:spcAft>
                <a:spcPts val="800"/>
              </a:spcAft>
              <a:buSzPts val="1100"/>
              <a:buNone/>
            </a:pPr>
            <a:r>
              <a:rPr lang="en" sz="1100" dirty="0">
                <a:latin typeface="Calibri"/>
                <a:ea typeface="Calibri"/>
                <a:cs typeface="Calibri"/>
                <a:sym typeface="Calibri"/>
              </a:rPr>
              <a:t>Review the questions that are necessary for educators to ask in order to unpack the standards. Record these questions where it says </a:t>
            </a:r>
            <a:r>
              <a:rPr lang="en" sz="1100" b="1" dirty="0">
                <a:latin typeface="Calibri"/>
                <a:ea typeface="Calibri"/>
                <a:cs typeface="Calibri"/>
                <a:sym typeface="Calibri"/>
              </a:rPr>
              <a:t>slide 10</a:t>
            </a:r>
            <a:r>
              <a:rPr lang="en" sz="1100" b="0" dirty="0">
                <a:latin typeface="Calibri"/>
                <a:ea typeface="Calibri"/>
                <a:cs typeface="Calibri"/>
                <a:sym typeface="Calibri"/>
              </a:rPr>
              <a:t> on your notecatcher. </a:t>
            </a:r>
            <a:endParaRPr sz="1100" dirty="0">
              <a:latin typeface="Calibri"/>
              <a:ea typeface="Calibri"/>
              <a:cs typeface="Calibri"/>
              <a:sym typeface="Calibri"/>
            </a:endParaRPr>
          </a:p>
        </p:txBody>
      </p:sp>
      <p:sp>
        <p:nvSpPr>
          <p:cNvPr id="239" name="Google Shape;239;p17: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100" dirty="0">
                <a:solidFill>
                  <a:srgbClr val="000000"/>
                </a:solidFill>
              </a:rPr>
              <a:t>Guiding Notes:</a:t>
            </a:r>
            <a:endParaRPr sz="1100" dirty="0">
              <a:solidFill>
                <a:srgbClr val="000000"/>
              </a:solidFill>
            </a:endParaRPr>
          </a:p>
          <a:p>
            <a:pPr marL="0" marR="0" lvl="0" indent="0" algn="l" rtl="0">
              <a:lnSpc>
                <a:spcPct val="107000"/>
              </a:lnSpc>
              <a:spcBef>
                <a:spcPts val="0"/>
              </a:spcBef>
              <a:spcAft>
                <a:spcPts val="0"/>
              </a:spcAft>
              <a:buSzPts val="1100"/>
              <a:buNone/>
            </a:pPr>
            <a:endParaRPr lang="en-US" sz="1100" dirty="0">
              <a:solidFill>
                <a:srgbClr val="000000"/>
              </a:solidFill>
            </a:endParaRPr>
          </a:p>
          <a:p>
            <a:pPr marL="0" marR="0" lvl="0" indent="0" algn="l" rtl="0">
              <a:lnSpc>
                <a:spcPct val="107000"/>
              </a:lnSpc>
              <a:spcBef>
                <a:spcPts val="0"/>
              </a:spcBef>
              <a:spcAft>
                <a:spcPts val="0"/>
              </a:spcAft>
              <a:buSzPts val="1100"/>
              <a:buNone/>
            </a:pPr>
            <a:r>
              <a:rPr lang="en-US" sz="1100" dirty="0">
                <a:solidFill>
                  <a:srgbClr val="000000"/>
                </a:solidFill>
              </a:rPr>
              <a:t>To start planning your Performance Assessment, we are going to start by unpacking a standard. </a:t>
            </a:r>
            <a:r>
              <a:rPr lang="en" sz="1100" dirty="0">
                <a:solidFill>
                  <a:srgbClr val="000000"/>
                </a:solidFill>
              </a:rPr>
              <a:t>G</a:t>
            </a:r>
            <a:r>
              <a:rPr lang="en" sz="1100" dirty="0">
                <a:solidFill>
                  <a:srgbClr val="000000"/>
                </a:solidFill>
                <a:latin typeface="Calibri"/>
                <a:ea typeface="Calibri"/>
                <a:cs typeface="Calibri"/>
                <a:sym typeface="Calibri"/>
              </a:rPr>
              <a:t>o to </a:t>
            </a:r>
            <a:r>
              <a:rPr lang="en" sz="11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module 2</a:t>
            </a:r>
            <a:r>
              <a:rPr lang="en" sz="1100" dirty="0">
                <a:solidFill>
                  <a:srgbClr val="000000"/>
                </a:solidFill>
              </a:rPr>
              <a:t>, Section B</a:t>
            </a:r>
            <a:r>
              <a:rPr lang="en" sz="1100" dirty="0">
                <a:solidFill>
                  <a:srgbClr val="000000"/>
                </a:solidFill>
                <a:latin typeface="Calibri"/>
                <a:ea typeface="Calibri"/>
                <a:cs typeface="Calibri"/>
                <a:sym typeface="Calibri"/>
              </a:rPr>
              <a:t> to learn how to unpack standards.  This is a first step to be able to connect them to assessments. The Breaking Down a Social Studies Standard tool may be accessed at </a:t>
            </a:r>
            <a:r>
              <a:rPr lang="en-US" sz="1100" dirty="0">
                <a:solidFill>
                  <a:srgbClr val="000000"/>
                </a:solidFill>
                <a:latin typeface="Calibri"/>
                <a:ea typeface="Calibri"/>
                <a:cs typeface="Calibri"/>
                <a:sym typeface="Calibri"/>
              </a:rPr>
              <a:t>https://www.education.ky.gov/_layouts/download.aspx?SourceUrl=/curriculum/standards/kyacadstand/Documents/Tool_to_Unpack_Standards_and_Identify_Gaps_BDS.xlsx </a:t>
            </a:r>
            <a:endParaRPr lang="en" sz="1100"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10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 sz="1100" dirty="0"/>
              <a:t>To access the Minding the Gap module mentioned here, visit the Social Studies Professional Learning Modules page on www.kystandards.org.  The direct link to the Social Studies Professional Learning Modules page may be accessed here: https://kystandards.org/standards-resources/ss-resources/ss-pl-modules/ </a:t>
            </a:r>
            <a:endParaRPr sz="1100" dirty="0"/>
          </a:p>
          <a:p>
            <a:pPr marL="0" marR="0" lvl="0" indent="0" algn="l" rtl="0">
              <a:lnSpc>
                <a:spcPct val="107000"/>
              </a:lnSpc>
              <a:spcBef>
                <a:spcPts val="800"/>
              </a:spcBef>
              <a:spcAft>
                <a:spcPts val="0"/>
              </a:spcAft>
              <a:buSzPts val="1100"/>
              <a:buNone/>
            </a:pPr>
            <a:endParaRPr sz="1800" dirty="0">
              <a:latin typeface="Calibri"/>
              <a:ea typeface="Calibri"/>
              <a:cs typeface="Calibri"/>
              <a:sym typeface="Calibri"/>
            </a:endParaRPr>
          </a:p>
        </p:txBody>
      </p:sp>
      <p:sp>
        <p:nvSpPr>
          <p:cNvPr id="247" name="Google Shape;24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100" dirty="0"/>
              <a:t>Guiding Notes:</a:t>
            </a:r>
            <a:endParaRPr sz="1100" dirty="0"/>
          </a:p>
          <a:p>
            <a:pPr marL="0" marR="0" lvl="0" indent="0" algn="l" rtl="0">
              <a:lnSpc>
                <a:spcPct val="107000"/>
              </a:lnSpc>
              <a:spcBef>
                <a:spcPts val="0"/>
              </a:spcBef>
              <a:spcAft>
                <a:spcPts val="0"/>
              </a:spcAft>
              <a:buSzPts val="1100"/>
              <a:buNone/>
            </a:pPr>
            <a:endParaRPr sz="1100" dirty="0"/>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 sz="1100" dirty="0"/>
              <a:t>You </a:t>
            </a:r>
            <a:r>
              <a:rPr lang="en" sz="1100" dirty="0">
                <a:latin typeface="Calibri"/>
                <a:ea typeface="Calibri"/>
                <a:cs typeface="Calibri"/>
                <a:sym typeface="Calibri"/>
              </a:rPr>
              <a:t>will need the </a:t>
            </a:r>
            <a:r>
              <a:rPr lang="en" sz="11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 To Unpack Standards and Identify Gaps</a:t>
            </a:r>
            <a:r>
              <a:rPr lang="en" sz="1100" u="sng" dirty="0">
                <a:solidFill>
                  <a:srgbClr val="0000FF"/>
                </a:solidFill>
                <a:latin typeface="Calibri"/>
                <a:ea typeface="Calibri"/>
                <a:cs typeface="Calibri"/>
                <a:sym typeface="Calibri"/>
              </a:rPr>
              <a:t> </a:t>
            </a:r>
            <a:r>
              <a:rPr lang="en-US" sz="1800" u="sng" dirty="0">
                <a:solidFill>
                  <a:srgbClr val="0000FF"/>
                </a:solidFill>
                <a:effectLst/>
                <a:latin typeface="Calibri" panose="020F0502020204030204" pitchFamily="34" charset="0"/>
                <a:ea typeface="Calibri" panose="020F0502020204030204" pitchFamily="34" charset="0"/>
                <a:hlinkClick r:id="rId4"/>
              </a:rPr>
              <a:t>https://www.education.ky.gov/_layouts/download.aspx?SourceUrl=/curriculum/standards/kyacadstand/Documents/Tool_to_Unpack_Standards_and_Identify_Gaps_BDS.xlsx</a:t>
            </a:r>
            <a:r>
              <a:rPr lang="en-US" sz="1800" dirty="0">
                <a:effectLst/>
                <a:latin typeface="Calibri" panose="020F050202020403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0" marR="0" lvl="0" indent="0" algn="l" rtl="0">
              <a:lnSpc>
                <a:spcPct val="107000"/>
              </a:lnSpc>
              <a:spcBef>
                <a:spcPts val="0"/>
              </a:spcBef>
              <a:spcAft>
                <a:spcPts val="0"/>
              </a:spcAft>
              <a:buSzPts val="1100"/>
              <a:buNone/>
            </a:pPr>
            <a:endParaRPr lang="en" sz="1100" u="sng" dirty="0">
              <a:solidFill>
                <a:srgbClr val="0000FF"/>
              </a:solidFill>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100" dirty="0">
                <a:latin typeface="Calibri"/>
                <a:ea typeface="Calibri"/>
                <a:cs typeface="Calibri"/>
                <a:sym typeface="Calibri"/>
              </a:rPr>
              <a:t>For this portion of the work, the </a:t>
            </a:r>
            <a:r>
              <a:rPr lang="en" sz="1100" dirty="0"/>
              <a:t>you </a:t>
            </a:r>
            <a:r>
              <a:rPr lang="en" sz="1100" dirty="0">
                <a:latin typeface="Calibri"/>
                <a:ea typeface="Calibri"/>
                <a:cs typeface="Calibri"/>
                <a:sym typeface="Calibri"/>
              </a:rPr>
              <a:t>should </a:t>
            </a:r>
            <a:r>
              <a:rPr lang="en" sz="1100" dirty="0"/>
              <a:t>utilize </a:t>
            </a:r>
            <a:r>
              <a:rPr lang="en" sz="1100" dirty="0">
                <a:latin typeface="Calibri"/>
                <a:ea typeface="Calibri"/>
                <a:cs typeface="Calibri"/>
                <a:sym typeface="Calibri"/>
              </a:rPr>
              <a:t>the first four columns of this tool. The tool is a step by step process to begin to unpack a specific set of standards. Section </a:t>
            </a:r>
            <a:r>
              <a:rPr lang="en" sz="1100" dirty="0"/>
              <a:t>B</a:t>
            </a:r>
            <a:r>
              <a:rPr lang="en" sz="1100" dirty="0">
                <a:latin typeface="Calibri"/>
                <a:ea typeface="Calibri"/>
                <a:cs typeface="Calibri"/>
                <a:sym typeface="Calibri"/>
              </a:rPr>
              <a:t> focuses on the first four steps of the tool: </a:t>
            </a:r>
            <a:endParaRPr sz="1100" dirty="0"/>
          </a:p>
          <a:p>
            <a:pPr marL="0" marR="0" lvl="0" indent="0" algn="l" rtl="0">
              <a:lnSpc>
                <a:spcPct val="107000"/>
              </a:lnSpc>
              <a:spcBef>
                <a:spcPts val="800"/>
              </a:spcBef>
              <a:spcAft>
                <a:spcPts val="0"/>
              </a:spcAft>
              <a:buSzPts val="1100"/>
              <a:buNone/>
            </a:pPr>
            <a:endParaRPr sz="11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100" dirty="0">
                <a:latin typeface="Calibri"/>
                <a:ea typeface="Calibri"/>
                <a:cs typeface="Calibri"/>
                <a:sym typeface="Calibri"/>
              </a:rPr>
              <a:t>Step 1: Identifying the standards you want to unpack </a:t>
            </a:r>
            <a:endParaRPr sz="11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100" dirty="0">
                <a:latin typeface="Calibri"/>
                <a:ea typeface="Calibri"/>
                <a:cs typeface="Calibri"/>
                <a:sym typeface="Calibri"/>
              </a:rPr>
              <a:t>Step 2: What Knowledge/Concepts/ Vocabulary do students need to know to reach this standard?</a:t>
            </a:r>
            <a:endParaRPr sz="11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100" dirty="0">
                <a:latin typeface="Calibri"/>
                <a:ea typeface="Calibri"/>
                <a:cs typeface="Calibri"/>
                <a:sym typeface="Calibri"/>
              </a:rPr>
              <a:t>Step 3: What skills do students need to be able to do to reach this standard? </a:t>
            </a:r>
            <a:endParaRPr sz="1100" dirty="0">
              <a:latin typeface="Calibri"/>
              <a:ea typeface="Calibri"/>
              <a:cs typeface="Calibri"/>
              <a:sym typeface="Calibri"/>
            </a:endParaRPr>
          </a:p>
          <a:p>
            <a:pPr marL="0" marR="0" lvl="0" indent="0" algn="l" rtl="0">
              <a:lnSpc>
                <a:spcPct val="107000"/>
              </a:lnSpc>
              <a:spcBef>
                <a:spcPts val="800"/>
              </a:spcBef>
              <a:spcAft>
                <a:spcPts val="0"/>
              </a:spcAft>
              <a:buSzPts val="1100"/>
              <a:buNone/>
            </a:pPr>
            <a:r>
              <a:rPr lang="en" sz="1100" dirty="0">
                <a:latin typeface="Calibri"/>
                <a:ea typeface="Calibri"/>
                <a:cs typeface="Calibri"/>
                <a:sym typeface="Calibri"/>
              </a:rPr>
              <a:t>Step 4: What level of proficiency do students need to be at in order to reach this standard?</a:t>
            </a:r>
            <a:endParaRPr sz="1100" dirty="0">
              <a:latin typeface="Calibri"/>
              <a:ea typeface="Calibri"/>
              <a:cs typeface="Calibri"/>
              <a:sym typeface="Calibri"/>
            </a:endParaRPr>
          </a:p>
        </p:txBody>
      </p:sp>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Guided Notes:</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complete the work for the Performance Assessment Module, start by identifying a topic/unit you teach where a Performance Assessment would be an appropriate assessment type.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Next, identify a standard that you would like to consider using for a Performance Assessment. When designing a performance assessment, it should be aligned to both inquiry and disciplinary strand standards. For this section of the module, we will focus on one standard to review how to unpack a standard.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support you in learning how to unpack a standard for assessment design, a standard is provided here. However, this does not have to be the standard you use when you are designing your performance assessment.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Using the standard you provided in the standard column, next identify the knowledge/concepts/vocabulary students need to know to reach the standard. Add it to column two of your </a:t>
            </a:r>
            <a:r>
              <a:rPr lang="en-US" sz="1800" u="sng" dirty="0">
                <a:solidFill>
                  <a:srgbClr val="0000FF"/>
                </a:solidFill>
                <a:effectLst/>
                <a:latin typeface="Calibri" panose="020F0502020204030204" pitchFamily="34" charset="0"/>
                <a:ea typeface="Calibri" panose="020F0502020204030204" pitchFamily="34" charset="0"/>
                <a:hlinkClick r:id="rId3"/>
              </a:rPr>
              <a:t>Breaking Down a Social Studies Standard tool</a:t>
            </a:r>
            <a:r>
              <a:rPr lang="en-US" sz="1800" u="sng" dirty="0">
                <a:solidFill>
                  <a:srgbClr val="0000FF"/>
                </a:solidFill>
                <a:effectLst/>
                <a:latin typeface="Calibri" panose="020F0502020204030204" pitchFamily="34" charset="0"/>
                <a:ea typeface="Calibri" panose="020F0502020204030204" pitchFamily="34" charset="0"/>
              </a:rPr>
              <a:t>.</a:t>
            </a:r>
            <a:r>
              <a:rPr lang="en-US" sz="1800" u="none" dirty="0">
                <a:solidFill>
                  <a:srgbClr val="0000FF"/>
                </a:solidFill>
                <a:effectLst/>
                <a:latin typeface="Calibri" panose="020F0502020204030204" pitchFamily="34" charset="0"/>
                <a:ea typeface="Calibri" panose="020F0502020204030204" pitchFamily="34" charset="0"/>
              </a:rPr>
              <a:t> The column on this screen has been completed using 1.C.RR.1 for your reference.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Guided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Use the Disciplinary Clarifications for the standard you provided in column 1 to add any additional information in column two where knowledge/concepts/vocabulary students need to know to reach the standard is identified.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Using the standard you provided in the standard column, next identify the knowledge/concepts/vocabulary students need to know to reach the standard. Add it to column two of your </a:t>
            </a:r>
            <a:r>
              <a:rPr lang="en-US" sz="1800" u="sng" dirty="0">
                <a:solidFill>
                  <a:srgbClr val="0000FF"/>
                </a:solidFill>
                <a:effectLst/>
                <a:latin typeface="Calibri" panose="020F0502020204030204" pitchFamily="34" charset="0"/>
                <a:ea typeface="Calibri" panose="020F0502020204030204" pitchFamily="34" charset="0"/>
                <a:hlinkClick r:id="rId3"/>
              </a:rPr>
              <a:t>Breaking Down a Social Studies Standard tool</a:t>
            </a:r>
            <a:r>
              <a:rPr lang="en-US" sz="1800" u="sng" dirty="0">
                <a:solidFill>
                  <a:srgbClr val="0000FF"/>
                </a:solidFill>
                <a:effectLst/>
                <a:latin typeface="Calibri" panose="020F0502020204030204" pitchFamily="34" charset="0"/>
                <a:ea typeface="Calibri" panose="020F0502020204030204" pitchFamily="34" charset="0"/>
              </a:rPr>
              <a:t>.</a:t>
            </a:r>
            <a:r>
              <a:rPr lang="en-US" sz="1800" u="none" dirty="0">
                <a:solidFill>
                  <a:srgbClr val="0000FF"/>
                </a:solidFill>
                <a:effectLst/>
                <a:latin typeface="Calibri" panose="020F0502020204030204" pitchFamily="34" charset="0"/>
                <a:ea typeface="Calibri" panose="020F0502020204030204" pitchFamily="34" charset="0"/>
              </a:rPr>
              <a:t>  </a:t>
            </a:r>
            <a:r>
              <a:rPr lang="en-US" sz="1800" dirty="0"/>
              <a:t>Use the Disciplinary Clarifications for the standard you provided in column 1 to add any additional information in column two where knowledge/concepts/vocabulary students need to know to reach the standard is identified. </a:t>
            </a:r>
          </a:p>
          <a:p>
            <a:pPr marL="0" lvl="0" indent="0" algn="l" rtl="0">
              <a:lnSpc>
                <a:spcPct val="100000"/>
              </a:lnSpc>
              <a:spcBef>
                <a:spcPts val="0"/>
              </a:spcBef>
              <a:spcAft>
                <a:spcPts val="0"/>
              </a:spcAft>
              <a:buSzPts val="1100"/>
              <a:buNone/>
            </a:pPr>
            <a:endParaRPr lang="en-US" sz="1800" dirty="0"/>
          </a:p>
          <a:p>
            <a:pPr marL="0" lvl="0" indent="0" algn="l" rtl="0">
              <a:lnSpc>
                <a:spcPct val="100000"/>
              </a:lnSpc>
              <a:spcBef>
                <a:spcPts val="0"/>
              </a:spcBef>
              <a:spcAft>
                <a:spcPts val="0"/>
              </a:spcAft>
              <a:buSzPts val="1100"/>
              <a:buNone/>
            </a:pPr>
            <a:r>
              <a:rPr lang="en-US" sz="1800" u="none" dirty="0">
                <a:solidFill>
                  <a:srgbClr val="0000FF"/>
                </a:solidFill>
                <a:effectLst/>
                <a:latin typeface="Calibri" panose="020F0502020204030204" pitchFamily="34" charset="0"/>
                <a:ea typeface="Calibri" panose="020F0502020204030204" pitchFamily="34" charset="0"/>
              </a:rPr>
              <a:t>The column on this screen has been completed using 1.C.RR.1 for your reference. </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Using the standard you provided in the standard column, next identify the skills students need to do to reach the standard. Add it to column three of your </a:t>
            </a:r>
            <a:r>
              <a:rPr lang="en-US" sz="1100" u="sng" dirty="0">
                <a:solidFill>
                  <a:srgbClr val="0000FF"/>
                </a:solidFill>
                <a:effectLst/>
                <a:latin typeface="Calibri" panose="020F0502020204030204" pitchFamily="34" charset="0"/>
                <a:ea typeface="Calibri" panose="020F0502020204030204" pitchFamily="34" charset="0"/>
                <a:hlinkClick r:id="rId3"/>
              </a:rPr>
              <a:t>Breaking Down a Social Studies Standard tool</a:t>
            </a:r>
            <a:r>
              <a:rPr lang="en-US" sz="1100" u="sng" dirty="0">
                <a:solidFill>
                  <a:srgbClr val="0000FF"/>
                </a:solidFill>
                <a:effectLst/>
                <a:latin typeface="Calibri" panose="020F0502020204030204" pitchFamily="34" charset="0"/>
                <a:ea typeface="Calibri" panose="020F0502020204030204" pitchFamily="34" charset="0"/>
              </a:rPr>
              <a:t>.</a:t>
            </a:r>
            <a:r>
              <a:rPr lang="en-US" sz="1100" u="none" dirty="0">
                <a:solidFill>
                  <a:srgbClr val="0000FF"/>
                </a:solidFill>
                <a:effectLst/>
                <a:latin typeface="Calibri" panose="020F0502020204030204" pitchFamily="34" charset="0"/>
                <a:ea typeface="Calibri" panose="020F0502020204030204" pitchFamily="34" charset="0"/>
              </a:rPr>
              <a:t>  The column on this screen has been completed using 1.C.RR.1 for your reference. </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Using the standard you provided in the standard column, next identify the level of proficiency students need to be at to reach the standard. Add it to column four of your </a:t>
            </a:r>
            <a:r>
              <a:rPr lang="en-US" sz="1100" u="sng" dirty="0">
                <a:solidFill>
                  <a:srgbClr val="0000FF"/>
                </a:solidFill>
                <a:effectLst/>
                <a:latin typeface="Calibri" panose="020F0502020204030204" pitchFamily="34" charset="0"/>
                <a:ea typeface="Calibri" panose="020F0502020204030204" pitchFamily="34" charset="0"/>
                <a:hlinkClick r:id="rId3"/>
              </a:rPr>
              <a:t>Breaking Down a Social Studies Standard tool</a:t>
            </a:r>
            <a:r>
              <a:rPr lang="en-US" sz="1100" u="sng" dirty="0">
                <a:solidFill>
                  <a:srgbClr val="0000FF"/>
                </a:solidFill>
                <a:effectLst/>
                <a:latin typeface="Calibri" panose="020F0502020204030204" pitchFamily="34" charset="0"/>
                <a:ea typeface="Calibri" panose="020F0502020204030204" pitchFamily="34" charset="0"/>
              </a:rPr>
              <a:t>.</a:t>
            </a:r>
            <a:r>
              <a:rPr lang="en-US" sz="1100" u="none" dirty="0">
                <a:solidFill>
                  <a:srgbClr val="0000FF"/>
                </a:solidFill>
                <a:effectLst/>
                <a:latin typeface="Calibri" panose="020F0502020204030204" pitchFamily="34" charset="0"/>
                <a:ea typeface="Calibri" panose="020F0502020204030204" pitchFamily="34" charset="0"/>
              </a:rPr>
              <a:t>  The column on this screen has been completed using 1.C.RR.1 for your reference. </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6: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r>
              <a:rPr lang="en" sz="1100" dirty="0"/>
              <a:t>Guiding Notes:</a:t>
            </a:r>
            <a:endParaRPr sz="1100" dirty="0"/>
          </a:p>
          <a:p>
            <a:pPr marL="0" lvl="0" indent="0" algn="l" rtl="0">
              <a:lnSpc>
                <a:spcPct val="100000"/>
              </a:lnSpc>
              <a:spcBef>
                <a:spcPts val="0"/>
              </a:spcBef>
              <a:spcAft>
                <a:spcPts val="0"/>
              </a:spcAft>
              <a:buClr>
                <a:schemeClr val="dk1"/>
              </a:buClr>
              <a:buSzPts val="1800"/>
              <a:buFont typeface="Calibri"/>
              <a:buNone/>
            </a:pPr>
            <a:endParaRPr sz="1100" dirty="0"/>
          </a:p>
          <a:p>
            <a:pPr marL="0" lvl="0" indent="0" algn="l" rtl="0">
              <a:lnSpc>
                <a:spcPct val="100000"/>
              </a:lnSpc>
              <a:spcBef>
                <a:spcPts val="0"/>
              </a:spcBef>
              <a:spcAft>
                <a:spcPts val="0"/>
              </a:spcAft>
              <a:buClr>
                <a:schemeClr val="dk1"/>
              </a:buClr>
              <a:buSzPts val="1800"/>
              <a:buFont typeface="Calibri"/>
              <a:buNone/>
            </a:pPr>
            <a:r>
              <a:rPr lang="en" sz="1100" dirty="0">
                <a:latin typeface="Calibri"/>
                <a:ea typeface="Calibri"/>
                <a:cs typeface="Calibri"/>
                <a:sym typeface="Calibri"/>
              </a:rPr>
              <a:t>Read the slide</a:t>
            </a:r>
            <a:r>
              <a:rPr lang="en" sz="1100" dirty="0"/>
              <a:t>. </a:t>
            </a:r>
            <a:r>
              <a:rPr lang="en-US" sz="1800" dirty="0">
                <a:effectLst/>
                <a:latin typeface="Calibri" panose="020F0502020204030204" pitchFamily="34" charset="0"/>
                <a:ea typeface="Calibri" panose="020F0502020204030204" pitchFamily="34" charset="0"/>
              </a:rPr>
              <a:t>Identify any key words from this quote on your note catcher where it says </a:t>
            </a:r>
            <a:r>
              <a:rPr lang="en-US" sz="1800" b="1" dirty="0">
                <a:effectLst/>
                <a:latin typeface="Calibri" panose="020F0502020204030204" pitchFamily="34" charset="0"/>
                <a:ea typeface="Calibri" panose="020F0502020204030204" pitchFamily="34" charset="0"/>
              </a:rPr>
              <a:t>slide 19 </a:t>
            </a:r>
            <a:r>
              <a:rPr lang="en-US" sz="1800" dirty="0">
                <a:effectLst/>
                <a:latin typeface="Calibri" panose="020F0502020204030204" pitchFamily="34" charset="0"/>
                <a:ea typeface="Calibri" panose="020F0502020204030204" pitchFamily="34" charset="0"/>
              </a:rPr>
              <a:t>to capture the importance of unpacking standards.</a:t>
            </a:r>
            <a:endParaRPr sz="1100" dirty="0">
              <a:latin typeface="Trebuchet MS"/>
              <a:ea typeface="Trebuchet MS"/>
              <a:cs typeface="Trebuchet MS"/>
              <a:sym typeface="Trebuchet MS"/>
            </a:endParaRPr>
          </a:p>
        </p:txBody>
      </p:sp>
      <p:sp>
        <p:nvSpPr>
          <p:cNvPr id="326" name="Google Shape;326;p26: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f6cf8d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32f6cf8d5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Performance Assessments in Social Studies module series has five modules that build on one another to support a participant in answering the compelling question: How do I implement performance assessments to assess student mastery of the </a:t>
            </a:r>
            <a:r>
              <a:rPr lang="en" sz="1200" i="1" dirty="0">
                <a:solidFill>
                  <a:schemeClr val="dk1"/>
                </a:solidFill>
                <a:latin typeface="Calibri"/>
                <a:ea typeface="Calibri"/>
                <a:cs typeface="Calibri"/>
                <a:sym typeface="Calibri"/>
              </a:rPr>
              <a:t>KAS for Social Studies? </a:t>
            </a:r>
            <a:r>
              <a:rPr lang="en" sz="1200" dirty="0">
                <a:solidFill>
                  <a:schemeClr val="dk1"/>
                </a:solidFill>
                <a:latin typeface="Calibri"/>
                <a:ea typeface="Calibri"/>
                <a:cs typeface="Calibri"/>
                <a:sym typeface="Calibri"/>
              </a:rPr>
              <a:t>Participants will answer this question after completing the module series. Answering this question will support participants in meeting the Learning Target:</a:t>
            </a:r>
            <a:r>
              <a:rPr lang="en" sz="1200" b="1" dirty="0">
                <a:solidFill>
                  <a:srgbClr val="102649"/>
                </a:solidFill>
                <a:latin typeface="Calibri"/>
                <a:ea typeface="Calibri"/>
                <a:cs typeface="Calibri"/>
                <a:sym typeface="Calibri"/>
              </a:rPr>
              <a:t> </a:t>
            </a:r>
            <a:r>
              <a:rPr lang="en" sz="1200" dirty="0">
                <a:solidFill>
                  <a:schemeClr val="dk1"/>
                </a:solidFill>
                <a:latin typeface="Calibri"/>
                <a:ea typeface="Calibri"/>
                <a:cs typeface="Calibri"/>
                <a:sym typeface="Calibri"/>
              </a:rPr>
              <a:t>I can implement performance assessments that evaluate student mastery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Three of this series, participants will answer the supporting question: “</a:t>
            </a:r>
            <a:r>
              <a:rPr lang="en-US" sz="1200" dirty="0">
                <a:solidFill>
                  <a:schemeClr val="dk1"/>
                </a:solidFill>
                <a:latin typeface="Calibri"/>
                <a:ea typeface="Calibri"/>
                <a:cs typeface="Calibri"/>
                <a:sym typeface="Calibri"/>
              </a:rPr>
              <a:t>How do I align standards to assessment?”</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030303"/>
                </a:solidFill>
                <a:latin typeface="Calibri"/>
                <a:ea typeface="Calibri"/>
                <a:cs typeface="Calibri"/>
                <a:sym typeface="Calibri"/>
              </a:rPr>
              <a:t>Participants will meet the Success Criteria:</a:t>
            </a:r>
            <a:r>
              <a:rPr lang="en" sz="1200" dirty="0">
                <a:solidFill>
                  <a:schemeClr val="dk1"/>
                </a:solidFill>
                <a:latin typeface="Calibri"/>
                <a:ea typeface="Calibri"/>
                <a:cs typeface="Calibri"/>
                <a:sym typeface="Calibri"/>
              </a:rPr>
              <a:t> </a:t>
            </a:r>
            <a:r>
              <a:rPr lang="en" sz="1200" dirty="0">
                <a:solidFill>
                  <a:schemeClr val="dk1"/>
                </a:solidFill>
              </a:rPr>
              <a:t>I will be successful when I can determine if an assessment is aligned to the standards. </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Learning Goals and Success Criteria and their alignment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visit Learning Goals, Success Criteria and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r>
              <a:rPr lang="en"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100" dirty="0">
                <a:solidFill>
                  <a:srgbClr val="000000"/>
                </a:solidFill>
              </a:rPr>
              <a:t>Guiding Notes:</a:t>
            </a:r>
            <a:endParaRPr sz="1100" dirty="0">
              <a:solidFill>
                <a:srgbClr val="000000"/>
              </a:solidFill>
            </a:endParaRPr>
          </a:p>
          <a:p>
            <a:pPr marL="0" lvl="0" indent="0" algn="l" rtl="0">
              <a:lnSpc>
                <a:spcPct val="100000"/>
              </a:lnSpc>
              <a:spcBef>
                <a:spcPts val="0"/>
              </a:spcBef>
              <a:spcAft>
                <a:spcPts val="0"/>
              </a:spcAft>
              <a:buSzPts val="1100"/>
              <a:buNone/>
            </a:pPr>
            <a:endParaRPr lang="en-US" sz="1100" dirty="0"/>
          </a:p>
          <a:p>
            <a:pPr marL="0" lvl="0" indent="0" algn="l" rtl="0">
              <a:lnSpc>
                <a:spcPct val="100000"/>
              </a:lnSpc>
              <a:spcBef>
                <a:spcPts val="0"/>
              </a:spcBef>
              <a:spcAft>
                <a:spcPts val="0"/>
              </a:spcAft>
              <a:buSzPts val="1100"/>
              <a:buNone/>
            </a:pPr>
            <a:r>
              <a:rPr lang="en-US" sz="1100" dirty="0"/>
              <a:t>Read the slide. </a:t>
            </a:r>
            <a:endParaRPr sz="1100" dirty="0"/>
          </a:p>
        </p:txBody>
      </p:sp>
      <p:sp>
        <p:nvSpPr>
          <p:cNvPr id="334" name="Google Shape;3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100" dirty="0"/>
              <a:t>Guiding Notes:</a:t>
            </a: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r>
              <a:rPr lang="en" sz="1100" dirty="0">
                <a:latin typeface="Calibri"/>
                <a:ea typeface="Calibri"/>
                <a:cs typeface="Calibri"/>
                <a:sym typeface="Calibri"/>
              </a:rPr>
              <a:t>Read through the statements on the slide.  It’s important to note that assessment does not only serve a summative purpose- it can also have a formative purpose and need to be used throughout a unit/lesson to continuously check if students are reaching the demands of the </a:t>
            </a:r>
            <a:r>
              <a:rPr lang="en" sz="1100" i="1" dirty="0">
                <a:latin typeface="Calibri"/>
                <a:ea typeface="Calibri"/>
                <a:cs typeface="Calibri"/>
                <a:sym typeface="Calibri"/>
              </a:rPr>
              <a:t>KAS for Social Studies</a:t>
            </a:r>
            <a:r>
              <a:rPr lang="en" sz="1100" dirty="0">
                <a:latin typeface="Calibri"/>
                <a:ea typeface="Calibri"/>
                <a:cs typeface="Calibri"/>
                <a:sym typeface="Calibri"/>
              </a:rPr>
              <a:t>.</a:t>
            </a:r>
            <a:endParaRPr sz="1100" dirty="0"/>
          </a:p>
        </p:txBody>
      </p:sp>
      <p:sp>
        <p:nvSpPr>
          <p:cNvPr id="353" name="Google Shape;353;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Guiding Notes: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Read the slide and answer these questions on your note catcher where it says </a:t>
            </a:r>
            <a:r>
              <a:rPr lang="en" b="1" dirty="0">
                <a:solidFill>
                  <a:schemeClr val="dk1"/>
                </a:solidFill>
              </a:rPr>
              <a:t>Slide 23.</a:t>
            </a:r>
            <a:endParaRPr dirty="0"/>
          </a:p>
        </p:txBody>
      </p:sp>
      <p:sp>
        <p:nvSpPr>
          <p:cNvPr id="368" name="Google Shape;368;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8F3501B-CF1E-04EB-48E1-06B54CF6AE8C}"/>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34B82800-A809-DC69-A30A-26010DF63F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a:extLst>
              <a:ext uri="{FF2B5EF4-FFF2-40B4-BE49-F238E27FC236}">
                <a16:creationId xmlns:a16="http://schemas.microsoft.com/office/drawing/2014/main" id="{F2B63BCB-7225-D686-955C-EAF107FF68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0" dirty="0">
                <a:solidFill>
                  <a:schemeClr val="dk1"/>
                </a:solidFill>
                <a:latin typeface="Calibri"/>
                <a:ea typeface="Calibri"/>
                <a:cs typeface="Calibri"/>
                <a:sym typeface="Calibri"/>
              </a:rPr>
              <a:t>Thank you for completing </a:t>
            </a:r>
            <a:r>
              <a:rPr lang="en-US" sz="1200" b="0">
                <a:solidFill>
                  <a:schemeClr val="dk1"/>
                </a:solidFill>
                <a:latin typeface="Calibri"/>
                <a:ea typeface="Calibri"/>
                <a:cs typeface="Calibri"/>
                <a:sym typeface="Calibri"/>
              </a:rPr>
              <a:t>Module Three. </a:t>
            </a:r>
            <a:endParaRPr lang="en-US" sz="1200" b="0" dirty="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lvl="0" indent="0" algn="l" rtl="0">
              <a:lnSpc>
                <a:spcPct val="100000"/>
              </a:lnSpc>
              <a:spcBef>
                <a:spcPts val="0"/>
              </a:spcBef>
              <a:spcAft>
                <a:spcPts val="0"/>
              </a:spcAft>
              <a:buSzPts val="1100"/>
              <a:buNone/>
            </a:pPr>
            <a:endParaRPr dirty="0"/>
          </a:p>
        </p:txBody>
      </p:sp>
      <p:sp>
        <p:nvSpPr>
          <p:cNvPr id="112" name="Google Shape;112;p1:notes">
            <a:extLst>
              <a:ext uri="{FF2B5EF4-FFF2-40B4-BE49-F238E27FC236}">
                <a16:creationId xmlns:a16="http://schemas.microsoft.com/office/drawing/2014/main" id="{CDF1D307-AF26-A1C9-C580-ED20D492A92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860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f6cf8d57c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2f6cf8d57c_0_5: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Read the slide. </a:t>
            </a:r>
            <a:r>
              <a:rPr lang="en" sz="1200" dirty="0">
                <a:solidFill>
                  <a:schemeClr val="dk1"/>
                </a:solidFill>
                <a:latin typeface="Calibri"/>
                <a:ea typeface="Calibri"/>
                <a:cs typeface="Calibri"/>
                <a:sym typeface="Calibri"/>
              </a:rPr>
              <a:t>This image shows the different sections of this module. Module Three is focused on connecting standards to assessment. 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endParaRPr sz="12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8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100" dirty="0">
              <a:latin typeface="Trebuchet MS"/>
              <a:ea typeface="Trebuchet MS"/>
              <a:cs typeface="Trebuchet MS"/>
              <a:sym typeface="Trebuchet MS"/>
            </a:endParaRPr>
          </a:p>
        </p:txBody>
      </p:sp>
      <p:sp>
        <p:nvSpPr>
          <p:cNvPr id="126" name="Google Shape;126;g32f6cf8d57c_0_5: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t>Guiding Notes: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Use slides 4 8 to answer these questions on your note catcher where it says </a:t>
            </a:r>
            <a:r>
              <a:rPr lang="en" b="1" dirty="0"/>
              <a:t>Slide 4. </a:t>
            </a:r>
            <a:r>
              <a:rPr lang="en" b="0" dirty="0"/>
              <a:t> </a:t>
            </a:r>
          </a:p>
          <a:p>
            <a:pPr marL="0" lvl="0" indent="0" algn="l" rtl="0">
              <a:lnSpc>
                <a:spcPct val="100000"/>
              </a:lnSpc>
              <a:spcBef>
                <a:spcPts val="0"/>
              </a:spcBef>
              <a:spcAft>
                <a:spcPts val="0"/>
              </a:spcAft>
              <a:buSzPts val="1100"/>
              <a:buNone/>
            </a:pPr>
            <a:endParaRPr lang="en" sz="2200" b="0" dirty="0">
              <a:solidFill>
                <a:schemeClr val="dk1"/>
              </a:solidFill>
              <a:latin typeface="Franklin Gothic Book" panose="020B0503020102020204" pitchFamily="34" charset="0"/>
              <a:sym typeface="Libre Franklin"/>
            </a:endParaRPr>
          </a:p>
        </p:txBody>
      </p:sp>
      <p:sp>
        <p:nvSpPr>
          <p:cNvPr id="134" name="Google Shape;13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100" dirty="0">
                <a:latin typeface="Calibri"/>
                <a:ea typeface="Calibri"/>
                <a:cs typeface="Calibri"/>
                <a:sym typeface="Calibri"/>
              </a:rPr>
              <a:t>Guiding Notes:</a:t>
            </a:r>
            <a:endParaRPr sz="11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1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dirty="0">
                <a:latin typeface="Calibri"/>
                <a:ea typeface="Calibri"/>
                <a:cs typeface="Calibri"/>
                <a:sym typeface="Calibri"/>
              </a:rPr>
              <a:t>Read the slide. </a:t>
            </a:r>
            <a:r>
              <a:rPr lang="en" sz="1100" dirty="0">
                <a:latin typeface="Calibri"/>
                <a:ea typeface="Calibri"/>
                <a:cs typeface="Calibri"/>
                <a:sym typeface="Calibri"/>
              </a:rPr>
              <a:t>Review the content of the slide – </a:t>
            </a:r>
            <a:r>
              <a:rPr lang="en" dirty="0">
                <a:latin typeface="Calibri"/>
                <a:ea typeface="Calibri"/>
                <a:cs typeface="Calibri"/>
                <a:sym typeface="Calibri"/>
              </a:rPr>
              <a:t>I</a:t>
            </a:r>
            <a:r>
              <a:rPr lang="en" sz="1100" dirty="0">
                <a:latin typeface="Calibri"/>
                <a:ea typeface="Calibri"/>
                <a:cs typeface="Calibri"/>
                <a:sym typeface="Calibri"/>
              </a:rPr>
              <a:t>t is important to clearly understand and unpack each piece of a standard in order to be able to implement it with fidelity. Answer the question “What are standards?” </a:t>
            </a:r>
            <a:r>
              <a:rPr lang="en" dirty="0"/>
              <a:t>where it says </a:t>
            </a:r>
            <a:r>
              <a:rPr lang="en" b="1" dirty="0"/>
              <a:t>Slide 5. </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dirty="0">
              <a:latin typeface="Trebuchet MS"/>
              <a:ea typeface="Trebuchet MS"/>
              <a:cs typeface="Trebuchet MS"/>
              <a:sym typeface="Trebuchet MS"/>
            </a:endParaRPr>
          </a:p>
        </p:txBody>
      </p:sp>
      <p:sp>
        <p:nvSpPr>
          <p:cNvPr id="142" name="Google Shape;142;p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100" dirty="0">
                <a:solidFill>
                  <a:srgbClr val="000000"/>
                </a:solidFill>
                <a:latin typeface="Calibri"/>
                <a:ea typeface="Calibri"/>
                <a:cs typeface="Calibri"/>
                <a:sym typeface="Calibri"/>
              </a:rPr>
              <a:t>Guiding Notes:</a:t>
            </a:r>
            <a:endParaRPr sz="1100"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dirty="0">
                <a:latin typeface="Calibri"/>
                <a:ea typeface="Calibri"/>
                <a:cs typeface="Calibri"/>
                <a:sym typeface="Calibri"/>
              </a:rPr>
              <a:t>Read the slide. </a:t>
            </a:r>
            <a:r>
              <a:rPr lang="en" sz="1100" dirty="0">
                <a:solidFill>
                  <a:srgbClr val="000000"/>
                </a:solidFill>
                <a:latin typeface="Calibri"/>
                <a:ea typeface="Calibri"/>
                <a:cs typeface="Calibri"/>
                <a:sym typeface="Calibri"/>
              </a:rPr>
              <a:t>Rem</a:t>
            </a:r>
            <a:r>
              <a:rPr lang="en" dirty="0">
                <a:solidFill>
                  <a:srgbClr val="000000"/>
                </a:solidFill>
                <a:latin typeface="Calibri"/>
                <a:ea typeface="Calibri"/>
                <a:cs typeface="Calibri"/>
                <a:sym typeface="Calibri"/>
              </a:rPr>
              <a:t>ember DuFour’s que</a:t>
            </a:r>
            <a:r>
              <a:rPr lang="en" sz="1100" dirty="0">
                <a:solidFill>
                  <a:srgbClr val="000000"/>
                </a:solidFill>
                <a:latin typeface="Calibri"/>
                <a:ea typeface="Calibri"/>
                <a:cs typeface="Calibri"/>
                <a:sym typeface="Calibri"/>
              </a:rPr>
              <a:t>stions.  The first question to answer when planning learning experiences is “what do students need to know and be able to do?”.  The answer to the question in the standards.</a:t>
            </a:r>
            <a:endParaRPr sz="1100" dirty="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10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Guiding Notes: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a:t>Read the slide. </a:t>
            </a:r>
            <a:endParaRPr dirty="0"/>
          </a:p>
        </p:txBody>
      </p:sp>
      <p:sp>
        <p:nvSpPr>
          <p:cNvPr id="170" name="Google Shape;170;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r>
              <a:rPr lang="en" sz="1100" dirty="0"/>
              <a:t>Guiding Notes:</a:t>
            </a:r>
            <a:endParaRPr sz="1100" dirty="0"/>
          </a:p>
          <a:p>
            <a:pPr marL="0" lvl="0" indent="0" algn="l" rtl="0">
              <a:lnSpc>
                <a:spcPct val="100000"/>
              </a:lnSpc>
              <a:spcBef>
                <a:spcPts val="0"/>
              </a:spcBef>
              <a:spcAft>
                <a:spcPts val="0"/>
              </a:spcAft>
              <a:buClr>
                <a:schemeClr val="dk1"/>
              </a:buClr>
              <a:buSzPts val="1800"/>
              <a:buFont typeface="Calibri"/>
              <a:buNone/>
            </a:pPr>
            <a:endParaRPr sz="1100" dirty="0"/>
          </a:p>
          <a:p>
            <a:pPr marL="0" lvl="0" indent="0" algn="l" rtl="0">
              <a:lnSpc>
                <a:spcPct val="100000"/>
              </a:lnSpc>
              <a:spcBef>
                <a:spcPts val="0"/>
              </a:spcBef>
              <a:spcAft>
                <a:spcPts val="0"/>
              </a:spcAft>
              <a:buClr>
                <a:schemeClr val="dk1"/>
              </a:buClr>
              <a:buSzPts val="1800"/>
              <a:buFont typeface="Calibri"/>
              <a:buNone/>
            </a:pPr>
            <a:r>
              <a:rPr lang="en" sz="1100" dirty="0">
                <a:latin typeface="Calibri"/>
                <a:ea typeface="Calibri"/>
                <a:cs typeface="Calibri"/>
                <a:sym typeface="Calibri"/>
              </a:rPr>
              <a:t>Read the slide</a:t>
            </a:r>
            <a:r>
              <a:rPr lang="en" sz="1100" dirty="0"/>
              <a:t>. Consider the following to support you in answering the questions on your notecatcher where is says </a:t>
            </a:r>
            <a:r>
              <a:rPr lang="en" sz="1100" b="1" dirty="0"/>
              <a:t>Slide 4.</a:t>
            </a:r>
            <a:r>
              <a:rPr lang="en" sz="1100" b="0" dirty="0"/>
              <a:t> </a:t>
            </a:r>
            <a:endParaRPr lang="en" sz="1100" dirty="0"/>
          </a:p>
          <a:p>
            <a:pPr marL="0" lvl="0" indent="0" algn="l" rtl="0">
              <a:lnSpc>
                <a:spcPct val="100000"/>
              </a:lnSpc>
              <a:spcBef>
                <a:spcPts val="0"/>
              </a:spcBef>
              <a:spcAft>
                <a:spcPts val="0"/>
              </a:spcAft>
              <a:buClr>
                <a:schemeClr val="dk1"/>
              </a:buClr>
              <a:buSzPts val="1800"/>
              <a:buFont typeface="Calibri"/>
              <a:buNone/>
            </a:pPr>
            <a:endParaRPr lang="en" sz="1100" dirty="0">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100" b="0" dirty="0">
                <a:solidFill>
                  <a:schemeClr val="dk1"/>
                </a:solidFill>
                <a:latin typeface="Franklin Gothic Book" panose="020B0503020102020204" pitchFamily="34" charset="0"/>
                <a:sym typeface="Libre Franklin"/>
              </a:rPr>
              <a:t>Unpacking a standard means to break </a:t>
            </a:r>
            <a:r>
              <a:rPr lang="en-US" sz="1100" dirty="0">
                <a:solidFill>
                  <a:schemeClr val="dk1"/>
                </a:solidFill>
                <a:latin typeface="Franklin Gothic Book" panose="020B0503020102020204" pitchFamily="34" charset="0"/>
                <a:sym typeface="Libre Franklin"/>
              </a:rPr>
              <a:t>down and analyze the components of a standard into smaller, more explicit chunks for the purposes of curriculum development and/or unit and lesson planning. These conversations are best suited to occur in professional learning communities where you and your colleagues can complete this work together to ensure everyone has a clear understanding of the content and skill demands of the standard being discussed. </a:t>
            </a:r>
            <a:endParaRPr lang="en-US" b="1" dirty="0"/>
          </a:p>
          <a:p>
            <a:pPr marL="0" lvl="0" indent="0" algn="l" rtl="0">
              <a:lnSpc>
                <a:spcPct val="100000"/>
              </a:lnSpc>
              <a:spcBef>
                <a:spcPts val="0"/>
              </a:spcBef>
              <a:spcAft>
                <a:spcPts val="0"/>
              </a:spcAft>
              <a:buClr>
                <a:schemeClr val="dk1"/>
              </a:buClr>
              <a:buSzPts val="1800"/>
              <a:buFont typeface="Calibri"/>
              <a:buNone/>
            </a:pPr>
            <a:endParaRPr sz="1100" dirty="0">
              <a:latin typeface="Trebuchet MS"/>
              <a:ea typeface="Trebuchet MS"/>
              <a:cs typeface="Trebuchet MS"/>
              <a:sym typeface="Trebuchet MS"/>
            </a:endParaRPr>
          </a:p>
        </p:txBody>
      </p:sp>
      <p:sp>
        <p:nvSpPr>
          <p:cNvPr id="222" name="Google Shape;222;p15: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Guiding Notes:</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chemeClr val="dk1"/>
              </a:buClr>
              <a:buSzPts val="1200"/>
              <a:buFont typeface="Calibri"/>
              <a:buNone/>
            </a:pPr>
            <a:r>
              <a:rPr lang="en"/>
              <a:t>To access the Minding the Gap module mentioned here, visit the Social Studies Professional Learning Modules page on www.kystandards.org.  The direct link to the Social Studies Professional Learning Modules page may be accessed here: https://kystandards.org/standards-resources/ss-resources/ss-pl-modules/  </a:t>
            </a:r>
            <a:endParaRPr dirty="0"/>
          </a:p>
          <a:p>
            <a:pPr marL="0" lvl="0" indent="0" algn="l" rtl="0">
              <a:lnSpc>
                <a:spcPct val="100000"/>
              </a:lnSpc>
              <a:spcBef>
                <a:spcPts val="0"/>
              </a:spcBef>
              <a:spcAft>
                <a:spcPts val="0"/>
              </a:spcAft>
              <a:buSzPts val="1100"/>
              <a:buNone/>
            </a:pPr>
            <a:endParaRPr dirty="0"/>
          </a:p>
        </p:txBody>
      </p:sp>
      <p:sp>
        <p:nvSpPr>
          <p:cNvPr id="231" name="Google Shape;23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3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latin typeface="Franklin Gothic Book" panose="020B0503020102020204" pitchFamily="34" charset="0"/>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 name="Google Shape;1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4" name="Google Shape;14;p3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0778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5" name="Google Shape;1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41"/>
          <p:cNvSpPr>
            <a:spLocks noGrp="1"/>
          </p:cNvSpPr>
          <p:nvPr>
            <p:ph type="pic" idx="2"/>
          </p:nvPr>
        </p:nvSpPr>
        <p:spPr>
          <a:xfrm>
            <a:off x="3887391" y="740569"/>
            <a:ext cx="4629300" cy="3655200"/>
          </a:xfrm>
          <a:prstGeom prst="rect">
            <a:avLst/>
          </a:prstGeom>
          <a:noFill/>
          <a:ln>
            <a:noFill/>
          </a:ln>
        </p:spPr>
      </p:sp>
      <p:sp>
        <p:nvSpPr>
          <p:cNvPr id="62" name="Google Shape;62;p4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64" name="Google Shape;64;p4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69" name="Google Shape;69;p4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74" name="Google Shape;74;p4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77" name="Google Shape;77;p4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78"/>
        <p:cNvGrpSpPr/>
        <p:nvPr/>
      </p:nvGrpSpPr>
      <p:grpSpPr>
        <a:xfrm>
          <a:off x="0" y="0"/>
          <a:ext cx="0" cy="0"/>
          <a:chOff x="0" y="0"/>
          <a:chExt cx="0" cy="0"/>
        </a:xfrm>
      </p:grpSpPr>
      <p:sp>
        <p:nvSpPr>
          <p:cNvPr id="79" name="Google Shape;79;p45"/>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72B62"/>
              </a:buClr>
              <a:buSzPts val="4100"/>
              <a:buFont typeface="Georgia"/>
              <a:buNone/>
              <a:defRPr sz="4100">
                <a:solidFill>
                  <a:srgbClr val="072B6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5"/>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2100"/>
              <a:buNone/>
              <a:defRPr sz="2100">
                <a:solidFill>
                  <a:srgbClr val="7F7F7F"/>
                </a:solidFill>
              </a:defRPr>
            </a:lvl1pPr>
            <a:lvl2pPr lvl="1" algn="ctr">
              <a:lnSpc>
                <a:spcPct val="90000"/>
              </a:lnSpc>
              <a:spcBef>
                <a:spcPts val="800"/>
              </a:spcBef>
              <a:spcAft>
                <a:spcPts val="0"/>
              </a:spcAft>
              <a:buSzPts val="1900"/>
              <a:buNone/>
              <a:defRPr>
                <a:solidFill>
                  <a:srgbClr val="888888"/>
                </a:solidFill>
              </a:defRPr>
            </a:lvl2pPr>
            <a:lvl3pPr lvl="2" algn="ctr">
              <a:lnSpc>
                <a:spcPct val="90000"/>
              </a:lnSpc>
              <a:spcBef>
                <a:spcPts val="800"/>
              </a:spcBef>
              <a:spcAft>
                <a:spcPts val="0"/>
              </a:spcAft>
              <a:buSzPts val="21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800"/>
              </a:spcBef>
              <a:spcAft>
                <a:spcPts val="0"/>
              </a:spcAft>
              <a:buSzPts val="1800"/>
              <a:buNone/>
              <a:defRPr>
                <a:solidFill>
                  <a:srgbClr val="888888"/>
                </a:solidFill>
              </a:defRPr>
            </a:lvl5pPr>
            <a:lvl6pPr lvl="5" algn="ctr">
              <a:lnSpc>
                <a:spcPct val="90000"/>
              </a:lnSpc>
              <a:spcBef>
                <a:spcPts val="800"/>
              </a:spcBef>
              <a:spcAft>
                <a:spcPts val="0"/>
              </a:spcAft>
              <a:buSzPts val="700"/>
              <a:buNone/>
              <a:defRPr>
                <a:solidFill>
                  <a:srgbClr val="888888"/>
                </a:solidFill>
              </a:defRPr>
            </a:lvl6pPr>
            <a:lvl7pPr lvl="6" algn="ctr">
              <a:lnSpc>
                <a:spcPct val="90000"/>
              </a:lnSpc>
              <a:spcBef>
                <a:spcPts val="800"/>
              </a:spcBef>
              <a:spcAft>
                <a:spcPts val="0"/>
              </a:spcAft>
              <a:buSzPts val="700"/>
              <a:buNone/>
              <a:defRPr>
                <a:solidFill>
                  <a:srgbClr val="888888"/>
                </a:solidFill>
              </a:defRPr>
            </a:lvl7pPr>
            <a:lvl8pPr lvl="7" algn="ctr">
              <a:lnSpc>
                <a:spcPct val="90000"/>
              </a:lnSpc>
              <a:spcBef>
                <a:spcPts val="800"/>
              </a:spcBef>
              <a:spcAft>
                <a:spcPts val="0"/>
              </a:spcAft>
              <a:buSzPts val="700"/>
              <a:buNone/>
              <a:defRPr>
                <a:solidFill>
                  <a:srgbClr val="888888"/>
                </a:solidFill>
              </a:defRPr>
            </a:lvl8pPr>
            <a:lvl9pPr lvl="8" algn="ctr">
              <a:lnSpc>
                <a:spcPct val="90000"/>
              </a:lnSpc>
              <a:spcBef>
                <a:spcPts val="800"/>
              </a:spcBef>
              <a:spcAft>
                <a:spcPts val="0"/>
              </a:spcAft>
              <a:buSzPts val="700"/>
              <a:buNone/>
              <a:defRPr>
                <a:solidFill>
                  <a:srgbClr val="888888"/>
                </a:solidFill>
              </a:defRPr>
            </a:lvl9pPr>
          </a:lstStyle>
          <a:p>
            <a:endParaRPr/>
          </a:p>
        </p:txBody>
      </p:sp>
      <p:grpSp>
        <p:nvGrpSpPr>
          <p:cNvPr id="81" name="Google Shape;81;p45"/>
          <p:cNvGrpSpPr/>
          <p:nvPr/>
        </p:nvGrpSpPr>
        <p:grpSpPr>
          <a:xfrm>
            <a:off x="0" y="0"/>
            <a:ext cx="9144100" cy="5149925"/>
            <a:chOff x="0" y="-8467"/>
            <a:chExt cx="12192133" cy="6866567"/>
          </a:xfrm>
        </p:grpSpPr>
        <p:cxnSp>
          <p:nvCxnSpPr>
            <p:cNvPr id="82" name="Google Shape;82;p45"/>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3" name="Google Shape;83;p45"/>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84" name="Google Shape;84;p4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85" name="Google Shape;85;p45"/>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6" name="Google Shape;86;p45"/>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45"/>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88" name="Google Shape;88;p45"/>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89" name="Google Shape;89;p45"/>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90" name="Google Shape;90;p45"/>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45"/>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92" name="Google Shape;92;p45"/>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93" name="Google Shape;93;p45"/>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p45"/>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SzPts val="1100"/>
              <a:buNone/>
              <a:defRPr sz="1200" b="0" i="0" u="none" strike="noStrike" cap="none">
                <a:solidFill>
                  <a:schemeClr val="lt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6"/>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8" name="Google Shape;98;p46"/>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99" name="Google Shape;99;p46"/>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47"/>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03" name="Google Shape;103;p47"/>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4"/>
        <p:cNvGrpSpPr/>
        <p:nvPr/>
      </p:nvGrpSpPr>
      <p:grpSpPr>
        <a:xfrm>
          <a:off x="0" y="0"/>
          <a:ext cx="0" cy="0"/>
          <a:chOff x="0" y="0"/>
          <a:chExt cx="0" cy="0"/>
        </a:xfrm>
      </p:grpSpPr>
      <p:sp>
        <p:nvSpPr>
          <p:cNvPr id="105" name="Google Shape;105;p48"/>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8"/>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07" name="Google Shape;107;p48"/>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108" name="Google Shape;108;p48"/>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6"/>
        <p:cNvGrpSpPr/>
        <p:nvPr/>
      </p:nvGrpSpPr>
      <p:grpSpPr>
        <a:xfrm>
          <a:off x="0" y="0"/>
          <a:ext cx="0" cy="0"/>
          <a:chOff x="0" y="0"/>
          <a:chExt cx="0" cy="0"/>
        </a:xfrm>
      </p:grpSpPr>
      <p:sp>
        <p:nvSpPr>
          <p:cNvPr id="17" name="Google Shape;17;p33"/>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8" name="Google Shape;18;p33"/>
          <p:cNvSpPr txBox="1">
            <a:spLocks noGrp="1"/>
          </p:cNvSpPr>
          <p:nvPr>
            <p:ph type="body" idx="1"/>
          </p:nvPr>
        </p:nvSpPr>
        <p:spPr>
          <a:xfrm>
            <a:off x="416840" y="1330088"/>
            <a:ext cx="6891600" cy="3676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atin typeface="Franklin Gothic Book" panose="020B0503020102020204" pitchFamily="34" charset="0"/>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dirty="0"/>
          </a:p>
        </p:txBody>
      </p:sp>
      <p:sp>
        <p:nvSpPr>
          <p:cNvPr id="19" name="Google Shape;19;p33"/>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2" name="Google Shape;22;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4" name="Google Shape;24;p3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3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 name="Google Shape;28;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9" name="Google Shape;29;p35"/>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0" name="Google Shape;30;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3" name="Google Shape;33;p3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34" name="Google Shape;34;p3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35" name="Google Shape;35;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6" name="Google Shape;36;p3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3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3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3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3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44" name="Google Shape;44;p3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48" name="Google Shape;48;p3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1" name="Google Shape;51;p3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40"/>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5" name="Google Shape;55;p4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6" name="Google Shape;56;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7" name="Google Shape;57;p40"/>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58" name="Google Shape;58;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3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ancoe.org/sites/default/files/instructional-support-services/resources/california-state-standards/CSS_descrip_social_studi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tatic.pdesas.org/content/documents/m1-slide_19_dok_wheel_slide.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1942613"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a:t>
            </a:r>
            <a:endParaRPr dirty="0"/>
          </a:p>
        </p:txBody>
      </p:sp>
      <p:sp>
        <p:nvSpPr>
          <p:cNvPr id="115" name="Google Shape;115;p1"/>
          <p:cNvSpPr txBox="1">
            <a:spLocks noGrp="1"/>
          </p:cNvSpPr>
          <p:nvPr>
            <p:ph type="subTitle" idx="1"/>
          </p:nvPr>
        </p:nvSpPr>
        <p:spPr>
          <a:xfrm>
            <a:off x="2286000" y="2852804"/>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Module Three: </a:t>
            </a:r>
            <a:endParaRPr dirty="0"/>
          </a:p>
          <a:p>
            <a:pPr marL="0" lvl="0" indent="0" algn="ctr" rtl="0">
              <a:lnSpc>
                <a:spcPct val="90000"/>
              </a:lnSpc>
              <a:spcBef>
                <a:spcPts val="0"/>
              </a:spcBef>
              <a:spcAft>
                <a:spcPts val="0"/>
              </a:spcAft>
              <a:buSzPts val="2100"/>
              <a:buNone/>
            </a:pPr>
            <a:r>
              <a:rPr lang="en-US" dirty="0"/>
              <a:t>How do I determine if an assessment is aligned to the standards? </a:t>
            </a:r>
          </a:p>
        </p:txBody>
      </p:sp>
      <p:sp>
        <p:nvSpPr>
          <p:cNvPr id="116" name="Google Shape;116;p1"/>
          <p:cNvSpPr txBox="1">
            <a:spLocks noGrp="1"/>
          </p:cNvSpPr>
          <p:nvPr>
            <p:ph type="sldNum" idx="12"/>
          </p:nvPr>
        </p:nvSpPr>
        <p:spPr>
          <a:xfrm>
            <a:off x="6490450" y="4759113"/>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1</a:t>
            </a:fld>
            <a:endParaRPr dirty="0">
              <a:solidFill>
                <a:srgbClr val="0077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When Unpacking a Standard, </a:t>
            </a:r>
            <a:br>
              <a:rPr lang="en"/>
            </a:br>
            <a:r>
              <a:rPr lang="en"/>
              <a:t>Ask a Series of Questions:</a:t>
            </a:r>
            <a:endParaRPr dirty="0"/>
          </a:p>
        </p:txBody>
      </p:sp>
      <p:sp>
        <p:nvSpPr>
          <p:cNvPr id="242" name="Google Shape;242;p17"/>
          <p:cNvSpPr txBox="1">
            <a:spLocks noGrp="1"/>
          </p:cNvSpPr>
          <p:nvPr>
            <p:ph type="body" idx="1"/>
          </p:nvPr>
        </p:nvSpPr>
        <p:spPr>
          <a:xfrm>
            <a:off x="416852" y="1330100"/>
            <a:ext cx="79464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2400"/>
              <a:buChar char="•"/>
            </a:pPr>
            <a:r>
              <a:rPr lang="en" sz="2400"/>
              <a:t>What knowledge will students need to demonstrate the intended learning?</a:t>
            </a:r>
            <a:endParaRPr dirty="0"/>
          </a:p>
          <a:p>
            <a:pPr marL="254000" lvl="0" indent="-254000" algn="l" rtl="0">
              <a:lnSpc>
                <a:spcPct val="90000"/>
              </a:lnSpc>
              <a:spcBef>
                <a:spcPts val="800"/>
              </a:spcBef>
              <a:spcAft>
                <a:spcPts val="0"/>
              </a:spcAft>
              <a:buSzPts val="2400"/>
              <a:buChar char="•"/>
            </a:pPr>
            <a:r>
              <a:rPr lang="en" sz="2400"/>
              <a:t>What understandings will they need to master?</a:t>
            </a:r>
            <a:endParaRPr dirty="0"/>
          </a:p>
          <a:p>
            <a:pPr marL="254000" lvl="0" indent="-254000" algn="l" rtl="0">
              <a:lnSpc>
                <a:spcPct val="90000"/>
              </a:lnSpc>
              <a:spcBef>
                <a:spcPts val="800"/>
              </a:spcBef>
              <a:spcAft>
                <a:spcPts val="0"/>
              </a:spcAft>
              <a:buSzPts val="2400"/>
              <a:buChar char="•"/>
            </a:pPr>
            <a:r>
              <a:rPr lang="en" sz="2400"/>
              <a:t>What skills will they need to apply to demonstrate mastery?</a:t>
            </a:r>
            <a:endParaRPr dirty="0"/>
          </a:p>
          <a:p>
            <a:pPr marL="254000" lvl="0" indent="-254000" algn="l" rtl="0">
              <a:lnSpc>
                <a:spcPct val="90000"/>
              </a:lnSpc>
              <a:spcBef>
                <a:spcPts val="800"/>
              </a:spcBef>
              <a:spcAft>
                <a:spcPts val="0"/>
              </a:spcAft>
              <a:buSzPts val="2400"/>
              <a:buChar char="•"/>
            </a:pPr>
            <a:r>
              <a:rPr lang="en" sz="2400"/>
              <a:t>How might students demonstrate the requisite skills through learning experiences?</a:t>
            </a:r>
            <a:endParaRPr dirty="0"/>
          </a:p>
        </p:txBody>
      </p:sp>
      <p:sp>
        <p:nvSpPr>
          <p:cNvPr id="243" name="Google Shape;243;p17"/>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10</a:t>
            </a:fld>
            <a:endParaRPr sz="1100"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402726" y="0"/>
            <a:ext cx="82353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Revisit Section B of the </a:t>
            </a:r>
            <a:r>
              <a:rPr lang="en" i="1"/>
              <a:t>Minding the Gap </a:t>
            </a:r>
            <a:r>
              <a:rPr lang="en"/>
              <a:t>Module</a:t>
            </a:r>
            <a:endParaRPr dirty="0"/>
          </a:p>
        </p:txBody>
      </p:sp>
      <p:sp>
        <p:nvSpPr>
          <p:cNvPr id="250" name="Google Shape;250;p18"/>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11</a:t>
            </a:fld>
            <a:endParaRPr sz="1100" dirty="0">
              <a:solidFill>
                <a:srgbClr val="000000"/>
              </a:solidFill>
              <a:latin typeface="Arial"/>
              <a:ea typeface="Arial"/>
              <a:cs typeface="Arial"/>
              <a:sym typeface="Arial"/>
            </a:endParaRPr>
          </a:p>
        </p:txBody>
      </p:sp>
      <p:grpSp>
        <p:nvGrpSpPr>
          <p:cNvPr id="251" name="Google Shape;251;p18" descr="Module 2b section on Unpacking the Standards is hlighlighted here. " title="Overviewo of Module 2b"/>
          <p:cNvGrpSpPr/>
          <p:nvPr/>
        </p:nvGrpSpPr>
        <p:grpSpPr>
          <a:xfrm>
            <a:off x="2092618" y="341477"/>
            <a:ext cx="3983277" cy="4064924"/>
            <a:chOff x="2733632" y="1109903"/>
            <a:chExt cx="5311036" cy="5419899"/>
          </a:xfrm>
        </p:grpSpPr>
        <p:sp>
          <p:nvSpPr>
            <p:cNvPr id="252" name="Google Shape;252;p18"/>
            <p:cNvSpPr/>
            <p:nvPr/>
          </p:nvSpPr>
          <p:spPr>
            <a:xfrm>
              <a:off x="3130190" y="1109903"/>
              <a:ext cx="4782300" cy="4782300"/>
            </a:xfrm>
            <a:custGeom>
              <a:avLst/>
              <a:gdLst/>
              <a:ahLst/>
              <a:cxnLst/>
              <a:rect l="l" t="t" r="r" b="b"/>
              <a:pathLst>
                <a:path w="120000" h="120000" extrusionOk="0">
                  <a:moveTo>
                    <a:pt x="4161" y="60475"/>
                  </a:moveTo>
                  <a:lnTo>
                    <a:pt x="4161" y="60475"/>
                  </a:lnTo>
                  <a:cubicBezTo>
                    <a:pt x="4090" y="52069"/>
                    <a:pt x="5917" y="43755"/>
                    <a:pt x="9507" y="36153"/>
                  </a:cubicBezTo>
                  <a:lnTo>
                    <a:pt x="5938" y="34046"/>
                  </a:lnTo>
                  <a:lnTo>
                    <a:pt x="14604" y="33191"/>
                  </a:lnTo>
                  <a:lnTo>
                    <a:pt x="18474" y="41449"/>
                  </a:lnTo>
                  <a:lnTo>
                    <a:pt x="14906" y="39342"/>
                  </a:lnTo>
                  <a:lnTo>
                    <a:pt x="14906" y="39342"/>
                  </a:lnTo>
                  <a:cubicBezTo>
                    <a:pt x="11877" y="45953"/>
                    <a:pt x="10339" y="53150"/>
                    <a:pt x="10401" y="60422"/>
                  </a:cubicBezTo>
                  <a:close/>
                </a:path>
              </a:pathLst>
            </a:custGeom>
            <a:solidFill>
              <a:srgbClr val="D8DFEF"/>
            </a:solidFill>
            <a:ln>
              <a:noFill/>
            </a:ln>
            <a:effectLst>
              <a:outerShdw blurRad="50800" dist="381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53" name="Google Shape;253;p18"/>
            <p:cNvGrpSpPr/>
            <p:nvPr/>
          </p:nvGrpSpPr>
          <p:grpSpPr>
            <a:xfrm>
              <a:off x="2733632" y="1294013"/>
              <a:ext cx="5311036" cy="5235789"/>
              <a:chOff x="2733632" y="1294013"/>
              <a:chExt cx="5311036" cy="5235789"/>
            </a:xfrm>
          </p:grpSpPr>
          <p:sp>
            <p:nvSpPr>
              <p:cNvPr id="254" name="Google Shape;254;p18"/>
              <p:cNvSpPr/>
              <p:nvPr/>
            </p:nvSpPr>
            <p:spPr>
              <a:xfrm>
                <a:off x="6759419" y="3951478"/>
                <a:ext cx="1275300" cy="914400"/>
              </a:xfrm>
              <a:prstGeom prst="roundRect">
                <a:avLst>
                  <a:gd name="adj" fmla="val 16667"/>
                </a:avLst>
              </a:prstGeom>
              <a:gradFill>
                <a:gsLst>
                  <a:gs pos="0">
                    <a:srgbClr val="98A5D9"/>
                  </a:gs>
                  <a:gs pos="50000">
                    <a:srgbClr val="C1C7E5"/>
                  </a:gs>
                  <a:gs pos="100000">
                    <a:srgbClr val="E0E3F2"/>
                  </a:gs>
                </a:gsLst>
                <a:lin ang="10800025" scaled="0"/>
              </a:gradFill>
              <a:ln w="19050" cap="rnd" cmpd="sng">
                <a:solidFill>
                  <a:srgbClr val="364A7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Medium"/>
                  <a:buNone/>
                </a:pPr>
                <a:endParaRPr sz="1400" b="0" i="0" u="none" strike="noStrike" cap="none" dirty="0">
                  <a:solidFill>
                    <a:srgbClr val="FFFFFF"/>
                  </a:solidFill>
                  <a:latin typeface="Libre Franklin Medium"/>
                  <a:ea typeface="Libre Franklin Medium"/>
                  <a:cs typeface="Libre Franklin Medium"/>
                  <a:sym typeface="Libre Franklin Medium"/>
                </a:endParaRPr>
              </a:p>
            </p:txBody>
          </p:sp>
          <p:sp>
            <p:nvSpPr>
              <p:cNvPr id="255" name="Google Shape;255;p18"/>
              <p:cNvSpPr/>
              <p:nvPr/>
            </p:nvSpPr>
            <p:spPr>
              <a:xfrm>
                <a:off x="5998681" y="1416293"/>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2a:</a:t>
                </a:r>
                <a:r>
                  <a:rPr lang="en" sz="1100" b="0" i="0" u="none" strike="noStrike" cap="none">
                    <a:solidFill>
                      <a:srgbClr val="000000"/>
                    </a:solidFill>
                    <a:latin typeface="Libre Franklin"/>
                    <a:ea typeface="Libre Franklin"/>
                    <a:cs typeface="Libre Franklin"/>
                    <a:sym typeface="Libre Franklin"/>
                  </a:rPr>
                  <a:t> Understanding Progressions</a:t>
                </a:r>
                <a:endParaRPr sz="1100" b="0" i="0" u="none" strike="noStrike" cap="none" dirty="0">
                  <a:solidFill>
                    <a:srgbClr val="000000"/>
                  </a:solidFill>
                  <a:latin typeface="Libre Franklin"/>
                  <a:ea typeface="Libre Franklin"/>
                  <a:cs typeface="Libre Franklin"/>
                  <a:sym typeface="Libre Franklin"/>
                </a:endParaRPr>
              </a:p>
            </p:txBody>
          </p:sp>
          <p:sp>
            <p:nvSpPr>
              <p:cNvPr id="256" name="Google Shape;256;p18"/>
              <p:cNvSpPr/>
              <p:nvPr/>
            </p:nvSpPr>
            <p:spPr>
              <a:xfrm>
                <a:off x="2987292" y="1294013"/>
                <a:ext cx="4782300" cy="4782300"/>
              </a:xfrm>
              <a:custGeom>
                <a:avLst/>
                <a:gdLst/>
                <a:ahLst/>
                <a:cxnLst/>
                <a:rect l="l" t="t" r="r" b="b"/>
                <a:pathLst>
                  <a:path w="120000" h="120000" extrusionOk="0">
                    <a:moveTo>
                      <a:pt x="108082" y="31605"/>
                    </a:moveTo>
                    <a:lnTo>
                      <a:pt x="108082" y="31605"/>
                    </a:lnTo>
                    <a:cubicBezTo>
                      <a:pt x="112357" y="38843"/>
                      <a:pt x="114942" y="46953"/>
                      <a:pt x="115645" y="55330"/>
                    </a:cubicBezTo>
                    <a:lnTo>
                      <a:pt x="119790" y="55366"/>
                    </a:lnTo>
                    <a:lnTo>
                      <a:pt x="112719" y="60449"/>
                    </a:lnTo>
                    <a:lnTo>
                      <a:pt x="105232" y="55242"/>
                    </a:lnTo>
                    <a:lnTo>
                      <a:pt x="109375" y="55277"/>
                    </a:lnTo>
                    <a:cubicBezTo>
                      <a:pt x="108683" y="48038"/>
                      <a:pt x="106407" y="41039"/>
                      <a:pt x="102709" y="34778"/>
                    </a:cubicBezTo>
                    <a:close/>
                  </a:path>
                </a:pathLst>
              </a:custGeom>
              <a:solidFill>
                <a:srgbClr val="D8DFEF"/>
              </a:solidFill>
              <a:ln>
                <a:noFill/>
              </a:ln>
              <a:effectLst>
                <a:outerShdw blurRad="50800" dist="381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7" name="Google Shape;257;p18"/>
              <p:cNvSpPr/>
              <p:nvPr/>
            </p:nvSpPr>
            <p:spPr>
              <a:xfrm>
                <a:off x="6769454" y="3788489"/>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2b: </a:t>
                </a:r>
                <a:r>
                  <a:rPr lang="en" sz="1100" b="0" i="0" u="none" strike="noStrike" cap="none">
                    <a:solidFill>
                      <a:srgbClr val="000000"/>
                    </a:solidFill>
                    <a:latin typeface="Libre Franklin"/>
                    <a:ea typeface="Libre Franklin"/>
                    <a:cs typeface="Libre Franklin"/>
                    <a:sym typeface="Libre Franklin"/>
                  </a:rPr>
                  <a:t>Unpacking the Standards</a:t>
                </a:r>
                <a:endParaRPr sz="1100" b="0" i="0" u="none" strike="noStrike" cap="none" dirty="0">
                  <a:solidFill>
                    <a:srgbClr val="000000"/>
                  </a:solidFill>
                  <a:latin typeface="Arial"/>
                  <a:ea typeface="Arial"/>
                  <a:cs typeface="Arial"/>
                  <a:sym typeface="Arial"/>
                </a:endParaRPr>
              </a:p>
            </p:txBody>
          </p:sp>
          <p:sp>
            <p:nvSpPr>
              <p:cNvPr id="258" name="Google Shape;258;p18"/>
              <p:cNvSpPr/>
              <p:nvPr/>
            </p:nvSpPr>
            <p:spPr>
              <a:xfrm>
                <a:off x="3098044" y="1337558"/>
                <a:ext cx="4782300" cy="4782300"/>
              </a:xfrm>
              <a:custGeom>
                <a:avLst/>
                <a:gdLst/>
                <a:ahLst/>
                <a:cxnLst/>
                <a:rect l="l" t="t" r="r" b="b"/>
                <a:pathLst>
                  <a:path w="120000" h="120000" extrusionOk="0">
                    <a:moveTo>
                      <a:pt x="104269" y="94036"/>
                    </a:moveTo>
                    <a:lnTo>
                      <a:pt x="104269" y="94036"/>
                    </a:lnTo>
                    <a:cubicBezTo>
                      <a:pt x="98360" y="101721"/>
                      <a:pt x="90553" y="107736"/>
                      <a:pt x="81614" y="111488"/>
                    </a:cubicBezTo>
                    <a:lnTo>
                      <a:pt x="82860" y="115441"/>
                    </a:lnTo>
                    <a:lnTo>
                      <a:pt x="75843" y="110284"/>
                    </a:lnTo>
                    <a:lnTo>
                      <a:pt x="78485" y="101556"/>
                    </a:lnTo>
                    <a:lnTo>
                      <a:pt x="79730" y="105508"/>
                    </a:lnTo>
                    <a:lnTo>
                      <a:pt x="79730" y="105508"/>
                    </a:lnTo>
                    <a:cubicBezTo>
                      <a:pt x="87451" y="102160"/>
                      <a:pt x="94193" y="96904"/>
                      <a:pt x="99322" y="90233"/>
                    </a:cubicBezTo>
                    <a:close/>
                  </a:path>
                </a:pathLst>
              </a:custGeom>
              <a:solidFill>
                <a:srgbClr val="D8DFEF"/>
              </a:solidFill>
              <a:ln>
                <a:noFill/>
              </a:ln>
              <a:effectLst>
                <a:outerShdw blurRad="50800" dist="381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9" name="Google Shape;259;p18"/>
              <p:cNvSpPr/>
              <p:nvPr/>
            </p:nvSpPr>
            <p:spPr>
              <a:xfrm>
                <a:off x="4751543" y="5254588"/>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2c:</a:t>
                </a:r>
                <a:r>
                  <a:rPr lang="en" sz="1100" b="0" i="0" u="none" strike="noStrike" cap="none">
                    <a:solidFill>
                      <a:srgbClr val="000000"/>
                    </a:solidFill>
                    <a:latin typeface="Libre Franklin"/>
                    <a:ea typeface="Libre Franklin"/>
                    <a:cs typeface="Libre Franklin"/>
                    <a:sym typeface="Libre Franklin"/>
                  </a:rPr>
                  <a:t> Mapping the Standards to Current Practice</a:t>
                </a:r>
                <a:endParaRPr sz="1100" b="0" i="0" u="none" strike="noStrike" cap="none" dirty="0">
                  <a:solidFill>
                    <a:srgbClr val="000000"/>
                  </a:solidFill>
                  <a:latin typeface="Arial"/>
                  <a:ea typeface="Arial"/>
                  <a:cs typeface="Arial"/>
                  <a:sym typeface="Arial"/>
                </a:endParaRPr>
              </a:p>
            </p:txBody>
          </p:sp>
          <p:sp>
            <p:nvSpPr>
              <p:cNvPr id="260" name="Google Shape;260;p18"/>
              <p:cNvSpPr/>
              <p:nvPr/>
            </p:nvSpPr>
            <p:spPr>
              <a:xfrm>
                <a:off x="2897964" y="1362891"/>
                <a:ext cx="4782300" cy="4782300"/>
              </a:xfrm>
              <a:custGeom>
                <a:avLst/>
                <a:gdLst/>
                <a:ahLst/>
                <a:cxnLst/>
                <a:rect l="l" t="t" r="r" b="b"/>
                <a:pathLst>
                  <a:path w="120000" h="120000" extrusionOk="0">
                    <a:moveTo>
                      <a:pt x="43219" y="113260"/>
                    </a:moveTo>
                    <a:lnTo>
                      <a:pt x="43219" y="113260"/>
                    </a:lnTo>
                    <a:cubicBezTo>
                      <a:pt x="33974" y="110347"/>
                      <a:pt x="25645" y="105077"/>
                      <a:pt x="19054" y="97969"/>
                    </a:cubicBezTo>
                    <a:lnTo>
                      <a:pt x="15768" y="100495"/>
                    </a:lnTo>
                    <a:lnTo>
                      <a:pt x="18205" y="92135"/>
                    </a:lnTo>
                    <a:lnTo>
                      <a:pt x="27309" y="91622"/>
                    </a:lnTo>
                    <a:lnTo>
                      <a:pt x="24025" y="94147"/>
                    </a:lnTo>
                    <a:lnTo>
                      <a:pt x="24025" y="94147"/>
                    </a:lnTo>
                    <a:cubicBezTo>
                      <a:pt x="29818" y="100250"/>
                      <a:pt x="37069" y="104779"/>
                      <a:pt x="45095" y="107308"/>
                    </a:cubicBezTo>
                    <a:close/>
                  </a:path>
                </a:pathLst>
              </a:custGeom>
              <a:solidFill>
                <a:srgbClr val="D8DFEF"/>
              </a:solidFill>
              <a:ln>
                <a:noFill/>
              </a:ln>
              <a:effectLst>
                <a:outerShdw blurRad="50800" dist="381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1" name="Google Shape;261;p18"/>
              <p:cNvSpPr/>
              <p:nvPr/>
            </p:nvSpPr>
            <p:spPr>
              <a:xfrm>
                <a:off x="2733632" y="3788489"/>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2d:</a:t>
                </a:r>
                <a:r>
                  <a:rPr lang="en" sz="1100" b="0" i="0" u="none" strike="noStrike" cap="none">
                    <a:solidFill>
                      <a:srgbClr val="000000"/>
                    </a:solidFill>
                    <a:latin typeface="Libre Franklin"/>
                    <a:ea typeface="Libre Franklin"/>
                    <a:cs typeface="Libre Franklin"/>
                    <a:sym typeface="Libre Franklin"/>
                  </a:rPr>
                  <a:t> Identifying Gaps and Overlaps in the Standards</a:t>
                </a:r>
                <a:endParaRPr sz="1100" b="0" i="0" u="none" strike="noStrike" cap="none" dirty="0">
                  <a:solidFill>
                    <a:srgbClr val="000000"/>
                  </a:solidFill>
                  <a:latin typeface="Arial"/>
                  <a:ea typeface="Arial"/>
                  <a:cs typeface="Arial"/>
                  <a:sym typeface="Arial"/>
                </a:endParaRPr>
              </a:p>
            </p:txBody>
          </p:sp>
          <p:sp>
            <p:nvSpPr>
              <p:cNvPr id="262" name="Google Shape;262;p18"/>
              <p:cNvSpPr/>
              <p:nvPr/>
            </p:nvSpPr>
            <p:spPr>
              <a:xfrm>
                <a:off x="3504406" y="1416293"/>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2e:</a:t>
                </a:r>
                <a:r>
                  <a:rPr lang="en" sz="1100" b="0" i="0" u="none" strike="noStrike" cap="none">
                    <a:solidFill>
                      <a:srgbClr val="000000"/>
                    </a:solidFill>
                    <a:latin typeface="Libre Franklin"/>
                    <a:ea typeface="Libre Franklin"/>
                    <a:cs typeface="Libre Franklin"/>
                    <a:sym typeface="Libre Franklin"/>
                  </a:rPr>
                  <a:t> Bridging the Gaps</a:t>
                </a:r>
                <a:endParaRPr sz="1100" b="0" i="0" u="none" strike="noStrike" cap="none" dirty="0">
                  <a:solidFill>
                    <a:srgbClr val="000000"/>
                  </a:solidFill>
                  <a:latin typeface="Arial"/>
                  <a:ea typeface="Arial"/>
                  <a:cs typeface="Arial"/>
                  <a:sym typeface="Arial"/>
                </a:endParaRPr>
              </a:p>
            </p:txBody>
          </p:sp>
          <p:sp>
            <p:nvSpPr>
              <p:cNvPr id="263" name="Google Shape;263;p18"/>
              <p:cNvSpPr/>
              <p:nvPr/>
            </p:nvSpPr>
            <p:spPr>
              <a:xfrm>
                <a:off x="2919623" y="1379291"/>
                <a:ext cx="4782300" cy="4782300"/>
              </a:xfrm>
              <a:custGeom>
                <a:avLst/>
                <a:gdLst/>
                <a:ahLst/>
                <a:cxnLst/>
                <a:rect l="l" t="t" r="r" b="b"/>
                <a:pathLst>
                  <a:path w="120000" h="120000" extrusionOk="0">
                    <a:moveTo>
                      <a:pt x="43958" y="6513"/>
                    </a:moveTo>
                    <a:lnTo>
                      <a:pt x="43958" y="6513"/>
                    </a:lnTo>
                    <a:cubicBezTo>
                      <a:pt x="52748" y="3877"/>
                      <a:pt x="62052" y="3447"/>
                      <a:pt x="71047" y="5263"/>
                    </a:cubicBezTo>
                    <a:lnTo>
                      <a:pt x="72238" y="1293"/>
                    </a:lnTo>
                    <a:lnTo>
                      <a:pt x="75145" y="9502"/>
                    </a:lnTo>
                    <a:lnTo>
                      <a:pt x="68056" y="15237"/>
                    </a:lnTo>
                    <a:lnTo>
                      <a:pt x="69246" y="11269"/>
                    </a:lnTo>
                    <a:lnTo>
                      <a:pt x="69246" y="11269"/>
                    </a:lnTo>
                    <a:cubicBezTo>
                      <a:pt x="61430" y="9786"/>
                      <a:pt x="53371" y="10204"/>
                      <a:pt x="45751" y="12490"/>
                    </a:cubicBezTo>
                    <a:close/>
                  </a:path>
                </a:pathLst>
              </a:custGeom>
              <a:solidFill>
                <a:srgbClr val="D8DFEF"/>
              </a:solidFill>
              <a:ln>
                <a:noFill/>
              </a:ln>
              <a:effectLst>
                <a:outerShdw blurRad="50800" dist="381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4" name="Google Shape;264;p18"/>
              <p:cNvSpPr/>
              <p:nvPr/>
            </p:nvSpPr>
            <p:spPr>
              <a:xfrm>
                <a:off x="5998681" y="1416293"/>
                <a:ext cx="1275214" cy="1275214"/>
              </a:xfrm>
              <a:custGeom>
                <a:avLst/>
                <a:gdLst/>
                <a:ahLst/>
                <a:cxnLst/>
                <a:rect l="l" t="t" r="r" b="b"/>
                <a:pathLst>
                  <a:path w="1275214" h="1275214" extrusionOk="0">
                    <a:moveTo>
                      <a:pt x="0" y="0"/>
                    </a:moveTo>
                    <a:lnTo>
                      <a:pt x="1275214" y="0"/>
                    </a:lnTo>
                    <a:lnTo>
                      <a:pt x="1275214" y="1275214"/>
                    </a:lnTo>
                    <a:lnTo>
                      <a:pt x="0" y="1275214"/>
                    </a:lnTo>
                    <a:lnTo>
                      <a:pt x="0" y="0"/>
                    </a:lnTo>
                    <a:close/>
                  </a:path>
                </a:pathLst>
              </a:custGeom>
              <a:noFill/>
              <a:ln>
                <a:noFill/>
              </a:ln>
            </p:spPr>
            <p:txBody>
              <a:bodyPr spcFirstLastPara="1" wrap="square" lIns="14300" tIns="14300" rIns="14300" bIns="14300" anchor="ctr" anchorCtr="0">
                <a:noAutofit/>
              </a:bodyPr>
              <a:lstStyle/>
              <a:p>
                <a:pPr marL="0" marR="0" lvl="0" indent="0" algn="ctr" rtl="0">
                  <a:lnSpc>
                    <a:spcPct val="90000"/>
                  </a:lnSpc>
                  <a:spcBef>
                    <a:spcPts val="0"/>
                  </a:spcBef>
                  <a:spcAft>
                    <a:spcPts val="0"/>
                  </a:spcAft>
                  <a:buClr>
                    <a:srgbClr val="000000"/>
                  </a:buClr>
                  <a:buSzPts val="1100"/>
                  <a:buFont typeface="Libre Franklin"/>
                  <a:buNone/>
                </a:pPr>
                <a:r>
                  <a:rPr lang="en" sz="1100" b="1" i="0" u="none" strike="noStrike" cap="none">
                    <a:solidFill>
                      <a:srgbClr val="000000"/>
                    </a:solidFill>
                    <a:latin typeface="Libre Franklin"/>
                    <a:ea typeface="Libre Franklin"/>
                    <a:cs typeface="Libre Franklin"/>
                    <a:sym typeface="Libre Franklin"/>
                  </a:rPr>
                  <a:t>Module 2a:</a:t>
                </a:r>
                <a:r>
                  <a:rPr lang="en" sz="1100" b="0" i="0" u="none" strike="noStrike" cap="none">
                    <a:solidFill>
                      <a:srgbClr val="000000"/>
                    </a:solidFill>
                    <a:latin typeface="Libre Franklin"/>
                    <a:ea typeface="Libre Franklin"/>
                    <a:cs typeface="Libre Franklin"/>
                    <a:sym typeface="Libre Franklin"/>
                  </a:rPr>
                  <a:t> Understanding Progressions</a:t>
                </a:r>
                <a:endParaRPr sz="1100" b="0" i="0" u="none" strike="noStrike" cap="none" dirty="0">
                  <a:solidFill>
                    <a:srgbClr val="000000"/>
                  </a:solidFill>
                  <a:latin typeface="Libre Franklin"/>
                  <a:ea typeface="Libre Franklin"/>
                  <a:cs typeface="Libre Franklin"/>
                  <a:sym typeface="Libre Franklin"/>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Tool to Unpack Standards</a:t>
            </a:r>
            <a:endParaRPr dirty="0"/>
          </a:p>
        </p:txBody>
      </p:sp>
      <p:sp>
        <p:nvSpPr>
          <p:cNvPr id="270" name="Google Shape;270;p19"/>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12</a:t>
            </a:fld>
            <a:endParaRPr sz="1100" dirty="0">
              <a:solidFill>
                <a:srgbClr val="000000"/>
              </a:solidFill>
              <a:latin typeface="Arial"/>
              <a:ea typeface="Arial"/>
              <a:cs typeface="Arial"/>
              <a:sym typeface="Arial"/>
            </a:endParaRPr>
          </a:p>
        </p:txBody>
      </p:sp>
      <p:sp>
        <p:nvSpPr>
          <p:cNvPr id="2" name="Google Shape;170;p43">
            <a:extLst>
              <a:ext uri="{FF2B5EF4-FFF2-40B4-BE49-F238E27FC236}">
                <a16:creationId xmlns:a16="http://schemas.microsoft.com/office/drawing/2014/main" id="{723DC239-193B-7426-46E2-ED35C60542FF}"/>
              </a:ext>
            </a:extLst>
          </p:cNvPr>
          <p:cNvSpPr txBox="1"/>
          <p:nvPr/>
        </p:nvSpPr>
        <p:spPr>
          <a:xfrm>
            <a:off x="695580" y="788923"/>
            <a:ext cx="914400" cy="369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1B1E3D"/>
                </a:solidFill>
                <a:effectLst/>
                <a:uLnTx/>
                <a:uFillTx/>
                <a:latin typeface="Libre Franklin"/>
                <a:ea typeface="Libre Franklin"/>
                <a:cs typeface="Libre Franklin"/>
                <a:sym typeface="Libre Franklin"/>
              </a:rPr>
              <a:t>Step 1</a:t>
            </a:r>
            <a:endParaRPr kumimoji="0"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3" name="Google Shape;171;p43" descr="Indicates that the first column is the standard. " title="Down arrow">
            <a:extLst>
              <a:ext uri="{FF2B5EF4-FFF2-40B4-BE49-F238E27FC236}">
                <a16:creationId xmlns:a16="http://schemas.microsoft.com/office/drawing/2014/main" id="{2FA9C07B-C12E-A3A3-82B5-315C232F66CB}"/>
              </a:ext>
            </a:extLst>
          </p:cNvPr>
          <p:cNvSpPr/>
          <p:nvPr/>
        </p:nvSpPr>
        <p:spPr>
          <a:xfrm>
            <a:off x="1025164" y="1321803"/>
            <a:ext cx="274200" cy="5487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4" name="Google Shape;172;p43">
            <a:extLst>
              <a:ext uri="{FF2B5EF4-FFF2-40B4-BE49-F238E27FC236}">
                <a16:creationId xmlns:a16="http://schemas.microsoft.com/office/drawing/2014/main" id="{86CCD3FD-2FCF-AF74-D7C6-C9C93EC7F53F}"/>
              </a:ext>
            </a:extLst>
          </p:cNvPr>
          <p:cNvSpPr txBox="1"/>
          <p:nvPr/>
        </p:nvSpPr>
        <p:spPr>
          <a:xfrm>
            <a:off x="3427267" y="688069"/>
            <a:ext cx="914400" cy="369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1B1E3D"/>
                </a:solidFill>
                <a:effectLst/>
                <a:uLnTx/>
                <a:uFillTx/>
                <a:latin typeface="Libre Franklin"/>
                <a:ea typeface="Libre Franklin"/>
                <a:cs typeface="Libre Franklin"/>
                <a:sym typeface="Libre Franklin"/>
              </a:rPr>
              <a:t>Step 2</a:t>
            </a:r>
            <a:endParaRPr kumimoji="0"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5" name="Google Shape;173;p43" descr="Indicates that the second step in this chart is to identify What Knowledge/Concepts/ Vocabulary do students need to know to reach this standard?&#10;" title="Down arrow Step Two">
            <a:extLst>
              <a:ext uri="{FF2B5EF4-FFF2-40B4-BE49-F238E27FC236}">
                <a16:creationId xmlns:a16="http://schemas.microsoft.com/office/drawing/2014/main" id="{E9CCAD26-EF8B-4B22-F9E6-391F8090DF53}"/>
              </a:ext>
            </a:extLst>
          </p:cNvPr>
          <p:cNvSpPr/>
          <p:nvPr/>
        </p:nvSpPr>
        <p:spPr>
          <a:xfrm>
            <a:off x="3747367" y="1057369"/>
            <a:ext cx="274200" cy="5487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6" name="Google Shape;174;p43">
            <a:extLst>
              <a:ext uri="{FF2B5EF4-FFF2-40B4-BE49-F238E27FC236}">
                <a16:creationId xmlns:a16="http://schemas.microsoft.com/office/drawing/2014/main" id="{ECED34B3-E081-EF0E-E585-79FAFEF8A319}"/>
              </a:ext>
            </a:extLst>
          </p:cNvPr>
          <p:cNvSpPr txBox="1"/>
          <p:nvPr/>
        </p:nvSpPr>
        <p:spPr>
          <a:xfrm>
            <a:off x="5022868" y="3887455"/>
            <a:ext cx="914400" cy="369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1B1E3D"/>
                </a:solidFill>
                <a:effectLst/>
                <a:uLnTx/>
                <a:uFillTx/>
                <a:latin typeface="Libre Franklin"/>
                <a:ea typeface="Libre Franklin"/>
                <a:cs typeface="Libre Franklin"/>
                <a:sym typeface="Libre Franklin"/>
              </a:rPr>
              <a:t>Step 3</a:t>
            </a:r>
            <a:endParaRPr kumimoji="0"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7" name="Google Shape;175;p43" descr="Indicates that step 3 is identifying what skills do students need to be able to do to reach this standard. &#10;" title="Upward arrow">
            <a:extLst>
              <a:ext uri="{FF2B5EF4-FFF2-40B4-BE49-F238E27FC236}">
                <a16:creationId xmlns:a16="http://schemas.microsoft.com/office/drawing/2014/main" id="{4C891316-22D2-A778-558D-AA8F865A5B2E}"/>
              </a:ext>
            </a:extLst>
          </p:cNvPr>
          <p:cNvSpPr/>
          <p:nvPr/>
        </p:nvSpPr>
        <p:spPr>
          <a:xfrm rot="10800000">
            <a:off x="5342969" y="3338754"/>
            <a:ext cx="274200" cy="5487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8" name="Google Shape;176;p43">
            <a:extLst>
              <a:ext uri="{FF2B5EF4-FFF2-40B4-BE49-F238E27FC236}">
                <a16:creationId xmlns:a16="http://schemas.microsoft.com/office/drawing/2014/main" id="{7A98D8F7-FCBB-5DF4-D45F-8E336B6BF650}"/>
              </a:ext>
            </a:extLst>
          </p:cNvPr>
          <p:cNvSpPr txBox="1"/>
          <p:nvPr/>
        </p:nvSpPr>
        <p:spPr>
          <a:xfrm>
            <a:off x="7610916" y="652643"/>
            <a:ext cx="914400" cy="369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1B1E3D"/>
                </a:solidFill>
                <a:effectLst/>
                <a:uLnTx/>
                <a:uFillTx/>
                <a:latin typeface="Libre Franklin"/>
                <a:ea typeface="Libre Franklin"/>
                <a:cs typeface="Libre Franklin"/>
                <a:sym typeface="Libre Franklin"/>
              </a:rPr>
              <a:t>Step 4</a:t>
            </a:r>
            <a:endParaRPr kumimoji="0" sz="14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9" name="Google Shape;177;p43" descr="Indicates that what level of proficiency do students need to be at in order to reach this standard needs to be identified. &#10;" title="Down arrow 4">
            <a:extLst>
              <a:ext uri="{FF2B5EF4-FFF2-40B4-BE49-F238E27FC236}">
                <a16:creationId xmlns:a16="http://schemas.microsoft.com/office/drawing/2014/main" id="{6E2C21A1-994E-EF80-9F75-8D31861BB8B1}"/>
              </a:ext>
            </a:extLst>
          </p:cNvPr>
          <p:cNvSpPr/>
          <p:nvPr/>
        </p:nvSpPr>
        <p:spPr>
          <a:xfrm>
            <a:off x="7981736" y="1051773"/>
            <a:ext cx="274200" cy="5487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10" name="Google Shape;178;p43">
            <a:extLst>
              <a:ext uri="{FF2B5EF4-FFF2-40B4-BE49-F238E27FC236}">
                <a16:creationId xmlns:a16="http://schemas.microsoft.com/office/drawing/2014/main" id="{56072AA7-861D-2BC1-F9C6-745D99889128}"/>
              </a:ext>
            </a:extLst>
          </p:cNvPr>
          <p:cNvSpPr txBox="1"/>
          <p:nvPr/>
        </p:nvSpPr>
        <p:spPr>
          <a:xfrm>
            <a:off x="2256269" y="1650812"/>
            <a:ext cx="6447601"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11" name="Google Shape;179;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8D4E37D0-DE1A-AF81-1372-20AEE4400665}"/>
              </a:ext>
            </a:extLst>
          </p:cNvPr>
          <p:cNvGraphicFramePr/>
          <p:nvPr>
            <p:extLst>
              <p:ext uri="{D42A27DB-BD31-4B8C-83A1-F6EECF244321}">
                <p14:modId xmlns:p14="http://schemas.microsoft.com/office/powerpoint/2010/main" val="2105380702"/>
              </p:ext>
            </p:extLst>
          </p:nvPr>
        </p:nvGraphicFramePr>
        <p:xfrm>
          <a:off x="416840" y="2114748"/>
          <a:ext cx="8268022" cy="1158250"/>
        </p:xfrm>
        <a:graphic>
          <a:graphicData uri="http://schemas.openxmlformats.org/drawingml/2006/table">
            <a:tbl>
              <a:tblPr firstRow="1" firstCol="1">
                <a:noFill/>
              </a:tblPr>
              <a:tblGrid>
                <a:gridCol w="1820751">
                  <a:extLst>
                    <a:ext uri="{9D8B030D-6E8A-4147-A177-3AD203B41FA5}">
                      <a16:colId xmlns:a16="http://schemas.microsoft.com/office/drawing/2014/main" val="20000"/>
                    </a:ext>
                  </a:extLst>
                </a:gridCol>
                <a:gridCol w="2174317">
                  <a:extLst>
                    <a:ext uri="{9D8B030D-6E8A-4147-A177-3AD203B41FA5}">
                      <a16:colId xmlns:a16="http://schemas.microsoft.com/office/drawing/2014/main" val="20001"/>
                    </a:ext>
                  </a:extLst>
                </a:gridCol>
                <a:gridCol w="2138799">
                  <a:extLst>
                    <a:ext uri="{9D8B030D-6E8A-4147-A177-3AD203B41FA5}">
                      <a16:colId xmlns:a16="http://schemas.microsoft.com/office/drawing/2014/main" val="20002"/>
                    </a:ext>
                  </a:extLst>
                </a:gridCol>
                <a:gridCol w="2134155">
                  <a:extLst>
                    <a:ext uri="{9D8B030D-6E8A-4147-A177-3AD203B41FA5}">
                      <a16:colId xmlns:a16="http://schemas.microsoft.com/office/drawing/2014/main" val="20003"/>
                    </a:ext>
                  </a:extLst>
                </a:gridCol>
              </a:tblGrid>
              <a:tr h="930250">
                <a:tc>
                  <a:txBody>
                    <a:bodyPr/>
                    <a:lstStyle/>
                    <a:p>
                      <a:pPr marL="0" marR="0" lvl="0" indent="0" algn="l" rtl="0">
                        <a:lnSpc>
                          <a:spcPct val="100000"/>
                        </a:lnSpc>
                        <a:spcBef>
                          <a:spcPts val="0"/>
                        </a:spcBef>
                        <a:spcAft>
                          <a:spcPts val="0"/>
                        </a:spcAft>
                        <a:buNone/>
                      </a:pPr>
                      <a:endParaRPr sz="1400" u="none" strike="noStrike" cap="none" dirty="0"/>
                    </a:p>
                    <a:p>
                      <a:pPr marL="0" marR="0" lvl="0" indent="0" algn="l" rtl="0">
                        <a:lnSpc>
                          <a:spcPct val="100000"/>
                        </a:lnSpc>
                        <a:spcBef>
                          <a:spcPts val="0"/>
                        </a:spcBef>
                        <a:spcAft>
                          <a:spcPts val="0"/>
                        </a:spcAft>
                        <a:buNone/>
                      </a:pPr>
                      <a:r>
                        <a:rPr lang="en-US" sz="1400" u="none" strike="noStrike" cap="none" dirty="0">
                          <a:solidFill>
                            <a:schemeClr val="bg1"/>
                          </a:solidFill>
                        </a:rPr>
                        <a:t>Standard</a:t>
                      </a:r>
                      <a:endParaRPr dirty="0">
                        <a:solidFill>
                          <a:schemeClr val="bg1"/>
                        </a:solidFill>
                      </a:endParaRPr>
                    </a:p>
                  </a:txBody>
                  <a:tcPr marL="91450" marR="91450" marT="45725" marB="45725">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233959" y="91544"/>
            <a:ext cx="8405521" cy="990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38888"/>
              <a:buNone/>
            </a:pPr>
            <a:r>
              <a:rPr lang="en" sz="4000" dirty="0">
                <a:ea typeface="Arial"/>
                <a:cs typeface="Arial"/>
                <a:sym typeface="Arial"/>
              </a:rPr>
              <a:t>Step 1: List the Standards for Your Grade/Course</a:t>
            </a:r>
            <a:endParaRPr dirty="0"/>
          </a:p>
        </p:txBody>
      </p:sp>
      <p:sp>
        <p:nvSpPr>
          <p:cNvPr id="286" name="Google Shape;286;p20"/>
          <p:cNvSpPr txBox="1">
            <a:spLocks noGrp="1"/>
          </p:cNvSpPr>
          <p:nvPr>
            <p:ph type="body" idx="1"/>
          </p:nvPr>
        </p:nvSpPr>
        <p:spPr>
          <a:xfrm>
            <a:off x="233959" y="1082144"/>
            <a:ext cx="7886447" cy="3676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100"/>
              <a:buFont typeface="Arial"/>
              <a:buNone/>
            </a:pPr>
            <a:r>
              <a:rPr lang="en" sz="2400" dirty="0">
                <a:ea typeface="Arial"/>
                <a:cs typeface="Arial"/>
                <a:sym typeface="Arial"/>
              </a:rPr>
              <a:t>Cut and paste the standards, including the inquiry practices, into the furthest left column of the spreadsheet</a:t>
            </a:r>
            <a:endParaRPr sz="2400" dirty="0">
              <a:ea typeface="Arial"/>
              <a:cs typeface="Arial"/>
              <a:sym typeface="Arial"/>
            </a:endParaRPr>
          </a:p>
          <a:p>
            <a:pPr marL="0" lvl="0" indent="0" algn="l" rtl="0">
              <a:lnSpc>
                <a:spcPct val="90000"/>
              </a:lnSpc>
              <a:spcBef>
                <a:spcPts val="800"/>
              </a:spcBef>
              <a:spcAft>
                <a:spcPts val="0"/>
              </a:spcAft>
              <a:buSzPts val="1400"/>
              <a:buNone/>
            </a:pPr>
            <a:endParaRPr dirty="0"/>
          </a:p>
        </p:txBody>
      </p:sp>
      <p:graphicFrame>
        <p:nvGraphicFramePr>
          <p:cNvPr id="4" name="Google Shape;558;p74"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a:extLst>
              <a:ext uri="{FF2B5EF4-FFF2-40B4-BE49-F238E27FC236}">
                <a16:creationId xmlns:a16="http://schemas.microsoft.com/office/drawing/2014/main" id="{67B6E182-6A9F-481F-5B04-19C95904D975}"/>
              </a:ext>
            </a:extLst>
          </p:cNvPr>
          <p:cNvGraphicFramePr/>
          <p:nvPr>
            <p:extLst>
              <p:ext uri="{D42A27DB-BD31-4B8C-83A1-F6EECF244321}">
                <p14:modId xmlns:p14="http://schemas.microsoft.com/office/powerpoint/2010/main" val="2898690950"/>
              </p:ext>
            </p:extLst>
          </p:nvPr>
        </p:nvGraphicFramePr>
        <p:xfrm>
          <a:off x="701957" y="2831663"/>
          <a:ext cx="8208084" cy="2103140"/>
        </p:xfrm>
        <a:graphic>
          <a:graphicData uri="http://schemas.openxmlformats.org/drawingml/2006/table">
            <a:tbl>
              <a:tblPr firstRow="1">
                <a:noFill/>
              </a:tblPr>
              <a:tblGrid>
                <a:gridCol w="1907874">
                  <a:extLst>
                    <a:ext uri="{9D8B030D-6E8A-4147-A177-3AD203B41FA5}">
                      <a16:colId xmlns:a16="http://schemas.microsoft.com/office/drawing/2014/main" val="20000"/>
                    </a:ext>
                  </a:extLst>
                </a:gridCol>
                <a:gridCol w="2058232">
                  <a:extLst>
                    <a:ext uri="{9D8B030D-6E8A-4147-A177-3AD203B41FA5}">
                      <a16:colId xmlns:a16="http://schemas.microsoft.com/office/drawing/2014/main" val="20001"/>
                    </a:ext>
                  </a:extLst>
                </a:gridCol>
                <a:gridCol w="2123294">
                  <a:extLst>
                    <a:ext uri="{9D8B030D-6E8A-4147-A177-3AD203B41FA5}">
                      <a16:colId xmlns:a16="http://schemas.microsoft.com/office/drawing/2014/main" val="20002"/>
                    </a:ext>
                  </a:extLst>
                </a:gridCol>
                <a:gridCol w="2118684">
                  <a:extLst>
                    <a:ext uri="{9D8B030D-6E8A-4147-A177-3AD203B41FA5}">
                      <a16:colId xmlns:a16="http://schemas.microsoft.com/office/drawing/2014/main" val="20003"/>
                    </a:ext>
                  </a:extLst>
                </a:gridCol>
              </a:tblGrid>
              <a:tr h="814444">
                <a:tc>
                  <a:txBody>
                    <a:bodyPr/>
                    <a:lstStyle/>
                    <a:p>
                      <a:r>
                        <a:rPr lang="en-US" dirty="0">
                          <a:solidFill>
                            <a:schemeClr val="bg1"/>
                          </a:solidFill>
                        </a:rPr>
                        <a:t>Standard</a:t>
                      </a:r>
                    </a:p>
                  </a:txBody>
                  <a:tcPr>
                    <a:solidFill>
                      <a:srgbClr val="44546A"/>
                    </a:solidFill>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1616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solidFill>
                            <a:srgbClr val="3F3F3F"/>
                          </a:solidFill>
                        </a:rPr>
                        <a:t>1.C.RR.1 Identify the rights and responsibilities of citizens.</a:t>
                      </a:r>
                      <a:endParaRPr sz="1600" u="none" strike="noStrike" cap="none" dirty="0">
                        <a:solidFill>
                          <a:srgbClr val="3F3F3F"/>
                        </a:solidFill>
                        <a:latin typeface="Trebuchet MS"/>
                        <a:ea typeface="Trebuchet MS"/>
                        <a:cs typeface="Trebuchet MS"/>
                        <a:sym typeface="Trebuchet MS"/>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5" name="Google Shape;178;p43">
            <a:extLst>
              <a:ext uri="{FF2B5EF4-FFF2-40B4-BE49-F238E27FC236}">
                <a16:creationId xmlns:a16="http://schemas.microsoft.com/office/drawing/2014/main" id="{A953ACB5-803F-3127-55C5-9AEFC359CE8C}"/>
              </a:ext>
            </a:extLst>
          </p:cNvPr>
          <p:cNvSpPr txBox="1"/>
          <p:nvPr/>
        </p:nvSpPr>
        <p:spPr>
          <a:xfrm>
            <a:off x="2624866" y="2293330"/>
            <a:ext cx="6285175"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a:spLocks noGrp="1"/>
          </p:cNvSpPr>
          <p:nvPr>
            <p:ph type="title"/>
          </p:nvPr>
        </p:nvSpPr>
        <p:spPr>
          <a:xfrm>
            <a:off x="0" y="0"/>
            <a:ext cx="8493600" cy="99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990"/>
              <a:buNone/>
            </a:pPr>
            <a:r>
              <a:rPr lang="en" sz="3659" dirty="0">
                <a:ea typeface="Arial"/>
                <a:cs typeface="Arial"/>
                <a:sym typeface="Arial"/>
              </a:rPr>
              <a:t>Step 2: What Knowledge, Concepts, Vocabulary Will They Need to Master?</a:t>
            </a:r>
            <a:endParaRPr sz="2670" dirty="0"/>
          </a:p>
        </p:txBody>
      </p:sp>
      <p:sp>
        <p:nvSpPr>
          <p:cNvPr id="293" name="Google Shape;293;p21"/>
          <p:cNvSpPr txBox="1">
            <a:spLocks noGrp="1"/>
          </p:cNvSpPr>
          <p:nvPr>
            <p:ph type="body" idx="1"/>
          </p:nvPr>
        </p:nvSpPr>
        <p:spPr>
          <a:xfrm>
            <a:off x="121950" y="990600"/>
            <a:ext cx="8249700" cy="3676200"/>
          </a:xfrm>
          <a:prstGeom prst="rect">
            <a:avLst/>
          </a:prstGeom>
          <a:noFill/>
          <a:ln>
            <a:noFill/>
          </a:ln>
        </p:spPr>
        <p:txBody>
          <a:bodyPr spcFirstLastPara="1" wrap="square" lIns="68575" tIns="34275" rIns="68575" bIns="34275" anchor="t" anchorCtr="0">
            <a:normAutofit/>
          </a:bodyPr>
          <a:lstStyle/>
          <a:p>
            <a:pPr marL="342900" indent="-342900">
              <a:spcBef>
                <a:spcPts val="0"/>
              </a:spcBef>
              <a:buClr>
                <a:schemeClr val="dk1"/>
              </a:buClr>
              <a:buSzPts val="1100"/>
            </a:pPr>
            <a:r>
              <a:rPr lang="en" dirty="0">
                <a:ea typeface="Arial"/>
                <a:cs typeface="Arial"/>
                <a:sym typeface="Arial"/>
              </a:rPr>
              <a:t>Closely look at each standard and identify the knowledge/Concepts/Vocabulary</a:t>
            </a:r>
            <a:endParaRPr dirty="0">
              <a:ea typeface="Arial"/>
              <a:cs typeface="Arial"/>
              <a:sym typeface="Arial"/>
            </a:endParaRPr>
          </a:p>
          <a:p>
            <a:pPr marL="342900" indent="-342900">
              <a:spcBef>
                <a:spcPts val="700"/>
              </a:spcBef>
              <a:buClr>
                <a:schemeClr val="dk1"/>
              </a:buClr>
              <a:buSzPts val="1100"/>
            </a:pPr>
            <a:r>
              <a:rPr lang="en" dirty="0">
                <a:ea typeface="Arial"/>
                <a:cs typeface="Arial"/>
                <a:sym typeface="Arial"/>
              </a:rPr>
              <a:t>The </a:t>
            </a:r>
            <a:r>
              <a:rPr lang="en" i="1" dirty="0">
                <a:ea typeface="Arial"/>
                <a:cs typeface="Arial"/>
                <a:sym typeface="Arial"/>
              </a:rPr>
              <a:t>“what”</a:t>
            </a:r>
            <a:r>
              <a:rPr lang="en" dirty="0">
                <a:ea typeface="Arial"/>
                <a:cs typeface="Arial"/>
                <a:sym typeface="Arial"/>
              </a:rPr>
              <a:t> that students should learn</a:t>
            </a:r>
            <a:endParaRPr dirty="0">
              <a:ea typeface="Arial"/>
              <a:cs typeface="Arial"/>
              <a:sym typeface="Arial"/>
            </a:endParaRPr>
          </a:p>
          <a:p>
            <a:pPr marL="0" lvl="0" indent="0" algn="l" rtl="0">
              <a:lnSpc>
                <a:spcPct val="90000"/>
              </a:lnSpc>
              <a:spcBef>
                <a:spcPts val="800"/>
              </a:spcBef>
              <a:spcAft>
                <a:spcPts val="0"/>
              </a:spcAft>
              <a:buSzPts val="1400"/>
              <a:buNone/>
            </a:pPr>
            <a:endParaRPr dirty="0"/>
          </a:p>
        </p:txBody>
      </p:sp>
      <p:graphicFrame>
        <p:nvGraphicFramePr>
          <p:cNvPr id="3" name="Google Shape;566;p75"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wo is the focus and the following what Knowledge/Concepts/ Vocabulary do students need to know to reach this standard has been added. &#10;&#10;The following information has been added to column two: &#10;Rights and responsibilities of citizens&#10;&#10;&#10;" title="Unpacking the Standard table">
            <a:extLst>
              <a:ext uri="{FF2B5EF4-FFF2-40B4-BE49-F238E27FC236}">
                <a16:creationId xmlns:a16="http://schemas.microsoft.com/office/drawing/2014/main" id="{AA1A026E-823D-EFCD-A89E-8825985D8E73}"/>
              </a:ext>
            </a:extLst>
          </p:cNvPr>
          <p:cNvGraphicFramePr/>
          <p:nvPr>
            <p:extLst>
              <p:ext uri="{D42A27DB-BD31-4B8C-83A1-F6EECF244321}">
                <p14:modId xmlns:p14="http://schemas.microsoft.com/office/powerpoint/2010/main" val="3152547637"/>
              </p:ext>
            </p:extLst>
          </p:nvPr>
        </p:nvGraphicFramePr>
        <p:xfrm>
          <a:off x="688489" y="2571750"/>
          <a:ext cx="8165054" cy="2360090"/>
        </p:xfrm>
        <a:graphic>
          <a:graphicData uri="http://schemas.openxmlformats.org/drawingml/2006/table">
            <a:tbl>
              <a:tblPr firstRow="1">
                <a:noFill/>
              </a:tblPr>
              <a:tblGrid>
                <a:gridCol w="1897872">
                  <a:extLst>
                    <a:ext uri="{9D8B030D-6E8A-4147-A177-3AD203B41FA5}">
                      <a16:colId xmlns:a16="http://schemas.microsoft.com/office/drawing/2014/main" val="20000"/>
                    </a:ext>
                  </a:extLst>
                </a:gridCol>
                <a:gridCol w="2047442">
                  <a:extLst>
                    <a:ext uri="{9D8B030D-6E8A-4147-A177-3AD203B41FA5}">
                      <a16:colId xmlns:a16="http://schemas.microsoft.com/office/drawing/2014/main" val="20001"/>
                    </a:ext>
                  </a:extLst>
                </a:gridCol>
                <a:gridCol w="2112163">
                  <a:extLst>
                    <a:ext uri="{9D8B030D-6E8A-4147-A177-3AD203B41FA5}">
                      <a16:colId xmlns:a16="http://schemas.microsoft.com/office/drawing/2014/main" val="20002"/>
                    </a:ext>
                  </a:extLst>
                </a:gridCol>
                <a:gridCol w="2107577">
                  <a:extLst>
                    <a:ext uri="{9D8B030D-6E8A-4147-A177-3AD203B41FA5}">
                      <a16:colId xmlns:a16="http://schemas.microsoft.com/office/drawing/2014/main" val="20003"/>
                    </a:ext>
                  </a:extLst>
                </a:gridCol>
              </a:tblGrid>
              <a:tr h="1299759">
                <a:tc>
                  <a:txBody>
                    <a:bodyPr/>
                    <a:lstStyle/>
                    <a:p>
                      <a:r>
                        <a:rPr lang="en-US" dirty="0">
                          <a:solidFill>
                            <a:schemeClr val="bg1"/>
                          </a:solidFill>
                        </a:rPr>
                        <a:t>Standard</a:t>
                      </a:r>
                    </a:p>
                  </a:txBody>
                  <a:tcPr>
                    <a:solidFill>
                      <a:srgbClr val="44546A"/>
                    </a:solidFill>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60331">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solidFill>
                            <a:srgbClr val="3F3F3F"/>
                          </a:solidFill>
                          <a:latin typeface="Libre Franklin Medium"/>
                          <a:ea typeface="Libre Franklin Medium"/>
                          <a:cs typeface="Libre Franklin Medium"/>
                          <a:sym typeface="Libre Franklin Medium"/>
                        </a:rPr>
                        <a:t>1.C.RR.1 Identify the rights and responsibilities of citizens.</a:t>
                      </a:r>
                      <a:endParaRPr sz="1600" u="none" strike="noStrike" cap="none" dirty="0">
                        <a:solidFill>
                          <a:srgbClr val="3F3F3F"/>
                        </a:solidFill>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solidFill>
                            <a:srgbClr val="3F3F3F"/>
                          </a:solidFill>
                          <a:latin typeface="Libre Franklin Medium"/>
                          <a:ea typeface="Libre Franklin Medium"/>
                          <a:cs typeface="Libre Franklin Medium"/>
                          <a:sym typeface="Libre Franklin Medium"/>
                        </a:rPr>
                        <a:t>Rights and responsibilities of citizens of Kentucky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4" name="Google Shape;178;p43">
            <a:extLst>
              <a:ext uri="{FF2B5EF4-FFF2-40B4-BE49-F238E27FC236}">
                <a16:creationId xmlns:a16="http://schemas.microsoft.com/office/drawing/2014/main" id="{CB17C5D8-28BA-32FF-07B1-427C90F3D20C}"/>
              </a:ext>
            </a:extLst>
          </p:cNvPr>
          <p:cNvSpPr txBox="1"/>
          <p:nvPr/>
        </p:nvSpPr>
        <p:spPr>
          <a:xfrm>
            <a:off x="2574450" y="2045120"/>
            <a:ext cx="6279094"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416854" y="192775"/>
            <a:ext cx="8631600" cy="99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990"/>
              <a:buNone/>
            </a:pPr>
            <a:r>
              <a:rPr lang="en" sz="3559" dirty="0">
                <a:ea typeface="Arial"/>
                <a:cs typeface="Arial"/>
                <a:sym typeface="Arial"/>
              </a:rPr>
              <a:t>Step 2: What Knowledge, Concepts, Vocabulary Will They Need to Master? (2) </a:t>
            </a:r>
            <a:endParaRPr sz="2570" dirty="0"/>
          </a:p>
        </p:txBody>
      </p:sp>
      <p:sp>
        <p:nvSpPr>
          <p:cNvPr id="300" name="Google Shape;300;p22"/>
          <p:cNvSpPr txBox="1">
            <a:spLocks noGrp="1"/>
          </p:cNvSpPr>
          <p:nvPr>
            <p:ph type="body" idx="1"/>
          </p:nvPr>
        </p:nvSpPr>
        <p:spPr>
          <a:xfrm>
            <a:off x="416850" y="1646250"/>
            <a:ext cx="8376900" cy="3360000"/>
          </a:xfrm>
          <a:prstGeom prst="rect">
            <a:avLst/>
          </a:prstGeom>
          <a:noFill/>
          <a:ln>
            <a:noFill/>
          </a:ln>
        </p:spPr>
        <p:txBody>
          <a:bodyPr spcFirstLastPara="1" wrap="square" lIns="68575" tIns="34275" rIns="68575" bIns="34275" anchor="t" anchorCtr="0">
            <a:normAutofit/>
          </a:bodyPr>
          <a:lstStyle/>
          <a:p>
            <a:pPr marL="457200" lvl="0" indent="-317500" algn="l" rtl="0">
              <a:lnSpc>
                <a:spcPct val="100000"/>
              </a:lnSpc>
              <a:spcBef>
                <a:spcPts val="0"/>
              </a:spcBef>
              <a:spcAft>
                <a:spcPts val="1800"/>
              </a:spcAft>
              <a:buClr>
                <a:srgbClr val="262626"/>
              </a:buClr>
              <a:buSzPts val="1400"/>
              <a:buFont typeface="Arial"/>
              <a:buChar char="•"/>
            </a:pPr>
            <a:r>
              <a:rPr lang="en" sz="1600" dirty="0">
                <a:solidFill>
                  <a:srgbClr val="262626"/>
                </a:solidFill>
                <a:ea typeface="Arial"/>
                <a:cs typeface="Arial"/>
                <a:sym typeface="Arial"/>
              </a:rPr>
              <a:t>Teachers can use the disciplinary clarifications to determine the Knowledge/Concepts/Vocabulary.</a:t>
            </a:r>
            <a:endParaRPr lang="en-US" sz="1600" dirty="0">
              <a:solidFill>
                <a:srgbClr val="262626"/>
              </a:solidFill>
              <a:ea typeface="Arial"/>
              <a:cs typeface="Arial"/>
              <a:sym typeface="Arial"/>
            </a:endParaRPr>
          </a:p>
          <a:p>
            <a:pPr marL="457200" lvl="0" indent="-317500" algn="l" rtl="0">
              <a:lnSpc>
                <a:spcPct val="100000"/>
              </a:lnSpc>
              <a:spcBef>
                <a:spcPts val="0"/>
              </a:spcBef>
              <a:spcAft>
                <a:spcPts val="1800"/>
              </a:spcAft>
              <a:buClr>
                <a:srgbClr val="262626"/>
              </a:buClr>
              <a:buSzPts val="1400"/>
              <a:buFont typeface="Arial"/>
              <a:buChar char="•"/>
            </a:pPr>
            <a:r>
              <a:rPr lang="en" sz="1600" dirty="0">
                <a:solidFill>
                  <a:srgbClr val="262626"/>
                </a:solidFill>
                <a:ea typeface="Arial"/>
                <a:cs typeface="Arial"/>
                <a:sym typeface="Arial"/>
              </a:rPr>
              <a:t>To find your grade-level disciplinary clarifications, please refer to the Table of Contents found on page 2 of the </a:t>
            </a:r>
            <a:r>
              <a:rPr lang="en" sz="1600" i="1" dirty="0">
                <a:solidFill>
                  <a:srgbClr val="262626"/>
                </a:solidFill>
                <a:ea typeface="Arial"/>
                <a:cs typeface="Arial"/>
                <a:sym typeface="Arial"/>
              </a:rPr>
              <a:t>KAS for Social Studies.</a:t>
            </a:r>
            <a:endParaRPr sz="1600" i="1" dirty="0">
              <a:solidFill>
                <a:srgbClr val="262626"/>
              </a:solidFil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endParaRPr sz="1400" dirty="0">
              <a:solidFill>
                <a:srgbClr val="3F3F3F"/>
              </a:solidFill>
              <a:latin typeface="Arial"/>
              <a:ea typeface="Arial"/>
              <a:cs typeface="Arial"/>
              <a:sym typeface="Arial"/>
            </a:endParaRPr>
          </a:p>
          <a:p>
            <a:pPr marL="0" lvl="0" indent="0" algn="l" rtl="0">
              <a:lnSpc>
                <a:spcPct val="90000"/>
              </a:lnSpc>
              <a:spcBef>
                <a:spcPts val="800"/>
              </a:spcBef>
              <a:spcAft>
                <a:spcPts val="0"/>
              </a:spcAft>
              <a:buSzPts val="1400"/>
              <a:buNone/>
            </a:pPr>
            <a:endParaRPr dirty="0"/>
          </a:p>
        </p:txBody>
      </p:sp>
      <p:pic>
        <p:nvPicPr>
          <p:cNvPr id="2" name="Google Shape;574;p76" descr="An image of the disciplinary clarifications for standard 1.C.RR.1 Identify the rights and responsibilities of citizens has been added. The disciplinary clarification states rights and responsibilities may include, but are not limited to, the right to an education, the right to vote, freedom of speech and the responsibility to pay taxes and serve on a jury. " title="Disciplinary Clarifications image">
            <a:extLst>
              <a:ext uri="{FF2B5EF4-FFF2-40B4-BE49-F238E27FC236}">
                <a16:creationId xmlns:a16="http://schemas.microsoft.com/office/drawing/2014/main" id="{9700AC28-2DAD-B6D3-D4BF-B0F2E93AD768}"/>
              </a:ext>
            </a:extLst>
          </p:cNvPr>
          <p:cNvPicPr preferRelativeResize="0"/>
          <p:nvPr/>
        </p:nvPicPr>
        <p:blipFill rotWithShape="1">
          <a:blip r:embed="rId3">
            <a:alphaModFix/>
          </a:blip>
          <a:srcRect/>
          <a:stretch/>
        </p:blipFill>
        <p:spPr>
          <a:xfrm>
            <a:off x="416850" y="3092336"/>
            <a:ext cx="8631600" cy="79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title"/>
          </p:nvPr>
        </p:nvSpPr>
        <p:spPr>
          <a:xfrm>
            <a:off x="416839" y="192769"/>
            <a:ext cx="8522765" cy="990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35353"/>
              <a:buNone/>
            </a:pPr>
            <a:r>
              <a:rPr lang="en" sz="4400" dirty="0">
                <a:ea typeface="Arial"/>
                <a:cs typeface="Arial"/>
                <a:sym typeface="Arial"/>
              </a:rPr>
              <a:t>Step 2: What Knowledge, Concepts, Vocabulary Will They Need to Master? (2)</a:t>
            </a:r>
            <a:endParaRPr dirty="0"/>
          </a:p>
        </p:txBody>
      </p:sp>
      <p:graphicFrame>
        <p:nvGraphicFramePr>
          <p:cNvPr id="2" name="Google Shape;582;p77"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wo is the focus and the following what Knowledge/Concepts/ Vocabulary do students need to know to reach this standard has been added. &#10;&#10;The following information has been added to column two: &#10;the right to an education, to vote, freedom of speech, responsibility to vote, and serve on a jury&#10;&#10;&#10;" title="Unpacking the Standard table">
            <a:extLst>
              <a:ext uri="{FF2B5EF4-FFF2-40B4-BE49-F238E27FC236}">
                <a16:creationId xmlns:a16="http://schemas.microsoft.com/office/drawing/2014/main" id="{EA541782-D361-5C84-0E24-3DA4C9EE9AA9}"/>
              </a:ext>
            </a:extLst>
          </p:cNvPr>
          <p:cNvGraphicFramePr/>
          <p:nvPr>
            <p:extLst>
              <p:ext uri="{D42A27DB-BD31-4B8C-83A1-F6EECF244321}">
                <p14:modId xmlns:p14="http://schemas.microsoft.com/office/powerpoint/2010/main" val="3935759984"/>
              </p:ext>
            </p:extLst>
          </p:nvPr>
        </p:nvGraphicFramePr>
        <p:xfrm>
          <a:off x="753221" y="1818990"/>
          <a:ext cx="8186383" cy="3169940"/>
        </p:xfrm>
        <a:graphic>
          <a:graphicData uri="http://schemas.openxmlformats.org/drawingml/2006/table">
            <a:tbl>
              <a:tblPr firstRow="1">
                <a:noFill/>
              </a:tblPr>
              <a:tblGrid>
                <a:gridCol w="1902830">
                  <a:extLst>
                    <a:ext uri="{9D8B030D-6E8A-4147-A177-3AD203B41FA5}">
                      <a16:colId xmlns:a16="http://schemas.microsoft.com/office/drawing/2014/main" val="20000"/>
                    </a:ext>
                  </a:extLst>
                </a:gridCol>
                <a:gridCol w="2052790">
                  <a:extLst>
                    <a:ext uri="{9D8B030D-6E8A-4147-A177-3AD203B41FA5}">
                      <a16:colId xmlns:a16="http://schemas.microsoft.com/office/drawing/2014/main" val="20001"/>
                    </a:ext>
                  </a:extLst>
                </a:gridCol>
                <a:gridCol w="2117680">
                  <a:extLst>
                    <a:ext uri="{9D8B030D-6E8A-4147-A177-3AD203B41FA5}">
                      <a16:colId xmlns:a16="http://schemas.microsoft.com/office/drawing/2014/main" val="20002"/>
                    </a:ext>
                  </a:extLst>
                </a:gridCol>
                <a:gridCol w="2113083">
                  <a:extLst>
                    <a:ext uri="{9D8B030D-6E8A-4147-A177-3AD203B41FA5}">
                      <a16:colId xmlns:a16="http://schemas.microsoft.com/office/drawing/2014/main" val="20003"/>
                    </a:ext>
                  </a:extLst>
                </a:gridCol>
              </a:tblGrid>
              <a:tr h="1003003">
                <a:tc>
                  <a:txBody>
                    <a:bodyPr/>
                    <a:lstStyle/>
                    <a:p>
                      <a:r>
                        <a:rPr lang="en-US" dirty="0">
                          <a:solidFill>
                            <a:schemeClr val="bg1"/>
                          </a:solidFill>
                        </a:rPr>
                        <a:t>Standard</a:t>
                      </a:r>
                    </a:p>
                  </a:txBody>
                  <a:tcPr>
                    <a:solidFill>
                      <a:srgbClr val="44546A"/>
                    </a:solidFill>
                  </a:tcPr>
                </a:tc>
                <a:tc>
                  <a:txBody>
                    <a:bodyPr/>
                    <a:lstStyle/>
                    <a:p>
                      <a:pPr marL="0" marR="0" lvl="0" indent="0" algn="l" rtl="0">
                        <a:spcBef>
                          <a:spcPts val="0"/>
                        </a:spcBef>
                        <a:spcAft>
                          <a:spcPts val="0"/>
                        </a:spcAft>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372527">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400" u="none" strike="noStrike" cap="none" dirty="0">
                          <a:latin typeface="Libre Franklin Medium"/>
                          <a:ea typeface="Libre Franklin Medium"/>
                          <a:cs typeface="Libre Franklin Medium"/>
                          <a:sym typeface="Libre Franklin Medium"/>
                        </a:rPr>
                        <a:t>1.C.RR.1 Identify the rights and responsibilities of citizens.</a:t>
                      </a:r>
                      <a:endParaRPr sz="1600" u="none" strike="noStrike" cap="none" dirty="0">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Rights and responsibilities of citizens</a:t>
                      </a:r>
                      <a:endParaRPr dirty="0"/>
                    </a:p>
                    <a:p>
                      <a:pPr marL="0" marR="0" lvl="0" indent="0" algn="l" rtl="0">
                        <a:spcBef>
                          <a:spcPts val="0"/>
                        </a:spcBef>
                        <a:spcAft>
                          <a:spcPts val="0"/>
                        </a:spcAft>
                        <a:buNone/>
                      </a:pPr>
                      <a:r>
                        <a:rPr lang="en-US" sz="1400" u="none" strike="noStrike" cap="none" dirty="0">
                          <a:solidFill>
                            <a:srgbClr val="FF0000"/>
                          </a:solidFill>
                        </a:rPr>
                        <a:t>the right to an education</a:t>
                      </a:r>
                      <a:endParaRPr dirty="0"/>
                    </a:p>
                    <a:p>
                      <a:pPr marL="0" marR="0" lvl="0" indent="0" algn="l" rtl="0">
                        <a:spcBef>
                          <a:spcPts val="0"/>
                        </a:spcBef>
                        <a:spcAft>
                          <a:spcPts val="0"/>
                        </a:spcAft>
                        <a:buNone/>
                      </a:pPr>
                      <a:r>
                        <a:rPr lang="en-US" sz="1400" u="none" strike="noStrike" cap="none" dirty="0">
                          <a:solidFill>
                            <a:srgbClr val="FF0000"/>
                          </a:solidFill>
                        </a:rPr>
                        <a:t>the right to vote</a:t>
                      </a:r>
                      <a:endParaRPr dirty="0"/>
                    </a:p>
                    <a:p>
                      <a:pPr marL="0" marR="0" lvl="0" indent="0" algn="l" rtl="0">
                        <a:spcBef>
                          <a:spcPts val="0"/>
                        </a:spcBef>
                        <a:spcAft>
                          <a:spcPts val="0"/>
                        </a:spcAft>
                        <a:buNone/>
                      </a:pPr>
                      <a:r>
                        <a:rPr lang="en-US" sz="1400" u="none" strike="noStrike" cap="none" dirty="0">
                          <a:solidFill>
                            <a:srgbClr val="FF0000"/>
                          </a:solidFill>
                        </a:rPr>
                        <a:t>freedom of speech </a:t>
                      </a:r>
                      <a:endParaRPr dirty="0"/>
                    </a:p>
                    <a:p>
                      <a:pPr marL="0" marR="0" lvl="0" indent="0" algn="l" rtl="0">
                        <a:spcBef>
                          <a:spcPts val="0"/>
                        </a:spcBef>
                        <a:spcAft>
                          <a:spcPts val="0"/>
                        </a:spcAft>
                        <a:buNone/>
                      </a:pPr>
                      <a:r>
                        <a:rPr lang="en-US" sz="1400" u="none" strike="noStrike" cap="none" dirty="0">
                          <a:solidFill>
                            <a:srgbClr val="FF0000"/>
                          </a:solidFill>
                        </a:rPr>
                        <a:t>the responsibility to pay taxes and serve on a jury </a:t>
                      </a:r>
                      <a:endParaRPr sz="1400" b="0" i="0" u="none" strike="noStrike" cap="none" dirty="0">
                        <a:solidFill>
                          <a:srgbClr val="FF0000"/>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3" name="Google Shape;178;p43">
            <a:extLst>
              <a:ext uri="{FF2B5EF4-FFF2-40B4-BE49-F238E27FC236}">
                <a16:creationId xmlns:a16="http://schemas.microsoft.com/office/drawing/2014/main" id="{A2F91C86-F1D8-2C2F-DA1F-0261AA83F565}"/>
              </a:ext>
            </a:extLst>
          </p:cNvPr>
          <p:cNvSpPr txBox="1"/>
          <p:nvPr/>
        </p:nvSpPr>
        <p:spPr>
          <a:xfrm>
            <a:off x="2646381" y="1276754"/>
            <a:ext cx="6293223"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04868" y="15439"/>
            <a:ext cx="8103216" cy="990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35353"/>
              <a:buNone/>
            </a:pPr>
            <a:r>
              <a:rPr lang="en" sz="4400" dirty="0">
                <a:ea typeface="Arial"/>
                <a:cs typeface="Arial"/>
                <a:sym typeface="Arial"/>
              </a:rPr>
              <a:t>Step 3: What Skills Will They Need to Master?</a:t>
            </a:r>
            <a:endParaRPr dirty="0"/>
          </a:p>
        </p:txBody>
      </p:sp>
      <p:sp>
        <p:nvSpPr>
          <p:cNvPr id="314" name="Google Shape;314;p24"/>
          <p:cNvSpPr txBox="1">
            <a:spLocks noGrp="1"/>
          </p:cNvSpPr>
          <p:nvPr>
            <p:ph type="body" idx="1"/>
          </p:nvPr>
        </p:nvSpPr>
        <p:spPr>
          <a:xfrm>
            <a:off x="208500" y="1104189"/>
            <a:ext cx="8727000" cy="3676200"/>
          </a:xfrm>
          <a:prstGeom prst="rect">
            <a:avLst/>
          </a:prstGeom>
          <a:noFill/>
          <a:ln>
            <a:noFill/>
          </a:ln>
        </p:spPr>
        <p:txBody>
          <a:bodyPr spcFirstLastPara="1" wrap="square" lIns="68575" tIns="34275" rIns="68575" bIns="34275" anchor="t" anchorCtr="0">
            <a:normAutofit/>
          </a:bodyPr>
          <a:lstStyle/>
          <a:p>
            <a:pPr marL="285750" indent="-285750">
              <a:spcBef>
                <a:spcPts val="0"/>
              </a:spcBef>
              <a:buClr>
                <a:schemeClr val="dk1"/>
              </a:buClr>
              <a:buSzPts val="1100"/>
            </a:pPr>
            <a:r>
              <a:rPr lang="en" sz="1800" dirty="0">
                <a:ea typeface="Arial"/>
                <a:cs typeface="Arial"/>
                <a:sym typeface="Arial"/>
              </a:rPr>
              <a:t>Closely look at the standard and identify the skills</a:t>
            </a:r>
            <a:endParaRPr sz="1800" dirty="0">
              <a:ea typeface="Arial"/>
              <a:cs typeface="Arial"/>
              <a:sym typeface="Arial"/>
            </a:endParaRPr>
          </a:p>
          <a:p>
            <a:pPr marL="285750" indent="-285750">
              <a:spcBef>
                <a:spcPts val="700"/>
              </a:spcBef>
              <a:buClr>
                <a:schemeClr val="dk1"/>
              </a:buClr>
              <a:buSzPts val="1100"/>
            </a:pPr>
            <a:r>
              <a:rPr lang="en" sz="1800" b="1" i="1" dirty="0">
                <a:ea typeface="Arial"/>
                <a:cs typeface="Arial"/>
                <a:sym typeface="Arial"/>
              </a:rPr>
              <a:t>Skills</a:t>
            </a:r>
            <a:r>
              <a:rPr lang="en" sz="1800" dirty="0">
                <a:ea typeface="Arial"/>
                <a:cs typeface="Arial"/>
                <a:sym typeface="Arial"/>
              </a:rPr>
              <a:t> include the thinking skills and mental processes that require skillful application of the knowledge to solve problems, make a decision, etc. </a:t>
            </a:r>
            <a:endParaRPr sz="1800" dirty="0">
              <a:ea typeface="Arial"/>
              <a:cs typeface="Arial"/>
              <a:sym typeface="Arial"/>
            </a:endParaRPr>
          </a:p>
          <a:p>
            <a:pPr marL="0" lvl="0" indent="0" algn="l" rtl="0">
              <a:lnSpc>
                <a:spcPct val="90000"/>
              </a:lnSpc>
              <a:spcBef>
                <a:spcPts val="800"/>
              </a:spcBef>
              <a:spcAft>
                <a:spcPts val="0"/>
              </a:spcAft>
              <a:buSzPts val="1400"/>
              <a:buNone/>
            </a:pPr>
            <a:endParaRPr sz="1800" dirty="0"/>
          </a:p>
        </p:txBody>
      </p:sp>
      <p:graphicFrame>
        <p:nvGraphicFramePr>
          <p:cNvPr id="4" name="Google Shape;591;p78"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three is the focus: What skills do students need to be able to do to reach this standard?   &#10; &#10;&#10;The following information has been added to column three: identify&#10;&#10;&#10;" title="Unpacking the Standards table">
            <a:extLst>
              <a:ext uri="{FF2B5EF4-FFF2-40B4-BE49-F238E27FC236}">
                <a16:creationId xmlns:a16="http://schemas.microsoft.com/office/drawing/2014/main" id="{B7CF0DFB-411E-8060-C288-CFE3260FF51A}"/>
              </a:ext>
            </a:extLst>
          </p:cNvPr>
          <p:cNvGraphicFramePr/>
          <p:nvPr>
            <p:extLst>
              <p:ext uri="{D42A27DB-BD31-4B8C-83A1-F6EECF244321}">
                <p14:modId xmlns:p14="http://schemas.microsoft.com/office/powerpoint/2010/main" val="2301127735"/>
              </p:ext>
            </p:extLst>
          </p:nvPr>
        </p:nvGraphicFramePr>
        <p:xfrm>
          <a:off x="208500" y="2495774"/>
          <a:ext cx="8727001" cy="2514620"/>
        </p:xfrm>
        <a:graphic>
          <a:graphicData uri="http://schemas.openxmlformats.org/drawingml/2006/table">
            <a:tbl>
              <a:tblPr firstRow="1">
                <a:noFill/>
              </a:tblPr>
              <a:tblGrid>
                <a:gridCol w="2028490">
                  <a:extLst>
                    <a:ext uri="{9D8B030D-6E8A-4147-A177-3AD203B41FA5}">
                      <a16:colId xmlns:a16="http://schemas.microsoft.com/office/drawing/2014/main" val="20000"/>
                    </a:ext>
                  </a:extLst>
                </a:gridCol>
                <a:gridCol w="2188354">
                  <a:extLst>
                    <a:ext uri="{9D8B030D-6E8A-4147-A177-3AD203B41FA5}">
                      <a16:colId xmlns:a16="http://schemas.microsoft.com/office/drawing/2014/main" val="20001"/>
                    </a:ext>
                  </a:extLst>
                </a:gridCol>
                <a:gridCol w="2257529">
                  <a:extLst>
                    <a:ext uri="{9D8B030D-6E8A-4147-A177-3AD203B41FA5}">
                      <a16:colId xmlns:a16="http://schemas.microsoft.com/office/drawing/2014/main" val="20002"/>
                    </a:ext>
                  </a:extLst>
                </a:gridCol>
                <a:gridCol w="2252628">
                  <a:extLst>
                    <a:ext uri="{9D8B030D-6E8A-4147-A177-3AD203B41FA5}">
                      <a16:colId xmlns:a16="http://schemas.microsoft.com/office/drawing/2014/main" val="20003"/>
                    </a:ext>
                  </a:extLst>
                </a:gridCol>
              </a:tblGrid>
              <a:tr h="703522">
                <a:tc>
                  <a:txBody>
                    <a:bodyPr/>
                    <a:lstStyle/>
                    <a:p>
                      <a:r>
                        <a:rPr lang="en-US" dirty="0">
                          <a:solidFill>
                            <a:schemeClr val="bg1"/>
                          </a:solidFill>
                        </a:rPr>
                        <a:t>Standard</a:t>
                      </a:r>
                    </a:p>
                  </a:txBody>
                  <a:tcPr>
                    <a:solidFill>
                      <a:srgbClr val="44546A"/>
                    </a:solidFill>
                  </a:tcPr>
                </a:tc>
                <a:tc>
                  <a:txBody>
                    <a:bodyPr/>
                    <a:lstStyle/>
                    <a:p>
                      <a:pPr marL="0" marR="0" lvl="0" indent="0" algn="l" rtl="0">
                        <a:spcBef>
                          <a:spcPts val="0"/>
                        </a:spcBef>
                        <a:spcAft>
                          <a:spcPts val="0"/>
                        </a:spcAft>
                        <a:buNone/>
                      </a:pPr>
                      <a:r>
                        <a:rPr lang="en-US" sz="1200" u="none" strike="noStrike" cap="none" dirty="0">
                          <a:solidFill>
                            <a:schemeClr val="lt1"/>
                          </a:solidFill>
                        </a:rPr>
                        <a:t>What Knowledge/Concepts/ Vocabulary do students need to know to reach this standard?</a:t>
                      </a:r>
                      <a:endParaRPr sz="12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200" u="none" strike="noStrike" cap="none" dirty="0">
                          <a:solidFill>
                            <a:schemeClr val="lt1"/>
                          </a:solidFill>
                        </a:rPr>
                        <a:t>What skills do students need to be able to do to reach this standard?   </a:t>
                      </a:r>
                      <a:endParaRPr sz="12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200" u="none" strike="noStrike" cap="none" dirty="0">
                          <a:solidFill>
                            <a:schemeClr val="lt1"/>
                          </a:solidFill>
                        </a:rPr>
                        <a:t>What level of proficiency do students need to be at in order to reach this standard? </a:t>
                      </a:r>
                      <a:endParaRPr sz="11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783025">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500" u="none" strike="noStrike" cap="none" dirty="0">
                          <a:latin typeface="Calibri"/>
                          <a:ea typeface="Calibri"/>
                          <a:cs typeface="Calibri"/>
                          <a:sym typeface="Calibri"/>
                        </a:rPr>
                        <a:t>1.C.RR.1 Identify the rights and responsibilities of citizens.</a:t>
                      </a:r>
                      <a:endParaRPr sz="1500" u="none" strike="noStrike" cap="none" dirty="0">
                        <a:latin typeface="Calibri"/>
                        <a:ea typeface="Calibri"/>
                        <a:cs typeface="Calibri"/>
                        <a:sym typeface="Calibri"/>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500" i="0" u="none" strike="noStrike" cap="none" dirty="0">
                          <a:latin typeface="Calibri"/>
                          <a:ea typeface="Calibri"/>
                          <a:cs typeface="Calibri"/>
                          <a:sym typeface="Calibri"/>
                        </a:rPr>
                        <a:t>Rights and responsibilities of citizens</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right to an education</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right to vote</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freedom of speech </a:t>
                      </a:r>
                      <a:endParaRPr sz="1500" dirty="0">
                        <a:latin typeface="Calibri"/>
                        <a:ea typeface="Calibri"/>
                        <a:cs typeface="Calibri"/>
                        <a:sym typeface="Calibri"/>
                      </a:endParaRPr>
                    </a:p>
                    <a:p>
                      <a:pPr marL="0" marR="0" lvl="0" indent="0" algn="l" rtl="0">
                        <a:spcBef>
                          <a:spcPts val="0"/>
                        </a:spcBef>
                        <a:spcAft>
                          <a:spcPts val="0"/>
                        </a:spcAft>
                        <a:buNone/>
                      </a:pPr>
                      <a:r>
                        <a:rPr lang="en-US" sz="1500" u="none" strike="noStrike" cap="none" dirty="0">
                          <a:latin typeface="Calibri"/>
                          <a:ea typeface="Calibri"/>
                          <a:cs typeface="Calibri"/>
                          <a:sym typeface="Calibri"/>
                        </a:rPr>
                        <a:t>the responsibility to pay taxes and serve on a jury </a:t>
                      </a:r>
                      <a:endParaRPr sz="1500" i="0" u="none" strike="noStrike" cap="none"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400" b="0" i="0" u="none" strike="noStrike" cap="none" dirty="0">
                          <a:latin typeface="Libre Franklin Medium"/>
                          <a:ea typeface="Libre Franklin Medium"/>
                          <a:cs typeface="Libre Franklin Medium"/>
                          <a:sym typeface="Libre Franklin Medium"/>
                        </a:rPr>
                        <a:t>Identify</a:t>
                      </a:r>
                      <a:endParaRPr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5" name="Google Shape;178;p43">
            <a:extLst>
              <a:ext uri="{FF2B5EF4-FFF2-40B4-BE49-F238E27FC236}">
                <a16:creationId xmlns:a16="http://schemas.microsoft.com/office/drawing/2014/main" id="{3100EA9C-D330-2566-C135-70D96EDCAA76}"/>
              </a:ext>
            </a:extLst>
          </p:cNvPr>
          <p:cNvSpPr txBox="1"/>
          <p:nvPr/>
        </p:nvSpPr>
        <p:spPr>
          <a:xfrm>
            <a:off x="2213238" y="1972594"/>
            <a:ext cx="6722262"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416853" y="0"/>
            <a:ext cx="8079900" cy="990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SzPct val="48611"/>
              <a:buNone/>
            </a:pPr>
            <a:r>
              <a:rPr lang="en" sz="3200" dirty="0">
                <a:ea typeface="Arial"/>
                <a:cs typeface="Arial"/>
                <a:sym typeface="Arial"/>
              </a:rPr>
              <a:t>Step 4: What Level of Proficiency Do Students Need to Be at in Order to Reach This Standard? </a:t>
            </a:r>
            <a:endParaRPr dirty="0"/>
          </a:p>
        </p:txBody>
      </p:sp>
      <p:sp>
        <p:nvSpPr>
          <p:cNvPr id="321" name="Google Shape;321;p25"/>
          <p:cNvSpPr txBox="1">
            <a:spLocks noGrp="1"/>
          </p:cNvSpPr>
          <p:nvPr>
            <p:ph type="body" idx="1"/>
          </p:nvPr>
        </p:nvSpPr>
        <p:spPr>
          <a:xfrm>
            <a:off x="138147" y="733650"/>
            <a:ext cx="8855246" cy="3676200"/>
          </a:xfrm>
          <a:prstGeom prst="rect">
            <a:avLst/>
          </a:prstGeom>
          <a:noFill/>
          <a:ln>
            <a:noFill/>
          </a:ln>
        </p:spPr>
        <p:txBody>
          <a:bodyPr spcFirstLastPara="1" wrap="square" lIns="68575" tIns="34275" rIns="68575" bIns="34275" anchor="t" anchorCtr="0">
            <a:normAutofit/>
          </a:bodyPr>
          <a:lstStyle/>
          <a:p>
            <a:pPr marL="342900" indent="-342900">
              <a:spcBef>
                <a:spcPts val="700"/>
              </a:spcBef>
              <a:buClr>
                <a:schemeClr val="dk1"/>
              </a:buClr>
              <a:buSzPts val="1100"/>
            </a:pPr>
            <a:r>
              <a:rPr lang="en" dirty="0">
                <a:ea typeface="Arial"/>
                <a:cs typeface="Arial" panose="020B0604020202020204" pitchFamily="34" charset="0"/>
                <a:sym typeface="Arial"/>
              </a:rPr>
              <a:t>Look at the standard and identify what level of proficiency students will need to be at in order to reach this standard.</a:t>
            </a:r>
            <a:endParaRPr dirty="0">
              <a:ea typeface="Arial"/>
              <a:cs typeface="Arial" panose="020B0604020202020204" pitchFamily="34" charset="0"/>
              <a:sym typeface="Arial"/>
            </a:endParaRPr>
          </a:p>
          <a:p>
            <a:pPr marL="342900" indent="-342900">
              <a:spcBef>
                <a:spcPts val="700"/>
              </a:spcBef>
              <a:buClr>
                <a:schemeClr val="dk1"/>
              </a:buClr>
              <a:buSzPts val="1100"/>
            </a:pPr>
            <a:r>
              <a:rPr lang="en" dirty="0">
                <a:ea typeface="Arial"/>
                <a:cs typeface="Arial" panose="020B0604020202020204" pitchFamily="34" charset="0"/>
                <a:sym typeface="Arial"/>
              </a:rPr>
              <a:t>One way to determine answers to this question is to look at the</a:t>
            </a:r>
            <a:r>
              <a:rPr lang="en" dirty="0">
                <a:solidFill>
                  <a:schemeClr val="hlink"/>
                </a:solidFill>
                <a:uFill>
                  <a:noFill/>
                </a:uFill>
                <a:ea typeface="Arial"/>
                <a:cs typeface="Arial" panose="020B0604020202020204" pitchFamily="34" charset="0"/>
                <a:sym typeface="Arial"/>
                <a:hlinkClick r:id="rId3"/>
              </a:rPr>
              <a:t> </a:t>
            </a:r>
            <a:r>
              <a:rPr lang="en" b="1" u="sng" dirty="0">
                <a:solidFill>
                  <a:schemeClr val="hlink"/>
                </a:solidFill>
                <a:ea typeface="Arial"/>
                <a:cs typeface="Arial" panose="020B0604020202020204" pitchFamily="34" charset="0"/>
                <a:sym typeface="Arial"/>
                <a:hlinkClick r:id="rId3"/>
              </a:rPr>
              <a:t>Depth</a:t>
            </a:r>
            <a:r>
              <a:rPr lang="en" b="1" u="sng" dirty="0">
                <a:solidFill>
                  <a:schemeClr val="hlink"/>
                </a:solidFill>
                <a:ea typeface="Arial"/>
                <a:cs typeface="Arial" panose="020B0604020202020204" pitchFamily="34" charset="0"/>
                <a:sym typeface="Arial"/>
                <a:hlinkClick r:id="rId4"/>
              </a:rPr>
              <a:t> of</a:t>
            </a:r>
            <a:r>
              <a:rPr lang="en" b="1" u="sng" dirty="0">
                <a:solidFill>
                  <a:schemeClr val="hlink"/>
                </a:solidFill>
                <a:ea typeface="Arial"/>
                <a:cs typeface="Arial" panose="020B0604020202020204" pitchFamily="34" charset="0"/>
                <a:sym typeface="Arial"/>
                <a:hlinkClick r:id="rId3"/>
              </a:rPr>
              <a:t> Knowledge</a:t>
            </a:r>
            <a:r>
              <a:rPr lang="en" b="1" dirty="0">
                <a:ea typeface="Arial"/>
                <a:cs typeface="Arial" panose="020B0604020202020204" pitchFamily="34" charset="0"/>
                <a:sym typeface="Arial"/>
              </a:rPr>
              <a:t>.</a:t>
            </a:r>
            <a:endParaRPr b="1" dirty="0">
              <a:ea typeface="Arial"/>
              <a:cs typeface="Arial" panose="020B0604020202020204" pitchFamily="34" charset="0"/>
              <a:sym typeface="Arial"/>
            </a:endParaRPr>
          </a:p>
          <a:p>
            <a:pPr marL="0" lvl="0" indent="0" algn="l" rtl="0">
              <a:lnSpc>
                <a:spcPct val="90000"/>
              </a:lnSpc>
              <a:spcBef>
                <a:spcPts val="800"/>
              </a:spcBef>
              <a:spcAft>
                <a:spcPts val="0"/>
              </a:spcAft>
              <a:buSzPts val="1400"/>
              <a:buNone/>
            </a:pPr>
            <a:endParaRPr dirty="0"/>
          </a:p>
        </p:txBody>
      </p:sp>
      <p:graphicFrame>
        <p:nvGraphicFramePr>
          <p:cNvPr id="2" name="Google Shape;601;p7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four is the focus: &#10; What level of proficiency do students need to be at in order to reach this standard? &#10;&#10;&#10;The following information has been added to column four: Level 1&#10;&#10;" title="Unpacking the Standards table">
            <a:extLst>
              <a:ext uri="{FF2B5EF4-FFF2-40B4-BE49-F238E27FC236}">
                <a16:creationId xmlns:a16="http://schemas.microsoft.com/office/drawing/2014/main" id="{F368DCBB-C904-1005-5644-B6662CA83FB8}"/>
              </a:ext>
            </a:extLst>
          </p:cNvPr>
          <p:cNvGraphicFramePr/>
          <p:nvPr>
            <p:extLst>
              <p:ext uri="{D42A27DB-BD31-4B8C-83A1-F6EECF244321}">
                <p14:modId xmlns:p14="http://schemas.microsoft.com/office/powerpoint/2010/main" val="3016485916"/>
              </p:ext>
            </p:extLst>
          </p:nvPr>
        </p:nvGraphicFramePr>
        <p:xfrm>
          <a:off x="877460" y="2571750"/>
          <a:ext cx="8115933" cy="2434322"/>
        </p:xfrm>
        <a:graphic>
          <a:graphicData uri="http://schemas.openxmlformats.org/drawingml/2006/table">
            <a:tbl>
              <a:tblPr firstRow="1">
                <a:noFill/>
              </a:tblPr>
              <a:tblGrid>
                <a:gridCol w="1886455">
                  <a:extLst>
                    <a:ext uri="{9D8B030D-6E8A-4147-A177-3AD203B41FA5}">
                      <a16:colId xmlns:a16="http://schemas.microsoft.com/office/drawing/2014/main" val="20000"/>
                    </a:ext>
                  </a:extLst>
                </a:gridCol>
                <a:gridCol w="2035124">
                  <a:extLst>
                    <a:ext uri="{9D8B030D-6E8A-4147-A177-3AD203B41FA5}">
                      <a16:colId xmlns:a16="http://schemas.microsoft.com/office/drawing/2014/main" val="20001"/>
                    </a:ext>
                  </a:extLst>
                </a:gridCol>
                <a:gridCol w="2099456">
                  <a:extLst>
                    <a:ext uri="{9D8B030D-6E8A-4147-A177-3AD203B41FA5}">
                      <a16:colId xmlns:a16="http://schemas.microsoft.com/office/drawing/2014/main" val="20002"/>
                    </a:ext>
                  </a:extLst>
                </a:gridCol>
                <a:gridCol w="2094898">
                  <a:extLst>
                    <a:ext uri="{9D8B030D-6E8A-4147-A177-3AD203B41FA5}">
                      <a16:colId xmlns:a16="http://schemas.microsoft.com/office/drawing/2014/main" val="20003"/>
                    </a:ext>
                  </a:extLst>
                </a:gridCol>
              </a:tblGrid>
              <a:tr h="889466">
                <a:tc>
                  <a:txBody>
                    <a:bodyPr/>
                    <a:lstStyle/>
                    <a:p>
                      <a:r>
                        <a:rPr lang="en-US" dirty="0">
                          <a:solidFill>
                            <a:schemeClr val="bg1"/>
                          </a:solidFill>
                        </a:rPr>
                        <a:t>Standard</a:t>
                      </a:r>
                    </a:p>
                  </a:txBody>
                  <a:tcPr>
                    <a:solidFill>
                      <a:srgbClr val="44546A"/>
                    </a:solidFill>
                  </a:tcPr>
                </a:tc>
                <a:tc>
                  <a:txBody>
                    <a:bodyPr/>
                    <a:lstStyle/>
                    <a:p>
                      <a:pPr marL="0" marR="0" lvl="0" indent="0" algn="l" rtl="0">
                        <a:spcBef>
                          <a:spcPts val="0"/>
                        </a:spcBef>
                        <a:spcAft>
                          <a:spcPts val="0"/>
                        </a:spcAft>
                        <a:buNone/>
                      </a:pPr>
                      <a:r>
                        <a:rPr lang="en-US" sz="1200" u="none" strike="noStrike" cap="none" dirty="0">
                          <a:solidFill>
                            <a:schemeClr val="lt1"/>
                          </a:solidFill>
                        </a:rPr>
                        <a:t>What Knowledge/Concepts/ Vocabulary do students need to know to reach this standard?</a:t>
                      </a:r>
                      <a:endParaRPr sz="12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200" u="none" strike="noStrike" cap="none" dirty="0">
                          <a:solidFill>
                            <a:schemeClr val="lt1"/>
                          </a:solidFill>
                        </a:rPr>
                        <a:t>What skills do students need to be able to do to reach this standard?   </a:t>
                      </a:r>
                      <a:endParaRPr sz="12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r>
                        <a:rPr lang="en-US" sz="1200" u="none" strike="noStrike" cap="none" dirty="0">
                          <a:solidFill>
                            <a:schemeClr val="lt1"/>
                          </a:solidFill>
                        </a:rPr>
                        <a:t>What level of proficiency do students need to be at in order to reach this standard? </a:t>
                      </a:r>
                      <a:endParaRPr sz="11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544856">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200" u="none" strike="noStrike" cap="none" dirty="0">
                          <a:latin typeface="Libre Franklin Medium"/>
                          <a:ea typeface="Libre Franklin Medium"/>
                          <a:cs typeface="Libre Franklin Medium"/>
                          <a:sym typeface="Libre Franklin Medium"/>
                        </a:rPr>
                        <a:t>1.C.RR.1 Identify the rights and responsibilities of citizens.</a:t>
                      </a:r>
                      <a:endParaRPr sz="1400" u="none" strike="noStrike" cap="none" dirty="0">
                        <a:latin typeface="Libre Franklin Medium"/>
                        <a:ea typeface="Libre Franklin Medium"/>
                        <a:cs typeface="Libre Franklin Medium"/>
                        <a:sym typeface="Libre Franklin Medium"/>
                      </a:endParaRPr>
                    </a:p>
                  </a:txBody>
                  <a:tcPr marL="45725" marR="45725" marT="45725" marB="45725" anchor="b">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200" b="0" i="0" u="none" strike="noStrike" cap="none" dirty="0">
                          <a:latin typeface="Libre Franklin Medium"/>
                          <a:ea typeface="Libre Franklin Medium"/>
                          <a:cs typeface="Libre Franklin Medium"/>
                          <a:sym typeface="Libre Franklin Medium"/>
                        </a:rPr>
                        <a:t>Rights and responsibilities of citizens</a:t>
                      </a:r>
                      <a:endParaRPr sz="1200" dirty="0"/>
                    </a:p>
                    <a:p>
                      <a:pPr marL="0" marR="0" lvl="0" indent="0" algn="l" rtl="0">
                        <a:spcBef>
                          <a:spcPts val="0"/>
                        </a:spcBef>
                        <a:spcAft>
                          <a:spcPts val="0"/>
                        </a:spcAft>
                        <a:buNone/>
                      </a:pPr>
                      <a:r>
                        <a:rPr lang="en-US" sz="1200" u="none" strike="noStrike" cap="none" dirty="0"/>
                        <a:t>the right to an education</a:t>
                      </a:r>
                      <a:endParaRPr sz="1200" dirty="0"/>
                    </a:p>
                    <a:p>
                      <a:pPr marL="0" marR="0" lvl="0" indent="0" algn="l" rtl="0">
                        <a:spcBef>
                          <a:spcPts val="0"/>
                        </a:spcBef>
                        <a:spcAft>
                          <a:spcPts val="0"/>
                        </a:spcAft>
                        <a:buNone/>
                      </a:pPr>
                      <a:r>
                        <a:rPr lang="en-US" sz="1200" u="none" strike="noStrike" cap="none" dirty="0"/>
                        <a:t>the right to vote</a:t>
                      </a:r>
                      <a:endParaRPr sz="1200" dirty="0"/>
                    </a:p>
                    <a:p>
                      <a:pPr marL="0" marR="0" lvl="0" indent="0" algn="l" rtl="0">
                        <a:spcBef>
                          <a:spcPts val="0"/>
                        </a:spcBef>
                        <a:spcAft>
                          <a:spcPts val="0"/>
                        </a:spcAft>
                        <a:buNone/>
                      </a:pPr>
                      <a:r>
                        <a:rPr lang="en-US" sz="1200" u="none" strike="noStrike" cap="none" dirty="0"/>
                        <a:t>freedom of speech </a:t>
                      </a:r>
                      <a:endParaRPr sz="1200" dirty="0"/>
                    </a:p>
                    <a:p>
                      <a:pPr marL="0" marR="0" lvl="0" indent="0" algn="l" rtl="0">
                        <a:spcBef>
                          <a:spcPts val="0"/>
                        </a:spcBef>
                        <a:spcAft>
                          <a:spcPts val="0"/>
                        </a:spcAft>
                        <a:buNone/>
                      </a:pPr>
                      <a:r>
                        <a:rPr lang="en-US" sz="1200" u="none" strike="noStrike" cap="none" dirty="0"/>
                        <a:t>the responsibility to pay taxes and serve on a jury </a:t>
                      </a:r>
                      <a:endParaRPr sz="1200" b="0" i="0" u="none" strike="noStrike" cap="none" dirty="0">
                        <a:latin typeface="Calibri"/>
                        <a:ea typeface="Calibri"/>
                        <a:cs typeface="Calibri"/>
                        <a:sym typeface="Calibri"/>
                      </a:endParaRPr>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200" b="0" i="0" u="none" strike="noStrike" cap="none" dirty="0">
                          <a:latin typeface="Libre Franklin Medium"/>
                          <a:ea typeface="Libre Franklin Medium"/>
                          <a:cs typeface="Libre Franklin Medium"/>
                          <a:sym typeface="Libre Franklin Medium"/>
                        </a:rPr>
                        <a:t>Identify</a:t>
                      </a:r>
                      <a:endParaRPr sz="1200"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spcBef>
                          <a:spcPts val="0"/>
                        </a:spcBef>
                        <a:spcAft>
                          <a:spcPts val="0"/>
                        </a:spcAft>
                        <a:buNone/>
                      </a:pPr>
                      <a:r>
                        <a:rPr lang="en-US" sz="1200" b="0" i="0" u="none" strike="noStrike" cap="none" dirty="0">
                          <a:latin typeface="Libre Franklin Medium"/>
                          <a:ea typeface="Libre Franklin Medium"/>
                          <a:cs typeface="Libre Franklin Medium"/>
                          <a:sym typeface="Libre Franklin Medium"/>
                        </a:rPr>
                        <a:t>Level 1</a:t>
                      </a:r>
                      <a:endParaRPr sz="1200" dirty="0"/>
                    </a:p>
                  </a:txBody>
                  <a:tcPr marL="45725" marR="45725" marT="45725" marB="45725" anchor="b">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sp>
        <p:nvSpPr>
          <p:cNvPr id="3" name="Google Shape;178;p43">
            <a:extLst>
              <a:ext uri="{FF2B5EF4-FFF2-40B4-BE49-F238E27FC236}">
                <a16:creationId xmlns:a16="http://schemas.microsoft.com/office/drawing/2014/main" id="{C9E2D44C-3C1D-E64D-52D3-C00EB180FA9F}"/>
              </a:ext>
            </a:extLst>
          </p:cNvPr>
          <p:cNvSpPr txBox="1"/>
          <p:nvPr/>
        </p:nvSpPr>
        <p:spPr>
          <a:xfrm>
            <a:off x="2786231" y="2048570"/>
            <a:ext cx="6219622" cy="523180"/>
          </a:xfrm>
          <a:prstGeom prst="rect">
            <a:avLst/>
          </a:prstGeom>
          <a:solidFill>
            <a:srgbClr val="44546A"/>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Unpacking the Standard</a:t>
            </a:r>
            <a:endParaRPr kumimoji="0" sz="1400" b="1"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Importance of Unpacking Standards</a:t>
            </a:r>
            <a:endParaRPr dirty="0"/>
          </a:p>
        </p:txBody>
      </p:sp>
      <p:sp>
        <p:nvSpPr>
          <p:cNvPr id="329" name="Google Shape;329;p26"/>
          <p:cNvSpPr txBox="1"/>
          <p:nvPr/>
        </p:nvSpPr>
        <p:spPr>
          <a:xfrm>
            <a:off x="797465" y="1397671"/>
            <a:ext cx="6597000" cy="2964300"/>
          </a:xfrm>
          <a:prstGeom prst="rect">
            <a:avLst/>
          </a:prstGeom>
          <a:noFill/>
          <a:ln>
            <a:noFill/>
          </a:ln>
        </p:spPr>
        <p:txBody>
          <a:bodyPr spcFirstLastPara="1" wrap="square" lIns="68575" tIns="68575" rIns="68575" bIns="68575" anchor="ctr" anchorCtr="0">
            <a:noAutofit/>
          </a:bodyPr>
          <a:lstStyle/>
          <a:p>
            <a:pPr marL="0" marR="0" lvl="0" indent="0" algn="ctr" rtl="0">
              <a:lnSpc>
                <a:spcPct val="115000"/>
              </a:lnSpc>
              <a:spcBef>
                <a:spcPts val="600"/>
              </a:spcBef>
              <a:spcAft>
                <a:spcPts val="0"/>
              </a:spcAft>
              <a:buClr>
                <a:srgbClr val="242852"/>
              </a:buClr>
              <a:buSzPts val="2100"/>
              <a:buFont typeface="Georgia"/>
              <a:buNone/>
            </a:pPr>
            <a:r>
              <a:rPr lang="en" sz="2100" b="0" i="0" u="none" strike="noStrike" cap="none" dirty="0">
                <a:solidFill>
                  <a:srgbClr val="242852"/>
                </a:solidFill>
                <a:latin typeface="Franklin Gothic Book" panose="020B0503020102020204" pitchFamily="34" charset="0"/>
                <a:ea typeface="Georgia"/>
                <a:cs typeface="Georgia"/>
                <a:sym typeface="Georgia"/>
              </a:rPr>
              <a:t>“A standard has to be treated like any other nonfiction text; that is, we have to carefully analyze and interpret its meaning. A standard poses a challenge similar to the one posed by determining the meaning of the Bill of Rights in specific situations. In fact, a standard represents key principles that demand constant thought and discussion.”</a:t>
            </a:r>
            <a:endParaRPr sz="2100" b="0" i="0" u="none" strike="noStrike" cap="none" dirty="0">
              <a:solidFill>
                <a:srgbClr val="242852"/>
              </a:solidFill>
              <a:latin typeface="Franklin Gothic Book" panose="020B0503020102020204" pitchFamily="34" charset="0"/>
              <a:ea typeface="Georgia"/>
              <a:cs typeface="Georgia"/>
              <a:sym typeface="Georgia"/>
            </a:endParaRPr>
          </a:p>
          <a:p>
            <a:pPr marL="0" marR="0" lvl="0" indent="0" algn="ctr" rtl="0">
              <a:lnSpc>
                <a:spcPct val="115000"/>
              </a:lnSpc>
              <a:spcBef>
                <a:spcPts val="600"/>
              </a:spcBef>
              <a:spcAft>
                <a:spcPts val="0"/>
              </a:spcAft>
              <a:buClr>
                <a:schemeClr val="dk1"/>
              </a:buClr>
              <a:buSzPts val="900"/>
              <a:buFont typeface="Libre Franklin Medium"/>
              <a:buNone/>
            </a:pPr>
            <a:endParaRPr sz="900" b="0" i="0" u="none" strike="noStrike" cap="none" dirty="0">
              <a:solidFill>
                <a:srgbClr val="000000"/>
              </a:solidFill>
              <a:latin typeface="Libre Franklin Medium"/>
              <a:ea typeface="Libre Franklin Medium"/>
              <a:cs typeface="Libre Franklin Medium"/>
              <a:sym typeface="Libre Franklin Medium"/>
            </a:endParaRPr>
          </a:p>
        </p:txBody>
      </p:sp>
      <p:sp>
        <p:nvSpPr>
          <p:cNvPr id="330" name="Google Shape;330;p26"/>
          <p:cNvSpPr/>
          <p:nvPr/>
        </p:nvSpPr>
        <p:spPr>
          <a:xfrm>
            <a:off x="476793" y="4576253"/>
            <a:ext cx="5781300" cy="3744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b="0" i="0" u="none" strike="noStrike" cap="none">
                <a:solidFill>
                  <a:srgbClr val="3F3F3F"/>
                </a:solidFill>
                <a:latin typeface="Libre Franklin Medium"/>
                <a:ea typeface="Libre Franklin Medium"/>
                <a:cs typeface="Libre Franklin Medium"/>
                <a:sym typeface="Libre Franklin Medium"/>
              </a:rPr>
              <a:t>Source: Wiggins, G., &amp; McTighe, J. (2012). </a:t>
            </a:r>
            <a:r>
              <a:rPr lang="en" sz="900" b="0" i="1" u="none" strike="noStrike" cap="none">
                <a:solidFill>
                  <a:srgbClr val="3F3F3F"/>
                </a:solidFill>
                <a:latin typeface="Libre Franklin Medium"/>
                <a:ea typeface="Libre Franklin Medium"/>
                <a:cs typeface="Libre Franklin Medium"/>
                <a:sym typeface="Libre Franklin Medium"/>
              </a:rPr>
              <a:t>The understanding by design guide to advanced concepts in creating and reviewing units. </a:t>
            </a:r>
            <a:r>
              <a:rPr lang="en" sz="900" b="0" i="0" u="none" strike="noStrike" cap="none">
                <a:solidFill>
                  <a:srgbClr val="3F3F3F"/>
                </a:solidFill>
                <a:latin typeface="Libre Franklin Medium"/>
                <a:ea typeface="Libre Franklin Medium"/>
                <a:cs typeface="Libre Franklin Medium"/>
                <a:sym typeface="Libre Franklin Medium"/>
              </a:rPr>
              <a:t>Alexandria, VA, ASCD. (pp. 4–12) </a:t>
            </a:r>
            <a:endParaRPr sz="900" b="0" i="0" u="none" strike="noStrike" cap="none" dirty="0">
              <a:solidFill>
                <a:srgbClr val="3F3F3F"/>
              </a:solidFill>
              <a:latin typeface="Libre Franklin Medium"/>
              <a:ea typeface="Libre Franklin Medium"/>
              <a:cs typeface="Libre Franklin Medium"/>
              <a:sym typeface="Libre Franklin Medium"/>
            </a:endParaRPr>
          </a:p>
        </p:txBody>
      </p:sp>
      <p:sp>
        <p:nvSpPr>
          <p:cNvPr id="331" name="Google Shape;331;p26"/>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19</a:t>
            </a:fld>
            <a:endParaRPr sz="110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6cf8d57c_0_0"/>
          <p:cNvSpPr txBox="1">
            <a:spLocks noGrp="1"/>
          </p:cNvSpPr>
          <p:nvPr>
            <p:ph type="title"/>
          </p:nvPr>
        </p:nvSpPr>
        <p:spPr>
          <a:xfrm>
            <a:off x="481556" y="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Introduction</a:t>
            </a:r>
            <a:endParaRPr dirty="0"/>
          </a:p>
        </p:txBody>
      </p:sp>
      <p:sp>
        <p:nvSpPr>
          <p:cNvPr id="122" name="Google Shape;122;g32f6cf8d57c_0_0"/>
          <p:cNvSpPr txBox="1">
            <a:spLocks noGrp="1"/>
          </p:cNvSpPr>
          <p:nvPr>
            <p:ph type="body" idx="1"/>
          </p:nvPr>
        </p:nvSpPr>
        <p:spPr>
          <a:xfrm>
            <a:off x="169500" y="768224"/>
            <a:ext cx="8805000" cy="3222900"/>
          </a:xfrm>
          <a:prstGeom prst="rect">
            <a:avLst/>
          </a:prstGeom>
          <a:noFill/>
          <a:ln>
            <a:noFill/>
          </a:ln>
        </p:spPr>
        <p:txBody>
          <a:bodyPr spcFirstLastPara="1" wrap="square" lIns="68575" tIns="34275" rIns="68575" bIns="34275" anchor="t" anchorCtr="0">
            <a:noAutofit/>
          </a:bodyPr>
          <a:lstStyle/>
          <a:p>
            <a:pPr marL="342900" lvl="0" indent="-279400" algn="l" rtl="0">
              <a:lnSpc>
                <a:spcPct val="90000"/>
              </a:lnSpc>
              <a:spcBef>
                <a:spcPts val="800"/>
              </a:spcBef>
              <a:spcAft>
                <a:spcPts val="0"/>
              </a:spcAft>
              <a:buSzPts val="1800"/>
              <a:buFont typeface="Calibri"/>
              <a:buChar char="•"/>
            </a:pPr>
            <a:r>
              <a:rPr lang="en" sz="1800" b="1" dirty="0"/>
              <a:t>Compelling Question: </a:t>
            </a:r>
            <a:r>
              <a:rPr lang="en" sz="1800" dirty="0">
                <a:solidFill>
                  <a:schemeClr val="dk1"/>
                </a:solidFill>
              </a:rPr>
              <a:t>How do I implement performance assessments to assess student mastery of the </a:t>
            </a:r>
            <a:r>
              <a:rPr lang="en" sz="1800" i="1" dirty="0">
                <a:solidFill>
                  <a:schemeClr val="dk1"/>
                </a:solidFill>
              </a:rPr>
              <a:t>KAS for Social Studies? </a:t>
            </a:r>
            <a:endParaRPr sz="1800" i="1" dirty="0">
              <a:solidFill>
                <a:schemeClr val="dk1"/>
              </a:solidFill>
            </a:endParaRPr>
          </a:p>
          <a:p>
            <a:pPr marL="457200" lvl="0" indent="0" algn="l" rtl="0">
              <a:lnSpc>
                <a:spcPct val="90000"/>
              </a:lnSpc>
              <a:spcBef>
                <a:spcPts val="800"/>
              </a:spcBef>
              <a:spcAft>
                <a:spcPts val="0"/>
              </a:spcAft>
              <a:buNone/>
            </a:pPr>
            <a:endParaRPr sz="1800" i="1" dirty="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dirty="0"/>
              <a:t>Supporting Questions: </a:t>
            </a:r>
            <a:r>
              <a:rPr lang="en" sz="1800" dirty="0">
                <a:solidFill>
                  <a:schemeClr val="dk1"/>
                </a:solidFill>
              </a:rPr>
              <a:t>How do I align standards to assessment?</a:t>
            </a:r>
            <a:endParaRPr sz="1800" dirty="0">
              <a:solidFill>
                <a:schemeClr val="dk1"/>
              </a:solidFill>
            </a:endParaRPr>
          </a:p>
          <a:p>
            <a:pPr marL="457200" lvl="0" indent="0" algn="l" rtl="0">
              <a:lnSpc>
                <a:spcPct val="90000"/>
              </a:lnSpc>
              <a:spcBef>
                <a:spcPts val="800"/>
              </a:spcBef>
              <a:spcAft>
                <a:spcPts val="0"/>
              </a:spcAft>
              <a:buNone/>
            </a:pPr>
            <a:endParaRPr sz="1800" dirty="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dirty="0"/>
              <a:t>Learning Target: </a:t>
            </a:r>
            <a:r>
              <a:rPr lang="en" sz="1800" dirty="0">
                <a:solidFill>
                  <a:schemeClr val="dk1"/>
                </a:solidFill>
              </a:rPr>
              <a:t>I can implement performance assessments that evaluate student mastery of the </a:t>
            </a:r>
            <a:r>
              <a:rPr lang="en" sz="1800" i="1" dirty="0">
                <a:solidFill>
                  <a:schemeClr val="dk1"/>
                </a:solidFill>
              </a:rPr>
              <a:t>KAS for Social Studies</a:t>
            </a:r>
            <a:r>
              <a:rPr lang="en" sz="1800" dirty="0">
                <a:solidFill>
                  <a:schemeClr val="dk1"/>
                </a:solidFill>
              </a:rPr>
              <a:t>. </a:t>
            </a:r>
            <a:endParaRPr sz="1800" dirty="0">
              <a:solidFill>
                <a:schemeClr val="dk1"/>
              </a:solidFill>
            </a:endParaRPr>
          </a:p>
          <a:p>
            <a:pPr marL="0" lvl="0" indent="0" algn="l" rtl="0">
              <a:lnSpc>
                <a:spcPct val="90000"/>
              </a:lnSpc>
              <a:spcBef>
                <a:spcPts val="800"/>
              </a:spcBef>
              <a:spcAft>
                <a:spcPts val="0"/>
              </a:spcAft>
              <a:buNone/>
            </a:pPr>
            <a:endParaRPr sz="1800" dirty="0">
              <a:solidFill>
                <a:schemeClr val="dk1"/>
              </a:solidFill>
            </a:endParaRPr>
          </a:p>
          <a:p>
            <a:pPr marL="342900" lvl="0" indent="-279400" algn="l" rtl="0">
              <a:lnSpc>
                <a:spcPct val="90000"/>
              </a:lnSpc>
              <a:spcBef>
                <a:spcPts val="800"/>
              </a:spcBef>
              <a:spcAft>
                <a:spcPts val="0"/>
              </a:spcAft>
              <a:buSzPts val="1800"/>
              <a:buChar char="•"/>
            </a:pPr>
            <a:r>
              <a:rPr lang="en" sz="1800" b="1" dirty="0"/>
              <a:t>Success Criteria</a:t>
            </a:r>
            <a:r>
              <a:rPr lang="en" sz="1800" dirty="0"/>
              <a:t>: </a:t>
            </a:r>
            <a:r>
              <a:rPr lang="en" sz="1800" dirty="0">
                <a:solidFill>
                  <a:schemeClr val="dk1"/>
                </a:solidFill>
              </a:rPr>
              <a:t> I will be successful when I can determine if an assessment is aligned to the standards. </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b="0"/>
              <a:t>Now What?</a:t>
            </a:r>
            <a:endParaRPr dirty="0"/>
          </a:p>
        </p:txBody>
      </p:sp>
      <p:grpSp>
        <p:nvGrpSpPr>
          <p:cNvPr id="337" name="Google Shape;337;p27">
            <a:extLst>
              <a:ext uri="{C183D7F6-B498-43B3-948B-1728B52AA6E4}">
                <adec:decorative xmlns:adec="http://schemas.microsoft.com/office/drawing/2017/decorative" val="1"/>
              </a:ext>
            </a:extLst>
          </p:cNvPr>
          <p:cNvGrpSpPr/>
          <p:nvPr/>
        </p:nvGrpSpPr>
        <p:grpSpPr>
          <a:xfrm>
            <a:off x="6397336" y="-1"/>
            <a:ext cx="2746700" cy="4466135"/>
            <a:chOff x="4337910" y="0"/>
            <a:chExt cx="3662267" cy="5954847"/>
          </a:xfrm>
        </p:grpSpPr>
        <p:sp>
          <p:nvSpPr>
            <p:cNvPr id="338" name="Google Shape;338;p27"/>
            <p:cNvSpPr/>
            <p:nvPr/>
          </p:nvSpPr>
          <p:spPr>
            <a:xfrm>
              <a:off x="5133977" y="0"/>
              <a:ext cx="2866200" cy="2866500"/>
            </a:xfrm>
            <a:custGeom>
              <a:avLst/>
              <a:gdLst/>
              <a:ahLst/>
              <a:cxnLst/>
              <a:rect l="l" t="t" r="r" b="b"/>
              <a:pathLst>
                <a:path w="120000" h="120000" extrusionOk="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7"/>
                  </a:lnTo>
                  <a:lnTo>
                    <a:pt x="72144" y="96444"/>
                  </a:lnTo>
                  <a:cubicBezTo>
                    <a:pt x="90761" y="90239"/>
                    <a:pt x="101708" y="71000"/>
                    <a:pt x="97532" y="51825"/>
                  </a:cubicBezTo>
                  <a:cubicBezTo>
                    <a:pt x="93356" y="32650"/>
                    <a:pt x="75400" y="19706"/>
                    <a:pt x="55889" y="21806"/>
                  </a:cubicBezTo>
                  <a:cubicBezTo>
                    <a:pt x="36379" y="23907"/>
                    <a:pt x="21588" y="40376"/>
                    <a:pt x="21588" y="60000"/>
                  </a:cubicBezTo>
                  <a:close/>
                </a:path>
              </a:pathLst>
            </a:custGeom>
            <a:gradFill>
              <a:gsLst>
                <a:gs pos="0">
                  <a:srgbClr val="8796AD"/>
                </a:gs>
                <a:gs pos="78000">
                  <a:srgbClr val="70829C"/>
                </a:gs>
                <a:gs pos="100000">
                  <a:srgbClr val="70829C"/>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9" name="Google Shape;339;p27"/>
            <p:cNvSpPr/>
            <p:nvPr/>
          </p:nvSpPr>
          <p:spPr>
            <a:xfrm>
              <a:off x="5767493" y="1034928"/>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0" name="Google Shape;340;p27"/>
            <p:cNvSpPr txBox="1"/>
            <p:nvPr/>
          </p:nvSpPr>
          <p:spPr>
            <a:xfrm>
              <a:off x="5767493" y="1034928"/>
              <a:ext cx="1592700"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200" b="1" i="0" u="none" strike="noStrike" cap="none">
                  <a:solidFill>
                    <a:schemeClr val="dk1"/>
                  </a:solidFill>
                  <a:latin typeface="Libre Franklin Medium"/>
                  <a:ea typeface="Libre Franklin Medium"/>
                  <a:cs typeface="Libre Franklin Medium"/>
                  <a:sym typeface="Libre Franklin Medium"/>
                </a:rPr>
                <a:t>What do students need to know and be able to do?</a:t>
              </a:r>
              <a:endParaRPr sz="1100" b="0" i="0" u="none" strike="noStrike" cap="none" dirty="0">
                <a:solidFill>
                  <a:srgbClr val="000000"/>
                </a:solidFill>
                <a:latin typeface="Arial"/>
                <a:ea typeface="Arial"/>
                <a:cs typeface="Arial"/>
                <a:sym typeface="Arial"/>
              </a:endParaRPr>
            </a:p>
          </p:txBody>
        </p:sp>
        <p:sp>
          <p:nvSpPr>
            <p:cNvPr id="341" name="Google Shape;341;p27"/>
            <p:cNvSpPr/>
            <p:nvPr/>
          </p:nvSpPr>
          <p:spPr>
            <a:xfrm>
              <a:off x="4337910" y="1647073"/>
              <a:ext cx="2866200" cy="2866500"/>
            </a:xfrm>
            <a:custGeom>
              <a:avLst/>
              <a:gdLst/>
              <a:ahLst/>
              <a:cxnLst/>
              <a:rect l="l" t="t" r="r" b="b"/>
              <a:pathLst>
                <a:path w="120000" h="120000" extrusionOk="0">
                  <a:moveTo>
                    <a:pt x="96480" y="23523"/>
                  </a:moveTo>
                  <a:lnTo>
                    <a:pt x="87164" y="32839"/>
                  </a:lnTo>
                  <a:cubicBezTo>
                    <a:pt x="75944" y="21617"/>
                    <a:pt x="58979" y="18450"/>
                    <a:pt x="44466" y="24867"/>
                  </a:cubicBezTo>
                  <a:cubicBezTo>
                    <a:pt x="29954" y="31284"/>
                    <a:pt x="20880" y="45966"/>
                    <a:pt x="21631" y="61817"/>
                  </a:cubicBezTo>
                  <a:cubicBezTo>
                    <a:pt x="22382" y="77668"/>
                    <a:pt x="32801" y="91427"/>
                    <a:pt x="47856" y="96444"/>
                  </a:cubicBezTo>
                  <a:lnTo>
                    <a:pt x="47295" y="88507"/>
                  </a:lnTo>
                  <a:lnTo>
                    <a:pt x="63170" y="104890"/>
                  </a:lnTo>
                  <a:lnTo>
                    <a:pt x="49408" y="118429"/>
                  </a:lnTo>
                  <a:lnTo>
                    <a:pt x="48839" y="110367"/>
                  </a:lnTo>
                  <a:lnTo>
                    <a:pt x="48839" y="110367"/>
                  </a:lnTo>
                  <a:cubicBezTo>
                    <a:pt x="27395" y="105615"/>
                    <a:pt x="11312" y="87807"/>
                    <a:pt x="8761" y="65991"/>
                  </a:cubicBezTo>
                  <a:cubicBezTo>
                    <a:pt x="6210" y="44176"/>
                    <a:pt x="17752" y="23137"/>
                    <a:pt x="37521" y="13566"/>
                  </a:cubicBezTo>
                  <a:cubicBezTo>
                    <a:pt x="57290" y="3996"/>
                    <a:pt x="80951" y="7991"/>
                    <a:pt x="96480" y="23523"/>
                  </a:cubicBezTo>
                  <a:close/>
                </a:path>
              </a:pathLst>
            </a:custGeom>
            <a:gradFill>
              <a:gsLst>
                <a:gs pos="0">
                  <a:srgbClr val="7697AE"/>
                </a:gs>
                <a:gs pos="78000">
                  <a:srgbClr val="5F849E"/>
                </a:gs>
                <a:gs pos="100000">
                  <a:srgbClr val="5F849E"/>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2" name="Google Shape;342;p27"/>
            <p:cNvSpPr/>
            <p:nvPr/>
          </p:nvSpPr>
          <p:spPr>
            <a:xfrm>
              <a:off x="4974656" y="2691529"/>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3" name="Google Shape;343;p27"/>
            <p:cNvSpPr txBox="1"/>
            <p:nvPr/>
          </p:nvSpPr>
          <p:spPr>
            <a:xfrm>
              <a:off x="4974656" y="2691529"/>
              <a:ext cx="1592700"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200" b="1" i="0" u="none" strike="noStrike" cap="none">
                  <a:solidFill>
                    <a:schemeClr val="dk1"/>
                  </a:solidFill>
                  <a:latin typeface="Libre Franklin Medium"/>
                  <a:ea typeface="Libre Franklin Medium"/>
                  <a:cs typeface="Libre Franklin Medium"/>
                  <a:sym typeface="Libre Franklin Medium"/>
                </a:rPr>
                <a:t>How will we know they learned it?</a:t>
              </a:r>
              <a:endParaRPr sz="1100" b="0" i="0" u="none" strike="noStrike" cap="none" dirty="0">
                <a:solidFill>
                  <a:srgbClr val="000000"/>
                </a:solidFill>
                <a:latin typeface="Arial"/>
                <a:ea typeface="Arial"/>
                <a:cs typeface="Arial"/>
                <a:sym typeface="Arial"/>
              </a:endParaRPr>
            </a:p>
          </p:txBody>
        </p:sp>
        <p:sp>
          <p:nvSpPr>
            <p:cNvPr id="344" name="Google Shape;344;p27"/>
            <p:cNvSpPr/>
            <p:nvPr/>
          </p:nvSpPr>
          <p:spPr>
            <a:xfrm>
              <a:off x="5337972" y="3491247"/>
              <a:ext cx="2462400" cy="2463600"/>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5" name="Google Shape;345;p27"/>
            <p:cNvSpPr/>
            <p:nvPr/>
          </p:nvSpPr>
          <p:spPr>
            <a:xfrm>
              <a:off x="5771260" y="4350512"/>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6" name="Google Shape;346;p27"/>
            <p:cNvSpPr txBox="1"/>
            <p:nvPr/>
          </p:nvSpPr>
          <p:spPr>
            <a:xfrm>
              <a:off x="5771260" y="4350512"/>
              <a:ext cx="1592700"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200" b="1" i="0" u="none" strike="noStrike" cap="none">
                  <a:solidFill>
                    <a:schemeClr val="dk1"/>
                  </a:solidFill>
                  <a:latin typeface="Libre Franklin Medium"/>
                  <a:ea typeface="Libre Franklin Medium"/>
                  <a:cs typeface="Libre Franklin Medium"/>
                  <a:sym typeface="Libre Franklin Medium"/>
                </a:rPr>
                <a:t>How will we get all students there?</a:t>
              </a:r>
              <a:endParaRPr sz="1100" b="0" i="0" u="none" strike="noStrike" cap="none" dirty="0">
                <a:solidFill>
                  <a:srgbClr val="000000"/>
                </a:solidFill>
                <a:latin typeface="Arial"/>
                <a:ea typeface="Arial"/>
                <a:cs typeface="Arial"/>
                <a:sym typeface="Arial"/>
              </a:endParaRPr>
            </a:p>
          </p:txBody>
        </p:sp>
      </p:grpSp>
      <p:sp>
        <p:nvSpPr>
          <p:cNvPr id="347" name="Google Shape;347;p27" descr="Arrow indicating question 2 " title="Arrow indicating question 2 "/>
          <p:cNvSpPr/>
          <p:nvPr/>
        </p:nvSpPr>
        <p:spPr>
          <a:xfrm>
            <a:off x="4907080" y="1894100"/>
            <a:ext cx="1330500" cy="555000"/>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Medium"/>
              <a:buNone/>
            </a:pPr>
            <a:endParaRPr sz="1400" b="0" i="0" u="none" strike="noStrike" cap="none" dirty="0">
              <a:solidFill>
                <a:srgbClr val="FFFFFF"/>
              </a:solidFill>
              <a:latin typeface="Libre Franklin Medium"/>
              <a:ea typeface="Libre Franklin Medium"/>
              <a:cs typeface="Libre Franklin Medium"/>
              <a:sym typeface="Libre Franklin Medium"/>
            </a:endParaRPr>
          </a:p>
        </p:txBody>
      </p:sp>
      <p:sp>
        <p:nvSpPr>
          <p:cNvPr id="348" name="Google Shape;348;p27"/>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20</a:t>
            </a:fld>
            <a:endParaRPr sz="1100" dirty="0">
              <a:solidFill>
                <a:srgbClr val="000000"/>
              </a:solidFill>
              <a:latin typeface="Arial"/>
              <a:ea typeface="Arial"/>
              <a:cs typeface="Arial"/>
              <a:sym typeface="Arial"/>
            </a:endParaRPr>
          </a:p>
        </p:txBody>
      </p:sp>
      <p:sp>
        <p:nvSpPr>
          <p:cNvPr id="349" name="Google Shape;349;p27"/>
          <p:cNvSpPr txBox="1"/>
          <p:nvPr/>
        </p:nvSpPr>
        <p:spPr>
          <a:xfrm>
            <a:off x="486825" y="1016000"/>
            <a:ext cx="4260600" cy="31329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1200"/>
              </a:spcAft>
              <a:buClr>
                <a:schemeClr val="dk1"/>
              </a:buClr>
              <a:buSzPts val="1900"/>
              <a:buFont typeface="Libre Franklin"/>
              <a:buChar char="●"/>
            </a:pPr>
            <a:r>
              <a:rPr lang="en" sz="1900" b="0" i="0" u="none" strike="noStrike" cap="none" dirty="0">
                <a:solidFill>
                  <a:schemeClr val="dk1"/>
                </a:solidFill>
                <a:latin typeface="Franklin Gothic Book" panose="020B0503020102020204" pitchFamily="34" charset="0"/>
                <a:ea typeface="Libre Franklin"/>
                <a:cs typeface="Libre Franklin"/>
                <a:sym typeface="Libre Franklin"/>
              </a:rPr>
              <a:t>Remember the DuFour questions from the </a:t>
            </a:r>
            <a:r>
              <a:rPr lang="en" sz="1900" dirty="0">
                <a:solidFill>
                  <a:schemeClr val="dk1"/>
                </a:solidFill>
                <a:latin typeface="Franklin Gothic Book" panose="020B0503020102020204" pitchFamily="34" charset="0"/>
                <a:ea typeface="Libre Franklin"/>
                <a:cs typeface="Libre Franklin"/>
                <a:sym typeface="Libre Franklin"/>
              </a:rPr>
              <a:t>introduction to the module series.</a:t>
            </a:r>
            <a:endParaRPr sz="1900" dirty="0">
              <a:solidFill>
                <a:schemeClr val="dk1"/>
              </a:solidFill>
              <a:latin typeface="Franklin Gothic Book" panose="020B0503020102020204" pitchFamily="34" charset="0"/>
              <a:ea typeface="Libre Franklin"/>
              <a:cs typeface="Libre Franklin"/>
              <a:sym typeface="Libre Franklin"/>
            </a:endParaRPr>
          </a:p>
          <a:p>
            <a:pPr marL="457200" marR="0" lvl="0" indent="-349250" algn="l" rtl="0">
              <a:lnSpc>
                <a:spcPct val="100000"/>
              </a:lnSpc>
              <a:spcBef>
                <a:spcPts val="0"/>
              </a:spcBef>
              <a:spcAft>
                <a:spcPts val="1200"/>
              </a:spcAft>
              <a:buClr>
                <a:schemeClr val="dk1"/>
              </a:buClr>
              <a:buSzPts val="1900"/>
              <a:buFont typeface="Libre Franklin"/>
              <a:buChar char="●"/>
            </a:pPr>
            <a:r>
              <a:rPr lang="en" sz="1900" b="1" i="0" u="none" strike="noStrike" cap="none" dirty="0">
                <a:solidFill>
                  <a:schemeClr val="dk1"/>
                </a:solidFill>
                <a:latin typeface="Franklin Gothic Book" panose="020B0503020102020204" pitchFamily="34" charset="0"/>
                <a:ea typeface="Libre Franklin"/>
                <a:cs typeface="Libre Franklin"/>
                <a:sym typeface="Libre Franklin"/>
              </a:rPr>
              <a:t>Unpacking the standards </a:t>
            </a:r>
            <a:r>
              <a:rPr lang="en" sz="1900" b="0" i="0" u="none" strike="noStrike" cap="none" dirty="0">
                <a:solidFill>
                  <a:schemeClr val="dk1"/>
                </a:solidFill>
                <a:latin typeface="Franklin Gothic Book" panose="020B0503020102020204" pitchFamily="34" charset="0"/>
                <a:ea typeface="Libre Franklin"/>
                <a:cs typeface="Libre Franklin"/>
                <a:sym typeface="Libre Franklin"/>
              </a:rPr>
              <a:t>help with answering </a:t>
            </a:r>
            <a:r>
              <a:rPr lang="en" sz="1900" b="1" i="0" u="none" strike="noStrike" cap="none" dirty="0">
                <a:solidFill>
                  <a:schemeClr val="dk1"/>
                </a:solidFill>
                <a:latin typeface="Franklin Gothic Book" panose="020B0503020102020204" pitchFamily="34" charset="0"/>
                <a:ea typeface="Libre Franklin"/>
                <a:cs typeface="Libre Franklin"/>
                <a:sym typeface="Libre Franklin"/>
              </a:rPr>
              <a:t>the first question.</a:t>
            </a:r>
            <a:endParaRPr sz="1900" b="1" dirty="0">
              <a:solidFill>
                <a:schemeClr val="dk1"/>
              </a:solidFill>
              <a:latin typeface="Franklin Gothic Book" panose="020B0503020102020204" pitchFamily="34" charset="0"/>
              <a:ea typeface="Libre Franklin"/>
              <a:cs typeface="Libre Franklin"/>
              <a:sym typeface="Libre Franklin"/>
            </a:endParaRPr>
          </a:p>
          <a:p>
            <a:pPr marL="457200" marR="0" lvl="0" indent="-349250" algn="l" rtl="0">
              <a:lnSpc>
                <a:spcPct val="100000"/>
              </a:lnSpc>
              <a:spcBef>
                <a:spcPts val="0"/>
              </a:spcBef>
              <a:spcAft>
                <a:spcPts val="1200"/>
              </a:spcAft>
              <a:buClr>
                <a:schemeClr val="dk1"/>
              </a:buClr>
              <a:buSzPts val="1900"/>
              <a:buFont typeface="Libre Franklin"/>
              <a:buChar char="●"/>
            </a:pPr>
            <a:r>
              <a:rPr lang="en" sz="1900" b="0" i="0" u="none" strike="noStrike" cap="none" dirty="0">
                <a:solidFill>
                  <a:schemeClr val="dk1"/>
                </a:solidFill>
                <a:latin typeface="Franklin Gothic Book" panose="020B0503020102020204" pitchFamily="34" charset="0"/>
                <a:ea typeface="Libre Franklin"/>
                <a:cs typeface="Libre Franklin"/>
                <a:sym typeface="Libre Franklin"/>
              </a:rPr>
              <a:t>The next question,</a:t>
            </a:r>
            <a:r>
              <a:rPr lang="en" sz="1900" b="1" i="0" u="none" strike="noStrike" cap="none" dirty="0">
                <a:solidFill>
                  <a:schemeClr val="dk1"/>
                </a:solidFill>
                <a:latin typeface="Franklin Gothic Book" panose="020B0503020102020204" pitchFamily="34" charset="0"/>
                <a:ea typeface="Libre Franklin"/>
                <a:cs typeface="Libre Franklin"/>
                <a:sym typeface="Libre Franklin"/>
              </a:rPr>
              <a:t> “how do we know they learned it?”</a:t>
            </a:r>
            <a:r>
              <a:rPr lang="en" sz="1900" b="0" i="0" u="none" strike="noStrike" cap="none" dirty="0">
                <a:solidFill>
                  <a:schemeClr val="dk1"/>
                </a:solidFill>
                <a:latin typeface="Franklin Gothic Book" panose="020B0503020102020204" pitchFamily="34" charset="0"/>
                <a:ea typeface="Libre Franklin"/>
                <a:cs typeface="Libre Franklin"/>
                <a:sym typeface="Libre Franklin"/>
              </a:rPr>
              <a:t> is the question that </a:t>
            </a:r>
            <a:r>
              <a:rPr lang="en" sz="1900" b="1" i="0" u="none" strike="noStrike" cap="none" dirty="0">
                <a:solidFill>
                  <a:schemeClr val="dk1"/>
                </a:solidFill>
                <a:latin typeface="Franklin Gothic Book" panose="020B0503020102020204" pitchFamily="34" charset="0"/>
                <a:ea typeface="Libre Franklin"/>
                <a:cs typeface="Libre Franklin"/>
                <a:sym typeface="Libre Franklin"/>
              </a:rPr>
              <a:t>connects to assessment.</a:t>
            </a:r>
            <a:endParaRPr sz="2200" b="1" i="0" u="none" strike="noStrike" cap="none" dirty="0">
              <a:solidFill>
                <a:srgbClr val="000000"/>
              </a:solidFill>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8"/>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Reminders</a:t>
            </a:r>
            <a:endParaRPr dirty="0"/>
          </a:p>
        </p:txBody>
      </p:sp>
      <p:sp>
        <p:nvSpPr>
          <p:cNvPr id="356" name="Google Shape;356;p28"/>
          <p:cNvSpPr txBox="1">
            <a:spLocks noGrp="1"/>
          </p:cNvSpPr>
          <p:nvPr>
            <p:ph type="body" idx="1"/>
          </p:nvPr>
        </p:nvSpPr>
        <p:spPr>
          <a:xfrm>
            <a:off x="416825" y="1061200"/>
            <a:ext cx="8106900" cy="31446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2400"/>
              <a:buChar char="•"/>
            </a:pPr>
            <a:r>
              <a:rPr lang="en" sz="2400" b="1"/>
              <a:t>Assessment opportunities</a:t>
            </a:r>
            <a:r>
              <a:rPr lang="en" sz="2400"/>
              <a:t> include</a:t>
            </a:r>
            <a:r>
              <a:rPr lang="en" sz="2400" b="1"/>
              <a:t> all efforts</a:t>
            </a:r>
            <a:r>
              <a:rPr lang="en" sz="2400"/>
              <a:t> to </a:t>
            </a:r>
            <a:r>
              <a:rPr lang="en" sz="2400" b="1"/>
              <a:t>document students’ learning</a:t>
            </a:r>
            <a:r>
              <a:rPr lang="en" sz="2400"/>
              <a:t> before (</a:t>
            </a:r>
            <a:r>
              <a:rPr lang="en" sz="2400" b="1"/>
              <a:t>pre-assessment)</a:t>
            </a:r>
            <a:r>
              <a:rPr lang="en" sz="2400"/>
              <a:t>, during (</a:t>
            </a:r>
            <a:r>
              <a:rPr lang="en" sz="2400" b="1"/>
              <a:t>formative</a:t>
            </a:r>
            <a:r>
              <a:rPr lang="en" sz="2400"/>
              <a:t>), and at the end of a unit segment or at the culmination of the unit (</a:t>
            </a:r>
            <a:r>
              <a:rPr lang="en" sz="2400" b="1"/>
              <a:t>summative</a:t>
            </a:r>
            <a:r>
              <a:rPr lang="en" sz="2400"/>
              <a:t>). </a:t>
            </a:r>
            <a:endParaRPr dirty="0"/>
          </a:p>
          <a:p>
            <a:pPr marL="254000" lvl="0" indent="-254000" algn="l" rtl="0">
              <a:lnSpc>
                <a:spcPct val="90000"/>
              </a:lnSpc>
              <a:spcBef>
                <a:spcPts val="800"/>
              </a:spcBef>
              <a:spcAft>
                <a:spcPts val="0"/>
              </a:spcAft>
              <a:buSzPts val="2400"/>
              <a:buChar char="•"/>
            </a:pPr>
            <a:r>
              <a:rPr lang="en" sz="2400"/>
              <a:t>To serve both teachers and students well, </a:t>
            </a:r>
            <a:r>
              <a:rPr lang="en" sz="2400" b="1"/>
              <a:t>assessments should be seamlessly woven into the unit </a:t>
            </a:r>
            <a:r>
              <a:rPr lang="en" sz="2400"/>
              <a:t>so that teachers can use them to </a:t>
            </a:r>
            <a:r>
              <a:rPr lang="en" sz="2400" b="1"/>
              <a:t>support</a:t>
            </a:r>
            <a:r>
              <a:rPr lang="en" sz="2400"/>
              <a:t> as well as </a:t>
            </a:r>
            <a:r>
              <a:rPr lang="en" sz="2400" b="1"/>
              <a:t>measure </a:t>
            </a:r>
            <a:r>
              <a:rPr lang="en" sz="2400"/>
              <a:t>students’ learning.</a:t>
            </a:r>
            <a:endParaRPr dirty="0"/>
          </a:p>
        </p:txBody>
      </p:sp>
      <p:sp>
        <p:nvSpPr>
          <p:cNvPr id="357" name="Google Shape;357;p28"/>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21</a:t>
            </a:fld>
            <a:endParaRPr sz="1100"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0"/>
          <p:cNvSpPr txBox="1">
            <a:spLocks noGrp="1"/>
          </p:cNvSpPr>
          <p:nvPr>
            <p:ph type="title"/>
          </p:nvPr>
        </p:nvSpPr>
        <p:spPr>
          <a:xfrm>
            <a:off x="412350" y="354275"/>
            <a:ext cx="8319300" cy="681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Reflection</a:t>
            </a:r>
            <a:endParaRPr dirty="0"/>
          </a:p>
        </p:txBody>
      </p:sp>
      <p:sp>
        <p:nvSpPr>
          <p:cNvPr id="371" name="Google Shape;371;p30"/>
          <p:cNvSpPr txBox="1">
            <a:spLocks noGrp="1"/>
          </p:cNvSpPr>
          <p:nvPr>
            <p:ph type="body" idx="1"/>
          </p:nvPr>
        </p:nvSpPr>
        <p:spPr>
          <a:xfrm>
            <a:off x="412350" y="1127200"/>
            <a:ext cx="5737800" cy="31191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90000"/>
              </a:lnSpc>
              <a:spcBef>
                <a:spcPts val="0"/>
              </a:spcBef>
              <a:spcAft>
                <a:spcPts val="0"/>
              </a:spcAft>
              <a:buNone/>
            </a:pPr>
            <a:r>
              <a:rPr lang="en" sz="2400" dirty="0">
                <a:ea typeface="Libre Franklin Medium"/>
                <a:cs typeface="Libre Franklin Medium"/>
                <a:sym typeface="Libre Franklin Medium"/>
              </a:rPr>
              <a:t>Answer these questions on your note catcher:</a:t>
            </a:r>
            <a:endParaRPr sz="2400" dirty="0">
              <a:ea typeface="Libre Franklin Medium"/>
              <a:cs typeface="Libre Franklin Medium"/>
              <a:sym typeface="Libre Franklin Medium"/>
            </a:endParaRPr>
          </a:p>
          <a:p>
            <a:pPr marL="0" lvl="0" indent="0" algn="l" rtl="0">
              <a:lnSpc>
                <a:spcPct val="90000"/>
              </a:lnSpc>
              <a:spcBef>
                <a:spcPts val="0"/>
              </a:spcBef>
              <a:spcAft>
                <a:spcPts val="0"/>
              </a:spcAft>
              <a:buNone/>
            </a:pPr>
            <a:endParaRPr sz="2400" dirty="0">
              <a:ea typeface="Libre Franklin Medium"/>
              <a:cs typeface="Libre Franklin Medium"/>
              <a:sym typeface="Libre Franklin Medium"/>
            </a:endParaRPr>
          </a:p>
          <a:p>
            <a:pPr marL="254000" lvl="0" indent="-231140" algn="l" rtl="0">
              <a:lnSpc>
                <a:spcPct val="90000"/>
              </a:lnSpc>
              <a:spcBef>
                <a:spcPts val="0"/>
              </a:spcBef>
              <a:spcAft>
                <a:spcPts val="0"/>
              </a:spcAft>
              <a:buSzPct val="100000"/>
              <a:buChar char="•"/>
            </a:pPr>
            <a:r>
              <a:rPr lang="en" sz="2400" dirty="0">
                <a:ea typeface="Libre Franklin Medium"/>
                <a:cs typeface="Libre Franklin Medium"/>
                <a:sym typeface="Libre Franklin Medium"/>
              </a:rPr>
              <a:t>Why is it important to unpack standards as a first step in designing assessments?</a:t>
            </a:r>
            <a:endParaRPr dirty="0"/>
          </a:p>
          <a:p>
            <a:pPr marL="254000" lvl="0" indent="-231140" algn="l" rtl="0">
              <a:lnSpc>
                <a:spcPct val="90000"/>
              </a:lnSpc>
              <a:spcBef>
                <a:spcPts val="800"/>
              </a:spcBef>
              <a:spcAft>
                <a:spcPts val="0"/>
              </a:spcAft>
              <a:buSzPct val="100000"/>
              <a:buChar char="•"/>
            </a:pPr>
            <a:r>
              <a:rPr lang="en" sz="2400" dirty="0">
                <a:ea typeface="Libre Franklin Medium"/>
                <a:cs typeface="Libre Franklin Medium"/>
                <a:sym typeface="Libre Franklin Medium"/>
              </a:rPr>
              <a:t>How can you use Steps 2, 3 and 4 of your Unpacking Tool to build assessments?</a:t>
            </a:r>
            <a:endParaRPr dirty="0"/>
          </a:p>
          <a:p>
            <a:pPr marL="254000" lvl="0" indent="-231140" algn="l" rtl="0">
              <a:lnSpc>
                <a:spcPct val="90000"/>
              </a:lnSpc>
              <a:spcBef>
                <a:spcPts val="800"/>
              </a:spcBef>
              <a:spcAft>
                <a:spcPts val="0"/>
              </a:spcAft>
              <a:buSzPct val="100000"/>
              <a:buChar char="•"/>
            </a:pPr>
            <a:r>
              <a:rPr lang="en" sz="2400" dirty="0">
                <a:ea typeface="Libre Franklin Medium"/>
                <a:cs typeface="Libre Franklin Medium"/>
                <a:sym typeface="Libre Franklin Medium"/>
              </a:rPr>
              <a:t>What is one next step you will take to more directly connect assessments to the </a:t>
            </a:r>
            <a:r>
              <a:rPr lang="en" sz="2400" i="1" dirty="0">
                <a:ea typeface="Libre Franklin Medium"/>
                <a:cs typeface="Libre Franklin Medium"/>
                <a:sym typeface="Libre Franklin Medium"/>
              </a:rPr>
              <a:t>KAS for Social Studies</a:t>
            </a:r>
            <a:r>
              <a:rPr lang="en" sz="2400" dirty="0">
                <a:ea typeface="Libre Franklin Medium"/>
                <a:cs typeface="Libre Franklin Medium"/>
                <a:sym typeface="Libre Franklin Medium"/>
              </a:rPr>
              <a:t>?</a:t>
            </a:r>
            <a:endParaRPr dirty="0"/>
          </a:p>
          <a:p>
            <a:pPr marL="254000" lvl="0" indent="-231140" algn="l" rtl="0">
              <a:lnSpc>
                <a:spcPct val="90000"/>
              </a:lnSpc>
              <a:spcBef>
                <a:spcPts val="800"/>
              </a:spcBef>
              <a:spcAft>
                <a:spcPts val="0"/>
              </a:spcAft>
              <a:buSzPct val="100000"/>
              <a:buChar char="•"/>
            </a:pPr>
            <a:r>
              <a:rPr lang="en" sz="2400" dirty="0">
                <a:ea typeface="Libre Franklin Medium"/>
                <a:cs typeface="Libre Franklin Medium"/>
                <a:sym typeface="Libre Franklin Medium"/>
              </a:rPr>
              <a:t>What do you still wonder about?</a:t>
            </a:r>
            <a:endParaRPr sz="2400" dirty="0">
              <a:ea typeface="Libre Franklin Medium"/>
              <a:cs typeface="Libre Franklin Medium"/>
              <a:sym typeface="Libre Franklin Medium"/>
            </a:endParaRPr>
          </a:p>
        </p:txBody>
      </p:sp>
      <p:sp>
        <p:nvSpPr>
          <p:cNvPr id="372" name="Google Shape;372;p30"/>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22</a:t>
            </a:fld>
            <a:endParaRPr sz="1100" dirty="0">
              <a:solidFill>
                <a:srgbClr val="000000"/>
              </a:solidFill>
              <a:latin typeface="Arial"/>
              <a:ea typeface="Arial"/>
              <a:cs typeface="Arial"/>
              <a:sym typeface="Arial"/>
            </a:endParaRPr>
          </a:p>
        </p:txBody>
      </p:sp>
      <p:pic>
        <p:nvPicPr>
          <p:cNvPr id="373" name="Google Shape;373;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59975" y="1305975"/>
            <a:ext cx="2371676" cy="2371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93B4B5E7-3A92-5A35-31E1-C9F3DE43B6F0}"/>
            </a:ext>
          </a:extLst>
        </p:cNvPr>
        <p:cNvGrpSpPr/>
        <p:nvPr/>
      </p:nvGrpSpPr>
      <p:grpSpPr>
        <a:xfrm>
          <a:off x="0" y="0"/>
          <a:ext cx="0" cy="0"/>
          <a:chOff x="0" y="0"/>
          <a:chExt cx="0" cy="0"/>
        </a:xfrm>
      </p:grpSpPr>
      <p:sp>
        <p:nvSpPr>
          <p:cNvPr id="114" name="Google Shape;114;p1">
            <a:extLst>
              <a:ext uri="{FF2B5EF4-FFF2-40B4-BE49-F238E27FC236}">
                <a16:creationId xmlns:a16="http://schemas.microsoft.com/office/drawing/2014/main" id="{4791FE38-806F-92B7-C049-2D060CA327DB}"/>
              </a:ext>
            </a:extLst>
          </p:cNvPr>
          <p:cNvSpPr txBox="1">
            <a:spLocks noGrp="1"/>
          </p:cNvSpPr>
          <p:nvPr>
            <p:ph type="ctrTitle"/>
          </p:nvPr>
        </p:nvSpPr>
        <p:spPr>
          <a:xfrm>
            <a:off x="1942613"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a:t>
            </a:r>
            <a:r>
              <a:rPr lang="en" dirty="0">
                <a:solidFill>
                  <a:schemeClr val="bg1"/>
                </a:solidFill>
              </a:rPr>
              <a:t>2</a:t>
            </a:r>
            <a:endParaRPr dirty="0">
              <a:solidFill>
                <a:schemeClr val="bg1"/>
              </a:solidFill>
            </a:endParaRPr>
          </a:p>
        </p:txBody>
      </p:sp>
      <p:sp>
        <p:nvSpPr>
          <p:cNvPr id="115" name="Google Shape;115;p1">
            <a:extLst>
              <a:ext uri="{FF2B5EF4-FFF2-40B4-BE49-F238E27FC236}">
                <a16:creationId xmlns:a16="http://schemas.microsoft.com/office/drawing/2014/main" id="{6E148F14-6873-A979-7C1A-B635A39B9E44}"/>
              </a:ext>
            </a:extLst>
          </p:cNvPr>
          <p:cNvSpPr txBox="1">
            <a:spLocks noGrp="1"/>
          </p:cNvSpPr>
          <p:nvPr>
            <p:ph type="subTitle" idx="1"/>
          </p:nvPr>
        </p:nvSpPr>
        <p:spPr>
          <a:xfrm>
            <a:off x="2286000" y="2875953"/>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Module Three: </a:t>
            </a:r>
            <a:endParaRPr dirty="0"/>
          </a:p>
          <a:p>
            <a:pPr marL="0" lvl="0" indent="0" algn="ctr" rtl="0">
              <a:lnSpc>
                <a:spcPct val="90000"/>
              </a:lnSpc>
              <a:spcBef>
                <a:spcPts val="0"/>
              </a:spcBef>
              <a:spcAft>
                <a:spcPts val="0"/>
              </a:spcAft>
              <a:buSzPts val="2100"/>
              <a:buNone/>
            </a:pPr>
            <a:r>
              <a:rPr lang="en-US" dirty="0"/>
              <a:t>How do I determine if an assessment is aligned to the standards? </a:t>
            </a:r>
          </a:p>
        </p:txBody>
      </p:sp>
      <p:sp>
        <p:nvSpPr>
          <p:cNvPr id="116" name="Google Shape;116;p1">
            <a:extLst>
              <a:ext uri="{FF2B5EF4-FFF2-40B4-BE49-F238E27FC236}">
                <a16:creationId xmlns:a16="http://schemas.microsoft.com/office/drawing/2014/main" id="{8941FD40-6AF3-57C5-8C70-6F7FFD9A79D5}"/>
              </a:ext>
            </a:extLst>
          </p:cNvPr>
          <p:cNvSpPr txBox="1">
            <a:spLocks noGrp="1"/>
          </p:cNvSpPr>
          <p:nvPr>
            <p:ph type="sldNum" idx="12"/>
          </p:nvPr>
        </p:nvSpPr>
        <p:spPr>
          <a:xfrm>
            <a:off x="6490450" y="4759113"/>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23</a:t>
            </a:fld>
            <a:endParaRPr dirty="0">
              <a:solidFill>
                <a:srgbClr val="007780"/>
              </a:solidFill>
            </a:endParaRPr>
          </a:p>
        </p:txBody>
      </p:sp>
    </p:spTree>
    <p:extLst>
      <p:ext uri="{BB962C8B-B14F-4D97-AF65-F5344CB8AC3E}">
        <p14:creationId xmlns:p14="http://schemas.microsoft.com/office/powerpoint/2010/main" val="360774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2f6cf8d57c_0_5"/>
          <p:cNvSpPr txBox="1">
            <a:spLocks noGrp="1"/>
          </p:cNvSpPr>
          <p:nvPr>
            <p:ph type="title"/>
          </p:nvPr>
        </p:nvSpPr>
        <p:spPr>
          <a:xfrm>
            <a:off x="506025" y="171648"/>
            <a:ext cx="7886700" cy="62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Overview of this module</a:t>
            </a:r>
            <a:endParaRPr dirty="0"/>
          </a:p>
        </p:txBody>
      </p:sp>
      <p:sp>
        <p:nvSpPr>
          <p:cNvPr id="130" name="Google Shape;130;g32f6cf8d57c_0_5"/>
          <p:cNvSpPr txBox="1">
            <a:spLocks noGrp="1"/>
          </p:cNvSpPr>
          <p:nvPr>
            <p:ph type="body" idx="1"/>
          </p:nvPr>
        </p:nvSpPr>
        <p:spPr>
          <a:xfrm>
            <a:off x="276750" y="2344025"/>
            <a:ext cx="8804100" cy="1833300"/>
          </a:xfrm>
          <a:prstGeom prst="rect">
            <a:avLst/>
          </a:prstGeom>
        </p:spPr>
        <p:txBody>
          <a:bodyPr spcFirstLastPara="1" wrap="square" lIns="68575" tIns="34275" rIns="68575" bIns="34275" anchor="t" anchorCtr="0">
            <a:normAutofit fontScale="85000" lnSpcReduction="20000"/>
          </a:bodyPr>
          <a:lstStyle/>
          <a:p>
            <a:pPr marL="0" lvl="0" indent="0" algn="l" rtl="0">
              <a:lnSpc>
                <a:spcPct val="107000"/>
              </a:lnSpc>
              <a:spcBef>
                <a:spcPts val="0"/>
              </a:spcBef>
              <a:spcAft>
                <a:spcPts val="0"/>
              </a:spcAft>
              <a:buNone/>
            </a:pPr>
            <a:r>
              <a:rPr lang="en" sz="2400" dirty="0">
                <a:solidFill>
                  <a:schemeClr val="dk1"/>
                </a:solidFill>
              </a:rPr>
              <a:t>The role of assessments in social studies is a </a:t>
            </a:r>
            <a:r>
              <a:rPr lang="en" sz="2400" b="1" dirty="0">
                <a:solidFill>
                  <a:schemeClr val="dk1"/>
                </a:solidFill>
              </a:rPr>
              <a:t>linear process</a:t>
            </a:r>
            <a:r>
              <a:rPr lang="en" sz="2400" dirty="0">
                <a:solidFill>
                  <a:schemeClr val="dk1"/>
                </a:solidFill>
              </a:rPr>
              <a:t>; therefore,  it is </a:t>
            </a:r>
            <a:r>
              <a:rPr lang="en" sz="2400" b="1" dirty="0">
                <a:solidFill>
                  <a:schemeClr val="dk1"/>
                </a:solidFill>
              </a:rPr>
              <a:t>important</a:t>
            </a:r>
            <a:r>
              <a:rPr lang="en" sz="2400" dirty="0">
                <a:solidFill>
                  <a:schemeClr val="dk1"/>
                </a:solidFill>
              </a:rPr>
              <a:t> to go through the </a:t>
            </a:r>
            <a:r>
              <a:rPr lang="en" sz="2400" b="1" dirty="0">
                <a:solidFill>
                  <a:schemeClr val="dk1"/>
                </a:solidFill>
              </a:rPr>
              <a:t>first sections</a:t>
            </a:r>
            <a:r>
              <a:rPr lang="en" sz="2400" dirty="0">
                <a:solidFill>
                  <a:schemeClr val="dk1"/>
                </a:solidFill>
              </a:rPr>
              <a:t> in order to better understand </a:t>
            </a:r>
            <a:r>
              <a:rPr lang="en" sz="2400" b="1" dirty="0">
                <a:solidFill>
                  <a:schemeClr val="dk1"/>
                </a:solidFill>
              </a:rPr>
              <a:t>the purpose of performance assessments </a:t>
            </a:r>
            <a:r>
              <a:rPr lang="en" sz="2400" dirty="0">
                <a:solidFill>
                  <a:schemeClr val="dk1"/>
                </a:solidFill>
              </a:rPr>
              <a:t>in the bigger picture of </a:t>
            </a:r>
            <a:r>
              <a:rPr lang="en" sz="2400" b="1" dirty="0">
                <a:solidFill>
                  <a:schemeClr val="dk1"/>
                </a:solidFill>
              </a:rPr>
              <a:t>assessing learning.</a:t>
            </a:r>
            <a:endParaRPr sz="2400" b="1" dirty="0">
              <a:solidFill>
                <a:schemeClr val="dk1"/>
              </a:solidFill>
            </a:endParaRPr>
          </a:p>
          <a:p>
            <a:pPr marL="0" lvl="0" indent="0" algn="l" rtl="0">
              <a:lnSpc>
                <a:spcPct val="107000"/>
              </a:lnSpc>
              <a:spcBef>
                <a:spcPts val="0"/>
              </a:spcBef>
              <a:spcAft>
                <a:spcPts val="0"/>
              </a:spcAft>
              <a:buNone/>
            </a:pPr>
            <a:endParaRPr sz="2400" dirty="0">
              <a:solidFill>
                <a:schemeClr val="dk1"/>
              </a:solidFill>
            </a:endParaRPr>
          </a:p>
          <a:p>
            <a:pPr marL="0" lvl="0" indent="0" algn="ctr" rtl="0">
              <a:lnSpc>
                <a:spcPct val="107000"/>
              </a:lnSpc>
              <a:spcBef>
                <a:spcPts val="0"/>
              </a:spcBef>
              <a:spcAft>
                <a:spcPts val="0"/>
              </a:spcAft>
              <a:buClr>
                <a:schemeClr val="dk1"/>
              </a:buClr>
              <a:buSzPct val="45833"/>
              <a:buFont typeface="Arial"/>
              <a:buNone/>
            </a:pPr>
            <a:r>
              <a:rPr lang="en" sz="2400" b="1" dirty="0">
                <a:solidFill>
                  <a:schemeClr val="dk1"/>
                </a:solidFill>
              </a:rPr>
              <a:t>Module Three</a:t>
            </a:r>
            <a:r>
              <a:rPr lang="en" sz="2400" dirty="0">
                <a:solidFill>
                  <a:schemeClr val="dk1"/>
                </a:solidFill>
              </a:rPr>
              <a:t> is focused connecting standards to assessment. </a:t>
            </a:r>
            <a:endParaRPr dirty="0"/>
          </a:p>
        </p:txBody>
      </p:sp>
      <p:pic>
        <p:nvPicPr>
          <p:cNvPr id="3" name="Picture 2">
            <a:extLst>
              <a:ext uri="{FF2B5EF4-FFF2-40B4-BE49-F238E27FC236}">
                <a16:creationId xmlns:a16="http://schemas.microsoft.com/office/drawing/2014/main" id="{CBD2734F-DC18-73C7-393A-0FB53ACF6EED}"/>
              </a:ext>
            </a:extLst>
          </p:cNvPr>
          <p:cNvPicPr>
            <a:picLocks noChangeAspect="1"/>
          </p:cNvPicPr>
          <p:nvPr/>
        </p:nvPicPr>
        <p:blipFill>
          <a:blip r:embed="rId3"/>
          <a:stretch>
            <a:fillRect/>
          </a:stretch>
        </p:blipFill>
        <p:spPr>
          <a:xfrm>
            <a:off x="650476" y="715595"/>
            <a:ext cx="7597798" cy="15393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Warm-Up</a:t>
            </a:r>
            <a:endParaRPr dirty="0"/>
          </a:p>
        </p:txBody>
      </p:sp>
      <p:sp>
        <p:nvSpPr>
          <p:cNvPr id="137" name="Google Shape;137;p5"/>
          <p:cNvSpPr txBox="1">
            <a:spLocks noGrp="1"/>
          </p:cNvSpPr>
          <p:nvPr>
            <p:ph type="body" idx="1"/>
          </p:nvPr>
        </p:nvSpPr>
        <p:spPr>
          <a:xfrm>
            <a:off x="416848" y="1330097"/>
            <a:ext cx="5488800" cy="2843400"/>
          </a:xfrm>
          <a:prstGeom prst="rect">
            <a:avLst/>
          </a:prstGeom>
          <a:noFill/>
          <a:ln>
            <a:noFill/>
          </a:ln>
        </p:spPr>
        <p:txBody>
          <a:bodyPr spcFirstLastPara="1" wrap="square" lIns="68575" tIns="34275" rIns="68575" bIns="34275" anchor="t" anchorCtr="0">
            <a:normAutofit/>
          </a:bodyPr>
          <a:lstStyle/>
          <a:p>
            <a:pPr marL="254000" lvl="0" indent="-254000" algn="l" rtl="0">
              <a:lnSpc>
                <a:spcPct val="90000"/>
              </a:lnSpc>
              <a:spcBef>
                <a:spcPts val="0"/>
              </a:spcBef>
              <a:spcAft>
                <a:spcPts val="0"/>
              </a:spcAft>
              <a:buSzPts val="2400"/>
              <a:buChar char="•"/>
            </a:pPr>
            <a:r>
              <a:rPr lang="en" sz="2400" dirty="0"/>
              <a:t>What does it mean to unpack standards?</a:t>
            </a:r>
            <a:endParaRPr sz="2400" dirty="0"/>
          </a:p>
          <a:p>
            <a:pPr marL="457200" lvl="0" indent="0" algn="l" rtl="0">
              <a:lnSpc>
                <a:spcPct val="90000"/>
              </a:lnSpc>
              <a:spcBef>
                <a:spcPts val="0"/>
              </a:spcBef>
              <a:spcAft>
                <a:spcPts val="0"/>
              </a:spcAft>
              <a:buNone/>
            </a:pPr>
            <a:endParaRPr sz="2400" dirty="0"/>
          </a:p>
          <a:p>
            <a:pPr marL="254000" lvl="0" indent="-254000" algn="l" rtl="0">
              <a:lnSpc>
                <a:spcPct val="90000"/>
              </a:lnSpc>
              <a:spcBef>
                <a:spcPts val="800"/>
              </a:spcBef>
              <a:spcAft>
                <a:spcPts val="0"/>
              </a:spcAft>
              <a:buSzPts val="2400"/>
              <a:buChar char="•"/>
            </a:pPr>
            <a:r>
              <a:rPr lang="en" sz="2400" dirty="0"/>
              <a:t>Why is unpacking a standard essential to assessment design? </a:t>
            </a:r>
            <a:endParaRPr sz="2400" dirty="0"/>
          </a:p>
          <a:p>
            <a:pPr marL="152400" lvl="0" indent="0" algn="l" rtl="0">
              <a:lnSpc>
                <a:spcPct val="90000"/>
              </a:lnSpc>
              <a:spcBef>
                <a:spcPts val="800"/>
              </a:spcBef>
              <a:spcAft>
                <a:spcPts val="0"/>
              </a:spcAft>
              <a:buSzPts val="2400"/>
              <a:buNone/>
            </a:pPr>
            <a:endParaRPr sz="2400" dirty="0"/>
          </a:p>
          <a:p>
            <a:pPr marL="254000" lvl="0" indent="-101600" algn="l" rtl="0">
              <a:lnSpc>
                <a:spcPct val="90000"/>
              </a:lnSpc>
              <a:spcBef>
                <a:spcPts val="800"/>
              </a:spcBef>
              <a:spcAft>
                <a:spcPts val="0"/>
              </a:spcAft>
              <a:buSzPts val="2400"/>
              <a:buNone/>
            </a:pPr>
            <a:endParaRPr sz="2400" dirty="0"/>
          </a:p>
          <a:p>
            <a:pPr marL="254000" lvl="0" indent="-101600" algn="l" rtl="0">
              <a:lnSpc>
                <a:spcPct val="90000"/>
              </a:lnSpc>
              <a:spcBef>
                <a:spcPts val="800"/>
              </a:spcBef>
              <a:spcAft>
                <a:spcPts val="0"/>
              </a:spcAft>
              <a:buSzPts val="2400"/>
              <a:buNone/>
            </a:pPr>
            <a:endParaRPr sz="2400" dirty="0"/>
          </a:p>
        </p:txBody>
      </p:sp>
      <p:sp>
        <p:nvSpPr>
          <p:cNvPr id="138" name="Google Shape;138;p5"/>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4</a:t>
            </a:fld>
            <a:endParaRPr sz="1100" dirty="0">
              <a:solidFill>
                <a:srgbClr val="000000"/>
              </a:solidFill>
              <a:latin typeface="Arial"/>
              <a:ea typeface="Arial"/>
              <a:cs typeface="Arial"/>
              <a:sym typeface="Arial"/>
            </a:endParaRPr>
          </a:p>
        </p:txBody>
      </p:sp>
      <p:pic>
        <p:nvPicPr>
          <p:cNvPr id="139" name="Google Shape;139;p5" descr="Public Domain Clip Art Image | pen &amp; pencil | ID: 13969767611079 ..."/>
          <p:cNvPicPr preferRelativeResize="0"/>
          <p:nvPr/>
        </p:nvPicPr>
        <p:blipFill>
          <a:blip r:embed="rId3">
            <a:alphaModFix/>
          </a:blip>
          <a:stretch>
            <a:fillRect/>
          </a:stretch>
        </p:blipFill>
        <p:spPr>
          <a:xfrm>
            <a:off x="6347250" y="1335769"/>
            <a:ext cx="2491950" cy="2250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6" descr="This chart indicates the defintions of standards. " title="What are standards definition? "/>
          <p:cNvGraphicFramePr/>
          <p:nvPr>
            <p:extLst>
              <p:ext uri="{D42A27DB-BD31-4B8C-83A1-F6EECF244321}">
                <p14:modId xmlns:p14="http://schemas.microsoft.com/office/powerpoint/2010/main" val="3931794067"/>
              </p:ext>
            </p:extLst>
          </p:nvPr>
        </p:nvGraphicFramePr>
        <p:xfrm>
          <a:off x="441331" y="1681501"/>
          <a:ext cx="6736725" cy="2210168"/>
        </p:xfrm>
        <a:graphic>
          <a:graphicData uri="http://schemas.openxmlformats.org/drawingml/2006/table">
            <a:tbl>
              <a:tblPr firstRow="1">
                <a:noFill/>
                <a:tableStyleId>{0192B09E-AF4A-47EC-B7B4-B0F60F3A7197}</a:tableStyleId>
              </a:tblPr>
              <a:tblGrid>
                <a:gridCol w="987925">
                  <a:extLst>
                    <a:ext uri="{9D8B030D-6E8A-4147-A177-3AD203B41FA5}">
                      <a16:colId xmlns:a16="http://schemas.microsoft.com/office/drawing/2014/main" val="20000"/>
                    </a:ext>
                  </a:extLst>
                </a:gridCol>
                <a:gridCol w="5748800">
                  <a:extLst>
                    <a:ext uri="{9D8B030D-6E8A-4147-A177-3AD203B41FA5}">
                      <a16:colId xmlns:a16="http://schemas.microsoft.com/office/drawing/2014/main" val="20001"/>
                    </a:ext>
                  </a:extLst>
                </a:gridCol>
              </a:tblGrid>
              <a:tr h="250250">
                <a:tc>
                  <a:txBody>
                    <a:bodyPr/>
                    <a:lstStyle/>
                    <a:p>
                      <a:pPr marL="0" marR="0" lvl="0" indent="0" algn="l" rtl="0">
                        <a:lnSpc>
                          <a:spcPct val="100000"/>
                        </a:lnSpc>
                        <a:spcBef>
                          <a:spcPts val="0"/>
                        </a:spcBef>
                        <a:spcAft>
                          <a:spcPts val="0"/>
                        </a:spcAft>
                        <a:buClr>
                          <a:schemeClr val="dk1"/>
                        </a:buClr>
                        <a:buSzPts val="1400"/>
                        <a:buFont typeface="Libre Franklin Medium"/>
                        <a:buNone/>
                      </a:pPr>
                      <a:endParaRPr sz="1400" u="none" strike="noStrike" cap="none" dirty="0"/>
                    </a:p>
                  </a:txBody>
                  <a:tcPr marL="68575" marR="68575" marT="68575" marB="68575">
                    <a:solidFill>
                      <a:srgbClr val="B3C0DF"/>
                    </a:solidFill>
                  </a:tcPr>
                </a:tc>
                <a:tc>
                  <a:txBody>
                    <a:bodyPr/>
                    <a:lstStyle/>
                    <a:p>
                      <a:pPr marL="0" marR="0" lvl="0" indent="0" algn="ctr" rtl="0">
                        <a:lnSpc>
                          <a:spcPct val="115000"/>
                        </a:lnSpc>
                        <a:spcBef>
                          <a:spcPts val="0"/>
                        </a:spcBef>
                        <a:spcAft>
                          <a:spcPts val="0"/>
                        </a:spcAft>
                        <a:buClr>
                          <a:srgbClr val="3F3F3F"/>
                        </a:buClr>
                        <a:buSzPts val="1400"/>
                        <a:buFont typeface="Libre Franklin Medium"/>
                        <a:buNone/>
                      </a:pPr>
                      <a:r>
                        <a:rPr lang="en" sz="1400" b="1" u="none" strike="noStrike" cap="none">
                          <a:solidFill>
                            <a:srgbClr val="3F3F3F"/>
                          </a:solidFill>
                          <a:latin typeface="Libre Franklin Medium"/>
                          <a:ea typeface="Libre Franklin Medium"/>
                          <a:cs typeface="Libre Franklin Medium"/>
                          <a:sym typeface="Libre Franklin Medium"/>
                        </a:rPr>
                        <a:t>Definition</a:t>
                      </a:r>
                      <a:endParaRPr sz="1400" b="1"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solidFill>
                      <a:srgbClr val="B3C0DF"/>
                    </a:solidFill>
                  </a:tcPr>
                </a:tc>
                <a:extLst>
                  <a:ext uri="{0D108BD9-81ED-4DB2-BD59-A6C34878D82A}">
                    <a16:rowId xmlns:a16="http://schemas.microsoft.com/office/drawing/2014/main" val="10000"/>
                  </a:ext>
                </a:extLst>
              </a:tr>
              <a:tr h="442175">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b="1" u="none" strike="noStrike" cap="none">
                          <a:solidFill>
                            <a:srgbClr val="3F3F3F"/>
                          </a:solidFill>
                          <a:latin typeface="Libre Franklin Medium"/>
                          <a:ea typeface="Libre Franklin Medium"/>
                          <a:cs typeface="Libre Franklin Medium"/>
                          <a:sym typeface="Libre Franklin Medium"/>
                        </a:rPr>
                        <a:t>Know</a:t>
                      </a:r>
                      <a:endParaRPr sz="1400" b="1"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u="none" strike="noStrike" cap="none">
                          <a:solidFill>
                            <a:srgbClr val="3F3F3F"/>
                          </a:solidFill>
                          <a:latin typeface="Libre Franklin Medium"/>
                          <a:ea typeface="Libre Franklin Medium"/>
                          <a:cs typeface="Libre Franklin Medium"/>
                          <a:sym typeface="Libre Franklin Medium"/>
                        </a:rPr>
                        <a:t>Refers to facts, dates, places, people, definitions, rules or information</a:t>
                      </a:r>
                      <a:endParaRPr sz="1400"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extLst>
                  <a:ext uri="{0D108BD9-81ED-4DB2-BD59-A6C34878D82A}">
                    <a16:rowId xmlns:a16="http://schemas.microsoft.com/office/drawing/2014/main" val="10001"/>
                  </a:ext>
                </a:extLst>
              </a:tr>
              <a:tr h="246200">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b="1" u="none" strike="noStrike" cap="none">
                          <a:solidFill>
                            <a:srgbClr val="3F3F3F"/>
                          </a:solidFill>
                          <a:latin typeface="Libre Franklin Medium"/>
                          <a:ea typeface="Libre Franklin Medium"/>
                          <a:cs typeface="Libre Franklin Medium"/>
                          <a:sym typeface="Libre Franklin Medium"/>
                        </a:rPr>
                        <a:t>Understand</a:t>
                      </a:r>
                      <a:endParaRPr sz="1400" b="1"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u="none" strike="noStrike" cap="none">
                          <a:solidFill>
                            <a:srgbClr val="3F3F3F"/>
                          </a:solidFill>
                          <a:latin typeface="Libre Franklin Medium"/>
                          <a:ea typeface="Libre Franklin Medium"/>
                          <a:cs typeface="Libre Franklin Medium"/>
                          <a:sym typeface="Libre Franklin Medium"/>
                        </a:rPr>
                        <a:t>Refers to theories, generalizations or big ideas</a:t>
                      </a:r>
                      <a:endParaRPr sz="1400"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extLst>
                  <a:ext uri="{0D108BD9-81ED-4DB2-BD59-A6C34878D82A}">
                    <a16:rowId xmlns:a16="http://schemas.microsoft.com/office/drawing/2014/main" val="10002"/>
                  </a:ext>
                </a:extLst>
              </a:tr>
              <a:tr h="626000">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b="1" u="none" strike="noStrike" cap="none">
                          <a:solidFill>
                            <a:srgbClr val="3F3F3F"/>
                          </a:solidFill>
                          <a:latin typeface="Libre Franklin Medium"/>
                          <a:ea typeface="Libre Franklin Medium"/>
                          <a:cs typeface="Libre Franklin Medium"/>
                          <a:sym typeface="Libre Franklin Medium"/>
                        </a:rPr>
                        <a:t>Do</a:t>
                      </a:r>
                      <a:endParaRPr sz="1400" b="1"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tc>
                  <a:txBody>
                    <a:bodyPr/>
                    <a:lstStyle/>
                    <a:p>
                      <a:pPr marL="0" marR="0" lvl="0" indent="0" algn="l" rtl="0">
                        <a:lnSpc>
                          <a:spcPct val="115000"/>
                        </a:lnSpc>
                        <a:spcBef>
                          <a:spcPts val="0"/>
                        </a:spcBef>
                        <a:spcAft>
                          <a:spcPts val="0"/>
                        </a:spcAft>
                        <a:buClr>
                          <a:srgbClr val="3F3F3F"/>
                        </a:buClr>
                        <a:buSzPts val="1400"/>
                        <a:buFont typeface="Libre Franklin Medium"/>
                        <a:buNone/>
                      </a:pPr>
                      <a:r>
                        <a:rPr lang="en" sz="1400" u="none" strike="noStrike" cap="none" dirty="0">
                          <a:solidFill>
                            <a:srgbClr val="3F3F3F"/>
                          </a:solidFill>
                          <a:latin typeface="Libre Franklin Medium"/>
                          <a:ea typeface="Libre Franklin Medium"/>
                          <a:cs typeface="Libre Franklin Medium"/>
                          <a:sym typeface="Libre Franklin Medium"/>
                        </a:rPr>
                        <a:t>Refers to skills such as communication, reading, computation, application and transfer to new situations</a:t>
                      </a:r>
                      <a:endParaRPr sz="1400" u="none" strike="noStrike" cap="none" dirty="0">
                        <a:solidFill>
                          <a:srgbClr val="3F3F3F"/>
                        </a:solidFill>
                        <a:latin typeface="Libre Franklin Medium"/>
                        <a:ea typeface="Libre Franklin Medium"/>
                        <a:cs typeface="Libre Franklin Medium"/>
                        <a:sym typeface="Libre Franklin Medium"/>
                      </a:endParaRPr>
                    </a:p>
                  </a:txBody>
                  <a:tcPr marL="68575" marR="68575" marT="68575" marB="68575"/>
                </a:tc>
                <a:extLst>
                  <a:ext uri="{0D108BD9-81ED-4DB2-BD59-A6C34878D82A}">
                    <a16:rowId xmlns:a16="http://schemas.microsoft.com/office/drawing/2014/main" val="10003"/>
                  </a:ext>
                </a:extLst>
              </a:tr>
            </a:tbl>
          </a:graphicData>
        </a:graphic>
      </p:graphicFrame>
      <p:sp>
        <p:nvSpPr>
          <p:cNvPr id="145" name="Google Shape;145;p6"/>
          <p:cNvSpPr txBox="1"/>
          <p:nvPr/>
        </p:nvSpPr>
        <p:spPr>
          <a:xfrm>
            <a:off x="365733" y="875456"/>
            <a:ext cx="6523500" cy="726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595959"/>
              </a:buClr>
              <a:buSzPts val="1800"/>
              <a:buFont typeface="Libre Franklin Medium"/>
              <a:buNone/>
            </a:pPr>
            <a:r>
              <a:rPr lang="en" sz="1800" b="0" i="1" u="none" strike="noStrike" cap="none">
                <a:solidFill>
                  <a:srgbClr val="595959"/>
                </a:solidFill>
                <a:latin typeface="Libre Franklin Medium"/>
                <a:ea typeface="Libre Franklin Medium"/>
                <a:cs typeface="Libre Franklin Medium"/>
                <a:sym typeface="Libre Franklin Medium"/>
              </a:rPr>
              <a:t>Standards</a:t>
            </a:r>
            <a:r>
              <a:rPr lang="en" sz="1800" b="0" i="0" u="none" strike="noStrike" cap="none">
                <a:solidFill>
                  <a:srgbClr val="595959"/>
                </a:solidFill>
                <a:latin typeface="Libre Franklin Medium"/>
                <a:ea typeface="Libre Franklin Medium"/>
                <a:cs typeface="Libre Franklin Medium"/>
                <a:sym typeface="Libre Franklin Medium"/>
              </a:rPr>
              <a:t> define what students should</a:t>
            </a:r>
            <a:r>
              <a:rPr lang="en" sz="1800" b="0" i="1" u="none" strike="noStrike" cap="none">
                <a:solidFill>
                  <a:srgbClr val="595959"/>
                </a:solidFill>
                <a:latin typeface="Libre Franklin Medium"/>
                <a:ea typeface="Libre Franklin Medium"/>
                <a:cs typeface="Libre Franklin Medium"/>
                <a:sym typeface="Libre Franklin Medium"/>
              </a:rPr>
              <a:t> know</a:t>
            </a:r>
            <a:r>
              <a:rPr lang="en" sz="1800" b="0" i="0" u="none" strike="noStrike" cap="none">
                <a:solidFill>
                  <a:srgbClr val="595959"/>
                </a:solidFill>
                <a:latin typeface="Libre Franklin Medium"/>
                <a:ea typeface="Libre Franklin Medium"/>
                <a:cs typeface="Libre Franklin Medium"/>
                <a:sym typeface="Libre Franklin Medium"/>
              </a:rPr>
              <a:t>, </a:t>
            </a:r>
            <a:r>
              <a:rPr lang="en" sz="1800" b="0" i="1" u="none" strike="noStrike" cap="none">
                <a:solidFill>
                  <a:srgbClr val="595959"/>
                </a:solidFill>
                <a:latin typeface="Libre Franklin Medium"/>
                <a:ea typeface="Libre Franklin Medium"/>
                <a:cs typeface="Libre Franklin Medium"/>
                <a:sym typeface="Libre Franklin Medium"/>
              </a:rPr>
              <a:t>understand</a:t>
            </a:r>
            <a:r>
              <a:rPr lang="en" sz="1800" b="0" i="0" u="none" strike="noStrike" cap="none">
                <a:solidFill>
                  <a:srgbClr val="595959"/>
                </a:solidFill>
                <a:latin typeface="Libre Franklin Medium"/>
                <a:ea typeface="Libre Franklin Medium"/>
                <a:cs typeface="Libre Franklin Medium"/>
                <a:sym typeface="Libre Franklin Medium"/>
              </a:rPr>
              <a:t> and be able to </a:t>
            </a:r>
            <a:r>
              <a:rPr lang="en" sz="1800" b="0" i="1" u="none" strike="noStrike" cap="none">
                <a:solidFill>
                  <a:srgbClr val="595959"/>
                </a:solidFill>
                <a:latin typeface="Libre Franklin Medium"/>
                <a:ea typeface="Libre Franklin Medium"/>
                <a:cs typeface="Libre Franklin Medium"/>
                <a:sym typeface="Libre Franklin Medium"/>
              </a:rPr>
              <a:t>do</a:t>
            </a:r>
            <a:r>
              <a:rPr lang="en" sz="1800" b="0" i="0" u="none" strike="noStrike" cap="none">
                <a:solidFill>
                  <a:srgbClr val="595959"/>
                </a:solidFill>
                <a:latin typeface="Libre Franklin Medium"/>
                <a:ea typeface="Libre Franklin Medium"/>
                <a:cs typeface="Libre Franklin Medium"/>
                <a:sym typeface="Libre Franklin Medium"/>
              </a:rPr>
              <a:t> at the end of a grade level.</a:t>
            </a:r>
            <a:endParaRPr sz="1800" b="0" i="0" u="none" strike="noStrike" cap="none" dirty="0">
              <a:solidFill>
                <a:srgbClr val="595959"/>
              </a:solidFill>
              <a:latin typeface="Libre Franklin Medium"/>
              <a:ea typeface="Libre Franklin Medium"/>
              <a:cs typeface="Libre Franklin Medium"/>
              <a:sym typeface="Libre Franklin Medium"/>
            </a:endParaRPr>
          </a:p>
        </p:txBody>
      </p:sp>
      <p:sp>
        <p:nvSpPr>
          <p:cNvPr id="146" name="Google Shape;146;p6"/>
          <p:cNvSpPr txBox="1">
            <a:spLocks noGrp="1"/>
          </p:cNvSpPr>
          <p:nvPr>
            <p:ph type="title"/>
          </p:nvPr>
        </p:nvSpPr>
        <p:spPr>
          <a:xfrm>
            <a:off x="416840" y="192769"/>
            <a:ext cx="6447600" cy="726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What Are Standards?</a:t>
            </a:r>
            <a:endParaRPr dirty="0"/>
          </a:p>
        </p:txBody>
      </p:sp>
      <p:sp>
        <p:nvSpPr>
          <p:cNvPr id="147" name="Google Shape;147;p6"/>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5</a:t>
            </a:fld>
            <a:endParaRPr sz="1100"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Rectangle 1">
            <a:extLst>
              <a:ext uri="{FF2B5EF4-FFF2-40B4-BE49-F238E27FC236}">
                <a16:creationId xmlns:a16="http://schemas.microsoft.com/office/drawing/2014/main" id="{6BA0200D-0CC5-0EA4-C614-FE03A6B4B044}"/>
              </a:ext>
            </a:extLst>
          </p:cNvPr>
          <p:cNvSpPr/>
          <p:nvPr/>
        </p:nvSpPr>
        <p:spPr>
          <a:xfrm>
            <a:off x="6215743" y="4266398"/>
            <a:ext cx="2721428" cy="87710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Google Shape;152;p7"/>
          <p:cNvSpPr txBox="1">
            <a:spLocks noGrp="1"/>
          </p:cNvSpPr>
          <p:nvPr>
            <p:ph type="title"/>
          </p:nvPr>
        </p:nvSpPr>
        <p:spPr>
          <a:xfrm>
            <a:off x="454478" y="169373"/>
            <a:ext cx="5091600" cy="997064"/>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rgbClr val="072B62"/>
              </a:buClr>
              <a:buSzPts val="3300"/>
              <a:buFont typeface="Georgia"/>
              <a:buNone/>
            </a:pPr>
            <a:r>
              <a:rPr lang="en" sz="2800" b="0" dirty="0"/>
              <a:t>Critical Elements of Learning</a:t>
            </a:r>
            <a:r>
              <a:rPr lang="en" sz="2800" dirty="0"/>
              <a:t> </a:t>
            </a:r>
            <a:r>
              <a:rPr lang="en" sz="2800" b="0" dirty="0"/>
              <a:t>Theory Design</a:t>
            </a:r>
            <a:endParaRPr sz="2800" dirty="0"/>
          </a:p>
        </p:txBody>
      </p:sp>
      <p:grpSp>
        <p:nvGrpSpPr>
          <p:cNvPr id="153" name="Google Shape;153;p7">
            <a:extLst>
              <a:ext uri="{C183D7F6-B498-43B3-948B-1728B52AA6E4}">
                <adec:decorative xmlns:adec="http://schemas.microsoft.com/office/drawing/2017/decorative" val="1"/>
              </a:ext>
            </a:extLst>
          </p:cNvPr>
          <p:cNvGrpSpPr/>
          <p:nvPr/>
        </p:nvGrpSpPr>
        <p:grpSpPr>
          <a:xfrm>
            <a:off x="5812971" y="169373"/>
            <a:ext cx="3197871" cy="4776088"/>
            <a:chOff x="4337910" y="0"/>
            <a:chExt cx="3662267" cy="5954847"/>
          </a:xfrm>
        </p:grpSpPr>
        <p:sp>
          <p:nvSpPr>
            <p:cNvPr id="154" name="Google Shape;154;p7"/>
            <p:cNvSpPr/>
            <p:nvPr/>
          </p:nvSpPr>
          <p:spPr>
            <a:xfrm>
              <a:off x="5133977" y="0"/>
              <a:ext cx="2866200" cy="2866500"/>
            </a:xfrm>
            <a:custGeom>
              <a:avLst/>
              <a:gdLst/>
              <a:ahLst/>
              <a:cxnLst/>
              <a:rect l="l" t="t" r="r" b="b"/>
              <a:pathLst>
                <a:path w="120000" h="120000" extrusionOk="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7"/>
                  </a:lnTo>
                  <a:lnTo>
                    <a:pt x="72144" y="96444"/>
                  </a:lnTo>
                  <a:cubicBezTo>
                    <a:pt x="90761" y="90239"/>
                    <a:pt x="101708" y="71000"/>
                    <a:pt x="97532" y="51825"/>
                  </a:cubicBezTo>
                  <a:cubicBezTo>
                    <a:pt x="93356" y="32650"/>
                    <a:pt x="75400" y="19706"/>
                    <a:pt x="55889" y="21806"/>
                  </a:cubicBezTo>
                  <a:cubicBezTo>
                    <a:pt x="36379" y="23907"/>
                    <a:pt x="21588" y="40376"/>
                    <a:pt x="21588" y="60000"/>
                  </a:cubicBezTo>
                  <a:close/>
                </a:path>
              </a:pathLst>
            </a:custGeom>
            <a:gradFill>
              <a:gsLst>
                <a:gs pos="0">
                  <a:srgbClr val="8796AD"/>
                </a:gs>
                <a:gs pos="78000">
                  <a:srgbClr val="70829C"/>
                </a:gs>
                <a:gs pos="100000">
                  <a:srgbClr val="70829C"/>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5" name="Google Shape;155;p7"/>
            <p:cNvSpPr/>
            <p:nvPr/>
          </p:nvSpPr>
          <p:spPr>
            <a:xfrm>
              <a:off x="5767493" y="1034928"/>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6" name="Google Shape;156;p7"/>
            <p:cNvSpPr txBox="1"/>
            <p:nvPr/>
          </p:nvSpPr>
          <p:spPr>
            <a:xfrm>
              <a:off x="5819029" y="899215"/>
              <a:ext cx="1592699"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100" b="1" i="0" u="none" strike="noStrike" cap="none" dirty="0">
                  <a:solidFill>
                    <a:schemeClr val="dk1"/>
                  </a:solidFill>
                  <a:latin typeface="Libre Franklin Medium"/>
                  <a:ea typeface="Libre Franklin Medium"/>
                  <a:cs typeface="Libre Franklin Medium"/>
                  <a:sym typeface="Libre Franklin Medium"/>
                </a:rPr>
                <a:t>What do students need to know and be able to do?</a:t>
              </a:r>
              <a:endParaRPr sz="1050" b="0" i="0" u="none" strike="noStrike" cap="none" dirty="0">
                <a:solidFill>
                  <a:srgbClr val="000000"/>
                </a:solidFill>
                <a:latin typeface="Arial"/>
                <a:ea typeface="Arial"/>
                <a:cs typeface="Arial"/>
                <a:sym typeface="Arial"/>
              </a:endParaRPr>
            </a:p>
          </p:txBody>
        </p:sp>
        <p:sp>
          <p:nvSpPr>
            <p:cNvPr id="157" name="Google Shape;157;p7"/>
            <p:cNvSpPr/>
            <p:nvPr/>
          </p:nvSpPr>
          <p:spPr>
            <a:xfrm>
              <a:off x="4337910" y="1647073"/>
              <a:ext cx="2866200" cy="2866500"/>
            </a:xfrm>
            <a:custGeom>
              <a:avLst/>
              <a:gdLst/>
              <a:ahLst/>
              <a:cxnLst/>
              <a:rect l="l" t="t" r="r" b="b"/>
              <a:pathLst>
                <a:path w="120000" h="120000" extrusionOk="0">
                  <a:moveTo>
                    <a:pt x="96480" y="23523"/>
                  </a:moveTo>
                  <a:lnTo>
                    <a:pt x="87164" y="32839"/>
                  </a:lnTo>
                  <a:cubicBezTo>
                    <a:pt x="75944" y="21617"/>
                    <a:pt x="58979" y="18450"/>
                    <a:pt x="44466" y="24867"/>
                  </a:cubicBezTo>
                  <a:cubicBezTo>
                    <a:pt x="29954" y="31284"/>
                    <a:pt x="20880" y="45966"/>
                    <a:pt x="21631" y="61817"/>
                  </a:cubicBezTo>
                  <a:cubicBezTo>
                    <a:pt x="22382" y="77668"/>
                    <a:pt x="32801" y="91427"/>
                    <a:pt x="47856" y="96444"/>
                  </a:cubicBezTo>
                  <a:lnTo>
                    <a:pt x="47295" y="88507"/>
                  </a:lnTo>
                  <a:lnTo>
                    <a:pt x="63170" y="104890"/>
                  </a:lnTo>
                  <a:lnTo>
                    <a:pt x="49408" y="118429"/>
                  </a:lnTo>
                  <a:lnTo>
                    <a:pt x="48839" y="110367"/>
                  </a:lnTo>
                  <a:lnTo>
                    <a:pt x="48839" y="110367"/>
                  </a:lnTo>
                  <a:cubicBezTo>
                    <a:pt x="27395" y="105615"/>
                    <a:pt x="11312" y="87807"/>
                    <a:pt x="8761" y="65991"/>
                  </a:cubicBezTo>
                  <a:cubicBezTo>
                    <a:pt x="6210" y="44176"/>
                    <a:pt x="17752" y="23137"/>
                    <a:pt x="37521" y="13566"/>
                  </a:cubicBezTo>
                  <a:cubicBezTo>
                    <a:pt x="57290" y="3996"/>
                    <a:pt x="80951" y="7991"/>
                    <a:pt x="96480" y="23523"/>
                  </a:cubicBezTo>
                  <a:close/>
                </a:path>
              </a:pathLst>
            </a:custGeom>
            <a:gradFill>
              <a:gsLst>
                <a:gs pos="0">
                  <a:srgbClr val="7697AE"/>
                </a:gs>
                <a:gs pos="78000">
                  <a:srgbClr val="5F849E"/>
                </a:gs>
                <a:gs pos="100000">
                  <a:srgbClr val="5F849E"/>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p7"/>
            <p:cNvSpPr/>
            <p:nvPr/>
          </p:nvSpPr>
          <p:spPr>
            <a:xfrm>
              <a:off x="4974656" y="2691529"/>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p7"/>
            <p:cNvSpPr txBox="1"/>
            <p:nvPr/>
          </p:nvSpPr>
          <p:spPr>
            <a:xfrm>
              <a:off x="4974656" y="2691529"/>
              <a:ext cx="1592700"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200" b="1" i="0" u="none" strike="noStrike" cap="none">
                  <a:solidFill>
                    <a:schemeClr val="dk1"/>
                  </a:solidFill>
                  <a:latin typeface="Libre Franklin Medium"/>
                  <a:ea typeface="Libre Franklin Medium"/>
                  <a:cs typeface="Libre Franklin Medium"/>
                  <a:sym typeface="Libre Franklin Medium"/>
                </a:rPr>
                <a:t>How will we know they learned it?</a:t>
              </a:r>
              <a:endParaRPr sz="1100" b="0" i="0" u="none" strike="noStrike" cap="none" dirty="0">
                <a:solidFill>
                  <a:srgbClr val="000000"/>
                </a:solidFill>
                <a:latin typeface="Arial"/>
                <a:ea typeface="Arial"/>
                <a:cs typeface="Arial"/>
                <a:sym typeface="Arial"/>
              </a:endParaRPr>
            </a:p>
          </p:txBody>
        </p:sp>
        <p:sp>
          <p:nvSpPr>
            <p:cNvPr id="160" name="Google Shape;160;p7"/>
            <p:cNvSpPr/>
            <p:nvPr/>
          </p:nvSpPr>
          <p:spPr>
            <a:xfrm>
              <a:off x="5337972" y="3491247"/>
              <a:ext cx="2462400" cy="2463600"/>
            </a:xfrm>
            <a:prstGeom prst="blockArc">
              <a:avLst>
                <a:gd name="adj1" fmla="val 13500000"/>
                <a:gd name="adj2" fmla="val 10800000"/>
                <a:gd name="adj3" fmla="val 12740"/>
              </a:avLst>
            </a:prstGeom>
            <a:gradFill>
              <a:gsLst>
                <a:gs pos="0">
                  <a:srgbClr val="67A4B1"/>
                </a:gs>
                <a:gs pos="78000">
                  <a:srgbClr val="50909D"/>
                </a:gs>
                <a:gs pos="100000">
                  <a:srgbClr val="50909D"/>
                </a:gs>
              </a:gsLst>
              <a:lin ang="5400012" scaled="0"/>
            </a:gradFill>
            <a:ln>
              <a:noFill/>
            </a:ln>
            <a:effectLst>
              <a:outerShdw blurRad="38100" dist="25400" dir="5400000" rotWithShape="0">
                <a:srgbClr val="000000">
                  <a:alpha val="34509"/>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p7"/>
            <p:cNvSpPr/>
            <p:nvPr/>
          </p:nvSpPr>
          <p:spPr>
            <a:xfrm>
              <a:off x="5771260" y="4350512"/>
              <a:ext cx="1592700" cy="7962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2" name="Google Shape;162;p7"/>
            <p:cNvSpPr txBox="1"/>
            <p:nvPr/>
          </p:nvSpPr>
          <p:spPr>
            <a:xfrm>
              <a:off x="5771260" y="4350512"/>
              <a:ext cx="1592700" cy="796200"/>
            </a:xfrm>
            <a:prstGeom prst="rect">
              <a:avLst/>
            </a:prstGeom>
            <a:noFill/>
            <a:ln>
              <a:noFill/>
            </a:ln>
          </p:spPr>
          <p:txBody>
            <a:bodyPr spcFirstLastPara="1" wrap="square" lIns="7625" tIns="7625" rIns="7625" bIns="7625" anchor="ctr" anchorCtr="0">
              <a:noAutofit/>
            </a:bodyPr>
            <a:lstStyle/>
            <a:p>
              <a:pPr marL="0" marR="0" lvl="0" indent="0" algn="ctr" rtl="0">
                <a:lnSpc>
                  <a:spcPct val="90000"/>
                </a:lnSpc>
                <a:spcBef>
                  <a:spcPts val="0"/>
                </a:spcBef>
                <a:spcAft>
                  <a:spcPts val="0"/>
                </a:spcAft>
                <a:buClr>
                  <a:schemeClr val="dk1"/>
                </a:buClr>
                <a:buSzPts val="1200"/>
                <a:buFont typeface="Libre Franklin Medium"/>
                <a:buNone/>
              </a:pPr>
              <a:r>
                <a:rPr lang="en" sz="1200" b="1" i="0" u="none" strike="noStrike" cap="none">
                  <a:solidFill>
                    <a:schemeClr val="dk1"/>
                  </a:solidFill>
                  <a:latin typeface="Libre Franklin Medium"/>
                  <a:ea typeface="Libre Franklin Medium"/>
                  <a:cs typeface="Libre Franklin Medium"/>
                  <a:sym typeface="Libre Franklin Medium"/>
                </a:rPr>
                <a:t>How will we get all students there?</a:t>
              </a:r>
              <a:endParaRPr sz="1100" b="0" i="0" u="none" strike="noStrike" cap="none" dirty="0">
                <a:solidFill>
                  <a:srgbClr val="000000"/>
                </a:solidFill>
                <a:latin typeface="Arial"/>
                <a:ea typeface="Arial"/>
                <a:cs typeface="Arial"/>
                <a:sym typeface="Arial"/>
              </a:endParaRPr>
            </a:p>
          </p:txBody>
        </p:sp>
      </p:grpSp>
      <p:sp>
        <p:nvSpPr>
          <p:cNvPr id="163" name="Google Shape;163;p7" descr="Indicates question 1: What do students need to know and be able to do? " title="Arrow"/>
          <p:cNvSpPr/>
          <p:nvPr/>
        </p:nvSpPr>
        <p:spPr>
          <a:xfrm rot="20185374">
            <a:off x="4906602" y="1028645"/>
            <a:ext cx="1490414" cy="498532"/>
          </a:xfrm>
          <a:prstGeom prst="rightArrow">
            <a:avLst>
              <a:gd name="adj1" fmla="val 50000"/>
              <a:gd name="adj2" fmla="val 50000"/>
            </a:avLst>
          </a:prstGeom>
          <a:solidFill>
            <a:schemeClr val="accent1"/>
          </a:solidFill>
          <a:ln w="19050" cap="rnd" cmpd="sng">
            <a:solidFill>
              <a:srgbClr val="364A7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Medium"/>
              <a:buNone/>
            </a:pPr>
            <a:endParaRPr sz="1400" b="0" i="0" u="none" strike="noStrike" cap="none" dirty="0">
              <a:solidFill>
                <a:srgbClr val="FFFFFF"/>
              </a:solidFill>
              <a:latin typeface="Libre Franklin Medium"/>
              <a:ea typeface="Libre Franklin Medium"/>
              <a:cs typeface="Libre Franklin Medium"/>
              <a:sym typeface="Libre Franklin Medium"/>
            </a:endParaRPr>
          </a:p>
        </p:txBody>
      </p:sp>
      <p:sp>
        <p:nvSpPr>
          <p:cNvPr id="164" name="Google Shape;164;p7"/>
          <p:cNvSpPr txBox="1">
            <a:spLocks noGrp="1"/>
          </p:cNvSpPr>
          <p:nvPr>
            <p:ph type="dt" idx="10"/>
          </p:nvPr>
        </p:nvSpPr>
        <p:spPr>
          <a:xfrm>
            <a:off x="307626" y="4671561"/>
            <a:ext cx="2057400" cy="273900"/>
          </a:xfrm>
          <a:prstGeom prst="rect">
            <a:avLst/>
          </a:prstGeom>
          <a:noFill/>
          <a:ln>
            <a:noFill/>
          </a:ln>
        </p:spPr>
        <p:txBody>
          <a:bodyPr spcFirstLastPara="1" wrap="square" lIns="68575" tIns="34275" rIns="68575" bIns="34275" anchor="ctr" anchorCtr="0">
            <a:noAutofit/>
          </a:bodyPr>
          <a:lstStyle/>
          <a:p>
            <a:pPr marL="0" lvl="0" indent="0"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pPr marL="0" lvl="0" indent="0" rtl="0">
                <a:lnSpc>
                  <a:spcPct val="100000"/>
                </a:lnSpc>
                <a:spcBef>
                  <a:spcPts val="0"/>
                </a:spcBef>
                <a:spcAft>
                  <a:spcPts val="0"/>
                </a:spcAft>
                <a:buClr>
                  <a:srgbClr val="000000"/>
                </a:buClr>
                <a:buSzPts val="1100"/>
                <a:buFont typeface="Arial"/>
                <a:buNone/>
              </a:pPr>
              <a:t>6</a:t>
            </a:fld>
            <a:endParaRPr sz="1100" dirty="0">
              <a:solidFill>
                <a:srgbClr val="000000"/>
              </a:solidFill>
              <a:latin typeface="Arial"/>
              <a:ea typeface="Arial"/>
              <a:cs typeface="Arial"/>
              <a:sym typeface="Arial"/>
            </a:endParaRPr>
          </a:p>
        </p:txBody>
      </p:sp>
      <p:sp>
        <p:nvSpPr>
          <p:cNvPr id="166" name="Google Shape;166;p7"/>
          <p:cNvSpPr txBox="1">
            <a:spLocks noGrp="1"/>
          </p:cNvSpPr>
          <p:nvPr>
            <p:ph type="body" idx="1"/>
          </p:nvPr>
        </p:nvSpPr>
        <p:spPr>
          <a:xfrm>
            <a:off x="307626" y="1774371"/>
            <a:ext cx="5270107" cy="2386146"/>
          </a:xfrm>
          <a:prstGeom prst="rect">
            <a:avLst/>
          </a:prstGeom>
        </p:spPr>
        <p:txBody>
          <a:bodyPr spcFirstLastPara="1" wrap="square" lIns="68575" tIns="34275" rIns="68575" bIns="34275" anchor="t" anchorCtr="0">
            <a:noAutofit/>
          </a:bodyPr>
          <a:lstStyle/>
          <a:p>
            <a:pPr marL="120650" lvl="0" indent="0" algn="l" rtl="0">
              <a:lnSpc>
                <a:spcPct val="107000"/>
              </a:lnSpc>
              <a:spcBef>
                <a:spcPts val="0"/>
              </a:spcBef>
              <a:spcAft>
                <a:spcPts val="0"/>
              </a:spcAft>
              <a:buClr>
                <a:schemeClr val="dk1"/>
              </a:buClr>
              <a:buSzPts val="1700"/>
              <a:buNone/>
            </a:pPr>
            <a:r>
              <a:rPr lang="en" sz="2000" dirty="0">
                <a:solidFill>
                  <a:schemeClr val="dk1"/>
                </a:solidFill>
              </a:rPr>
              <a:t>DuFour’s posed three questions to answer when planning learning experiences.</a:t>
            </a:r>
          </a:p>
          <a:p>
            <a:pPr marL="120650" lvl="0" indent="0" algn="l" rtl="0">
              <a:lnSpc>
                <a:spcPct val="107000"/>
              </a:lnSpc>
              <a:spcBef>
                <a:spcPts val="0"/>
              </a:spcBef>
              <a:spcAft>
                <a:spcPts val="0"/>
              </a:spcAft>
              <a:buClr>
                <a:schemeClr val="dk1"/>
              </a:buClr>
              <a:buSzPts val="1700"/>
              <a:buNone/>
            </a:pPr>
            <a:endParaRPr lang="en" sz="2000" dirty="0">
              <a:solidFill>
                <a:schemeClr val="dk1"/>
              </a:solidFill>
            </a:endParaRPr>
          </a:p>
          <a:p>
            <a:pPr marL="120650" lvl="0" indent="0" algn="l" rtl="0">
              <a:lnSpc>
                <a:spcPct val="107000"/>
              </a:lnSpc>
              <a:spcBef>
                <a:spcPts val="0"/>
              </a:spcBef>
              <a:spcAft>
                <a:spcPts val="0"/>
              </a:spcAft>
              <a:buClr>
                <a:schemeClr val="dk1"/>
              </a:buClr>
              <a:buSzPts val="1700"/>
              <a:buNone/>
            </a:pPr>
            <a:r>
              <a:rPr lang="en" sz="2000" dirty="0">
                <a:solidFill>
                  <a:schemeClr val="dk1"/>
                </a:solidFill>
              </a:rPr>
              <a:t>The answer to question one, </a:t>
            </a:r>
            <a:r>
              <a:rPr lang="en" sz="2000" b="1" i="1" dirty="0">
                <a:solidFill>
                  <a:schemeClr val="dk1"/>
                </a:solidFill>
              </a:rPr>
              <a:t>What do students need to know and be able to do?, </a:t>
            </a:r>
            <a:r>
              <a:rPr lang="en-US" sz="2000" dirty="0">
                <a:solidFill>
                  <a:schemeClr val="dk1"/>
                </a:solidFill>
              </a:rPr>
              <a:t>is answered by the standards.</a:t>
            </a:r>
            <a:endParaRPr sz="20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416853" y="192775"/>
            <a:ext cx="84879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sz="2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Guiding </a:t>
            </a:r>
            <a:r>
              <a:rPr lang="en" sz="2900"/>
              <a:t>Principles for </a:t>
            </a:r>
            <a:r>
              <a:rPr lang="en" sz="2900" i="1"/>
              <a:t>KAS for Social Studies </a:t>
            </a:r>
            <a:endParaRPr sz="2900" dirty="0"/>
          </a:p>
        </p:txBody>
      </p:sp>
      <p:sp>
        <p:nvSpPr>
          <p:cNvPr id="173" name="Google Shape;173;p9"/>
          <p:cNvSpPr txBox="1">
            <a:spLocks noGrp="1"/>
          </p:cNvSpPr>
          <p:nvPr>
            <p:ph type="body" idx="1"/>
          </p:nvPr>
        </p:nvSpPr>
        <p:spPr>
          <a:xfrm>
            <a:off x="327450" y="834450"/>
            <a:ext cx="5343300" cy="3241500"/>
          </a:xfrm>
          <a:prstGeom prst="rect">
            <a:avLst/>
          </a:prstGeom>
          <a:noFill/>
          <a:ln>
            <a:noFill/>
          </a:ln>
        </p:spPr>
        <p:txBody>
          <a:bodyPr spcFirstLastPara="1" wrap="square" lIns="68575" tIns="34275" rIns="68575" bIns="34275" anchor="t" anchorCtr="0">
            <a:noAutofit/>
          </a:bodyPr>
          <a:lstStyle/>
          <a:p>
            <a:pPr marL="254000" lvl="0" indent="-234950" algn="l" rtl="0">
              <a:lnSpc>
                <a:spcPct val="90000"/>
              </a:lnSpc>
              <a:spcBef>
                <a:spcPts val="0"/>
              </a:spcBef>
              <a:spcAft>
                <a:spcPts val="0"/>
              </a:spcAft>
              <a:buSzPts val="2100"/>
              <a:buChar char="•"/>
            </a:pPr>
            <a:r>
              <a:rPr lang="en"/>
              <a:t>The</a:t>
            </a:r>
            <a:r>
              <a:rPr lang="en" b="1"/>
              <a:t> standards are based</a:t>
            </a:r>
            <a:r>
              <a:rPr lang="en"/>
              <a:t> on (and </a:t>
            </a:r>
            <a:r>
              <a:rPr lang="en" b="1"/>
              <a:t>refined </a:t>
            </a:r>
            <a:r>
              <a:rPr lang="en"/>
              <a:t>by) available </a:t>
            </a:r>
            <a:r>
              <a:rPr lang="en" b="1"/>
              <a:t>research</a:t>
            </a:r>
            <a:r>
              <a:rPr lang="en"/>
              <a:t> and </a:t>
            </a:r>
            <a:r>
              <a:rPr lang="en" b="1"/>
              <a:t>promising practices</a:t>
            </a:r>
            <a:r>
              <a:rPr lang="en"/>
              <a:t>. </a:t>
            </a:r>
            <a:endParaRPr dirty="0"/>
          </a:p>
          <a:p>
            <a:pPr marL="457200" lvl="0" indent="0" algn="l" rtl="0">
              <a:lnSpc>
                <a:spcPct val="90000"/>
              </a:lnSpc>
              <a:spcBef>
                <a:spcPts val="800"/>
              </a:spcBef>
              <a:spcAft>
                <a:spcPts val="0"/>
              </a:spcAft>
              <a:buNone/>
            </a:pPr>
            <a:endParaRPr dirty="0"/>
          </a:p>
          <a:p>
            <a:pPr marL="254000" lvl="0" indent="-234950" algn="l" rtl="0">
              <a:lnSpc>
                <a:spcPct val="90000"/>
              </a:lnSpc>
              <a:spcBef>
                <a:spcPts val="800"/>
              </a:spcBef>
              <a:spcAft>
                <a:spcPts val="0"/>
              </a:spcAft>
              <a:buSzPts val="2100"/>
              <a:buChar char="•"/>
            </a:pPr>
            <a:r>
              <a:rPr lang="en"/>
              <a:t>The </a:t>
            </a:r>
            <a:r>
              <a:rPr lang="en" b="1"/>
              <a:t>standards may not be linear but articulate movement toward increased understanding</a:t>
            </a:r>
            <a:r>
              <a:rPr lang="en"/>
              <a:t> (e.g., deeper, broader; ability to apply, generalize, or transfer; more sophisticated)—not just harder!</a:t>
            </a:r>
            <a:endParaRPr dirty="0"/>
          </a:p>
        </p:txBody>
      </p:sp>
      <p:sp>
        <p:nvSpPr>
          <p:cNvPr id="174" name="Google Shape;174;p9"/>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7</a:t>
            </a:fld>
            <a:endParaRPr sz="1100" dirty="0">
              <a:solidFill>
                <a:srgbClr val="000000"/>
              </a:solidFill>
              <a:latin typeface="Arial"/>
              <a:ea typeface="Arial"/>
              <a:cs typeface="Arial"/>
              <a:sym typeface="Arial"/>
            </a:endParaRPr>
          </a:p>
        </p:txBody>
      </p:sp>
      <p:pic>
        <p:nvPicPr>
          <p:cNvPr id="175" name="Google Shape;175;p9" descr="This is the graphic from the standards document with the four inquiry practices making the pieces of a pie, and there is an arrow from &quot;Investigating&quot; to 4 more pie pieces, which are the disciplinary strands of civics, geography, economics and history."/>
          <p:cNvPicPr preferRelativeResize="0"/>
          <p:nvPr/>
        </p:nvPicPr>
        <p:blipFill rotWithShape="1">
          <a:blip r:embed="rId3">
            <a:alphaModFix/>
          </a:blip>
          <a:srcRect/>
          <a:stretch/>
        </p:blipFill>
        <p:spPr>
          <a:xfrm>
            <a:off x="5888575" y="744081"/>
            <a:ext cx="3060896" cy="36553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Why Unpack a Standard?</a:t>
            </a:r>
            <a:endParaRPr dirty="0"/>
          </a:p>
        </p:txBody>
      </p:sp>
      <p:sp>
        <p:nvSpPr>
          <p:cNvPr id="225" name="Google Shape;225;p15"/>
          <p:cNvSpPr txBox="1">
            <a:spLocks noGrp="1"/>
          </p:cNvSpPr>
          <p:nvPr>
            <p:ph type="body" idx="1"/>
          </p:nvPr>
        </p:nvSpPr>
        <p:spPr>
          <a:xfrm>
            <a:off x="416840" y="1330088"/>
            <a:ext cx="6765000" cy="3676200"/>
          </a:xfrm>
          <a:prstGeom prst="rect">
            <a:avLst/>
          </a:prstGeom>
          <a:noFill/>
          <a:ln>
            <a:noFill/>
          </a:ln>
        </p:spPr>
        <p:txBody>
          <a:bodyPr spcFirstLastPara="1" wrap="square" lIns="68575" tIns="34275" rIns="68575" bIns="34275" anchor="t" anchorCtr="0">
            <a:normAutofit/>
          </a:bodyPr>
          <a:lstStyle/>
          <a:p>
            <a:pPr marL="254000" lvl="0" indent="-254000" algn="l" rtl="0">
              <a:lnSpc>
                <a:spcPct val="90000"/>
              </a:lnSpc>
              <a:spcBef>
                <a:spcPts val="0"/>
              </a:spcBef>
              <a:spcAft>
                <a:spcPts val="0"/>
              </a:spcAft>
              <a:buSzPts val="2400"/>
              <a:buChar char="•"/>
            </a:pPr>
            <a:r>
              <a:rPr lang="en" sz="2400"/>
              <a:t>Enhances </a:t>
            </a:r>
            <a:r>
              <a:rPr lang="en" sz="2400" b="1"/>
              <a:t>student understanding</a:t>
            </a:r>
            <a:r>
              <a:rPr lang="en" sz="2400"/>
              <a:t> and </a:t>
            </a:r>
            <a:r>
              <a:rPr lang="en" sz="2400" b="1"/>
              <a:t>mastery</a:t>
            </a:r>
            <a:r>
              <a:rPr lang="en" sz="2400"/>
              <a:t>.</a:t>
            </a:r>
            <a:endParaRPr dirty="0"/>
          </a:p>
          <a:p>
            <a:pPr marL="254000" lvl="0" indent="-254000" algn="l" rtl="0">
              <a:lnSpc>
                <a:spcPct val="90000"/>
              </a:lnSpc>
              <a:spcBef>
                <a:spcPts val="800"/>
              </a:spcBef>
              <a:spcAft>
                <a:spcPts val="0"/>
              </a:spcAft>
              <a:buSzPts val="2400"/>
              <a:buChar char="•"/>
            </a:pPr>
            <a:r>
              <a:rPr lang="en" sz="2400"/>
              <a:t>Enables teachers to</a:t>
            </a:r>
            <a:r>
              <a:rPr lang="en" sz="2400" b="1"/>
              <a:t> interpret standards</a:t>
            </a:r>
            <a:r>
              <a:rPr lang="en" sz="2400"/>
              <a:t> the </a:t>
            </a:r>
            <a:r>
              <a:rPr lang="en" sz="2400" b="1"/>
              <a:t>same way.</a:t>
            </a:r>
            <a:endParaRPr b="1" dirty="0"/>
          </a:p>
          <a:p>
            <a:pPr marL="254000" lvl="0" indent="-254000" algn="l" rtl="0">
              <a:lnSpc>
                <a:spcPct val="90000"/>
              </a:lnSpc>
              <a:spcBef>
                <a:spcPts val="800"/>
              </a:spcBef>
              <a:spcAft>
                <a:spcPts val="0"/>
              </a:spcAft>
              <a:buSzPts val="2400"/>
              <a:buChar char="•"/>
            </a:pPr>
            <a:r>
              <a:rPr lang="en" sz="2400"/>
              <a:t>Provides teachers with a </a:t>
            </a:r>
            <a:r>
              <a:rPr lang="en" sz="2400" b="1"/>
              <a:t>common road map</a:t>
            </a:r>
            <a:r>
              <a:rPr lang="en" sz="2400"/>
              <a:t> for </a:t>
            </a:r>
            <a:r>
              <a:rPr lang="en" sz="2400" b="1"/>
              <a:t>developing unit </a:t>
            </a:r>
            <a:r>
              <a:rPr lang="en" sz="2400"/>
              <a:t>and </a:t>
            </a:r>
            <a:r>
              <a:rPr lang="en" sz="2400" b="1"/>
              <a:t>lesson plans</a:t>
            </a:r>
            <a:r>
              <a:rPr lang="en" sz="2400"/>
              <a:t>.</a:t>
            </a:r>
            <a:endParaRPr dirty="0"/>
          </a:p>
          <a:p>
            <a:pPr marL="0" lvl="0" indent="0" algn="l" rtl="0">
              <a:lnSpc>
                <a:spcPct val="90000"/>
              </a:lnSpc>
              <a:spcBef>
                <a:spcPts val="800"/>
              </a:spcBef>
              <a:spcAft>
                <a:spcPts val="0"/>
              </a:spcAft>
              <a:buSzPts val="2400"/>
              <a:buNone/>
            </a:pPr>
            <a:endParaRPr sz="2400" dirty="0">
              <a:latin typeface="Arial"/>
              <a:ea typeface="Arial"/>
              <a:cs typeface="Arial"/>
              <a:sym typeface="Arial"/>
            </a:endParaRPr>
          </a:p>
        </p:txBody>
      </p:sp>
      <p:sp>
        <p:nvSpPr>
          <p:cNvPr id="226" name="Google Shape;226;p15"/>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8</a:t>
            </a:fld>
            <a:endParaRPr sz="1100" dirty="0">
              <a:solidFill>
                <a:srgbClr val="000000"/>
              </a:solidFill>
              <a:latin typeface="Arial"/>
              <a:ea typeface="Arial"/>
              <a:cs typeface="Arial"/>
              <a:sym typeface="Arial"/>
            </a:endParaRPr>
          </a:p>
        </p:txBody>
      </p:sp>
      <p:pic>
        <p:nvPicPr>
          <p:cNvPr id="227" name="Google Shape;227;p15" descr="Image of a map" title="Map"/>
          <p:cNvPicPr preferRelativeResize="0"/>
          <p:nvPr/>
        </p:nvPicPr>
        <p:blipFill rotWithShape="1">
          <a:blip r:embed="rId3">
            <a:alphaModFix/>
          </a:blip>
          <a:srcRect/>
          <a:stretch/>
        </p:blipFill>
        <p:spPr>
          <a:xfrm rot="949130">
            <a:off x="7180927" y="470941"/>
            <a:ext cx="1114506" cy="11629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Where to Start?</a:t>
            </a:r>
            <a:endParaRPr dirty="0"/>
          </a:p>
        </p:txBody>
      </p:sp>
      <p:sp>
        <p:nvSpPr>
          <p:cNvPr id="234" name="Google Shape;234;p16"/>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9</a:t>
            </a:fld>
            <a:endParaRPr sz="1100" dirty="0">
              <a:solidFill>
                <a:srgbClr val="000000"/>
              </a:solidFill>
              <a:latin typeface="Arial"/>
              <a:ea typeface="Arial"/>
              <a:cs typeface="Arial"/>
              <a:sym typeface="Arial"/>
            </a:endParaRPr>
          </a:p>
        </p:txBody>
      </p:sp>
      <p:pic>
        <p:nvPicPr>
          <p:cNvPr id="235" name="Google Shape;235;p16" descr="Thinking image" title="Image of thinking"/>
          <p:cNvPicPr preferRelativeResize="0"/>
          <p:nvPr/>
        </p:nvPicPr>
        <p:blipFill rotWithShape="1">
          <a:blip r:embed="rId3">
            <a:alphaModFix/>
          </a:blip>
          <a:srcRect/>
          <a:stretch/>
        </p:blipFill>
        <p:spPr>
          <a:xfrm>
            <a:off x="1777311" y="628650"/>
            <a:ext cx="5507325" cy="371701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2025-06-06T18:07:11+00:00</Publication_x0020_Date>
    <Audience1 xmlns="3a62de7d-ba57-4f43-9dae-9623ba637be0"/>
    <_dlc_DocId xmlns="3a62de7d-ba57-4f43-9dae-9623ba637be0">KYED-536-2275</_dlc_DocId>
    <_dlc_DocIdUrl xmlns="3a62de7d-ba57-4f43-9dae-9623ba637be0">
      <Url>https://www.education.ky.gov/curriculum/standards/kyacadstand/_layouts/15/DocIdRedir.aspx?ID=KYED-536-2275</Url>
      <Description>KYED-536-2275</Description>
    </_dlc_DocIdUrl>
    <Content_x0020_Review_x0020_Status xmlns="3a62de7d-ba57-4f43-9dae-9623ba637b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C919C0-7A87-4CA8-9BCA-4FFF736AFE74}">
  <ds:schemaRefs>
    <ds:schemaRef ds:uri="http://schemas.microsoft.com/sharepoint/v3/contenttype/forms"/>
  </ds:schemaRefs>
</ds:datastoreItem>
</file>

<file path=customXml/itemProps2.xml><?xml version="1.0" encoding="utf-8"?>
<ds:datastoreItem xmlns:ds="http://schemas.openxmlformats.org/officeDocument/2006/customXml" ds:itemID="{FE9F12CD-5BFC-414B-9A5A-DD4D8882C0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73CC26-D7C8-4914-8235-C4FEBFA89A1D}"/>
</file>

<file path=customXml/itemProps4.xml><?xml version="1.0" encoding="utf-8"?>
<ds:datastoreItem xmlns:ds="http://schemas.openxmlformats.org/officeDocument/2006/customXml" ds:itemID="{1B46F251-A99C-4A07-918E-7BCE5C35C236}"/>
</file>

<file path=docProps/app.xml><?xml version="1.0" encoding="utf-8"?>
<Properties xmlns="http://schemas.openxmlformats.org/officeDocument/2006/extended-properties" xmlns:vt="http://schemas.openxmlformats.org/officeDocument/2006/docPropsVTypes">
  <TotalTime>1594</TotalTime>
  <Words>4659</Words>
  <Application>Microsoft Office PowerPoint</Application>
  <PresentationFormat>On-screen Show (16:9)</PresentationFormat>
  <Paragraphs>343</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Franklin Gothic Book</vt:lpstr>
      <vt:lpstr>Franklin Gothic Medium</vt:lpstr>
      <vt:lpstr>Arial</vt:lpstr>
      <vt:lpstr>Times New Roman</vt:lpstr>
      <vt:lpstr>Libre Franklin Medium</vt:lpstr>
      <vt:lpstr>Libre Franklin</vt:lpstr>
      <vt:lpstr>Georgia</vt:lpstr>
      <vt:lpstr>Trebuchet MS</vt:lpstr>
      <vt:lpstr>Calibri</vt:lpstr>
      <vt:lpstr>Office Theme</vt:lpstr>
      <vt:lpstr>Performance Assessments in Social Studies</vt:lpstr>
      <vt:lpstr>Introduction</vt:lpstr>
      <vt:lpstr>Overview of this module</vt:lpstr>
      <vt:lpstr>Warm-Up</vt:lpstr>
      <vt:lpstr>What Are Standards?</vt:lpstr>
      <vt:lpstr>Critical Elements of Learning Theory Design</vt:lpstr>
      <vt:lpstr>Guiding Principles for KAS for Social Studies </vt:lpstr>
      <vt:lpstr>Why Unpack a Standard?</vt:lpstr>
      <vt:lpstr>Where to Start?</vt:lpstr>
      <vt:lpstr>When Unpacking a Standard,  Ask a Series of Questions:</vt:lpstr>
      <vt:lpstr>Revisit Section B of the Minding the Gap Module</vt:lpstr>
      <vt:lpstr>Tool to Unpack Standards</vt:lpstr>
      <vt:lpstr>Step 1: List the Standards for Your Grade/Course</vt:lpstr>
      <vt:lpstr>Step 2: What Knowledge, Concepts, Vocabulary Will They Need to Master?</vt:lpstr>
      <vt:lpstr>Step 2: What Knowledge, Concepts, Vocabulary Will They Need to Master? (2) </vt:lpstr>
      <vt:lpstr>Step 2: What Knowledge, Concepts, Vocabulary Will They Need to Master? (2)</vt:lpstr>
      <vt:lpstr>Step 3: What Skills Will They Need to Master?</vt:lpstr>
      <vt:lpstr>Step 4: What Level of Proficiency Do Students Need to Be at in Order to Reach This Standard? </vt:lpstr>
      <vt:lpstr>Importance of Unpacking Standards</vt:lpstr>
      <vt:lpstr>Now What?</vt:lpstr>
      <vt:lpstr>Reminders</vt:lpstr>
      <vt:lpstr>Reflection</vt:lpstr>
      <vt:lpstr>Performance Assessments in Social Studies2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Placido, Tabor - Office of Teaching and Learning</cp:lastModifiedBy>
  <cp:revision>5</cp:revision>
  <dcterms:modified xsi:type="dcterms:W3CDTF">2025-06-06T18:03:06Z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2025-03-12T19:08:34Z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d5ca7a0f-2a00-4857-8920-eac2f2cbc2a5</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0x0101001BEB557DBE01834EAB47A683706DCD5B001CB4B9AB93836842A61C86EAD5F20BA7</vt:lpwstr>
  </property>
  <property fmtid="{D5CDD505-2E9C-101B-9397-08002B2CF9AE}" pid="11" name="_dlc_DocIdItemGuid">
    <vt:lpwstr>db94c898-ea76-49ee-b4f4-8b4c1fb246da</vt:lpwstr>
  </property>
</Properties>
</file>