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sldIdLst>
    <p:sldId id="271" r:id="rId6"/>
    <p:sldId id="257" r:id="rId7"/>
    <p:sldId id="258" r:id="rId8"/>
    <p:sldId id="261" r:id="rId9"/>
    <p:sldId id="262" r:id="rId10"/>
    <p:sldId id="275" r:id="rId11"/>
  </p:sldIdLst>
  <p:sldSz cx="18059400" cy="10160000"/>
  <p:notesSz cx="18059400" cy="10160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51468-04FB-48F5-99B9-D920F8958404}" v="6" dt="2025-04-16T17:49:35.8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59" y="4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openxmlformats.org/officeDocument/2006/relationships/customXml" Target="../customXml/item4.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54455" y="3149600"/>
            <a:ext cx="15350490" cy="2133600"/>
          </a:xfrm>
          <a:prstGeom prst="rect">
            <a:avLst/>
          </a:prstGeom>
        </p:spPr>
        <p:txBody>
          <a:bodyPr wrap="square" lIns="0" tIns="0" rIns="0" bIns="0">
            <a:spAutoFit/>
          </a:bodyPr>
          <a:lstStyle>
            <a:lvl1pPr>
              <a:defRPr sz="3100" b="0" i="0">
                <a:solidFill>
                  <a:srgbClr val="6BA13B"/>
                </a:solidFill>
                <a:latin typeface="Arial"/>
                <a:cs typeface="Arial"/>
              </a:defRPr>
            </a:lvl1pPr>
          </a:lstStyle>
          <a:p>
            <a:endParaRPr/>
          </a:p>
        </p:txBody>
      </p:sp>
      <p:sp>
        <p:nvSpPr>
          <p:cNvPr id="3" name="Holder 3"/>
          <p:cNvSpPr>
            <a:spLocks noGrp="1"/>
          </p:cNvSpPr>
          <p:nvPr>
            <p:ph type="subTitle" idx="4"/>
          </p:nvPr>
        </p:nvSpPr>
        <p:spPr>
          <a:xfrm>
            <a:off x="2708910" y="5689600"/>
            <a:ext cx="12641580" cy="2540000"/>
          </a:xfrm>
          <a:prstGeom prst="rect">
            <a:avLst/>
          </a:prstGeom>
        </p:spPr>
        <p:txBody>
          <a:bodyPr wrap="square" lIns="0" tIns="0" rIns="0" bIns="0">
            <a:spAutoFit/>
          </a:bodyPr>
          <a:lstStyle>
            <a:lvl1pPr>
              <a:defRPr sz="2000" b="0" i="0">
                <a:solidFill>
                  <a:srgbClr val="874BAA"/>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059400" cy="101600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801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rgbClr val="6BA13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874BAA"/>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rgbClr val="6BA13B"/>
                </a:solidFill>
                <a:latin typeface="Arial"/>
                <a:cs typeface="Arial"/>
              </a:defRPr>
            </a:lvl1pPr>
          </a:lstStyle>
          <a:p>
            <a:endParaRPr/>
          </a:p>
        </p:txBody>
      </p:sp>
      <p:sp>
        <p:nvSpPr>
          <p:cNvPr id="3" name="Holder 3"/>
          <p:cNvSpPr>
            <a:spLocks noGrp="1"/>
          </p:cNvSpPr>
          <p:nvPr>
            <p:ph sz="half" idx="2"/>
          </p:nvPr>
        </p:nvSpPr>
        <p:spPr>
          <a:xfrm>
            <a:off x="902970" y="2336800"/>
            <a:ext cx="7855839"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300591" y="2336800"/>
            <a:ext cx="7855839"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rgbClr val="6BA13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81573" y="172624"/>
            <a:ext cx="6093110" cy="1075182"/>
          </a:xfrm>
          <a:prstGeom prst="rect">
            <a:avLst/>
          </a:prstGeom>
        </p:spPr>
        <p:txBody>
          <a:bodyPr wrap="square" lIns="0" tIns="0" rIns="0" bIns="0">
            <a:spAutoFit/>
          </a:bodyPr>
          <a:lstStyle>
            <a:lvl1pPr>
              <a:defRPr sz="3350" b="0" i="0">
                <a:solidFill>
                  <a:srgbClr val="F4B303"/>
                </a:solidFill>
                <a:latin typeface="Arial"/>
                <a:cs typeface="Arial"/>
              </a:defRPr>
            </a:lvl1pPr>
          </a:lstStyle>
          <a:p>
            <a:endParaRPr/>
          </a:p>
        </p:txBody>
      </p:sp>
      <p:sp>
        <p:nvSpPr>
          <p:cNvPr id="3" name="Holder 3"/>
          <p:cNvSpPr>
            <a:spLocks noGrp="1"/>
          </p:cNvSpPr>
          <p:nvPr>
            <p:ph type="subTitle" idx="4"/>
          </p:nvPr>
        </p:nvSpPr>
        <p:spPr>
          <a:xfrm>
            <a:off x="2708910" y="5689600"/>
            <a:ext cx="12641580" cy="2540000"/>
          </a:xfrm>
          <a:prstGeom prst="rect">
            <a:avLst/>
          </a:prstGeom>
        </p:spPr>
        <p:txBody>
          <a:bodyPr wrap="square" lIns="0" tIns="0" rIns="0" bIns="0">
            <a:spAutoFit/>
          </a:bodyPr>
          <a:lstStyle>
            <a:lvl1pPr>
              <a:defRPr sz="3100" b="0" i="0">
                <a:solidFill>
                  <a:srgbClr val="5B5E7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633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F4B30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100" b="0" i="0">
                <a:solidFill>
                  <a:srgbClr val="5B5E7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99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F4B303"/>
                </a:solidFill>
                <a:latin typeface="Arial"/>
                <a:cs typeface="Arial"/>
              </a:defRPr>
            </a:lvl1pPr>
          </a:lstStyle>
          <a:p>
            <a:endParaRPr/>
          </a:p>
        </p:txBody>
      </p:sp>
      <p:sp>
        <p:nvSpPr>
          <p:cNvPr id="3" name="Holder 3"/>
          <p:cNvSpPr>
            <a:spLocks noGrp="1"/>
          </p:cNvSpPr>
          <p:nvPr>
            <p:ph sz="half" idx="2"/>
          </p:nvPr>
        </p:nvSpPr>
        <p:spPr>
          <a:xfrm>
            <a:off x="902970" y="2336800"/>
            <a:ext cx="7855839" cy="67056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300591" y="2336800"/>
            <a:ext cx="7855839"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3501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F4B30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3101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804176" y="-50736"/>
            <a:ext cx="6721475" cy="985519"/>
          </a:xfrm>
          <a:prstGeom prst="rect">
            <a:avLst/>
          </a:prstGeom>
        </p:spPr>
        <p:txBody>
          <a:bodyPr wrap="square" lIns="0" tIns="0" rIns="0" bIns="0">
            <a:spAutoFit/>
          </a:bodyPr>
          <a:lstStyle>
            <a:lvl1pPr>
              <a:defRPr sz="3100" b="0" i="0">
                <a:solidFill>
                  <a:srgbClr val="6BA13B"/>
                </a:solidFill>
                <a:latin typeface="Arial"/>
                <a:cs typeface="Arial"/>
              </a:defRPr>
            </a:lvl1pPr>
          </a:lstStyle>
          <a:p>
            <a:endParaRPr/>
          </a:p>
        </p:txBody>
      </p:sp>
      <p:sp>
        <p:nvSpPr>
          <p:cNvPr id="3" name="Holder 3"/>
          <p:cNvSpPr>
            <a:spLocks noGrp="1"/>
          </p:cNvSpPr>
          <p:nvPr>
            <p:ph type="body" idx="1"/>
          </p:nvPr>
        </p:nvSpPr>
        <p:spPr>
          <a:xfrm>
            <a:off x="4296559" y="1556267"/>
            <a:ext cx="10277475" cy="6852920"/>
          </a:xfrm>
          <a:prstGeom prst="rect">
            <a:avLst/>
          </a:prstGeom>
        </p:spPr>
        <p:txBody>
          <a:bodyPr wrap="square" lIns="0" tIns="0" rIns="0" bIns="0">
            <a:spAutoFit/>
          </a:bodyPr>
          <a:lstStyle>
            <a:lvl1pPr>
              <a:defRPr sz="2000" b="0" i="0">
                <a:solidFill>
                  <a:srgbClr val="874BAA"/>
                </a:solidFill>
                <a:latin typeface="Times New Roman"/>
                <a:cs typeface="Times New Roman"/>
              </a:defRPr>
            </a:lvl1pPr>
          </a:lstStyle>
          <a:p>
            <a:endParaRPr/>
          </a:p>
        </p:txBody>
      </p:sp>
      <p:sp>
        <p:nvSpPr>
          <p:cNvPr id="4" name="Holder 4"/>
          <p:cNvSpPr>
            <a:spLocks noGrp="1"/>
          </p:cNvSpPr>
          <p:nvPr>
            <p:ph type="ftr" sz="quarter" idx="5"/>
          </p:nvPr>
        </p:nvSpPr>
        <p:spPr>
          <a:xfrm>
            <a:off x="6140196" y="9448800"/>
            <a:ext cx="5779008"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02970" y="9448800"/>
            <a:ext cx="4153662"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13002769" y="9448800"/>
            <a:ext cx="4153662"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81573" y="198152"/>
            <a:ext cx="7296253" cy="1049655"/>
          </a:xfrm>
          <a:prstGeom prst="rect">
            <a:avLst/>
          </a:prstGeom>
        </p:spPr>
        <p:txBody>
          <a:bodyPr wrap="square" lIns="0" tIns="0" rIns="0" bIns="0">
            <a:spAutoFit/>
          </a:bodyPr>
          <a:lstStyle>
            <a:lvl1pPr>
              <a:defRPr sz="3350" b="0" i="0">
                <a:solidFill>
                  <a:srgbClr val="F4B303"/>
                </a:solidFill>
                <a:latin typeface="Arial"/>
                <a:cs typeface="Arial"/>
              </a:defRPr>
            </a:lvl1pPr>
          </a:lstStyle>
          <a:p>
            <a:endParaRPr/>
          </a:p>
        </p:txBody>
      </p:sp>
      <p:sp>
        <p:nvSpPr>
          <p:cNvPr id="3" name="Holder 3"/>
          <p:cNvSpPr>
            <a:spLocks noGrp="1"/>
          </p:cNvSpPr>
          <p:nvPr>
            <p:ph type="body" idx="1"/>
          </p:nvPr>
        </p:nvSpPr>
        <p:spPr>
          <a:xfrm>
            <a:off x="5926693" y="2514726"/>
            <a:ext cx="8124190" cy="6040120"/>
          </a:xfrm>
          <a:prstGeom prst="rect">
            <a:avLst/>
          </a:prstGeom>
        </p:spPr>
        <p:txBody>
          <a:bodyPr wrap="square" lIns="0" tIns="0" rIns="0" bIns="0">
            <a:spAutoFit/>
          </a:bodyPr>
          <a:lstStyle>
            <a:lvl1pPr>
              <a:defRPr sz="3100" b="0" i="0">
                <a:solidFill>
                  <a:srgbClr val="5B5E7B"/>
                </a:solidFill>
                <a:latin typeface="Arial"/>
                <a:cs typeface="Arial"/>
              </a:defRPr>
            </a:lvl1pPr>
          </a:lstStyle>
          <a:p>
            <a:endParaRPr/>
          </a:p>
        </p:txBody>
      </p:sp>
      <p:sp>
        <p:nvSpPr>
          <p:cNvPr id="4" name="Holder 4"/>
          <p:cNvSpPr>
            <a:spLocks noGrp="1"/>
          </p:cNvSpPr>
          <p:nvPr>
            <p:ph type="ftr" sz="quarter" idx="5"/>
          </p:nvPr>
        </p:nvSpPr>
        <p:spPr>
          <a:xfrm>
            <a:off x="6140196" y="9448800"/>
            <a:ext cx="5779008" cy="508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02970" y="9448800"/>
            <a:ext cx="4153662" cy="508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4/17/2025</a:t>
            </a:fld>
            <a:endParaRPr lang="en-US"/>
          </a:p>
        </p:txBody>
      </p:sp>
      <p:sp>
        <p:nvSpPr>
          <p:cNvPr id="6" name="Holder 6"/>
          <p:cNvSpPr>
            <a:spLocks noGrp="1"/>
          </p:cNvSpPr>
          <p:nvPr>
            <p:ph type="sldNum" sz="quarter" idx="7"/>
          </p:nvPr>
        </p:nvSpPr>
        <p:spPr>
          <a:xfrm>
            <a:off x="13002769" y="9448800"/>
            <a:ext cx="4153662"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236479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ducation.ky.gov/curriculum/conpro/Pages/summer_support_math_resources.aspx"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F3E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B6BD9D-DBCF-9A43-2743-7C95006658DA}"/>
              </a:ext>
              <a:ext uri="{C183D7F6-B498-43B3-948B-1728B52AA6E4}">
                <adec:decorative xmlns:adec="http://schemas.microsoft.com/office/drawing/2017/decorative" val="1"/>
              </a:ext>
            </a:extLst>
          </p:cNvPr>
          <p:cNvSpPr/>
          <p:nvPr/>
        </p:nvSpPr>
        <p:spPr>
          <a:xfrm>
            <a:off x="0" y="584200"/>
            <a:ext cx="18059400" cy="2667000"/>
          </a:xfrm>
          <a:prstGeom prst="rect">
            <a:avLst/>
          </a:prstGeom>
          <a:solidFill>
            <a:srgbClr val="102649"/>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6C55FBD5-9AC8-A28B-F1EB-8BF1ECEB4AF9}"/>
              </a:ext>
            </a:extLst>
          </p:cNvPr>
          <p:cNvSpPr>
            <a:spLocks noGrp="1"/>
          </p:cNvSpPr>
          <p:nvPr>
            <p:ph type="ctrTitle"/>
          </p:nvPr>
        </p:nvSpPr>
        <p:spPr>
          <a:xfrm>
            <a:off x="5381573" y="-515526"/>
            <a:ext cx="7539948" cy="515526"/>
          </a:xfrm>
        </p:spPr>
        <p:txBody>
          <a:bodyPr wrap="square" lIns="0" tIns="0" rIns="0" bIns="0" anchor="b">
            <a:spAutoFit/>
          </a:bodyPr>
          <a:lstStyle/>
          <a:p>
            <a:r>
              <a:rPr lang="en-US">
                <a:solidFill>
                  <a:schemeClr val="bg2"/>
                </a:solidFill>
              </a:rPr>
              <a:t>No Bake Playdough Introduction</a:t>
            </a:r>
          </a:p>
        </p:txBody>
      </p:sp>
      <p:sp>
        <p:nvSpPr>
          <p:cNvPr id="5" name="TextBox 4">
            <a:extLst>
              <a:ext uri="{FF2B5EF4-FFF2-40B4-BE49-F238E27FC236}">
                <a16:creationId xmlns:a16="http://schemas.microsoft.com/office/drawing/2014/main" id="{2A16D5CE-69F8-B635-E233-2BE79D10A1DD}"/>
              </a:ext>
            </a:extLst>
          </p:cNvPr>
          <p:cNvSpPr txBox="1"/>
          <p:nvPr/>
        </p:nvSpPr>
        <p:spPr>
          <a:xfrm>
            <a:off x="800100" y="889000"/>
            <a:ext cx="16459200"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prstClr val="white"/>
                </a:solidFill>
                <a:effectLst/>
                <a:uLnTx/>
                <a:uFillTx/>
                <a:latin typeface="Calibri"/>
              </a:rPr>
              <a:t>Kentucky Family Math Night Game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1" u="none" strike="noStrike" kern="0" cap="none" spc="0" normalizeH="0" baseline="0" noProof="0">
                <a:ln>
                  <a:noFill/>
                </a:ln>
                <a:solidFill>
                  <a:prstClr val="white"/>
                </a:solidFill>
                <a:effectLst/>
                <a:uLnTx/>
                <a:uFillTx/>
                <a:latin typeface="Calibri"/>
              </a:rPr>
              <a:t>No-Bake Playdough</a:t>
            </a:r>
          </a:p>
        </p:txBody>
      </p:sp>
      <p:sp>
        <p:nvSpPr>
          <p:cNvPr id="6" name="TextBox 5">
            <a:extLst>
              <a:ext uri="{FF2B5EF4-FFF2-40B4-BE49-F238E27FC236}">
                <a16:creationId xmlns:a16="http://schemas.microsoft.com/office/drawing/2014/main" id="{ADA90D84-F10E-A695-1EFE-723C6D2BDB4A}"/>
              </a:ext>
            </a:extLst>
          </p:cNvPr>
          <p:cNvSpPr txBox="1"/>
          <p:nvPr/>
        </p:nvSpPr>
        <p:spPr>
          <a:xfrm>
            <a:off x="800100" y="3365183"/>
            <a:ext cx="16611600" cy="2215991"/>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102649"/>
                </a:solidFill>
                <a:effectLst/>
                <a:uLnTx/>
                <a:uFillTx/>
                <a:latin typeface="Calibri"/>
              </a:rPr>
              <a:t>Recommended for Grades </a:t>
            </a:r>
            <a:r>
              <a:rPr lang="en-US" sz="3200" b="1">
                <a:solidFill>
                  <a:srgbClr val="102649"/>
                </a:solidFill>
                <a:latin typeface="Calibri"/>
              </a:rPr>
              <a:t>3-5</a:t>
            </a:r>
            <a:endParaRPr kumimoji="0" lang="en-US" sz="3200" b="1" i="0" u="none" strike="noStrike" kern="0" cap="none" spc="0" normalizeH="0" baseline="0" noProof="0">
              <a:ln>
                <a:noFill/>
              </a:ln>
              <a:solidFill>
                <a:srgbClr val="102649"/>
              </a:solidFill>
              <a:effectLst/>
              <a:uLnTx/>
              <a:uFillTx/>
              <a:latin typeface="Calibri"/>
            </a:endParaRPr>
          </a:p>
          <a:p>
            <a:pPr algn="ctr">
              <a:spcAft>
                <a:spcPts val="1200"/>
              </a:spcAft>
              <a:defRPr/>
            </a:pPr>
            <a:r>
              <a:rPr kumimoji="0" lang="en-US" sz="3200" b="1" i="0" u="none" strike="noStrike" kern="0" cap="none" spc="0" normalizeH="0" baseline="0" noProof="0">
                <a:ln>
                  <a:noFill/>
                </a:ln>
                <a:solidFill>
                  <a:srgbClr val="102649"/>
                </a:solidFill>
                <a:effectLst/>
                <a:uLnTx/>
                <a:uFillTx/>
                <a:latin typeface="Calibri"/>
              </a:rPr>
              <a:t>This game will help your student build up the right amount of ingredients for a playdough recipe by using smaller measuring tools and generating equivalent fractions.</a:t>
            </a:r>
            <a:endParaRPr lang="en-US" sz="3200" i="0" u="none" strike="noStrike" kern="0" cap="none" spc="0" normalizeH="0" baseline="0" noProof="0">
              <a:ln>
                <a:noFill/>
              </a:ln>
              <a:solidFill>
                <a:srgbClr val="102649"/>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a:ln>
                  <a:noFill/>
                </a:ln>
                <a:solidFill>
                  <a:srgbClr val="102649"/>
                </a:solidFill>
                <a:effectLst/>
                <a:uLnTx/>
                <a:uFillTx/>
                <a:latin typeface="Calibri"/>
              </a:rPr>
              <a:t>Kentucky Academic Standards for Mathematics</a:t>
            </a:r>
            <a:r>
              <a:rPr kumimoji="0" lang="en-US" sz="3200" b="0" i="0" u="none" strike="noStrike" kern="0" cap="none" spc="0" normalizeH="0" baseline="0" noProof="0">
                <a:ln>
                  <a:noFill/>
                </a:ln>
                <a:solidFill>
                  <a:srgbClr val="102649"/>
                </a:solidFill>
                <a:effectLst/>
                <a:uLnTx/>
                <a:uFillTx/>
                <a:latin typeface="Calibri"/>
              </a:rPr>
              <a:t> Connections:</a:t>
            </a:r>
          </a:p>
        </p:txBody>
      </p:sp>
      <p:sp>
        <p:nvSpPr>
          <p:cNvPr id="8" name="TextBox 7">
            <a:extLst>
              <a:ext uri="{FF2B5EF4-FFF2-40B4-BE49-F238E27FC236}">
                <a16:creationId xmlns:a16="http://schemas.microsoft.com/office/drawing/2014/main" id="{E3DA20B6-C6EF-25CF-E23C-645CCE839271}"/>
              </a:ext>
            </a:extLst>
          </p:cNvPr>
          <p:cNvSpPr txBox="1"/>
          <p:nvPr/>
        </p:nvSpPr>
        <p:spPr>
          <a:xfrm>
            <a:off x="419100" y="5618103"/>
            <a:ext cx="8229600" cy="1938992"/>
          </a:xfrm>
          <a:prstGeom prst="rect">
            <a:avLst/>
          </a:prstGeom>
          <a:noFill/>
        </p:spPr>
        <p:txBody>
          <a:bodyPr wrap="square" rtlCol="0">
            <a:spAutoFit/>
          </a:bodyPr>
          <a:lstStyle/>
          <a:p>
            <a:r>
              <a:rPr lang="en-US" sz="2000" b="1" i="0" u="none" strike="noStrike" baseline="0">
                <a:solidFill>
                  <a:srgbClr val="102649"/>
                </a:solidFill>
                <a:latin typeface="+mn-lt"/>
              </a:rPr>
              <a:t>Third Grade Measurement and Data</a:t>
            </a:r>
          </a:p>
          <a:p>
            <a:r>
              <a:rPr lang="en-US" sz="2000" b="1" i="0" u="sng" strike="noStrike" baseline="0">
                <a:solidFill>
                  <a:srgbClr val="102649"/>
                </a:solidFill>
                <a:latin typeface="+mn-lt"/>
              </a:rPr>
              <a:t>KY.3.MD.2 </a:t>
            </a:r>
            <a:r>
              <a:rPr lang="en-US" sz="2000" b="0" i="0" u="none" strike="noStrike" baseline="0">
                <a:solidFill>
                  <a:srgbClr val="102649"/>
                </a:solidFill>
                <a:latin typeface="+mn-lt"/>
              </a:rPr>
              <a:t>Measure and solve problems involving mass and liquid volume. a. Measure and estimate masses and liquid volumes of objects using standard units of grams (g), kilograms (kg) and liters (L). b. Add, subtract, multiply, or divide to solve one-step word problems involving masses or volumes that are given in the same units. </a:t>
            </a:r>
            <a:r>
              <a:rPr kumimoji="0" lang="en-US" sz="2000" b="0" i="0" u="none" strike="noStrike" kern="0" cap="none" spc="0" normalizeH="0" baseline="0" noProof="0">
                <a:ln>
                  <a:noFill/>
                </a:ln>
                <a:solidFill>
                  <a:srgbClr val="102649"/>
                </a:solidFill>
                <a:effectLst/>
                <a:uLnTx/>
                <a:uFillTx/>
                <a:latin typeface="+mn-lt"/>
              </a:rPr>
              <a:t> </a:t>
            </a:r>
          </a:p>
        </p:txBody>
      </p:sp>
      <p:sp>
        <p:nvSpPr>
          <p:cNvPr id="9" name="TextBox 8">
            <a:extLst>
              <a:ext uri="{FF2B5EF4-FFF2-40B4-BE49-F238E27FC236}">
                <a16:creationId xmlns:a16="http://schemas.microsoft.com/office/drawing/2014/main" id="{D66C093D-60E2-C0B7-C863-82201C41EC60}"/>
              </a:ext>
            </a:extLst>
          </p:cNvPr>
          <p:cNvSpPr txBox="1"/>
          <p:nvPr/>
        </p:nvSpPr>
        <p:spPr>
          <a:xfrm>
            <a:off x="9029700" y="5632975"/>
            <a:ext cx="8764814" cy="2862322"/>
          </a:xfrm>
          <a:prstGeom prst="rect">
            <a:avLst/>
          </a:prstGeom>
          <a:noFill/>
        </p:spPr>
        <p:txBody>
          <a:bodyPr wrap="square" rtlCol="0">
            <a:spAutoFit/>
          </a:bodyPr>
          <a:lstStyle/>
          <a:p>
            <a:r>
              <a:rPr lang="en-US" sz="2000" b="1" i="0" u="none" strike="noStrike" baseline="0">
                <a:solidFill>
                  <a:srgbClr val="102649"/>
                </a:solidFill>
                <a:latin typeface="+mn-lt"/>
              </a:rPr>
              <a:t>Fourth Grade Measurement and Data</a:t>
            </a:r>
          </a:p>
          <a:p>
            <a:r>
              <a:rPr lang="en-US" sz="2000" b="1" i="0" u="sng" strike="noStrike" baseline="0">
                <a:solidFill>
                  <a:srgbClr val="102649"/>
                </a:solidFill>
                <a:latin typeface="+mn-lt"/>
              </a:rPr>
              <a:t>KY.4.MD.2 </a:t>
            </a:r>
            <a:r>
              <a:rPr lang="en-US" sz="2000" b="0" i="0" u="none" strike="noStrike" baseline="0">
                <a:solidFill>
                  <a:srgbClr val="102649"/>
                </a:solidFill>
                <a:latin typeface="+mn-lt"/>
              </a:rPr>
              <a:t>Use the four operations to solve word problems involving distances, intervals of time, liquid volumes, masses of objects and money. </a:t>
            </a:r>
          </a:p>
          <a:p>
            <a:r>
              <a:rPr lang="en-US" sz="2000" b="0" i="0" u="none" strike="noStrike" baseline="0">
                <a:solidFill>
                  <a:srgbClr val="102649"/>
                </a:solidFill>
                <a:latin typeface="+mn-lt"/>
              </a:rPr>
              <a:t>a. Solve measurement problems involving whole number, simple fractions or decimals. </a:t>
            </a:r>
          </a:p>
          <a:p>
            <a:r>
              <a:rPr lang="en-US" sz="2000" b="0" i="0" u="none" strike="noStrike" baseline="0">
                <a:solidFill>
                  <a:srgbClr val="102649"/>
                </a:solidFill>
                <a:latin typeface="+mn-lt"/>
              </a:rPr>
              <a:t>b. Solve problems that require converting a given measurement from a larger unit to a smaller unit within a common measurement system, such as 2 km = 2,000 m. </a:t>
            </a:r>
          </a:p>
          <a:p>
            <a:r>
              <a:rPr lang="en-US" sz="2000" b="0" i="0" u="none" strike="noStrike" baseline="0">
                <a:solidFill>
                  <a:srgbClr val="102649"/>
                </a:solidFill>
                <a:latin typeface="+mn-lt"/>
              </a:rPr>
              <a:t>c. Visually display measurement quantities using representations such as number lines that feature measurement scale. </a:t>
            </a:r>
            <a:endParaRPr kumimoji="0" lang="en-US" sz="1800" b="0" i="0" u="none" strike="noStrike" kern="0" cap="none" spc="0" normalizeH="0" baseline="0" noProof="0">
              <a:ln>
                <a:noFill/>
              </a:ln>
              <a:solidFill>
                <a:srgbClr val="102649"/>
              </a:solidFill>
              <a:effectLst/>
              <a:uLnTx/>
              <a:uFillTx/>
            </a:endParaRPr>
          </a:p>
        </p:txBody>
      </p:sp>
      <p:sp>
        <p:nvSpPr>
          <p:cNvPr id="7" name="TextBox 6">
            <a:extLst>
              <a:ext uri="{FF2B5EF4-FFF2-40B4-BE49-F238E27FC236}">
                <a16:creationId xmlns:a16="http://schemas.microsoft.com/office/drawing/2014/main" id="{8C74E7BF-C346-3AB9-7C66-202563FEB8AC}"/>
              </a:ext>
            </a:extLst>
          </p:cNvPr>
          <p:cNvSpPr txBox="1"/>
          <p:nvPr/>
        </p:nvSpPr>
        <p:spPr>
          <a:xfrm>
            <a:off x="9001593" y="8609280"/>
            <a:ext cx="8001000" cy="1323439"/>
          </a:xfrm>
          <a:prstGeom prst="rect">
            <a:avLst/>
          </a:prstGeom>
          <a:noFill/>
        </p:spPr>
        <p:txBody>
          <a:bodyPr wrap="square">
            <a:spAutoFit/>
          </a:bodyPr>
          <a:lstStyle/>
          <a:p>
            <a:r>
              <a:rPr lang="en-US" sz="2000" b="1" i="0" u="none" strike="noStrike" baseline="0">
                <a:solidFill>
                  <a:srgbClr val="102649"/>
                </a:solidFill>
                <a:latin typeface="+mn-lt"/>
              </a:rPr>
              <a:t>Fifth Grade Measurement and Data</a:t>
            </a:r>
          </a:p>
          <a:p>
            <a:r>
              <a:rPr lang="en-US" sz="2000" b="1" i="0" u="sng" strike="noStrike" baseline="0">
                <a:solidFill>
                  <a:srgbClr val="102649"/>
                </a:solidFill>
                <a:latin typeface="+mn-lt"/>
              </a:rPr>
              <a:t>KY.5.MD.1 </a:t>
            </a:r>
            <a:r>
              <a:rPr lang="en-US" sz="2000" b="0" i="0" u="none" strike="noStrike" baseline="0">
                <a:solidFill>
                  <a:srgbClr val="102649"/>
                </a:solidFill>
                <a:latin typeface="+mn-lt"/>
              </a:rPr>
              <a:t>Convert among different size measurement units (mass, weight, liquid volume, length, time) within one system of units (metric system, U.S. standard system and time). </a:t>
            </a:r>
            <a:endParaRPr lang="en-US" sz="2000">
              <a:solidFill>
                <a:srgbClr val="102649"/>
              </a:solidFill>
              <a:latin typeface="+mn-lt"/>
            </a:endParaRPr>
          </a:p>
        </p:txBody>
      </p:sp>
      <p:sp>
        <p:nvSpPr>
          <p:cNvPr id="3" name="TextBox 2">
            <a:extLst>
              <a:ext uri="{FF2B5EF4-FFF2-40B4-BE49-F238E27FC236}">
                <a16:creationId xmlns:a16="http://schemas.microsoft.com/office/drawing/2014/main" id="{61A9F582-5268-EB36-63E2-4F672BE3B2C3}"/>
              </a:ext>
            </a:extLst>
          </p:cNvPr>
          <p:cNvSpPr txBox="1"/>
          <p:nvPr/>
        </p:nvSpPr>
        <p:spPr>
          <a:xfrm>
            <a:off x="419100" y="8547098"/>
            <a:ext cx="9046564" cy="1323439"/>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102649"/>
                </a:solidFill>
                <a:effectLst/>
                <a:uLnTx/>
                <a:uFillTx/>
                <a:latin typeface="+mn-lt"/>
              </a:rPr>
              <a:t>Standards for Mathematical Practice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baseline="0">
                <a:solidFill>
                  <a:srgbClr val="102649"/>
                </a:solidFill>
                <a:latin typeface="+mn-lt"/>
              </a:rPr>
              <a:t>MP.1 </a:t>
            </a:r>
            <a:r>
              <a:rPr lang="en-US" sz="2000" b="0" i="0" u="none" strike="noStrike" baseline="0">
                <a:solidFill>
                  <a:srgbClr val="102649"/>
                </a:solidFill>
                <a:latin typeface="+mn-lt"/>
              </a:rPr>
              <a:t>Make sense of problems and persevere in solving them.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baseline="0">
                <a:solidFill>
                  <a:srgbClr val="102649"/>
                </a:solidFill>
                <a:latin typeface="+mn-lt"/>
              </a:rPr>
              <a:t>MP.5 </a:t>
            </a:r>
            <a:r>
              <a:rPr lang="en-US" sz="2000" b="0" i="0" u="none" strike="noStrike" baseline="0">
                <a:solidFill>
                  <a:srgbClr val="102649"/>
                </a:solidFill>
                <a:latin typeface="+mn-lt"/>
              </a:rPr>
              <a:t>Use appropriate tools strategically. </a:t>
            </a:r>
            <a:r>
              <a:rPr lang="en-US" sz="2000" b="1" i="0" u="none" strike="noStrike" baseline="0">
                <a:solidFill>
                  <a:srgbClr val="102649"/>
                </a:solidFill>
                <a:latin typeface="+mn-lt"/>
              </a:rPr>
              <a:t>MP.6 </a:t>
            </a:r>
            <a:r>
              <a:rPr lang="en-US" sz="2000" b="0" i="0" u="none" strike="noStrike" baseline="0">
                <a:solidFill>
                  <a:srgbClr val="102649"/>
                </a:solidFill>
                <a:latin typeface="+mn-lt"/>
              </a:rPr>
              <a:t>Attend to precision. </a:t>
            </a:r>
          </a:p>
          <a:p>
            <a:pPr marL="0" marR="0" lvl="0" indent="0" defTabSz="914400" eaLnBrk="1" fontAlgn="auto" latinLnBrk="0" hangingPunct="1">
              <a:lnSpc>
                <a:spcPct val="100000"/>
              </a:lnSpc>
              <a:spcBef>
                <a:spcPts val="0"/>
              </a:spcBef>
              <a:spcAft>
                <a:spcPts val="0"/>
              </a:spcAft>
              <a:buClrTx/>
              <a:buSzTx/>
              <a:buFontTx/>
              <a:buNone/>
              <a:tabLst/>
              <a:defRPr/>
            </a:pPr>
            <a:r>
              <a:rPr lang="en-US" sz="2000" b="1" i="0" u="none" strike="noStrike" baseline="0">
                <a:solidFill>
                  <a:srgbClr val="102649"/>
                </a:solidFill>
                <a:latin typeface="+mn-lt"/>
              </a:rPr>
              <a:t>MP.8 </a:t>
            </a:r>
            <a:r>
              <a:rPr lang="en-US" sz="2000" b="0" i="0" u="none" strike="noStrike" baseline="0">
                <a:solidFill>
                  <a:srgbClr val="102649"/>
                </a:solidFill>
                <a:latin typeface="+mn-lt"/>
              </a:rPr>
              <a:t>Look for and express regularity in repeated reasoning </a:t>
            </a:r>
            <a:endParaRPr kumimoji="0" lang="en-US" sz="2000" b="0" i="0" u="none" strike="noStrike" kern="0" cap="none" spc="0" normalizeH="0" baseline="0" noProof="0">
              <a:ln>
                <a:noFill/>
              </a:ln>
              <a:solidFill>
                <a:srgbClr val="102649"/>
              </a:solidFill>
              <a:effectLst/>
              <a:uLnTx/>
              <a:uFillTx/>
              <a:latin typeface="+mn-lt"/>
            </a:endParaRPr>
          </a:p>
        </p:txBody>
      </p:sp>
    </p:spTree>
    <p:extLst>
      <p:ext uri="{BB962C8B-B14F-4D97-AF65-F5344CB8AC3E}">
        <p14:creationId xmlns:p14="http://schemas.microsoft.com/office/powerpoint/2010/main" val="149754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C5AE-4A4B-7F4C-72E3-6CB32A27DD50}"/>
              </a:ext>
            </a:extLst>
          </p:cNvPr>
          <p:cNvSpPr>
            <a:spLocks noGrp="1"/>
          </p:cNvSpPr>
          <p:nvPr>
            <p:ph type="title"/>
          </p:nvPr>
        </p:nvSpPr>
        <p:spPr>
          <a:xfrm>
            <a:off x="5804176" y="-477054"/>
            <a:ext cx="6721475" cy="477054"/>
          </a:xfrm>
        </p:spPr>
        <p:txBody>
          <a:bodyPr wrap="square" lIns="0" tIns="0" rIns="0" bIns="0" anchor="b">
            <a:spAutoFit/>
          </a:bodyPr>
          <a:lstStyle/>
          <a:p>
            <a:r>
              <a:rPr lang="en-US">
                <a:solidFill>
                  <a:schemeClr val="bg2"/>
                </a:solidFill>
              </a:rPr>
              <a:t>No-Bake Playdough - Instructions</a:t>
            </a:r>
          </a:p>
        </p:txBody>
      </p:sp>
      <p:sp>
        <p:nvSpPr>
          <p:cNvPr id="9" name="object 22" descr="KY Family Math Night- Measurement Activity 4a/4b: No-Bake Playdough&#10;&#10;">
            <a:extLst>
              <a:ext uri="{FF2B5EF4-FFF2-40B4-BE49-F238E27FC236}">
                <a16:creationId xmlns:a16="http://schemas.microsoft.com/office/drawing/2014/main" id="{E1C240AB-81BA-36C1-A86F-3466147A45F8}"/>
              </a:ext>
            </a:extLst>
          </p:cNvPr>
          <p:cNvSpPr txBox="1">
            <a:spLocks/>
          </p:cNvSpPr>
          <p:nvPr/>
        </p:nvSpPr>
        <p:spPr>
          <a:xfrm>
            <a:off x="0" y="-21771"/>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Instructions</a:t>
            </a:r>
          </a:p>
          <a:p>
            <a:pPr marL="642620" marR="5080" indent="-630555" algn="ctr">
              <a:lnSpc>
                <a:spcPts val="3820"/>
              </a:lnSpc>
              <a:spcBef>
                <a:spcPts val="409"/>
              </a:spcBef>
            </a:pPr>
            <a:endParaRPr lang="en-US" sz="3350" b="1" spc="-10">
              <a:solidFill>
                <a:srgbClr val="92D050"/>
              </a:solidFill>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898CC7CC-AF23-7B27-C49A-E7B50F463F92}"/>
              </a:ext>
            </a:extLst>
          </p:cNvPr>
          <p:cNvSpPr txBox="1"/>
          <p:nvPr/>
        </p:nvSpPr>
        <p:spPr>
          <a:xfrm>
            <a:off x="2433696" y="1177947"/>
            <a:ext cx="13192007" cy="1015663"/>
          </a:xfrm>
          <a:prstGeom prst="rect">
            <a:avLst/>
          </a:prstGeom>
          <a:noFill/>
        </p:spPr>
        <p:txBody>
          <a:bodyPr wrap="square">
            <a:spAutoFit/>
          </a:bodyPr>
          <a:lstStyle>
            <a:defPPr>
              <a:defRPr kern="0"/>
            </a:defPPr>
          </a:lstStyle>
          <a:p>
            <a:pPr algn="ctr"/>
            <a:r>
              <a:rPr lang="en-US" sz="2000" b="1">
                <a:solidFill>
                  <a:srgbClr val="102649"/>
                </a:solidFill>
                <a:latin typeface="+mn-lt"/>
              </a:rPr>
              <a:t>Players: </a:t>
            </a:r>
            <a:r>
              <a:rPr lang="en-US" sz="2000">
                <a:solidFill>
                  <a:srgbClr val="102649"/>
                </a:solidFill>
                <a:latin typeface="+mn-lt"/>
              </a:rPr>
              <a:t>Two or more players</a:t>
            </a:r>
          </a:p>
          <a:p>
            <a:pPr algn="ctr"/>
            <a:r>
              <a:rPr lang="en-US" sz="2000" b="1">
                <a:solidFill>
                  <a:srgbClr val="102649"/>
                </a:solidFill>
                <a:latin typeface="+mn-lt"/>
              </a:rPr>
              <a:t>Goal: </a:t>
            </a:r>
            <a:r>
              <a:rPr lang="en-US" sz="2000" b="0" i="0" u="none" strike="noStrike" baseline="0">
                <a:solidFill>
                  <a:srgbClr val="000000"/>
                </a:solidFill>
                <a:latin typeface="+mn-lt"/>
              </a:rPr>
              <a:t>Use the correct ingredients for their playdough recipes, by using smaller measuring tools </a:t>
            </a:r>
          </a:p>
          <a:p>
            <a:pPr algn="ctr"/>
            <a:r>
              <a:rPr lang="en-US" sz="2000" b="0" i="0" u="none" strike="noStrike" baseline="0">
                <a:solidFill>
                  <a:srgbClr val="000000"/>
                </a:solidFill>
                <a:latin typeface="+mn-lt"/>
              </a:rPr>
              <a:t>(i.e., they will need to use ¼  cups to build up 1 cup of flour). </a:t>
            </a:r>
            <a:r>
              <a:rPr lang="en-US" sz="1800" b="0" i="0" u="none" strike="noStrike" baseline="0">
                <a:solidFill>
                  <a:srgbClr val="000000"/>
                </a:solidFill>
              </a:rPr>
              <a:t>	</a:t>
            </a:r>
            <a:endParaRPr lang="en-US" sz="2400" b="1">
              <a:solidFill>
                <a:srgbClr val="102649"/>
              </a:solidFill>
              <a:latin typeface="+mn-lt"/>
            </a:endParaRPr>
          </a:p>
        </p:txBody>
      </p:sp>
      <p:pic>
        <p:nvPicPr>
          <p:cNvPr id="15" name="Picture 14" descr="Materials&#10;Ingredients Water, Food Coloring, Cooking Oil, Salt, Flour&#10;Tools: Big Bowl, Small Bowl, Measuring cups, Measuring spoons, wooden spoon for mixing">
            <a:extLst>
              <a:ext uri="{FF2B5EF4-FFF2-40B4-BE49-F238E27FC236}">
                <a16:creationId xmlns:a16="http://schemas.microsoft.com/office/drawing/2014/main" id="{AAEAC4C5-1D39-905E-DF9D-7D7754B2B74F}"/>
              </a:ext>
            </a:extLst>
          </p:cNvPr>
          <p:cNvPicPr>
            <a:picLocks noChangeAspect="1"/>
          </p:cNvPicPr>
          <p:nvPr/>
        </p:nvPicPr>
        <p:blipFill>
          <a:blip r:embed="rId2"/>
          <a:stretch>
            <a:fillRect/>
          </a:stretch>
        </p:blipFill>
        <p:spPr>
          <a:xfrm>
            <a:off x="3771900" y="2541984"/>
            <a:ext cx="9870202" cy="2946526"/>
          </a:xfrm>
          <a:prstGeom prst="rect">
            <a:avLst/>
          </a:prstGeom>
        </p:spPr>
      </p:pic>
      <p:pic>
        <p:nvPicPr>
          <p:cNvPr id="17" name="Picture 16" descr="Recipe&#10;Measure and pour the wet ingredients (water, food coloring and oil)&#10;into the small mixing bowl.&#10;Measure the dry ingredients (flour and salt) into the large bowl and mix them together.&#10;Add the wet ingredients into the dry ingredients. Start mixing.&#10;If the mixture is still dry, addtablespoon of oil at a time.&#10;Pour the mixed ingredients onto the table and knead the ingredients together until a soft dough is formed.&#10;If you want to bring it home, place the dough in a resealable plastic bag to keep fresh.&#10;">
            <a:extLst>
              <a:ext uri="{FF2B5EF4-FFF2-40B4-BE49-F238E27FC236}">
                <a16:creationId xmlns:a16="http://schemas.microsoft.com/office/drawing/2014/main" id="{AF20BCE7-377A-E186-989A-00A9EB45794C}"/>
              </a:ext>
            </a:extLst>
          </p:cNvPr>
          <p:cNvPicPr>
            <a:picLocks noChangeAspect="1"/>
          </p:cNvPicPr>
          <p:nvPr/>
        </p:nvPicPr>
        <p:blipFill>
          <a:blip r:embed="rId3"/>
          <a:stretch>
            <a:fillRect/>
          </a:stretch>
        </p:blipFill>
        <p:spPr>
          <a:xfrm>
            <a:off x="4610100" y="5497400"/>
            <a:ext cx="8435051" cy="4494994"/>
          </a:xfrm>
          <a:prstGeom prst="rect">
            <a:avLst/>
          </a:prstGeom>
        </p:spPr>
      </p:pic>
      <p:pic>
        <p:nvPicPr>
          <p:cNvPr id="19" name="Picture 18" descr="Activity Instructions">
            <a:extLst>
              <a:ext uri="{FF2B5EF4-FFF2-40B4-BE49-F238E27FC236}">
                <a16:creationId xmlns:a16="http://schemas.microsoft.com/office/drawing/2014/main" id="{370A6CD1-FCF7-CD2A-80E7-85D839613954}"/>
              </a:ext>
            </a:extLst>
          </p:cNvPr>
          <p:cNvPicPr>
            <a:picLocks noChangeAspect="1"/>
          </p:cNvPicPr>
          <p:nvPr/>
        </p:nvPicPr>
        <p:blipFill>
          <a:blip r:embed="rId4"/>
          <a:stretch>
            <a:fillRect/>
          </a:stretch>
        </p:blipFill>
        <p:spPr>
          <a:xfrm>
            <a:off x="7048500" y="2314830"/>
            <a:ext cx="2643414" cy="4365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D96A80-51DA-758B-E629-776E335359F4}"/>
              </a:ext>
            </a:extLst>
          </p:cNvPr>
          <p:cNvSpPr>
            <a:spLocks noGrp="1"/>
          </p:cNvSpPr>
          <p:nvPr>
            <p:ph type="title"/>
          </p:nvPr>
        </p:nvSpPr>
        <p:spPr>
          <a:xfrm>
            <a:off x="5804176" y="-477054"/>
            <a:ext cx="6721475" cy="477054"/>
          </a:xfrm>
        </p:spPr>
        <p:txBody>
          <a:bodyPr wrap="square" lIns="0" tIns="0" rIns="0" bIns="0" anchor="b">
            <a:spAutoFit/>
          </a:bodyPr>
          <a:lstStyle/>
          <a:p>
            <a:r>
              <a:rPr lang="en-US">
                <a:solidFill>
                  <a:schemeClr val="bg2"/>
                </a:solidFill>
              </a:rPr>
              <a:t>No-Bake Playdough – Family Prompts</a:t>
            </a:r>
          </a:p>
        </p:txBody>
      </p:sp>
      <p:sp>
        <p:nvSpPr>
          <p:cNvPr id="8" name="object 22" descr="KY Family Math Night- Measurement Activity 4a/4b: No-Bake Playdough&#10;&#10;">
            <a:extLst>
              <a:ext uri="{FF2B5EF4-FFF2-40B4-BE49-F238E27FC236}">
                <a16:creationId xmlns:a16="http://schemas.microsoft.com/office/drawing/2014/main" id="{64B704D5-8276-47C6-5805-C92030E92931}"/>
              </a:ext>
            </a:extLst>
          </p:cNvPr>
          <p:cNvSpPr txBox="1">
            <a:spLocks/>
          </p:cNvSpPr>
          <p:nvPr/>
        </p:nvSpPr>
        <p:spPr>
          <a:xfrm>
            <a:off x="0" y="-101600"/>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Family Prompts</a:t>
            </a:r>
          </a:p>
          <a:p>
            <a:pPr marL="642620" marR="5080" indent="-630555" algn="ctr">
              <a:lnSpc>
                <a:spcPts val="3820"/>
              </a:lnSpc>
              <a:spcBef>
                <a:spcPts val="409"/>
              </a:spcBef>
            </a:pPr>
            <a:endParaRPr lang="en-US" sz="3350" b="1" spc="50">
              <a:solidFill>
                <a:schemeClr val="bg1"/>
              </a:solidFill>
            </a:endParaRPr>
          </a:p>
        </p:txBody>
      </p:sp>
      <p:sp>
        <p:nvSpPr>
          <p:cNvPr id="2" name="TextBox 5">
            <a:extLst>
              <a:ext uri="{FF2B5EF4-FFF2-40B4-BE49-F238E27FC236}">
                <a16:creationId xmlns:a16="http://schemas.microsoft.com/office/drawing/2014/main" id="{7EAB274F-772D-AD90-7BDF-46EDC3244837}"/>
              </a:ext>
            </a:extLst>
          </p:cNvPr>
          <p:cNvSpPr txBox="1"/>
          <p:nvPr/>
        </p:nvSpPr>
        <p:spPr>
          <a:xfrm>
            <a:off x="4693171" y="1204739"/>
            <a:ext cx="9054058" cy="523220"/>
          </a:xfrm>
          <a:prstGeom prst="rect">
            <a:avLst/>
          </a:prstGeom>
          <a:noFill/>
        </p:spPr>
        <p:txBody>
          <a:bodyPr wrap="square">
            <a:spAutoFit/>
          </a:bodyPr>
          <a:lstStyle>
            <a:defPPr>
              <a:defRPr kern="0"/>
            </a:defPPr>
          </a:lstStyle>
          <a:p>
            <a:pPr algn="ctr"/>
            <a:r>
              <a:rPr lang="en-US" sz="2800">
                <a:solidFill>
                  <a:srgbClr val="102649"/>
                </a:solidFill>
                <a:latin typeface="+mn-lt"/>
              </a:rPr>
              <a:t>Ask any of the following questions as you play the game.</a:t>
            </a:r>
          </a:p>
        </p:txBody>
      </p:sp>
      <p:pic>
        <p:nvPicPr>
          <p:cNvPr id="10" name="Picture 9" descr="Family Prompts&#10;As you read the instructions and make the recipe together:&#10;Examine the tools you have.&#10;Order the measuring tools by size (smallest to largest or the other way  around).&#10; Discuss the difference between 1 cup and 1 tablespoon. Which is bigger? How do you know?&#10;Let your children do the scooping and measuring. Show them how to  level off their measurements for accuracy.&#10;What other things could we do together that would let you practice things like this?&#10;What would happen if we didn't use the correct measurements?&#10;What if you could only use _?&#10;">
            <a:extLst>
              <a:ext uri="{FF2B5EF4-FFF2-40B4-BE49-F238E27FC236}">
                <a16:creationId xmlns:a16="http://schemas.microsoft.com/office/drawing/2014/main" id="{4B74EF1E-FECA-AF3B-95A9-88ED62BAD4CF}"/>
              </a:ext>
            </a:extLst>
          </p:cNvPr>
          <p:cNvPicPr>
            <a:picLocks noChangeAspect="1"/>
          </p:cNvPicPr>
          <p:nvPr/>
        </p:nvPicPr>
        <p:blipFill>
          <a:blip r:embed="rId2"/>
          <a:stretch>
            <a:fillRect/>
          </a:stretch>
        </p:blipFill>
        <p:spPr>
          <a:xfrm>
            <a:off x="3238500" y="1955800"/>
            <a:ext cx="11963400" cy="7711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31BD-CAFF-BE48-5CCB-5A0DEB77DC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49760C-ACE6-B402-D84B-94D046BBED82}"/>
              </a:ext>
            </a:extLst>
          </p:cNvPr>
          <p:cNvSpPr>
            <a:spLocks noGrp="1"/>
          </p:cNvSpPr>
          <p:nvPr>
            <p:ph type="title"/>
          </p:nvPr>
        </p:nvSpPr>
        <p:spPr>
          <a:xfrm>
            <a:off x="5804176" y="-954107"/>
            <a:ext cx="6721475" cy="954107"/>
          </a:xfrm>
        </p:spPr>
        <p:txBody>
          <a:bodyPr wrap="square" lIns="0" tIns="0" rIns="0" bIns="0" anchor="b">
            <a:spAutoFit/>
          </a:bodyPr>
          <a:lstStyle/>
          <a:p>
            <a:r>
              <a:rPr lang="en-US">
                <a:solidFill>
                  <a:schemeClr val="bg2"/>
                </a:solidFill>
              </a:rPr>
              <a:t>No-Bake Playdough – Measuring Spoons</a:t>
            </a:r>
          </a:p>
        </p:txBody>
      </p:sp>
      <p:sp>
        <p:nvSpPr>
          <p:cNvPr id="8" name="object 22" descr="KY Family Math Night- Measurement Activity 4a/4b: No-Bake Playdough&#10;&#10;">
            <a:extLst>
              <a:ext uri="{FF2B5EF4-FFF2-40B4-BE49-F238E27FC236}">
                <a16:creationId xmlns:a16="http://schemas.microsoft.com/office/drawing/2014/main" id="{AAECECD7-4AA1-7E36-52CF-8E9F3DA72D6B}"/>
              </a:ext>
            </a:extLst>
          </p:cNvPr>
          <p:cNvSpPr txBox="1">
            <a:spLocks/>
          </p:cNvSpPr>
          <p:nvPr/>
        </p:nvSpPr>
        <p:spPr>
          <a:xfrm>
            <a:off x="0" y="0"/>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Measuring Spoons</a:t>
            </a:r>
          </a:p>
          <a:p>
            <a:pPr marL="642620" marR="5080" indent="-630555" algn="ctr">
              <a:lnSpc>
                <a:spcPts val="3820"/>
              </a:lnSpc>
              <a:spcBef>
                <a:spcPts val="409"/>
              </a:spcBef>
            </a:pPr>
            <a:endParaRPr lang="en-US" sz="3350" b="1" spc="50">
              <a:solidFill>
                <a:schemeClr val="bg1"/>
              </a:solidFill>
            </a:endParaRPr>
          </a:p>
        </p:txBody>
      </p:sp>
      <p:sp>
        <p:nvSpPr>
          <p:cNvPr id="4" name="TextBox 3">
            <a:extLst>
              <a:ext uri="{FF2B5EF4-FFF2-40B4-BE49-F238E27FC236}">
                <a16:creationId xmlns:a16="http://schemas.microsoft.com/office/drawing/2014/main" id="{1640281A-7F1C-6051-C2B5-5929A370C86A}"/>
              </a:ext>
            </a:extLst>
          </p:cNvPr>
          <p:cNvSpPr txBox="1"/>
          <p:nvPr/>
        </p:nvSpPr>
        <p:spPr>
          <a:xfrm>
            <a:off x="2604007" y="6588050"/>
            <a:ext cx="12851386" cy="3539430"/>
          </a:xfrm>
          <a:prstGeom prst="rect">
            <a:avLst/>
          </a:prstGeom>
          <a:noFill/>
        </p:spPr>
        <p:txBody>
          <a:bodyPr wrap="square" lIns="91440" tIns="45720" rIns="91440" bIns="45720" anchor="t">
            <a:spAutoFit/>
          </a:bodyPr>
          <a:lstStyle/>
          <a:p>
            <a:pPr marR="1905" algn="ctr"/>
            <a:r>
              <a:rPr lang="en-US" sz="2800" b="1" i="0" u="none" strike="noStrike" baseline="0">
                <a:solidFill>
                  <a:srgbClr val="102649"/>
                </a:solidFill>
                <a:latin typeface="+mn-lt"/>
              </a:rPr>
              <a:t>Family Prompts</a:t>
            </a:r>
            <a:endParaRPr lang="en-US" sz="2800" b="1" i="0" u="none" strike="noStrike" baseline="0">
              <a:solidFill>
                <a:srgbClr val="102649"/>
              </a:solidFill>
              <a:latin typeface="+mn-lt"/>
              <a:ea typeface="Calibri"/>
              <a:cs typeface="Calibri"/>
            </a:endParaRPr>
          </a:p>
          <a:p>
            <a:pPr marL="342900" marR="1905" indent="-342900">
              <a:buFont typeface="Arial" panose="020B0604020202020204" pitchFamily="34" charset="0"/>
              <a:buChar char="•"/>
            </a:pPr>
            <a:r>
              <a:rPr lang="en-US" sz="2800" b="0" i="0" u="none" strike="noStrike" baseline="0">
                <a:solidFill>
                  <a:srgbClr val="102649"/>
                </a:solidFill>
                <a:latin typeface="+mn-lt"/>
              </a:rPr>
              <a:t>As you read the instructions and make the recipe together: </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Examine the tools you have.</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i="0" u="none" strike="noStrike" baseline="0">
                <a:solidFill>
                  <a:srgbClr val="102649"/>
                </a:solidFill>
                <a:latin typeface="+mn-lt"/>
              </a:rPr>
              <a:t>Notice that you don’t have tools that are the exact size of the recipe.</a:t>
            </a:r>
            <a:endParaRPr lang="en-US" sz="280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Order the measuring tools by size (smallest to largest or the other way around).</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Discuss how you can make 1 cup of flour with the tools you have.</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Discuss the difference between 1 cup and 1 tablespoon. Which is bigger? How do you know?</a:t>
            </a:r>
            <a:endParaRPr lang="en-US" sz="2800" b="0" i="0" u="none" strike="noStrike" baseline="0">
              <a:solidFill>
                <a:srgbClr val="102649"/>
              </a:solidFill>
              <a:latin typeface="+mn-lt"/>
              <a:ea typeface="Calibri"/>
              <a:cs typeface="Calibri"/>
            </a:endParaRPr>
          </a:p>
        </p:txBody>
      </p:sp>
      <p:pic>
        <p:nvPicPr>
          <p:cNvPr id="2" name="Picture 1" descr="Image of measuring spoons">
            <a:extLst>
              <a:ext uri="{FF2B5EF4-FFF2-40B4-BE49-F238E27FC236}">
                <a16:creationId xmlns:a16="http://schemas.microsoft.com/office/drawing/2014/main" id="{511E1830-8B69-692F-3ED9-9EA731BF6122}"/>
              </a:ext>
            </a:extLst>
          </p:cNvPr>
          <p:cNvPicPr>
            <a:picLocks noChangeAspect="1"/>
          </p:cNvPicPr>
          <p:nvPr/>
        </p:nvPicPr>
        <p:blipFill>
          <a:blip r:embed="rId2"/>
          <a:stretch>
            <a:fillRect/>
          </a:stretch>
        </p:blipFill>
        <p:spPr>
          <a:xfrm>
            <a:off x="5114150" y="1495950"/>
            <a:ext cx="7825880" cy="4502758"/>
          </a:xfrm>
          <a:prstGeom prst="rect">
            <a:avLst/>
          </a:prstGeom>
        </p:spPr>
      </p:pic>
    </p:spTree>
    <p:extLst>
      <p:ext uri="{BB962C8B-B14F-4D97-AF65-F5344CB8AC3E}">
        <p14:creationId xmlns:p14="http://schemas.microsoft.com/office/powerpoint/2010/main" val="24591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AEFB1-4E53-767C-CBC7-C47D51D8D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E7101-6B7C-370E-AA81-DAC189DD7A86}"/>
              </a:ext>
            </a:extLst>
          </p:cNvPr>
          <p:cNvSpPr>
            <a:spLocks noGrp="1"/>
          </p:cNvSpPr>
          <p:nvPr>
            <p:ph type="title"/>
          </p:nvPr>
        </p:nvSpPr>
        <p:spPr>
          <a:xfrm>
            <a:off x="5804176" y="-477054"/>
            <a:ext cx="6721475" cy="477054"/>
          </a:xfrm>
        </p:spPr>
        <p:txBody>
          <a:bodyPr wrap="square" lIns="0" tIns="0" rIns="0" bIns="0" anchor="b">
            <a:spAutoFit/>
          </a:bodyPr>
          <a:lstStyle/>
          <a:p>
            <a:r>
              <a:rPr lang="en-US">
                <a:solidFill>
                  <a:schemeClr val="bg2"/>
                </a:solidFill>
              </a:rPr>
              <a:t>No-Bake Playdough – Measuring </a:t>
            </a:r>
          </a:p>
        </p:txBody>
      </p:sp>
      <p:sp>
        <p:nvSpPr>
          <p:cNvPr id="8" name="object 22" descr="KY Family Math Night- Measurement Activity 4a/4b: No-Bake Playdough&#10;&#10;">
            <a:extLst>
              <a:ext uri="{FF2B5EF4-FFF2-40B4-BE49-F238E27FC236}">
                <a16:creationId xmlns:a16="http://schemas.microsoft.com/office/drawing/2014/main" id="{1F71E89B-D8EA-9227-B034-41DAA2E5FD5D}"/>
              </a:ext>
            </a:extLst>
          </p:cNvPr>
          <p:cNvSpPr txBox="1">
            <a:spLocks/>
          </p:cNvSpPr>
          <p:nvPr/>
        </p:nvSpPr>
        <p:spPr>
          <a:xfrm>
            <a:off x="0" y="-87086"/>
            <a:ext cx="18059400" cy="1078499"/>
          </a:xfrm>
          <a:prstGeom prst="rect">
            <a:avLst/>
          </a:prstGeom>
          <a:solidFill>
            <a:srgbClr val="102649"/>
          </a:solidFill>
        </p:spPr>
        <p:txBody>
          <a:bodyPr vert="horz" wrap="square" lIns="0" tIns="52069" rIns="0" bIns="0" rtlCol="0">
            <a:spAutoFit/>
          </a:bodyPr>
          <a:lstStyle>
            <a:lvl1pPr>
              <a:defRPr>
                <a:latin typeface="+mj-lt"/>
                <a:ea typeface="+mj-ea"/>
                <a:cs typeface="+mj-cs"/>
              </a:defRPr>
            </a:lvl1pPr>
          </a:lstStyle>
          <a:p>
            <a:pPr marL="642620" marR="5080" indent="-630555" algn="ctr">
              <a:lnSpc>
                <a:spcPts val="3820"/>
              </a:lnSpc>
              <a:spcBef>
                <a:spcPts val="409"/>
              </a:spcBef>
            </a:pPr>
            <a:r>
              <a:rPr lang="en-US" sz="3350" b="1" spc="-10">
                <a:solidFill>
                  <a:schemeClr val="bg1"/>
                </a:solidFill>
              </a:rPr>
              <a:t>No-</a:t>
            </a:r>
            <a:r>
              <a:rPr lang="en-US" sz="3350" b="1">
                <a:solidFill>
                  <a:schemeClr val="bg1"/>
                </a:solidFill>
              </a:rPr>
              <a:t>Bake</a:t>
            </a:r>
            <a:r>
              <a:rPr lang="en-US" sz="3350" b="1" spc="-15">
                <a:solidFill>
                  <a:schemeClr val="bg1"/>
                </a:solidFill>
              </a:rPr>
              <a:t> </a:t>
            </a:r>
            <a:r>
              <a:rPr lang="en-US" sz="3350" b="1" spc="50">
                <a:solidFill>
                  <a:schemeClr val="bg1"/>
                </a:solidFill>
              </a:rPr>
              <a:t>Playdough – Measuring</a:t>
            </a:r>
          </a:p>
          <a:p>
            <a:pPr marL="642620" marR="5080" indent="-630555" algn="ctr">
              <a:lnSpc>
                <a:spcPts val="3820"/>
              </a:lnSpc>
              <a:spcBef>
                <a:spcPts val="409"/>
              </a:spcBef>
            </a:pPr>
            <a:endParaRPr lang="en-US" sz="3350" b="1" spc="50">
              <a:solidFill>
                <a:schemeClr val="bg1"/>
              </a:solidFill>
            </a:endParaRPr>
          </a:p>
        </p:txBody>
      </p:sp>
      <p:sp>
        <p:nvSpPr>
          <p:cNvPr id="3" name="TextBox 2">
            <a:extLst>
              <a:ext uri="{FF2B5EF4-FFF2-40B4-BE49-F238E27FC236}">
                <a16:creationId xmlns:a16="http://schemas.microsoft.com/office/drawing/2014/main" id="{88D9EFA9-E216-233F-4368-0199D96EBA3F}"/>
              </a:ext>
            </a:extLst>
          </p:cNvPr>
          <p:cNvSpPr txBox="1"/>
          <p:nvPr/>
        </p:nvSpPr>
        <p:spPr>
          <a:xfrm>
            <a:off x="3784036" y="6674452"/>
            <a:ext cx="11618684" cy="3108543"/>
          </a:xfrm>
          <a:prstGeom prst="rect">
            <a:avLst/>
          </a:prstGeom>
          <a:noFill/>
        </p:spPr>
        <p:txBody>
          <a:bodyPr wrap="square" lIns="91440" tIns="45720" rIns="91440" bIns="45720" anchor="t">
            <a:spAutoFit/>
          </a:bodyPr>
          <a:lstStyle/>
          <a:p>
            <a:pPr algn="ctr"/>
            <a:r>
              <a:rPr lang="en-US" sz="2800" b="1" i="0" u="none" strike="noStrike" baseline="0">
                <a:solidFill>
                  <a:srgbClr val="102649"/>
                </a:solidFill>
                <a:latin typeface="+mn-lt"/>
              </a:rPr>
              <a:t>Family Prompts</a:t>
            </a:r>
            <a:endParaRPr lang="en-US" sz="2800" b="1" i="0" u="none" strike="noStrike" baseline="0">
              <a:solidFill>
                <a:srgbClr val="102649"/>
              </a:solidFill>
              <a:latin typeface="+mn-lt"/>
              <a:ea typeface="Calibri"/>
              <a:cs typeface="Calibri"/>
            </a:endParaRPr>
          </a:p>
          <a:p>
            <a:pPr marL="342900" indent="-342900" algn="l">
              <a:buFont typeface="Arial" panose="020B0604020202020204" pitchFamily="34" charset="0"/>
              <a:buChar char="•"/>
            </a:pPr>
            <a:r>
              <a:rPr lang="en-US" sz="2800" b="0" i="0" u="none" strike="noStrike" baseline="0">
                <a:solidFill>
                  <a:srgbClr val="102649"/>
                </a:solidFill>
                <a:latin typeface="+mn-lt"/>
              </a:rPr>
              <a:t>Let your children do the scooping and measuring. Show them how to level off their measurements for accuracy.</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What other things could we do together that would let you practice things like this?</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What would happen if we didn’t use the correct measurements?</a:t>
            </a:r>
            <a:endParaRPr lang="en-US" sz="2800" b="0" i="0" u="none" strike="noStrike" baseline="0">
              <a:solidFill>
                <a:srgbClr val="102649"/>
              </a:solidFill>
              <a:latin typeface="+mn-lt"/>
              <a:ea typeface="Calibri"/>
              <a:cs typeface="Calibri"/>
            </a:endParaRPr>
          </a:p>
          <a:p>
            <a:pPr marL="342900" indent="-342900">
              <a:buFont typeface="Arial" panose="020B0604020202020204" pitchFamily="34" charset="0"/>
              <a:buChar char="•"/>
            </a:pPr>
            <a:r>
              <a:rPr lang="en-US" sz="2800" b="0" i="0" u="none" strike="noStrike" baseline="0">
                <a:solidFill>
                  <a:srgbClr val="102649"/>
                </a:solidFill>
                <a:latin typeface="+mn-lt"/>
              </a:rPr>
              <a:t>What if you could only use ___? </a:t>
            </a:r>
            <a:endParaRPr lang="en-US" sz="2800" b="0" i="0" u="none" strike="noStrike" baseline="0">
              <a:solidFill>
                <a:srgbClr val="102649"/>
              </a:solidFill>
              <a:latin typeface="+mn-lt"/>
              <a:ea typeface="Calibri"/>
              <a:cs typeface="Calibri"/>
            </a:endParaRPr>
          </a:p>
        </p:txBody>
      </p:sp>
      <p:pic>
        <p:nvPicPr>
          <p:cNvPr id="6" name="Picture 5" descr="Image of people measuring ingredients in a kitchen setting. ">
            <a:extLst>
              <a:ext uri="{FF2B5EF4-FFF2-40B4-BE49-F238E27FC236}">
                <a16:creationId xmlns:a16="http://schemas.microsoft.com/office/drawing/2014/main" id="{137BC5B1-4A64-12A8-C0B8-6A29B25FFA8C}"/>
              </a:ext>
            </a:extLst>
          </p:cNvPr>
          <p:cNvPicPr>
            <a:picLocks noChangeAspect="1"/>
          </p:cNvPicPr>
          <p:nvPr/>
        </p:nvPicPr>
        <p:blipFill>
          <a:blip r:embed="rId2"/>
          <a:stretch>
            <a:fillRect/>
          </a:stretch>
        </p:blipFill>
        <p:spPr>
          <a:xfrm>
            <a:off x="5078627" y="1282120"/>
            <a:ext cx="8177918" cy="5410200"/>
          </a:xfrm>
          <a:prstGeom prst="rect">
            <a:avLst/>
          </a:prstGeom>
        </p:spPr>
      </p:pic>
    </p:spTree>
    <p:extLst>
      <p:ext uri="{BB962C8B-B14F-4D97-AF65-F5344CB8AC3E}">
        <p14:creationId xmlns:p14="http://schemas.microsoft.com/office/powerpoint/2010/main" val="253898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F3EA"/>
        </a:solidFill>
        <a:effectLst/>
      </p:bgPr>
    </p:bg>
    <p:spTree>
      <p:nvGrpSpPr>
        <p:cNvPr id="1" name="">
          <a:extLst>
            <a:ext uri="{FF2B5EF4-FFF2-40B4-BE49-F238E27FC236}">
              <a16:creationId xmlns:a16="http://schemas.microsoft.com/office/drawing/2014/main" id="{E4CD7CDC-79A4-B91D-11F9-026355BF40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20ACFE-8C67-F4F5-267B-FD8D35F5EC75}"/>
              </a:ext>
              <a:ext uri="{C183D7F6-B498-43B3-948B-1728B52AA6E4}">
                <adec:decorative xmlns:adec="http://schemas.microsoft.com/office/drawing/2017/decorative" val="1"/>
              </a:ext>
            </a:extLst>
          </p:cNvPr>
          <p:cNvSpPr/>
          <p:nvPr/>
        </p:nvSpPr>
        <p:spPr>
          <a:xfrm>
            <a:off x="0" y="889000"/>
            <a:ext cx="18059400" cy="2667000"/>
          </a:xfrm>
          <a:prstGeom prst="rect">
            <a:avLst/>
          </a:prstGeom>
          <a:solidFill>
            <a:srgbClr val="102649"/>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0D8465D-56F1-FD7F-DAA8-D3C90B0B1EE0}"/>
              </a:ext>
            </a:extLst>
          </p:cNvPr>
          <p:cNvSpPr>
            <a:spLocks noGrp="1"/>
          </p:cNvSpPr>
          <p:nvPr>
            <p:ph type="ctrTitle"/>
          </p:nvPr>
        </p:nvSpPr>
        <p:spPr>
          <a:xfrm>
            <a:off x="5381573" y="-1031051"/>
            <a:ext cx="6093110" cy="1031051"/>
          </a:xfrm>
        </p:spPr>
        <p:txBody>
          <a:bodyPr wrap="square" lIns="0" tIns="0" rIns="0" bIns="0" anchor="b">
            <a:spAutoFit/>
          </a:bodyPr>
          <a:lstStyle/>
          <a:p>
            <a:r>
              <a:rPr lang="en-US">
                <a:solidFill>
                  <a:schemeClr val="bg2"/>
                </a:solidFill>
              </a:rPr>
              <a:t>No-Bake Playdough – Closing Slide</a:t>
            </a:r>
          </a:p>
        </p:txBody>
      </p:sp>
      <p:sp>
        <p:nvSpPr>
          <p:cNvPr id="5" name="TextBox 4">
            <a:extLst>
              <a:ext uri="{FF2B5EF4-FFF2-40B4-BE49-F238E27FC236}">
                <a16:creationId xmlns:a16="http://schemas.microsoft.com/office/drawing/2014/main" id="{7A2B995B-5D4A-2ADF-5681-BBF6DDF39032}"/>
              </a:ext>
            </a:extLst>
          </p:cNvPr>
          <p:cNvSpPr txBox="1"/>
          <p:nvPr/>
        </p:nvSpPr>
        <p:spPr>
          <a:xfrm>
            <a:off x="800100" y="1193800"/>
            <a:ext cx="16459200" cy="221599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a:ln>
                  <a:noFill/>
                </a:ln>
                <a:solidFill>
                  <a:prstClr val="white"/>
                </a:solidFill>
                <a:effectLst/>
                <a:uLnTx/>
                <a:uFillTx/>
                <a:latin typeface="Calibri"/>
              </a:rPr>
              <a:t>Kentucky Family Math Night Games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0" i="1" u="none" strike="noStrike" kern="0" cap="none" spc="0" normalizeH="0" baseline="0" noProof="0">
                <a:ln>
                  <a:noFill/>
                </a:ln>
                <a:solidFill>
                  <a:prstClr val="white"/>
                </a:solidFill>
                <a:effectLst/>
                <a:uLnTx/>
                <a:uFillTx/>
                <a:latin typeface="Calibri"/>
              </a:rPr>
              <a:t>No-Bake Playdough</a:t>
            </a:r>
          </a:p>
        </p:txBody>
      </p:sp>
      <p:sp>
        <p:nvSpPr>
          <p:cNvPr id="6" name="TextBox 5">
            <a:extLst>
              <a:ext uri="{FF2B5EF4-FFF2-40B4-BE49-F238E27FC236}">
                <a16:creationId xmlns:a16="http://schemas.microsoft.com/office/drawing/2014/main" id="{64217CEC-1BAC-0058-4C96-B4C5D002945A}"/>
              </a:ext>
            </a:extLst>
          </p:cNvPr>
          <p:cNvSpPr txBox="1"/>
          <p:nvPr/>
        </p:nvSpPr>
        <p:spPr>
          <a:xfrm>
            <a:off x="800100" y="4541391"/>
            <a:ext cx="16611600" cy="4739759"/>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102649"/>
                </a:solidFill>
                <a:effectLst/>
                <a:uLnTx/>
                <a:uFillTx/>
                <a:latin typeface="Calibri"/>
              </a:rPr>
              <a:t>Thank you for playing!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1" u="none" strike="noStrike" kern="0" cap="none" spc="0" normalizeH="0" baseline="0" noProof="0">
              <a:ln>
                <a:noFill/>
              </a:ln>
              <a:solidFill>
                <a:srgbClr val="102649"/>
              </a:solidFill>
              <a:effectLst/>
              <a:uLnTx/>
              <a:uFillTx/>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a:ln>
                  <a:noFill/>
                </a:ln>
                <a:solidFill>
                  <a:srgbClr val="102649"/>
                </a:solidFill>
                <a:effectLst/>
                <a:uLnTx/>
                <a:uFillTx/>
                <a:latin typeface="Calibri"/>
              </a:rPr>
              <a:t>Access more digital family math games at: </a:t>
            </a:r>
            <a:r>
              <a:rPr lang="en-US" sz="5400">
                <a:solidFill>
                  <a:srgbClr val="102649"/>
                </a:solidFill>
                <a:hlinkClick r:id="rId2"/>
              </a:rPr>
              <a:t>https://www.education.ky.gov/curriculum/conpro/Pages/summer_support_math_resources.aspx</a:t>
            </a:r>
          </a:p>
          <a:p>
            <a:pPr algn="ctr">
              <a:defRPr/>
            </a:pPr>
            <a:endParaRPr lang="en-US" sz="5400">
              <a:solidFill>
                <a:srgbClr val="102649"/>
              </a:solidFill>
            </a:endParaRPr>
          </a:p>
        </p:txBody>
      </p:sp>
    </p:spTree>
    <p:extLst>
      <p:ext uri="{BB962C8B-B14F-4D97-AF65-F5344CB8AC3E}">
        <p14:creationId xmlns:p14="http://schemas.microsoft.com/office/powerpoint/2010/main" val="2703141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6F10307CB6174BB406D5F160D6B04B" ma:contentTypeVersion="28" ma:contentTypeDescription="" ma:contentTypeScope="" ma:versionID="83380506b29855ec6f8b0760bdb1bc8b">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2d3e8473825ed96e8d6e0426e3a16d1c"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2025-04-17T04:00:00+00:00</Publication_x0020_Date>
    <Audience1 xmlns="3a62de7d-ba57-4f43-9dae-9623ba637be0"/>
    <_dlc_DocId xmlns="3a62de7d-ba57-4f43-9dae-9623ba637be0">KYED-497-200</_dlc_DocId>
    <_dlc_DocIdUrl xmlns="3a62de7d-ba57-4f43-9dae-9623ba637be0">
      <Url>https://www.education.ky.gov/curriculum/conpro/_layouts/15/DocIdRedir.aspx?ID=KYED-497-200</Url>
      <Description>KYED-497-200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6AA3B1-BA5F-48ED-9411-E026FB3C1EB1}"/>
</file>

<file path=customXml/itemProps2.xml><?xml version="1.0" encoding="utf-8"?>
<ds:datastoreItem xmlns:ds="http://schemas.openxmlformats.org/officeDocument/2006/customXml" ds:itemID="{1392B386-2940-4545-91BF-1B1B629E90B5}">
  <ds:schemaRefs>
    <ds:schemaRef ds:uri="http://schemas.microsoft.com/sharepoint/v3/contenttype/forms"/>
  </ds:schemaRefs>
</ds:datastoreItem>
</file>

<file path=customXml/itemProps3.xml><?xml version="1.0" encoding="utf-8"?>
<ds:datastoreItem xmlns:ds="http://schemas.openxmlformats.org/officeDocument/2006/customXml" ds:itemID="{5AD62403-3AE7-482D-8770-27303A19F327}">
  <ds:schemaRefs>
    <ds:schemaRef ds:uri="29be550e-5ac2-4cd5-b5b7-8a250a579b24"/>
    <ds:schemaRef ds:uri="5bc9d522-2386-425a-9f2a-a617cf877ec0"/>
    <ds:schemaRef ds:uri="cd1a358b-61e7-4e2c-963a-bbcfb053c0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89B4C6C-83B1-42C6-ADC7-69CD90988DD1}"/>
</file>

<file path=docProps/app.xml><?xml version="1.0" encoding="utf-8"?>
<Properties xmlns="http://schemas.openxmlformats.org/officeDocument/2006/extended-properties" xmlns:vt="http://schemas.openxmlformats.org/officeDocument/2006/docPropsVTypes">
  <Template/>
  <TotalTime>0</TotalTime>
  <Words>597</Words>
  <Application>Microsoft Office PowerPoint</Application>
  <PresentationFormat>Custom</PresentationFormat>
  <Paragraphs>49</Paragraphs>
  <Slides>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Office Theme</vt:lpstr>
      <vt:lpstr>1_Office Theme</vt:lpstr>
      <vt:lpstr>No Bake Playdough Introduction</vt:lpstr>
      <vt:lpstr>No-Bake Playdough - Instructions</vt:lpstr>
      <vt:lpstr>No-Bake Playdough – Family Prompts</vt:lpstr>
      <vt:lpstr>No-Bake Playdough – Measuring Spoons</vt:lpstr>
      <vt:lpstr>No-Bake Playdough – Measuring </vt:lpstr>
      <vt:lpstr>No-Bake Playdough – 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No-Bake Playdough 3-5 KFMN</dc:title>
  <dc:creator>Waggoner, Debbie - Division of Academic Program Standards</dc:creator>
  <cp:lastModifiedBy>Doyle, Maggie - Division of Academic Program Standards</cp:lastModifiedBy>
  <cp:revision>2</cp:revision>
  <dcterms:created xsi:type="dcterms:W3CDTF">2024-12-24T16:23:34Z</dcterms:created>
  <dcterms:modified xsi:type="dcterms:W3CDTF">2025-04-17T13:28:21Z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2024-12-28T21:50:07Z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97e49553-5bf7-4eec-b727-65f4825a5665</vt:lpwstr>
  </property>
  <property fmtid="{D5CDD505-2E9C-101B-9397-08002B2CF9AE}" pid="8" name="MSIP_Label_eb544694-0027-44fa-bee4-2648c0363f9d_ContentBits">
    <vt:lpwstr>0</vt:lpwstr>
  </property>
  <property fmtid="{D5CDD505-2E9C-101B-9397-08002B2CF9AE}" pid="9" name="ContentTypeId">
    <vt:lpwstr>0x0101001BEB557DBE01834EAB47A683706DCD5B00866F10307CB6174BB406D5F160D6B04B</vt:lpwstr>
  </property>
  <property fmtid="{D5CDD505-2E9C-101B-9397-08002B2CF9AE}" pid="10" name="MediaServiceImageTags">
    <vt:lpwstr/>
  </property>
  <property fmtid="{D5CDD505-2E9C-101B-9397-08002B2CF9AE}" pid="11" name="_dlc_DocIdItemGuid">
    <vt:lpwstr>3314c9ca-c169-4868-8fce-bfb77067ca1c</vt:lpwstr>
  </property>
</Properties>
</file>