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Lst>
  <p:notesMasterIdLst>
    <p:notesMasterId r:id="rId27"/>
  </p:notesMasterIdLst>
  <p:sldIdLst>
    <p:sldId id="302" r:id="rId6"/>
    <p:sldId id="303" r:id="rId7"/>
    <p:sldId id="304" r:id="rId8"/>
    <p:sldId id="305" r:id="rId9"/>
    <p:sldId id="306" r:id="rId10"/>
    <p:sldId id="307" r:id="rId11"/>
    <p:sldId id="308" r:id="rId12"/>
    <p:sldId id="309" r:id="rId13"/>
    <p:sldId id="310" r:id="rId14"/>
    <p:sldId id="311" r:id="rId15"/>
    <p:sldId id="312" r:id="rId16"/>
    <p:sldId id="313" r:id="rId17"/>
    <p:sldId id="314" r:id="rId18"/>
    <p:sldId id="315" r:id="rId19"/>
    <p:sldId id="316" r:id="rId20"/>
    <p:sldId id="317" r:id="rId21"/>
    <p:sldId id="318" r:id="rId22"/>
    <p:sldId id="320" r:id="rId23"/>
    <p:sldId id="321" r:id="rId24"/>
    <p:sldId id="322" r:id="rId25"/>
    <p:sldId id="323" r:id="rId26"/>
  </p:sldIdLst>
  <p:sldSz cx="12192000" cy="6858000"/>
  <p:notesSz cx="6858000" cy="9144000"/>
  <p:embeddedFontLst>
    <p:embeddedFont>
      <p:font typeface="Century Gothic" panose="020B0502020202020204" pitchFamily="34" charset="0"/>
      <p:regular r:id="rId28"/>
      <p:bold r:id="rId29"/>
      <p:italic r:id="rId30"/>
      <p:boldItalic r:id="rId31"/>
    </p:embeddedFont>
    <p:embeddedFont>
      <p:font typeface="Franklin Gothic Book" panose="020B0503020102020204" pitchFamily="34" charset="0"/>
      <p:regular r:id="rId32"/>
      <p:italic r:id="rId33"/>
    </p:embeddedFont>
    <p:embeddedFont>
      <p:font typeface="Franklin Gothic Medium" panose="020B0603020102020204" pitchFamily="34" charset="0"/>
      <p:regular r:id="rId34"/>
      <p:italic r:id="rId35"/>
    </p:embeddedFont>
    <p:embeddedFont>
      <p:font typeface="Libre Franklin" pitchFamily="2" charset="0"/>
      <p:regular r:id="rId36"/>
      <p:bold r:id="rId37"/>
      <p:italic r:id="rId38"/>
      <p:boldItalic r:id="rId39"/>
    </p:embeddedFont>
    <p:embeddedFont>
      <p:font typeface="Libre Franklin Medium" pitchFamily="2"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6" roundtripDataSignature="AMtx7mhbjnDweMmesxcf3gtrLHUpCiyUB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ki Ray" initials="" lastIdx="4" clrIdx="0"/>
  <p:cmAuthor id="1" name="Lauren Gallicchio" initials="" lastIdx="5" clrIdx="1"/>
  <p:cmAuthor id="2" name="Thomas Clouse" initials="" lastIdx="1" clrIdx="2"/>
  <p:cmAuthor id="3" name="Ransom, Heather - Division of Academic Program Standards" initials="RHDoAPS" lastIdx="2" clrIdx="3">
    <p:extLst>
      <p:ext uri="{19B8F6BF-5375-455C-9EA6-DF929625EA0E}">
        <p15:presenceInfo xmlns:p15="http://schemas.microsoft.com/office/powerpoint/2012/main" userId="S::heather.ransom@education.ky.gov::ed548f38-0560-4130-ae33-b0b6cd237e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B57899-524A-0DCA-3514-CCE900F8E7D9}" v="1" dt="2025-12-09T16:24:52.789"/>
  </p1510:revLst>
</p1510:revInfo>
</file>

<file path=ppt/tableStyles.xml><?xml version="1.0" encoding="utf-8"?>
<a:tblStyleLst xmlns:a="http://schemas.openxmlformats.org/drawingml/2006/main" def="{7D4F87D2-B31D-4A5B-840A-ADB18C62B1F1}">
  <a:tblStyle styleId="{7D4F87D2-B31D-4A5B-840A-ADB18C62B1F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59422" autoAdjust="0"/>
  </p:normalViewPr>
  <p:slideViewPr>
    <p:cSldViewPr snapToGrid="0">
      <p:cViewPr varScale="1">
        <p:scale>
          <a:sx n="48" d="100"/>
          <a:sy n="48" d="100"/>
        </p:scale>
        <p:origin x="2002" y="269"/>
      </p:cViewPr>
      <p:guideLst/>
    </p:cSldViewPr>
  </p:slideViewPr>
  <p:outlineViewPr>
    <p:cViewPr>
      <p:scale>
        <a:sx n="33" d="100"/>
        <a:sy n="33" d="100"/>
      </p:scale>
      <p:origin x="0" y="-52812"/>
    </p:cViewPr>
  </p:outlineViewPr>
  <p:notesTextViewPr>
    <p:cViewPr>
      <p:scale>
        <a:sx n="1" d="1"/>
        <a:sy n="1" d="1"/>
      </p:scale>
      <p:origin x="0" y="-1018"/>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2.fntdata"/><Relationship Id="rId21" Type="http://schemas.openxmlformats.org/officeDocument/2006/relationships/slide" Target="slides/slide16.xml"/><Relationship Id="rId34" Type="http://schemas.openxmlformats.org/officeDocument/2006/relationships/font" Target="fonts/font7.fntdata"/><Relationship Id="rId42" Type="http://schemas.openxmlformats.org/officeDocument/2006/relationships/font" Target="fonts/font15.fntdata"/><Relationship Id="rId159" Type="http://schemas.openxmlformats.org/officeDocument/2006/relationships/viewProps" Target="viewProps.xml"/><Relationship Id="rId7" Type="http://schemas.openxmlformats.org/officeDocument/2006/relationships/slide" Target="slides/slide2.xml"/><Relationship Id="rId162"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2.fntdata"/><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157"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1.fntdata"/><Relationship Id="rId36" Type="http://schemas.openxmlformats.org/officeDocument/2006/relationships/font" Target="fonts/font9.fntdata"/><Relationship Id="rId160"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4.fntdata"/><Relationship Id="rId156" Type="http://customschemas.google.com/relationships/presentationmetadata" Target="meta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6.fntdata"/><Relationship Id="rId38" Type="http://schemas.openxmlformats.org/officeDocument/2006/relationships/font" Target="fonts/font11.fntdata"/><Relationship Id="rId158"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font" Target="fonts/font14.fntdata"/><Relationship Id="rId16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z.harvard.edu/sites/default/files/%2B1%20Routine.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socialstudies.org/social-education/73/5/tampering-history-adapting-primary-sources-struggling-readers"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pz.harvard.edu/sites/default/files/%2B1%20Routine.pdf"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socialstudies.org/social-education/73/5/tampering-history-adapting-primary-sources-struggling-readers"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z.harvard.edu/sites/default/files/%2B1%20Routine.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socialstudies.org/social-education/73/5/tampering-history-adapting-primary-sources-struggling-readers"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ocialstudies.org/social-education/73/5/tampering-history-adapting-primary-sources-struggling-reader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pz.harvard.edu/sites/default/files/Connect%20Extend%20Challenge_2.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ducation.ky.gov/_layouts/download.aspx?SourceUrl="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ites.google.com/view/navigatingtext/qualitative-rubric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ky.gov/_layouts/download.aspx?SourceUr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socialstudies.org/social-education/73/5/tampering-history-adapting-primary-sources-struggling-reader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1f42ca67bf6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Series Overview:</a:t>
            </a:r>
          </a:p>
          <a:p>
            <a:pPr marL="0" lvl="0" indent="0" algn="l" rtl="0">
              <a:spcBef>
                <a:spcPts val="0"/>
              </a:spcBef>
              <a:spcAft>
                <a:spcPts val="0"/>
              </a:spcAft>
              <a:buClr>
                <a:schemeClr val="dk1"/>
              </a:buClr>
              <a:buSzPts val="1400"/>
              <a:buFont typeface="Arial"/>
              <a:buNone/>
            </a:pPr>
            <a:r>
              <a:rPr lang="en-US" sz="1200" i="1" dirty="0">
                <a:solidFill>
                  <a:schemeClr val="dk1"/>
                </a:solidFill>
                <a:latin typeface="Calibri"/>
                <a:ea typeface="Calibri"/>
                <a:cs typeface="Calibri"/>
                <a:sym typeface="Calibri"/>
              </a:rPr>
              <a:t>Supporting Students in Using Evidence</a:t>
            </a:r>
            <a:r>
              <a:rPr lang="en-US" sz="1200" dirty="0">
                <a:solidFill>
                  <a:schemeClr val="dk1"/>
                </a:solidFill>
                <a:latin typeface="Calibri"/>
                <a:ea typeface="Calibri"/>
                <a:cs typeface="Calibri"/>
                <a:sym typeface="Calibri"/>
              </a:rPr>
              <a:t> module series is a set of six of modules designed to support students when using evidence as required by the </a:t>
            </a:r>
            <a:r>
              <a:rPr lang="en-US" sz="1200" i="1" dirty="0">
                <a:solidFill>
                  <a:schemeClr val="dk1"/>
                </a:solidFill>
                <a:latin typeface="Calibri"/>
                <a:ea typeface="Calibri"/>
                <a:cs typeface="Calibri"/>
                <a:sym typeface="Calibri"/>
              </a:rPr>
              <a:t>Kentucky Academic Standards (KAS) for Social Studies. </a:t>
            </a:r>
            <a:r>
              <a:rPr lang="en-US" sz="1200" dirty="0">
                <a:solidFill>
                  <a:schemeClr val="dk1"/>
                </a:solidFill>
                <a:latin typeface="Calibri"/>
                <a:ea typeface="Calibri"/>
                <a:cs typeface="Calibri"/>
                <a:sym typeface="Calibri"/>
              </a:rPr>
              <a:t>While this module series is designed in a progression, you may engage with the module section that best meets your professional learning needs. </a:t>
            </a:r>
            <a:endParaRPr lang="en-US" sz="13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Calibri"/>
                <a:ea typeface="Calibri"/>
                <a:cs typeface="Calibri"/>
                <a:sym typeface="Calibri"/>
              </a:rPr>
              <a:t>Supporting Students in Using Evidence</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module series is intended to support the successful implementation of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in classrooms across the state. The duration, scope and sequence of the module sections may be customized to accommodate local needs and conditions. The sections are designed to provide flexibility for districts and schools and, as such, can be viewed as stand-alone lessons or within the progression of the module as written. You are supported in engaging with this module individually, if desired. </a:t>
            </a: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Materials: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following materials are part of this module:</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rPr>
              <a:t>●</a:t>
            </a:r>
            <a:r>
              <a:rPr lang="en-US" sz="1200" i="1" dirty="0">
                <a:solidFill>
                  <a:schemeClr val="dk1"/>
                </a:solidFill>
                <a:latin typeface="Calibri"/>
                <a:ea typeface="Calibri"/>
                <a:cs typeface="Calibri"/>
                <a:sym typeface="Calibri"/>
              </a:rPr>
              <a:t>Kentucky Academic Standards (KAS) for Social Studies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rPr>
              <a:t>●</a:t>
            </a:r>
            <a:r>
              <a:rPr lang="en-US" sz="1200" dirty="0">
                <a:solidFill>
                  <a:schemeClr val="dk1"/>
                </a:solidFill>
                <a:latin typeface="Calibri"/>
                <a:ea typeface="Calibri"/>
                <a:cs typeface="Calibri"/>
                <a:sym typeface="Calibri"/>
              </a:rPr>
              <a:t>Additional materials, such as but not limited to, articles, discussion strategies, etc. are provided within the notes section of applicable slides throughout the module. </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 </a:t>
            </a: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Note:</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If you plan to engage with this module virtually as a group, consider directing participants to the</a:t>
            </a:r>
            <a:r>
              <a:rPr lang="en-US" sz="1200" dirty="0">
                <a:solidFill>
                  <a:schemeClr val="dk1"/>
                </a:solidFill>
                <a:uFill>
                  <a:noFill/>
                </a:uFill>
                <a:latin typeface="Calibri"/>
                <a:ea typeface="Calibri"/>
                <a:cs typeface="Calibri"/>
                <a:sym typeface="Calibri"/>
              </a:rPr>
              <a:t> Social Studies Professional Learning Modules page </a:t>
            </a:r>
            <a:r>
              <a:rPr lang="en-US" sz="1200" dirty="0">
                <a:solidFill>
                  <a:schemeClr val="dk1"/>
                </a:solidFill>
                <a:latin typeface="Calibri"/>
                <a:ea typeface="Calibri"/>
                <a:cs typeface="Calibri"/>
                <a:sym typeface="Calibri"/>
              </a:rPr>
              <a:t>so that you may access the resources used directly from the links provided in the PowerPoint: </a:t>
            </a:r>
            <a:r>
              <a:rPr lang="en-US" sz="1200" u="sng" dirty="0">
                <a:solidFill>
                  <a:schemeClr val="dk1"/>
                </a:solidFill>
                <a:latin typeface="Calibri"/>
                <a:ea typeface="Calibri"/>
                <a:cs typeface="Calibri"/>
                <a:sym typeface="Calibri"/>
              </a:rPr>
              <a:t>https://kystandards.org/standards-resources/ss-resources/ss-pl-modules/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Additionally, you may consider downloading the resources contained within each section of the module and placing them into a Google folder for you or your colleagues to access. </a:t>
            </a:r>
          </a:p>
          <a:p>
            <a:pPr marL="0" lvl="0" indent="0" algn="l" rtl="0">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Three: Compelling and Supporting Questions</a:t>
            </a:r>
          </a:p>
          <a:p>
            <a:pPr marL="457200" lvl="0" indent="-304800" algn="l" rtl="0">
              <a:spcBef>
                <a:spcPts val="0"/>
              </a:spcBef>
              <a:spcAft>
                <a:spcPts val="0"/>
              </a:spcAft>
              <a:buClr>
                <a:srgbClr val="102649"/>
              </a:buClr>
              <a:buSzPts val="1200"/>
              <a:buFont typeface="Calibri"/>
              <a:buChar char="•"/>
            </a:pPr>
            <a:r>
              <a:rPr lang="en-US" sz="1200" b="1" dirty="0">
                <a:solidFill>
                  <a:srgbClr val="102649"/>
                </a:solidFill>
                <a:latin typeface="Calibri"/>
                <a:ea typeface="Calibri"/>
                <a:cs typeface="Calibri"/>
                <a:sym typeface="Calibri"/>
              </a:rPr>
              <a:t>Compelling Question: </a:t>
            </a:r>
            <a:r>
              <a:rPr lang="en-US" sz="1200" dirty="0">
                <a:solidFill>
                  <a:srgbClr val="222222"/>
                </a:solidFill>
                <a:latin typeface="Calibri"/>
                <a:ea typeface="Calibri"/>
                <a:cs typeface="Calibri"/>
                <a:sym typeface="Calibri"/>
              </a:rPr>
              <a:t>How do I support students in communicating their own conclusions, using evidence to substantiate their claims? </a:t>
            </a:r>
            <a:endParaRPr lang="en-US"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Supporting Question:</a:t>
            </a:r>
            <a:r>
              <a:rPr lang="en-US" sz="1200" dirty="0">
                <a:solidFill>
                  <a:schemeClr val="dk1"/>
                </a:solidFill>
                <a:latin typeface="Calibri"/>
                <a:ea typeface="Calibri"/>
                <a:cs typeface="Calibri"/>
                <a:sym typeface="Calibri"/>
              </a:rPr>
              <a:t> How do I evaluate sources for grade-level appropriateness so students can engage with them?</a:t>
            </a:r>
            <a:endParaRPr lang="en-US"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Learning Target and Success Criteria:</a:t>
            </a: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Target and Success Criteria for districts and schools of Module One: Using Evidence and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are:</a:t>
            </a:r>
          </a:p>
          <a:p>
            <a:pPr marL="457200" lvl="0" indent="-304800" algn="l" rtl="0">
              <a:spcBef>
                <a:spcPts val="0"/>
              </a:spcBef>
              <a:spcAft>
                <a:spcPts val="0"/>
              </a:spcAft>
              <a:buClr>
                <a:srgbClr val="102649"/>
              </a:buClr>
              <a:buSzPts val="1200"/>
              <a:buFont typeface="Calibri"/>
              <a:buChar char="●"/>
            </a:pPr>
            <a:r>
              <a:rPr lang="en-US" sz="1200" b="1" dirty="0">
                <a:solidFill>
                  <a:schemeClr val="dk1"/>
                </a:solidFill>
                <a:latin typeface="Calibri"/>
                <a:ea typeface="Calibri"/>
                <a:cs typeface="Calibri"/>
                <a:sym typeface="Calibri"/>
              </a:rPr>
              <a:t>Learning Target:</a:t>
            </a:r>
            <a:r>
              <a:rPr lang="en-US" sz="1200" dirty="0">
                <a:solidFill>
                  <a:schemeClr val="dk1"/>
                </a:solidFill>
                <a:latin typeface="Calibri"/>
                <a:ea typeface="Calibri"/>
                <a:cs typeface="Calibri"/>
                <a:sym typeface="Calibri"/>
              </a:rPr>
              <a:t> I can support students in using evidence to substantiate their claims.</a:t>
            </a: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Success Criteria:</a:t>
            </a:r>
            <a:r>
              <a:rPr lang="en-US" sz="1200" dirty="0">
                <a:solidFill>
                  <a:schemeClr val="dk1"/>
                </a:solidFill>
                <a:latin typeface="Calibri"/>
                <a:ea typeface="Calibri"/>
                <a:cs typeface="Calibri"/>
                <a:sym typeface="Calibri"/>
              </a:rPr>
              <a:t> I will be successful when I can evaluate source complexity and modify sources appropriately to support student learning when Using Evidence.</a:t>
            </a: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Intended Audiences:</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Module participants may include, but are not limited to, district leadership, school administrators, instructional specialists/coaches, intervention specialists, department chairs, special educators and classroom teachers.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It is important to note that it is recommended that participants have engaged with the following modules prior to engaging with this module:</a:t>
            </a: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Getting to know the Kentucky Academic Standards (KAS) for Social Studies </a:t>
            </a:r>
            <a:r>
              <a:rPr lang="en-US" sz="1200" dirty="0">
                <a:solidFill>
                  <a:schemeClr val="dk1"/>
                </a:solidFill>
                <a:latin typeface="Calibri"/>
                <a:ea typeface="Calibri"/>
                <a:cs typeface="Calibri"/>
                <a:sym typeface="Calibri"/>
              </a:rPr>
              <a:t>Module</a:t>
            </a: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The </a:t>
            </a:r>
            <a:r>
              <a:rPr lang="en-US" sz="1200" i="1" dirty="0">
                <a:solidFill>
                  <a:schemeClr val="dk1"/>
                </a:solidFill>
                <a:latin typeface="Calibri"/>
                <a:ea typeface="Calibri"/>
                <a:cs typeface="Calibri"/>
                <a:sym typeface="Calibri"/>
              </a:rPr>
              <a:t>Minding the Gap </a:t>
            </a:r>
            <a:r>
              <a:rPr lang="en-US" sz="1200" dirty="0">
                <a:solidFill>
                  <a:schemeClr val="dk1"/>
                </a:solidFill>
                <a:latin typeface="Calibri"/>
                <a:ea typeface="Calibri"/>
                <a:cs typeface="Calibri"/>
                <a:sym typeface="Calibri"/>
              </a:rPr>
              <a:t>Module</a:t>
            </a: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The Inquiry Practices of the Kentucky Academic Standards (KAS) for Social Studies </a:t>
            </a:r>
            <a:r>
              <a:rPr lang="en-US" sz="1200" dirty="0">
                <a:solidFill>
                  <a:schemeClr val="dk1"/>
                </a:solidFill>
                <a:latin typeface="Calibri"/>
                <a:ea typeface="Calibri"/>
                <a:cs typeface="Calibri"/>
                <a:sym typeface="Calibri"/>
              </a:rPr>
              <a:t>Module</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Thus, participants are encouraged to engage with these modules prior to participating in this module. </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r>
              <a:rPr lang="en-US" sz="1200" b="1" dirty="0">
                <a:solidFill>
                  <a:schemeClr val="dk1"/>
                </a:solidFill>
                <a:latin typeface="Calibri"/>
                <a:ea typeface="Calibri"/>
                <a:cs typeface="Calibri"/>
                <a:sym typeface="Calibri"/>
              </a:rPr>
              <a:t>Facilitators: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While this module series is designed for a teacher to engage with it individually, it may be implemented with a group of educators led by a facilitator. If this module is being completed as a group, facilitators may include, but are not limited to,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As stated above, the Kentucky Department of Education (KDE) recommends that participants engage with the four modules mentioned above prior to engaging with this work. If the facilitator has not engaged with these modules, it is recommended that they complete the four modules mentioned before facilitating this module.</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Helpful Hint for Facilitators: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that will take place in this module may cause Kentucky educators to face changes in instructional practices amidst this transition.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Planning Ahead for Facilitators: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Determine which stakeholders to invite as participants. In the invitation, describe how the work sessions will benefit them.</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few days before the meeting, you may want to remind participants to be prepared to have their documents available during the meeting. (See below for Participant Documents Needed.)</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Reserve adequate space and equipment. Tables or desks should be set up to support small-group discussion. If conducting this module virtually, ensure that your technology platform can support break out rooms to support small group collaboration.</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Ensure that participants have access to the Internet.</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Consider how you might handle participants who may not be in attendance at all work sessions. It might be worthwhile to consider how those participants might access missed sections of the module between work sessions in order to feel as prepared as the other participants.</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Preparation</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 </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 Documents Needed:</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Plan ahead regarding how you will feel most comfortable engaging with the </a:t>
            </a:r>
            <a:r>
              <a:rPr lang="en-US" sz="1200" i="1" dirty="0">
                <a:solidFill>
                  <a:schemeClr val="dk1"/>
                </a:solidFill>
                <a:latin typeface="Calibri"/>
                <a:ea typeface="Calibri"/>
                <a:cs typeface="Calibri"/>
                <a:sym typeface="Calibri"/>
              </a:rPr>
              <a:t>KAS for Social Studie</a:t>
            </a:r>
            <a:r>
              <a:rPr lang="en-US" sz="1200" dirty="0">
                <a:solidFill>
                  <a:schemeClr val="dk1"/>
                </a:solidFill>
                <a:latin typeface="Calibri"/>
                <a:ea typeface="Calibri"/>
                <a:cs typeface="Calibri"/>
                <a:sym typeface="Calibri"/>
              </a:rPr>
              <a:t>s, either:</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device with access to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or</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hard copy of the </a:t>
            </a:r>
            <a:r>
              <a:rPr lang="en-US" sz="1200" i="1" dirty="0">
                <a:solidFill>
                  <a:schemeClr val="dk1"/>
                </a:solidFill>
                <a:latin typeface="Calibri"/>
                <a:ea typeface="Calibri"/>
                <a:cs typeface="Calibri"/>
                <a:sym typeface="Calibri"/>
              </a:rPr>
              <a:t>KAS for Social Studies</a:t>
            </a: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r>
              <a:rPr lang="en-US" sz="1200" b="1" dirty="0">
                <a:solidFill>
                  <a:schemeClr val="dk1"/>
                </a:solidFill>
                <a:latin typeface="Calibri"/>
                <a:ea typeface="Calibri"/>
                <a:cs typeface="Calibri"/>
                <a:sym typeface="Calibri"/>
              </a:rPr>
              <a:t>Supplies Needed:</a:t>
            </a:r>
          </a:p>
          <a:p>
            <a:pPr marL="0" lvl="0" indent="0" algn="l" rtl="0">
              <a:lnSpc>
                <a:spcPct val="115000"/>
              </a:lnSpc>
              <a:spcBef>
                <a:spcPts val="0"/>
              </a:spcBef>
              <a:spcAft>
                <a:spcPts val="0"/>
              </a:spcAft>
              <a:buSzPts val="1100"/>
              <a:buNone/>
            </a:pPr>
            <a:r>
              <a:rPr lang="en-US" sz="1200"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2"/>
                  </a:ext>
                </a:extLst>
              </a:rPr>
              <a:t>Computer</a:t>
            </a:r>
            <a:r>
              <a:rPr lang="en-US" sz="1200" dirty="0">
                <a:solidFill>
                  <a:schemeClr val="dk1"/>
                </a:solidFill>
                <a:latin typeface="Calibri"/>
                <a:ea typeface="Calibri"/>
                <a:cs typeface="Calibri"/>
                <a:sym typeface="Calibri"/>
              </a:rPr>
              <a:t> with the Module Three: What should students do before engaging with complex sources? PowerPoint presentation.</a:t>
            </a:r>
          </a:p>
          <a:p>
            <a:pPr marL="0" lvl="0" indent="0" algn="l" rtl="0">
              <a:lnSpc>
                <a:spcPct val="115000"/>
              </a:lnSpc>
              <a:spcBef>
                <a:spcPts val="0"/>
              </a:spcBef>
              <a:spcAft>
                <a:spcPts val="0"/>
              </a:spcAft>
              <a:buSzPts val="1100"/>
              <a:buNone/>
            </a:pPr>
            <a:r>
              <a:rPr lang="en-US" sz="1200" dirty="0">
                <a:solidFill>
                  <a:schemeClr val="dk1"/>
                </a:solidFill>
                <a:latin typeface="Calibri"/>
                <a:ea typeface="Calibri"/>
                <a:cs typeface="Calibri"/>
                <a:sym typeface="Calibri"/>
              </a:rPr>
              <a:t>• Technology with projection capability if in person with a group. Technology platform where presenters have sharing ability and breakout room options if virtual with a group. </a:t>
            </a:r>
          </a:p>
          <a:p>
            <a:pPr marL="0" lvl="0" indent="0" algn="l" rtl="0">
              <a:lnSpc>
                <a:spcPct val="115000"/>
              </a:lnSpc>
              <a:spcBef>
                <a:spcPts val="0"/>
              </a:spcBef>
              <a:spcAft>
                <a:spcPts val="0"/>
              </a:spcAft>
              <a:buSzPts val="1100"/>
              <a:buNone/>
            </a:pPr>
            <a:r>
              <a:rPr lang="en-US" sz="1200" dirty="0">
                <a:solidFill>
                  <a:schemeClr val="dk1"/>
                </a:solidFill>
                <a:latin typeface="Calibri"/>
                <a:ea typeface="Calibri"/>
                <a:cs typeface="Calibri"/>
                <a:sym typeface="Calibri"/>
              </a:rPr>
              <a:t>• Copies of the handouts needed for the session either in hard copy format or available in a folder online. If facilitating this work with a group, links to the participant handouts needed for the session also may be built right into the agenda.</a:t>
            </a:r>
          </a:p>
          <a:p>
            <a:pPr marL="0" lvl="0" indent="0" algn="l" rtl="0">
              <a:lnSpc>
                <a:spcPct val="115000"/>
              </a:lnSpc>
              <a:spcBef>
                <a:spcPts val="0"/>
              </a:spcBef>
              <a:spcAft>
                <a:spcPts val="0"/>
              </a:spcAft>
              <a:buSzPts val="1100"/>
              <a:buNone/>
            </a:pPr>
            <a:r>
              <a:rPr lang="en-US" sz="1200" dirty="0">
                <a:solidFill>
                  <a:schemeClr val="dk1"/>
                </a:solidFill>
                <a:latin typeface="Calibri"/>
                <a:ea typeface="Calibri"/>
                <a:cs typeface="Calibri"/>
                <a:sym typeface="Calibri"/>
              </a:rPr>
              <a:t>• 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module.</a:t>
            </a:r>
          </a:p>
          <a:p>
            <a:pPr marL="0" lvl="0" indent="0" algn="l" rtl="0">
              <a:lnSpc>
                <a:spcPct val="115000"/>
              </a:lnSpc>
              <a:spcBef>
                <a:spcPts val="0"/>
              </a:spcBef>
              <a:spcAft>
                <a:spcPts val="0"/>
              </a:spcAft>
              <a:buSzPts val="1100"/>
              <a:buNone/>
            </a:pPr>
            <a:r>
              <a:rPr lang="en-US" sz="1200" dirty="0">
                <a:solidFill>
                  <a:schemeClr val="dk1"/>
                </a:solidFill>
                <a:latin typeface="Calibri"/>
                <a:ea typeface="Calibri"/>
                <a:cs typeface="Calibri"/>
                <a:sym typeface="Calibri"/>
              </a:rPr>
              <a:t>• Self-Sticking Notes (optional)</a:t>
            </a:r>
          </a:p>
          <a:p>
            <a:pPr marL="0" lvl="0" indent="0" algn="l" rtl="0">
              <a:lnSpc>
                <a:spcPct val="115000"/>
              </a:lnSpc>
              <a:spcBef>
                <a:spcPts val="0"/>
              </a:spcBef>
              <a:spcAft>
                <a:spcPts val="0"/>
              </a:spcAft>
              <a:buSzPts val="1100"/>
              <a:buNone/>
            </a:pPr>
            <a:r>
              <a:rPr lang="en-US" sz="1200" dirty="0">
                <a:solidFill>
                  <a:schemeClr val="dk1"/>
                </a:solidFill>
                <a:latin typeface="Calibri"/>
                <a:ea typeface="Calibri"/>
                <a:cs typeface="Calibri"/>
                <a:sym typeface="Calibri"/>
              </a:rPr>
              <a:t>• Poster paper (optional)</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Highlighters and/or colored pens/markers (optional)</a:t>
            </a: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Building a Community:</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module. Again, time allotted for community-building will allow participants to have a voice and be engaged as active contributors and learners in the sessions.</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Options:</a:t>
            </a:r>
            <a:r>
              <a:rPr lang="en-US" sz="1200" dirty="0">
                <a:solidFill>
                  <a:schemeClr val="dk1"/>
                </a:solidFill>
                <a:latin typeface="Calibri"/>
                <a:ea typeface="Calibri"/>
                <a:cs typeface="Calibri"/>
                <a:sym typeface="Calibri"/>
              </a:rPr>
              <a:t> Be sure to conduct continual check-ins throughout the presentation. Build Google documents to continue to collect feedback, such as questions, hopes, and/or concerns to which participants may continually add.</a:t>
            </a:r>
            <a:endParaRPr lang="en-US" dirty="0">
              <a:solidFill>
                <a:schemeClr val="dk1"/>
              </a:solidFill>
            </a:endParaRPr>
          </a:p>
          <a:p>
            <a:pPr marL="0" lvl="0" indent="0" algn="l" rtl="0">
              <a:lnSpc>
                <a:spcPct val="100000"/>
              </a:lnSpc>
              <a:spcBef>
                <a:spcPts val="0"/>
              </a:spcBef>
              <a:spcAft>
                <a:spcPts val="0"/>
              </a:spcAft>
              <a:buSzPts val="1400"/>
              <a:buNone/>
            </a:pPr>
            <a:endParaRPr lang="en-US" sz="1200" b="1" dirty="0">
              <a:solidFill>
                <a:schemeClr val="dk1"/>
              </a:solidFill>
              <a:latin typeface="Calibri"/>
              <a:ea typeface="Calibri"/>
              <a:cs typeface="Calibri"/>
              <a:sym typeface="Calibri"/>
            </a:endParaRPr>
          </a:p>
        </p:txBody>
      </p:sp>
      <p:sp>
        <p:nvSpPr>
          <p:cNvPr id="424" name="Google Shape;424;g1f42ca67bf6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20976b2353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20976b2353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and engage in a +1 Routine, completing the first step.</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a:t>
            </a: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Project Zero. (2019). </a:t>
            </a:r>
            <a:r>
              <a:rPr lang="en-US" sz="1200" i="1" dirty="0">
                <a:solidFill>
                  <a:schemeClr val="dk1"/>
                </a:solidFill>
                <a:latin typeface="Calibri"/>
                <a:ea typeface="Calibri"/>
                <a:cs typeface="Calibri"/>
                <a:sym typeface="Calibri"/>
              </a:rPr>
              <a:t>+1 Routine Thinking Routine.</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3"/>
              </a:rPr>
              <a:t>https://pz.harvard.edu/sites/default/files/%2B1%20Routine.pdf</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Wineburg, Sam and Daisy Martin (September 2009). </a:t>
            </a:r>
            <a:r>
              <a:rPr lang="en-US" sz="1200" i="1" dirty="0">
                <a:solidFill>
                  <a:srgbClr val="102649"/>
                </a:solidFill>
                <a:latin typeface="Calibri"/>
                <a:ea typeface="Calibri"/>
                <a:cs typeface="Calibri"/>
                <a:sym typeface="Calibri"/>
              </a:rPr>
              <a:t>Tampering with History: Adapting Primary Sources for Struggling Readers</a:t>
            </a:r>
            <a:r>
              <a:rPr lang="en-US" sz="1200" dirty="0">
                <a:solidFill>
                  <a:srgbClr val="102649"/>
                </a:solidFill>
                <a:latin typeface="Calibri"/>
                <a:ea typeface="Calibri"/>
                <a:cs typeface="Calibri"/>
                <a:sym typeface="Calibri"/>
              </a:rPr>
              <a:t>. Social Education. </a:t>
            </a:r>
            <a:r>
              <a:rPr lang="en-US" sz="1200" u="sng" dirty="0">
                <a:solidFill>
                  <a:schemeClr val="hlink"/>
                </a:solidFill>
                <a:latin typeface="Calibri"/>
                <a:ea typeface="Calibri"/>
                <a:cs typeface="Calibri"/>
                <a:sym typeface="Calibri"/>
                <a:hlinkClick r:id="rId4"/>
              </a:rPr>
              <a:t>https://www.socialstudies.org/social-education/73/5/tampering-history-adapting-primary-sources-struggling-readers</a:t>
            </a:r>
            <a:r>
              <a:rPr lang="en-US" sz="1200" dirty="0">
                <a:solidFill>
                  <a:srgbClr val="102649"/>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20976b23531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20976b23531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engage in a +1 Routine, completing the second step.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a:t>
            </a: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Project Zero. (2019). </a:t>
            </a:r>
            <a:r>
              <a:rPr lang="en-US" sz="1200" i="1" dirty="0">
                <a:solidFill>
                  <a:schemeClr val="dk1"/>
                </a:solidFill>
                <a:latin typeface="Calibri"/>
                <a:ea typeface="Calibri"/>
                <a:cs typeface="Calibri"/>
                <a:sym typeface="Calibri"/>
              </a:rPr>
              <a:t>+1 Routine Thinking Routine.</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3"/>
              </a:rPr>
              <a:t>https://pz.harvard.edu/sites/default/files/%2B1%20Routine.pdf</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Wineburg, Sam and Daisy Martin (September 2009). </a:t>
            </a:r>
            <a:r>
              <a:rPr lang="en-US" sz="1200" i="1" dirty="0">
                <a:solidFill>
                  <a:srgbClr val="102649"/>
                </a:solidFill>
                <a:latin typeface="Calibri"/>
                <a:ea typeface="Calibri"/>
                <a:cs typeface="Calibri"/>
                <a:sym typeface="Calibri"/>
              </a:rPr>
              <a:t>Tampering with History: Adapting Primary Sources for Struggling Readers</a:t>
            </a:r>
            <a:r>
              <a:rPr lang="en-US" sz="1200" dirty="0">
                <a:solidFill>
                  <a:srgbClr val="102649"/>
                </a:solidFill>
                <a:latin typeface="Calibri"/>
                <a:ea typeface="Calibri"/>
                <a:cs typeface="Calibri"/>
                <a:sym typeface="Calibri"/>
              </a:rPr>
              <a:t>. Social Education. </a:t>
            </a:r>
            <a:r>
              <a:rPr lang="en-US" sz="1200" u="sng" dirty="0">
                <a:solidFill>
                  <a:schemeClr val="hlink"/>
                </a:solidFill>
                <a:latin typeface="Calibri"/>
                <a:ea typeface="Calibri"/>
                <a:cs typeface="Calibri"/>
                <a:sym typeface="Calibri"/>
                <a:hlinkClick r:id="rId4"/>
              </a:rPr>
              <a:t>https://www.socialstudies.org/social-education/73/5/tampering-history-adapting-primary-sources-struggling-readers</a:t>
            </a:r>
            <a:r>
              <a:rPr lang="en-US" sz="1200" dirty="0">
                <a:solidFill>
                  <a:srgbClr val="102649"/>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20976b23531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20976b23531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and have participants engage in a +1 Routine, completing the last step.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a:t>
            </a: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Project Zero. (2019). </a:t>
            </a:r>
            <a:r>
              <a:rPr lang="en-US" sz="1200" i="1" dirty="0">
                <a:solidFill>
                  <a:schemeClr val="dk1"/>
                </a:solidFill>
                <a:latin typeface="Calibri"/>
                <a:ea typeface="Calibri"/>
                <a:cs typeface="Calibri"/>
                <a:sym typeface="Calibri"/>
              </a:rPr>
              <a:t>+1 Routine Thinking Routine.</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3"/>
              </a:rPr>
              <a:t>https://pz.harvard.edu/sites/default/files/%2B1%20Routine.pdf</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Wineburg, Sam and Daisy Martin (September 2009). </a:t>
            </a:r>
            <a:r>
              <a:rPr lang="en-US" sz="1200" i="1" dirty="0">
                <a:solidFill>
                  <a:srgbClr val="102649"/>
                </a:solidFill>
                <a:latin typeface="Calibri"/>
                <a:ea typeface="Calibri"/>
                <a:cs typeface="Calibri"/>
                <a:sym typeface="Calibri"/>
              </a:rPr>
              <a:t>Tampering with History: Adapting Primary Sources for Struggling Readers</a:t>
            </a:r>
            <a:r>
              <a:rPr lang="en-US" sz="1200" dirty="0">
                <a:solidFill>
                  <a:srgbClr val="102649"/>
                </a:solidFill>
                <a:latin typeface="Calibri"/>
                <a:ea typeface="Calibri"/>
                <a:cs typeface="Calibri"/>
                <a:sym typeface="Calibri"/>
              </a:rPr>
              <a:t>. Social Education. </a:t>
            </a:r>
            <a:r>
              <a:rPr lang="en-US" sz="1200" u="sng" dirty="0">
                <a:solidFill>
                  <a:schemeClr val="hlink"/>
                </a:solidFill>
                <a:latin typeface="Calibri"/>
                <a:ea typeface="Calibri"/>
                <a:cs typeface="Calibri"/>
                <a:sym typeface="Calibri"/>
                <a:hlinkClick r:id="rId4"/>
              </a:rPr>
              <a:t>https://www.socialstudies.org/social-education/73/5/tampering-history-adapting-primary-sources-struggling-readers</a:t>
            </a:r>
            <a:r>
              <a:rPr lang="en-US" sz="1200" dirty="0">
                <a:solidFill>
                  <a:srgbClr val="102649"/>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rgbClr val="102649"/>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1f145736de9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 name="Google Shape;505;g1f145736de9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spcBef>
                <a:spcPts val="0"/>
              </a:spcBef>
              <a:spcAft>
                <a:spcPts val="0"/>
              </a:spcAft>
              <a:buNone/>
            </a:pPr>
            <a:r>
              <a:rPr lang="en-US" sz="1800" b="0" i="0" u="none" strike="noStrike" dirty="0">
                <a:solidFill>
                  <a:srgbClr val="222222"/>
                </a:solidFill>
                <a:effectLst/>
                <a:latin typeface="Calibri" panose="020F0502020204030204" pitchFamily="34" charset="0"/>
              </a:rPr>
              <a:t>Guiding Notes:</a:t>
            </a:r>
            <a:endParaRPr lang="en-US" sz="2000" b="0" dirty="0">
              <a:effectLst/>
            </a:endParaRPr>
          </a:p>
          <a:p>
            <a:pPr marL="158750" indent="0" rtl="0">
              <a:spcBef>
                <a:spcPts val="0"/>
              </a:spcBef>
              <a:spcAft>
                <a:spcPts val="0"/>
              </a:spcAft>
              <a:buNone/>
            </a:pPr>
            <a:br>
              <a:rPr lang="en-US" sz="2000" b="0" dirty="0">
                <a:effectLst/>
              </a:rPr>
            </a:br>
            <a:r>
              <a:rPr lang="en-US" sz="1800" b="0" i="0" u="none" strike="noStrike" dirty="0">
                <a:solidFill>
                  <a:srgbClr val="222222"/>
                </a:solidFill>
                <a:effectLst/>
                <a:latin typeface="Calibri" panose="020F0502020204030204" pitchFamily="34" charset="0"/>
              </a:rPr>
              <a:t>Read the slide. </a:t>
            </a:r>
            <a:endParaRPr lang="en-US" sz="2000" b="0" dirty="0">
              <a:effectLst/>
            </a:endParaRPr>
          </a:p>
          <a:p>
            <a:pPr marL="158750" indent="0" rtl="0">
              <a:spcBef>
                <a:spcPts val="0"/>
              </a:spcBef>
              <a:spcAft>
                <a:spcPts val="0"/>
              </a:spcAft>
              <a:buNone/>
            </a:pPr>
            <a:br>
              <a:rPr lang="en-US" sz="2000" b="0" dirty="0">
                <a:effectLst/>
              </a:rPr>
            </a:br>
            <a:r>
              <a:rPr lang="en-US" sz="1800" b="0" i="0" u="none" strike="noStrike" dirty="0">
                <a:solidFill>
                  <a:srgbClr val="222222"/>
                </a:solidFill>
                <a:effectLst/>
                <a:latin typeface="Calibri" panose="020F0502020204030204" pitchFamily="34" charset="0"/>
              </a:rPr>
              <a:t>In </a:t>
            </a:r>
            <a:r>
              <a:rPr lang="en-US" sz="1800" b="0" i="1" u="none" strike="noStrike" dirty="0">
                <a:solidFill>
                  <a:srgbClr val="222222"/>
                </a:solidFill>
                <a:effectLst/>
                <a:latin typeface="Calibri" panose="020F0502020204030204" pitchFamily="34" charset="0"/>
              </a:rPr>
              <a:t>Tampering with History: Adapting Primary Sources for Struggling Readers, </a:t>
            </a:r>
            <a:r>
              <a:rPr lang="en-US" sz="1800" b="0" i="0" u="none" strike="noStrike" dirty="0">
                <a:solidFill>
                  <a:srgbClr val="222222"/>
                </a:solidFill>
                <a:effectLst/>
                <a:latin typeface="Calibri" panose="020F0502020204030204" pitchFamily="34" charset="0"/>
              </a:rPr>
              <a:t>Wineburg and Martin state “(s)implification (is) (t)he selective modification of complex sentences and syntax; conventionalizing spelling, punctuation, and capitalization; changing some vocabulary in order to render the document more accessible to struggling readers.” A source should only be adapted to bring the source to the grade level; therefore, ensure that students still have opportunities to engage with complex, grade level appropriate, discipline specific vocabulary.  You must select a grade-level synonym if the vocabulary is above grade-level because all students require access to grade-level vocabulary and grade-level texts. This may require that you explicitly teach the definitions of terms or may need to provide additional context to support a student in understanding complex vocabulary. </a:t>
            </a:r>
            <a:endParaRPr lang="en-US" sz="2000" b="0" dirty="0">
              <a:effectLst/>
            </a:endParaRPr>
          </a:p>
          <a:p>
            <a:pPr marL="158750" indent="0" rtl="0">
              <a:spcBef>
                <a:spcPts val="0"/>
              </a:spcBef>
              <a:spcAft>
                <a:spcPts val="0"/>
              </a:spcAft>
              <a:buNone/>
            </a:pPr>
            <a:br>
              <a:rPr lang="en-US" sz="2000" b="0" dirty="0">
                <a:effectLst/>
              </a:rPr>
            </a:br>
            <a:r>
              <a:rPr lang="en-US" sz="1800" b="0" i="0" u="none" strike="noStrike" dirty="0">
                <a:solidFill>
                  <a:srgbClr val="222222"/>
                </a:solidFill>
                <a:effectLst/>
                <a:latin typeface="Calibri" panose="020F0502020204030204" pitchFamily="34" charset="0"/>
              </a:rPr>
              <a:t>For guidance on how to teach vocabulary of the source, see Module Four of the </a:t>
            </a:r>
            <a:r>
              <a:rPr lang="en-US" sz="1800" b="0" i="1" u="none" strike="noStrike" dirty="0">
                <a:solidFill>
                  <a:srgbClr val="222222"/>
                </a:solidFill>
                <a:effectLst/>
                <a:latin typeface="Calibri" panose="020F0502020204030204" pitchFamily="34" charset="0"/>
              </a:rPr>
              <a:t>Supporting Students in Using Sources </a:t>
            </a:r>
            <a:r>
              <a:rPr lang="en-US" sz="1800" b="0" i="0" u="none" strike="noStrike" dirty="0">
                <a:solidFill>
                  <a:srgbClr val="222222"/>
                </a:solidFill>
                <a:effectLst/>
                <a:latin typeface="Calibri" panose="020F0502020204030204" pitchFamily="34" charset="0"/>
              </a:rPr>
              <a:t>module. </a:t>
            </a:r>
            <a:endParaRPr lang="en-US" sz="2000" b="0" dirty="0">
              <a:effectLst/>
            </a:endParaRPr>
          </a:p>
          <a:p>
            <a:pPr marL="158750" indent="0" rtl="0">
              <a:spcBef>
                <a:spcPts val="0"/>
              </a:spcBef>
              <a:spcAft>
                <a:spcPts val="0"/>
              </a:spcAft>
              <a:buNone/>
            </a:pPr>
            <a:br>
              <a:rPr lang="en-US" sz="2000" b="0" dirty="0">
                <a:effectLst/>
              </a:rPr>
            </a:br>
            <a:r>
              <a:rPr lang="en-US" sz="1800" b="0" i="0" u="none" strike="noStrike" dirty="0">
                <a:solidFill>
                  <a:srgbClr val="222222"/>
                </a:solidFill>
                <a:effectLst/>
                <a:latin typeface="Calibri" panose="020F0502020204030204" pitchFamily="34" charset="0"/>
              </a:rPr>
              <a:t>Resource:</a:t>
            </a:r>
            <a:endParaRPr lang="en-US" sz="2000" b="0" dirty="0">
              <a:effectLst/>
            </a:endParaRPr>
          </a:p>
          <a:p>
            <a:pPr marL="158750" indent="0">
              <a:buNone/>
            </a:pPr>
            <a:r>
              <a:rPr lang="en-US" sz="1800" b="0" i="0" u="none" strike="noStrike" dirty="0">
                <a:solidFill>
                  <a:srgbClr val="000000"/>
                </a:solidFill>
                <a:effectLst/>
                <a:latin typeface="Calibri" panose="020F0502020204030204" pitchFamily="34" charset="0"/>
              </a:rPr>
              <a:t>Wineburg, Sam and Daisy Martin (September 2009). </a:t>
            </a:r>
            <a:r>
              <a:rPr lang="en-US" sz="1800" b="0" i="1" u="none" strike="noStrike" dirty="0">
                <a:solidFill>
                  <a:srgbClr val="102649"/>
                </a:solidFill>
                <a:effectLst/>
                <a:latin typeface="Calibri" panose="020F0502020204030204" pitchFamily="34" charset="0"/>
              </a:rPr>
              <a:t>Tampering with History: Adapting Primary Sources for Struggling Readers</a:t>
            </a:r>
            <a:r>
              <a:rPr lang="en-US" sz="1800" b="0" i="0" u="none" strike="noStrike" dirty="0">
                <a:solidFill>
                  <a:srgbClr val="102649"/>
                </a:solidFill>
                <a:effectLst/>
                <a:latin typeface="Calibri" panose="020F0502020204030204" pitchFamily="34" charset="0"/>
              </a:rPr>
              <a:t>. Social Education. </a:t>
            </a:r>
            <a:r>
              <a:rPr lang="en-US" sz="1800" b="0" i="0" u="sng" strike="noStrike" dirty="0">
                <a:solidFill>
                  <a:srgbClr val="2200CC"/>
                </a:solidFill>
                <a:effectLst/>
                <a:latin typeface="Calibri" panose="020F0502020204030204" pitchFamily="34" charset="0"/>
                <a:hlinkClick r:id="rId3"/>
              </a:rPr>
              <a:t>https://www.socialstudies.org/social-education/73/5/tampering-history-adapting-primary-sources-struggling-readers</a:t>
            </a:r>
            <a:r>
              <a:rPr lang="en-US" sz="1800" b="0" i="0" u="none" strike="noStrike" dirty="0">
                <a:solidFill>
                  <a:srgbClr val="102649"/>
                </a:solidFill>
                <a:effectLst/>
                <a:latin typeface="Calibri" panose="020F0502020204030204" pitchFamily="34" charset="0"/>
              </a:rPr>
              <a:t> </a:t>
            </a:r>
            <a:endParaRPr sz="1200" dirty="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223c2a54d89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223c2a54d89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t>
            </a:r>
            <a:endParaRPr sz="1200"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1f145736de9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1f145736de9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t>
            </a:r>
            <a:endParaRPr sz="1200"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1f145736de9_0_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1f145736de9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a:ea typeface="Calibri"/>
                <a:cs typeface="Calibri"/>
                <a:sym typeface="Calibri"/>
              </a:rPr>
              <a:t>Guiding Notes:</a:t>
            </a: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Access each of the documents linked in this slide and answer the questions provided. Note: For this activity, the reader and task consideration is for students to be able to read and comprehend the modification. </a:t>
            </a:r>
            <a:endParaRPr dirty="0">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223c2a54d89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223c2a54d89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latin typeface="Calibri"/>
                <a:ea typeface="Calibri"/>
                <a:cs typeface="Calibri"/>
                <a:sym typeface="Calibri"/>
              </a:rPr>
              <a:t>Guiding Notes:</a:t>
            </a: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After you have read each version of the adapted document and answered the questions on the previous slide, access the links on this slide to revisit each one with a rationale provided on why these documents were modified in these ways to benefit different grade levels.</a:t>
            </a:r>
            <a:endParaRPr dirty="0">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1f42ca67bf6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1f42ca67bf6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rgbClr val="102649"/>
                </a:solidFill>
                <a:latin typeface="Calibri"/>
                <a:ea typeface="Calibri"/>
                <a:cs typeface="Calibri"/>
                <a:sym typeface="Calibri"/>
              </a:rPr>
              <a:t>Guiding Notes:</a:t>
            </a:r>
            <a:endParaRPr sz="1200" dirty="0">
              <a:solidFill>
                <a:srgbClr val="102649"/>
              </a:solidFill>
              <a:latin typeface="Calibri"/>
              <a:ea typeface="Calibri"/>
              <a:cs typeface="Calibri"/>
              <a:sym typeface="Calibri"/>
            </a:endParaRPr>
          </a:p>
          <a:p>
            <a:pPr marL="0" lvl="0" indent="0" algn="l" rtl="0">
              <a:spcBef>
                <a:spcPts val="0"/>
              </a:spcBef>
              <a:spcAft>
                <a:spcPts val="0"/>
              </a:spcAft>
              <a:buNone/>
            </a:pPr>
            <a:endParaRPr sz="1200" dirty="0">
              <a:solidFill>
                <a:srgbClr val="102649"/>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Read the slide.</a:t>
            </a:r>
            <a:endParaRPr sz="1200" dirty="0">
              <a:solidFill>
                <a:srgbClr val="102649"/>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1f145736de9_0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1f145736de9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Engage in the Connect, Extend, Challenge Thinking Routine </a:t>
            </a:r>
            <a:r>
              <a:rPr lang="en-US" sz="1200" dirty="0">
                <a:solidFill>
                  <a:srgbClr val="102649"/>
                </a:solidFill>
                <a:latin typeface="Calibri"/>
                <a:ea typeface="Calibri"/>
                <a:cs typeface="Calibri"/>
                <a:sym typeface="Calibri"/>
              </a:rPr>
              <a:t>based on what you have learned about text leveling and adapting, excerpting and translating sources for use in the classroom. </a:t>
            </a:r>
            <a:endParaRPr sz="1200" dirty="0">
              <a:solidFill>
                <a:srgbClr val="102649"/>
              </a:solidFill>
              <a:latin typeface="Calibri"/>
              <a:ea typeface="Calibri"/>
              <a:cs typeface="Calibri"/>
              <a:sym typeface="Calibri"/>
            </a:endParaRPr>
          </a:p>
          <a:p>
            <a:pPr marL="0" lvl="0" indent="0" algn="l" rtl="0">
              <a:spcBef>
                <a:spcPts val="0"/>
              </a:spcBef>
              <a:spcAft>
                <a:spcPts val="0"/>
              </a:spcAft>
              <a:buNone/>
            </a:pPr>
            <a:endParaRPr sz="1200" dirty="0">
              <a:solidFill>
                <a:srgbClr val="102649"/>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Project Zero. (2019). </a:t>
            </a:r>
            <a:r>
              <a:rPr lang="en-US" sz="1200" i="1" dirty="0">
                <a:solidFill>
                  <a:schemeClr val="dk1"/>
                </a:solidFill>
                <a:latin typeface="Calibri"/>
                <a:ea typeface="Calibri"/>
                <a:cs typeface="Calibri"/>
                <a:sym typeface="Calibri"/>
              </a:rPr>
              <a:t>+1 Routine Thinking Routine.</a:t>
            </a:r>
            <a:r>
              <a:rPr lang="en-US" sz="1200" dirty="0">
                <a:solidFill>
                  <a:schemeClr val="dk1"/>
                </a:solidFill>
                <a:latin typeface="Calibri"/>
                <a:ea typeface="Calibri"/>
                <a:cs typeface="Calibri"/>
                <a:sym typeface="Calibri"/>
              </a:rPr>
              <a:t> Harvard Graduate School of Education. </a:t>
            </a:r>
            <a:r>
              <a:rPr lang="en-US" sz="1200" u="sng" dirty="0">
                <a:solidFill>
                  <a:schemeClr val="hlink"/>
                </a:solidFill>
                <a:latin typeface="Calibri"/>
                <a:ea typeface="Calibri"/>
                <a:cs typeface="Calibri"/>
                <a:sym typeface="Calibri"/>
                <a:hlinkClick r:id="rId3"/>
              </a:rPr>
              <a:t>http://www.pz.harvard.edu/sites/default/files/Connect%20Extend%20Challenge_2.pdf</a:t>
            </a:r>
            <a:r>
              <a:rPr lang="en-US" sz="1200" dirty="0">
                <a:solidFill>
                  <a:schemeClr val="dk1"/>
                </a:solidFill>
                <a:latin typeface="Calibri"/>
                <a:ea typeface="Calibri"/>
                <a:cs typeface="Calibri"/>
                <a:sym typeface="Calibri"/>
              </a:rPr>
              <a:t> </a:t>
            </a:r>
            <a:endParaRPr sz="1200" dirty="0">
              <a:solidFill>
                <a:srgbClr val="102649"/>
              </a:solidFill>
              <a:latin typeface="Calibri"/>
              <a:ea typeface="Calibri"/>
              <a:cs typeface="Calibri"/>
              <a:sym typeface="Calibri"/>
            </a:endParaRPr>
          </a:p>
          <a:p>
            <a:pPr marL="0" lvl="0" indent="0" algn="l" rtl="0">
              <a:spcBef>
                <a:spcPts val="0"/>
              </a:spcBef>
              <a:spcAft>
                <a:spcPts val="0"/>
              </a:spcAft>
              <a:buNone/>
            </a:pPr>
            <a:endParaRPr sz="1200" dirty="0">
              <a:solidFill>
                <a:srgbClr val="102649"/>
              </a:solidFill>
              <a:latin typeface="Calibri"/>
              <a:ea typeface="Calibri"/>
              <a:cs typeface="Calibri"/>
              <a:sym typeface="Calibri"/>
            </a:endParaRPr>
          </a:p>
          <a:p>
            <a:pPr marL="0" lvl="0" indent="0" algn="l" rtl="0">
              <a:spcBef>
                <a:spcPts val="0"/>
              </a:spcBef>
              <a:spcAft>
                <a:spcPts val="0"/>
              </a:spcAft>
              <a:buNone/>
            </a:pPr>
            <a:endParaRPr sz="1200" dirty="0">
              <a:solidFill>
                <a:srgbClr val="102649"/>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1f42ca67bf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1f42ca67bf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tx1"/>
                </a:solidFill>
                <a:latin typeface="Calibri"/>
                <a:ea typeface="Calibri"/>
                <a:cs typeface="Calibri"/>
                <a:sym typeface="Calibri"/>
              </a:rPr>
              <a:t>For more information on compelling questions, visit Section 3B: “What are Compelling Questions and how do students ask them?” from the Inquiry Practices module: </a:t>
            </a:r>
            <a:r>
              <a:rPr lang="en-US" sz="1800" b="0" i="0" u="sng" strike="noStrike" dirty="0">
                <a:solidFill>
                  <a:schemeClr val="tx1"/>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https://www.education.ky.gov/_layouts/download.aspx?SourceUrl=</a:t>
            </a:r>
            <a:r>
              <a:rPr lang="en-US" sz="1200" u="sng" dirty="0">
                <a:solidFill>
                  <a:schemeClr val="tx1"/>
                </a:solidFill>
                <a:latin typeface="Calibri"/>
                <a:ea typeface="Calibri"/>
                <a:cs typeface="Calibri"/>
                <a:sym typeface="Calibri"/>
              </a:rPr>
              <a:t>/curriculum/standards/kyacadstand/Documents/Inquiry_Practices_of_KAS_for_Social_Studies.pptx</a:t>
            </a:r>
          </a:p>
          <a:p>
            <a:pPr marL="0" lvl="0" indent="0" algn="l" rtl="0">
              <a:spcBef>
                <a:spcPts val="0"/>
              </a:spcBef>
              <a:spcAft>
                <a:spcPts val="0"/>
              </a:spcAft>
              <a:buNone/>
            </a:pPr>
            <a:endParaRPr lang="en-US" sz="1200" u="sng" dirty="0">
              <a:solidFill>
                <a:schemeClr val="tx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solidFill>
                  <a:schemeClr val="tx1"/>
                </a:solidFill>
                <a:latin typeface="Calibri"/>
                <a:ea typeface="Calibri"/>
                <a:cs typeface="Calibri"/>
                <a:sym typeface="Calibri"/>
              </a:rPr>
              <a:t>For more information on supporting questions, visit “Section C: What are Supporting Questions, and how do students ask them?” from the Inquiry Practices module: </a:t>
            </a:r>
            <a:r>
              <a:rPr lang="en-US" sz="1800" b="0" i="0" u="sng" strike="noStrike" dirty="0">
                <a:solidFill>
                  <a:schemeClr val="tx1"/>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https://www.education.ky.gov/_layouts/download.aspx?SourceUrl=</a:t>
            </a:r>
            <a:r>
              <a:rPr lang="en-US" sz="1200" u="sng" dirty="0">
                <a:solidFill>
                  <a:schemeClr val="tx1"/>
                </a:solidFill>
                <a:latin typeface="Calibri"/>
                <a:ea typeface="Calibri"/>
                <a:cs typeface="Calibri"/>
                <a:sym typeface="Calibri"/>
              </a:rPr>
              <a:t>/curriculum/standards/kyacadstand/Documents/Inquiry_Practices_of_KAS_for_Social_Studies.pptx</a:t>
            </a:r>
          </a:p>
          <a:p>
            <a:pPr marL="0" lvl="0" indent="0" algn="l" rtl="0">
              <a:spcBef>
                <a:spcPts val="0"/>
              </a:spcBef>
              <a:spcAft>
                <a:spcPts val="0"/>
              </a:spcAft>
              <a:buClr>
                <a:schemeClr val="dk1"/>
              </a:buClr>
              <a:buSzPts val="1100"/>
              <a:buFont typeface="Arial"/>
              <a:buNone/>
            </a:pPr>
            <a:endParaRPr lang="en-US" sz="1200" dirty="0">
              <a:solidFill>
                <a:schemeClr val="tx1"/>
              </a:solidFill>
              <a:latin typeface="Calibri"/>
              <a:ea typeface="Calibri"/>
              <a:cs typeface="Calibri"/>
              <a:sym typeface="Calibri"/>
            </a:endParaRPr>
          </a:p>
          <a:p>
            <a:pPr marL="0" lvl="0" indent="0" algn="l" rtl="0">
              <a:spcBef>
                <a:spcPts val="0"/>
              </a:spcBef>
              <a:spcAft>
                <a:spcPts val="0"/>
              </a:spcAft>
              <a:buNone/>
            </a:pPr>
            <a:r>
              <a:rPr lang="en-US" sz="1200" dirty="0">
                <a:solidFill>
                  <a:schemeClr val="tx1"/>
                </a:solidFill>
                <a:latin typeface="Calibri"/>
                <a:ea typeface="Calibri"/>
                <a:cs typeface="Calibri"/>
                <a:sym typeface="Calibri"/>
              </a:rPr>
              <a:t>For more information on Learning Goals and Success Criteria and their alignment to the </a:t>
            </a:r>
            <a:r>
              <a:rPr lang="en-US" sz="1200" i="1" dirty="0">
                <a:solidFill>
                  <a:schemeClr val="tx1"/>
                </a:solidFill>
                <a:latin typeface="Calibri"/>
                <a:ea typeface="Calibri"/>
                <a:cs typeface="Calibri"/>
                <a:sym typeface="Calibri"/>
              </a:rPr>
              <a:t>KAS for Social Studies</a:t>
            </a:r>
            <a:r>
              <a:rPr lang="en-US" sz="1200" dirty="0">
                <a:solidFill>
                  <a:schemeClr val="tx1"/>
                </a:solidFill>
                <a:latin typeface="Calibri"/>
                <a:ea typeface="Calibri"/>
                <a:cs typeface="Calibri"/>
                <a:sym typeface="Calibri"/>
              </a:rPr>
              <a:t>, visit Learning Goals, Success Criteria and the </a:t>
            </a:r>
            <a:r>
              <a:rPr lang="en-US" sz="1200" i="1" dirty="0">
                <a:solidFill>
                  <a:schemeClr val="tx1"/>
                </a:solidFill>
                <a:latin typeface="Calibri"/>
                <a:ea typeface="Calibri"/>
                <a:cs typeface="Calibri"/>
                <a:sym typeface="Calibri"/>
              </a:rPr>
              <a:t>KAS for Social Studies</a:t>
            </a:r>
            <a:r>
              <a:rPr lang="en-US" sz="1200" i="0" dirty="0">
                <a:solidFill>
                  <a:schemeClr val="tx1"/>
                </a:solidFill>
                <a:latin typeface="Calibri"/>
                <a:ea typeface="Calibri"/>
                <a:cs typeface="Calibri"/>
                <a:sym typeface="Calibri"/>
              </a:rPr>
              <a:t>: </a:t>
            </a:r>
            <a:r>
              <a:rPr lang="en-US" sz="1200" i="0" u="sng" dirty="0">
                <a:solidFill>
                  <a:schemeClr val="tx1"/>
                </a:solidFill>
                <a:latin typeface="Calibri"/>
                <a:ea typeface="Calibri"/>
                <a:cs typeface="Calibri"/>
                <a:sym typeface="Calibri"/>
              </a:rPr>
              <a:t>https://kystandards.org/standards-resources/ss-resources/learning-goals-success-criteria-and-the-kas-for-social-studies/</a:t>
            </a:r>
            <a:endParaRPr lang="en-US" sz="1200" u="sng" dirty="0">
              <a:solidFill>
                <a:schemeClr val="tx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20976b23531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20976b23531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Guiding Notes: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Read the slide. This concludes Module Three.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1f42ca67bf6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0" dirty="0">
                <a:solidFill>
                  <a:schemeClr val="dk1"/>
                </a:solidFill>
                <a:latin typeface="Calibri"/>
                <a:ea typeface="Calibri"/>
                <a:cs typeface="Calibri"/>
                <a:sym typeface="Calibri"/>
              </a:rPr>
              <a:t>Guiding Notes:</a:t>
            </a:r>
          </a:p>
          <a:p>
            <a:pPr marL="0" lvl="0" indent="0" algn="l" rtl="0">
              <a:lnSpc>
                <a:spcPct val="100000"/>
              </a:lnSpc>
              <a:spcBef>
                <a:spcPts val="0"/>
              </a:spcBef>
              <a:spcAft>
                <a:spcPts val="0"/>
              </a:spcAft>
              <a:buSzPts val="1400"/>
              <a:buNone/>
            </a:pPr>
            <a:endParaRPr lang="en-US" sz="1200" b="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Post-Survey: </a:t>
            </a:r>
            <a:r>
              <a:rPr lang="en-US" sz="1200" b="0" i="0" u="sng">
                <a:solidFill>
                  <a:srgbClr val="000000"/>
                </a:solidFill>
                <a:effectLst/>
                <a:latin typeface="Times New Roman" panose="02020603050405020304" pitchFamily="18" charset="0"/>
              </a:rPr>
              <a:t>https://docs.google.com/forms/d/e/1FAIpQLSdA4gZ6IOKn0RAxFzgbQBHvVr0pLAmZukA5zdS4dAMHppPNPQ/viewform?usp=sf_link</a:t>
            </a:r>
            <a:endParaRPr lang="en-US" sz="1200" u="sng" dirty="0"/>
          </a:p>
        </p:txBody>
      </p:sp>
      <p:sp>
        <p:nvSpPr>
          <p:cNvPr id="424" name="Google Shape;424;g1f42ca67bf6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92296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1f145736de9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1f145736de9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Engage in a quick write to ignite your thinking about selecting sources and the complexity of the sources in which you ask students to engage. The purpose of a quick write is not to be correct or to use perfect sentence structure and grammar, but rather to collect ideas and thoughts in a short amount of time. Often, the ideas that get written down are incomplete due to the brevity of the time allotted for a quick write.</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457200" lvl="0" indent="-304800" algn="l" rtl="0">
              <a:spcBef>
                <a:spcPts val="0"/>
              </a:spcBef>
              <a:spcAft>
                <a:spcPts val="0"/>
              </a:spcAft>
              <a:buSzPts val="1200"/>
              <a:buFont typeface="Calibri"/>
              <a:buChar char="●"/>
            </a:pPr>
            <a:r>
              <a:rPr lang="en-US" sz="1200" dirty="0">
                <a:solidFill>
                  <a:schemeClr val="dk1"/>
                </a:solidFill>
                <a:latin typeface="Calibri"/>
                <a:ea typeface="Calibri"/>
                <a:cs typeface="Calibri"/>
                <a:sym typeface="Calibri"/>
              </a:rPr>
              <a:t>Distribute paper to write on or ask participants to use their own paper to answer the two questions on the slide.  </a:t>
            </a:r>
            <a:r>
              <a:rPr lang="en-US" sz="1200" dirty="0">
                <a:latin typeface="Calibri"/>
                <a:ea typeface="Calibri"/>
                <a:cs typeface="Calibri"/>
                <a:sym typeface="Calibri"/>
              </a:rPr>
              <a:t> </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US" sz="1200" dirty="0">
                <a:latin typeface="Calibri"/>
                <a:ea typeface="Calibri"/>
                <a:cs typeface="Calibri"/>
                <a:sym typeface="Calibri"/>
              </a:rPr>
              <a:t>Allow time for participants to share their quick write responses with a partner.</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US" sz="1200" dirty="0">
                <a:latin typeface="Calibri"/>
                <a:ea typeface="Calibri"/>
                <a:cs typeface="Calibri"/>
                <a:sym typeface="Calibri"/>
              </a:rPr>
              <a:t>Invite 2-3 participants to share with the group an idea from their own quick write or from their quick write discussion time.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Throughout the course of the next 15 slides, you will have the opportunity to build on and possibly adjust your thinking about source complexity and selecting sources for instruction.  </a:t>
            </a:r>
            <a:endParaRPr sz="1200" dirty="0">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2c615904e9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22c615904e9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lang="en-US" sz="1200" dirty="0">
              <a:solidFill>
                <a:srgbClr val="102649"/>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lang="en-US" sz="1200" dirty="0">
              <a:solidFill>
                <a:srgbClr val="102649"/>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Source complexity is determined using three different evaluative measures. First on the slide is a measure that evaluates quantitative complexity. This is called the quantitative measure. </a:t>
            </a:r>
            <a:r>
              <a:rPr lang="en-US" sz="1200"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2"/>
                  </a:ext>
                </a:extLst>
              </a:rPr>
              <a:t>“</a:t>
            </a:r>
            <a:r>
              <a:rPr lang="en-US" sz="1200" b="1"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3"/>
                  </a:ext>
                </a:extLst>
              </a:rPr>
              <a:t>Quantitative</a:t>
            </a:r>
            <a:r>
              <a:rPr lang="en-US" sz="1200"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4"/>
                  </a:ext>
                </a:extLst>
              </a:rPr>
              <a:t> leveling is </a:t>
            </a:r>
            <a:r>
              <a:rPr lang="en-US" sz="1200" b="1"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5"/>
                  </a:ext>
                </a:extLst>
              </a:rPr>
              <a:t>done via computers </a:t>
            </a:r>
            <a:r>
              <a:rPr lang="en-US" sz="1200"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6"/>
                  </a:ext>
                </a:extLst>
              </a:rPr>
              <a:t>that analyze and adjust texts based on statistical measurements, including sentence length, number of syllables per word, and other objective metrics”</a:t>
            </a:r>
            <a:r>
              <a:rPr lang="en-US" sz="1200" dirty="0">
                <a:solidFill>
                  <a:schemeClr val="dk1"/>
                </a:solidFill>
                <a:latin typeface="Calibri"/>
                <a:ea typeface="Calibri"/>
                <a:cs typeface="Calibri"/>
                <a:sym typeface="Calibri"/>
              </a:rPr>
              <a:t> (Martin, 2022). Next is </a:t>
            </a:r>
            <a:r>
              <a:rPr lang="en-US" sz="1200" b="1" dirty="0">
                <a:solidFill>
                  <a:schemeClr val="dk1"/>
                </a:solidFill>
                <a:latin typeface="Calibri"/>
                <a:ea typeface="Calibri"/>
                <a:cs typeface="Calibri"/>
                <a:sym typeface="Calibri"/>
              </a:rPr>
              <a:t>qualitative</a:t>
            </a:r>
            <a:r>
              <a:rPr lang="en-US" sz="1200" dirty="0">
                <a:solidFill>
                  <a:schemeClr val="dk1"/>
                </a:solidFill>
                <a:latin typeface="Calibri"/>
                <a:ea typeface="Calibri"/>
                <a:cs typeface="Calibri"/>
                <a:sym typeface="Calibri"/>
              </a:rPr>
              <a:t> analysis, which cannot be performed by a computer. “Quantitative leveling is </a:t>
            </a:r>
            <a:r>
              <a:rPr lang="en-US" sz="1200" b="1" dirty="0">
                <a:solidFill>
                  <a:schemeClr val="dk1"/>
                </a:solidFill>
                <a:latin typeface="Calibri"/>
                <a:ea typeface="Calibri"/>
                <a:cs typeface="Calibri"/>
                <a:sym typeface="Calibri"/>
              </a:rPr>
              <a:t>done by humans</a:t>
            </a:r>
            <a:r>
              <a:rPr lang="en-US" sz="1200" dirty="0">
                <a:solidFill>
                  <a:schemeClr val="dk1"/>
                </a:solidFill>
                <a:latin typeface="Calibri"/>
                <a:ea typeface="Calibri"/>
                <a:cs typeface="Calibri"/>
                <a:sym typeface="Calibri"/>
              </a:rPr>
              <a:t> and may consider a variety of factors. Typically, a sufficient qualitative analysis will include: </a:t>
            </a:r>
            <a:r>
              <a:rPr lang="en-US" sz="1200" b="1" dirty="0">
                <a:solidFill>
                  <a:schemeClr val="dk1"/>
                </a:solidFill>
                <a:latin typeface="Calibri"/>
                <a:ea typeface="Calibri"/>
                <a:cs typeface="Calibri"/>
                <a:sym typeface="Calibri"/>
              </a:rPr>
              <a:t>text structure, language features, purpose and knowledge demands</a:t>
            </a:r>
            <a:r>
              <a:rPr lang="en-US" sz="1200" dirty="0">
                <a:solidFill>
                  <a:schemeClr val="dk1"/>
                </a:solidFill>
                <a:latin typeface="Calibri"/>
                <a:ea typeface="Calibri"/>
                <a:cs typeface="Calibri"/>
                <a:sym typeface="Calibri"/>
              </a:rPr>
              <a:t> (Council of Chief State School Officers, 2022).  The third factor used to evaluate a source’s complexity expands upon the first two measures, taking reader and task into consideration. </a:t>
            </a:r>
            <a:r>
              <a:rPr lang="en-US" sz="1200" b="1" dirty="0">
                <a:solidFill>
                  <a:schemeClr val="dk1"/>
                </a:solidFill>
                <a:latin typeface="Calibri"/>
                <a:ea typeface="Calibri"/>
                <a:cs typeface="Calibri"/>
                <a:sym typeface="Calibri"/>
              </a:rPr>
              <a:t>Reader and Task</a:t>
            </a:r>
            <a:r>
              <a:rPr lang="en-US" sz="1200" dirty="0">
                <a:solidFill>
                  <a:schemeClr val="dk1"/>
                </a:solidFill>
                <a:latin typeface="Calibri"/>
                <a:ea typeface="Calibri"/>
                <a:cs typeface="Calibri"/>
                <a:sym typeface="Calibri"/>
              </a:rPr>
              <a:t> is an evaluation of the text in light of the students who will engage with the text and the task the students will be assigned. This piece of the triangular evaluation is specific to the students and assignment(s)  involved. An evaluation of the reader and task takes into consideration the possible struggles students might face and the scaffolds students may require to make sense of the text (as a result of the qualitative and quantitative complexity analyses).”  </a:t>
            </a:r>
            <a:endParaRPr lang="en-US"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endParaRPr lang="en-US"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endParaRPr lang="en-US"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rgbClr val="102649"/>
                </a:solidFill>
                <a:latin typeface="Calibri"/>
                <a:ea typeface="Calibri"/>
                <a:cs typeface="Calibri"/>
                <a:sym typeface="Calibri"/>
              </a:rPr>
              <a:t>For a more detailed explanation of these factors, access the webinar listed below. The explanation of quantitative and qualitative complexity appear at 9:03-12:53. You may also review the Guidelines for Text Complexity: </a:t>
            </a:r>
            <a:r>
              <a:rPr lang="en-US" sz="2000" b="0" i="0" u="sng" dirty="0">
                <a:solidFill>
                  <a:srgbClr val="000000"/>
                </a:solidFill>
                <a:effectLst/>
                <a:latin typeface="Times New Roman" panose="02020603050405020304" pitchFamily="18" charset="0"/>
              </a:rPr>
              <a:t>https://sites.google.com/view/navigatingtext/TextGuide?authuser=0</a:t>
            </a:r>
            <a:endParaRPr lang="en-US" sz="1200" u="sng"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endParaRPr lang="en-US"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endParaRPr lang="en-US"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rgbClr val="102649"/>
                </a:solidFill>
                <a:latin typeface="Calibri"/>
                <a:ea typeface="Calibri"/>
                <a:cs typeface="Calibri"/>
                <a:sym typeface="Calibri"/>
              </a:rPr>
              <a:t>Resources</a:t>
            </a:r>
          </a:p>
          <a:p>
            <a:pPr marL="0" lvl="0" indent="0" algn="l" rtl="0">
              <a:lnSpc>
                <a:spcPct val="100000"/>
              </a:lnSpc>
              <a:spcBef>
                <a:spcPts val="0"/>
              </a:spcBef>
              <a:spcAft>
                <a:spcPts val="0"/>
              </a:spcAft>
              <a:buNone/>
            </a:pPr>
            <a:r>
              <a:rPr lang="en-US" sz="1200" dirty="0">
                <a:solidFill>
                  <a:srgbClr val="102649"/>
                </a:solidFill>
                <a:latin typeface="Calibri"/>
                <a:ea typeface="Calibri"/>
                <a:cs typeface="Calibri"/>
                <a:sym typeface="Calibri"/>
              </a:rPr>
              <a:t>Council of Chief State School Officers. (2022). </a:t>
            </a:r>
            <a:r>
              <a:rPr lang="en-US" sz="1200" i="1" dirty="0">
                <a:solidFill>
                  <a:srgbClr val="102649"/>
                </a:solidFill>
                <a:latin typeface="Calibri"/>
                <a:ea typeface="Calibri"/>
                <a:cs typeface="Calibri"/>
                <a:sym typeface="Calibri"/>
              </a:rPr>
              <a:t>Text Complexity: Qualitative Rubrics.</a:t>
            </a:r>
            <a:r>
              <a:rPr lang="en-US" sz="1200" dirty="0">
                <a:solidFill>
                  <a:srgbClr val="102649"/>
                </a:solidFill>
                <a:latin typeface="Calibri"/>
                <a:ea typeface="Calibri"/>
                <a:cs typeface="Calibri"/>
                <a:sym typeface="Calibri"/>
              </a:rPr>
              <a:t> CCSSO. </a:t>
            </a:r>
            <a:r>
              <a:rPr lang="en-US" sz="1200" u="sng" dirty="0">
                <a:solidFill>
                  <a:schemeClr val="hlink"/>
                </a:solidFill>
                <a:latin typeface="Calibri"/>
                <a:ea typeface="Calibri"/>
                <a:cs typeface="Calibri"/>
                <a:sym typeface="Calibri"/>
                <a:hlinkClick r:id="rId3"/>
              </a:rPr>
              <a:t>https://sites.google.com/view/navigatingtext/qualitative-rubrics</a:t>
            </a:r>
            <a:r>
              <a:rPr lang="en-US" sz="1200" dirty="0">
                <a:solidFill>
                  <a:srgbClr val="102649"/>
                </a:solidFill>
                <a:latin typeface="Calibri"/>
                <a:ea typeface="Calibri"/>
                <a:cs typeface="Calibri"/>
                <a:sym typeface="Calibri"/>
              </a:rP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22d853f571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22d853f571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Guiding Notes:</a:t>
            </a:r>
            <a:endParaRPr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endParaRPr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rgbClr val="102649"/>
                </a:solidFill>
                <a:latin typeface="Calibri"/>
                <a:ea typeface="Calibri"/>
                <a:cs typeface="Calibri"/>
                <a:sym typeface="Calibri"/>
              </a:rPr>
              <a:t>There is a solution when sources seem too complex for the grade level and the solution is NOT to ditch the source. Sources may be adapted, excerpted and translated. Consider, “What cautions, if any, come to mind? Do you have concerns about adapting historical documents?  Does selecting an excerpt from a key primary source make you uncomfortable? Any thoughts about translating sources?”</a:t>
            </a:r>
            <a:endParaRPr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endParaRPr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rgbClr val="102649"/>
                </a:solidFill>
                <a:latin typeface="Calibri"/>
                <a:ea typeface="Calibri"/>
                <a:cs typeface="Calibri"/>
                <a:sym typeface="Calibri"/>
              </a:rPr>
              <a:t>Moving forward, we are going to dig into each option and spend time considering how we can use what we’ve learned about source complexity to avoid potential unintended consequences that may come with adapting, excerpting and translating sources to make them accessible for students.</a:t>
            </a:r>
            <a:endParaRPr sz="1200" dirty="0">
              <a:solidFill>
                <a:srgbClr val="102649"/>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55a0864f81_3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255a0864f81_3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Guiding Notes:</a:t>
            </a:r>
            <a:endParaRPr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endParaRPr sz="1200" dirty="0">
              <a:solidFill>
                <a:srgbClr val="102649"/>
              </a:solidFill>
              <a:latin typeface="Calibri"/>
              <a:ea typeface="Calibri"/>
              <a:cs typeface="Calibri"/>
              <a:sym typeface="Calibri"/>
            </a:endParaRPr>
          </a:p>
          <a:p>
            <a:pPr marL="0" lvl="0" indent="0" algn="l" rtl="0">
              <a:lnSpc>
                <a:spcPct val="100000"/>
              </a:lnSpc>
              <a:spcBef>
                <a:spcPts val="0"/>
              </a:spcBef>
              <a:spcAft>
                <a:spcPts val="0"/>
              </a:spcAft>
              <a:buNone/>
            </a:pPr>
            <a:r>
              <a:rPr lang="en-US" sz="1200" dirty="0">
                <a:solidFill>
                  <a:srgbClr val="102649"/>
                </a:solidFill>
                <a:latin typeface="Calibri"/>
                <a:ea typeface="Calibri"/>
                <a:cs typeface="Calibri"/>
                <a:sym typeface="Calibri"/>
              </a:rPr>
              <a:t>Brainstorm a list of possible cautions, either individually or with a partner if working in groups.</a:t>
            </a:r>
            <a:endParaRPr sz="1200" dirty="0">
              <a:solidFill>
                <a:srgbClr val="102649"/>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22d853f5712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22d853f571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Guiding Notes:</a:t>
            </a:r>
            <a:endParaRPr sz="1200" dirty="0">
              <a:solidFill>
                <a:srgbClr val="102649"/>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rgbClr val="102649"/>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This slide provides some examples of cautions to consider when modifying sources. </a:t>
            </a:r>
            <a:endParaRPr sz="1200" dirty="0">
              <a:solidFill>
                <a:srgbClr val="102649"/>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255a0864f81_3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255a0864f81_3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View the Modified Sources </a:t>
            </a:r>
            <a:r>
              <a:rPr lang="en-US" sz="1200" dirty="0">
                <a:solidFill>
                  <a:srgbClr val="102649"/>
                </a:solidFill>
                <a:latin typeface="Calibri"/>
                <a:ea typeface="Calibri"/>
                <a:cs typeface="Calibri"/>
                <a:sym typeface="Calibri"/>
              </a:rPr>
              <a:t>document linked on the slide. This document contains an excerpt from the Stamp Act Resolution that is used in the Grade 5 Assignment with Teacher Notes </a:t>
            </a:r>
            <a:r>
              <a:rPr lang="en-US" sz="1200" dirty="0">
                <a:latin typeface="Calibri"/>
                <a:ea typeface="Calibri"/>
                <a:cs typeface="Calibri"/>
                <a:sym typeface="Calibri"/>
              </a:rPr>
              <a:t>from the student assignment library, which can be accessed here: </a:t>
            </a:r>
            <a:r>
              <a:rPr lang="en-US" sz="1800" b="0" i="0" u="sng" strike="noStrike" dirty="0">
                <a:solidFill>
                  <a:schemeClr val="tx1"/>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https://www.education.ky.gov/_layouts/download.aspx?SourceUrl=</a:t>
            </a:r>
            <a:r>
              <a:rPr lang="en-US" sz="1200" u="sng" dirty="0">
                <a:solidFill>
                  <a:schemeClr val="tx1"/>
                </a:solidFill>
                <a:latin typeface="Calibri"/>
                <a:ea typeface="Calibri"/>
                <a:cs typeface="Calibri"/>
                <a:sym typeface="Calibri"/>
              </a:rPr>
              <a:t>/curriculum</a:t>
            </a:r>
            <a:r>
              <a:rPr lang="en-US" sz="1200" u="sng" dirty="0">
                <a:latin typeface="Calibri"/>
                <a:ea typeface="Calibri"/>
                <a:cs typeface="Calibri"/>
                <a:sym typeface="Calibri"/>
              </a:rPr>
              <a:t>/standards/kyacadstand/Documents/Grade_5_SS_Strongly_Aligned_Assigment_TN.docx</a:t>
            </a:r>
            <a:r>
              <a:rPr lang="en-US" sz="1200" dirty="0">
                <a:latin typeface="Calibri"/>
                <a:ea typeface="Calibri"/>
                <a:cs typeface="Calibri"/>
                <a:sym typeface="Calibri"/>
              </a:rPr>
              <a:t>. First, read the original source excerpt, then compare it to both the modified source A and B. Notice that source A is simplified with more student-friendly language, but still conveys the same information as the original source. Source B has been further simplified to the point where not all of the content from the original source is included and conveyed. Consider: What are the implications of students missing some content from an original source due to over-simplifying the text for students?</a:t>
            </a:r>
            <a:endParaRPr sz="1200" dirty="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1f145736de9_0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1f145736de9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102649"/>
                </a:solidFill>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article and engage in chunking to organize and synthesize your thinking about when and how sources should be adapted.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Wineburg, Sam and Daisy Martin (September 2009). </a:t>
            </a:r>
            <a:r>
              <a:rPr lang="en-US" sz="1200" i="1" dirty="0">
                <a:solidFill>
                  <a:srgbClr val="102649"/>
                </a:solidFill>
                <a:latin typeface="Calibri"/>
                <a:ea typeface="Calibri"/>
                <a:cs typeface="Calibri"/>
                <a:sym typeface="Calibri"/>
              </a:rPr>
              <a:t>Tampering with History: Adapting Primary Sources for Struggling Readers</a:t>
            </a:r>
            <a:r>
              <a:rPr lang="en-US" sz="1200" dirty="0">
                <a:solidFill>
                  <a:srgbClr val="102649"/>
                </a:solidFill>
                <a:latin typeface="Calibri"/>
                <a:ea typeface="Calibri"/>
                <a:cs typeface="Calibri"/>
                <a:sym typeface="Calibri"/>
              </a:rPr>
              <a:t>. Social Education. </a:t>
            </a:r>
            <a:r>
              <a:rPr lang="en-US" sz="1200" u="sng" dirty="0">
                <a:solidFill>
                  <a:schemeClr val="hlink"/>
                </a:solidFill>
                <a:latin typeface="Calibri"/>
                <a:ea typeface="Calibri"/>
                <a:cs typeface="Calibri"/>
                <a:sym typeface="Calibri"/>
                <a:hlinkClick r:id="rId3"/>
              </a:rPr>
              <a:t>https://www.socialstudies.org/social-education/73/5/tampering-history-adapting-primary-sources-struggling-readers</a:t>
            </a:r>
            <a:r>
              <a:rPr lang="en-US" sz="1200" dirty="0">
                <a:solidFill>
                  <a:srgbClr val="102649"/>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rgbClr val="102649"/>
              </a:buClr>
              <a:buSzPts val="6000"/>
              <a:buFont typeface="Libre Franklin Medium"/>
              <a:buNone/>
              <a:defRPr sz="6000">
                <a:solidFill>
                  <a:srgbClr val="102649"/>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 name="Google Shape;12;p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rgbClr val="007780"/>
              </a:buClr>
              <a:buSzPts val="2400"/>
              <a:buNone/>
              <a:defRPr sz="2400">
                <a:solidFill>
                  <a:srgbClr val="007780"/>
                </a:solidFill>
              </a:defRPr>
            </a:lvl1pPr>
            <a:lvl2pPr lvl="1" algn="ctr" rtl="0">
              <a:lnSpc>
                <a:spcPct val="90000"/>
              </a:lnSpc>
              <a:spcBef>
                <a:spcPts val="500"/>
              </a:spcBef>
              <a:spcAft>
                <a:spcPts val="0"/>
              </a:spcAft>
              <a:buClr>
                <a:srgbClr val="102649"/>
              </a:buClr>
              <a:buSzPts val="2000"/>
              <a:buNone/>
              <a:defRPr sz="2000"/>
            </a:lvl2pPr>
            <a:lvl3pPr lvl="2" algn="ctr" rtl="0">
              <a:lnSpc>
                <a:spcPct val="90000"/>
              </a:lnSpc>
              <a:spcBef>
                <a:spcPts val="500"/>
              </a:spcBef>
              <a:spcAft>
                <a:spcPts val="0"/>
              </a:spcAft>
              <a:buClr>
                <a:srgbClr val="102649"/>
              </a:buClr>
              <a:buSzPts val="1800"/>
              <a:buNone/>
              <a:defRPr sz="1800"/>
            </a:lvl3pPr>
            <a:lvl4pPr lvl="3" algn="ctr" rtl="0">
              <a:lnSpc>
                <a:spcPct val="90000"/>
              </a:lnSpc>
              <a:spcBef>
                <a:spcPts val="500"/>
              </a:spcBef>
              <a:spcAft>
                <a:spcPts val="0"/>
              </a:spcAft>
              <a:buClr>
                <a:srgbClr val="102649"/>
              </a:buClr>
              <a:buSzPts val="1600"/>
              <a:buNone/>
              <a:defRPr sz="1600"/>
            </a:lvl4pPr>
            <a:lvl5pPr lvl="4" algn="ctr" rtl="0">
              <a:lnSpc>
                <a:spcPct val="90000"/>
              </a:lnSpc>
              <a:spcBef>
                <a:spcPts val="500"/>
              </a:spcBef>
              <a:spcAft>
                <a:spcPts val="0"/>
              </a:spcAft>
              <a:buClr>
                <a:srgbClr val="102649"/>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3" name="Google Shape;13;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chemeClr val="lt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4" name="Google Shape;14;p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007780"/>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5" name="Google Shape;15;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007780"/>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007780"/>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007780"/>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007780"/>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007780"/>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007780"/>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007780"/>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007780"/>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13"/>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 name="Google Shape;68;p13"/>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 name="Google Shape;69;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0" name="Google Shape;70;p1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3" name="Google Shape;73;p1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 name="Google Shape;18;p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9" name="Google Shape;19;p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0" name="Google Shape;20;p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6000"/>
              <a:buFont typeface="Libre Franklin Medium"/>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5" name="Google Shape;25;p5"/>
          <p:cNvSpPr txBox="1">
            <a:spLocks noGrp="1"/>
          </p:cNvSpPr>
          <p:nvPr>
            <p:ph type="ftr" idx="11"/>
          </p:nvPr>
        </p:nvSpPr>
        <p:spPr>
          <a:xfrm>
            <a:off x="4038600" y="6356350"/>
            <a:ext cx="40782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6" name="Google Shape;26;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6" name="Google Shape;36;p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8" name="Google Shape;38;p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9" name="Google Shape;39;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0" name="Google Shape;40;p7"/>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 name="Google Shape;43;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4" name="Google Shape;44;p8"/>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7" name="Google Shape;47;p9"/>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 name="Google Shape;50;p10"/>
          <p:cNvSpPr txBox="1">
            <a:spLocks noGrp="1"/>
          </p:cNvSpPr>
          <p:nvPr>
            <p:ph type="body" idx="1"/>
          </p:nvPr>
        </p:nvSpPr>
        <p:spPr>
          <a:xfrm>
            <a:off x="5183188" y="1891430"/>
            <a:ext cx="6172200" cy="39696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rgbClr val="102649"/>
              </a:buClr>
              <a:buSzPts val="3200"/>
              <a:buChar char="•"/>
              <a:defRPr sz="3200"/>
            </a:lvl1pPr>
            <a:lvl2pPr marL="914400" lvl="1" indent="-406400" algn="l" rtl="0">
              <a:lnSpc>
                <a:spcPct val="90000"/>
              </a:lnSpc>
              <a:spcBef>
                <a:spcPts val="500"/>
              </a:spcBef>
              <a:spcAft>
                <a:spcPts val="0"/>
              </a:spcAft>
              <a:buClr>
                <a:srgbClr val="102649"/>
              </a:buClr>
              <a:buSzPts val="2800"/>
              <a:buChar char="•"/>
              <a:defRPr sz="2800"/>
            </a:lvl2pPr>
            <a:lvl3pPr marL="1371600" lvl="2" indent="-381000" algn="l" rtl="0">
              <a:lnSpc>
                <a:spcPct val="90000"/>
              </a:lnSpc>
              <a:spcBef>
                <a:spcPts val="500"/>
              </a:spcBef>
              <a:spcAft>
                <a:spcPts val="0"/>
              </a:spcAft>
              <a:buClr>
                <a:srgbClr val="102649"/>
              </a:buClr>
              <a:buSzPts val="2400"/>
              <a:buChar char="•"/>
              <a:defRPr sz="2400"/>
            </a:lvl3pPr>
            <a:lvl4pPr marL="1828800" lvl="3" indent="-355600" algn="l" rtl="0">
              <a:lnSpc>
                <a:spcPct val="90000"/>
              </a:lnSpc>
              <a:spcBef>
                <a:spcPts val="500"/>
              </a:spcBef>
              <a:spcAft>
                <a:spcPts val="0"/>
              </a:spcAft>
              <a:buClr>
                <a:srgbClr val="102649"/>
              </a:buClr>
              <a:buSzPts val="2000"/>
              <a:buChar char="•"/>
              <a:defRPr sz="2000"/>
            </a:lvl4pPr>
            <a:lvl5pPr marL="2286000" lvl="4" indent="-355600" algn="l" rtl="0">
              <a:lnSpc>
                <a:spcPct val="90000"/>
              </a:lnSpc>
              <a:spcBef>
                <a:spcPts val="500"/>
              </a:spcBef>
              <a:spcAft>
                <a:spcPts val="0"/>
              </a:spcAft>
              <a:buClr>
                <a:srgbClr val="102649"/>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1" name="Google Shape;51;p1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2" name="Google Shape;52;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3" name="Google Shape;53;p10"/>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4" name="Google Shape;54;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5"/>
        <p:cNvGrpSpPr/>
        <p:nvPr/>
      </p:nvGrpSpPr>
      <p:grpSpPr>
        <a:xfrm>
          <a:off x="0" y="0"/>
          <a:ext cx="0" cy="0"/>
          <a:chOff x="0" y="0"/>
          <a:chExt cx="0" cy="0"/>
        </a:xfrm>
      </p:grpSpPr>
      <p:sp>
        <p:nvSpPr>
          <p:cNvPr id="56" name="Google Shape;56;p1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 name="Google Shape;57;p11"/>
          <p:cNvSpPr>
            <a:spLocks noGrp="1"/>
          </p:cNvSpPr>
          <p:nvPr>
            <p:ph type="pic" idx="2"/>
          </p:nvPr>
        </p:nvSpPr>
        <p:spPr>
          <a:xfrm>
            <a:off x="5183188" y="987425"/>
            <a:ext cx="6172200" cy="4873500"/>
          </a:xfrm>
          <a:prstGeom prst="rect">
            <a:avLst/>
          </a:prstGeom>
          <a:noFill/>
          <a:ln>
            <a:noFill/>
          </a:ln>
        </p:spPr>
      </p:sp>
      <p:sp>
        <p:nvSpPr>
          <p:cNvPr id="58" name="Google Shape;58;p11"/>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9" name="Google Shape;59;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0" name="Google Shape;60;p11"/>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3" name="Google Shape;63;p1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4" name="Google Shape;64;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5" name="Google Shape;65;p1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4pPr>
            <a:lvl5pPr marL="2286000" marR="0" lvl="4"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8" name="Google Shape;8;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
        <p:nvSpPr>
          <p:cNvPr id="9" name="Google Shape;9;p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socialstudies.org/social-education/73/5/tampering-history-adapting-primary-sources-struggling-reader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pz.harvard.edu/sites/default/files/%2B1%20Routine.pd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socialstudies.org/social-education/73/5/tampering-history-adapting-primary-sources-struggling-reader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pz.harvard.edu/sites/default/files/%2B1%20Routine.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socialstudies.org/social-education/73/5/tampering-history-adapting-primary-sources-struggling-reader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pz.harvard.edu/sites/default/files/%2B1%20Routine.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education.ky.gov/curriculum/standards/kyacadstand/Documents/Version_Three.pdf" TargetMode="External"/><Relationship Id="rId5" Type="http://schemas.openxmlformats.org/officeDocument/2006/relationships/hyperlink" Target="https://education.ky.gov/curriculum/standards/kyacadstand/Documents/Version_Two.pdf" TargetMode="External"/><Relationship Id="rId4" Type="http://schemas.openxmlformats.org/officeDocument/2006/relationships/hyperlink" Target="https://education.ky.gov/curriculum/standards/kyacadstand/Documents/Version_One.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education.ky.gov/curriculum/standards/kyacadstand/Documents/Version_Three_Rationale.pdf" TargetMode="External"/><Relationship Id="rId5" Type="http://schemas.openxmlformats.org/officeDocument/2006/relationships/hyperlink" Target="https://education.ky.gov/curriculum/standards/kyacadstand/Documents/Version_Two_Rationale.pdf" TargetMode="External"/><Relationship Id="rId4" Type="http://schemas.openxmlformats.org/officeDocument/2006/relationships/hyperlink" Target="https://education.ky.gov/curriculum/standards/kyacadstand/Documents/Version_One_Rationale.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pz.harvard.edu/sites/default/files/Connect%20Extend%20Challenge_2.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ablconnect.harvard.edu/quick-write#:~:text=A%20quick%20write%20is%20a,Wood%20%26%20Valasa%2C%20200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ducation.ky.gov/curriculum/standards/kyacadstand/Documents/Modified_Source_Examples.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socialstudies.org/social-education/73/5/tampering-history-adapting-primary-sources-struggling-reader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www.facinghistory.org/resource-library/chunk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1f42ca67bf6_0_10"/>
          <p:cNvSpPr txBox="1">
            <a:spLocks noGrp="1"/>
          </p:cNvSpPr>
          <p:nvPr>
            <p:ph type="ctrTitle"/>
          </p:nvPr>
        </p:nvSpPr>
        <p:spPr>
          <a:xfrm>
            <a:off x="2061325" y="1122375"/>
            <a:ext cx="10062900" cy="2387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3"/>
                  </a:ext>
                </a:extLst>
              </a:rPr>
              <a:t>Supporting</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4"/>
                  </a:ext>
                </a:extLst>
              </a:rPr>
              <a:t> Students in </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5"/>
                  </a:ext>
                </a:extLst>
              </a:rPr>
              <a:t>Using</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6"/>
                  </a:ext>
                </a:extLst>
              </a:rPr>
              <a:t> Evidence</a:t>
            </a:r>
            <a:r>
              <a:rPr lang="en-US" dirty="0">
                <a:solidFill>
                  <a:schemeClr val="bg1"/>
                </a:solidFill>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6"/>
                  </a:ext>
                </a:extLst>
              </a:rPr>
              <a:t> 2</a:t>
            </a:r>
            <a:endParaRPr lang="en-US" sz="4500" dirty="0">
              <a:solidFill>
                <a:schemeClr val="bg1"/>
              </a:solidFill>
              <a:latin typeface="Franklin Gothic Medium" panose="020B0603020102020204" pitchFamily="34" charset="0"/>
            </a:endParaRPr>
          </a:p>
        </p:txBody>
      </p:sp>
      <p:sp>
        <p:nvSpPr>
          <p:cNvPr id="427" name="Google Shape;427;g1f42ca67bf6_0_10"/>
          <p:cNvSpPr txBox="1">
            <a:spLocks noGrp="1"/>
          </p:cNvSpPr>
          <p:nvPr>
            <p:ph type="subTitle" idx="1"/>
          </p:nvPr>
        </p:nvSpPr>
        <p:spPr>
          <a:xfrm>
            <a:off x="3307925" y="3849575"/>
            <a:ext cx="8397900" cy="13932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3500" dirty="0">
                <a:latin typeface="Franklin Gothic Book" panose="020B0503020102020204" pitchFamily="34" charset="0"/>
                <a:ea typeface="Libre Franklin Medium"/>
                <a:cs typeface="Libre Franklin Medium"/>
                <a:sym typeface="Libre Franklin Medium"/>
              </a:rPr>
              <a:t>Module Three: Supporting Teachers When Engaging With Complex Sources</a:t>
            </a:r>
            <a:endParaRPr i="1" dirty="0">
              <a:latin typeface="Franklin Gothic Book" panose="020B05030201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g20976b23531_0_45"/>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Adapting Sources (2)</a:t>
            </a:r>
            <a:endParaRPr dirty="0">
              <a:latin typeface="Franklin Gothic Medium" panose="020B0603020102020204" pitchFamily="34" charset="0"/>
            </a:endParaRPr>
          </a:p>
        </p:txBody>
      </p:sp>
      <p:sp>
        <p:nvSpPr>
          <p:cNvPr id="487" name="Google Shape;487;g20976b23531_0_45"/>
          <p:cNvSpPr txBox="1">
            <a:spLocks noGrp="1"/>
          </p:cNvSpPr>
          <p:nvPr>
            <p:ph type="body" idx="1"/>
          </p:nvPr>
        </p:nvSpPr>
        <p:spPr>
          <a:xfrm>
            <a:off x="632350" y="1911475"/>
            <a:ext cx="10883400" cy="36954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dirty="0">
                <a:latin typeface="Franklin Gothic Book" panose="020B0503020102020204" pitchFamily="34" charset="0"/>
              </a:rPr>
              <a:t> After reading </a:t>
            </a:r>
            <a:r>
              <a:rPr lang="en-US" i="1" u="sng" dirty="0">
                <a:solidFill>
                  <a:schemeClr val="hlink"/>
                </a:solidFill>
                <a:latin typeface="Franklin Gothic Book" panose="020B0503020102020204" pitchFamily="34" charset="0"/>
                <a:hlinkClick r:id="rId3"/>
              </a:rPr>
              <a:t>Tampering with History: Adapting Primary Sources for Struggling Readers</a:t>
            </a:r>
            <a:r>
              <a:rPr lang="en-US" dirty="0">
                <a:latin typeface="Franklin Gothic Book" panose="020B0503020102020204" pitchFamily="34" charset="0"/>
              </a:rPr>
              <a:t>, engage in a +</a:t>
            </a:r>
            <a:r>
              <a:rPr lang="en-US" u="sng" dirty="0">
                <a:solidFill>
                  <a:schemeClr val="hlink"/>
                </a:solidFill>
                <a:latin typeface="Franklin Gothic Book" panose="020B0503020102020204" pitchFamily="34" charset="0"/>
                <a:hlinkClick r:id="rId4"/>
              </a:rPr>
              <a:t>1 Routine</a:t>
            </a:r>
            <a:r>
              <a:rPr lang="en-US" dirty="0">
                <a:latin typeface="Franklin Gothic Book" panose="020B0503020102020204" pitchFamily="34" charset="0"/>
              </a:rPr>
              <a:t>. </a:t>
            </a:r>
            <a:endParaRPr dirty="0">
              <a:latin typeface="Franklin Gothic Book" panose="020B0503020102020204" pitchFamily="34" charset="0"/>
            </a:endParaRPr>
          </a:p>
          <a:p>
            <a:pPr marL="0" lvl="0" indent="0" algn="l" rtl="0">
              <a:lnSpc>
                <a:spcPct val="100000"/>
              </a:lnSpc>
              <a:spcBef>
                <a:spcPts val="1000"/>
              </a:spcBef>
              <a:spcAft>
                <a:spcPts val="0"/>
              </a:spcAft>
              <a:buNone/>
            </a:pPr>
            <a:endParaRPr dirty="0">
              <a:latin typeface="Franklin Gothic Book" panose="020B0503020102020204" pitchFamily="34" charset="0"/>
            </a:endParaRPr>
          </a:p>
          <a:p>
            <a:pPr marL="114300" lvl="0" indent="0" algn="l" rtl="0">
              <a:lnSpc>
                <a:spcPct val="100000"/>
              </a:lnSpc>
              <a:spcBef>
                <a:spcPts val="1000"/>
              </a:spcBef>
              <a:spcAft>
                <a:spcPts val="0"/>
              </a:spcAft>
              <a:buSzPts val="1800"/>
              <a:buNone/>
            </a:pPr>
            <a:r>
              <a:rPr lang="en-US" sz="3200" b="1" dirty="0">
                <a:latin typeface="Franklin Gothic Book" panose="020B0503020102020204" pitchFamily="34" charset="0"/>
              </a:rPr>
              <a:t>Recall</a:t>
            </a:r>
            <a:r>
              <a:rPr lang="en-US" sz="3200" dirty="0">
                <a:latin typeface="Franklin Gothic Book" panose="020B0503020102020204" pitchFamily="34" charset="0"/>
              </a:rPr>
              <a:t>:</a:t>
            </a:r>
          </a:p>
          <a:p>
            <a:pPr>
              <a:lnSpc>
                <a:spcPct val="100000"/>
              </a:lnSpc>
            </a:pPr>
            <a:r>
              <a:rPr lang="en-US" sz="2800" dirty="0">
                <a:latin typeface="Franklin Gothic Book" panose="020B0503020102020204" pitchFamily="34" charset="0"/>
              </a:rPr>
              <a:t>While working </a:t>
            </a:r>
            <a:r>
              <a:rPr lang="en-US" sz="2800" b="1" dirty="0">
                <a:latin typeface="Franklin Gothic Book" panose="020B0503020102020204" pitchFamily="34" charset="0"/>
              </a:rPr>
              <a:t>individually</a:t>
            </a:r>
            <a:r>
              <a:rPr lang="en-US" sz="2800" dirty="0">
                <a:latin typeface="Franklin Gothic Book" panose="020B0503020102020204" pitchFamily="34" charset="0"/>
              </a:rPr>
              <a:t> for two to three minutes, </a:t>
            </a:r>
            <a:r>
              <a:rPr lang="en-US" sz="2800" b="1" dirty="0">
                <a:latin typeface="Franklin Gothic Book" panose="020B0503020102020204" pitchFamily="34" charset="0"/>
              </a:rPr>
              <a:t>generate a list of key ideas from memory</a:t>
            </a:r>
            <a:r>
              <a:rPr lang="en-US" sz="2800" dirty="0">
                <a:latin typeface="Franklin Gothic Book" panose="020B0503020102020204" pitchFamily="34" charset="0"/>
              </a:rPr>
              <a:t> that you recall from the article that </a:t>
            </a:r>
            <a:r>
              <a:rPr lang="en-US" sz="2800" b="1" dirty="0">
                <a:latin typeface="Franklin Gothic Book" panose="020B0503020102020204" pitchFamily="34" charset="0"/>
              </a:rPr>
              <a:t>you feel is important</a:t>
            </a:r>
            <a:r>
              <a:rPr lang="en-US" sz="2800" dirty="0">
                <a:latin typeface="Franklin Gothic Book" panose="020B0503020102020204" pitchFamily="34" charset="0"/>
              </a:rPr>
              <a:t> to hang onto. </a:t>
            </a:r>
            <a:endParaRPr sz="2800" dirty="0">
              <a:latin typeface="Franklin Gothic Book" panose="020B0503020102020204" pitchFamily="34" charset="0"/>
            </a:endParaRPr>
          </a:p>
        </p:txBody>
      </p:sp>
      <p:pic>
        <p:nvPicPr>
          <p:cNvPr id="488" name="Google Shape;488;g20976b23531_0_4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6946500" y="144463"/>
            <a:ext cx="4482353" cy="17670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g20976b23531_0_51"/>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Adapting Sources (3)</a:t>
            </a:r>
            <a:endParaRPr dirty="0">
              <a:latin typeface="Franklin Gothic Medium" panose="020B0603020102020204" pitchFamily="34" charset="0"/>
            </a:endParaRPr>
          </a:p>
        </p:txBody>
      </p:sp>
      <p:sp>
        <p:nvSpPr>
          <p:cNvPr id="494" name="Google Shape;494;g20976b23531_0_51"/>
          <p:cNvSpPr txBox="1">
            <a:spLocks noGrp="1"/>
          </p:cNvSpPr>
          <p:nvPr>
            <p:ph type="body" idx="1"/>
          </p:nvPr>
        </p:nvSpPr>
        <p:spPr>
          <a:xfrm>
            <a:off x="554636" y="1690825"/>
            <a:ext cx="10961114" cy="3977550"/>
          </a:xfrm>
          <a:prstGeom prst="rect">
            <a:avLst/>
          </a:prstGeom>
        </p:spPr>
        <p:txBody>
          <a:bodyPr spcFirstLastPara="1" wrap="square" lIns="91425" tIns="45700" rIns="91425" bIns="45700" anchor="t" anchorCtr="0">
            <a:normAutofit fontScale="77500" lnSpcReduction="20000"/>
          </a:bodyPr>
          <a:lstStyle/>
          <a:p>
            <a:pPr marL="0" lvl="0" indent="0" algn="l" rtl="0">
              <a:lnSpc>
                <a:spcPct val="120000"/>
              </a:lnSpc>
              <a:spcBef>
                <a:spcPts val="1000"/>
              </a:spcBef>
              <a:spcAft>
                <a:spcPts val="0"/>
              </a:spcAft>
              <a:buNone/>
            </a:pPr>
            <a:r>
              <a:rPr lang="en-US" dirty="0">
                <a:latin typeface="Franklin Gothic Book" panose="020B0503020102020204" pitchFamily="34" charset="0"/>
              </a:rPr>
              <a:t> After reading </a:t>
            </a:r>
            <a:r>
              <a:rPr lang="en-US" i="1" u="sng" dirty="0">
                <a:solidFill>
                  <a:schemeClr val="hlink"/>
                </a:solidFill>
                <a:latin typeface="Franklin Gothic Book" panose="020B0503020102020204" pitchFamily="34" charset="0"/>
                <a:hlinkClick r:id="rId3"/>
              </a:rPr>
              <a:t>Tampering with History: Adapting Primary Sources for Struggling Readers</a:t>
            </a:r>
            <a:r>
              <a:rPr lang="en-US" dirty="0">
                <a:latin typeface="Franklin Gothic Book" panose="020B0503020102020204" pitchFamily="34" charset="0"/>
              </a:rPr>
              <a:t>, engage in a +</a:t>
            </a:r>
            <a:r>
              <a:rPr lang="en-US" u="sng" dirty="0">
                <a:solidFill>
                  <a:schemeClr val="hlink"/>
                </a:solidFill>
                <a:latin typeface="Franklin Gothic Book" panose="020B0503020102020204" pitchFamily="34" charset="0"/>
                <a:hlinkClick r:id="rId4"/>
              </a:rPr>
              <a:t>1 Routine</a:t>
            </a:r>
            <a:r>
              <a:rPr lang="en-US" dirty="0">
                <a:latin typeface="Franklin Gothic Book" panose="020B0503020102020204" pitchFamily="34" charset="0"/>
              </a:rPr>
              <a:t>. </a:t>
            </a:r>
            <a:endParaRPr dirty="0">
              <a:latin typeface="Franklin Gothic Book" panose="020B0503020102020204" pitchFamily="34" charset="0"/>
            </a:endParaRPr>
          </a:p>
          <a:p>
            <a:pPr marL="114300" lvl="0" indent="0" algn="l" rtl="0">
              <a:lnSpc>
                <a:spcPct val="120000"/>
              </a:lnSpc>
              <a:spcBef>
                <a:spcPts val="1000"/>
              </a:spcBef>
              <a:spcAft>
                <a:spcPts val="0"/>
              </a:spcAft>
              <a:buSzPts val="1800"/>
              <a:buNone/>
            </a:pPr>
            <a:r>
              <a:rPr lang="en-US" sz="3100" b="1" dirty="0">
                <a:latin typeface="Franklin Gothic Book" panose="020B0503020102020204" pitchFamily="34" charset="0"/>
              </a:rPr>
              <a:t>Add (+) 1</a:t>
            </a:r>
          </a:p>
          <a:p>
            <a:pPr marL="914400" lvl="1" indent="-342900" algn="l" rtl="0">
              <a:lnSpc>
                <a:spcPct val="120000"/>
              </a:lnSpc>
              <a:spcBef>
                <a:spcPts val="0"/>
              </a:spcBef>
              <a:spcAft>
                <a:spcPts val="0"/>
              </a:spcAft>
              <a:buSzPts val="1800"/>
              <a:buFont typeface="Calibri"/>
              <a:buChar char="•"/>
            </a:pPr>
            <a:r>
              <a:rPr lang="en-US" sz="3100" b="1" dirty="0">
                <a:latin typeface="Franklin Gothic Book" panose="020B0503020102020204" pitchFamily="34" charset="0"/>
              </a:rPr>
              <a:t>Pass</a:t>
            </a:r>
            <a:r>
              <a:rPr lang="en-US" sz="3100" dirty="0">
                <a:latin typeface="Franklin Gothic Book" panose="020B0503020102020204" pitchFamily="34" charset="0"/>
              </a:rPr>
              <a:t> your paper to the right. </a:t>
            </a:r>
          </a:p>
          <a:p>
            <a:pPr marL="914400" lvl="1" indent="-342900" algn="l" rtl="0">
              <a:lnSpc>
                <a:spcPct val="120000"/>
              </a:lnSpc>
              <a:spcBef>
                <a:spcPts val="0"/>
              </a:spcBef>
              <a:spcAft>
                <a:spcPts val="0"/>
              </a:spcAft>
              <a:buSzPts val="1800"/>
              <a:buFont typeface="Calibri"/>
              <a:buChar char="•"/>
            </a:pPr>
            <a:r>
              <a:rPr lang="en-US" sz="3100" dirty="0">
                <a:latin typeface="Franklin Gothic Book" panose="020B0503020102020204" pitchFamily="34" charset="0"/>
              </a:rPr>
              <a:t>For </a:t>
            </a:r>
            <a:r>
              <a:rPr lang="en-US" sz="3100" b="1" dirty="0">
                <a:latin typeface="Franklin Gothic Book" panose="020B0503020102020204" pitchFamily="34" charset="0"/>
              </a:rPr>
              <a:t>one to two minutes</a:t>
            </a:r>
            <a:r>
              <a:rPr lang="en-US" sz="3100" dirty="0">
                <a:latin typeface="Franklin Gothic Book" panose="020B0503020102020204" pitchFamily="34" charset="0"/>
              </a:rPr>
              <a:t>, </a:t>
            </a:r>
            <a:r>
              <a:rPr lang="en-US" sz="3100" b="1" dirty="0">
                <a:latin typeface="Franklin Gothic Book" panose="020B0503020102020204" pitchFamily="34" charset="0"/>
              </a:rPr>
              <a:t>read </a:t>
            </a:r>
            <a:r>
              <a:rPr lang="en-US" sz="3100" dirty="0">
                <a:latin typeface="Franklin Gothic Book" panose="020B0503020102020204" pitchFamily="34" charset="0"/>
              </a:rPr>
              <a:t>through the list you received and </a:t>
            </a:r>
            <a:r>
              <a:rPr lang="en-US" sz="3100" b="1" dirty="0">
                <a:latin typeface="Franklin Gothic Book" panose="020B0503020102020204" pitchFamily="34" charset="0"/>
              </a:rPr>
              <a:t>add one new thing</a:t>
            </a:r>
            <a:r>
              <a:rPr lang="en-US" sz="3100" dirty="0">
                <a:latin typeface="Franklin Gothic Book" panose="020B0503020102020204" pitchFamily="34" charset="0"/>
              </a:rPr>
              <a:t> to the list. Your addition may be… </a:t>
            </a:r>
          </a:p>
          <a:p>
            <a:pPr marL="1371600" lvl="2" indent="-342900" algn="l" rtl="0">
              <a:lnSpc>
                <a:spcPct val="120000"/>
              </a:lnSpc>
              <a:spcBef>
                <a:spcPts val="0"/>
              </a:spcBef>
              <a:spcAft>
                <a:spcPts val="0"/>
              </a:spcAft>
              <a:buSzPts val="1800"/>
              <a:buFont typeface="Libre Franklin"/>
              <a:buChar char="•"/>
            </a:pPr>
            <a:r>
              <a:rPr lang="en-US" sz="3100" dirty="0">
                <a:latin typeface="Franklin Gothic Book" panose="020B0503020102020204" pitchFamily="34" charset="0"/>
              </a:rPr>
              <a:t>an elaboration (adding a detail)</a:t>
            </a:r>
            <a:endParaRPr sz="3100" dirty="0">
              <a:latin typeface="Franklin Gothic Book" panose="020B0503020102020204" pitchFamily="34" charset="0"/>
            </a:endParaRPr>
          </a:p>
          <a:p>
            <a:pPr marL="1371600" lvl="2" indent="-342900" algn="l" rtl="0">
              <a:lnSpc>
                <a:spcPct val="120000"/>
              </a:lnSpc>
              <a:spcBef>
                <a:spcPts val="0"/>
              </a:spcBef>
              <a:spcAft>
                <a:spcPts val="0"/>
              </a:spcAft>
              <a:buSzPts val="1800"/>
              <a:buFont typeface="Libre Franklin"/>
              <a:buChar char="•"/>
            </a:pPr>
            <a:r>
              <a:rPr lang="en-US" sz="3100" dirty="0">
                <a:latin typeface="Franklin Gothic Book" panose="020B0503020102020204" pitchFamily="34" charset="0"/>
              </a:rPr>
              <a:t>a new point (adding something that was missing)</a:t>
            </a:r>
            <a:endParaRPr sz="3100" dirty="0">
              <a:latin typeface="Franklin Gothic Book" panose="020B0503020102020204" pitchFamily="34" charset="0"/>
            </a:endParaRPr>
          </a:p>
          <a:p>
            <a:pPr marL="1371600" lvl="2" indent="-342900" algn="l" rtl="0">
              <a:lnSpc>
                <a:spcPct val="120000"/>
              </a:lnSpc>
              <a:spcBef>
                <a:spcPts val="0"/>
              </a:spcBef>
              <a:spcAft>
                <a:spcPts val="0"/>
              </a:spcAft>
              <a:buSzPts val="1800"/>
              <a:buFont typeface="Libre Franklin"/>
              <a:buChar char="•"/>
            </a:pPr>
            <a:r>
              <a:rPr lang="en-US" sz="3100" dirty="0">
                <a:latin typeface="Franklin Gothic Book" panose="020B0503020102020204" pitchFamily="34" charset="0"/>
              </a:rPr>
              <a:t>a connection (adding a relationship between ideas). </a:t>
            </a:r>
          </a:p>
          <a:p>
            <a:pPr marL="914400" lvl="1" indent="-342900" algn="l" rtl="0">
              <a:lnSpc>
                <a:spcPct val="120000"/>
              </a:lnSpc>
              <a:spcBef>
                <a:spcPts val="0"/>
              </a:spcBef>
              <a:spcAft>
                <a:spcPts val="0"/>
              </a:spcAft>
              <a:buSzPts val="1800"/>
              <a:buFont typeface="Calibri"/>
              <a:buChar char="•"/>
            </a:pPr>
            <a:r>
              <a:rPr lang="en-US" sz="3100" b="1" dirty="0">
                <a:latin typeface="Franklin Gothic Book" panose="020B0503020102020204" pitchFamily="34" charset="0"/>
              </a:rPr>
              <a:t>REPEAT</a:t>
            </a:r>
            <a:r>
              <a:rPr lang="en-US" sz="3100" dirty="0">
                <a:latin typeface="Franklin Gothic Book" panose="020B0503020102020204" pitchFamily="34" charset="0"/>
              </a:rPr>
              <a:t> this process </a:t>
            </a:r>
            <a:r>
              <a:rPr lang="en-US" sz="3100" b="1" dirty="0">
                <a:latin typeface="Franklin Gothic Book" panose="020B0503020102020204" pitchFamily="34" charset="0"/>
              </a:rPr>
              <a:t>two </a:t>
            </a:r>
            <a:r>
              <a:rPr lang="en-US" sz="3100" dirty="0">
                <a:latin typeface="Franklin Gothic Book" panose="020B0503020102020204" pitchFamily="34" charset="0"/>
              </a:rPr>
              <a:t>times. </a:t>
            </a:r>
          </a:p>
        </p:txBody>
      </p:sp>
      <p:pic>
        <p:nvPicPr>
          <p:cNvPr id="495" name="Google Shape;495;g20976b23531_0_51">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6946500" y="144463"/>
            <a:ext cx="4482353" cy="1767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20976b23531_0_57"/>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Adapting Sources (4)</a:t>
            </a:r>
            <a:endParaRPr dirty="0">
              <a:latin typeface="Franklin Gothic Medium" panose="020B0603020102020204" pitchFamily="34" charset="0"/>
            </a:endParaRPr>
          </a:p>
        </p:txBody>
      </p:sp>
      <p:sp>
        <p:nvSpPr>
          <p:cNvPr id="501" name="Google Shape;501;g20976b23531_0_57"/>
          <p:cNvSpPr txBox="1">
            <a:spLocks noGrp="1"/>
          </p:cNvSpPr>
          <p:nvPr>
            <p:ph type="body" idx="1"/>
          </p:nvPr>
        </p:nvSpPr>
        <p:spPr>
          <a:xfrm>
            <a:off x="632350" y="1911475"/>
            <a:ext cx="10883400" cy="36954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latin typeface="Franklin Gothic Book" panose="020B0503020102020204" pitchFamily="34" charset="0"/>
              </a:rPr>
              <a:t>After reading </a:t>
            </a:r>
            <a:r>
              <a:rPr lang="en-US" i="1" u="sng" dirty="0">
                <a:solidFill>
                  <a:schemeClr val="hlink"/>
                </a:solidFill>
                <a:latin typeface="Franklin Gothic Book" panose="020B0503020102020204" pitchFamily="34" charset="0"/>
                <a:hlinkClick r:id="rId3"/>
              </a:rPr>
              <a:t>Tampering with History: Adapting Primary Sources for Struggling Readers</a:t>
            </a:r>
            <a:r>
              <a:rPr lang="en-US" dirty="0">
                <a:latin typeface="Franklin Gothic Book" panose="020B0503020102020204" pitchFamily="34" charset="0"/>
              </a:rPr>
              <a:t>, engage in a +</a:t>
            </a:r>
            <a:r>
              <a:rPr lang="en-US" u="sng" dirty="0">
                <a:solidFill>
                  <a:schemeClr val="hlink"/>
                </a:solidFill>
                <a:latin typeface="Franklin Gothic Book" panose="020B0503020102020204" pitchFamily="34" charset="0"/>
                <a:hlinkClick r:id="rId4"/>
              </a:rPr>
              <a:t>1 Routine</a:t>
            </a:r>
            <a:r>
              <a:rPr lang="en-US" dirty="0">
                <a:latin typeface="Franklin Gothic Book" panose="020B0503020102020204" pitchFamily="34" charset="0"/>
              </a:rPr>
              <a:t>. </a:t>
            </a: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114300" lvl="0" indent="0" algn="l" rtl="0">
              <a:spcBef>
                <a:spcPts val="1000"/>
              </a:spcBef>
              <a:spcAft>
                <a:spcPts val="0"/>
              </a:spcAft>
              <a:buSzPts val="1800"/>
              <a:buNone/>
            </a:pPr>
            <a:r>
              <a:rPr lang="en-US" b="1" dirty="0">
                <a:latin typeface="Franklin Gothic Book" panose="020B0503020102020204" pitchFamily="34" charset="0"/>
              </a:rPr>
              <a:t>Act</a:t>
            </a:r>
            <a:endParaRPr b="1" dirty="0">
              <a:latin typeface="Franklin Gothic Book" panose="020B0503020102020204" pitchFamily="34" charset="0"/>
            </a:endParaRPr>
          </a:p>
          <a:p>
            <a:pPr marL="914400" lvl="1" indent="-342900" algn="l" rtl="0">
              <a:spcBef>
                <a:spcPts val="0"/>
              </a:spcBef>
              <a:spcAft>
                <a:spcPts val="0"/>
              </a:spcAft>
              <a:buSzPts val="1800"/>
              <a:buFont typeface="Calibri"/>
              <a:buChar char="•"/>
            </a:pPr>
            <a:r>
              <a:rPr lang="en-US" b="1" dirty="0">
                <a:latin typeface="Franklin Gothic Book" panose="020B0503020102020204" pitchFamily="34" charset="0"/>
              </a:rPr>
              <a:t>Return</a:t>
            </a:r>
            <a:r>
              <a:rPr lang="en-US" dirty="0">
                <a:latin typeface="Franklin Gothic Book" panose="020B0503020102020204" pitchFamily="34" charset="0"/>
              </a:rPr>
              <a:t> the papers back to their </a:t>
            </a:r>
            <a:r>
              <a:rPr lang="en-US" b="1" dirty="0">
                <a:latin typeface="Franklin Gothic Book" panose="020B0503020102020204" pitchFamily="34" charset="0"/>
              </a:rPr>
              <a:t>original owners.</a:t>
            </a:r>
            <a:endParaRPr b="1" dirty="0">
              <a:latin typeface="Franklin Gothic Book" panose="020B0503020102020204" pitchFamily="34" charset="0"/>
            </a:endParaRPr>
          </a:p>
          <a:p>
            <a:pPr marL="914400" lvl="1" indent="-342900" algn="l" rtl="0">
              <a:spcBef>
                <a:spcPts val="0"/>
              </a:spcBef>
              <a:spcAft>
                <a:spcPts val="0"/>
              </a:spcAft>
              <a:buSzPts val="1800"/>
              <a:buFont typeface="Calibri"/>
              <a:buChar char="•"/>
            </a:pPr>
            <a:r>
              <a:rPr lang="en-US" dirty="0">
                <a:latin typeface="Franklin Gothic Book" panose="020B0503020102020204" pitchFamily="34" charset="0"/>
              </a:rPr>
              <a:t>Leaders </a:t>
            </a:r>
            <a:r>
              <a:rPr lang="en-US" b="1" dirty="0">
                <a:latin typeface="Franklin Gothic Book" panose="020B0503020102020204" pitchFamily="34" charset="0"/>
              </a:rPr>
              <a:t>read</a:t>
            </a:r>
            <a:r>
              <a:rPr lang="en-US" dirty="0">
                <a:latin typeface="Franklin Gothic Book" panose="020B0503020102020204" pitchFamily="34" charset="0"/>
              </a:rPr>
              <a:t> through and </a:t>
            </a:r>
            <a:r>
              <a:rPr lang="en-US" b="1" dirty="0">
                <a:latin typeface="Franklin Gothic Book" panose="020B0503020102020204" pitchFamily="34" charset="0"/>
              </a:rPr>
              <a:t>review</a:t>
            </a:r>
            <a:r>
              <a:rPr lang="en-US" dirty="0">
                <a:latin typeface="Franklin Gothic Book" panose="020B0503020102020204" pitchFamily="34" charset="0"/>
              </a:rPr>
              <a:t> all the </a:t>
            </a:r>
            <a:r>
              <a:rPr lang="en-US" b="1" dirty="0">
                <a:latin typeface="Franklin Gothic Book" panose="020B0503020102020204" pitchFamily="34" charset="0"/>
              </a:rPr>
              <a:t>additions</a:t>
            </a:r>
            <a:r>
              <a:rPr lang="en-US" dirty="0">
                <a:latin typeface="Franklin Gothic Book" panose="020B0503020102020204" pitchFamily="34" charset="0"/>
              </a:rPr>
              <a:t> to your work. </a:t>
            </a:r>
            <a:endParaRPr dirty="0">
              <a:latin typeface="Franklin Gothic Book" panose="020B0503020102020204" pitchFamily="34" charset="0"/>
            </a:endParaRPr>
          </a:p>
          <a:p>
            <a:pPr marL="914400" lvl="1" indent="-342900" algn="l" rtl="0">
              <a:spcBef>
                <a:spcPts val="0"/>
              </a:spcBef>
              <a:spcAft>
                <a:spcPts val="0"/>
              </a:spcAft>
              <a:buSzPts val="1800"/>
              <a:buFont typeface="Calibri"/>
              <a:buChar char="•"/>
            </a:pPr>
            <a:r>
              <a:rPr lang="en-US" b="1" dirty="0">
                <a:latin typeface="Franklin Gothic Book" panose="020B0503020102020204" pitchFamily="34" charset="0"/>
              </a:rPr>
              <a:t>Add any ideas </a:t>
            </a:r>
            <a:r>
              <a:rPr lang="en-US" dirty="0">
                <a:latin typeface="Franklin Gothic Book" panose="020B0503020102020204" pitchFamily="34" charset="0"/>
              </a:rPr>
              <a:t>you have picked up from reading other’s sheets that </a:t>
            </a:r>
            <a:r>
              <a:rPr lang="en-US" b="1" dirty="0">
                <a:latin typeface="Franklin Gothic Book" panose="020B0503020102020204" pitchFamily="34" charset="0"/>
              </a:rPr>
              <a:t>you found memorable</a:t>
            </a:r>
            <a:r>
              <a:rPr lang="en-US" dirty="0">
                <a:latin typeface="Franklin Gothic Book" panose="020B0503020102020204" pitchFamily="34" charset="0"/>
              </a:rPr>
              <a:t>. </a:t>
            </a:r>
            <a:endParaRPr dirty="0">
              <a:latin typeface="Franklin Gothic Book" panose="020B0503020102020204" pitchFamily="34" charset="0"/>
            </a:endParaRPr>
          </a:p>
        </p:txBody>
      </p:sp>
      <p:pic>
        <p:nvPicPr>
          <p:cNvPr id="502" name="Google Shape;502;g20976b23531_0_57">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6946500" y="144463"/>
            <a:ext cx="4482353" cy="1767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g1f145736de9_0_243"/>
          <p:cNvSpPr txBox="1">
            <a:spLocks noGrp="1"/>
          </p:cNvSpPr>
          <p:nvPr>
            <p:ph type="title"/>
          </p:nvPr>
        </p:nvSpPr>
        <p:spPr>
          <a:xfrm>
            <a:off x="574100" y="2466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Adapting Sources (5)</a:t>
            </a:r>
            <a:endParaRPr dirty="0">
              <a:latin typeface="Franklin Gothic Medium" panose="020B0603020102020204" pitchFamily="34" charset="0"/>
            </a:endParaRPr>
          </a:p>
        </p:txBody>
      </p:sp>
      <p:sp>
        <p:nvSpPr>
          <p:cNvPr id="508" name="Google Shape;508;g1f145736de9_0_243"/>
          <p:cNvSpPr txBox="1">
            <a:spLocks noGrp="1"/>
          </p:cNvSpPr>
          <p:nvPr>
            <p:ph type="body" idx="1"/>
          </p:nvPr>
        </p:nvSpPr>
        <p:spPr>
          <a:xfrm>
            <a:off x="574100" y="1641000"/>
            <a:ext cx="6300000" cy="33924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3000" dirty="0">
                <a:solidFill>
                  <a:schemeClr val="dk1"/>
                </a:solidFill>
                <a:latin typeface="Franklin Gothic Book" panose="020B0503020102020204" pitchFamily="34" charset="0"/>
              </a:rPr>
              <a:t>Another way sources can be adapted is by replacing complex or antiquated words with grade-level synonyms. Adapting the vocabulary can help students access the information contained in the source.</a:t>
            </a:r>
            <a:r>
              <a:rPr lang="en-US" sz="2500" dirty="0">
                <a:solidFill>
                  <a:schemeClr val="dk1"/>
                </a:solidFill>
                <a:latin typeface="Franklin Gothic Book" panose="020B0503020102020204" pitchFamily="34" charset="0"/>
              </a:rPr>
              <a:t> </a:t>
            </a:r>
            <a:endParaRPr sz="2500" dirty="0">
              <a:solidFill>
                <a:schemeClr val="dk1"/>
              </a:solidFill>
              <a:latin typeface="Franklin Gothic Book" panose="020B0503020102020204" pitchFamily="34" charset="0"/>
            </a:endParaRPr>
          </a:p>
        </p:txBody>
      </p:sp>
      <p:pic>
        <p:nvPicPr>
          <p:cNvPr id="509" name="Google Shape;509;g1f145736de9_0_24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026500" y="1572300"/>
            <a:ext cx="4866000" cy="3238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g223c2a54d89_0_23"/>
          <p:cNvSpPr txBox="1">
            <a:spLocks noGrp="1"/>
          </p:cNvSpPr>
          <p:nvPr>
            <p:ph type="title"/>
          </p:nvPr>
        </p:nvSpPr>
        <p:spPr>
          <a:xfrm>
            <a:off x="397650" y="204557"/>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Adapting Sources (6)</a:t>
            </a:r>
            <a:endParaRPr dirty="0">
              <a:latin typeface="Franklin Gothic Medium" panose="020B0603020102020204" pitchFamily="34" charset="0"/>
            </a:endParaRPr>
          </a:p>
        </p:txBody>
      </p:sp>
      <p:sp>
        <p:nvSpPr>
          <p:cNvPr id="516" name="Google Shape;516;g223c2a54d89_0_23"/>
          <p:cNvSpPr txBox="1">
            <a:spLocks noGrp="1"/>
          </p:cNvSpPr>
          <p:nvPr>
            <p:ph type="body" idx="1"/>
          </p:nvPr>
        </p:nvSpPr>
        <p:spPr>
          <a:xfrm>
            <a:off x="397650" y="1169233"/>
            <a:ext cx="11536847" cy="4528042"/>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2300" dirty="0">
                <a:solidFill>
                  <a:schemeClr val="dk1"/>
                </a:solidFill>
                <a:latin typeface="Franklin Gothic Book" panose="020B0503020102020204" pitchFamily="34" charset="0"/>
              </a:rPr>
              <a:t>When providing students with a source with simplified vocabulary, consider the following:</a:t>
            </a:r>
          </a:p>
          <a:p>
            <a:pPr marL="342900">
              <a:lnSpc>
                <a:spcPct val="120000"/>
              </a:lnSpc>
              <a:spcBef>
                <a:spcPts val="0"/>
              </a:spcBef>
              <a:spcAft>
                <a:spcPts val="1200"/>
              </a:spcAft>
              <a:buClr>
                <a:schemeClr val="dk1"/>
              </a:buClr>
              <a:buSzPts val="1100"/>
            </a:pPr>
            <a:r>
              <a:rPr lang="en-US" sz="2300" dirty="0">
                <a:solidFill>
                  <a:schemeClr val="dk1"/>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1"/>
                  </a:ext>
                </a:extLst>
              </a:rPr>
              <a:t>The original version of the source should be provided. Students should be aware that they are engaging with a modified source. </a:t>
            </a:r>
          </a:p>
          <a:p>
            <a:pPr marL="342900">
              <a:lnSpc>
                <a:spcPct val="120000"/>
              </a:lnSpc>
              <a:spcBef>
                <a:spcPts val="0"/>
              </a:spcBef>
              <a:spcAft>
                <a:spcPts val="1200"/>
              </a:spcAft>
              <a:buClr>
                <a:schemeClr val="dk1"/>
              </a:buClr>
              <a:buSzPts val="1100"/>
            </a:pPr>
            <a:r>
              <a:rPr lang="en-US" sz="2300" dirty="0">
                <a:solidFill>
                  <a:schemeClr val="dk1"/>
                </a:solidFill>
                <a:latin typeface="Franklin Gothic Book" panose="020B0503020102020204" pitchFamily="34" charset="0"/>
              </a:rPr>
              <a:t>Use online translation tools judiciously. Sometimes an online tool might omit discipline specific vocabulary that students need to learn. Ensure that any modification you provide uses simplified complex vocabulary but allows you, as an instructor, to teach the discipline specific vocabulary required of that content. </a:t>
            </a:r>
          </a:p>
          <a:p>
            <a:pPr marL="342900">
              <a:lnSpc>
                <a:spcPct val="120000"/>
              </a:lnSpc>
              <a:spcBef>
                <a:spcPts val="0"/>
              </a:spcBef>
              <a:spcAft>
                <a:spcPts val="1200"/>
              </a:spcAft>
              <a:buClr>
                <a:schemeClr val="dk1"/>
              </a:buClr>
              <a:buSzPts val="1100"/>
            </a:pPr>
            <a:r>
              <a:rPr lang="en-US" sz="2300" dirty="0">
                <a:solidFill>
                  <a:schemeClr val="dk1"/>
                </a:solidFill>
                <a:latin typeface="Franklin Gothic Book" panose="020B0503020102020204" pitchFamily="34" charset="0"/>
              </a:rPr>
              <a:t>When modifying sources, consider including original imagery along with the text to support reader comprehension.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1f145736de9_0_238"/>
          <p:cNvSpPr txBox="1">
            <a:spLocks noGrp="1"/>
          </p:cNvSpPr>
          <p:nvPr>
            <p:ph type="title"/>
          </p:nvPr>
        </p:nvSpPr>
        <p:spPr>
          <a:xfrm>
            <a:off x="749112" y="220717"/>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Excerpting Sources</a:t>
            </a:r>
            <a:endParaRPr dirty="0">
              <a:latin typeface="Franklin Gothic Medium" panose="020B0603020102020204" pitchFamily="34" charset="0"/>
            </a:endParaRPr>
          </a:p>
        </p:txBody>
      </p:sp>
      <p:sp>
        <p:nvSpPr>
          <p:cNvPr id="522" name="Google Shape;522;g1f145736de9_0_238"/>
          <p:cNvSpPr txBox="1">
            <a:spLocks noGrp="1"/>
          </p:cNvSpPr>
          <p:nvPr>
            <p:ph type="body" idx="1"/>
          </p:nvPr>
        </p:nvSpPr>
        <p:spPr>
          <a:xfrm>
            <a:off x="749112" y="1325700"/>
            <a:ext cx="10838543" cy="4367532"/>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2300" dirty="0">
                <a:solidFill>
                  <a:schemeClr val="dk1"/>
                </a:solidFill>
                <a:latin typeface="Franklin Gothic Book" panose="020B0503020102020204" pitchFamily="34" charset="0"/>
              </a:rPr>
              <a:t>When excerpting sources, teachers need to keep the success criteria of the cohesive period of learning in mind. What part of the source will help support students in mastering the content required? Some questions teachers should consider:</a:t>
            </a:r>
            <a:endParaRPr sz="2300" dirty="0">
              <a:solidFill>
                <a:schemeClr val="dk1"/>
              </a:solidFill>
              <a:latin typeface="Franklin Gothic Book" panose="020B0503020102020204" pitchFamily="34" charset="0"/>
            </a:endParaRPr>
          </a:p>
          <a:p>
            <a:pPr marL="457200" lvl="0" indent="-387350" algn="l" rtl="0">
              <a:lnSpc>
                <a:spcPct val="120000"/>
              </a:lnSpc>
              <a:spcBef>
                <a:spcPts val="0"/>
              </a:spcBef>
              <a:spcAft>
                <a:spcPts val="0"/>
              </a:spcAft>
              <a:buClr>
                <a:schemeClr val="dk1"/>
              </a:buClr>
              <a:buSzPts val="2500"/>
              <a:buFont typeface="Libre Franklin"/>
              <a:buChar char="•"/>
            </a:pPr>
            <a:r>
              <a:rPr lang="en-US" sz="2300" dirty="0">
                <a:solidFill>
                  <a:schemeClr val="dk1"/>
                </a:solidFill>
                <a:latin typeface="Franklin Gothic Book" panose="020B0503020102020204" pitchFamily="34" charset="0"/>
              </a:rPr>
              <a:t>Does the excerpt of the source align with the success criteria of the cohesive period of learning? </a:t>
            </a:r>
            <a:endParaRPr sz="2300" dirty="0">
              <a:solidFill>
                <a:schemeClr val="dk1"/>
              </a:solidFill>
              <a:latin typeface="Franklin Gothic Book" panose="020B0503020102020204" pitchFamily="34" charset="0"/>
            </a:endParaRPr>
          </a:p>
          <a:p>
            <a:pPr marL="457200" lvl="0" indent="-387350" algn="l" rtl="0">
              <a:lnSpc>
                <a:spcPct val="120000"/>
              </a:lnSpc>
              <a:spcBef>
                <a:spcPts val="0"/>
              </a:spcBef>
              <a:spcAft>
                <a:spcPts val="0"/>
              </a:spcAft>
              <a:buClr>
                <a:schemeClr val="dk1"/>
              </a:buClr>
              <a:buSzPts val="2500"/>
              <a:buFont typeface="Libre Franklin"/>
              <a:buChar char="•"/>
            </a:pPr>
            <a:r>
              <a:rPr lang="en-US" sz="2300" dirty="0">
                <a:solidFill>
                  <a:schemeClr val="dk1"/>
                </a:solidFill>
                <a:latin typeface="Franklin Gothic Book" panose="020B0503020102020204" pitchFamily="34" charset="0"/>
              </a:rPr>
              <a:t>Does the excerpt of the source represent the source as a whole? Does the excerpt contain any misrepresentation of the original source or intent of its author? </a:t>
            </a:r>
            <a:endParaRPr sz="2300" dirty="0">
              <a:solidFill>
                <a:schemeClr val="dk1"/>
              </a:solidFill>
              <a:latin typeface="Franklin Gothic Book" panose="020B0503020102020204" pitchFamily="34" charset="0"/>
            </a:endParaRPr>
          </a:p>
          <a:p>
            <a:pPr marL="457200" lvl="0" indent="-387350" algn="l" rtl="0">
              <a:lnSpc>
                <a:spcPct val="120000"/>
              </a:lnSpc>
              <a:spcBef>
                <a:spcPts val="0"/>
              </a:spcBef>
              <a:spcAft>
                <a:spcPts val="0"/>
              </a:spcAft>
              <a:buClr>
                <a:schemeClr val="dk1"/>
              </a:buClr>
              <a:buSzPts val="2500"/>
              <a:buFont typeface="Libre Franklin"/>
              <a:buChar char="•"/>
            </a:pPr>
            <a:r>
              <a:rPr lang="en-US" sz="2300" dirty="0">
                <a:solidFill>
                  <a:schemeClr val="dk1"/>
                </a:solidFill>
                <a:latin typeface="Franklin Gothic Book" panose="020B0503020102020204" pitchFamily="34" charset="0"/>
              </a:rPr>
              <a:t>Is the excerpt significant enough in length and content for students to engage with?</a:t>
            </a:r>
            <a:endParaRPr sz="2300" dirty="0">
              <a:solidFill>
                <a:schemeClr val="dk1"/>
              </a:solidFill>
              <a:latin typeface="Franklin Gothic Book" panose="020B05030201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g1f145736de9_0_249"/>
          <p:cNvSpPr txBox="1">
            <a:spLocks noGrp="1"/>
          </p:cNvSpPr>
          <p:nvPr>
            <p:ph type="title"/>
          </p:nvPr>
        </p:nvSpPr>
        <p:spPr>
          <a:xfrm>
            <a:off x="541150" y="210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2"/>
                  </a:ext>
                </a:extLst>
              </a:rPr>
              <a:t>Check </a:t>
            </a:r>
            <a:r>
              <a:rPr lang="en-US" dirty="0">
                <a:latin typeface="Franklin Gothic Medium" panose="020B0603020102020204" pitchFamily="34" charset="0"/>
              </a:rPr>
              <a:t>for </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3"/>
                  </a:ext>
                </a:extLst>
              </a:rPr>
              <a:t>understanding</a:t>
            </a:r>
            <a:endParaRPr lang="en-US" dirty="0">
              <a:latin typeface="Franklin Gothic Medium" panose="020B0603020102020204" pitchFamily="34" charset="0"/>
            </a:endParaRPr>
          </a:p>
        </p:txBody>
      </p:sp>
      <p:sp>
        <p:nvSpPr>
          <p:cNvPr id="530" name="Google Shape;530;g1f145736de9_0_249"/>
          <p:cNvSpPr txBox="1"/>
          <p:nvPr/>
        </p:nvSpPr>
        <p:spPr>
          <a:xfrm>
            <a:off x="541150" y="1323300"/>
            <a:ext cx="7094100" cy="190818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dirty="0">
                <a:latin typeface="Franklin Gothic Book" panose="020B0503020102020204" pitchFamily="34" charset="0"/>
                <a:ea typeface="Libre Franklin"/>
                <a:cs typeface="Libre Franklin"/>
                <a:sym typeface="Libre Franklin"/>
              </a:rPr>
              <a:t>Access the links below to assess your knowledge of adapting and excerpting sources. As you review these sources, answer the following question: </a:t>
            </a:r>
            <a:endParaRPr sz="2800" dirty="0">
              <a:latin typeface="Franklin Gothic Book" panose="020B0503020102020204" pitchFamily="34" charset="0"/>
              <a:ea typeface="Libre Franklin"/>
              <a:cs typeface="Libre Franklin"/>
              <a:sym typeface="Libre Franklin"/>
            </a:endParaRPr>
          </a:p>
        </p:txBody>
      </p:sp>
      <p:pic>
        <p:nvPicPr>
          <p:cNvPr id="531" name="Google Shape;531;g1f145736de9_0_24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635250" y="583787"/>
            <a:ext cx="3755975" cy="2499425"/>
          </a:xfrm>
          <a:prstGeom prst="rect">
            <a:avLst/>
          </a:prstGeom>
          <a:noFill/>
          <a:ln>
            <a:noFill/>
          </a:ln>
        </p:spPr>
      </p:pic>
      <p:sp>
        <p:nvSpPr>
          <p:cNvPr id="528" name="Google Shape;528;g1f145736de9_0_249"/>
          <p:cNvSpPr txBox="1">
            <a:spLocks noGrp="1"/>
          </p:cNvSpPr>
          <p:nvPr>
            <p:ph type="body" idx="1"/>
          </p:nvPr>
        </p:nvSpPr>
        <p:spPr>
          <a:xfrm>
            <a:off x="269350" y="3566625"/>
            <a:ext cx="11059200" cy="898200"/>
          </a:xfrm>
          <a:prstGeom prst="rect">
            <a:avLst/>
          </a:prstGeom>
        </p:spPr>
        <p:txBody>
          <a:bodyPr spcFirstLastPara="1" wrap="square" lIns="91425" tIns="45700" rIns="91425" bIns="45700" anchor="t" anchorCtr="0">
            <a:normAutofit/>
          </a:bodyPr>
          <a:lstStyle/>
          <a:p>
            <a:pPr marL="146050" lvl="0" indent="0" algn="l" rtl="0">
              <a:spcBef>
                <a:spcPts val="1000"/>
              </a:spcBef>
              <a:spcAft>
                <a:spcPts val="0"/>
              </a:spcAft>
              <a:buSzPts val="1300"/>
              <a:buNone/>
            </a:pPr>
            <a:r>
              <a:rPr lang="en-US" sz="3200" b="1" dirty="0">
                <a:latin typeface="Franklin Gothic Book" panose="020B0503020102020204" pitchFamily="34" charset="0"/>
              </a:rPr>
              <a:t>Is the modified source provided adapted or excerpted?</a:t>
            </a:r>
            <a:endParaRPr sz="3200" b="1" dirty="0">
              <a:latin typeface="Franklin Gothic Book" panose="020B0503020102020204" pitchFamily="34" charset="0"/>
            </a:endParaRPr>
          </a:p>
        </p:txBody>
      </p:sp>
      <p:graphicFrame>
        <p:nvGraphicFramePr>
          <p:cNvPr id="529" name="Google Shape;529;g1f145736de9_0_249"/>
          <p:cNvGraphicFramePr/>
          <p:nvPr>
            <p:extLst>
              <p:ext uri="{D42A27DB-BD31-4B8C-83A1-F6EECF244321}">
                <p14:modId xmlns:p14="http://schemas.microsoft.com/office/powerpoint/2010/main" val="3123623063"/>
              </p:ext>
            </p:extLst>
          </p:nvPr>
        </p:nvGraphicFramePr>
        <p:xfrm>
          <a:off x="655450" y="4762500"/>
          <a:ext cx="10287000" cy="533370"/>
        </p:xfrm>
        <a:graphic>
          <a:graphicData uri="http://schemas.openxmlformats.org/drawingml/2006/table">
            <a:tbl>
              <a:tblPr firstRow="1">
                <a:noFill/>
                <a:tableStyleId>{7D4F87D2-B31D-4A5B-840A-ADB18C62B1F1}</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381000">
                <a:tc>
                  <a:txBody>
                    <a:bodyPr/>
                    <a:lstStyle/>
                    <a:p>
                      <a:pPr marL="0" lvl="0" indent="0" algn="ctr" rtl="0">
                        <a:spcBef>
                          <a:spcPts val="0"/>
                        </a:spcBef>
                        <a:spcAft>
                          <a:spcPts val="0"/>
                        </a:spcAft>
                        <a:buNone/>
                      </a:pPr>
                      <a:r>
                        <a:rPr lang="en-US" sz="2300" u="sng" dirty="0">
                          <a:solidFill>
                            <a:schemeClr val="hlink"/>
                          </a:solidFill>
                          <a:latin typeface="Franklin Gothic Book" panose="020B0503020102020204" pitchFamily="34" charset="0"/>
                          <a:hlinkClick r:id="rId4"/>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4"/>
                            </a:ext>
                          </a:extLst>
                        </a:rPr>
                        <a:t>Version One</a:t>
                      </a:r>
                      <a:endParaRPr sz="2300" dirty="0">
                        <a:latin typeface="Franklin Gothic Book" panose="020B05030201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300" u="sng" dirty="0">
                          <a:solidFill>
                            <a:schemeClr val="hlink"/>
                          </a:solidFill>
                          <a:latin typeface="Franklin Gothic Book" panose="020B0503020102020204" pitchFamily="34" charset="0"/>
                          <a:hlinkClick r:id="rId5"/>
                        </a:rPr>
                        <a:t>Version Two</a:t>
                      </a:r>
                      <a:endParaRPr sz="2300" dirty="0">
                        <a:latin typeface="Franklin Gothic Book" panose="020B05030201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300" u="sng" dirty="0">
                          <a:solidFill>
                            <a:schemeClr val="hlink"/>
                          </a:solidFill>
                          <a:latin typeface="Franklin Gothic Book" panose="020B0503020102020204" pitchFamily="34" charset="0"/>
                          <a:hlinkClick r:id="rId6"/>
                        </a:rPr>
                        <a:t>Version Three</a:t>
                      </a:r>
                      <a:endParaRPr sz="2300" dirty="0">
                        <a:latin typeface="Franklin Gothic Book" panose="020B05030201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223c2a54d89_0_46"/>
          <p:cNvSpPr txBox="1">
            <a:spLocks noGrp="1"/>
          </p:cNvSpPr>
          <p:nvPr>
            <p:ph type="title"/>
          </p:nvPr>
        </p:nvSpPr>
        <p:spPr>
          <a:xfrm>
            <a:off x="541150" y="210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5"/>
                  </a:ext>
                </a:extLst>
              </a:rPr>
              <a:t>Check </a:t>
            </a:r>
            <a:r>
              <a:rPr lang="en-US" dirty="0">
                <a:latin typeface="Franklin Gothic Medium" panose="020B0603020102020204" pitchFamily="34" charset="0"/>
              </a:rPr>
              <a:t>For U</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6"/>
                  </a:ext>
                </a:extLst>
              </a:rPr>
              <a:t>nderstanding</a:t>
            </a:r>
            <a:r>
              <a:rPr lang="en-US" dirty="0">
                <a:latin typeface="Franklin Gothic Medium" panose="020B0603020102020204" pitchFamily="34" charset="0"/>
              </a:rPr>
              <a:t> Review </a:t>
            </a:r>
          </a:p>
        </p:txBody>
      </p:sp>
      <p:sp>
        <p:nvSpPr>
          <p:cNvPr id="537" name="Google Shape;537;g223c2a54d89_0_46"/>
          <p:cNvSpPr txBox="1">
            <a:spLocks noGrp="1"/>
          </p:cNvSpPr>
          <p:nvPr>
            <p:ph type="body" idx="1"/>
          </p:nvPr>
        </p:nvSpPr>
        <p:spPr>
          <a:xfrm>
            <a:off x="769750" y="1479020"/>
            <a:ext cx="6222257" cy="26217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dirty="0">
                <a:latin typeface="Franklin Gothic Book" panose="020B0503020102020204" pitchFamily="34" charset="0"/>
              </a:rPr>
              <a:t>N</a:t>
            </a:r>
            <a:r>
              <a:rPr lang="en-US" dirty="0">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7"/>
                  </a:ext>
                </a:extLst>
              </a:rPr>
              <a:t>ow, access the following links for each version to see the rationale for modifying the constitution in these ways.</a:t>
            </a:r>
            <a:endParaRPr lang="en-US" dirty="0">
              <a:latin typeface="Franklin Gothic Book" panose="020B0503020102020204" pitchFamily="34" charset="0"/>
            </a:endParaRPr>
          </a:p>
        </p:txBody>
      </p:sp>
      <p:pic>
        <p:nvPicPr>
          <p:cNvPr id="539" name="Google Shape;539;g223c2a54d89_0_46" descr="This is an image of the US Constitution."/>
          <p:cNvPicPr preferRelativeResize="0"/>
          <p:nvPr/>
        </p:nvPicPr>
        <p:blipFill>
          <a:blip r:embed="rId3">
            <a:alphaModFix/>
          </a:blip>
          <a:stretch>
            <a:fillRect/>
          </a:stretch>
        </p:blipFill>
        <p:spPr>
          <a:xfrm>
            <a:off x="7482535" y="1345775"/>
            <a:ext cx="3939715" cy="2621700"/>
          </a:xfrm>
          <a:prstGeom prst="rect">
            <a:avLst/>
          </a:prstGeom>
          <a:noFill/>
          <a:ln>
            <a:noFill/>
          </a:ln>
        </p:spPr>
      </p:pic>
      <p:graphicFrame>
        <p:nvGraphicFramePr>
          <p:cNvPr id="538" name="Google Shape;538;g223c2a54d89_0_46"/>
          <p:cNvGraphicFramePr/>
          <p:nvPr>
            <p:extLst>
              <p:ext uri="{D42A27DB-BD31-4B8C-83A1-F6EECF244321}">
                <p14:modId xmlns:p14="http://schemas.microsoft.com/office/powerpoint/2010/main" val="1411895061"/>
              </p:ext>
            </p:extLst>
          </p:nvPr>
        </p:nvGraphicFramePr>
        <p:xfrm>
          <a:off x="769750" y="4279504"/>
          <a:ext cx="10287000" cy="1234410"/>
        </p:xfrm>
        <a:graphic>
          <a:graphicData uri="http://schemas.openxmlformats.org/drawingml/2006/table">
            <a:tbl>
              <a:tblPr firstRow="1">
                <a:noFill/>
                <a:tableStyleId>{7D4F87D2-B31D-4A5B-840A-ADB18C62B1F1}</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381000">
                <a:tc>
                  <a:txBody>
                    <a:bodyPr/>
                    <a:lstStyle/>
                    <a:p>
                      <a:pPr marL="0" lvl="0" indent="0" algn="ctr" rtl="0">
                        <a:spcBef>
                          <a:spcPts val="0"/>
                        </a:spcBef>
                        <a:spcAft>
                          <a:spcPts val="0"/>
                        </a:spcAft>
                        <a:buNone/>
                      </a:pPr>
                      <a:r>
                        <a:rPr lang="en-US" sz="2300" u="sng" dirty="0">
                          <a:solidFill>
                            <a:schemeClr val="hlink"/>
                          </a:solidFill>
                          <a:latin typeface="Franklin Gothic Book" panose="020B0503020102020204" pitchFamily="34" charset="0"/>
                          <a:hlinkClick r:id="rId4"/>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8"/>
                            </a:ext>
                          </a:extLst>
                        </a:rPr>
                        <a:t>Version One</a:t>
                      </a:r>
                      <a:endParaRPr sz="2300" dirty="0">
                        <a:latin typeface="Franklin Gothic Book" panose="020B0503020102020204" pitchFamily="34" charset="0"/>
                      </a:endParaRPr>
                    </a:p>
                    <a:p>
                      <a:pPr marL="0" lvl="0" indent="0" algn="ctr" rtl="0">
                        <a:spcBef>
                          <a:spcPts val="0"/>
                        </a:spcBef>
                        <a:spcAft>
                          <a:spcPts val="0"/>
                        </a:spcAft>
                        <a:buNone/>
                      </a:pPr>
                      <a:endParaRPr sz="2300" dirty="0">
                        <a:latin typeface="Franklin Gothic Book" panose="020B0503020102020204" pitchFamily="34" charset="0"/>
                      </a:endParaRPr>
                    </a:p>
                    <a:p>
                      <a:pPr marL="0" lvl="0" indent="0" algn="ctr" rtl="0">
                        <a:spcBef>
                          <a:spcPts val="0"/>
                        </a:spcBef>
                        <a:spcAft>
                          <a:spcPts val="0"/>
                        </a:spcAft>
                        <a:buNone/>
                      </a:pPr>
                      <a:r>
                        <a:rPr lang="en-US" sz="2300" i="1" dirty="0">
                          <a:latin typeface="Franklin Gothic Book" panose="020B0503020102020204" pitchFamily="34" charset="0"/>
                        </a:rPr>
                        <a:t>Adapted</a:t>
                      </a:r>
                      <a:endParaRPr sz="2300" i="1" dirty="0">
                        <a:latin typeface="Franklin Gothic Book" panose="020B05030201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300" u="sng" dirty="0">
                          <a:solidFill>
                            <a:schemeClr val="hlink"/>
                          </a:solidFill>
                          <a:latin typeface="Franklin Gothic Book" panose="020B0503020102020204" pitchFamily="34" charset="0"/>
                          <a:hlinkClick r:id="rId5"/>
                        </a:rPr>
                        <a:t>Version Two</a:t>
                      </a:r>
                      <a:endParaRPr sz="2300" dirty="0">
                        <a:latin typeface="Franklin Gothic Book" panose="020B0503020102020204" pitchFamily="34" charset="0"/>
                      </a:endParaRPr>
                    </a:p>
                    <a:p>
                      <a:pPr marL="0" lvl="0" indent="0" algn="ctr" rtl="0">
                        <a:spcBef>
                          <a:spcPts val="0"/>
                        </a:spcBef>
                        <a:spcAft>
                          <a:spcPts val="0"/>
                        </a:spcAft>
                        <a:buNone/>
                      </a:pPr>
                      <a:endParaRPr sz="2300" dirty="0">
                        <a:latin typeface="Franklin Gothic Book" panose="020B0503020102020204" pitchFamily="34" charset="0"/>
                      </a:endParaRPr>
                    </a:p>
                    <a:p>
                      <a:pPr marL="0" lvl="0" indent="0" algn="ctr" rtl="0">
                        <a:spcBef>
                          <a:spcPts val="0"/>
                        </a:spcBef>
                        <a:spcAft>
                          <a:spcPts val="0"/>
                        </a:spcAft>
                        <a:buNone/>
                      </a:pPr>
                      <a:r>
                        <a:rPr lang="en-US" sz="2300" i="1" dirty="0">
                          <a:latin typeface="Franklin Gothic Book" panose="020B0503020102020204" pitchFamily="34" charset="0"/>
                        </a:rPr>
                        <a:t>Excerpted</a:t>
                      </a:r>
                      <a:endParaRPr sz="2300" i="1" dirty="0">
                        <a:latin typeface="Franklin Gothic Book" panose="020B05030201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300" u="sng" dirty="0">
                          <a:solidFill>
                            <a:schemeClr val="hlink"/>
                          </a:solidFill>
                          <a:latin typeface="Franklin Gothic Book" panose="020B0503020102020204" pitchFamily="34" charset="0"/>
                          <a:hlinkClick r:id="rId6"/>
                        </a:rPr>
                        <a:t>Version Three</a:t>
                      </a:r>
                      <a:endParaRPr sz="2300" dirty="0">
                        <a:latin typeface="Franklin Gothic Book" panose="020B0503020102020204" pitchFamily="34" charset="0"/>
                      </a:endParaRPr>
                    </a:p>
                    <a:p>
                      <a:pPr marL="0" lvl="0" indent="0" algn="ctr" rtl="0">
                        <a:spcBef>
                          <a:spcPts val="0"/>
                        </a:spcBef>
                        <a:spcAft>
                          <a:spcPts val="0"/>
                        </a:spcAft>
                        <a:buNone/>
                      </a:pPr>
                      <a:endParaRPr sz="2300" dirty="0">
                        <a:latin typeface="Franklin Gothic Book" panose="020B0503020102020204" pitchFamily="34" charset="0"/>
                      </a:endParaRPr>
                    </a:p>
                    <a:p>
                      <a:pPr marL="0" lvl="0" indent="0" algn="ctr" rtl="0">
                        <a:spcBef>
                          <a:spcPts val="0"/>
                        </a:spcBef>
                        <a:spcAft>
                          <a:spcPts val="0"/>
                        </a:spcAft>
                        <a:buNone/>
                      </a:pPr>
                      <a:r>
                        <a:rPr lang="en-US" sz="2300" i="1" dirty="0">
                          <a:latin typeface="Franklin Gothic Book" panose="020B0503020102020204" pitchFamily="34" charset="0"/>
                        </a:rPr>
                        <a:t>Adapted </a:t>
                      </a:r>
                      <a:endParaRPr sz="2300" i="1" dirty="0">
                        <a:latin typeface="Franklin Gothic Book" panose="020B0503020102020204" pitchFamily="34" charset="0"/>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g1f42ca67bf6_0_64"/>
          <p:cNvSpPr txBox="1">
            <a:spLocks noGrp="1"/>
          </p:cNvSpPr>
          <p:nvPr>
            <p:ph type="title"/>
          </p:nvPr>
        </p:nvSpPr>
        <p:spPr>
          <a:xfrm>
            <a:off x="667349" y="441433"/>
            <a:ext cx="10282965" cy="948815"/>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Application</a:t>
            </a:r>
            <a:endParaRPr dirty="0">
              <a:latin typeface="Franklin Gothic Medium" panose="020B0603020102020204" pitchFamily="34" charset="0"/>
            </a:endParaRPr>
          </a:p>
        </p:txBody>
      </p:sp>
      <p:sp>
        <p:nvSpPr>
          <p:cNvPr id="553" name="Google Shape;553;g1f42ca67bf6_0_64"/>
          <p:cNvSpPr txBox="1">
            <a:spLocks noGrp="1"/>
          </p:cNvSpPr>
          <p:nvPr>
            <p:ph type="body" idx="1"/>
          </p:nvPr>
        </p:nvSpPr>
        <p:spPr>
          <a:xfrm>
            <a:off x="667349" y="1529068"/>
            <a:ext cx="11249830" cy="4277100"/>
          </a:xfrm>
          <a:prstGeom prst="rect">
            <a:avLst/>
          </a:prstGeom>
        </p:spPr>
        <p:txBody>
          <a:bodyPr spcFirstLastPara="1" wrap="square" lIns="91425" tIns="45700" rIns="91425" bIns="45700" anchor="t" anchorCtr="0">
            <a:noAutofit/>
          </a:bodyPr>
          <a:lstStyle/>
          <a:p>
            <a:pPr marL="0" indent="0">
              <a:lnSpc>
                <a:spcPct val="100000"/>
              </a:lnSpc>
              <a:buNone/>
            </a:pPr>
            <a:r>
              <a:rPr lang="en-US" sz="2400" dirty="0">
                <a:solidFill>
                  <a:schemeClr val="dk1"/>
                </a:solidFill>
                <a:highlight>
                  <a:schemeClr val="lt1"/>
                </a:highlight>
                <a:latin typeface="Franklin Gothic Book" panose="020B0503020102020204" pitchFamily="34" charset="0"/>
              </a:rPr>
              <a:t>Access a text-based source. </a:t>
            </a:r>
            <a:r>
              <a:rPr lang="en-US" sz="2400"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10"/>
                  </a:ext>
                </a:extLst>
              </a:rPr>
              <a:t>A</a:t>
            </a:r>
            <a:r>
              <a:rPr lang="en-US" sz="2400" dirty="0">
                <a:solidFill>
                  <a:schemeClr val="dk1"/>
                </a:solidFill>
                <a:highlight>
                  <a:srgbClr val="FFFFFF"/>
                </a:highlight>
                <a:latin typeface="Franklin Gothic Book" panose="020B0503020102020204" pitchFamily="34" charset="0"/>
              </a:rPr>
              <a:t>pply what you have learned from this section to make this source accessible for your classroom. </a:t>
            </a:r>
          </a:p>
          <a:p>
            <a:pPr marL="0" lvl="0" indent="0" algn="ctr" rtl="0">
              <a:lnSpc>
                <a:spcPct val="100000"/>
              </a:lnSpc>
              <a:spcBef>
                <a:spcPts val="1000"/>
              </a:spcBef>
              <a:spcAft>
                <a:spcPts val="0"/>
              </a:spcAft>
              <a:buNone/>
            </a:pPr>
            <a:r>
              <a:rPr lang="en-US" sz="2400" u="sng" dirty="0">
                <a:solidFill>
                  <a:schemeClr val="dk1"/>
                </a:solidFill>
                <a:highlight>
                  <a:srgbClr val="FFFFFF"/>
                </a:highlight>
                <a:latin typeface="Franklin Gothic Book" panose="020B0503020102020204" pitchFamily="34" charset="0"/>
              </a:rPr>
              <a:t>Complete the following steps:</a:t>
            </a:r>
          </a:p>
          <a:p>
            <a:pPr marL="457200" lvl="0" indent="-396875" algn="l" rtl="0">
              <a:lnSpc>
                <a:spcPct val="100000"/>
              </a:lnSpc>
              <a:spcBef>
                <a:spcPts val="1000"/>
              </a:spcBef>
              <a:spcAft>
                <a:spcPts val="0"/>
              </a:spcAft>
              <a:buClr>
                <a:srgbClr val="222222"/>
              </a:buClr>
              <a:buSzPts val="2650"/>
              <a:buFont typeface="Libre Franklin"/>
              <a:buAutoNum type="arabicPeriod"/>
            </a:pPr>
            <a:r>
              <a:rPr lang="en-US" sz="2400" dirty="0">
                <a:solidFill>
                  <a:srgbClr val="222222"/>
                </a:solidFill>
                <a:highlight>
                  <a:srgbClr val="FFFFFF"/>
                </a:highlight>
                <a:latin typeface="Franklin Gothic Book" panose="020B0503020102020204" pitchFamily="34" charset="0"/>
              </a:rPr>
              <a:t>Revisit the complexity of the source you evaluated previously in this section. </a:t>
            </a:r>
          </a:p>
          <a:p>
            <a:pPr marL="457200" lvl="0" indent="-396875" algn="l" rtl="0">
              <a:lnSpc>
                <a:spcPct val="100000"/>
              </a:lnSpc>
              <a:spcBef>
                <a:spcPts val="0"/>
              </a:spcBef>
              <a:spcAft>
                <a:spcPts val="0"/>
              </a:spcAft>
              <a:buClr>
                <a:schemeClr val="dk1"/>
              </a:buClr>
              <a:buSzPts val="2650"/>
              <a:buFont typeface="Libre Franklin"/>
              <a:buAutoNum type="arabicPeriod"/>
            </a:pPr>
            <a:r>
              <a:rPr lang="en-US" sz="2400" dirty="0">
                <a:solidFill>
                  <a:schemeClr val="dk1"/>
                </a:solidFill>
                <a:highlight>
                  <a:srgbClr val="FFFFFF"/>
                </a:highlight>
                <a:latin typeface="Franklin Gothic Book" panose="020B0503020102020204" pitchFamily="34" charset="0"/>
              </a:rPr>
              <a:t>Determine whether the source needs to be adapted and/or excerpted based on the complexity of the source. </a:t>
            </a:r>
          </a:p>
          <a:p>
            <a:pPr marL="457200" lvl="0" indent="-396875" algn="l" rtl="0">
              <a:lnSpc>
                <a:spcPct val="100000"/>
              </a:lnSpc>
              <a:spcBef>
                <a:spcPts val="0"/>
              </a:spcBef>
              <a:spcAft>
                <a:spcPts val="0"/>
              </a:spcAft>
              <a:buClr>
                <a:schemeClr val="dk1"/>
              </a:buClr>
              <a:buSzPts val="2650"/>
              <a:buFont typeface="Libre Franklin"/>
              <a:buAutoNum type="arabicPeriod"/>
            </a:pPr>
            <a:r>
              <a:rPr lang="en-US" sz="2400" dirty="0">
                <a:solidFill>
                  <a:schemeClr val="dk1"/>
                </a:solidFill>
                <a:highlight>
                  <a:srgbClr val="FFFFFF"/>
                </a:highlight>
                <a:latin typeface="Franklin Gothic Book" panose="020B0503020102020204" pitchFamily="34" charset="0"/>
              </a:rPr>
              <a:t>Modify your source based on the data you have collected in items #1 and #2.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g1f145736de9_0_164"/>
          <p:cNvSpPr txBox="1">
            <a:spLocks noGrp="1"/>
          </p:cNvSpPr>
          <p:nvPr>
            <p:ph type="title"/>
          </p:nvPr>
        </p:nvSpPr>
        <p:spPr>
          <a:xfrm>
            <a:off x="586400" y="32926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3"/>
                  </a:ext>
                </a:extLst>
              </a:rPr>
              <a:t>Reflection</a:t>
            </a:r>
            <a:endParaRPr lang="en-US" dirty="0">
              <a:latin typeface="Franklin Gothic Medium" panose="020B0603020102020204" pitchFamily="34" charset="0"/>
            </a:endParaRPr>
          </a:p>
        </p:txBody>
      </p:sp>
      <p:sp>
        <p:nvSpPr>
          <p:cNvPr id="559" name="Google Shape;559;g1f145736de9_0_164"/>
          <p:cNvSpPr txBox="1">
            <a:spLocks noGrp="1"/>
          </p:cNvSpPr>
          <p:nvPr>
            <p:ph type="body" idx="1"/>
          </p:nvPr>
        </p:nvSpPr>
        <p:spPr>
          <a:xfrm>
            <a:off x="586400" y="1253400"/>
            <a:ext cx="11487000" cy="43356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dirty="0">
                <a:latin typeface="Franklin Gothic Book" panose="020B0503020102020204" pitchFamily="34" charset="0"/>
              </a:rPr>
              <a:t>Complete the </a:t>
            </a:r>
            <a:r>
              <a:rPr lang="en-US" u="sng" dirty="0">
                <a:solidFill>
                  <a:schemeClr val="hlink"/>
                </a:solidFill>
                <a:latin typeface="Franklin Gothic Book" panose="020B0503020102020204" pitchFamily="34" charset="0"/>
                <a:hlinkClick r:id="rId3"/>
              </a:rPr>
              <a:t>Connect, Extend, Challenge</a:t>
            </a:r>
            <a:r>
              <a:rPr lang="en-US" dirty="0">
                <a:latin typeface="Franklin Gothic Book" panose="020B0503020102020204" pitchFamily="34" charset="0"/>
              </a:rPr>
              <a:t> Thinking Routine based on what you have learned about source complexity and adapting and excerpting sources for use in the classroom. </a:t>
            </a:r>
            <a:endParaRPr dirty="0">
              <a:latin typeface="Franklin Gothic Book" panose="020B0503020102020204" pitchFamily="34" charset="0"/>
            </a:endParaRPr>
          </a:p>
          <a:p>
            <a:pPr marL="0" lvl="0" indent="0" algn="l" rtl="0">
              <a:lnSpc>
                <a:spcPct val="100000"/>
              </a:lnSpc>
              <a:spcBef>
                <a:spcPts val="1000"/>
              </a:spcBef>
              <a:spcAft>
                <a:spcPts val="0"/>
              </a:spcAft>
              <a:buNone/>
            </a:pPr>
            <a:endParaRPr dirty="0">
              <a:latin typeface="Franklin Gothic Book" panose="020B0503020102020204" pitchFamily="34" charset="0"/>
            </a:endParaRPr>
          </a:p>
          <a:p>
            <a:pPr marL="457200" lvl="0" indent="-342900" algn="l" rtl="0">
              <a:lnSpc>
                <a:spcPct val="100000"/>
              </a:lnSpc>
              <a:spcBef>
                <a:spcPts val="1000"/>
              </a:spcBef>
              <a:spcAft>
                <a:spcPts val="0"/>
              </a:spcAft>
              <a:buSzPts val="1800"/>
              <a:buChar char="•"/>
            </a:pPr>
            <a:r>
              <a:rPr lang="en-US" dirty="0">
                <a:latin typeface="Franklin Gothic Book" panose="020B0503020102020204" pitchFamily="34" charset="0"/>
              </a:rPr>
              <a:t>How are the ideas and information presented in this section connected to what you already know?</a:t>
            </a:r>
            <a:endParaRPr dirty="0">
              <a:latin typeface="Franklin Gothic Book" panose="020B0503020102020204" pitchFamily="34" charset="0"/>
            </a:endParaRPr>
          </a:p>
          <a:p>
            <a:pPr marL="457200" lvl="0" indent="-342900" algn="l" rtl="0">
              <a:lnSpc>
                <a:spcPct val="100000"/>
              </a:lnSpc>
              <a:spcBef>
                <a:spcPts val="0"/>
              </a:spcBef>
              <a:spcAft>
                <a:spcPts val="0"/>
              </a:spcAft>
              <a:buSzPts val="1800"/>
              <a:buChar char="•"/>
            </a:pPr>
            <a:r>
              <a:rPr lang="en-US" dirty="0">
                <a:latin typeface="Franklin Gothic Book" panose="020B0503020102020204" pitchFamily="34" charset="0"/>
              </a:rPr>
              <a:t>What new ideas did you get in this section that broadened your thinking or extended it in different  directions?</a:t>
            </a:r>
            <a:endParaRPr dirty="0">
              <a:latin typeface="Franklin Gothic Book" panose="020B0503020102020204" pitchFamily="34" charset="0"/>
            </a:endParaRPr>
          </a:p>
          <a:p>
            <a:pPr marL="457200" lvl="0" indent="-342900" algn="l" rtl="0">
              <a:lnSpc>
                <a:spcPct val="100000"/>
              </a:lnSpc>
              <a:spcBef>
                <a:spcPts val="0"/>
              </a:spcBef>
              <a:spcAft>
                <a:spcPts val="0"/>
              </a:spcAft>
              <a:buSzPts val="1800"/>
              <a:buChar char="•"/>
            </a:pPr>
            <a:r>
              <a:rPr lang="en-US" dirty="0">
                <a:latin typeface="Franklin Gothic Book" panose="020B0503020102020204" pitchFamily="34" charset="0"/>
              </a:rPr>
              <a:t>What challenges or puzzles emerge for you?</a:t>
            </a:r>
            <a:endParaRPr dirty="0">
              <a:latin typeface="Franklin Gothic Book" panose="020B05030201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g1f42ca67bf6_0_25"/>
          <p:cNvSpPr txBox="1">
            <a:spLocks noGrp="1"/>
          </p:cNvSpPr>
          <p:nvPr>
            <p:ph type="title"/>
          </p:nvPr>
        </p:nvSpPr>
        <p:spPr>
          <a:xfrm>
            <a:off x="665450" y="2614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4400"/>
              <a:buFont typeface="Calibri"/>
              <a:buNone/>
            </a:pPr>
            <a:r>
              <a:rPr lang="en-US" sz="3900"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7"/>
                  </a:ext>
                </a:extLst>
              </a:rPr>
              <a:t>Introduction</a:t>
            </a:r>
            <a:endParaRPr lang="en-US" sz="3900" dirty="0">
              <a:latin typeface="Franklin Gothic Medium" panose="020B0603020102020204" pitchFamily="34" charset="0"/>
            </a:endParaRPr>
          </a:p>
        </p:txBody>
      </p:sp>
      <p:sp>
        <p:nvSpPr>
          <p:cNvPr id="433" name="Google Shape;433;g1f42ca67bf6_0_25"/>
          <p:cNvSpPr txBox="1">
            <a:spLocks noGrp="1"/>
          </p:cNvSpPr>
          <p:nvPr>
            <p:ph type="body" idx="1"/>
          </p:nvPr>
        </p:nvSpPr>
        <p:spPr>
          <a:xfrm>
            <a:off x="803650" y="1381100"/>
            <a:ext cx="10515600" cy="4351200"/>
          </a:xfrm>
          <a:prstGeom prst="rect">
            <a:avLst/>
          </a:prstGeom>
        </p:spPr>
        <p:txBody>
          <a:bodyPr spcFirstLastPara="1" wrap="square" lIns="91425" tIns="45700" rIns="91425" bIns="45700" anchor="t" anchorCtr="0">
            <a:normAutofit/>
          </a:bodyPr>
          <a:lstStyle/>
          <a:p>
            <a:pPr marL="457200" lvl="0" indent="-381000" algn="l" rtl="0">
              <a:lnSpc>
                <a:spcPct val="100000"/>
              </a:lnSpc>
              <a:spcBef>
                <a:spcPts val="0"/>
              </a:spcBef>
              <a:spcAft>
                <a:spcPts val="0"/>
              </a:spcAft>
              <a:buSzPts val="2400"/>
              <a:buFont typeface="Calibri"/>
              <a:buChar char="•"/>
            </a:pPr>
            <a:r>
              <a:rPr lang="en-US" sz="2400" b="1" dirty="0">
                <a:latin typeface="Franklin Gothic Book" panose="020B0503020102020204" pitchFamily="34" charset="0"/>
              </a:rPr>
              <a:t>Compelling Question: </a:t>
            </a:r>
            <a:r>
              <a:rPr lang="en-US" sz="2400" dirty="0">
                <a:solidFill>
                  <a:srgbClr val="222222"/>
                </a:solidFill>
                <a:latin typeface="Franklin Gothic Book" panose="020B0503020102020204" pitchFamily="34" charset="0"/>
              </a:rPr>
              <a:t>How do I support students in communicating their own conclusions, using evidence to substantiate their claims? </a:t>
            </a:r>
            <a:endParaRPr lang="en-US" sz="2400" dirty="0">
              <a:solidFill>
                <a:schemeClr val="dk1"/>
              </a:solidFill>
              <a:latin typeface="Franklin Gothic Book" panose="020B0503020102020204" pitchFamily="34" charset="0"/>
            </a:endParaRPr>
          </a:p>
          <a:p>
            <a:pPr marL="457200" lvl="0" indent="0" algn="l" rtl="0">
              <a:lnSpc>
                <a:spcPct val="100000"/>
              </a:lnSpc>
              <a:spcBef>
                <a:spcPts val="0"/>
              </a:spcBef>
              <a:spcAft>
                <a:spcPts val="0"/>
              </a:spcAft>
              <a:buClr>
                <a:schemeClr val="dk1"/>
              </a:buClr>
              <a:buSzPts val="1100"/>
              <a:buFont typeface="Arial"/>
              <a:buNone/>
            </a:pPr>
            <a:endParaRPr lang="en-US" sz="24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Clr>
                <a:schemeClr val="dk1"/>
              </a:buClr>
              <a:buSzPts val="2400"/>
              <a:buFont typeface="Calibri"/>
              <a:buChar char="•"/>
            </a:pPr>
            <a:r>
              <a:rPr lang="en-US" sz="2400" b="1" dirty="0">
                <a:solidFill>
                  <a:schemeClr val="dk1"/>
                </a:solidFill>
                <a:latin typeface="Franklin Gothic Book" panose="020B0503020102020204" pitchFamily="34" charset="0"/>
              </a:rPr>
              <a:t>Supporting Question:</a:t>
            </a:r>
            <a:r>
              <a:rPr lang="en-US" sz="2400" dirty="0">
                <a:solidFill>
                  <a:schemeClr val="dk1"/>
                </a:solidFill>
                <a:latin typeface="Franklin Gothic Book" panose="020B0503020102020204" pitchFamily="34" charset="0"/>
              </a:rPr>
              <a:t> How do I adapt or excerpt sources for grade-level appropriateness so students can engage with them?</a:t>
            </a:r>
          </a:p>
          <a:p>
            <a:pPr marL="457200" lvl="0" indent="0" algn="l" rtl="0">
              <a:lnSpc>
                <a:spcPct val="100000"/>
              </a:lnSpc>
              <a:spcBef>
                <a:spcPts val="0"/>
              </a:spcBef>
              <a:spcAft>
                <a:spcPts val="0"/>
              </a:spcAft>
              <a:buClr>
                <a:schemeClr val="dk1"/>
              </a:buClr>
              <a:buSzPts val="1100"/>
              <a:buFont typeface="Arial"/>
              <a:buNone/>
            </a:pPr>
            <a:endParaRPr lang="en-US" sz="24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SzPts val="2400"/>
              <a:buFont typeface="Calibri"/>
              <a:buChar char="•"/>
            </a:pPr>
            <a:r>
              <a:rPr lang="en-US" sz="2400" b="1" dirty="0">
                <a:solidFill>
                  <a:schemeClr val="dk1"/>
                </a:solidFill>
                <a:latin typeface="Franklin Gothic Book" panose="020B0503020102020204" pitchFamily="34" charset="0"/>
              </a:rPr>
              <a:t>Learning Target:</a:t>
            </a:r>
            <a:r>
              <a:rPr lang="en-US" sz="2400" dirty="0">
                <a:solidFill>
                  <a:schemeClr val="dk1"/>
                </a:solidFill>
                <a:latin typeface="Franklin Gothic Book" panose="020B0503020102020204" pitchFamily="34" charset="0"/>
              </a:rPr>
              <a:t> I can support students in using evidence to substantiate their claims.</a:t>
            </a:r>
          </a:p>
          <a:p>
            <a:pPr marL="457200" lvl="0" indent="0" algn="l" rtl="0">
              <a:lnSpc>
                <a:spcPct val="100000"/>
              </a:lnSpc>
              <a:spcBef>
                <a:spcPts val="0"/>
              </a:spcBef>
              <a:spcAft>
                <a:spcPts val="0"/>
              </a:spcAft>
              <a:buClr>
                <a:schemeClr val="dk1"/>
              </a:buClr>
              <a:buSzPts val="1100"/>
              <a:buFont typeface="Arial"/>
              <a:buNone/>
            </a:pPr>
            <a:endParaRPr lang="en-US" sz="24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Clr>
                <a:schemeClr val="dk1"/>
              </a:buClr>
              <a:buSzPts val="2400"/>
              <a:buFont typeface="Calibri"/>
              <a:buChar char="•"/>
            </a:pPr>
            <a:r>
              <a:rPr lang="en-US" sz="2400" b="1" dirty="0">
                <a:solidFill>
                  <a:schemeClr val="dk1"/>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8"/>
                  </a:ext>
                </a:extLst>
              </a:rPr>
              <a:t>Success </a:t>
            </a:r>
            <a:r>
              <a:rPr lang="en-US" sz="2400" b="1" dirty="0">
                <a:solidFill>
                  <a:schemeClr val="dk1"/>
                </a:solidFill>
                <a:latin typeface="Franklin Gothic Book" panose="020B0503020102020204" pitchFamily="34" charset="0"/>
              </a:rPr>
              <a:t>Criteria:</a:t>
            </a:r>
            <a:r>
              <a:rPr lang="en-US" sz="2400" dirty="0">
                <a:solidFill>
                  <a:schemeClr val="dk1"/>
                </a:solidFill>
                <a:latin typeface="Franklin Gothic Book" panose="020B0503020102020204" pitchFamily="34" charset="0"/>
              </a:rPr>
              <a:t> I will be successful when I can modify sources appropriately to support student learning when Using Evidence.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g20976b23531_0_64"/>
          <p:cNvSpPr txBox="1">
            <a:spLocks noGrp="1"/>
          </p:cNvSpPr>
          <p:nvPr>
            <p:ph type="title"/>
          </p:nvPr>
        </p:nvSpPr>
        <p:spPr>
          <a:xfrm>
            <a:off x="223850" y="365125"/>
            <a:ext cx="11720100" cy="12783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4"/>
                  </a:ext>
                </a:extLst>
              </a:rPr>
              <a:t>Conclusion of Module Two of the Supporting Students in Using Evidence module series</a:t>
            </a:r>
            <a:r>
              <a:rPr lang="en-US" dirty="0">
                <a:latin typeface="Franklin Gothic Medium" panose="020B0603020102020204" pitchFamily="34" charset="0"/>
              </a:rPr>
              <a:t> </a:t>
            </a:r>
          </a:p>
        </p:txBody>
      </p:sp>
      <p:sp>
        <p:nvSpPr>
          <p:cNvPr id="565" name="Google Shape;565;g20976b23531_0_64"/>
          <p:cNvSpPr txBox="1">
            <a:spLocks noGrp="1"/>
          </p:cNvSpPr>
          <p:nvPr>
            <p:ph type="body" idx="1"/>
          </p:nvPr>
        </p:nvSpPr>
        <p:spPr>
          <a:xfrm>
            <a:off x="444950" y="1852325"/>
            <a:ext cx="7345800" cy="3778500"/>
          </a:xfrm>
          <a:prstGeom prst="rect">
            <a:avLst/>
          </a:prstGeom>
        </p:spPr>
        <p:txBody>
          <a:bodyPr spcFirstLastPara="1" wrap="square" lIns="91425" tIns="45700" rIns="91425" bIns="45700" anchor="t" anchorCtr="0">
            <a:normAutofit fontScale="92500" lnSpcReduction="20000"/>
          </a:bodyPr>
          <a:lstStyle/>
          <a:p>
            <a:pPr marL="0" lvl="0" indent="0" algn="l" rtl="0">
              <a:lnSpc>
                <a:spcPct val="120000"/>
              </a:lnSpc>
              <a:spcBef>
                <a:spcPts val="0"/>
              </a:spcBef>
              <a:spcAft>
                <a:spcPts val="0"/>
              </a:spcAft>
              <a:buNone/>
            </a:pPr>
            <a:r>
              <a:rPr lang="en-US" sz="3200" dirty="0">
                <a:solidFill>
                  <a:schemeClr val="dk1"/>
                </a:solidFill>
                <a:latin typeface="Franklin Gothic Book" panose="020B0503020102020204" pitchFamily="34" charset="0"/>
              </a:rPr>
              <a:t>This concludes </a:t>
            </a:r>
            <a:r>
              <a:rPr lang="en-US" sz="3200" dirty="0">
                <a:solidFill>
                  <a:srgbClr val="222222"/>
                </a:solidFill>
                <a:latin typeface="Franklin Gothic Book" panose="020B0503020102020204" pitchFamily="34" charset="0"/>
              </a:rPr>
              <a:t>Module Three: Supporting Teachers When Engaging With C</a:t>
            </a:r>
            <a:r>
              <a:rPr lang="en-US" sz="32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5"/>
                  </a:ext>
                </a:extLst>
              </a:rPr>
              <a:t>omplex Sources</a:t>
            </a:r>
            <a:r>
              <a:rPr lang="en-US" sz="3200" dirty="0">
                <a:solidFill>
                  <a:schemeClr val="dk1"/>
                </a:solidFill>
                <a:latin typeface="Franklin Gothic Book" panose="020B0503020102020204" pitchFamily="34" charset="0"/>
              </a:rPr>
              <a:t>. </a:t>
            </a:r>
            <a:r>
              <a:rPr lang="en-US" sz="3200" dirty="0">
                <a:solidFill>
                  <a:srgbClr val="222222"/>
                </a:solidFill>
                <a:latin typeface="Franklin Gothic Book" panose="020B0503020102020204" pitchFamily="34" charset="0"/>
              </a:rPr>
              <a:t> </a:t>
            </a:r>
          </a:p>
          <a:p>
            <a:pPr marL="0" lvl="0" indent="0" algn="l" rtl="0">
              <a:lnSpc>
                <a:spcPct val="120000"/>
              </a:lnSpc>
              <a:spcBef>
                <a:spcPts val="0"/>
              </a:spcBef>
              <a:spcAft>
                <a:spcPts val="0"/>
              </a:spcAft>
              <a:buNone/>
            </a:pPr>
            <a:endParaRPr lang="en-US" sz="3200" dirty="0">
              <a:solidFill>
                <a:srgbClr val="222222"/>
              </a:solidFill>
              <a:latin typeface="Franklin Gothic Book" panose="020B0503020102020204" pitchFamily="34" charset="0"/>
            </a:endParaRPr>
          </a:p>
          <a:p>
            <a:pPr marL="0" lvl="0" indent="0" algn="l" rtl="0">
              <a:lnSpc>
                <a:spcPct val="120000"/>
              </a:lnSpc>
              <a:spcBef>
                <a:spcPts val="0"/>
              </a:spcBef>
              <a:spcAft>
                <a:spcPts val="0"/>
              </a:spcAft>
              <a:buNone/>
            </a:pPr>
            <a:r>
              <a:rPr lang="en-US" sz="3200" dirty="0">
                <a:solidFill>
                  <a:srgbClr val="222222"/>
                </a:solidFill>
                <a:latin typeface="Franklin Gothic Book" panose="020B0503020102020204" pitchFamily="34" charset="0"/>
              </a:rPr>
              <a:t>If you would like to continue your learning within this module series, please access Module Four: What should students do before engaging with complex sources?</a:t>
            </a:r>
          </a:p>
          <a:p>
            <a:pPr marL="0" lvl="0" indent="0" algn="l" rtl="0">
              <a:spcBef>
                <a:spcPts val="1000"/>
              </a:spcBef>
              <a:spcAft>
                <a:spcPts val="0"/>
              </a:spcAft>
              <a:buNone/>
            </a:pPr>
            <a:endParaRPr lang="en-US" dirty="0">
              <a:latin typeface="Franklin Gothic Book" panose="020B0503020102020204" pitchFamily="34" charset="0"/>
            </a:endParaRPr>
          </a:p>
        </p:txBody>
      </p:sp>
      <p:pic>
        <p:nvPicPr>
          <p:cNvPr id="566" name="Google Shape;566;g20976b23531_0_64" descr="This is a screenshot of the module three introduction slide.">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8654292" y="1643425"/>
            <a:ext cx="3017625" cy="1695375"/>
          </a:xfrm>
          <a:prstGeom prst="rect">
            <a:avLst/>
          </a:prstGeom>
          <a:noFill/>
          <a:ln>
            <a:noFill/>
          </a:ln>
        </p:spPr>
      </p:pic>
      <p:pic>
        <p:nvPicPr>
          <p:cNvPr id="567" name="Google Shape;567;g20976b23531_0_64" descr="This is a screenshot of the module four introduction slide.">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a:off x="8148250" y="3492500"/>
            <a:ext cx="3795700" cy="21383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1f42ca67bf6_0_10"/>
          <p:cNvSpPr txBox="1">
            <a:spLocks noGrp="1"/>
          </p:cNvSpPr>
          <p:nvPr>
            <p:ph type="ctrTitle"/>
          </p:nvPr>
        </p:nvSpPr>
        <p:spPr>
          <a:xfrm>
            <a:off x="2061325" y="1122375"/>
            <a:ext cx="10062900" cy="2387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3"/>
                  </a:ext>
                </a:extLst>
              </a:rPr>
              <a:t>Supporting</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4"/>
                  </a:ext>
                </a:extLst>
              </a:rPr>
              <a:t> Students in </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5"/>
                  </a:ext>
                </a:extLst>
              </a:rPr>
              <a:t>Using</a:t>
            </a: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6"/>
                  </a:ext>
                </a:extLst>
              </a:rPr>
              <a:t> Evidence</a:t>
            </a:r>
            <a:r>
              <a:rPr lang="en-US" dirty="0">
                <a:solidFill>
                  <a:schemeClr val="bg1"/>
                </a:solidFill>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6"/>
                  </a:ext>
                </a:extLst>
              </a:rPr>
              <a:t>4</a:t>
            </a:r>
            <a:endParaRPr lang="en-US" sz="4500" dirty="0">
              <a:solidFill>
                <a:schemeClr val="bg1"/>
              </a:solidFill>
              <a:latin typeface="Franklin Gothic Medium" panose="020B0603020102020204" pitchFamily="34" charset="0"/>
            </a:endParaRPr>
          </a:p>
        </p:txBody>
      </p:sp>
      <p:sp>
        <p:nvSpPr>
          <p:cNvPr id="427" name="Google Shape;427;g1f42ca67bf6_0_10"/>
          <p:cNvSpPr txBox="1">
            <a:spLocks noGrp="1"/>
          </p:cNvSpPr>
          <p:nvPr>
            <p:ph type="subTitle" idx="1"/>
          </p:nvPr>
        </p:nvSpPr>
        <p:spPr>
          <a:xfrm>
            <a:off x="3307925" y="3849575"/>
            <a:ext cx="8397900" cy="13932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3500" dirty="0">
                <a:latin typeface="Franklin Gothic Book" panose="020B0503020102020204" pitchFamily="34" charset="0"/>
                <a:ea typeface="Libre Franklin Medium"/>
                <a:cs typeface="Libre Franklin Medium"/>
                <a:sym typeface="Libre Franklin Medium"/>
              </a:rPr>
              <a:t>Module Three: Supporting Teachers When Engaging With Complex Sources</a:t>
            </a:r>
            <a:endParaRPr i="1" dirty="0">
              <a:latin typeface="Franklin Gothic Book" panose="020B0503020102020204" pitchFamily="34" charset="0"/>
            </a:endParaRPr>
          </a:p>
        </p:txBody>
      </p:sp>
    </p:spTree>
    <p:extLst>
      <p:ext uri="{BB962C8B-B14F-4D97-AF65-F5344CB8AC3E}">
        <p14:creationId xmlns:p14="http://schemas.microsoft.com/office/powerpoint/2010/main" val="1016791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g1f145736de9_0_227"/>
          <p:cNvSpPr txBox="1">
            <a:spLocks noGrp="1"/>
          </p:cNvSpPr>
          <p:nvPr>
            <p:ph type="title"/>
          </p:nvPr>
        </p:nvSpPr>
        <p:spPr>
          <a:xfrm>
            <a:off x="630325" y="196750"/>
            <a:ext cx="10555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4400"/>
              <a:buFont typeface="Calibri"/>
              <a:buNone/>
            </a:pPr>
            <a:r>
              <a:rPr lang="en-US" sz="3900" dirty="0">
                <a:latin typeface="Franklin Gothic Medium" panose="020B0603020102020204" pitchFamily="34" charset="0"/>
                <a:ea typeface="Libre Franklin"/>
                <a:cs typeface="Libre Franklin"/>
                <a:sym typeface="Libre Franklin"/>
              </a:rPr>
              <a:t>Supporting Students When Engaging With C</a:t>
            </a:r>
            <a:r>
              <a:rPr lang="en-US" sz="3900" dirty="0">
                <a:latin typeface="Franklin Gothic Medium" panose="020B0603020102020204" pitchFamily="34" charset="0"/>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9"/>
                  </a:ext>
                </a:extLst>
              </a:rPr>
              <a:t>omplex Sources</a:t>
            </a:r>
            <a:endParaRPr lang="en-US" dirty="0">
              <a:latin typeface="Franklin Gothic Medium" panose="020B0603020102020204" pitchFamily="34" charset="0"/>
            </a:endParaRPr>
          </a:p>
        </p:txBody>
      </p:sp>
      <p:sp>
        <p:nvSpPr>
          <p:cNvPr id="439" name="Google Shape;439;g1f145736de9_0_227"/>
          <p:cNvSpPr txBox="1">
            <a:spLocks noGrp="1"/>
          </p:cNvSpPr>
          <p:nvPr>
            <p:ph type="body" idx="1"/>
          </p:nvPr>
        </p:nvSpPr>
        <p:spPr>
          <a:xfrm>
            <a:off x="630325" y="1648723"/>
            <a:ext cx="111147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400" dirty="0">
                <a:solidFill>
                  <a:srgbClr val="222222"/>
                </a:solidFill>
                <a:latin typeface="Franklin Gothic Book" panose="020B0503020102020204" pitchFamily="34" charset="0"/>
              </a:rPr>
              <a:t>W</a:t>
            </a:r>
            <a:r>
              <a:rPr lang="en-US" sz="34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0"/>
                  </a:ext>
                </a:extLst>
              </a:rPr>
              <a:t>hen teachers are selecting sources, the source may be inaccessible to students due to the </a:t>
            </a:r>
            <a:r>
              <a:rPr lang="en-US" sz="34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1"/>
                  </a:ext>
                </a:extLst>
              </a:rPr>
              <a:t>complexity of the source. </a:t>
            </a:r>
            <a:endParaRPr lang="en-US" sz="3400" dirty="0">
              <a:solidFill>
                <a:srgbClr val="222222"/>
              </a:solidFill>
              <a:latin typeface="Franklin Gothic Book" panose="020B0503020102020204" pitchFamily="34" charset="0"/>
            </a:endParaRPr>
          </a:p>
          <a:p>
            <a:pPr marL="0" lvl="0" indent="0" algn="l" rtl="0">
              <a:spcBef>
                <a:spcPts val="1000"/>
              </a:spcBef>
              <a:spcAft>
                <a:spcPts val="0"/>
              </a:spcAft>
              <a:buNone/>
            </a:pPr>
            <a:endParaRPr lang="en-US" sz="1900" dirty="0">
              <a:solidFill>
                <a:srgbClr val="222222"/>
              </a:solidFill>
              <a:latin typeface="Franklin Gothic Book" panose="020B0503020102020204" pitchFamily="34" charset="0"/>
            </a:endParaRPr>
          </a:p>
          <a:p>
            <a:pPr marL="1828800" lvl="0" indent="0" algn="l" rtl="0">
              <a:spcBef>
                <a:spcPts val="1000"/>
              </a:spcBef>
              <a:spcAft>
                <a:spcPts val="0"/>
              </a:spcAft>
              <a:buNone/>
            </a:pPr>
            <a:r>
              <a:rPr lang="en-US" sz="3400" dirty="0">
                <a:solidFill>
                  <a:srgbClr val="222222"/>
                </a:solidFill>
                <a:latin typeface="Franklin Gothic Book" panose="020B0503020102020204" pitchFamily="34" charset="0"/>
              </a:rPr>
              <a:t>Complete a </a:t>
            </a:r>
            <a:r>
              <a:rPr lang="en-US" sz="3400" u="sng" dirty="0">
                <a:solidFill>
                  <a:schemeClr val="hlink"/>
                </a:solidFill>
                <a:latin typeface="Franklin Gothic Book" panose="020B0503020102020204" pitchFamily="34" charset="0"/>
                <a:hlinkClick r:id="rId3"/>
              </a:rPr>
              <a:t>quick write</a:t>
            </a:r>
            <a:r>
              <a:rPr lang="en-US" sz="3400" dirty="0">
                <a:solidFill>
                  <a:srgbClr val="222222"/>
                </a:solidFill>
                <a:latin typeface="Franklin Gothic Book" panose="020B0503020102020204" pitchFamily="34" charset="0"/>
              </a:rPr>
              <a:t> that answers the questions, “What makes a source complex for students? What options do teachers have when a source seems too complex?”</a:t>
            </a:r>
          </a:p>
        </p:txBody>
      </p:sp>
      <p:pic>
        <p:nvPicPr>
          <p:cNvPr id="440" name="Google Shape;440;g1f145736de9_0_22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795850" y="3340448"/>
            <a:ext cx="1436877" cy="14368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22c615904e9_1_7"/>
          <p:cNvSpPr txBox="1">
            <a:spLocks noGrp="1"/>
          </p:cNvSpPr>
          <p:nvPr>
            <p:ph type="title"/>
          </p:nvPr>
        </p:nvSpPr>
        <p:spPr>
          <a:xfrm>
            <a:off x="546513" y="-22102"/>
            <a:ext cx="120195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rgbClr val="000000"/>
              </a:buClr>
              <a:buSzPts val="1100"/>
              <a:buFont typeface="Arial"/>
              <a:buNone/>
            </a:pPr>
            <a:r>
              <a:rPr lang="en-US" sz="4200" dirty="0">
                <a:latin typeface="Franklin Gothic Medium" panose="020B0603020102020204" pitchFamily="34" charset="0"/>
              </a:rPr>
              <a:t>How is the complexity of a source determined?</a:t>
            </a:r>
            <a:endParaRPr sz="4200" dirty="0">
              <a:latin typeface="Franklin Gothic Medium" panose="020B0603020102020204" pitchFamily="34" charset="0"/>
            </a:endParaRPr>
          </a:p>
        </p:txBody>
      </p:sp>
      <p:sp>
        <p:nvSpPr>
          <p:cNvPr id="446" name="Google Shape;446;g22c615904e9_1_7"/>
          <p:cNvSpPr txBox="1">
            <a:spLocks noGrp="1"/>
          </p:cNvSpPr>
          <p:nvPr>
            <p:ph type="body" idx="1"/>
          </p:nvPr>
        </p:nvSpPr>
        <p:spPr>
          <a:xfrm>
            <a:off x="546525" y="1165725"/>
            <a:ext cx="9992700" cy="519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000" dirty="0">
                <a:solidFill>
                  <a:schemeClr val="dk1"/>
                </a:solidFill>
                <a:highlight>
                  <a:srgbClr val="FFFFFF"/>
                </a:highlight>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7"/>
                  </a:ext>
                </a:extLst>
              </a:rPr>
              <a:t>Source complexity is determined when the text is evaluated using:</a:t>
            </a:r>
            <a:endParaRPr lang="en-US" sz="3000" dirty="0">
              <a:solidFill>
                <a:schemeClr val="dk1"/>
              </a:solidFill>
              <a:highlight>
                <a:srgbClr val="FFFFFF"/>
              </a:highlight>
              <a:latin typeface="Franklin Gothic Book" panose="020B0503020102020204" pitchFamily="34" charset="0"/>
            </a:endParaRPr>
          </a:p>
          <a:p>
            <a:pPr marL="0" lvl="0" indent="0" algn="l" rtl="0">
              <a:spcBef>
                <a:spcPts val="0"/>
              </a:spcBef>
              <a:spcAft>
                <a:spcPts val="0"/>
              </a:spcAft>
              <a:buNone/>
            </a:pPr>
            <a:endParaRPr lang="en-US" sz="2500" dirty="0">
              <a:solidFill>
                <a:schemeClr val="dk1"/>
              </a:solidFill>
              <a:highlight>
                <a:srgbClr val="FFFFFF"/>
              </a:highlight>
              <a:latin typeface="Franklin Gothic Book" panose="020B0503020102020204" pitchFamily="34" charset="0"/>
            </a:endParaRPr>
          </a:p>
          <a:p>
            <a:pPr marL="984250" lvl="0" indent="0" algn="l" rtl="0">
              <a:spcBef>
                <a:spcPts val="0"/>
              </a:spcBef>
              <a:spcAft>
                <a:spcPts val="0"/>
              </a:spcAft>
              <a:buClr>
                <a:schemeClr val="dk1"/>
              </a:buClr>
              <a:buSzPts val="2500"/>
              <a:buNone/>
            </a:pPr>
            <a:r>
              <a:rPr lang="en-US" sz="2500" b="1" dirty="0">
                <a:solidFill>
                  <a:schemeClr val="dk1"/>
                </a:solidFill>
                <a:highlight>
                  <a:srgbClr val="FFFFFF"/>
                </a:highlight>
                <a:latin typeface="Franklin Gothic Book" panose="020B0503020102020204" pitchFamily="34" charset="0"/>
              </a:rPr>
              <a:t>Q</a:t>
            </a:r>
            <a:r>
              <a:rPr lang="en-US" sz="2500" b="1" dirty="0">
                <a:solidFill>
                  <a:schemeClr val="dk1"/>
                </a:solidFill>
                <a:highlight>
                  <a:srgbClr val="FFFFFF"/>
                </a:highlight>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8"/>
                  </a:ext>
                </a:extLst>
              </a:rPr>
              <a:t>uantitative</a:t>
            </a:r>
            <a:r>
              <a:rPr lang="en-US" sz="2500" dirty="0">
                <a:solidFill>
                  <a:schemeClr val="dk1"/>
                </a:solidFill>
                <a:highlight>
                  <a:srgbClr val="FFFFFF"/>
                </a:highlight>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9"/>
                  </a:ext>
                </a:extLst>
              </a:rPr>
              <a:t> measures; </a:t>
            </a:r>
            <a:endParaRPr lang="en-US" sz="2500" dirty="0">
              <a:solidFill>
                <a:schemeClr val="dk1"/>
              </a:solidFill>
              <a:highlight>
                <a:srgbClr val="FFFFFF"/>
              </a:highlight>
              <a:latin typeface="Franklin Gothic Book" panose="020B0503020102020204" pitchFamily="34" charset="0"/>
            </a:endParaRPr>
          </a:p>
          <a:p>
            <a:pPr marL="1371600" lvl="0" indent="0" algn="l" rtl="0">
              <a:spcBef>
                <a:spcPts val="0"/>
              </a:spcBef>
              <a:spcAft>
                <a:spcPts val="0"/>
              </a:spcAft>
              <a:buNone/>
            </a:pPr>
            <a:endParaRPr lang="en-US" sz="2500" dirty="0">
              <a:solidFill>
                <a:schemeClr val="dk1"/>
              </a:solidFill>
              <a:highlight>
                <a:srgbClr val="FFFFFF"/>
              </a:highlight>
              <a:latin typeface="Franklin Gothic Book" panose="020B0503020102020204" pitchFamily="34" charset="0"/>
            </a:endParaRPr>
          </a:p>
          <a:p>
            <a:pPr marL="1371600" lvl="0" indent="0" algn="l" rtl="0">
              <a:spcBef>
                <a:spcPts val="0"/>
              </a:spcBef>
              <a:spcAft>
                <a:spcPts val="0"/>
              </a:spcAft>
              <a:buNone/>
            </a:pPr>
            <a:endParaRPr lang="en-US" sz="2500" dirty="0">
              <a:solidFill>
                <a:schemeClr val="dk1"/>
              </a:solidFill>
              <a:highlight>
                <a:srgbClr val="FFFFFF"/>
              </a:highlight>
              <a:latin typeface="Franklin Gothic Book" panose="020B0503020102020204" pitchFamily="34" charset="0"/>
            </a:endParaRPr>
          </a:p>
          <a:p>
            <a:pPr marL="984250" lvl="0" indent="0" algn="l" rtl="0">
              <a:spcBef>
                <a:spcPts val="0"/>
              </a:spcBef>
              <a:spcAft>
                <a:spcPts val="0"/>
              </a:spcAft>
              <a:buClr>
                <a:schemeClr val="dk1"/>
              </a:buClr>
              <a:buSzPts val="2500"/>
              <a:buNone/>
            </a:pPr>
            <a:r>
              <a:rPr lang="en-US" sz="2500" b="1" dirty="0">
                <a:solidFill>
                  <a:schemeClr val="dk1"/>
                </a:solidFill>
                <a:highlight>
                  <a:srgbClr val="FFFFFF"/>
                </a:highlight>
                <a:latin typeface="Franklin Gothic Book" panose="020B0503020102020204" pitchFamily="34" charset="0"/>
              </a:rPr>
              <a:t>Qualitative</a:t>
            </a:r>
            <a:r>
              <a:rPr lang="en-US" sz="2500" dirty="0">
                <a:solidFill>
                  <a:schemeClr val="dk1"/>
                </a:solidFill>
                <a:highlight>
                  <a:srgbClr val="FFFFFF"/>
                </a:highlight>
                <a:latin typeface="Franklin Gothic Book" panose="020B0503020102020204" pitchFamily="34" charset="0"/>
              </a:rPr>
              <a:t> analyses; and</a:t>
            </a:r>
          </a:p>
          <a:p>
            <a:pPr marL="1828800" lvl="0" indent="0" algn="l" rtl="0">
              <a:spcBef>
                <a:spcPts val="0"/>
              </a:spcBef>
              <a:spcAft>
                <a:spcPts val="0"/>
              </a:spcAft>
              <a:buNone/>
            </a:pPr>
            <a:endParaRPr lang="en-US" sz="2500" dirty="0">
              <a:solidFill>
                <a:schemeClr val="dk1"/>
              </a:solidFill>
              <a:highlight>
                <a:srgbClr val="FFFFFF"/>
              </a:highlight>
              <a:latin typeface="Franklin Gothic Book" panose="020B0503020102020204" pitchFamily="34" charset="0"/>
            </a:endParaRPr>
          </a:p>
          <a:p>
            <a:pPr marL="1828800" lvl="0" indent="0" algn="l" rtl="0">
              <a:spcBef>
                <a:spcPts val="0"/>
              </a:spcBef>
              <a:spcAft>
                <a:spcPts val="0"/>
              </a:spcAft>
              <a:buNone/>
            </a:pPr>
            <a:endParaRPr lang="en-US" sz="2500" dirty="0">
              <a:solidFill>
                <a:schemeClr val="dk1"/>
              </a:solidFill>
              <a:highlight>
                <a:srgbClr val="FFFFFF"/>
              </a:highlight>
              <a:latin typeface="Franklin Gothic Book" panose="020B0503020102020204" pitchFamily="34" charset="0"/>
            </a:endParaRPr>
          </a:p>
          <a:p>
            <a:pPr marL="984250" lvl="0" indent="0" algn="l" rtl="0">
              <a:spcBef>
                <a:spcPts val="0"/>
              </a:spcBef>
              <a:spcAft>
                <a:spcPts val="0"/>
              </a:spcAft>
              <a:buClr>
                <a:schemeClr val="dk1"/>
              </a:buClr>
              <a:buSzPts val="2500"/>
              <a:buNone/>
            </a:pPr>
            <a:r>
              <a:rPr lang="en-US" sz="2500" dirty="0">
                <a:solidFill>
                  <a:schemeClr val="dk1"/>
                </a:solidFill>
                <a:highlight>
                  <a:srgbClr val="FFFFFF"/>
                </a:highlight>
                <a:latin typeface="Franklin Gothic Book" panose="020B0503020102020204" pitchFamily="34" charset="0"/>
              </a:rPr>
              <a:t>Considerations of </a:t>
            </a:r>
            <a:r>
              <a:rPr lang="en-US" sz="2500" b="1" dirty="0">
                <a:solidFill>
                  <a:schemeClr val="dk1"/>
                </a:solidFill>
                <a:highlight>
                  <a:srgbClr val="FFFFFF"/>
                </a:highlight>
                <a:latin typeface="Franklin Gothic Book" panose="020B0503020102020204" pitchFamily="34" charset="0"/>
              </a:rPr>
              <a:t>reader and task</a:t>
            </a:r>
            <a:r>
              <a:rPr lang="en-US" sz="2500" dirty="0">
                <a:solidFill>
                  <a:schemeClr val="dk1"/>
                </a:solidFill>
                <a:highlight>
                  <a:srgbClr val="FFFFFF"/>
                </a:highlight>
                <a:latin typeface="Franklin Gothic Book" panose="020B0503020102020204" pitchFamily="34" charset="0"/>
              </a:rPr>
              <a:t>. </a:t>
            </a:r>
          </a:p>
        </p:txBody>
      </p:sp>
      <p:pic>
        <p:nvPicPr>
          <p:cNvPr id="447" name="Google Shape;447;g22c615904e9_1_7">
            <a:extLst>
              <a:ext uri="{C183D7F6-B498-43B3-948B-1728B52AA6E4}">
                <adec:decorative xmlns:adec="http://schemas.microsoft.com/office/drawing/2017/decorative" val="1"/>
              </a:ext>
            </a:extLst>
          </p:cNvPr>
          <p:cNvPicPr preferRelativeResize="0"/>
          <p:nvPr/>
        </p:nvPicPr>
        <p:blipFill rotWithShape="1">
          <a:blip r:embed="rId3">
            <a:alphaModFix/>
          </a:blip>
          <a:srcRect l="19849" t="31595" r="52900" b="21816"/>
          <a:stretch/>
        </p:blipFill>
        <p:spPr>
          <a:xfrm>
            <a:off x="623738" y="2167000"/>
            <a:ext cx="586925" cy="657550"/>
          </a:xfrm>
          <a:prstGeom prst="rect">
            <a:avLst/>
          </a:prstGeom>
          <a:noFill/>
          <a:ln>
            <a:noFill/>
          </a:ln>
        </p:spPr>
      </p:pic>
      <p:pic>
        <p:nvPicPr>
          <p:cNvPr id="448" name="Google Shape;448;g22c615904e9_1_7">
            <a:extLst>
              <a:ext uri="{C183D7F6-B498-43B3-948B-1728B52AA6E4}">
                <adec:decorative xmlns:adec="http://schemas.microsoft.com/office/drawing/2017/decorative" val="1"/>
              </a:ext>
            </a:extLst>
          </p:cNvPr>
          <p:cNvPicPr preferRelativeResize="0"/>
          <p:nvPr/>
        </p:nvPicPr>
        <p:blipFill rotWithShape="1">
          <a:blip r:embed="rId3">
            <a:alphaModFix/>
          </a:blip>
          <a:srcRect l="66024" t="29728" r="4996" b="23681"/>
          <a:stretch/>
        </p:blipFill>
        <p:spPr>
          <a:xfrm>
            <a:off x="546513" y="3185450"/>
            <a:ext cx="741400" cy="657550"/>
          </a:xfrm>
          <a:prstGeom prst="rect">
            <a:avLst/>
          </a:prstGeom>
          <a:noFill/>
          <a:ln>
            <a:noFill/>
          </a:ln>
        </p:spPr>
      </p:pic>
      <p:pic>
        <p:nvPicPr>
          <p:cNvPr id="449" name="Google Shape;449;g22c615904e9_1_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46525" y="4203905"/>
            <a:ext cx="741375" cy="63366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3" name="Title 2">
            <a:extLst>
              <a:ext uri="{FF2B5EF4-FFF2-40B4-BE49-F238E27FC236}">
                <a16:creationId xmlns:a16="http://schemas.microsoft.com/office/drawing/2014/main" id="{F3AD462D-F7CD-9176-EE76-1C544DBBBC4E}"/>
              </a:ext>
            </a:extLst>
          </p:cNvPr>
          <p:cNvSpPr>
            <a:spLocks noGrp="1"/>
          </p:cNvSpPr>
          <p:nvPr>
            <p:ph type="title"/>
          </p:nvPr>
        </p:nvSpPr>
        <p:spPr>
          <a:xfrm>
            <a:off x="613168" y="525883"/>
            <a:ext cx="10515600" cy="1325700"/>
          </a:xfrm>
        </p:spPr>
        <p:txBody>
          <a:bodyPr>
            <a:normAutofit/>
          </a:bodyPr>
          <a:lstStyle/>
          <a:p>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55"/>
                  </a:ext>
                </a:extLst>
              </a:rPr>
              <a:t>Supporting Teachers When Engaging With C</a:t>
            </a:r>
            <a:r>
              <a:rPr lang="en-US" dirty="0">
                <a:latin typeface="Franklin Gothic Medium" panose="020B06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56"/>
                  </a:ext>
                </a:extLst>
              </a:rPr>
              <a:t>omplex Sources</a:t>
            </a:r>
            <a:endParaRPr lang="en-US" dirty="0">
              <a:latin typeface="Franklin Gothic Medium" panose="020B0603020102020204" pitchFamily="34" charset="0"/>
            </a:endParaRPr>
          </a:p>
        </p:txBody>
      </p:sp>
      <p:sp>
        <p:nvSpPr>
          <p:cNvPr id="454" name="Google Shape;454;g22d853f5712_0_16"/>
          <p:cNvSpPr txBox="1">
            <a:spLocks noGrp="1"/>
          </p:cNvSpPr>
          <p:nvPr>
            <p:ph type="body" idx="1"/>
          </p:nvPr>
        </p:nvSpPr>
        <p:spPr>
          <a:xfrm>
            <a:off x="613168" y="1851583"/>
            <a:ext cx="10792769" cy="39147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Clr>
                <a:schemeClr val="dk1"/>
              </a:buClr>
              <a:buSzPts val="935"/>
              <a:buFont typeface="Arial"/>
              <a:buNone/>
            </a:pPr>
            <a:r>
              <a:rPr lang="en-US" sz="3420" dirty="0">
                <a:solidFill>
                  <a:srgbClr val="222222"/>
                </a:solidFill>
                <a:latin typeface="Franklin Gothic Book" panose="020B0503020102020204" pitchFamily="34" charset="0"/>
              </a:rPr>
              <a:t>W</a:t>
            </a:r>
            <a:r>
              <a:rPr lang="en-US" sz="342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0"/>
                  </a:ext>
                </a:extLst>
              </a:rPr>
              <a:t>hen teachers are selecting sources, the source may be </a:t>
            </a:r>
            <a:r>
              <a:rPr lang="en-US" sz="342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1"/>
                  </a:ext>
                </a:extLst>
              </a:rPr>
              <a:t>inaccessible</a:t>
            </a:r>
            <a:r>
              <a:rPr lang="en-US" sz="342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2"/>
                  </a:ext>
                </a:extLst>
              </a:rPr>
              <a:t> to students due to the </a:t>
            </a:r>
            <a:r>
              <a:rPr lang="en-US" sz="342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3"/>
                  </a:ext>
                </a:extLst>
              </a:rPr>
              <a:t>complexity of the source. </a:t>
            </a:r>
            <a:r>
              <a:rPr lang="en-US" sz="3420" dirty="0">
                <a:solidFill>
                  <a:srgbClr val="222222"/>
                </a:solidFill>
                <a:latin typeface="Franklin Gothic Book" panose="020B0503020102020204" pitchFamily="34" charset="0"/>
              </a:rPr>
              <a:t>What options do teachers have when a source seems too complex? </a:t>
            </a:r>
          </a:p>
          <a:p>
            <a:pPr marL="0" lvl="0" indent="0" algn="l" rtl="0">
              <a:lnSpc>
                <a:spcPct val="80000"/>
              </a:lnSpc>
              <a:spcBef>
                <a:spcPts val="1000"/>
              </a:spcBef>
              <a:spcAft>
                <a:spcPts val="0"/>
              </a:spcAft>
              <a:buClr>
                <a:schemeClr val="dk1"/>
              </a:buClr>
              <a:buSzPts val="935"/>
              <a:buFont typeface="Arial"/>
              <a:buNone/>
            </a:pPr>
            <a:endParaRPr lang="en-US" sz="870" dirty="0">
              <a:solidFill>
                <a:srgbClr val="222222"/>
              </a:solidFill>
              <a:latin typeface="Franklin Gothic Book" panose="020B0503020102020204" pitchFamily="34" charset="0"/>
            </a:endParaRPr>
          </a:p>
          <a:p>
            <a:pPr marL="0" lvl="0" indent="0" algn="l" rtl="0">
              <a:lnSpc>
                <a:spcPct val="80000"/>
              </a:lnSpc>
              <a:spcBef>
                <a:spcPts val="1000"/>
              </a:spcBef>
              <a:spcAft>
                <a:spcPts val="0"/>
              </a:spcAft>
              <a:buClr>
                <a:schemeClr val="dk1"/>
              </a:buClr>
              <a:buSzPts val="935"/>
              <a:buFont typeface="Arial"/>
              <a:buNone/>
            </a:pPr>
            <a:endParaRPr lang="en-US" sz="870" dirty="0">
              <a:solidFill>
                <a:srgbClr val="222222"/>
              </a:solidFill>
              <a:latin typeface="Franklin Gothic Book" panose="020B0503020102020204" pitchFamily="34" charset="0"/>
            </a:endParaRPr>
          </a:p>
          <a:p>
            <a:pPr marL="0" lvl="0" indent="0" algn="l" rtl="0">
              <a:lnSpc>
                <a:spcPct val="80000"/>
              </a:lnSpc>
              <a:spcBef>
                <a:spcPts val="1000"/>
              </a:spcBef>
              <a:spcAft>
                <a:spcPts val="0"/>
              </a:spcAft>
              <a:buClr>
                <a:schemeClr val="dk1"/>
              </a:buClr>
              <a:buSzPts val="935"/>
              <a:buFont typeface="Arial"/>
              <a:buNone/>
            </a:pPr>
            <a:endParaRPr lang="en-US" sz="870" dirty="0">
              <a:solidFill>
                <a:srgbClr val="222222"/>
              </a:solidFill>
              <a:latin typeface="Franklin Gothic Book" panose="020B0503020102020204" pitchFamily="34" charset="0"/>
            </a:endParaRPr>
          </a:p>
          <a:p>
            <a:pPr marL="0" lvl="0" indent="0" algn="l" rtl="0">
              <a:lnSpc>
                <a:spcPct val="80000"/>
              </a:lnSpc>
              <a:spcBef>
                <a:spcPts val="1000"/>
              </a:spcBef>
              <a:spcAft>
                <a:spcPts val="0"/>
              </a:spcAft>
              <a:buClr>
                <a:schemeClr val="dk1"/>
              </a:buClr>
              <a:buSzPts val="935"/>
              <a:buFont typeface="Arial"/>
              <a:buNone/>
            </a:pPr>
            <a:r>
              <a:rPr lang="en-US" sz="342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4"/>
                  </a:ext>
                </a:extLst>
              </a:rPr>
              <a:t>Sources may be adapted and/or excerpte</a:t>
            </a:r>
            <a:r>
              <a:rPr lang="en-US" sz="3420" dirty="0">
                <a:solidFill>
                  <a:srgbClr val="222222"/>
                </a:solidFill>
                <a:latin typeface="Franklin Gothic Book" panose="020B0503020102020204" pitchFamily="34" charset="0"/>
              </a:rPr>
              <a:t>d.</a:t>
            </a:r>
          </a:p>
          <a:p>
            <a:pPr marL="0" lvl="0" indent="0" algn="l" rtl="0">
              <a:lnSpc>
                <a:spcPct val="80000"/>
              </a:lnSpc>
              <a:spcBef>
                <a:spcPts val="1000"/>
              </a:spcBef>
              <a:spcAft>
                <a:spcPts val="0"/>
              </a:spcAft>
              <a:buClr>
                <a:schemeClr val="dk1"/>
              </a:buClr>
              <a:buSzPts val="935"/>
              <a:buFont typeface="Arial"/>
              <a:buNone/>
            </a:pPr>
            <a:endParaRPr lang="en-US" sz="3420" dirty="0">
              <a:solidFill>
                <a:srgbClr val="222222"/>
              </a:solidFill>
              <a:latin typeface="Franklin Gothic Book" panose="020B0503020102020204" pitchFamily="34" charset="0"/>
            </a:endParaRPr>
          </a:p>
          <a:p>
            <a:pPr marL="0" lvl="0" indent="0" algn="l" rtl="0">
              <a:lnSpc>
                <a:spcPct val="100000"/>
              </a:lnSpc>
              <a:spcBef>
                <a:spcPts val="0"/>
              </a:spcBef>
              <a:spcAft>
                <a:spcPts val="0"/>
              </a:spcAft>
              <a:buClr>
                <a:schemeClr val="dk1"/>
              </a:buClr>
              <a:buSzPts val="1100"/>
              <a:buFont typeface="Arial"/>
              <a:buNone/>
            </a:pPr>
            <a:endParaRPr lang="en-US" sz="3420" dirty="0">
              <a:solidFill>
                <a:srgbClr val="222222"/>
              </a:solidFill>
              <a:latin typeface="Franklin Gothic Book" panose="020B05030201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1" name="Google Shape;461;g255a0864f81_3_6"/>
          <p:cNvSpPr txBox="1">
            <a:spLocks noGrp="1"/>
          </p:cNvSpPr>
          <p:nvPr>
            <p:ph type="title" idx="4294967295"/>
          </p:nvPr>
        </p:nvSpPr>
        <p:spPr>
          <a:xfrm>
            <a:off x="753978" y="514100"/>
            <a:ext cx="11193821" cy="1320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0"/>
              </a:spcBef>
              <a:spcAft>
                <a:spcPts val="0"/>
              </a:spcAft>
              <a:buClr>
                <a:schemeClr val="dk1"/>
              </a:buClr>
              <a:buSzPts val="4400"/>
              <a:buFont typeface="Calibri"/>
              <a:buNone/>
              <a:tabLst/>
              <a:defRPr/>
            </a:pPr>
            <a:r>
              <a:rPr kumimoji="0" lang="en-US" sz="4100" b="0" i="0" u="none" strike="noStrike" kern="0" cap="none" spc="0" normalizeH="0" baseline="0" noProof="0" dirty="0">
                <a:ln>
                  <a:noFill/>
                </a:ln>
                <a:solidFill>
                  <a:srgbClr val="007780"/>
                </a:solidFill>
                <a:effectLst/>
                <a:uLnTx/>
                <a:uFillTx/>
                <a:latin typeface="Franklin Gothic Medium" panose="020B0603020102020204" pitchFamily="34" charset="0"/>
                <a:sym typeface="Libre Franklin Medium"/>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7"/>
                  </a:ext>
                </a:extLst>
              </a:rPr>
              <a:t>Supporting Teachers When Engaging With C</a:t>
            </a:r>
            <a:r>
              <a:rPr kumimoji="0" lang="en-US" sz="4100" b="0" i="0" u="none" strike="noStrike" kern="0" cap="none" spc="0" normalizeH="0" baseline="0" noProof="0" dirty="0">
                <a:ln>
                  <a:noFill/>
                </a:ln>
                <a:solidFill>
                  <a:srgbClr val="007780"/>
                </a:solidFill>
                <a:effectLst/>
                <a:uLnTx/>
                <a:uFillTx/>
                <a:latin typeface="Franklin Gothic Medium" panose="020B0603020102020204" pitchFamily="34" charset="0"/>
                <a:sym typeface="Libre Franklin Medium"/>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8"/>
                  </a:ext>
                </a:extLst>
              </a:rPr>
              <a:t>omplex Sources</a:t>
            </a:r>
            <a:r>
              <a:rPr kumimoji="0" lang="en-US" sz="4100" b="0" i="0" u="none" strike="noStrike" kern="0" cap="none" spc="0" normalizeH="0" baseline="0" noProof="0" dirty="0">
                <a:ln>
                  <a:noFill/>
                </a:ln>
                <a:solidFill>
                  <a:schemeClr val="bg1"/>
                </a:solidFill>
                <a:effectLst/>
                <a:uLnTx/>
                <a:uFillTx/>
                <a:latin typeface="Franklin Gothic Medium" panose="020B0603020102020204" pitchFamily="34" charset="0"/>
                <a:sym typeface="Libre Franklin Medium"/>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8"/>
                  </a:ext>
                </a:extLst>
              </a:rPr>
              <a:t>3</a:t>
            </a:r>
            <a:endParaRPr kumimoji="0" lang="en-US" sz="1600" b="0" i="0" u="none" strike="noStrike" kern="0" cap="none" spc="0" normalizeH="0" baseline="0" noProof="0" dirty="0">
              <a:ln>
                <a:noFill/>
              </a:ln>
              <a:solidFill>
                <a:schemeClr val="bg1"/>
              </a:solidFill>
              <a:effectLst/>
              <a:uLnTx/>
              <a:uFillTx/>
              <a:latin typeface="Franklin Gothic Medium" panose="020B0603020102020204" pitchFamily="34" charset="0"/>
              <a:sym typeface="Libre Franklin Medium"/>
            </a:endParaRPr>
          </a:p>
        </p:txBody>
      </p:sp>
      <p:sp>
        <p:nvSpPr>
          <p:cNvPr id="460" name="Google Shape;460;g255a0864f81_3_6"/>
          <p:cNvSpPr txBox="1">
            <a:spLocks noGrp="1"/>
          </p:cNvSpPr>
          <p:nvPr>
            <p:ph type="body" idx="1"/>
          </p:nvPr>
        </p:nvSpPr>
        <p:spPr>
          <a:xfrm>
            <a:off x="753978" y="1834700"/>
            <a:ext cx="10403322" cy="32328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3000" dirty="0">
                <a:solidFill>
                  <a:schemeClr val="dk1"/>
                </a:solidFill>
                <a:latin typeface="Franklin Gothic Book" panose="020B0503020102020204" pitchFamily="34" charset="0"/>
                <a:ea typeface="Libre Franklin Medium"/>
                <a:cs typeface="Libre Franklin Medium"/>
                <a:sym typeface="Libre Franklin Medium"/>
              </a:rPr>
              <a:t>What cautions come to my mind when thinking about adapting or excerpting sources to make them accessible for students? </a:t>
            </a:r>
            <a:endParaRPr sz="3000" dirty="0">
              <a:solidFill>
                <a:schemeClr val="dk1"/>
              </a:solidFill>
              <a:latin typeface="Franklin Gothic Book" panose="020B0503020102020204" pitchFamily="34" charset="0"/>
              <a:ea typeface="Libre Franklin Medium"/>
              <a:cs typeface="Libre Franklin Medium"/>
              <a:sym typeface="Libre Franklin Medium"/>
            </a:endParaRPr>
          </a:p>
          <a:p>
            <a:pPr marL="0" lvl="0" indent="0" algn="l" rtl="0">
              <a:lnSpc>
                <a:spcPct val="100000"/>
              </a:lnSpc>
              <a:spcBef>
                <a:spcPts val="0"/>
              </a:spcBef>
              <a:spcAft>
                <a:spcPts val="0"/>
              </a:spcAft>
              <a:buClr>
                <a:schemeClr val="dk1"/>
              </a:buClr>
              <a:buSzPts val="1100"/>
              <a:buFont typeface="Arial"/>
              <a:buNone/>
            </a:pPr>
            <a:endParaRPr sz="3000" dirty="0">
              <a:solidFill>
                <a:schemeClr val="dk1"/>
              </a:solidFill>
              <a:latin typeface="Franklin Gothic Book" panose="020B0503020102020204" pitchFamily="34" charset="0"/>
              <a:ea typeface="Libre Franklin Medium"/>
              <a:cs typeface="Libre Franklin Medium"/>
              <a:sym typeface="Libre Franklin Medium"/>
            </a:endParaRPr>
          </a:p>
          <a:p>
            <a:pPr marL="0" lvl="0" indent="0" algn="l" rtl="0">
              <a:lnSpc>
                <a:spcPct val="100000"/>
              </a:lnSpc>
              <a:spcBef>
                <a:spcPts val="0"/>
              </a:spcBef>
              <a:spcAft>
                <a:spcPts val="0"/>
              </a:spcAft>
              <a:buClr>
                <a:schemeClr val="dk1"/>
              </a:buClr>
              <a:buSzPts val="1100"/>
              <a:buFont typeface="Arial"/>
              <a:buNone/>
            </a:pPr>
            <a:r>
              <a:rPr lang="en-US" sz="3000" dirty="0">
                <a:solidFill>
                  <a:schemeClr val="dk1"/>
                </a:solidFill>
                <a:latin typeface="Franklin Gothic Book" panose="020B0503020102020204" pitchFamily="34" charset="0"/>
                <a:ea typeface="Libre Franklin Medium"/>
                <a:cs typeface="Libre Franklin Medium"/>
                <a:sym typeface="Libre Franklin Medium"/>
              </a:rPr>
              <a:t>Brainstorm a list of possible cautions.</a:t>
            </a:r>
            <a:endParaRPr sz="3000" dirty="0">
              <a:solidFill>
                <a:schemeClr val="dk1"/>
              </a:solidFill>
              <a:latin typeface="Franklin Gothic Book" panose="020B0503020102020204" pitchFamily="34" charset="0"/>
              <a:ea typeface="Libre Franklin Medium"/>
              <a:cs typeface="Libre Franklin Medium"/>
              <a:sym typeface="Libre Franklin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g22d853f5712_0_23"/>
          <p:cNvSpPr txBox="1">
            <a:spLocks noGrp="1"/>
          </p:cNvSpPr>
          <p:nvPr>
            <p:ph type="title"/>
          </p:nvPr>
        </p:nvSpPr>
        <p:spPr>
          <a:xfrm>
            <a:off x="383900" y="347800"/>
            <a:ext cx="111744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SzPts val="990"/>
              <a:buNone/>
            </a:pPr>
            <a:r>
              <a:rPr lang="en-US" sz="3759" dirty="0">
                <a:latin typeface="Franklin Gothic Medium" panose="020B0603020102020204" pitchFamily="34" charset="0"/>
              </a:rPr>
              <a:t>How might reducing the complexity of a source negatively affect social studies learning for students? (1) </a:t>
            </a:r>
            <a:endParaRPr sz="3759" dirty="0">
              <a:latin typeface="Franklin Gothic Medium" panose="020B0603020102020204" pitchFamily="34" charset="0"/>
            </a:endParaRPr>
          </a:p>
        </p:txBody>
      </p:sp>
      <p:sp>
        <p:nvSpPr>
          <p:cNvPr id="468" name="Google Shape;468;g22d853f5712_0_23"/>
          <p:cNvSpPr txBox="1"/>
          <p:nvPr/>
        </p:nvSpPr>
        <p:spPr>
          <a:xfrm>
            <a:off x="456100" y="1841250"/>
            <a:ext cx="5700900" cy="40010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dirty="0">
                <a:latin typeface="Franklin Gothic Book" panose="020B0503020102020204" pitchFamily="34" charset="0"/>
                <a:ea typeface="Libre Franklin"/>
                <a:cs typeface="Libre Franklin"/>
                <a:sym typeface="Libre Franklin"/>
              </a:rPr>
              <a:t>Risks:</a:t>
            </a:r>
            <a:endParaRPr sz="2400" b="1" dirty="0">
              <a:latin typeface="Franklin Gothic Book" panose="020B0503020102020204" pitchFamily="34" charset="0"/>
              <a:ea typeface="Libre Franklin"/>
              <a:cs typeface="Libre Franklin"/>
              <a:sym typeface="Libre Franklin"/>
            </a:endParaRPr>
          </a:p>
          <a:p>
            <a:pPr marL="438150" lvl="0" indent="-342900" algn="l" rtl="0">
              <a:spcBef>
                <a:spcPts val="0"/>
              </a:spcBef>
              <a:spcAft>
                <a:spcPts val="0"/>
              </a:spcAft>
              <a:buSzPts val="2100"/>
              <a:buFont typeface="Arial" panose="020B0604020202020204" pitchFamily="34" charset="0"/>
              <a:buChar char="•"/>
            </a:pPr>
            <a:r>
              <a:rPr lang="en-US" sz="2100" dirty="0">
                <a:latin typeface="Franklin Gothic Book" panose="020B0503020102020204" pitchFamily="34" charset="0"/>
                <a:ea typeface="Libre Franklin"/>
                <a:cs typeface="Libre Franklin"/>
                <a:sym typeface="Libre Franklin"/>
              </a:rPr>
              <a:t>reducing  the complexity of history</a:t>
            </a:r>
            <a:endParaRPr sz="2100" dirty="0">
              <a:latin typeface="Franklin Gothic Book" panose="020B0503020102020204" pitchFamily="34" charset="0"/>
              <a:ea typeface="Libre Franklin"/>
              <a:cs typeface="Libre Franklin"/>
              <a:sym typeface="Libre Franklin"/>
            </a:endParaRPr>
          </a:p>
          <a:p>
            <a:pPr marL="438150" lvl="0" indent="-342900" algn="l" rtl="0">
              <a:spcBef>
                <a:spcPts val="0"/>
              </a:spcBef>
              <a:spcAft>
                <a:spcPts val="0"/>
              </a:spcAft>
              <a:buSzPts val="2100"/>
              <a:buFont typeface="Arial" panose="020B0604020202020204" pitchFamily="34" charset="0"/>
              <a:buChar char="•"/>
            </a:pPr>
            <a:r>
              <a:rPr lang="en-US" sz="2100" dirty="0">
                <a:latin typeface="Franklin Gothic Book" panose="020B0503020102020204" pitchFamily="34" charset="0"/>
                <a:ea typeface="Libre Franklin"/>
                <a:cs typeface="Libre Franklin"/>
                <a:sym typeface="Libre Franklin"/>
              </a:rPr>
              <a:t>sanitizing history</a:t>
            </a:r>
            <a:endParaRPr sz="2100" dirty="0">
              <a:latin typeface="Franklin Gothic Book" panose="020B0503020102020204" pitchFamily="34" charset="0"/>
              <a:ea typeface="Libre Franklin"/>
              <a:cs typeface="Libre Franklin"/>
              <a:sym typeface="Libre Franklin"/>
            </a:endParaRPr>
          </a:p>
          <a:p>
            <a:pPr marL="438150" lvl="0" indent="-342900" algn="l" rtl="0">
              <a:spcBef>
                <a:spcPts val="0"/>
              </a:spcBef>
              <a:spcAft>
                <a:spcPts val="0"/>
              </a:spcAft>
              <a:buSzPts val="2100"/>
              <a:buFont typeface="Arial" panose="020B0604020202020204" pitchFamily="34" charset="0"/>
              <a:buChar char="•"/>
            </a:pPr>
            <a:r>
              <a:rPr lang="en-US" sz="2100" dirty="0">
                <a:latin typeface="Franklin Gothic Book" panose="020B0503020102020204" pitchFamily="34" charset="0"/>
                <a:ea typeface="Libre Franklin"/>
                <a:cs typeface="Libre Franklin"/>
                <a:sym typeface="Libre Franklin"/>
              </a:rPr>
              <a:t>erasing history</a:t>
            </a:r>
            <a:endParaRPr sz="2100" dirty="0">
              <a:latin typeface="Franklin Gothic Book" panose="020B0503020102020204" pitchFamily="34" charset="0"/>
              <a:ea typeface="Libre Franklin"/>
              <a:cs typeface="Libre Franklin"/>
              <a:sym typeface="Libre Franklin"/>
            </a:endParaRPr>
          </a:p>
          <a:p>
            <a:pPr marL="438150" lvl="0" indent="-342900" algn="l" rtl="0">
              <a:spcBef>
                <a:spcPts val="0"/>
              </a:spcBef>
              <a:spcAft>
                <a:spcPts val="0"/>
              </a:spcAft>
              <a:buSzPts val="2100"/>
              <a:buFont typeface="Arial" panose="020B0604020202020204" pitchFamily="34" charset="0"/>
              <a:buChar char="•"/>
            </a:pPr>
            <a:r>
              <a:rPr lang="en-US" sz="2100" dirty="0">
                <a:latin typeface="Franklin Gothic Book" panose="020B0503020102020204" pitchFamily="34" charset="0"/>
                <a:ea typeface="Libre Franklin"/>
                <a:cs typeface="Libre Franklin"/>
                <a:sym typeface="Libre Franklin"/>
              </a:rPr>
              <a:t>promoting unsubstantiated claims</a:t>
            </a:r>
            <a:endParaRPr sz="2100" dirty="0">
              <a:latin typeface="Franklin Gothic Book" panose="020B0503020102020204" pitchFamily="34" charset="0"/>
              <a:ea typeface="Libre Franklin"/>
              <a:cs typeface="Libre Franklin"/>
              <a:sym typeface="Libre Franklin"/>
            </a:endParaRPr>
          </a:p>
          <a:p>
            <a:pPr marL="438150" lvl="0" indent="-342900" algn="l" rtl="0">
              <a:spcBef>
                <a:spcPts val="0"/>
              </a:spcBef>
              <a:spcAft>
                <a:spcPts val="0"/>
              </a:spcAft>
              <a:buSzPts val="2100"/>
              <a:buFont typeface="Arial" panose="020B0604020202020204" pitchFamily="34" charset="0"/>
              <a:buChar char="•"/>
            </a:pPr>
            <a:r>
              <a:rPr lang="en-US" sz="2100" dirty="0">
                <a:latin typeface="Franklin Gothic Book" panose="020B0503020102020204" pitchFamily="34" charset="0"/>
                <a:ea typeface="Libre Franklin"/>
                <a:cs typeface="Libre Franklin"/>
                <a:sym typeface="Libre Franklin"/>
              </a:rPr>
              <a:t>promoting factual misrepresentations</a:t>
            </a:r>
            <a:endParaRPr sz="2100" dirty="0">
              <a:latin typeface="Franklin Gothic Book" panose="020B0503020102020204" pitchFamily="34" charset="0"/>
              <a:ea typeface="Libre Franklin"/>
              <a:cs typeface="Libre Franklin"/>
              <a:sym typeface="Libre Franklin"/>
            </a:endParaRPr>
          </a:p>
          <a:p>
            <a:pPr marL="438150" lvl="0" indent="-342900" algn="l" rtl="0">
              <a:spcBef>
                <a:spcPts val="0"/>
              </a:spcBef>
              <a:spcAft>
                <a:spcPts val="0"/>
              </a:spcAft>
              <a:buSzPts val="2100"/>
              <a:buFont typeface="Arial" panose="020B0604020202020204" pitchFamily="34" charset="0"/>
              <a:buChar char="•"/>
            </a:pPr>
            <a:r>
              <a:rPr lang="en-US" sz="2100" dirty="0">
                <a:latin typeface="Franklin Gothic Book" panose="020B0503020102020204" pitchFamily="34" charset="0"/>
                <a:ea typeface="Libre Franklin"/>
                <a:cs typeface="Libre Franklin"/>
                <a:sym typeface="Libre Franklin"/>
              </a:rPr>
              <a:t>advancing a single story</a:t>
            </a:r>
            <a:endParaRPr sz="2100" dirty="0">
              <a:latin typeface="Franklin Gothic Book" panose="020B0503020102020204" pitchFamily="34" charset="0"/>
              <a:ea typeface="Libre Franklin"/>
              <a:cs typeface="Libre Franklin"/>
              <a:sym typeface="Libre Franklin"/>
            </a:endParaRPr>
          </a:p>
          <a:p>
            <a:pPr marL="438150" lvl="0" indent="-342900" algn="l" rtl="0">
              <a:spcBef>
                <a:spcPts val="0"/>
              </a:spcBef>
              <a:spcAft>
                <a:spcPts val="0"/>
              </a:spcAft>
              <a:buSzPts val="2100"/>
              <a:buFont typeface="Arial" panose="020B0604020202020204" pitchFamily="34" charset="0"/>
              <a:buChar char="•"/>
            </a:pPr>
            <a:r>
              <a:rPr lang="en-US" sz="2100" dirty="0">
                <a:latin typeface="Franklin Gothic Book" panose="020B0503020102020204" pitchFamily="34" charset="0"/>
                <a:ea typeface="Libre Franklin"/>
                <a:cs typeface="Libre Franklin"/>
                <a:sym typeface="Libre Franklin"/>
              </a:rPr>
              <a:t>avoiding contemporary events, issues and experiences </a:t>
            </a:r>
          </a:p>
          <a:p>
            <a:pPr marL="438150" lvl="0" indent="-342900" algn="l" rtl="0">
              <a:spcBef>
                <a:spcPts val="0"/>
              </a:spcBef>
              <a:spcAft>
                <a:spcPts val="0"/>
              </a:spcAft>
              <a:buSzPts val="2100"/>
              <a:buFont typeface="Arial" panose="020B0604020202020204" pitchFamily="34" charset="0"/>
              <a:buChar char="•"/>
            </a:pPr>
            <a:r>
              <a:rPr lang="en-US" sz="2100" dirty="0">
                <a:latin typeface="Franklin Gothic Book" panose="020B0503020102020204" pitchFamily="34" charset="0"/>
                <a:ea typeface="Libre Franklin"/>
                <a:cs typeface="Libre Franklin"/>
                <a:sym typeface="Libre Franklin"/>
              </a:rPr>
              <a:t>eliminating connections to lives and experiences</a:t>
            </a:r>
            <a:r>
              <a:rPr lang="en-US" sz="1700" dirty="0">
                <a:latin typeface="Franklin Gothic Book" panose="020B0503020102020204" pitchFamily="34" charset="0"/>
                <a:ea typeface="Libre Franklin"/>
                <a:cs typeface="Libre Franklin"/>
                <a:sym typeface="Libre Franklin"/>
              </a:rPr>
              <a:t> </a:t>
            </a:r>
            <a:endParaRPr sz="1700" dirty="0">
              <a:latin typeface="Franklin Gothic Book" panose="020B0503020102020204" pitchFamily="34" charset="0"/>
              <a:ea typeface="Libre Franklin"/>
              <a:cs typeface="Libre Franklin"/>
              <a:sym typeface="Libre Franklin"/>
            </a:endParaRPr>
          </a:p>
          <a:p>
            <a:pPr marL="0" lvl="0" indent="0" algn="l" rtl="0">
              <a:spcBef>
                <a:spcPts val="0"/>
              </a:spcBef>
              <a:spcAft>
                <a:spcPts val="0"/>
              </a:spcAft>
              <a:buNone/>
            </a:pPr>
            <a:endParaRPr dirty="0">
              <a:latin typeface="Franklin Gothic Book" panose="020B0503020102020204" pitchFamily="34" charset="0"/>
              <a:ea typeface="Libre Franklin"/>
              <a:cs typeface="Libre Franklin"/>
              <a:sym typeface="Libre Franklin"/>
            </a:endParaRPr>
          </a:p>
        </p:txBody>
      </p:sp>
      <p:sp>
        <p:nvSpPr>
          <p:cNvPr id="467" name="Google Shape;467;g22d853f5712_0_23"/>
          <p:cNvSpPr txBox="1"/>
          <p:nvPr/>
        </p:nvSpPr>
        <p:spPr>
          <a:xfrm>
            <a:off x="6786525" y="1841250"/>
            <a:ext cx="4813800" cy="3032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dirty="0">
                <a:solidFill>
                  <a:schemeClr val="dk1"/>
                </a:solidFill>
                <a:latin typeface="Franklin Gothic Book" panose="020B0503020102020204" pitchFamily="34" charset="0"/>
                <a:ea typeface="Libre Franklin"/>
                <a:cs typeface="Libre Franklin"/>
                <a:sym typeface="Libre Franklin"/>
              </a:rPr>
              <a:t>Limits Opportunities to:</a:t>
            </a:r>
            <a:endParaRPr sz="2400" b="1" dirty="0">
              <a:solidFill>
                <a:schemeClr val="dk1"/>
              </a:solidFill>
              <a:latin typeface="Franklin Gothic Book" panose="020B0503020102020204" pitchFamily="34" charset="0"/>
              <a:ea typeface="Libre Franklin"/>
              <a:cs typeface="Libre Franklin"/>
              <a:sym typeface="Libre Franklin"/>
            </a:endParaRPr>
          </a:p>
          <a:p>
            <a:pPr marL="438150" lvl="0" indent="-342900" algn="l" rtl="0">
              <a:spcBef>
                <a:spcPts val="0"/>
              </a:spcBef>
              <a:spcAft>
                <a:spcPts val="0"/>
              </a:spcAft>
              <a:buClr>
                <a:schemeClr val="dk1"/>
              </a:buClr>
              <a:buSzPts val="2100"/>
              <a:buFont typeface="Arial" panose="020B0604020202020204" pitchFamily="34" charset="0"/>
              <a:buChar char="•"/>
            </a:pPr>
            <a:r>
              <a:rPr lang="en-US" sz="2100" dirty="0">
                <a:solidFill>
                  <a:schemeClr val="dk1"/>
                </a:solidFill>
                <a:latin typeface="Franklin Gothic Book" panose="020B0503020102020204" pitchFamily="34" charset="0"/>
                <a:ea typeface="Libre Franklin"/>
                <a:cs typeface="Libre Franklin"/>
                <a:sym typeface="Libre Franklin"/>
              </a:rPr>
              <a:t>build critical “muscles” for thinking disposition</a:t>
            </a:r>
            <a:endParaRPr sz="2100" dirty="0">
              <a:solidFill>
                <a:schemeClr val="dk1"/>
              </a:solidFill>
              <a:latin typeface="Franklin Gothic Book" panose="020B0503020102020204" pitchFamily="34" charset="0"/>
              <a:ea typeface="Libre Franklin"/>
              <a:cs typeface="Libre Franklin"/>
              <a:sym typeface="Libre Franklin"/>
            </a:endParaRPr>
          </a:p>
          <a:p>
            <a:pPr marL="438150" lvl="0" indent="-342900" algn="l" rtl="0">
              <a:spcBef>
                <a:spcPts val="0"/>
              </a:spcBef>
              <a:spcAft>
                <a:spcPts val="0"/>
              </a:spcAft>
              <a:buClr>
                <a:schemeClr val="dk1"/>
              </a:buClr>
              <a:buSzPts val="2100"/>
              <a:buFont typeface="Arial" panose="020B0604020202020204" pitchFamily="34" charset="0"/>
              <a:buChar char="•"/>
            </a:pPr>
            <a:r>
              <a:rPr lang="en-US" sz="2100" dirty="0">
                <a:solidFill>
                  <a:schemeClr val="dk1"/>
                </a:solidFill>
                <a:latin typeface="Franklin Gothic Book" panose="020B0503020102020204" pitchFamily="34" charset="0"/>
                <a:ea typeface="Libre Franklin"/>
                <a:cs typeface="Libre Franklin"/>
                <a:sym typeface="Libre Franklin"/>
              </a:rPr>
              <a:t>practice metacognitive skills</a:t>
            </a:r>
            <a:endParaRPr sz="2100" dirty="0">
              <a:solidFill>
                <a:schemeClr val="dk1"/>
              </a:solidFill>
              <a:latin typeface="Franklin Gothic Book" panose="020B0503020102020204" pitchFamily="34" charset="0"/>
              <a:ea typeface="Libre Franklin"/>
              <a:cs typeface="Libre Franklin"/>
              <a:sym typeface="Libre Franklin"/>
            </a:endParaRPr>
          </a:p>
          <a:p>
            <a:pPr marL="438150" lvl="0" indent="-342900" algn="l" rtl="0">
              <a:spcBef>
                <a:spcPts val="0"/>
              </a:spcBef>
              <a:spcAft>
                <a:spcPts val="0"/>
              </a:spcAft>
              <a:buClr>
                <a:schemeClr val="dk1"/>
              </a:buClr>
              <a:buSzPts val="2100"/>
              <a:buFont typeface="Arial" panose="020B0604020202020204" pitchFamily="34" charset="0"/>
              <a:buChar char="•"/>
            </a:pPr>
            <a:r>
              <a:rPr lang="en-US" sz="2100" dirty="0">
                <a:solidFill>
                  <a:schemeClr val="dk1"/>
                </a:solidFill>
                <a:latin typeface="Franklin Gothic Book" panose="020B0503020102020204" pitchFamily="34" charset="0"/>
                <a:ea typeface="Libre Franklin"/>
                <a:cs typeface="Libre Franklin"/>
                <a:sym typeface="Libre Franklin"/>
              </a:rPr>
              <a:t>grapple with and attempt to reconcile different accounts</a:t>
            </a:r>
            <a:endParaRPr sz="2100" dirty="0">
              <a:solidFill>
                <a:schemeClr val="dk1"/>
              </a:solidFill>
              <a:latin typeface="Franklin Gothic Book" panose="020B0503020102020204" pitchFamily="34" charset="0"/>
              <a:ea typeface="Libre Franklin"/>
              <a:cs typeface="Libre Franklin"/>
              <a:sym typeface="Libre Franklin"/>
            </a:endParaRPr>
          </a:p>
          <a:p>
            <a:pPr marL="438150" lvl="0" indent="-342900" algn="l" rtl="0">
              <a:spcBef>
                <a:spcPts val="0"/>
              </a:spcBef>
              <a:spcAft>
                <a:spcPts val="0"/>
              </a:spcAft>
              <a:buClr>
                <a:schemeClr val="dk1"/>
              </a:buClr>
              <a:buSzPts val="2100"/>
              <a:buFont typeface="Arial" panose="020B0604020202020204" pitchFamily="34" charset="0"/>
              <a:buChar char="•"/>
            </a:pPr>
            <a:r>
              <a:rPr lang="en-US" sz="2100" dirty="0">
                <a:solidFill>
                  <a:schemeClr val="dk1"/>
                </a:solidFill>
                <a:latin typeface="Franklin Gothic Book" panose="020B0503020102020204" pitchFamily="34" charset="0"/>
                <a:ea typeface="Libre Franklin"/>
                <a:cs typeface="Libre Franklin"/>
                <a:sym typeface="Libre Franklin"/>
              </a:rPr>
              <a:t>engage in productive struggle and persist</a:t>
            </a:r>
            <a:endParaRPr sz="2100" dirty="0">
              <a:solidFill>
                <a:schemeClr val="dk1"/>
              </a:solidFill>
              <a:latin typeface="Franklin Gothic Book" panose="020B0503020102020204" pitchFamily="34" charset="0"/>
              <a:ea typeface="Libre Franklin"/>
              <a:cs typeface="Libre Franklin"/>
              <a:sym typeface="Libre Franklin"/>
            </a:endParaRPr>
          </a:p>
          <a:p>
            <a:pPr marL="0" lvl="0" indent="0" algn="l" rtl="0">
              <a:spcBef>
                <a:spcPts val="0"/>
              </a:spcBef>
              <a:spcAft>
                <a:spcPts val="0"/>
              </a:spcAft>
              <a:buNone/>
            </a:pPr>
            <a:endParaRPr dirty="0">
              <a:latin typeface="Franklin Gothic Book" panose="020B0503020102020204" pitchFamily="34" charset="0"/>
              <a:ea typeface="Libre Franklin"/>
              <a:cs typeface="Libre Franklin"/>
              <a:sym typeface="Libre Frankli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255a0864f81_3_1"/>
          <p:cNvSpPr txBox="1">
            <a:spLocks noGrp="1"/>
          </p:cNvSpPr>
          <p:nvPr>
            <p:ph type="title"/>
          </p:nvPr>
        </p:nvSpPr>
        <p:spPr>
          <a:xfrm>
            <a:off x="268574" y="200233"/>
            <a:ext cx="11663596" cy="1325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26329"/>
              <a:buFont typeface="Arial"/>
              <a:buNone/>
            </a:pPr>
            <a:r>
              <a:rPr lang="en-US" sz="3759"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9"/>
                  </a:ext>
                </a:extLst>
              </a:rPr>
              <a:t>How might reducing the complexity of a source negatively affect social studies learning for students? (2) </a:t>
            </a:r>
            <a:endParaRPr lang="en-US" dirty="0">
              <a:latin typeface="Franklin Gothic Medium" panose="020B0603020102020204" pitchFamily="34" charset="0"/>
            </a:endParaRPr>
          </a:p>
        </p:txBody>
      </p:sp>
      <p:sp>
        <p:nvSpPr>
          <p:cNvPr id="474" name="Google Shape;474;g255a0864f81_3_1"/>
          <p:cNvSpPr txBox="1">
            <a:spLocks noGrp="1"/>
          </p:cNvSpPr>
          <p:nvPr>
            <p:ph type="body" idx="1"/>
          </p:nvPr>
        </p:nvSpPr>
        <p:spPr>
          <a:xfrm>
            <a:off x="763248" y="1525933"/>
            <a:ext cx="10944069"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latin typeface="Franklin Gothic Book" panose="020B0503020102020204" pitchFamily="34" charset="0"/>
              </a:rPr>
              <a:t>View the </a:t>
            </a:r>
            <a:r>
              <a:rPr lang="en-US" u="sng" dirty="0">
                <a:solidFill>
                  <a:schemeClr val="hlink"/>
                </a:solidFill>
                <a:latin typeface="Franklin Gothic Book" panose="020B0503020102020204" pitchFamily="34" charset="0"/>
                <a:hlinkClick r:id="rId3"/>
              </a:rPr>
              <a:t>Modified Sources</a:t>
            </a:r>
            <a:r>
              <a:rPr lang="en-US" dirty="0">
                <a:latin typeface="Franklin Gothic Book" panose="020B0503020102020204" pitchFamily="34" charset="0"/>
              </a:rPr>
              <a:t> document. Read the original source and the two examples of modifications. Consider the following questions:</a:t>
            </a:r>
            <a:endParaRPr dirty="0">
              <a:latin typeface="Franklin Gothic Book" panose="020B0503020102020204" pitchFamily="34" charset="0"/>
            </a:endParaRPr>
          </a:p>
          <a:p>
            <a:pPr marL="457200" lvl="0" indent="-342900" algn="l" rtl="0">
              <a:lnSpc>
                <a:spcPct val="120000"/>
              </a:lnSpc>
              <a:spcBef>
                <a:spcPts val="1000"/>
              </a:spcBef>
              <a:spcAft>
                <a:spcPts val="0"/>
              </a:spcAft>
              <a:buSzPts val="1800"/>
              <a:buChar char="•"/>
            </a:pPr>
            <a:r>
              <a:rPr lang="en-US" dirty="0">
                <a:latin typeface="Franklin Gothic Book" panose="020B0503020102020204" pitchFamily="34" charset="0"/>
              </a:rPr>
              <a:t>How is the modified Source A different from Source B?</a:t>
            </a:r>
            <a:endParaRPr dirty="0">
              <a:latin typeface="Franklin Gothic Book" panose="020B0503020102020204" pitchFamily="34" charset="0"/>
            </a:endParaRPr>
          </a:p>
          <a:p>
            <a:pPr marL="457200" lvl="0" indent="-342900" algn="l" rtl="0">
              <a:lnSpc>
                <a:spcPct val="120000"/>
              </a:lnSpc>
              <a:spcBef>
                <a:spcPts val="0"/>
              </a:spcBef>
              <a:spcAft>
                <a:spcPts val="0"/>
              </a:spcAft>
              <a:buSzPts val="1800"/>
              <a:buChar char="•"/>
            </a:pPr>
            <a:r>
              <a:rPr lang="en-US" dirty="0">
                <a:latin typeface="Franklin Gothic Book" panose="020B0503020102020204" pitchFamily="34" charset="0"/>
              </a:rPr>
              <a:t>What information from the original source is missing in Source B due to this modification?</a:t>
            </a:r>
            <a:endParaRPr dirty="0">
              <a:latin typeface="Franklin Gothic Book" panose="020B0503020102020204" pitchFamily="34" charset="0"/>
            </a:endParaRPr>
          </a:p>
          <a:p>
            <a:pPr marL="457200" lvl="0" indent="-342900" algn="l" rtl="0">
              <a:lnSpc>
                <a:spcPct val="120000"/>
              </a:lnSpc>
              <a:spcBef>
                <a:spcPts val="0"/>
              </a:spcBef>
              <a:spcAft>
                <a:spcPts val="0"/>
              </a:spcAft>
              <a:buSzPts val="1800"/>
              <a:buChar char="•"/>
            </a:pPr>
            <a:r>
              <a:rPr lang="en-US" dirty="0">
                <a:latin typeface="Franklin Gothic Book" panose="020B0503020102020204" pitchFamily="34" charset="0"/>
              </a:rPr>
              <a:t>Were any student opportunities limited in Source B? If so, what were they?</a:t>
            </a:r>
            <a:endParaRPr dirty="0">
              <a:latin typeface="Franklin Gothic Book" panose="020B05030201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g1f145736de9_0_232"/>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Adapting Sources (1)</a:t>
            </a:r>
            <a:endParaRPr dirty="0">
              <a:latin typeface="Franklin Gothic Medium" panose="020B0603020102020204" pitchFamily="34" charset="0"/>
            </a:endParaRPr>
          </a:p>
        </p:txBody>
      </p:sp>
      <p:sp>
        <p:nvSpPr>
          <p:cNvPr id="480" name="Google Shape;480;g1f145736de9_0_232"/>
          <p:cNvSpPr txBox="1">
            <a:spLocks noGrp="1"/>
          </p:cNvSpPr>
          <p:nvPr>
            <p:ph type="body" idx="1"/>
          </p:nvPr>
        </p:nvSpPr>
        <p:spPr>
          <a:xfrm>
            <a:off x="838200" y="3904700"/>
            <a:ext cx="10515600" cy="2272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latin typeface="Franklin Gothic Book" panose="020B0503020102020204" pitchFamily="34" charset="0"/>
              </a:rPr>
              <a:t>Read the article entitled, </a:t>
            </a:r>
            <a:r>
              <a:rPr lang="en-US" i="1" u="sng" dirty="0">
                <a:solidFill>
                  <a:schemeClr val="hlink"/>
                </a:solidFill>
                <a:latin typeface="Franklin Gothic Book" panose="020B0503020102020204" pitchFamily="34" charset="0"/>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0"/>
                  </a:ext>
                </a:extLst>
              </a:rPr>
              <a:t>Tampering</a:t>
            </a:r>
            <a:r>
              <a:rPr lang="en-US" i="1" u="sng" dirty="0">
                <a:solidFill>
                  <a:schemeClr val="hlink"/>
                </a:solidFill>
                <a:latin typeface="Franklin Gothic Book" panose="020B0503020102020204" pitchFamily="34" charset="0"/>
                <a:hlinkClick r:id="rId3"/>
              </a:rPr>
              <a:t> with History: Adapting Primary Sources for Struggling Readers</a:t>
            </a:r>
            <a:r>
              <a:rPr lang="en-US" dirty="0">
                <a:latin typeface="Franklin Gothic Book" panose="020B0503020102020204" pitchFamily="34" charset="0"/>
              </a:rPr>
              <a:t>. As you read this article, engage in </a:t>
            </a:r>
            <a:r>
              <a:rPr lang="en-US" u="sng" dirty="0">
                <a:solidFill>
                  <a:schemeClr val="hlink"/>
                </a:solidFill>
                <a:latin typeface="Franklin Gothic Book" panose="020B0503020102020204" pitchFamily="34" charset="0"/>
                <a:hlinkClick r:id="rId4"/>
              </a:rPr>
              <a:t>chunking</a:t>
            </a:r>
            <a:r>
              <a:rPr lang="en-US" dirty="0">
                <a:latin typeface="Franklin Gothic Book" panose="020B0503020102020204" pitchFamily="34" charset="0"/>
              </a:rPr>
              <a:t> to organize and synthesize your thinking about when and how sources should be adapted. </a:t>
            </a:r>
          </a:p>
        </p:txBody>
      </p:sp>
      <p:pic>
        <p:nvPicPr>
          <p:cNvPr id="481" name="Google Shape;481;g1f145736de9_0_232">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3252075" y="1752825"/>
            <a:ext cx="4482353" cy="176702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2023-09-08T04:00:00+00:00</Publication_x0020_Date>
    <Audience1 xmlns="3a62de7d-ba57-4f43-9dae-9623ba637be0"/>
    <_dlc_DocId xmlns="3a62de7d-ba57-4f43-9dae-9623ba637be0">KYED-536-1858</_dlc_DocId>
    <_dlc_DocIdUrl xmlns="3a62de7d-ba57-4f43-9dae-9623ba637be0">
      <Url>https://www.education.ky.gov/curriculum/standards/kyacadstand/_layouts/15/DocIdRedir.aspx?ID=KYED-536-1858</Url>
      <Description>KYED-536-1858</Description>
    </_dlc_DocIdUrl>
    <Content_x0020_Review_x0020_Status xmlns="3a62de7d-ba57-4f43-9dae-9623ba637be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ECE5165-84DD-46D5-9310-83701A1C7F3A}">
  <ds:schemaRefs>
    <ds:schemaRef ds:uri="http://schemas.microsoft.com/sharepoint/v3/contenttype/forms"/>
  </ds:schemaRefs>
</ds:datastoreItem>
</file>

<file path=customXml/itemProps2.xml><?xml version="1.0" encoding="utf-8"?>
<ds:datastoreItem xmlns:ds="http://schemas.openxmlformats.org/officeDocument/2006/customXml" ds:itemID="{165F92F3-8CC4-4EB1-BAB6-4886AEB7981C}">
  <ds:schemaRefs>
    <ds:schemaRef ds:uri="http://www.w3.org/XML/1998/namespace"/>
    <ds:schemaRef ds:uri="http://purl.org/dc/terms/"/>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http://schemas.microsoft.com/office/2006/metadata/properties"/>
    <ds:schemaRef ds:uri="3a62de7d-ba57-4f43-9dae-9623ba637be0"/>
    <ds:schemaRef ds:uri="http://schemas.microsoft.com/sharepoint/v3"/>
    <ds:schemaRef ds:uri="http://purl.org/dc/dcmitype/"/>
  </ds:schemaRefs>
</ds:datastoreItem>
</file>

<file path=customXml/itemProps3.xml><?xml version="1.0" encoding="utf-8"?>
<ds:datastoreItem xmlns:ds="http://schemas.openxmlformats.org/officeDocument/2006/customXml" ds:itemID="{3428615A-A30D-47AC-AF9B-E9D2C894C372}"/>
</file>

<file path=customXml/itemProps4.xml><?xml version="1.0" encoding="utf-8"?>
<ds:datastoreItem xmlns:ds="http://schemas.openxmlformats.org/officeDocument/2006/customXml" ds:itemID="{02887339-70BC-4B2D-8BF7-F293D84687A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21403</TotalTime>
  <Words>4656</Words>
  <Application>Microsoft Office PowerPoint</Application>
  <PresentationFormat>Widescreen</PresentationFormat>
  <Paragraphs>297</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Supporting Students in Using Evidence 2</vt:lpstr>
      <vt:lpstr>Introduction</vt:lpstr>
      <vt:lpstr>Supporting Students When Engaging With Complex Sources</vt:lpstr>
      <vt:lpstr>How is the complexity of a source determined?</vt:lpstr>
      <vt:lpstr>Supporting Teachers When Engaging With Complex Sources</vt:lpstr>
      <vt:lpstr>Supporting Teachers When Engaging With Complex Sources3</vt:lpstr>
      <vt:lpstr>How might reducing the complexity of a source negatively affect social studies learning for students? (1) </vt:lpstr>
      <vt:lpstr>How might reducing the complexity of a source negatively affect social studies learning for students? (2) </vt:lpstr>
      <vt:lpstr>Adapting Sources (1)</vt:lpstr>
      <vt:lpstr>Adapting Sources (2)</vt:lpstr>
      <vt:lpstr>Adapting Sources (3)</vt:lpstr>
      <vt:lpstr>Adapting Sources (4)</vt:lpstr>
      <vt:lpstr>Adapting Sources (5)</vt:lpstr>
      <vt:lpstr>Adapting Sources (6)</vt:lpstr>
      <vt:lpstr>Excerpting Sources</vt:lpstr>
      <vt:lpstr>Check for understanding</vt:lpstr>
      <vt:lpstr>Check For Understanding Review </vt:lpstr>
      <vt:lpstr>Application</vt:lpstr>
      <vt:lpstr>Reflection</vt:lpstr>
      <vt:lpstr>Conclusion of Module Two of the Supporting Students in Using Evidence module series </vt:lpstr>
      <vt:lpstr>Supporting Students in Using Evidence4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Students in Using Evidence</dc:title>
  <dc:creator>Harris, Danielle - Division of Communications</dc:creator>
  <cp:lastModifiedBy>Ransom, Heather - Division of Academic Program Standards</cp:lastModifiedBy>
  <cp:revision>13</cp:revision>
  <dcterms:created xsi:type="dcterms:W3CDTF">2021-11-08T14:53:11Z</dcterms:created>
  <dcterms:modified xsi:type="dcterms:W3CDTF">2025-12-09T16:25:03Z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d2c0d1be-0c1a-437d-a207-a1119f182719</vt:lpwstr>
  </property>
  <property fmtid="{D5CDD505-2E9C-101B-9397-08002B2CF9AE}" pid="4" name="MSIP_Label_eb544694-0027-44fa-bee4-2648c0363f9d_Enabled">
    <vt:lpwstr>true</vt:lpwstr>
  </property>
  <property fmtid="{D5CDD505-2E9C-101B-9397-08002B2CF9AE}" pid="5" name="MSIP_Label_eb544694-0027-44fa-bee4-2648c0363f9d_SetDate">
    <vt:lpwstr>2024-07-30T18:33:52Z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34df6247-6ed0-4ccd-8f47-2c46c74ab383</vt:lpwstr>
  </property>
  <property fmtid="{D5CDD505-2E9C-101B-9397-08002B2CF9AE}" pid="10" name="MSIP_Label_eb544694-0027-44fa-bee4-2648c0363f9d_ContentBits">
    <vt:lpwstr>0</vt:lpwstr>
  </property>
</Properties>
</file>