
<file path=[Content_Types].xml><?xml version="1.0" encoding="utf-8"?>
<Types xmlns="http://schemas.openxmlformats.org/package/2006/content-types">
  <Default Extension="svg" ContentType="image/svg+xml"/>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slides/slide43.xml" ContentType="application/vnd.openxmlformats-officedocument.presentationml.slide+xml"/>
  <Override PartName="/ppt/slides/slide44.xml" ContentType="application/vnd.openxmlformats-officedocument.presentationml.slide+xml"/>
  <Override PartName="/ppt/presentation.xml" ContentType="application/vnd.openxmlformats-officedocument.presentationml.presentation.main+xml"/>
  <Override PartName="/ppt/slides/slide4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1.xml" ContentType="application/vnd.openxmlformats-officedocument.presentationml.slide+xml"/>
  <Override PartName="/ppt/notesSlides/notesSlide44.xml" ContentType="application/vnd.openxmlformats-officedocument.presentationml.notesSlide+xml"/>
  <Override PartName="/ppt/slideMasters/slideMaster1.xml" ContentType="application/vnd.openxmlformats-officedocument.presentationml.slideMaster+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37.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19.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ppt/authors.xml" ContentType="application/vnd.ms-powerpoint.author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49"/>
  </p:notesMasterIdLst>
  <p:handoutMasterIdLst>
    <p:handoutMasterId r:id="rId50"/>
  </p:handoutMasterIdLst>
  <p:sldIdLst>
    <p:sldId id="312" r:id="rId5"/>
    <p:sldId id="705" r:id="rId6"/>
    <p:sldId id="325" r:id="rId7"/>
    <p:sldId id="689" r:id="rId8"/>
    <p:sldId id="707" r:id="rId9"/>
    <p:sldId id="652" r:id="rId10"/>
    <p:sldId id="738" r:id="rId11"/>
    <p:sldId id="782" r:id="rId12"/>
    <p:sldId id="985" r:id="rId13"/>
    <p:sldId id="783" r:id="rId14"/>
    <p:sldId id="961" r:id="rId15"/>
    <p:sldId id="973" r:id="rId16"/>
    <p:sldId id="979" r:id="rId17"/>
    <p:sldId id="758" r:id="rId18"/>
    <p:sldId id="820" r:id="rId19"/>
    <p:sldId id="983" r:id="rId20"/>
    <p:sldId id="953" r:id="rId21"/>
    <p:sldId id="950" r:id="rId22"/>
    <p:sldId id="978" r:id="rId23"/>
    <p:sldId id="981" r:id="rId24"/>
    <p:sldId id="962" r:id="rId25"/>
    <p:sldId id="739" r:id="rId26"/>
    <p:sldId id="904" r:id="rId27"/>
    <p:sldId id="980" r:id="rId28"/>
    <p:sldId id="720" r:id="rId29"/>
    <p:sldId id="971" r:id="rId30"/>
    <p:sldId id="969" r:id="rId31"/>
    <p:sldId id="954" r:id="rId32"/>
    <p:sldId id="974" r:id="rId33"/>
    <p:sldId id="975" r:id="rId34"/>
    <p:sldId id="964" r:id="rId35"/>
    <p:sldId id="976" r:id="rId36"/>
    <p:sldId id="982" r:id="rId37"/>
    <p:sldId id="965" r:id="rId38"/>
    <p:sldId id="959" r:id="rId39"/>
    <p:sldId id="967" r:id="rId40"/>
    <p:sldId id="960" r:id="rId41"/>
    <p:sldId id="972" r:id="rId42"/>
    <p:sldId id="970" r:id="rId43"/>
    <p:sldId id="746" r:id="rId44"/>
    <p:sldId id="966" r:id="rId45"/>
    <p:sldId id="748" r:id="rId46"/>
    <p:sldId id="986" r:id="rId47"/>
    <p:sldId id="73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FEC27-3BDE-0E72-18C0-3BBE6A1D3CC2}" name="Wendy Moore" initials="WM" userId="S::wmoore@wested.org::aba8a7fa-9035-40ce-8e2e-aed1955f065e" providerId="AD"/>
  <p188:author id="{D6951431-C8AB-793B-88AB-54A72DE3E4D2}" name="Thomas Clouse" initials="TC" userId="VwEmAgul0NU4yqF9uqYsTmFsP6Gdz0j6hCVcOYUDDos=" providerId="None"/>
  <p188:author id="{66B77D4D-9B29-7C3D-58D0-B5FCB8E54FF3}" name="Jessica Arnold" initials="JA" userId="S::jarnold@wested.org::df342c04-ef47-457a-88b6-781e59fb415c" providerId="AD"/>
  <p188:author id="{F1120FFA-FB1D-54BE-3426-7B502229E827}" name="Meghan Bell" initials="MB" userId="S::mbell@wested.org::b86295b9-47e3-4e95-a2ef-e4b309a45d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eghan Bell" initials="MB" lastIdx="14" clrIdx="6">
    <p:extLst/>
  </p:cmAuthor>
  <p:cmAuthor id="1" name="Chelsea Talakoub" initials="CT" lastIdx="27" clrIdx="0">
    <p:extLst/>
  </p:cmAuthor>
  <p:cmAuthor id="2" name="Christina Johnson" initials="COJ" lastIdx="19" clrIdx="1">
    <p:extLst/>
  </p:cmAuthor>
  <p:cmAuthor id="3" name="Jessica Arnold" initials="JA" lastIdx="183" clrIdx="2">
    <p:extLst/>
  </p:cmAuthor>
  <p:cmAuthor id="4" name="Bryan Hemberg" initials="BH" lastIdx="75" clrIdx="3">
    <p:extLst/>
  </p:cmAuthor>
  <p:cmAuthor id="5" name="Misty Higgins" initials="MH" lastIdx="25" clrIdx="4">
    <p:extLst/>
  </p:cmAuthor>
  <p:cmAuthor id="6" name="Davidson, Caryn - Division of Academic Program Standards" initials="DS"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A828"/>
    <a:srgbClr val="4A66AC"/>
    <a:srgbClr val="FEF0CA"/>
    <a:srgbClr val="CDA728"/>
    <a:srgbClr val="0C4A8A"/>
    <a:srgbClr val="D0A728"/>
    <a:srgbClr val="D2BD28"/>
    <a:srgbClr val="5AA2AE"/>
    <a:srgbClr val="6F81AC"/>
    <a:srgbClr val="4A6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8" autoAdjust="0"/>
    <p:restoredTop sz="64286" autoAdjust="0"/>
  </p:normalViewPr>
  <p:slideViewPr>
    <p:cSldViewPr snapToGrid="0">
      <p:cViewPr varScale="1">
        <p:scale>
          <a:sx n="79" d="100"/>
          <a:sy n="79" d="100"/>
        </p:scale>
        <p:origin x="1336" y="192"/>
      </p:cViewPr>
      <p:guideLst/>
    </p:cSldViewPr>
  </p:slideViewPr>
  <p:outlineViewPr>
    <p:cViewPr>
      <p:scale>
        <a:sx n="33" d="100"/>
        <a:sy n="33" d="100"/>
      </p:scale>
      <p:origin x="0" y="0"/>
    </p:cViewPr>
  </p:outlineViewPr>
  <p:notesTextViewPr>
    <p:cViewPr>
      <p:scale>
        <a:sx n="120" d="100"/>
        <a:sy n="120" d="100"/>
      </p:scale>
      <p:origin x="0" y="0"/>
    </p:cViewPr>
  </p:notesTextViewPr>
  <p:notesViewPr>
    <p:cSldViewPr snapToGrid="0">
      <p:cViewPr>
        <p:scale>
          <a:sx n="1" d="2"/>
          <a:sy n="1" d="2"/>
        </p:scale>
        <p:origin x="4624" y="1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26" Type="http://schemas.openxmlformats.org/officeDocument/2006/relationships/slide" Target="slides/slide22.xml"/><Relationship Id="rId50" Type="http://schemas.openxmlformats.org/officeDocument/2006/relationships/handoutMaster" Target="handoutMasters/handoutMaster1.xml"/><Relationship Id="rId55" Type="http://schemas.openxmlformats.org/officeDocument/2006/relationships/tableStyles" Target="tableStyles.xml"/><Relationship Id="rId42" Type="http://schemas.openxmlformats.org/officeDocument/2006/relationships/slide" Target="slides/slide38.xml"/><Relationship Id="rId47" Type="http://schemas.openxmlformats.org/officeDocument/2006/relationships/slide" Target="slides/slide43.xml"/><Relationship Id="rId34" Type="http://schemas.openxmlformats.org/officeDocument/2006/relationships/slide" Target="slides/slide30.xml"/><Relationship Id="rId21" Type="http://schemas.openxmlformats.org/officeDocument/2006/relationships/slide" Target="slides/slide17.xml"/><Relationship Id="rId7" Type="http://schemas.openxmlformats.org/officeDocument/2006/relationships/slide" Target="slides/slide3.xml"/><Relationship Id="rId16" Type="http://schemas.openxmlformats.org/officeDocument/2006/relationships/slide" Target="slides/slide12.xml"/><Relationship Id="rId2" Type="http://schemas.openxmlformats.org/officeDocument/2006/relationships/customXml" Target="../customXml/item2.xml"/><Relationship Id="rId29" Type="http://schemas.openxmlformats.org/officeDocument/2006/relationships/slide" Target="slides/slide25.xml"/><Relationship Id="rId53" Type="http://schemas.openxmlformats.org/officeDocument/2006/relationships/viewProps" Target="viewProps.xml"/><Relationship Id="rId40" Type="http://schemas.openxmlformats.org/officeDocument/2006/relationships/slide" Target="slides/slide36.xml"/><Relationship Id="rId45" Type="http://schemas.openxmlformats.org/officeDocument/2006/relationships/slide" Target="slides/slide41.xml"/><Relationship Id="rId32" Type="http://schemas.openxmlformats.org/officeDocument/2006/relationships/slide" Target="slides/slide28.xml"/><Relationship Id="rId37" Type="http://schemas.openxmlformats.org/officeDocument/2006/relationships/slide" Target="slides/slide33.xml"/><Relationship Id="rId24" Type="http://schemas.openxmlformats.org/officeDocument/2006/relationships/slide" Target="slides/slide20.xml"/><Relationship Id="rId11" Type="http://schemas.openxmlformats.org/officeDocument/2006/relationships/slide" Target="slides/slide7.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56" Type="http://schemas.microsoft.com/office/2018/10/relationships/authors" Target="authors.xml"/><Relationship Id="rId43" Type="http://schemas.openxmlformats.org/officeDocument/2006/relationships/slide" Target="slides/slide39.xml"/><Relationship Id="rId48" Type="http://schemas.openxmlformats.org/officeDocument/2006/relationships/slide" Target="slides/slide44.xml"/><Relationship Id="rId4" Type="http://schemas.openxmlformats.org/officeDocument/2006/relationships/slideMaster" Target="slideMasters/slideMaster1.xml"/><Relationship Id="rId9" Type="http://schemas.openxmlformats.org/officeDocument/2006/relationships/slide" Target="slides/slide5.xml"/><Relationship Id="rId30" Type="http://schemas.openxmlformats.org/officeDocument/2006/relationships/slide" Target="slides/slide26.xml"/><Relationship Id="rId35" Type="http://schemas.openxmlformats.org/officeDocument/2006/relationships/slide" Target="slides/slide31.xml"/><Relationship Id="rId22" Type="http://schemas.openxmlformats.org/officeDocument/2006/relationships/slide" Target="slides/slide18.xml"/><Relationship Id="rId27" Type="http://schemas.openxmlformats.org/officeDocument/2006/relationships/slide" Target="slides/slide23.xml"/><Relationship Id="rId51"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7" Type="http://schemas.openxmlformats.org/officeDocument/2006/relationships/slide" Target="slides/slide13.xml"/><Relationship Id="rId46" Type="http://schemas.openxmlformats.org/officeDocument/2006/relationships/slide" Target="slides/slide42.xml"/><Relationship Id="rId33" Type="http://schemas.openxmlformats.org/officeDocument/2006/relationships/slide" Target="slides/slide29.xml"/><Relationship Id="rId38" Type="http://schemas.openxmlformats.org/officeDocument/2006/relationships/slide" Target="slides/slide34.xml"/><Relationship Id="rId25" Type="http://schemas.openxmlformats.org/officeDocument/2006/relationships/slide" Target="slides/slide21.xml"/><Relationship Id="rId12" Type="http://schemas.openxmlformats.org/officeDocument/2006/relationships/slide" Target="slides/slide8.xml"/><Relationship Id="rId54" Type="http://schemas.openxmlformats.org/officeDocument/2006/relationships/theme" Target="theme/theme1.xml"/><Relationship Id="rId41" Type="http://schemas.openxmlformats.org/officeDocument/2006/relationships/slide" Target="slides/slide37.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49" Type="http://schemas.openxmlformats.org/officeDocument/2006/relationships/notesMaster" Target="notesMasters/notesMaster1.xml"/><Relationship Id="rId36" Type="http://schemas.openxmlformats.org/officeDocument/2006/relationships/slide" Target="slides/slide32.xml"/><Relationship Id="rId23" Type="http://schemas.openxmlformats.org/officeDocument/2006/relationships/slide" Target="slides/slide19.xml"/><Relationship Id="rId28" Type="http://schemas.openxmlformats.org/officeDocument/2006/relationships/slide" Target="slides/slide24.xml"/><Relationship Id="rId57" Type="http://schemas.openxmlformats.org/officeDocument/2006/relationships/customXml" Target="../customXml/item4.xml"/><Relationship Id="rId52" Type="http://schemas.openxmlformats.org/officeDocument/2006/relationships/presProps" Target="presProps.xml"/><Relationship Id="rId44" Type="http://schemas.openxmlformats.org/officeDocument/2006/relationships/slide" Target="slides/slide40.xml"/><Relationship Id="rId31" Type="http://schemas.openxmlformats.org/officeDocument/2006/relationships/slide" Target="slides/slide27.xml"/><Relationship Id="rId10"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7/12/21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7/12/21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a:t>
            </a:fld>
            <a:endParaRPr lang="en-US"/>
          </a:p>
        </p:txBody>
      </p:sp>
    </p:spTree>
    <p:extLst>
      <p:ext uri="{BB962C8B-B14F-4D97-AF65-F5344CB8AC3E}">
        <p14:creationId xmlns:p14="http://schemas.microsoft.com/office/powerpoint/2010/main" val="42649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Self-directed learners need to understand what they are learning and how to get there. Learning Goals and Success Criteria work in tandem to help students understand where they are going with their learning so that they can actively manage their own learning.</a:t>
            </a:r>
            <a:r>
              <a:rPr lang="en-US" sz="24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If a lesson is a journey that students and teachers take together, Learning Goals represent to students the destination of their journey, signaling clearly what they are learning and why it is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Success Criteria demonstrate to students what it looks like to be successful in achieving the Learning Goals. Success Criteria represent the check points along the route, giving students specific information to understand their progress and make adjustments to move their learning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Learning Goals and Success Criteria are essential tools for students to understand where they are in their learning so that they can become self-directed learners. </a:t>
            </a:r>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83074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What makes a good Learning Goal? They should be able to support student learning throughout a lesson and guide the formative assessment process.</a:t>
            </a:r>
          </a:p>
          <a:p>
            <a:endParaRPr lang="en-US" sz="2400" dirty="0"/>
          </a:p>
          <a:p>
            <a:r>
              <a:rPr lang="en-US" sz="2400" dirty="0"/>
              <a:t>This slide outlines some key criteria of meaningful Learning Goals. </a:t>
            </a:r>
          </a:p>
          <a:p>
            <a:endParaRPr lang="en-US" sz="2400" dirty="0"/>
          </a:p>
          <a:p>
            <a:r>
              <a:rPr lang="en-US" sz="2400" dirty="0"/>
              <a:t>Facilitators should walk participants through the qualities of meaningful Learning Goals, elaborating as necessary to support participant understanding. </a:t>
            </a:r>
          </a:p>
          <a:p>
            <a:endParaRPr lang="en-US" sz="2400" dirty="0"/>
          </a:p>
          <a:p>
            <a:r>
              <a:rPr lang="en-US" sz="2400" dirty="0"/>
              <a:t>Some ideas to support each of these elements are provided below. </a:t>
            </a:r>
          </a:p>
          <a:p>
            <a:endParaRPr lang="en-US" sz="2400" dirty="0"/>
          </a:p>
          <a:p>
            <a:r>
              <a:rPr lang="en-US" sz="2400" b="1" dirty="0"/>
              <a:t>Learning Goals:</a:t>
            </a:r>
          </a:p>
          <a:p>
            <a:endParaRPr lang="en-US" sz="2400" b="1" dirty="0"/>
          </a:p>
          <a:p>
            <a:pPr marL="365760" indent="-182880">
              <a:buFont typeface="Arial" panose="020B0604020202020204" pitchFamily="34" charset="0"/>
              <a:buChar char="•"/>
            </a:pPr>
            <a:r>
              <a:rPr lang="en-US" sz="2400" dirty="0"/>
              <a:t>As mentioned previously, the Learning Goals should align to the standards and build toward the content and cognitive complexity of the standard.</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t>At the same time, Learning Goals should be achievable during the lesson. Therefore, individual Learning Goals do not need to reflect the entirety of the learning reflected in the standard(s).</a:t>
            </a:r>
          </a:p>
          <a:p>
            <a:pPr marL="365760" indent="-182880">
              <a:buFont typeface="Arial" panose="020B0604020202020204" pitchFamily="34" charset="0"/>
              <a:buChar char="•"/>
            </a:pPr>
            <a:endParaRPr lang="en-US" sz="2400" dirty="0"/>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Teachers should ask themselves, “Are the Learning Goals worth the time students will be investing in them?” Learning Goals should focus on the most important learning of the lesson and students should be able to understand and articulate why they are focusing on this learning.</a:t>
            </a: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p>
          <a:p>
            <a:pPr marL="365760" indent="-182880">
              <a:buFont typeface="Arial" panose="020B0604020202020204" pitchFamily="34" charset="0"/>
              <a:buChar char="•"/>
            </a:pPr>
            <a:r>
              <a:rPr lang="en-US" sz="2400" dirty="0"/>
              <a:t>A key purpose of Learning Goals is to ensure that students know what they are learning and why. So, they must be presented in a way that students can make sense of them. This language is often different than the language used in the standards. After all, standards are not typically written with students in mind as the audience. Learning Goals should be developmentally appropriate and clear enough to students that they can be used by students to guide their own learning.</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t>Learning Goals should focus on what students will learn, not on what they will do in the lesson or just restate the topic of the lesson. </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t>It is important to remember, however, that Learning Goals are part of a much more extensive progression of learning that build all the way to standards. Even though Learning Goals are lesson-sized, they are not isolated or discrete; the learning they describe is aligned to a standard and connected to other prior, current and future learning. </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following checklist may be useful in supporting leaders and educators to build a shared sense of what constitutes meaningful Learning Goals and Success Criteria: https://</a:t>
            </a:r>
            <a:r>
              <a:rPr lang="en-US" sz="2400" dirty="0" err="1"/>
              <a:t>education.ky.gov</a:t>
            </a:r>
            <a:r>
              <a:rPr lang="en-US" sz="2400" dirty="0"/>
              <a:t>/curriculum/standards/</a:t>
            </a:r>
            <a:r>
              <a:rPr lang="en-US" sz="2400" dirty="0" err="1"/>
              <a:t>kyacadstand</a:t>
            </a:r>
            <a:r>
              <a:rPr lang="en-US" sz="2400" dirty="0"/>
              <a:t>/Documents/</a:t>
            </a:r>
            <a:r>
              <a:rPr lang="en-US" sz="2400" dirty="0" err="1"/>
              <a:t>Meaningful_Learning_Goals_and_Success_Criteria_Checklist.pdf</a:t>
            </a:r>
            <a:endParaRPr lang="en-US" sz="2400" dirty="0"/>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1591303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What makes good Success Criteria? They should be able to support student learning throughout the lesson and guide the formative assessment process.</a:t>
            </a:r>
          </a:p>
          <a:p>
            <a:endParaRPr lang="en-US" sz="2400" dirty="0"/>
          </a:p>
          <a:p>
            <a:r>
              <a:rPr lang="en-US" sz="2400" dirty="0"/>
              <a:t>This slide outlines some key criteria for meaningful Success Criteria. </a:t>
            </a:r>
          </a:p>
          <a:p>
            <a:endParaRPr lang="en-US" sz="2400" dirty="0"/>
          </a:p>
          <a:p>
            <a:r>
              <a:rPr lang="en-US" sz="2400" dirty="0"/>
              <a:t>Facilitators should walk participants through the qualities of meaningful Success Criteria, elaborating as necessary to support participant understanding. </a:t>
            </a:r>
          </a:p>
          <a:p>
            <a:endParaRPr lang="en-US" sz="2400" dirty="0"/>
          </a:p>
          <a:p>
            <a:r>
              <a:rPr lang="en-US" sz="2400" dirty="0"/>
              <a:t>Some ideas to support each of these elements is provided below. </a:t>
            </a:r>
          </a:p>
          <a:p>
            <a:endParaRPr lang="en-US" sz="2400" dirty="0"/>
          </a:p>
          <a:p>
            <a:pPr marL="0" indent="0">
              <a:buFont typeface="Arial" panose="020B0604020202020204" pitchFamily="34" charset="0"/>
              <a:buNone/>
            </a:pPr>
            <a:r>
              <a:rPr lang="en-US" sz="2400" b="1" dirty="0"/>
              <a:t>Success Criteria:</a:t>
            </a:r>
          </a:p>
          <a:p>
            <a:pPr marL="0" indent="0">
              <a:buFont typeface="Arial" panose="020B0604020202020204" pitchFamily="34" charset="0"/>
              <a:buNone/>
            </a:pPr>
            <a:endParaRPr lang="en-US" sz="2400" b="1" dirty="0"/>
          </a:p>
          <a:p>
            <a:pPr marL="365760" indent="-182880">
              <a:buFont typeface="Arial" panose="020B0604020202020204" pitchFamily="34" charset="0"/>
              <a:buChar char="•"/>
            </a:pPr>
            <a:r>
              <a:rPr lang="en-US" sz="2400" b="0" dirty="0"/>
              <a:t>Success Criteria tell students how they will show that they are meeting their Learning Goals; therefore, it follows that Success Criteria must be tightly aligned to the Learning Goals so that they truly reflect demonstration of that learning. </a:t>
            </a:r>
          </a:p>
          <a:p>
            <a:pPr marL="365760" indent="-182880">
              <a:buFont typeface="Arial" panose="020B0604020202020204" pitchFamily="34" charset="0"/>
              <a:buChar char="•"/>
            </a:pPr>
            <a:endParaRPr lang="en-US" sz="2400" b="0" dirty="0"/>
          </a:p>
          <a:p>
            <a:pPr marL="365760" indent="-182880">
              <a:buFont typeface="Arial" panose="020B0604020202020204" pitchFamily="34" charset="0"/>
              <a:buChar char="•"/>
            </a:pPr>
            <a:r>
              <a:rPr lang="en-US" sz="2400" dirty="0"/>
              <a:t>Success Criteria must be visible to both teachers and students. </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t>Like Learning Goals, Success Criteria are critical tools for students to manage their own learning; therefore, the Success Criteria must be communicated clearly to students so that they understand how they will show what they have learned. </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t>Success Criteria should focus on what it will look like for students to show their learning and should not reflect the activities in the lesson or some of the procedural aspects of a task, like completing a worksheet. </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t>Finally, Success Criteria should be something students can accomplish within the course of the lesson so that they can actively monitor their progress toward the Learning Goals. </a:t>
            </a:r>
          </a:p>
          <a:p>
            <a:pPr marL="171450" indent="-171450">
              <a:buFont typeface="Arial" panose="020B0604020202020204" pitchFamily="34" charset="0"/>
              <a:buChar char="•"/>
            </a:pPr>
            <a:endParaRPr lang="en-US" sz="2400" dirty="0"/>
          </a:p>
          <a:p>
            <a:pPr marL="0" indent="0">
              <a:buFont typeface="Arial" panose="020B0604020202020204" pitchFamily="34" charset="0"/>
              <a:buNone/>
            </a:pPr>
            <a:r>
              <a:rPr lang="en-US" sz="2400" dirty="0"/>
              <a:t>The following checklist may be useful in supporting leaders and educators to build a shared sense of what constitutes as meaningful Learning Goals and Success Criteria: https://education.ky.gov/curriculum/standards/kyacadstand/Documents/Meaningful_Learning_Goals_and_Success_Criteria_Checklist.pdf</a:t>
            </a:r>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2833855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Ask participants to think about the formative assessment process in their own school or district.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Read the questions on the slide and facilitate a discussion about Learning Goals and Success Criteria in participants’ own schools and districts. </a:t>
            </a:r>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2017445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Once a shared answer to the question, “Where am I going?” has been established by clarifying and sharing Learning Goals and Success Criteria, students and teachers need to understand their current status so that they can make decisions to move learning forward. This starts with eliciting meaningful evidence that can be used by both teachers and students to reason about student learning and inform next steps. </a:t>
            </a:r>
          </a:p>
          <a:p>
            <a:endParaRPr lang="en-US"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We will consider eliciting and interpreting evidence in more detail in the next slide. For more information on this topic, consult Modules 4 and 5 of </a:t>
            </a:r>
            <a:r>
              <a:rPr lang="en-US" sz="2400" b="0" kern="1200" dirty="0">
                <a:solidFill>
                  <a:schemeClr val="tx1"/>
                </a:solidFill>
                <a:effectLst/>
                <a:latin typeface="+mn-lt"/>
                <a:ea typeface="+mn-ea"/>
                <a:cs typeface="+mn-cs"/>
              </a:rPr>
              <a:t>the educator-facing module series that is a companion to this leader-facing series. </a:t>
            </a:r>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3052450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In the formative assessment process, evidence of student learning is central for informing student and teacher decisions about next steps to move students toward their Learning Goals. A critical element of lesson planning is integrating strategies to gather evidence of student learning during the learning. </a:t>
            </a:r>
          </a:p>
          <a:p>
            <a:endParaRPr lang="en-US" sz="2400" dirty="0"/>
          </a:p>
          <a:p>
            <a:pPr marL="365760" indent="-182880">
              <a:buFont typeface="Arial" panose="020B0604020202020204" pitchFamily="34" charset="0"/>
              <a:buChar char="•"/>
            </a:pPr>
            <a:r>
              <a:rPr lang="en-US" sz="2400" dirty="0"/>
              <a:t>First, keep in mind that eliciting evidence of student learning is </a:t>
            </a:r>
            <a:r>
              <a:rPr lang="en-US" sz="2400" b="1" dirty="0"/>
              <a:t>intentional and planned</a:t>
            </a:r>
            <a:r>
              <a:rPr lang="en-US" sz="2400" dirty="0"/>
              <a:t>. It should be a key aspect of the lesson design process and implemented when a lesson is enacted. Just like with other aspects of lesson design, teachers may use their professional judgement to make adjustments to evidence gathering strategies while they are teaching. Eliciting evidence of student learning shouldn’t be on-the-fly but part of a strategic plan to support students to achieve their intended learning. </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t>Another central purpose behind gathering evidence of student learning is to </a:t>
            </a:r>
            <a:r>
              <a:rPr lang="en-US" sz="2400" b="1" dirty="0"/>
              <a:t>make student learning visible</a:t>
            </a:r>
            <a:r>
              <a:rPr lang="en-US" sz="2400" dirty="0"/>
              <a:t>. This means that evidence is elicited as students engage in a performance that makes their thinking tangible. Such opportunities may arise during teacher-student interactions, during peer interactions, and when examining student work products. </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t>The whole point of eliciting evidence of student learning is to allow students to manage their own learning and for teachers to reflect on and adjust their instruction. So, evidence gathered must provide information that goes deeper than “got it” or “didn’t get it” to provide a more complex understanding of where students are in their learning to inform forward-looking decisions about </a:t>
            </a:r>
            <a:r>
              <a:rPr lang="en-US" sz="2400" b="1" dirty="0"/>
              <a:t>next steps in learning. </a:t>
            </a:r>
          </a:p>
          <a:p>
            <a:pPr marL="365760" indent="-182880">
              <a:buFont typeface="Arial" panose="020B0604020202020204" pitchFamily="34" charset="0"/>
              <a:buChar char="•"/>
            </a:pPr>
            <a:endParaRPr lang="en-US" sz="2400" b="1" dirty="0"/>
          </a:p>
          <a:p>
            <a:pPr marL="365760" indent="-182880">
              <a:buFont typeface="Arial" panose="020B0604020202020204" pitchFamily="34" charset="0"/>
              <a:buChar char="•"/>
            </a:pPr>
            <a:r>
              <a:rPr lang="en-US" sz="2400" dirty="0"/>
              <a:t>Finally, the process of eliciting evidence for the formative assessment process is not separate from teaching and learning. It should take place </a:t>
            </a:r>
            <a:r>
              <a:rPr lang="en-US" sz="2400" b="1" dirty="0"/>
              <a:t>while the learning is happening </a:t>
            </a:r>
            <a:r>
              <a:rPr lang="en-US" sz="2400" dirty="0"/>
              <a:t>so that the information can inform immediate next steps and ensure students are making progress. </a:t>
            </a:r>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1155489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Ask participants to think about what they have observed in classrooms in their own school or district, and facilitate a discussion that tells them about how students and teachers are using evidence of their own learning to support the formative assessment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Read the questions aloud: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365760" indent="-182880">
              <a:buFont typeface="Arial" panose="020B0604020202020204" pitchFamily="34" charset="0"/>
              <a:buChar char="•"/>
            </a:pPr>
            <a:r>
              <a:rPr lang="en-US" sz="2400" dirty="0"/>
              <a:t>In what ways is evidence of student learning guiding learning for both teachers and students?</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t>What are some areas for improvement in using evidence of student learning in the formative assessment process?</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t>What have you observed that informs your thinking?</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t>How can you support effective use of evidence of student learning in the formative assessment process?</a:t>
            </a:r>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3640903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kern="1200" dirty="0">
                <a:solidFill>
                  <a:schemeClr val="tx1"/>
                </a:solidFill>
                <a:effectLst/>
                <a:latin typeface="+mn-lt"/>
                <a:ea typeface="+mn-ea"/>
                <a:cs typeface="+mn-cs"/>
              </a:rPr>
              <a:t>In the formative assessment process, students and teachers establish answers to the questions, “Where am I going?” and, “Where am I now?” But the formative assessment process doesn’t stop with understanding where students are in their learning. Formative assessment is ultimately about using that information to answer the question, “Where to next?” so that students can move toward their Learning Goals. </a:t>
            </a: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You may notice the dashed line that connects “Act on Evidence” to “Elicit Evidence of Learning.” This reflects the iterative nature of formative assessment. After taking action, it is important to elicit further evidence to determine whether the action taken successfully moved student learning forward and to inform what comes next to help students progress toward their Learning Goals. </a:t>
            </a:r>
          </a:p>
          <a:p>
            <a:endParaRPr lang="en-US"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We will consider acting on evidence of student learning in more detail in the next several slides. For more information on this topic, consult Modules 5 and 6 of </a:t>
            </a:r>
            <a:r>
              <a:rPr lang="en-US" sz="2400" b="0" kern="1200" dirty="0">
                <a:solidFill>
                  <a:schemeClr val="tx1"/>
                </a:solidFill>
                <a:effectLst/>
                <a:latin typeface="+mn-lt"/>
                <a:ea typeface="+mn-ea"/>
                <a:cs typeface="+mn-cs"/>
              </a:rPr>
              <a:t>the educator-facing module series that is a companion to this leader-facing series. </a:t>
            </a:r>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1652617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In the formative assessment process, students and teachers interpret meaningful evidence of student learning to get a clear picture of where students are in relationship to the Learning Goals and Success Criteria. This information is used to inform teacher and student actions that respond to the evidence to help students take the next step in their learning. </a:t>
            </a:r>
          </a:p>
          <a:p>
            <a:endParaRPr lang="en-US" sz="2400" dirty="0"/>
          </a:p>
          <a:p>
            <a:r>
              <a:rPr lang="en-US" sz="2400" dirty="0"/>
              <a:t>Pedagogical action can take a variety of forms. It may happen in the moment or in a learning period that follows, but pedagogical action should take place </a:t>
            </a:r>
            <a:r>
              <a:rPr lang="en-US" sz="2400" i="1" dirty="0"/>
              <a:t>during</a:t>
            </a:r>
            <a:r>
              <a:rPr lang="en-US" sz="2400" dirty="0"/>
              <a:t> learning and be focused on next steps. </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Note to facilitators: Participants may wish to reference the </a:t>
            </a:r>
            <a:r>
              <a:rPr lang="en-US" sz="2400" i="1" dirty="0"/>
              <a:t>Taking Pedagogical Action in the Formative Assessment Process </a:t>
            </a:r>
            <a:r>
              <a:rPr lang="en-US" sz="2400" i="0" dirty="0"/>
              <a:t>handout available at  </a:t>
            </a:r>
            <a:r>
              <a:rPr lang="en-US" sz="2400" u="none" kern="1200" dirty="0">
                <a:solidFill>
                  <a:schemeClr val="tx1"/>
                </a:solidFill>
                <a:latin typeface="+mn-lt"/>
                <a:ea typeface="+mn-ea"/>
                <a:cs typeface="+mn-cs"/>
              </a:rPr>
              <a:t>https://</a:t>
            </a:r>
            <a:r>
              <a:rPr lang="en-US" sz="2400" u="none" kern="1200" dirty="0" err="1">
                <a:solidFill>
                  <a:schemeClr val="tx1"/>
                </a:solidFill>
                <a:latin typeface="+mn-lt"/>
                <a:ea typeface="+mn-ea"/>
                <a:cs typeface="+mn-cs"/>
              </a:rPr>
              <a:t>education.ky.gov</a:t>
            </a:r>
            <a:r>
              <a:rPr lang="en-US" sz="2400" u="none" kern="1200" dirty="0">
                <a:solidFill>
                  <a:schemeClr val="tx1"/>
                </a:solidFill>
                <a:latin typeface="+mn-lt"/>
                <a:ea typeface="+mn-ea"/>
                <a:cs typeface="+mn-cs"/>
              </a:rPr>
              <a:t>/curriculum/standards/</a:t>
            </a:r>
            <a:r>
              <a:rPr lang="en-US" sz="2400" u="none" kern="1200" dirty="0" err="1">
                <a:solidFill>
                  <a:schemeClr val="tx1"/>
                </a:solidFill>
                <a:latin typeface="+mn-lt"/>
                <a:ea typeface="+mn-ea"/>
                <a:cs typeface="+mn-cs"/>
              </a:rPr>
              <a:t>kyacadstand</a:t>
            </a:r>
            <a:r>
              <a:rPr lang="en-US" sz="2400" u="none" kern="1200" dirty="0">
                <a:solidFill>
                  <a:schemeClr val="tx1"/>
                </a:solidFill>
                <a:latin typeface="+mn-lt"/>
                <a:ea typeface="+mn-ea"/>
                <a:cs typeface="+mn-cs"/>
              </a:rPr>
              <a:t>/Documents/Taking_Pedagogical_Action_in_the_Formative_Assessment_Process.pdf</a:t>
            </a:r>
          </a:p>
          <a:p>
            <a:r>
              <a:rPr lang="en-US" sz="2400"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Facilitate a discussion in which participants reflect on the strategies for pedagogical action presented on this slide. </a:t>
            </a:r>
            <a:endParaRPr lang="en-US" sz="2400" dirty="0"/>
          </a:p>
          <a:p>
            <a:r>
              <a:rPr lang="en-US" sz="2400" dirty="0"/>
              <a:t>Facilitators may want to consider posing some of the following questions:</a:t>
            </a:r>
          </a:p>
          <a:p>
            <a:pPr marL="365760" indent="-182880">
              <a:buFont typeface="Arial" panose="020B0604020202020204" pitchFamily="34" charset="0"/>
              <a:buChar char="•"/>
            </a:pPr>
            <a:r>
              <a:rPr lang="en-US" sz="2400" dirty="0"/>
              <a:t>Are there strategies you see most commonly in the classrooms in your school or district?</a:t>
            </a:r>
          </a:p>
          <a:p>
            <a:pPr marL="365760" indent="-182880">
              <a:buFont typeface="Arial" panose="020B0604020202020204" pitchFamily="34" charset="0"/>
              <a:buChar char="•"/>
            </a:pPr>
            <a:r>
              <a:rPr lang="en-US" sz="2400" dirty="0"/>
              <a:t>What strategy would you like to see employed more or differently in your school or district?</a:t>
            </a:r>
          </a:p>
          <a:p>
            <a:pPr marL="365760" indent="-182880">
              <a:buFont typeface="Arial" panose="020B0604020202020204" pitchFamily="34" charset="0"/>
              <a:buChar char="•"/>
            </a:pPr>
            <a:r>
              <a:rPr lang="en-US" sz="2400" dirty="0"/>
              <a:t>What supports do your teachers need to use these actions strategically?</a:t>
            </a:r>
          </a:p>
          <a:p>
            <a:pPr marL="365760" indent="-182880">
              <a:buFont typeface="Arial" panose="020B0604020202020204" pitchFamily="34" charset="0"/>
              <a:buChar char="•"/>
            </a:pPr>
            <a:r>
              <a:rPr lang="en-US" sz="2400" dirty="0"/>
              <a:t>Which of these pedagogical actions are well-suited for a remote learning context, and which are more challenging in a remote learning context?</a:t>
            </a:r>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3583543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In the formative assessment process, </a:t>
            </a:r>
            <a:r>
              <a:rPr lang="en-US" sz="2400" i="1" dirty="0"/>
              <a:t>feedback</a:t>
            </a:r>
            <a:r>
              <a:rPr lang="en-US" sz="2400" i="0" dirty="0"/>
              <a:t> is one of the most powerful pedagogical actions that teachers and students engage in. Effective feedback, including teacher feedback and peer feedback, </a:t>
            </a:r>
            <a:r>
              <a:rPr lang="en-US" sz="2400" dirty="0"/>
              <a:t>is designed to empower students to make decisions about where to go next in their progress toward their Learning Goals. </a:t>
            </a:r>
          </a:p>
          <a:p>
            <a:endParaRPr lang="en-US" sz="2400" dirty="0"/>
          </a:p>
          <a:p>
            <a:r>
              <a:rPr lang="en-US" sz="2400" dirty="0"/>
              <a:t>This requires thoughtful feedback that</a:t>
            </a:r>
          </a:p>
          <a:p>
            <a:pPr marL="365760" indent="-182880">
              <a:buFont typeface="Arial" panose="020B0604020202020204" pitchFamily="34" charset="0"/>
              <a:buChar char="•"/>
            </a:pPr>
            <a:r>
              <a:rPr lang="en-US" sz="2400" dirty="0"/>
              <a:t>relates to student Learning Goals and Success Criteria,</a:t>
            </a:r>
          </a:p>
          <a:p>
            <a:pPr marL="365760" indent="-182880">
              <a:buFont typeface="Arial" panose="020B0604020202020204" pitchFamily="34" charset="0"/>
              <a:buChar char="•"/>
            </a:pPr>
            <a:r>
              <a:rPr lang="en-US" sz="2400" dirty="0"/>
              <a:t>is actionable,</a:t>
            </a:r>
          </a:p>
          <a:p>
            <a:pPr marL="365760" indent="-182880">
              <a:buFont typeface="Arial" panose="020B0604020202020204" pitchFamily="34" charset="0"/>
              <a:buChar char="•"/>
            </a:pPr>
            <a:r>
              <a:rPr lang="en-US" sz="2400" dirty="0"/>
              <a:t>is specific to the learner, and</a:t>
            </a:r>
          </a:p>
          <a:p>
            <a:pPr marL="365760" indent="-182880">
              <a:buFont typeface="Arial" panose="020B0604020202020204" pitchFamily="34" charset="0"/>
              <a:buChar char="•"/>
            </a:pPr>
            <a:r>
              <a:rPr lang="en-US" sz="2400" dirty="0"/>
              <a:t>helps students manage their own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336001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In all of these modules, the emphasis on understanding where we, as learners, are heading and how we will know if we are successful is essential for teaching and learning. </a:t>
            </a:r>
          </a:p>
          <a:p>
            <a:pPr lvl="0"/>
            <a:endParaRPr lang="en-US"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Share the learning goals on the slide. </a:t>
            </a:r>
          </a:p>
        </p:txBody>
      </p:sp>
      <p:sp>
        <p:nvSpPr>
          <p:cNvPr id="4" name="Slide Number Placeholder 3"/>
          <p:cNvSpPr>
            <a:spLocks noGrp="1"/>
          </p:cNvSpPr>
          <p:nvPr>
            <p:ph type="sldNum" sz="quarter" idx="5"/>
          </p:nvPr>
        </p:nvSpPr>
        <p:spPr/>
        <p:txBody>
          <a:bodyPr/>
          <a:lstStyle/>
          <a:p>
            <a:fld id="{5F085DC6-3276-7043-866B-AAE2820669F7}" type="slidenum">
              <a:rPr lang="en-US" smtClean="0"/>
              <a:t>2</a:t>
            </a:fld>
            <a:endParaRPr lang="en-US"/>
          </a:p>
        </p:txBody>
      </p:sp>
    </p:spTree>
    <p:extLst>
      <p:ext uri="{BB962C8B-B14F-4D97-AF65-F5344CB8AC3E}">
        <p14:creationId xmlns:p14="http://schemas.microsoft.com/office/powerpoint/2010/main" val="338831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Ask participants to think about the formative assessment process in their own school or district and facilitate a discussion that allows them to reflect on the current status in terms of how students and teachers are acting on evidence of learning. Participants should reflect on the types of pedagogical action they see teachers taking and not taking, how students are engaging with these pedagogical actions to improve their own learning and what leaders can do to support these practices in classrooms in their school or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Read the questions aloud:</a:t>
            </a:r>
          </a:p>
          <a:p>
            <a:pPr marL="365760" indent="-182880">
              <a:buFont typeface="Arial" panose="020B0604020202020204" pitchFamily="34" charset="0"/>
              <a:buChar char="•"/>
            </a:pPr>
            <a:r>
              <a:rPr lang="en-US" sz="2400" dirty="0"/>
              <a:t>In what way do to teachers take pedagogical action based on evidence of student learning?</a:t>
            </a:r>
          </a:p>
          <a:p>
            <a:pPr marL="365760" indent="-182880">
              <a:buFont typeface="Arial" panose="020B0604020202020204" pitchFamily="34" charset="0"/>
              <a:buChar char="•"/>
            </a:pPr>
            <a:r>
              <a:rPr lang="en-US" sz="2400" dirty="0"/>
              <a:t>How are students supported to act on evidence of student learning?</a:t>
            </a:r>
          </a:p>
          <a:p>
            <a:pPr marL="365760" indent="-182880">
              <a:buFont typeface="Arial" panose="020B0604020202020204" pitchFamily="34" charset="0"/>
              <a:buChar char="•"/>
            </a:pPr>
            <a:r>
              <a:rPr lang="en-US" sz="2400" dirty="0"/>
              <a:t>What are some areas for improvement?</a:t>
            </a:r>
          </a:p>
          <a:p>
            <a:pPr marL="365760" indent="-182880">
              <a:buFont typeface="Arial" panose="020B0604020202020204" pitchFamily="34" charset="0"/>
              <a:buChar char="•"/>
            </a:pPr>
            <a:r>
              <a:rPr lang="en-US" sz="2400" dirty="0"/>
              <a:t>What have you observed that informs your thinking?</a:t>
            </a:r>
          </a:p>
          <a:p>
            <a:pPr marL="365760" indent="-182880">
              <a:buFont typeface="Arial" panose="020B0604020202020204" pitchFamily="34" charset="0"/>
              <a:buChar char="•"/>
            </a:pPr>
            <a:r>
              <a:rPr lang="en-US" sz="2400" dirty="0"/>
              <a:t>How can you support students and teachers to take appropriate action based on evidence of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178724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What does it look like when formative assessment takes root in a classroom and a school? What do leaders look for when they observe classrooms and support teachers to deepen their formative assessment practice?</a:t>
            </a:r>
          </a:p>
          <a:p>
            <a:endParaRPr lang="en-US" sz="2400" dirty="0"/>
          </a:p>
          <a:p>
            <a:r>
              <a:rPr lang="en-US" sz="2400" dirty="0"/>
              <a:t>In the next few slides, we will reflect on what observable shifts might signal that effective formative assessment practice is in place in a classroom and a school. You will notice that the observable changes we emphasize here are all reflected in how students engage in their learning. Formative assessment isn’t something teachers do alone; it is a process that teachers and students engage in together.</a:t>
            </a:r>
          </a:p>
        </p:txBody>
      </p:sp>
      <p:sp>
        <p:nvSpPr>
          <p:cNvPr id="4" name="Slide Number Placeholder 3"/>
          <p:cNvSpPr>
            <a:spLocks noGrp="1"/>
          </p:cNvSpPr>
          <p:nvPr>
            <p:ph type="sldNum" sz="quarter" idx="5"/>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2030152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At its core, formative assessment is about helping students to answer for themselves the three questions we discussed and use that information to move toward their disciplinary Learning Goals. Students need to know where they are in their learning, what their learning expectations are and specific information about next steps to move toward those learning expectations. </a:t>
            </a:r>
          </a:p>
          <a:p>
            <a:endParaRPr lang="en-US" sz="2400" dirty="0"/>
          </a:p>
          <a:p>
            <a:r>
              <a:rPr lang="en-US" sz="2400" dirty="0"/>
              <a:t>Formative assessment isn’t about a teacher answering these questions for a student to move them along to the next step. It is about engaging in practices and building a classroom culture that allows students to learn to manage their own learning. </a:t>
            </a:r>
          </a:p>
          <a:p>
            <a:endParaRPr lang="en-US" sz="2400" dirty="0"/>
          </a:p>
          <a:p>
            <a:r>
              <a:rPr lang="en-US" sz="2400" dirty="0"/>
              <a:t>For students to be able to authentically answer these questions for themselves, they must have ownership of their own learning. </a:t>
            </a:r>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555395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b="0" i="0" kern="1200" dirty="0">
                <a:solidFill>
                  <a:schemeClr val="tx1"/>
                </a:solidFill>
                <a:effectLst/>
                <a:latin typeface="+mn-lt"/>
                <a:ea typeface="+mn-ea"/>
                <a:cs typeface="+mn-cs"/>
              </a:rPr>
              <a:t>When students are engaged in interpreting the evidence of learning they produce, they can develop the skills of meta-cognition—thinking about their thinking and self-regulation. Self-regulated learners monitor their learning, compare it to specific criteria (e.g., Learning Goals and Success Criteria) and then make adaptations to their learning strategies as they see fit. </a:t>
            </a:r>
          </a:p>
          <a:p>
            <a:endParaRPr lang="en-US" sz="2400" b="0" i="0" kern="1200" dirty="0">
              <a:solidFill>
                <a:schemeClr val="tx1"/>
              </a:solidFill>
              <a:effectLst/>
              <a:latin typeface="+mn-lt"/>
              <a:ea typeface="+mn-ea"/>
              <a:cs typeface="+mn-cs"/>
            </a:endParaRPr>
          </a:p>
          <a:p>
            <a:r>
              <a:rPr lang="en-US" sz="2400" b="0" i="0" kern="1200" dirty="0">
                <a:solidFill>
                  <a:schemeClr val="tx1"/>
                </a:solidFill>
                <a:effectLst/>
                <a:latin typeface="+mn-lt"/>
                <a:ea typeface="+mn-ea"/>
                <a:cs typeface="+mn-cs"/>
              </a:rPr>
              <a:t>Student engagement is key to the interpreting of evidence and allows teachers and students to meaningfully engage in the formative assessment process. Student engagement means that students can make the connection between the behaviors they exhibit in class and evidence of their learning, ultimately supporting them to move their learning forward.</a:t>
            </a:r>
          </a:p>
          <a:p>
            <a:endParaRPr lang="en-US" sz="2400" dirty="0"/>
          </a:p>
          <a:p>
            <a:r>
              <a:rPr lang="en-US" sz="2400" b="1" dirty="0"/>
              <a:t>Next, facilitate a discussion about student engagement.  </a:t>
            </a:r>
          </a:p>
          <a:p>
            <a:r>
              <a:rPr lang="en-US" sz="2400" b="0" dirty="0"/>
              <a:t>Facilitators may want to use some of the following questions to support the discussion:</a:t>
            </a:r>
          </a:p>
          <a:p>
            <a:pPr marL="365760" indent="-182880">
              <a:buFont typeface="Arial" panose="020B0604020202020204" pitchFamily="34" charset="0"/>
              <a:buChar char="•"/>
            </a:pPr>
            <a:r>
              <a:rPr lang="en-US" sz="2400" b="0" dirty="0"/>
              <a:t>What factors can support students to recognize that the things they do and say are evidence of their learning?</a:t>
            </a:r>
          </a:p>
          <a:p>
            <a:pPr marL="365760" indent="-182880">
              <a:buFont typeface="Arial" panose="020B0604020202020204" pitchFamily="34" charset="0"/>
              <a:buChar char="•"/>
            </a:pPr>
            <a:r>
              <a:rPr lang="en-US" sz="2400" b="0" dirty="0"/>
              <a:t>What opportunities do students in my school or district have to safely make their ideas visible and public in service of their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2262100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In just a moment we are going to watch a video of classroom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 you watch the video, look for observable evidence of the formative assessment process in action—including what the teacher does, what students do and what the classroom culture is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You can use your video guide to record your observations. </a:t>
            </a:r>
            <a:endParaRPr lang="en-US" sz="2400" b="0" kern="1200" dirty="0">
              <a:solidFill>
                <a:schemeClr val="tx1"/>
              </a:solidFill>
              <a:effectLst/>
              <a:latin typeface="+mn-lt"/>
              <a:ea typeface="+mn-ea"/>
              <a:cs typeface="+mn-cs"/>
            </a:endParaRPr>
          </a:p>
          <a:p>
            <a:endParaRPr lang="en-US" sz="2400" dirty="0"/>
          </a:p>
          <a:p>
            <a:endParaRPr lang="en-US" sz="2400" b="1" dirty="0"/>
          </a:p>
        </p:txBody>
      </p:sp>
      <p:sp>
        <p:nvSpPr>
          <p:cNvPr id="4" name="Slide Number Placeholder 3"/>
          <p:cNvSpPr>
            <a:spLocks noGrp="1"/>
          </p:cNvSpPr>
          <p:nvPr>
            <p:ph type="sldNum" sz="quarter" idx="5"/>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665370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this activity with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This video is 7:47 minutes long. Facilitators may wish to preview the video and select a specific section of the video to show to participants.</a:t>
            </a:r>
          </a:p>
        </p:txBody>
      </p:sp>
      <p:sp>
        <p:nvSpPr>
          <p:cNvPr id="4" name="Slide Number Placeholder 3"/>
          <p:cNvSpPr>
            <a:spLocks noGrp="1"/>
          </p:cNvSpPr>
          <p:nvPr>
            <p:ph type="sldNum" sz="quarter" idx="5"/>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1578050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Facilitate a discussion in which participants share the evidence of the formative assessment process they observed in the video. </a:t>
            </a:r>
          </a:p>
        </p:txBody>
      </p:sp>
      <p:sp>
        <p:nvSpPr>
          <p:cNvPr id="4" name="Slide Number Placeholder 3"/>
          <p:cNvSpPr>
            <a:spLocks noGrp="1"/>
          </p:cNvSpPr>
          <p:nvPr>
            <p:ph type="sldNum" sz="quarter" idx="5"/>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309253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this discussion with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Ask participants to think about the formative assessment process and their observations from the video. If they were observing classroom practice in their own school or district, what kind of observable evidence would they look for in classrooms?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Note that participants may identify things they saw in the video but encourage them to think broadly about what they would look for among their teachers and students as evidence of the formative assessment process. </a:t>
            </a:r>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377713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In this next section, we will build on our understanding of the formative assessment process and focus our attention on the role school and district leaders have in fostering the formative assessment process at scale. </a:t>
            </a:r>
          </a:p>
          <a:p>
            <a:endParaRPr lang="en-US" sz="2400" dirty="0"/>
          </a:p>
          <a:p>
            <a:pPr lvl="0"/>
            <a:r>
              <a:rPr lang="en-US" sz="2400" kern="1200" dirty="0">
                <a:solidFill>
                  <a:schemeClr val="tx1"/>
                </a:solidFill>
                <a:effectLst/>
                <a:latin typeface="+mn-lt"/>
                <a:ea typeface="+mn-ea"/>
                <a:cs typeface="+mn-cs"/>
              </a:rPr>
              <a:t>Many of the ideas in this section of the presentation are discussed in much greater detail in the article, </a:t>
            </a:r>
            <a:r>
              <a:rPr lang="en-US" sz="2400" i="1" kern="1200" dirty="0">
                <a:solidFill>
                  <a:schemeClr val="tx1"/>
                </a:solidFill>
                <a:effectLst/>
                <a:latin typeface="+mn-lt"/>
                <a:ea typeface="+mn-ea"/>
                <a:cs typeface="+mn-cs"/>
              </a:rPr>
              <a:t>Lessons Learned About Leading the Implementation of Formative Assessment: A Framework for School Leaders and Leadership Teams </a:t>
            </a:r>
            <a:r>
              <a:rPr lang="en-US" sz="2400" kern="1200" dirty="0">
                <a:solidFill>
                  <a:schemeClr val="tx1"/>
                </a:solidFill>
                <a:effectLst/>
                <a:latin typeface="+mn-lt"/>
                <a:ea typeface="+mn-ea"/>
                <a:cs typeface="+mn-cs"/>
              </a:rPr>
              <a:t>(</a:t>
            </a:r>
            <a:r>
              <a:rPr lang="en-US" sz="2400" kern="1200" dirty="0" err="1">
                <a:solidFill>
                  <a:schemeClr val="tx1"/>
                </a:solidFill>
                <a:effectLst/>
                <a:latin typeface="+mn-lt"/>
                <a:ea typeface="+mn-ea"/>
                <a:cs typeface="+mn-cs"/>
              </a:rPr>
              <a:t>Gerzon</a:t>
            </a:r>
            <a:r>
              <a:rPr lang="en-US" sz="2400" kern="1200" dirty="0">
                <a:solidFill>
                  <a:schemeClr val="tx1"/>
                </a:solidFill>
                <a:effectLst/>
                <a:latin typeface="+mn-lt"/>
                <a:ea typeface="+mn-ea"/>
                <a:cs typeface="+mn-cs"/>
              </a:rPr>
              <a:t>, N. &amp; Jones, B., 2020): https://csaa.wested.org/resource/lessons-learned-about-leading-the-implementation-of-formative-assessment-a-framework-for-school-leaders-and-leadership-teams/</a:t>
            </a:r>
          </a:p>
        </p:txBody>
      </p:sp>
      <p:sp>
        <p:nvSpPr>
          <p:cNvPr id="4" name="Slide Number Placeholder 3"/>
          <p:cNvSpPr>
            <a:spLocks noGrp="1"/>
          </p:cNvSpPr>
          <p:nvPr>
            <p:ph type="sldNum" sz="quarter" idx="5"/>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1993184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School and district leaders play an essential role in creating the conditions that allow effective formative assessment practice to take hold. </a:t>
            </a:r>
          </a:p>
          <a:p>
            <a:endParaRPr lang="en-US" sz="2400" dirty="0"/>
          </a:p>
          <a:p>
            <a:r>
              <a:rPr lang="en-US" sz="2400" dirty="0"/>
              <a:t>While formative assessment happens in the classroom and in the interaction between teachers and students, leaders play a key role in inspiring and supporting educators to reflect on and improve their formative assessment practice in ways that impact student learning and empower students to become self-directed learners. </a:t>
            </a:r>
            <a:r>
              <a:rPr lang="en-US" sz="2400" dirty="0">
                <a:highlight>
                  <a:srgbClr val="FFFF00"/>
                </a:highlight>
              </a:rPr>
              <a:t>Leaders are essential for implementing and scaling formative assessment across schools and districts. </a:t>
            </a:r>
          </a:p>
          <a:p>
            <a:endParaRPr lang="en-US" sz="2400" dirty="0"/>
          </a:p>
          <a:p>
            <a:r>
              <a:rPr lang="en-US" sz="2400" dirty="0"/>
              <a:t>We spent the first part of this module focusing on building a common understanding of the formative assessment process because a solid knowledge of formative assessment is foundational for leaders to be able to engage in the actions listed on this slide. </a:t>
            </a:r>
          </a:p>
          <a:p>
            <a:endParaRPr lang="en-US" sz="2400" dirty="0"/>
          </a:p>
          <a:p>
            <a:r>
              <a:rPr lang="en-US" sz="2400" dirty="0"/>
              <a:t>Leading for effective formative assessment involves</a:t>
            </a:r>
          </a:p>
          <a:p>
            <a:pPr marL="365760" lvl="1" indent="-182880">
              <a:buFont typeface="Arial" panose="020B0604020202020204" pitchFamily="34" charset="0"/>
              <a:buChar char="•"/>
            </a:pPr>
            <a:r>
              <a:rPr lang="en-US" sz="2400" dirty="0"/>
              <a:t>establishing a compelling case for formative assessment,</a:t>
            </a:r>
          </a:p>
          <a:p>
            <a:pPr marL="365760" lvl="1" indent="-182880">
              <a:buFont typeface="Arial" panose="020B0604020202020204" pitchFamily="34" charset="0"/>
              <a:buChar char="•"/>
            </a:pPr>
            <a:r>
              <a:rPr lang="en-US" sz="2400" dirty="0"/>
              <a:t>reviewing and aligning policies and practices to ensure they are supportive of the vision for formative assessment,</a:t>
            </a:r>
          </a:p>
          <a:p>
            <a:pPr marL="365760" lvl="1" indent="-182880">
              <a:buFont typeface="Arial" panose="020B0604020202020204" pitchFamily="34" charset="0"/>
              <a:buChar char="•"/>
            </a:pPr>
            <a:r>
              <a:rPr lang="en-US" sz="2400" dirty="0"/>
              <a:t>ensuring that educators have a common understanding of the key elements of formative assessment, and</a:t>
            </a:r>
          </a:p>
          <a:p>
            <a:pPr marL="365760" lvl="1" indent="-182880">
              <a:buFont typeface="Arial" panose="020B0604020202020204" pitchFamily="34" charset="0"/>
              <a:buChar char="•"/>
            </a:pPr>
            <a:r>
              <a:rPr lang="en-US" sz="2400" dirty="0"/>
              <a:t>building a culture of learning that supports educators to take risks, reflect on their learning and share their experiences with colleagues.</a:t>
            </a:r>
          </a:p>
        </p:txBody>
      </p:sp>
      <p:sp>
        <p:nvSpPr>
          <p:cNvPr id="4" name="Slide Number Placeholder 3"/>
          <p:cNvSpPr>
            <a:spLocks noGrp="1"/>
          </p:cNvSpPr>
          <p:nvPr>
            <p:ph type="sldNum" sz="quarter" idx="5"/>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249279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At the end of this learning sequence, you should be able to </a:t>
            </a:r>
          </a:p>
          <a:p>
            <a:pPr marL="365760" indent="-182880">
              <a:buFont typeface="Arial" panose="020B0604020202020204" pitchFamily="34" charset="0"/>
              <a:buChar char="•"/>
            </a:pPr>
            <a:r>
              <a:rPr lang="en-US" sz="2400" dirty="0"/>
              <a:t>articulate what formative assessment is and what it is not,</a:t>
            </a:r>
          </a:p>
          <a:p>
            <a:pPr marL="365760" indent="-182880">
              <a:buFont typeface="Arial" panose="020B0604020202020204" pitchFamily="34" charset="0"/>
              <a:buChar char="•"/>
            </a:pPr>
            <a:r>
              <a:rPr lang="en-US" sz="2400" dirty="0"/>
              <a:t>describe what formative assessment looks like in classrooms, and</a:t>
            </a:r>
          </a:p>
          <a:p>
            <a:pPr marL="365760" indent="-182880">
              <a:buFont typeface="Arial" panose="020B0604020202020204" pitchFamily="34" charset="0"/>
              <a:buChar char="•"/>
            </a:pPr>
            <a:r>
              <a:rPr lang="en-US" sz="2400" dirty="0"/>
              <a:t>identify specific next steps to support the formative assessment process in your own school or district.</a:t>
            </a:r>
          </a:p>
          <a:p>
            <a:endParaRPr lang="en-US" sz="2400" dirty="0"/>
          </a:p>
          <a:p>
            <a:r>
              <a:rPr lang="en-US" sz="2400" dirty="0"/>
              <a:t>Facilitators may want to note that the terms </a:t>
            </a:r>
            <a:r>
              <a:rPr lang="en-US" sz="2400" i="1" dirty="0"/>
              <a:t>classroom</a:t>
            </a:r>
            <a:r>
              <a:rPr lang="en-US" sz="2400" dirty="0"/>
              <a:t> and </a:t>
            </a:r>
            <a:r>
              <a:rPr lang="en-US" sz="2400" i="1" dirty="0"/>
              <a:t>classroom setting</a:t>
            </a:r>
            <a:r>
              <a:rPr lang="en-US" sz="2400" dirty="0"/>
              <a:t> are used throughout this presentation and can refer to both physical classrooms and distance learning environments. </a:t>
            </a:r>
          </a:p>
        </p:txBody>
      </p:sp>
      <p:sp>
        <p:nvSpPr>
          <p:cNvPr id="4" name="Slide Number Placeholder 3"/>
          <p:cNvSpPr>
            <a:spLocks noGrp="1"/>
          </p:cNvSpPr>
          <p:nvPr>
            <p:ph type="sldNum" sz="quarter" idx="5"/>
          </p:nvPr>
        </p:nvSpPr>
        <p:spPr/>
        <p:txBody>
          <a:bodyPr/>
          <a:lstStyle/>
          <a:p>
            <a:fld id="{5F085DC6-3276-7043-866B-AAE2820669F7}" type="slidenum">
              <a:rPr lang="en-US" smtClean="0"/>
              <a:t>3</a:t>
            </a:fld>
            <a:endParaRPr lang="en-US"/>
          </a:p>
        </p:txBody>
      </p:sp>
    </p:spTree>
    <p:extLst>
      <p:ext uri="{BB962C8B-B14F-4D97-AF65-F5344CB8AC3E}">
        <p14:creationId xmlns:p14="http://schemas.microsoft.com/office/powerpoint/2010/main" val="1419271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In Module 1 of this professional learning series for leaders, we considered the role of leaders in articulating and supporting a vision for assessment that is aligned to and supportive of shared goals for teaching and learning. Establishing a compelling case for the role of formative assessment should be part of that process. </a:t>
            </a:r>
          </a:p>
          <a:p>
            <a:endParaRPr lang="en-US" sz="2400" dirty="0"/>
          </a:p>
          <a:p>
            <a:r>
              <a:rPr lang="en-US" sz="2400" dirty="0"/>
              <a:t>For formative assessment to be successful, the entire community, particularly teachers, needs to understand what formative assessment is and why it matters. A compelling vision for formative assessment should motivate educators about both the why and the how of formative assessment. </a:t>
            </a:r>
          </a:p>
          <a:p>
            <a:endParaRPr lang="en-US" sz="2400" dirty="0"/>
          </a:p>
          <a:p>
            <a:r>
              <a:rPr lang="en-US" sz="2400"/>
              <a:t>Leade</a:t>
            </a:r>
            <a:r>
              <a:rPr lang="en-US" sz="2400" dirty="0"/>
              <a:t>r</a:t>
            </a:r>
            <a:r>
              <a:rPr lang="en-US" sz="2400"/>
              <a:t>s </a:t>
            </a:r>
            <a:r>
              <a:rPr lang="en-US" sz="2400" dirty="0"/>
              <a:t>should craft and consistently communicate a vision that persuades educators to make the significant effort to improve their formative assessment practice. A compelling case should tell educators the following:</a:t>
            </a:r>
          </a:p>
          <a:p>
            <a:endParaRPr lang="en-US" sz="2400" dirty="0"/>
          </a:p>
          <a:p>
            <a:pPr marL="365760" indent="-182880">
              <a:buFont typeface="Arial" panose="020B0604020202020204" pitchFamily="34" charset="0"/>
              <a:buChar char="•"/>
            </a:pPr>
            <a:r>
              <a:rPr lang="en-US" sz="2400" b="1" dirty="0"/>
              <a:t>How formative assessment will improve learning</a:t>
            </a:r>
            <a:r>
              <a:rPr lang="en-US" sz="2400" dirty="0"/>
              <a:t>: In other words, why formative assessment matters in language that reflects what is most important for teachers. </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b="1" dirty="0"/>
              <a:t>How formative assessment aligns to shared goals for teaching and learning</a:t>
            </a:r>
            <a:r>
              <a:rPr lang="en-US" sz="2400" dirty="0"/>
              <a:t>: This includes both those articulated in local mission and vision documents and those implicit in school values and culture.</a:t>
            </a:r>
          </a:p>
          <a:p>
            <a:pPr marL="365760" indent="-182880">
              <a:buFont typeface="Arial" panose="020B0604020202020204" pitchFamily="34" charset="0"/>
              <a:buChar char="•"/>
            </a:pPr>
            <a:endParaRPr lang="en-US" sz="2400" dirty="0"/>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t>A clear picture of what will look different when formative assessment is established</a:t>
            </a:r>
            <a:r>
              <a:rPr lang="en-US" sz="2400" dirty="0"/>
              <a:t>: This includes articulating not only what learning will look like in a classroom that is engaged in effective formative assessment but explicit information about the shifts in teacher and student roles in the classroom.</a:t>
            </a: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t>The priority of formative assessment among educator expectations: </a:t>
            </a:r>
            <a:r>
              <a:rPr lang="en-US" sz="2400" b="0" dirty="0"/>
              <a:t>Teachers need to know that among the wide variety of initiatives and expectations they are bringing to their work in the classroom, formative assessment is a priority. This means consistently signaling the importance of formative assessment, articulating the alignment between formative assessment and other expectations and eliminating expectations that might run counter to effective formative assessment practice.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t>For schools and districts that have not established the shared vision for teaching and learning that should guide all decision making, including the compelling vision for formative assessment, the </a:t>
            </a:r>
            <a:r>
              <a:rPr lang="en-US" sz="2400" b="0" i="1" dirty="0"/>
              <a:t>Kentucky Model Curriculum Framework </a:t>
            </a:r>
            <a:r>
              <a:rPr lang="en-US" sz="2400" b="0" dirty="0"/>
              <a:t>document provides guidance on establishing a philosophy of teaching and learning, p. 14: https://education.ky.gov/curriculum/standards/kyacadstand/Documents/Model_Curriculum_Framework.pdf</a:t>
            </a:r>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2382527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Facilitate a discussion in which participants reflect on what might constitute as a compelling case in their own context.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Use the prompts on the slide or bring in different questions that support participants to connect their thinking about a compelling case for assessment with their own school or district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If participants need support, consider prompting them to think about how formative assessment may support existing goals around the following: </a:t>
            </a: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student self-efficacy and college- and career-readiness</a:t>
            </a: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disciplinary knowledge and practices</a:t>
            </a: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culturally relevant and sustaining education</a:t>
            </a: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equity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Note to facilitators: The goal of this discussion is not to establish a fully articulated case but to identify some ideas that resonate for participants and their communities. This is thinking they can use to build upon the tools provided in Module 3 of this series.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The following resources are recommended to help you build and support your compelling case: </a:t>
            </a:r>
          </a:p>
          <a:p>
            <a:pPr marL="365760" indent="-182880">
              <a:buFont typeface="Arial" panose="020B0604020202020204" pitchFamily="34" charset="0"/>
              <a:buChar char="•"/>
            </a:pPr>
            <a:r>
              <a:rPr lang="en-US" sz="2400" b="0" kern="1200" dirty="0" err="1">
                <a:solidFill>
                  <a:schemeClr val="tx1"/>
                </a:solidFill>
                <a:effectLst/>
                <a:latin typeface="+mn-lt"/>
                <a:ea typeface="+mn-ea"/>
                <a:cs typeface="+mn-cs"/>
              </a:rPr>
              <a:t>Chappuis</a:t>
            </a:r>
            <a:r>
              <a:rPr lang="en-US" sz="2400" b="0" kern="1200" dirty="0">
                <a:solidFill>
                  <a:schemeClr val="tx1"/>
                </a:solidFill>
                <a:effectLst/>
                <a:latin typeface="+mn-lt"/>
                <a:ea typeface="+mn-ea"/>
                <a:cs typeface="+mn-cs"/>
              </a:rPr>
              <a:t>, S., &amp; </a:t>
            </a:r>
            <a:r>
              <a:rPr lang="en-US" sz="2400" b="0" kern="1200" dirty="0" err="1">
                <a:solidFill>
                  <a:schemeClr val="tx1"/>
                </a:solidFill>
                <a:effectLst/>
                <a:latin typeface="+mn-lt"/>
                <a:ea typeface="+mn-ea"/>
                <a:cs typeface="+mn-cs"/>
              </a:rPr>
              <a:t>Stiggins</a:t>
            </a:r>
            <a:r>
              <a:rPr lang="en-US" sz="2400" b="0" kern="1200" dirty="0">
                <a:solidFill>
                  <a:schemeClr val="tx1"/>
                </a:solidFill>
                <a:effectLst/>
                <a:latin typeface="+mn-lt"/>
                <a:ea typeface="+mn-ea"/>
                <a:cs typeface="+mn-cs"/>
              </a:rPr>
              <a:t>, R. (2017). </a:t>
            </a:r>
            <a:r>
              <a:rPr lang="en-US" sz="2400" b="0" i="1" kern="1200" dirty="0">
                <a:solidFill>
                  <a:schemeClr val="tx1"/>
                </a:solidFill>
                <a:effectLst/>
                <a:latin typeface="+mn-lt"/>
                <a:ea typeface="+mn-ea"/>
                <a:cs typeface="+mn-cs"/>
              </a:rPr>
              <a:t>Balanced assessment systems: Leadership, quality, and the role of classroom assessment</a:t>
            </a:r>
            <a:r>
              <a:rPr lang="en-US" sz="2400" b="0" kern="1200" dirty="0">
                <a:solidFill>
                  <a:schemeClr val="tx1"/>
                </a:solidFill>
                <a:effectLst/>
                <a:latin typeface="+mn-lt"/>
                <a:ea typeface="+mn-ea"/>
                <a:cs typeface="+mn-cs"/>
              </a:rPr>
              <a:t>. Corwin.</a:t>
            </a:r>
          </a:p>
          <a:p>
            <a:pPr marL="365760" indent="-182880">
              <a:buFont typeface="Arial" panose="020B0604020202020204" pitchFamily="34" charset="0"/>
              <a:buChar char="•"/>
            </a:pPr>
            <a:r>
              <a:rPr lang="en-US" sz="2400" b="0" kern="1200" dirty="0">
                <a:solidFill>
                  <a:schemeClr val="tx1"/>
                </a:solidFill>
                <a:effectLst/>
                <a:latin typeface="+mn-lt"/>
                <a:ea typeface="+mn-ea"/>
                <a:cs typeface="+mn-cs"/>
              </a:rPr>
              <a:t>Popham, J. W. (2010). </a:t>
            </a:r>
            <a:r>
              <a:rPr lang="en-US" sz="2400" b="0" i="1" kern="1200" dirty="0">
                <a:solidFill>
                  <a:schemeClr val="tx1"/>
                </a:solidFill>
                <a:effectLst/>
                <a:latin typeface="+mn-lt"/>
                <a:ea typeface="+mn-ea"/>
                <a:cs typeface="+mn-cs"/>
              </a:rPr>
              <a:t>Everything school leaders need to know about assessment</a:t>
            </a:r>
            <a:r>
              <a:rPr lang="en-US" sz="2400" b="0" kern="1200" dirty="0">
                <a:solidFill>
                  <a:schemeClr val="tx1"/>
                </a:solidFill>
                <a:effectLst/>
                <a:latin typeface="+mn-lt"/>
                <a:ea typeface="+mn-ea"/>
                <a:cs typeface="+mn-cs"/>
              </a:rPr>
              <a:t>. Corwin.</a:t>
            </a:r>
          </a:p>
          <a:p>
            <a:pPr marL="365760" indent="-182880">
              <a:buFont typeface="Arial" panose="020B0604020202020204" pitchFamily="34" charset="0"/>
              <a:buChar char="•"/>
            </a:pPr>
            <a:r>
              <a:rPr lang="en-US" sz="2400" b="0" kern="1200" dirty="0" err="1">
                <a:solidFill>
                  <a:schemeClr val="tx1"/>
                </a:solidFill>
                <a:effectLst/>
                <a:latin typeface="+mn-lt"/>
                <a:ea typeface="+mn-ea"/>
                <a:cs typeface="+mn-cs"/>
              </a:rPr>
              <a:t>Wiliam</a:t>
            </a:r>
            <a:r>
              <a:rPr lang="en-US" sz="2400" b="0" kern="1200" dirty="0">
                <a:solidFill>
                  <a:schemeClr val="tx1"/>
                </a:solidFill>
                <a:effectLst/>
                <a:latin typeface="+mn-lt"/>
                <a:ea typeface="+mn-ea"/>
                <a:cs typeface="+mn-cs"/>
              </a:rPr>
              <a:t>, D. (2018). </a:t>
            </a:r>
            <a:r>
              <a:rPr lang="en-US" sz="2400" b="0" i="1" kern="1200" dirty="0">
                <a:solidFill>
                  <a:schemeClr val="tx1"/>
                </a:solidFill>
                <a:effectLst/>
                <a:latin typeface="+mn-lt"/>
                <a:ea typeface="+mn-ea"/>
                <a:cs typeface="+mn-cs"/>
              </a:rPr>
              <a:t>Embedded formative assessment</a:t>
            </a:r>
            <a:r>
              <a:rPr lang="en-US" sz="2400" b="0" kern="1200" dirty="0">
                <a:solidFill>
                  <a:schemeClr val="tx1"/>
                </a:solidFill>
                <a:effectLst/>
                <a:latin typeface="+mn-lt"/>
                <a:ea typeface="+mn-ea"/>
                <a:cs typeface="+mn-cs"/>
              </a:rPr>
              <a:t>. Solution Tree Press.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3970674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A compelling case for formative assessment means nothing if the conditions in which teachers work do not support formative assessment. Misalignment between stated goals for formative assessment and the actual policies and practices not only send a clear signal about the irrelevance of the case but also serves as a roadblock to the actual work of engaging in and improving formative assessment practices. </a:t>
            </a:r>
          </a:p>
          <a:p>
            <a:endParaRPr lang="en-US" sz="2400" dirty="0"/>
          </a:p>
          <a:p>
            <a:r>
              <a:rPr lang="en-US" sz="2400" dirty="0"/>
              <a:t>Leaders must review their policy and practice landscape to identify and revise policies and practices that conflict with effective formative assessment practices. An essential element of this process is engaging teachers to ensure that the leader’s evaluation is consistent with the lived experience of teachers so that policies and practices support, not hinder, educators in developing their formative assessment practice. </a:t>
            </a:r>
          </a:p>
        </p:txBody>
      </p:sp>
      <p:sp>
        <p:nvSpPr>
          <p:cNvPr id="4" name="Slide Number Placeholder 3"/>
          <p:cNvSpPr>
            <a:spLocks noGrp="1"/>
          </p:cNvSpPr>
          <p:nvPr>
            <p:ph type="sldNum" sz="quarter" idx="5"/>
          </p:nvPr>
        </p:nvSpPr>
        <p:spPr/>
        <p:txBody>
          <a:bodyPr/>
          <a:lstStyle/>
          <a:p>
            <a:fld id="{C1E2BC98-6EA0-4EE7-A97F-558F26662BCA}" type="slidenum">
              <a:rPr lang="en-US" smtClean="0"/>
              <a:t>32</a:t>
            </a:fld>
            <a:endParaRPr lang="en-US"/>
          </a:p>
        </p:txBody>
      </p:sp>
    </p:spTree>
    <p:extLst>
      <p:ext uri="{BB962C8B-B14F-4D97-AF65-F5344CB8AC3E}">
        <p14:creationId xmlns:p14="http://schemas.microsoft.com/office/powerpoint/2010/main" val="4136392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There are many areas that intersect with formative assessment; a few are identified on this slide. However, this is not a comprehensive list. </a:t>
            </a:r>
          </a:p>
          <a:p>
            <a:endParaRPr lang="en-US" sz="2400" dirty="0"/>
          </a:p>
          <a:p>
            <a:r>
              <a:rPr lang="en-US" sz="2400" dirty="0"/>
              <a:t>Walk participants through the examples on the slide, elaborating as necessary. </a:t>
            </a:r>
          </a:p>
          <a:p>
            <a:endParaRPr lang="en-US" sz="2400" dirty="0"/>
          </a:p>
          <a:p>
            <a:pPr marL="365760" indent="-182880">
              <a:buFont typeface="Arial" panose="020B0604020202020204" pitchFamily="34" charset="0"/>
              <a:buChar char="•"/>
            </a:pPr>
            <a:r>
              <a:rPr lang="en-US" sz="2400" dirty="0"/>
              <a:t>Do your teachers have the autonomy to make adjustments to pacing expectations based on the evidence of student learning elicited through the formative assessment process?</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t>Do your policies and practices signal that data produced by formal assessment tools, like interim/benchmark assessments, are a higher value for teaching and learning than evidence of student learning elicited through formative assessment? This could come in the form of over-testing, administering assessments that do not align to authentic student Learning Goals articulated in the standards or using teacher time to analyze assessment data to the exclusion of improving formative assessment practice. </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highlight>
                  <a:srgbClr val="FFFF00"/>
                </a:highlight>
              </a:rPr>
              <a:t>Do your policies and practices around assigning grades value “getting it right” over learning?</a:t>
            </a:r>
          </a:p>
          <a:p>
            <a:pPr marL="365760" indent="-182880">
              <a:buFont typeface="Arial" panose="020B0604020202020204" pitchFamily="34" charset="0"/>
              <a:buChar char="•"/>
            </a:pPr>
            <a:endParaRPr lang="en-US" sz="2400" dirty="0">
              <a:highlight>
                <a:srgbClr val="FFFF00"/>
              </a:highlight>
            </a:endParaRPr>
          </a:p>
          <a:p>
            <a:pPr marL="365760" indent="-182880">
              <a:buFont typeface="Arial" panose="020B0604020202020204" pitchFamily="34" charset="0"/>
              <a:buChar char="•"/>
            </a:pPr>
            <a:r>
              <a:rPr lang="en-US" sz="2400" dirty="0"/>
              <a:t>Do professional learning investments provide teachers sufficient time to learn about and get better at formative assessment practice?</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t>How are teachers evaluated? What do you look for and what kind of feedback are teachers offered?</a:t>
            </a:r>
          </a:p>
        </p:txBody>
      </p:sp>
      <p:sp>
        <p:nvSpPr>
          <p:cNvPr id="4" name="Slide Number Placeholder 3"/>
          <p:cNvSpPr>
            <a:spLocks noGrp="1"/>
          </p:cNvSpPr>
          <p:nvPr>
            <p:ph type="sldNum" sz="quarter" idx="5"/>
          </p:nvPr>
        </p:nvSpPr>
        <p:spPr/>
        <p:txBody>
          <a:bodyPr/>
          <a:lstStyle/>
          <a:p>
            <a:fld id="{C1E2BC98-6EA0-4EE7-A97F-558F26662BCA}" type="slidenum">
              <a:rPr lang="en-US" smtClean="0"/>
              <a:t>33</a:t>
            </a:fld>
            <a:endParaRPr lang="en-US"/>
          </a:p>
        </p:txBody>
      </p:sp>
    </p:spTree>
    <p:extLst>
      <p:ext uri="{BB962C8B-B14F-4D97-AF65-F5344CB8AC3E}">
        <p14:creationId xmlns:p14="http://schemas.microsoft.com/office/powerpoint/2010/main" val="1762096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Facilitate a discussion in which participants reflect on their existing policy and practice landscape in the context of formative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Use the prompts on this slide or bring in different questions that support participants to connect their thinking about what policies and practices are in place in their school or district that might affect implementation of formative assessment. </a:t>
            </a:r>
          </a:p>
        </p:txBody>
      </p:sp>
      <p:sp>
        <p:nvSpPr>
          <p:cNvPr id="4" name="Slide Number Placeholder 3"/>
          <p:cNvSpPr>
            <a:spLocks noGrp="1"/>
          </p:cNvSpPr>
          <p:nvPr>
            <p:ph type="sldNum" sz="quarter" idx="5"/>
          </p:nvPr>
        </p:nvSpPr>
        <p:spPr/>
        <p:txBody>
          <a:bodyPr/>
          <a:lstStyle/>
          <a:p>
            <a:fld id="{C1E2BC98-6EA0-4EE7-A97F-558F26662BCA}" type="slidenum">
              <a:rPr lang="en-US" smtClean="0"/>
              <a:t>34</a:t>
            </a:fld>
            <a:endParaRPr lang="en-US"/>
          </a:p>
        </p:txBody>
      </p:sp>
    </p:spTree>
    <p:extLst>
      <p:ext uri="{BB962C8B-B14F-4D97-AF65-F5344CB8AC3E}">
        <p14:creationId xmlns:p14="http://schemas.microsoft.com/office/powerpoint/2010/main" val="54746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While formative assessment does require specific technical expertise, successful implementation of formative assessment requires a lot more than just technical know-how. It is, at its heart, an adaptive change that requires a significant shift in teaching and learning. </a:t>
            </a:r>
          </a:p>
          <a:p>
            <a:endParaRPr lang="en-US" sz="2400" dirty="0"/>
          </a:p>
          <a:p>
            <a:r>
              <a:rPr lang="en-US" sz="2400" dirty="0"/>
              <a:t>This means that teachers need a shared understanding of the technical aspects of formative assessment—what it is, what it isn’t, as well as opportunities to internalize and practice the shifts needed for authentic formative assessment practice. </a:t>
            </a:r>
          </a:p>
          <a:p>
            <a:endParaRPr lang="en-US" sz="2400" dirty="0"/>
          </a:p>
          <a:p>
            <a:r>
              <a:rPr lang="en-US" sz="2400" dirty="0"/>
              <a:t>Professional learning that can support teacher communities to implement formative assessment, should do the following:</a:t>
            </a:r>
          </a:p>
          <a:p>
            <a:endParaRPr lang="en-US" sz="2400" dirty="0"/>
          </a:p>
          <a:p>
            <a:pPr marL="365760" indent="-182880">
              <a:buFont typeface="Arial" panose="020B0604020202020204" pitchFamily="34" charset="0"/>
              <a:buChar char="•"/>
            </a:pPr>
            <a:r>
              <a:rPr lang="en-US" sz="2400" b="1" dirty="0"/>
              <a:t>Build a common understanding of the key aspects of formative assessment</a:t>
            </a:r>
            <a:r>
              <a:rPr lang="en-US" sz="2400" dirty="0"/>
              <a:t>, including things like the key elements of the formative assessment cycle, the role of the student and teacher and how classroom culture can foster the formative assessment process. </a:t>
            </a:r>
          </a:p>
          <a:p>
            <a:pPr marL="365760" indent="-182880">
              <a:buFont typeface="Arial" panose="020B0604020202020204" pitchFamily="34" charset="0"/>
              <a:buChar char="•"/>
            </a:pPr>
            <a:endParaRPr lang="en-US" sz="2400" b="1" dirty="0"/>
          </a:p>
          <a:p>
            <a:pPr marL="365760" indent="-182880">
              <a:buFont typeface="Arial" panose="020B0604020202020204" pitchFamily="34" charset="0"/>
              <a:buChar char="•"/>
            </a:pPr>
            <a:r>
              <a:rPr lang="en-US" sz="2400" b="1" dirty="0"/>
              <a:t>Reflection opportunities</a:t>
            </a:r>
            <a:r>
              <a:rPr lang="en-US" sz="2400" dirty="0"/>
              <a:t>: As teachers build their understanding of formative assessment, they need safe opportunities to reflect the change that authentic implementation of formative assessment entails. They need supportive environments that encourage them to examine their currently held beliefs and values, as well as their strategies and approaches in the classroom in the context of formative assessment.</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b="1" dirty="0"/>
              <a:t>Reflect formative assessment</a:t>
            </a:r>
            <a:r>
              <a:rPr lang="en-US" sz="2400" dirty="0"/>
              <a:t>: Professional learning about formative assessment can be particularly powerful when it models for adult learners the experiences of learner agency, self-assessment and attention to each learner’s progression of learning that are at the core of the formative assessment process. </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b="1" dirty="0"/>
              <a:t>Modeling and coaching</a:t>
            </a:r>
            <a:r>
              <a:rPr lang="en-US" sz="2400" dirty="0"/>
              <a:t>: Teachers need opportunities to see what formative assessment looks like and feedback on their emergent formative assessment practice that helps them identify specific ways to improve their formative assessment and better support student learning. </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b="1" dirty="0"/>
              <a:t>Collaboration and peer-support</a:t>
            </a:r>
            <a:r>
              <a:rPr lang="en-US" sz="2400" dirty="0"/>
              <a:t>: Finally, as teachers engage in the formative assessment process, they need opportunities, like professional learning communities (PLCs), where they can collaborate, share their learning and provide feedback. </a:t>
            </a:r>
          </a:p>
          <a:p>
            <a:pPr marL="365760" indent="-182880">
              <a:buFont typeface="Arial" panose="020B0604020202020204" pitchFamily="34" charset="0"/>
              <a:buNone/>
            </a:pPr>
            <a:endParaRPr lang="en-US" sz="2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More information on high-quality professional learning can be found by accessing this link: </a:t>
            </a:r>
            <a:r>
              <a:rPr lang="en-US" sz="1200" kern="1200" dirty="0">
                <a:solidFill>
                  <a:schemeClr val="tx1"/>
                </a:solidFill>
                <a:effectLst/>
                <a:latin typeface="+mn-lt"/>
                <a:ea typeface="+mn-ea"/>
                <a:cs typeface="+mn-cs"/>
              </a:rPr>
              <a:t>https://education.ky.gov/curriculum/standards/kyacadstand/Documents/Characteristics_of_HQPL.pdf</a:t>
            </a:r>
          </a:p>
        </p:txBody>
      </p:sp>
      <p:sp>
        <p:nvSpPr>
          <p:cNvPr id="4" name="Slide Number Placeholder 3"/>
          <p:cNvSpPr>
            <a:spLocks noGrp="1"/>
          </p:cNvSpPr>
          <p:nvPr>
            <p:ph type="sldNum" sz="quarter" idx="5"/>
          </p:nvPr>
        </p:nvSpPr>
        <p:spPr/>
        <p:txBody>
          <a:bodyPr/>
          <a:lstStyle/>
          <a:p>
            <a:fld id="{C1E2BC98-6EA0-4EE7-A97F-558F26662BCA}" type="slidenum">
              <a:rPr lang="en-US" smtClean="0"/>
              <a:t>35</a:t>
            </a:fld>
            <a:endParaRPr lang="en-US"/>
          </a:p>
        </p:txBody>
      </p:sp>
    </p:spTree>
    <p:extLst>
      <p:ext uri="{BB962C8B-B14F-4D97-AF65-F5344CB8AC3E}">
        <p14:creationId xmlns:p14="http://schemas.microsoft.com/office/powerpoint/2010/main" val="326070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Facilitate a discussion in which participants reflect on how their current approach to professional learning may align with efforts to implement and scale formative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Use the prompts on the slide or bring in different questions that support participants to reflect on how well suited their current approach to professional development is to support the formative assessment process. </a:t>
            </a:r>
          </a:p>
        </p:txBody>
      </p:sp>
      <p:sp>
        <p:nvSpPr>
          <p:cNvPr id="4" name="Slide Number Placeholder 3"/>
          <p:cNvSpPr>
            <a:spLocks noGrp="1"/>
          </p:cNvSpPr>
          <p:nvPr>
            <p:ph type="sldNum" sz="quarter" idx="5"/>
          </p:nvPr>
        </p:nvSpPr>
        <p:spPr/>
        <p:txBody>
          <a:bodyPr/>
          <a:lstStyle/>
          <a:p>
            <a:fld id="{C1E2BC98-6EA0-4EE7-A97F-558F26662BCA}" type="slidenum">
              <a:rPr lang="en-US" smtClean="0"/>
              <a:t>36</a:t>
            </a:fld>
            <a:endParaRPr lang="en-US"/>
          </a:p>
        </p:txBody>
      </p:sp>
    </p:spTree>
    <p:extLst>
      <p:ext uri="{BB962C8B-B14F-4D97-AF65-F5344CB8AC3E}">
        <p14:creationId xmlns:p14="http://schemas.microsoft.com/office/powerpoint/2010/main" val="564812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In the classroom, teachers need to create a culture in which students can safely start making the shifts that allow them to begin managing their own learning. In the same way, teachers, for whom authentic implementation of formative assessment practice represents a significant shift form their traditional roles and responsibilities in the classroom, need a school culture that supports their own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 culture of learning is one that embraces a growth mindset, creates opportunities to try new things and provides opportunities to learn when they don’t go as planned.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r>
              <a:rPr lang="en-US" sz="2400" dirty="0"/>
              <a:t>Leaders need to build a culture that centers teacher and student learning. This list is not exhaustive but reflects some key qualities of a professional culture of learning. Leaders should</a:t>
            </a:r>
          </a:p>
          <a:p>
            <a:pPr marL="365760" indent="-182880">
              <a:buFont typeface="Arial" panose="020B0604020202020204" pitchFamily="34" charset="0"/>
              <a:buChar char="•"/>
            </a:pPr>
            <a:r>
              <a:rPr lang="en-US" sz="2400" dirty="0"/>
              <a:t>foster risk-taking and learning from failure,</a:t>
            </a:r>
          </a:p>
          <a:p>
            <a:pPr marL="365760" indent="-182880">
              <a:buFont typeface="Arial" panose="020B0604020202020204" pitchFamily="34" charset="0"/>
              <a:buChar char="•"/>
            </a:pPr>
            <a:r>
              <a:rPr lang="en-US" sz="2400" dirty="0"/>
              <a:t>provide space for teachers to be vulnerable without fear of negative consequences, and</a:t>
            </a:r>
          </a:p>
          <a:p>
            <a:pPr marL="365760" indent="-182880">
              <a:buFont typeface="Arial" panose="020B0604020202020204" pitchFamily="34" charset="0"/>
              <a:buChar char="•"/>
            </a:pPr>
            <a:r>
              <a:rPr lang="en-US" sz="2400" dirty="0"/>
              <a:t>offer concrete feedback on strengths and how to improve, instead of accountability based on compliance (such as through instructional coaching or modeling). </a:t>
            </a:r>
          </a:p>
        </p:txBody>
      </p:sp>
      <p:sp>
        <p:nvSpPr>
          <p:cNvPr id="4" name="Slide Number Placeholder 3"/>
          <p:cNvSpPr>
            <a:spLocks noGrp="1"/>
          </p:cNvSpPr>
          <p:nvPr>
            <p:ph type="sldNum" sz="quarter" idx="5"/>
          </p:nvPr>
        </p:nvSpPr>
        <p:spPr/>
        <p:txBody>
          <a:bodyPr/>
          <a:lstStyle/>
          <a:p>
            <a:fld id="{C1E2BC98-6EA0-4EE7-A97F-558F26662BCA}" type="slidenum">
              <a:rPr lang="en-US" smtClean="0"/>
              <a:t>37</a:t>
            </a:fld>
            <a:endParaRPr lang="en-US"/>
          </a:p>
        </p:txBody>
      </p:sp>
    </p:spTree>
    <p:extLst>
      <p:ext uri="{BB962C8B-B14F-4D97-AF65-F5344CB8AC3E}">
        <p14:creationId xmlns:p14="http://schemas.microsoft.com/office/powerpoint/2010/main" val="4200966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PLCs provide a useful structure to support the formative assessment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Effective PLCs provide </a:t>
            </a: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a focus on learning,</a:t>
            </a: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a collaborative culture and collective responsibility, and</a:t>
            </a: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a results orientation.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effectLst/>
                <a:latin typeface="+mn-lt"/>
                <a:ea typeface="+mn-ea"/>
                <a:cs typeface="+mn-cs"/>
              </a:rPr>
              <a:t>All of which are well situated to support teachers in building their capacity for effective formative assessment. However, participants in PLCs need support to deliberately integrate their expanding formative assessment practice to their work in the PLC.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effectLst/>
                <a:latin typeface="+mn-lt"/>
                <a:ea typeface="+mn-ea"/>
                <a:cs typeface="+mn-cs"/>
              </a:rPr>
              <a:t>For more information about implementation, please consult the </a:t>
            </a:r>
            <a:r>
              <a:rPr lang="en-US" sz="2400" i="1" kern="1200" dirty="0">
                <a:solidFill>
                  <a:schemeClr val="tx1"/>
                </a:solidFill>
                <a:effectLst/>
                <a:latin typeface="+mn-lt"/>
                <a:ea typeface="+mn-ea"/>
                <a:cs typeface="+mn-cs"/>
              </a:rPr>
              <a:t>Kentucky Model Curriculum Framework</a:t>
            </a:r>
            <a:r>
              <a:rPr lang="en-US" sz="2400" kern="1200" dirty="0">
                <a:solidFill>
                  <a:schemeClr val="tx1"/>
                </a:solidFill>
                <a:effectLst/>
                <a:latin typeface="+mn-lt"/>
                <a:ea typeface="+mn-ea"/>
                <a:cs typeface="+mn-cs"/>
              </a:rPr>
              <a:t>, p. 22: https://</a:t>
            </a:r>
            <a:r>
              <a:rPr lang="en-US" sz="2400" kern="1200" dirty="0" err="1">
                <a:solidFill>
                  <a:schemeClr val="tx1"/>
                </a:solidFill>
                <a:effectLst/>
                <a:latin typeface="+mn-lt"/>
                <a:ea typeface="+mn-ea"/>
                <a:cs typeface="+mn-cs"/>
              </a:rPr>
              <a:t>education.ky.gov</a:t>
            </a:r>
            <a:r>
              <a:rPr lang="en-US" sz="2400" kern="1200" dirty="0">
                <a:solidFill>
                  <a:schemeClr val="tx1"/>
                </a:solidFill>
                <a:effectLst/>
                <a:latin typeface="+mn-lt"/>
                <a:ea typeface="+mn-ea"/>
                <a:cs typeface="+mn-cs"/>
              </a:rPr>
              <a:t>/curriculum/standards/</a:t>
            </a:r>
            <a:r>
              <a:rPr lang="en-US" sz="2400" kern="1200" dirty="0" err="1">
                <a:solidFill>
                  <a:schemeClr val="tx1"/>
                </a:solidFill>
                <a:effectLst/>
                <a:latin typeface="+mn-lt"/>
                <a:ea typeface="+mn-ea"/>
                <a:cs typeface="+mn-cs"/>
              </a:rPr>
              <a:t>kyacadstand</a:t>
            </a:r>
            <a:r>
              <a:rPr lang="en-US" sz="2400" kern="1200" dirty="0">
                <a:solidFill>
                  <a:schemeClr val="tx1"/>
                </a:solidFill>
                <a:effectLst/>
                <a:latin typeface="+mn-lt"/>
                <a:ea typeface="+mn-ea"/>
                <a:cs typeface="+mn-cs"/>
              </a:rPr>
              <a:t>/Documents/</a:t>
            </a:r>
            <a:r>
              <a:rPr lang="en-US" sz="2400" kern="1200" dirty="0" err="1">
                <a:solidFill>
                  <a:schemeClr val="tx1"/>
                </a:solidFill>
                <a:effectLst/>
                <a:latin typeface="+mn-lt"/>
                <a:ea typeface="+mn-ea"/>
                <a:cs typeface="+mn-cs"/>
              </a:rPr>
              <a:t>Model_Curriculum_Framework.pdf</a:t>
            </a:r>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1677713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Facilitate a discussion in which participants reflect on how their current school culture supports a learning orientation that is foundational for establishing formative assessment at scale.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Use the prompts on this slide or bring in different questions that support participants to reflect their current school or district culture in the context of the discussion of a culture of learning and the formative assessment process.</a:t>
            </a:r>
          </a:p>
        </p:txBody>
      </p:sp>
      <p:sp>
        <p:nvSpPr>
          <p:cNvPr id="4" name="Slide Number Placeholder 3"/>
          <p:cNvSpPr>
            <a:spLocks noGrp="1"/>
          </p:cNvSpPr>
          <p:nvPr>
            <p:ph type="sldNum" sz="quarter" idx="5"/>
          </p:nvPr>
        </p:nvSpPr>
        <p:spPr/>
        <p:txBody>
          <a:bodyPr/>
          <a:lstStyle/>
          <a:p>
            <a:fld id="{C1E2BC98-6EA0-4EE7-A97F-558F26662BCA}" type="slidenum">
              <a:rPr lang="en-US" smtClean="0"/>
              <a:t>39</a:t>
            </a:fld>
            <a:endParaRPr lang="en-US"/>
          </a:p>
        </p:txBody>
      </p:sp>
    </p:spTree>
    <p:extLst>
      <p:ext uri="{BB962C8B-B14F-4D97-AF65-F5344CB8AC3E}">
        <p14:creationId xmlns:p14="http://schemas.microsoft.com/office/powerpoint/2010/main" val="371810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kern="1200" dirty="0">
                <a:solidFill>
                  <a:schemeClr val="tx1"/>
                </a:solidFill>
                <a:effectLst/>
                <a:latin typeface="+mn-lt"/>
                <a:ea typeface="+mn-ea"/>
                <a:cs typeface="+mn-cs"/>
              </a:rPr>
              <a:t>School and district leaders who want to foster formative assessment need to develop a firm understanding of the formative assessment process and identify what they are asking teachers to do differently. </a:t>
            </a: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There are some common misconceptions about formative assessment in the field and leaders need to be able to provide clarity about what formative assessment is and be able </a:t>
            </a:r>
            <a:r>
              <a:rPr lang="en-US" sz="2400" i="0" kern="1200" dirty="0">
                <a:solidFill>
                  <a:schemeClr val="tx1"/>
                </a:solidFill>
                <a:effectLst/>
                <a:latin typeface="+mn-lt"/>
                <a:ea typeface="+mn-ea"/>
                <a:cs typeface="+mn-cs"/>
              </a:rPr>
              <a:t>to describe the shifts </a:t>
            </a:r>
            <a:r>
              <a:rPr lang="en-US" sz="2400" kern="1200" dirty="0">
                <a:solidFill>
                  <a:schemeClr val="tx1"/>
                </a:solidFill>
                <a:effectLst/>
                <a:latin typeface="+mn-lt"/>
                <a:ea typeface="+mn-ea"/>
                <a:cs typeface="+mn-cs"/>
              </a:rPr>
              <a:t>in the classroom so that they are tangible and clear to teachers. </a:t>
            </a:r>
            <a:endParaRPr lang="en-US" sz="2400" dirty="0"/>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following section of this module offers a brief overview of the formative assessment process. But for more information, leaders can engage in the companion to this series, </a:t>
            </a:r>
            <a:r>
              <a:rPr lang="en-US" sz="2400" b="0" i="1" kern="1200" dirty="0">
                <a:solidFill>
                  <a:schemeClr val="tx1"/>
                </a:solidFill>
                <a:effectLst/>
                <a:latin typeface="+mn-lt"/>
                <a:ea typeface="+mn-ea"/>
                <a:cs typeface="+mn-cs"/>
              </a:rPr>
              <a:t>Balanced Assessment Professional Learning Modules</a:t>
            </a:r>
            <a:r>
              <a:rPr lang="en-US" sz="2400" b="0" dirty="0"/>
              <a:t>,</a:t>
            </a:r>
            <a:r>
              <a:rPr lang="en-US" sz="2400" dirty="0"/>
              <a:t> a series of professional learning modules for educators. https://</a:t>
            </a:r>
            <a:r>
              <a:rPr lang="en-US" sz="2400" dirty="0" err="1"/>
              <a:t>kystandards.org</a:t>
            </a:r>
            <a:r>
              <a:rPr lang="en-US" sz="2400" dirty="0"/>
              <a:t>/standards-resources/pl-mods/balanced-assessment-</a:t>
            </a:r>
            <a:r>
              <a:rPr lang="en-US" sz="2400" dirty="0" err="1"/>
              <a:t>plms</a:t>
            </a:r>
            <a:r>
              <a:rPr lang="en-US" sz="24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Throughout this presentation, we will make references to where in that series specific topics are explored in greater depth. </a:t>
            </a:r>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1925953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Important note for facilitators: </a:t>
            </a:r>
            <a:r>
              <a:rPr lang="en-US" sz="2400" dirty="0"/>
              <a:t>This activity is an opportunity for the group to go a bit deeper in exploring what constitutes authentic formative assessment. </a:t>
            </a:r>
          </a:p>
          <a:p>
            <a:endParaRPr lang="en-US" sz="2400" dirty="0"/>
          </a:p>
          <a:p>
            <a:r>
              <a:rPr lang="en-US" sz="2400" b="1" dirty="0"/>
              <a:t>Introduce participants to the article</a:t>
            </a:r>
            <a:r>
              <a:rPr lang="en-US" sz="2400" dirty="0"/>
              <a:t>, </a:t>
            </a:r>
            <a:r>
              <a:rPr lang="en-US" sz="2400" i="1" dirty="0"/>
              <a:t>Case Reviews: Implementing the Spirit of Formative Assessment</a:t>
            </a:r>
            <a:r>
              <a:rPr lang="en-US" sz="2400" dirty="0"/>
              <a:t> (Formative Insights Assessment for Learning, 2019), and orient participants to the annotation instructions provided in the document. Ask participants to read the document individually, using the annotation icons to record their reactions. </a:t>
            </a:r>
          </a:p>
          <a:p>
            <a:r>
              <a:rPr lang="en-US" sz="2400" dirty="0"/>
              <a:t>The article can be found here: https://csaa.wested.org/resource/case-reviews-implementing-the-spirit-of-formative-assessment/</a:t>
            </a:r>
            <a:endParaRPr lang="en-US" sz="2400" dirty="0">
              <a:cs typeface="Calibri" panose="020F0502020204030204"/>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40</a:t>
            </a:fld>
            <a:endParaRPr lang="en-US"/>
          </a:p>
        </p:txBody>
      </p:sp>
    </p:spTree>
    <p:extLst>
      <p:ext uri="{BB962C8B-B14F-4D97-AF65-F5344CB8AC3E}">
        <p14:creationId xmlns:p14="http://schemas.microsoft.com/office/powerpoint/2010/main" val="3393500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After participants have had an opportunity to read and annotate the article, facilitate a discussion that allows participants to share their thinking about the spirit of formative assessment and the implications for leaders. </a:t>
            </a:r>
          </a:p>
          <a:p>
            <a:r>
              <a:rPr lang="en-US" sz="2400" b="0" kern="1200" dirty="0">
                <a:solidFill>
                  <a:schemeClr val="tx1"/>
                </a:solidFill>
                <a:effectLst/>
                <a:latin typeface="+mn-lt"/>
                <a:ea typeface="+mn-ea"/>
                <a:cs typeface="+mn-cs"/>
              </a:rPr>
              <a:t>Consider using some of the following prompts to support the discussion. Edit the questions on the slide to reflect the specific questions you would like to focus on. </a:t>
            </a:r>
          </a:p>
          <a:p>
            <a:pPr marL="365760" indent="-182880">
              <a:buFont typeface="Arial" panose="020B0604020202020204" pitchFamily="34" charset="0"/>
              <a:buChar char="•"/>
            </a:pPr>
            <a:r>
              <a:rPr lang="en-US" sz="2400" dirty="0">
                <a:solidFill>
                  <a:schemeClr val="tx1"/>
                </a:solidFill>
              </a:rPr>
              <a:t>What examples of the “letter” of formative assessment did you note, and why do you think they do not represent the formative assessment process?</a:t>
            </a:r>
          </a:p>
          <a:p>
            <a:pPr marL="365760" indent="-182880">
              <a:buFont typeface="Arial" panose="020B0604020202020204" pitchFamily="34" charset="0"/>
              <a:buChar char="•"/>
            </a:pPr>
            <a:r>
              <a:rPr lang="en-US" sz="2400" dirty="0">
                <a:solidFill>
                  <a:schemeClr val="tx1"/>
                </a:solidFill>
              </a:rPr>
              <a:t>What examples of the “spirit” of formative assessment did you note, and how do you think this approach embodies the formative assessment process?</a:t>
            </a:r>
          </a:p>
          <a:p>
            <a:pPr marL="365760" indent="-182880">
              <a:buFont typeface="Arial" panose="020B0604020202020204" pitchFamily="34" charset="0"/>
              <a:buChar char="•"/>
            </a:pPr>
            <a:r>
              <a:rPr lang="en-US" sz="2400" dirty="0">
                <a:solidFill>
                  <a:schemeClr val="tx1"/>
                </a:solidFill>
              </a:rPr>
              <a:t>What are the implications of this distinction for you as a leader supporting the formative assessment process? </a:t>
            </a:r>
          </a:p>
          <a:p>
            <a:pPr marL="365760" indent="-182880">
              <a:buFont typeface="Arial" panose="020B0604020202020204" pitchFamily="34" charset="0"/>
              <a:buChar char="•"/>
            </a:pPr>
            <a:r>
              <a:rPr lang="en-US" sz="2400" dirty="0">
                <a:solidFill>
                  <a:schemeClr val="tx1"/>
                </a:solidFill>
              </a:rPr>
              <a:t>How do your current professional learning, coaching, observation and evaluation and other practices align to learning or compliance orientations?</a:t>
            </a:r>
          </a:p>
        </p:txBody>
      </p:sp>
      <p:sp>
        <p:nvSpPr>
          <p:cNvPr id="4" name="Slide Number Placeholder 3"/>
          <p:cNvSpPr>
            <a:spLocks noGrp="1"/>
          </p:cNvSpPr>
          <p:nvPr>
            <p:ph type="sldNum" sz="quarter" idx="5"/>
          </p:nvPr>
        </p:nvSpPr>
        <p:spPr/>
        <p:txBody>
          <a:bodyPr/>
          <a:lstStyle/>
          <a:p>
            <a:fld id="{C1E2BC98-6EA0-4EE7-A97F-558F26662BCA}" type="slidenum">
              <a:rPr lang="en-US" smtClean="0"/>
              <a:t>41</a:t>
            </a:fld>
            <a:endParaRPr lang="en-US"/>
          </a:p>
        </p:txBody>
      </p:sp>
    </p:spTree>
    <p:extLst>
      <p:ext uri="{BB962C8B-B14F-4D97-AF65-F5344CB8AC3E}">
        <p14:creationId xmlns:p14="http://schemas.microsoft.com/office/powerpoint/2010/main" val="3976311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kern="1200" dirty="0">
                <a:solidFill>
                  <a:schemeClr val="tx1"/>
                </a:solidFill>
                <a:effectLst/>
                <a:latin typeface="+mn-lt"/>
                <a:ea typeface="+mn-ea"/>
                <a:cs typeface="+mn-cs"/>
              </a:rPr>
              <a:t>Facilitate a discussion that helps participants reflect on their learning and make connections to their own practice. </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Ask participants to reflect and share ideas in response to the questions on the slide.</a:t>
            </a:r>
          </a:p>
          <a:p>
            <a:pPr marL="457200" indent="-457200">
              <a:buFont typeface="Arial" panose="020B0604020202020204" pitchFamily="34" charset="0"/>
              <a:buChar char="•"/>
            </a:pP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Facilitators may wish to pose different </a:t>
            </a:r>
            <a:r>
              <a:rPr lang="en-US" sz="2400" kern="1200">
                <a:solidFill>
                  <a:schemeClr val="tx1"/>
                </a:solidFill>
                <a:effectLst/>
                <a:latin typeface="+mn-lt"/>
                <a:ea typeface="+mn-ea"/>
                <a:cs typeface="+mn-cs"/>
              </a:rPr>
              <a:t>reflection questions; for example, </a:t>
            </a:r>
            <a:r>
              <a:rPr lang="en-US" sz="2400" kern="1200" dirty="0">
                <a:solidFill>
                  <a:schemeClr val="tx1"/>
                </a:solidFill>
                <a:effectLst/>
                <a:latin typeface="+mn-lt"/>
                <a:ea typeface="+mn-ea"/>
                <a:cs typeface="+mn-cs"/>
              </a:rPr>
              <a:t>facilitators may wish to prompt participants to reflect on how their learning may impact CSIP/CDIP goals and processional learning plan. </a:t>
            </a:r>
          </a:p>
        </p:txBody>
      </p:sp>
      <p:sp>
        <p:nvSpPr>
          <p:cNvPr id="4" name="Slide Number Placeholder 3"/>
          <p:cNvSpPr>
            <a:spLocks noGrp="1"/>
          </p:cNvSpPr>
          <p:nvPr>
            <p:ph type="sldNum" sz="quarter" idx="5"/>
          </p:nvPr>
        </p:nvSpPr>
        <p:spPr/>
        <p:txBody>
          <a:bodyPr/>
          <a:lstStyle/>
          <a:p>
            <a:fld id="{C1E2BC98-6EA0-4EE7-A97F-558F26662BCA}" type="slidenum">
              <a:rPr lang="en-US" smtClean="0"/>
              <a:t>42</a:t>
            </a:fld>
            <a:endParaRPr lang="en-US"/>
          </a:p>
        </p:txBody>
      </p:sp>
    </p:spTree>
    <p:extLst>
      <p:ext uri="{BB962C8B-B14F-4D97-AF65-F5344CB8AC3E}">
        <p14:creationId xmlns:p14="http://schemas.microsoft.com/office/powerpoint/2010/main" val="3417434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43</a:t>
            </a:fld>
            <a:endParaRPr lang="en-US"/>
          </a:p>
        </p:txBody>
      </p:sp>
    </p:spTree>
    <p:extLst>
      <p:ext uri="{BB962C8B-B14F-4D97-AF65-F5344CB8AC3E}">
        <p14:creationId xmlns:p14="http://schemas.microsoft.com/office/powerpoint/2010/main" val="10914603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44</a:t>
            </a:fld>
            <a:endParaRPr lang="en-US"/>
          </a:p>
        </p:txBody>
      </p:sp>
    </p:spTree>
    <p:extLst>
      <p:ext uri="{BB962C8B-B14F-4D97-AF65-F5344CB8AC3E}">
        <p14:creationId xmlns:p14="http://schemas.microsoft.com/office/powerpoint/2010/main" val="12094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dirty="0"/>
              <a:t>This definition of formative assessment comes from the Council of Chief State School Officers (CCSSO) and was honed over time with input from multiple states.</a:t>
            </a:r>
          </a:p>
          <a:p>
            <a:endParaRPr lang="en-US" sz="2400" dirty="0"/>
          </a:p>
          <a:p>
            <a:r>
              <a:rPr lang="en-US" sz="2400" kern="1200" dirty="0">
                <a:solidFill>
                  <a:schemeClr val="tx1"/>
                </a:solidFill>
                <a:effectLst/>
                <a:latin typeface="+mn-lt"/>
                <a:ea typeface="+mn-ea"/>
                <a:cs typeface="+mn-cs"/>
              </a:rPr>
              <a:t>Ask participants to read and reflect on this definition. </a:t>
            </a:r>
          </a:p>
          <a:p>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discussion in which participants can share their reactions and engage in shared sense-making. </a:t>
            </a:r>
            <a:endParaRPr lang="en-US" sz="2400" b="0" kern="1200" dirty="0">
              <a:solidFill>
                <a:schemeClr val="tx1"/>
              </a:solidFill>
              <a:effectLst/>
              <a:latin typeface="+mn-lt"/>
              <a:ea typeface="+mn-ea"/>
              <a:cs typeface="+mn-cs"/>
            </a:endParaRPr>
          </a:p>
          <a:p>
            <a:r>
              <a:rPr lang="en-US" sz="2400" b="0" kern="1200" dirty="0">
                <a:solidFill>
                  <a:schemeClr val="tx1"/>
                </a:solidFill>
                <a:effectLst/>
                <a:latin typeface="+mn-lt"/>
                <a:ea typeface="+mn-ea"/>
                <a:cs typeface="+mn-cs"/>
              </a:rPr>
              <a:t>Consider using some of the following questions to support the discussion. </a:t>
            </a:r>
          </a:p>
          <a:p>
            <a:pPr marL="365760" lvl="0" indent="-182880">
              <a:buFont typeface="Arial" panose="020B0604020202020204" pitchFamily="34" charset="0"/>
              <a:buChar char="•"/>
            </a:pPr>
            <a:r>
              <a:rPr lang="en-US" sz="2400" kern="1200" dirty="0">
                <a:solidFill>
                  <a:schemeClr val="tx1"/>
                </a:solidFill>
                <a:effectLst/>
                <a:latin typeface="+mn-lt"/>
                <a:ea typeface="+mn-ea"/>
                <a:cs typeface="+mn-cs"/>
              </a:rPr>
              <a:t>How does this definition align to the current schema for formative assessment in your school or district?</a:t>
            </a:r>
          </a:p>
          <a:p>
            <a:pPr marL="365760" lvl="0" indent="-182880">
              <a:buFont typeface="Arial" panose="020B0604020202020204" pitchFamily="34" charset="0"/>
              <a:buChar char="•"/>
            </a:pPr>
            <a:r>
              <a:rPr lang="en-US" sz="2400" kern="1200" dirty="0">
                <a:solidFill>
                  <a:schemeClr val="tx1"/>
                </a:solidFill>
                <a:effectLst/>
                <a:latin typeface="+mn-lt"/>
                <a:ea typeface="+mn-ea"/>
                <a:cs typeface="+mn-cs"/>
              </a:rPr>
              <a:t>What aspects of this definition stand out or surprise you given what you see in formative assessment practice in your school or district?</a:t>
            </a:r>
          </a:p>
          <a:p>
            <a:pPr marL="365760" lvl="0" indent="-182880">
              <a:buFont typeface="Arial" panose="020B0604020202020204" pitchFamily="34" charset="0"/>
              <a:buChar char="•"/>
            </a:pPr>
            <a:r>
              <a:rPr lang="en-US" sz="2400" kern="1200" dirty="0">
                <a:solidFill>
                  <a:schemeClr val="tx1"/>
                </a:solidFill>
                <a:effectLst/>
                <a:latin typeface="+mn-lt"/>
                <a:ea typeface="+mn-ea"/>
                <a:cs typeface="+mn-cs"/>
              </a:rPr>
              <a:t>What aspects of this definition do you believe are less common in your school or district? Why?</a:t>
            </a:r>
          </a:p>
          <a:p>
            <a:pPr marL="171450" lvl="0" indent="-171450">
              <a:buFont typeface="Arial" panose="020B0604020202020204" pitchFamily="34" charset="0"/>
              <a:buChar char="•"/>
            </a:pPr>
            <a:endParaRPr lang="en-US" sz="2400" kern="1200" dirty="0">
              <a:solidFill>
                <a:schemeClr val="tx1"/>
              </a:solidFill>
              <a:effectLst/>
              <a:latin typeface="+mn-lt"/>
              <a:ea typeface="+mn-ea"/>
              <a:cs typeface="+mn-cs"/>
            </a:endParaRPr>
          </a:p>
          <a:p>
            <a:pPr marL="0" lvl="0" indent="0">
              <a:buFont typeface="Arial" panose="020B0604020202020204" pitchFamily="34" charset="0"/>
              <a:buNone/>
            </a:pPr>
            <a:r>
              <a:rPr lang="en-US" sz="2400" kern="1200" dirty="0">
                <a:solidFill>
                  <a:schemeClr val="tx1"/>
                </a:solidFill>
                <a:effectLst/>
                <a:latin typeface="+mn-lt"/>
                <a:ea typeface="+mn-ea"/>
                <a:cs typeface="+mn-cs"/>
              </a:rPr>
              <a:t>Some key things to notice might be the following:</a:t>
            </a:r>
          </a:p>
          <a:p>
            <a:pPr marL="365760" lvl="0" indent="-182880">
              <a:buFont typeface="Arial" panose="020B0604020202020204" pitchFamily="34" charset="0"/>
              <a:buChar char="•"/>
            </a:pPr>
            <a:r>
              <a:rPr lang="en-US" sz="2400" kern="1200" dirty="0">
                <a:solidFill>
                  <a:schemeClr val="tx1"/>
                </a:solidFill>
                <a:effectLst/>
                <a:latin typeface="+mn-lt"/>
                <a:ea typeface="+mn-ea"/>
                <a:cs typeface="+mn-cs"/>
              </a:rPr>
              <a:t>planned</a:t>
            </a:r>
          </a:p>
          <a:p>
            <a:pPr marL="365760" lvl="0" indent="-182880">
              <a:buFont typeface="Arial" panose="020B0604020202020204" pitchFamily="34" charset="0"/>
              <a:buChar char="•"/>
            </a:pPr>
            <a:r>
              <a:rPr lang="en-US" sz="2400" kern="1200" dirty="0">
                <a:solidFill>
                  <a:schemeClr val="tx1"/>
                </a:solidFill>
                <a:effectLst/>
                <a:latin typeface="+mn-lt"/>
                <a:ea typeface="+mn-ea"/>
                <a:cs typeface="+mn-cs"/>
              </a:rPr>
              <a:t>ongoing</a:t>
            </a:r>
          </a:p>
          <a:p>
            <a:pPr marL="365760" lvl="0" indent="-182880">
              <a:buFont typeface="Arial" panose="020B0604020202020204" pitchFamily="34" charset="0"/>
              <a:buChar char="•"/>
            </a:pPr>
            <a:r>
              <a:rPr lang="en-US" sz="2400" kern="1200" dirty="0">
                <a:solidFill>
                  <a:schemeClr val="tx1"/>
                </a:solidFill>
                <a:effectLst/>
                <a:latin typeface="+mn-lt"/>
                <a:ea typeface="+mn-ea"/>
                <a:cs typeface="+mn-cs"/>
              </a:rPr>
              <a:t>students and teachers</a:t>
            </a:r>
          </a:p>
          <a:p>
            <a:pPr marL="365760" lvl="0" indent="-182880">
              <a:buFont typeface="Arial" panose="020B0604020202020204" pitchFamily="34" charset="0"/>
              <a:buChar char="•"/>
            </a:pPr>
            <a:r>
              <a:rPr lang="en-US" sz="2400" kern="1200" dirty="0">
                <a:solidFill>
                  <a:schemeClr val="tx1"/>
                </a:solidFill>
                <a:effectLst/>
                <a:latin typeface="+mn-lt"/>
                <a:ea typeface="+mn-ea"/>
                <a:cs typeface="+mn-cs"/>
              </a:rPr>
              <a:t>disciplinary learning outcomes</a:t>
            </a:r>
          </a:p>
          <a:p>
            <a:pPr marL="365760" lvl="0" indent="-182880">
              <a:buFont typeface="Arial" panose="020B0604020202020204" pitchFamily="34" charset="0"/>
              <a:buChar char="•"/>
            </a:pPr>
            <a:r>
              <a:rPr lang="en-US" sz="2400" kern="1200" dirty="0">
                <a:solidFill>
                  <a:schemeClr val="tx1"/>
                </a:solidFill>
                <a:effectLst/>
                <a:latin typeface="+mn-lt"/>
                <a:ea typeface="+mn-ea"/>
                <a:cs typeface="+mn-cs"/>
              </a:rPr>
              <a:t>self-directed learners</a:t>
            </a:r>
          </a:p>
          <a:p>
            <a:pPr marL="171450" lvl="0" indent="-171450">
              <a:buFont typeface="Arial" panose="020B0604020202020204" pitchFamily="34" charset="0"/>
              <a:buChar char="•"/>
            </a:pPr>
            <a:endParaRPr lang="en-US" sz="2400" kern="1200" dirty="0">
              <a:solidFill>
                <a:schemeClr val="tx1"/>
              </a:solidFill>
              <a:effectLst/>
              <a:latin typeface="+mn-lt"/>
              <a:ea typeface="+mn-ea"/>
              <a:cs typeface="+mn-cs"/>
            </a:endParaRPr>
          </a:p>
          <a:p>
            <a:pPr marL="0" lvl="0" indent="0">
              <a:buFont typeface="Arial" panose="020B0604020202020204" pitchFamily="34" charset="0"/>
              <a:buNone/>
            </a:pPr>
            <a:r>
              <a:rPr lang="en-US" sz="2400" kern="1200" dirty="0">
                <a:solidFill>
                  <a:schemeClr val="tx1"/>
                </a:solidFill>
                <a:effectLst/>
                <a:latin typeface="+mn-lt"/>
                <a:ea typeface="+mn-ea"/>
                <a:cs typeface="+mn-cs"/>
              </a:rPr>
              <a:t>For more information on this definition, including the reasoning behind it, refer to this document: https://ccsso.org/resource-library/revising-definition-formative-assessment</a:t>
            </a:r>
          </a:p>
        </p:txBody>
      </p:sp>
      <p:sp>
        <p:nvSpPr>
          <p:cNvPr id="4" name="Slide Number Placeholder 3"/>
          <p:cNvSpPr>
            <a:spLocks noGrp="1"/>
          </p:cNvSpPr>
          <p:nvPr>
            <p:ph type="sldNum" sz="quarter" idx="5"/>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196849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We have spent time discussing what formative assessment </a:t>
            </a:r>
            <a:r>
              <a:rPr lang="en-US" sz="2400" b="0" dirty="0"/>
              <a:t>is, but</a:t>
            </a:r>
            <a:r>
              <a:rPr lang="en-US" sz="2400" dirty="0"/>
              <a:t> leading for formative assessment sometimes requires addressing common misconceptions about the formative assessment process. </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Read the list on the slide to participants, pausing to clarify and elaborate as needed. Some elaboration on each bullet is provided below. </a:t>
            </a:r>
          </a:p>
          <a:p>
            <a:endParaRPr lang="en-US" sz="2400" dirty="0"/>
          </a:p>
          <a:p>
            <a:pPr marL="365760" indent="-182880">
              <a:buFont typeface="Arial" panose="020B0604020202020204" pitchFamily="34" charset="0"/>
              <a:buChar char="•"/>
            </a:pPr>
            <a:r>
              <a:rPr lang="en-US" sz="2400" dirty="0"/>
              <a:t>Formative assessment is an ongoing process engaged in by students and teachers; it isn’t a test, tool or product. Formative assessment isn’t something you can buy off the shelf. It isn’t even some of the strategies that we’ve come to associate with formative assessment like exit tickets or thumbs up/thumbs down. Those are simply strategies to elicit evidence but not the formative assessment process itself. </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t>It also isn’t a one-time event—it is an ongoing process integrated into teaching and learning by both teachers and students. </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t>Formative assessment is about helping identify where students are in their learning and how they can improve. A grade or score does not give students any feedback about what they are doing well and what next steps they can take to move forward. </a:t>
            </a:r>
          </a:p>
          <a:p>
            <a:pPr marL="365760" indent="-182880">
              <a:buFont typeface="Arial" panose="020B0604020202020204" pitchFamily="34" charset="0"/>
              <a:buChar char="•"/>
            </a:pPr>
            <a:endParaRPr lang="en-US" sz="2400" dirty="0"/>
          </a:p>
          <a:p>
            <a:pPr marL="365760" indent="-182880">
              <a:buFont typeface="Arial" panose="020B0604020202020204" pitchFamily="34" charset="0"/>
              <a:buChar char="•"/>
            </a:pPr>
            <a:r>
              <a:rPr lang="en-US" sz="2400" dirty="0"/>
              <a:t>And while formative assessment is not something new, it is also a more intentional process than “just good teaching”—it requires planning, practice, and a shift in the traditional roles of teachers and students in the classroom. </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facilitate a discussion in which participants can share their reactions and engage in shared sense-making. </a:t>
            </a: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Consider using some of the following questions to support the discussion. </a:t>
            </a: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Are any of these surprising to you?</a:t>
            </a: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Do you encounter any of these misconceptions among the educators you work with? How are those misconceptions being reinforced?</a:t>
            </a: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could these misconceptions undermine efforts to implement formative assessment?</a:t>
            </a:r>
          </a:p>
        </p:txBody>
      </p:sp>
      <p:sp>
        <p:nvSpPr>
          <p:cNvPr id="4" name="Slide Number Placeholder 3"/>
          <p:cNvSpPr>
            <a:spLocks noGrp="1"/>
          </p:cNvSpPr>
          <p:nvPr>
            <p:ph type="sldNum" sz="quarter" idx="5"/>
          </p:nvPr>
        </p:nvSpPr>
        <p:spPr/>
        <p:txBody>
          <a:bodyPr/>
          <a:lstStyle/>
          <a:p>
            <a:fld id="{5F085DC6-3276-7043-866B-AAE2820669F7}" type="slidenum">
              <a:rPr lang="en-US" smtClean="0"/>
              <a:t>6</a:t>
            </a:fld>
            <a:endParaRPr lang="en-US"/>
          </a:p>
        </p:txBody>
      </p:sp>
    </p:spTree>
    <p:extLst>
      <p:ext uri="{BB962C8B-B14F-4D97-AF65-F5344CB8AC3E}">
        <p14:creationId xmlns:p14="http://schemas.microsoft.com/office/powerpoint/2010/main" val="293489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This slide represents the cycle of formative assessment and the key stages in this cycle. As we discussed, this process is engaged in by teachers and students together with the goal not only of helping students meet their learning goals but developing self-directed learners. </a:t>
            </a:r>
            <a:r>
              <a:rPr lang="en-US" sz="1200" b="0" kern="1200" dirty="0">
                <a:solidFill>
                  <a:schemeClr val="tx1"/>
                </a:solidFill>
                <a:effectLst/>
                <a:latin typeface="+mn-lt"/>
                <a:ea typeface="+mn-ea"/>
                <a:cs typeface="+mn-cs"/>
              </a:rPr>
              <a:t>It is represented as a cycle because of the ongoing nature of formative assessment; once</a:t>
            </a:r>
            <a:r>
              <a:rPr lang="en-US" sz="1200" kern="1200" dirty="0">
                <a:solidFill>
                  <a:schemeClr val="tx1"/>
                </a:solidFill>
                <a:effectLst/>
                <a:latin typeface="+mn-lt"/>
                <a:ea typeface="+mn-ea"/>
                <a:cs typeface="+mn-cs"/>
              </a:rPr>
              <a:t> evidence is acted on and learning goals are met, new learning goals and success criteria are developed and the process begins again.</a:t>
            </a: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Before walking through this cycle, prompt participants to view this cycle through their lens as a leader </a:t>
            </a:r>
            <a:r>
              <a:rPr lang="en-US" sz="2400" b="0" kern="1200" dirty="0">
                <a:solidFill>
                  <a:schemeClr val="tx1"/>
                </a:solidFill>
                <a:effectLst/>
                <a:latin typeface="+mn-lt"/>
                <a:ea typeface="+mn-ea"/>
                <a:cs typeface="+mn-cs"/>
              </a:rPr>
              <a:t>by reflecting where they see evidence of this cycle in classrooms currently and reflecting on what steps leaders need to take to enable this cycle to occur in the classroom. Participants can bring this orientation to the discussion of each stage of the cycle.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walk through each stage of the cycle using the notes below. </a:t>
            </a:r>
            <a:r>
              <a:rPr lang="en-US" sz="2400" b="0" kern="1200" dirty="0">
                <a:solidFill>
                  <a:schemeClr val="tx1"/>
                </a:solidFill>
                <a:effectLst/>
                <a:latin typeface="+mn-lt"/>
                <a:ea typeface="+mn-ea"/>
                <a:cs typeface="+mn-cs"/>
              </a:rPr>
              <a:t>Let participants know that each stage represented here is explored in greater detail in Module 2 of the educator-facing module series that is a companion to this leader-facing series.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Learning Expectations:</a:t>
            </a:r>
            <a:endParaRPr lang="en-US" sz="2400" b="1" dirty="0"/>
          </a:p>
          <a:p>
            <a:r>
              <a:rPr lang="en-US" sz="2400" dirty="0"/>
              <a:t>Establishing Learning Goals and Success Criteria is an essential entry point for the formative assessment process. </a:t>
            </a:r>
          </a:p>
          <a:p>
            <a:endParaRPr lang="en-US" sz="2400" dirty="0"/>
          </a:p>
          <a:p>
            <a:r>
              <a:rPr lang="en-US" sz="2400" dirty="0"/>
              <a:t>Learning Goals describe what students will learn in a learning period (like a lesson or unit), and Success Criteria describe what specifically students will do to demonstrate that they have met the Learning Goals. Students should have a strong understanding both of what they are supposed to learn and how they will know and show when they are successful. Learning Goals and Success Criteria should be aligned to the learning expectations or standards associated with learning progressions. This process is cyclical and ongoing in nature; as students move toward their Learning Goals, they begin this process anew with new Learning Goals and Success Criteria. </a:t>
            </a:r>
          </a:p>
          <a:p>
            <a:endParaRPr lang="en-US" sz="2400" dirty="0"/>
          </a:p>
          <a:p>
            <a:r>
              <a:rPr lang="en-US" sz="2400" b="1" dirty="0"/>
              <a:t>Eliciting Evidence: </a:t>
            </a:r>
          </a:p>
          <a:p>
            <a:r>
              <a:rPr lang="en-US" sz="2400" dirty="0"/>
              <a:t>These Learning Goals and Success Criteria should guide the design of strategies to elicit evidence of student learning, often in a variety of ways over the course of a learning period. This may include a wide range of tasks like populating a graphic organizer and using math manipulatives to represent their thinking, observation, discussion, and questioning. </a:t>
            </a:r>
          </a:p>
          <a:p>
            <a:endParaRPr lang="en-US" sz="2400" dirty="0"/>
          </a:p>
          <a:p>
            <a:r>
              <a:rPr lang="en-US" sz="2400" b="1" dirty="0"/>
              <a:t>Interpreting Evidence:</a:t>
            </a:r>
          </a:p>
          <a:p>
            <a:r>
              <a:rPr lang="en-US" sz="2400" dirty="0"/>
              <a:t>To support you in making useful, real-time pedagogical action, it helps to anticipate common potential student responses in advance and, based on the learning progression, have pedagogical actions aligned to these responses at the ready. </a:t>
            </a:r>
          </a:p>
          <a:p>
            <a:endParaRPr lang="en-US" sz="2400" dirty="0"/>
          </a:p>
          <a:p>
            <a:r>
              <a:rPr lang="en-US" sz="2400" b="1" dirty="0"/>
              <a:t>Acting on Evidence: </a:t>
            </a:r>
          </a:p>
          <a:p>
            <a:r>
              <a:rPr lang="en-US" sz="2400" b="0" dirty="0"/>
              <a:t>Formative assessment is ultimately about what comes next for students to move toward their Learning Goals. Students and teachers need to work together so that they all understand their next steps. </a:t>
            </a:r>
          </a:p>
          <a:p>
            <a:endParaRPr lang="en-US" sz="2400" b="0" dirty="0"/>
          </a:p>
          <a:p>
            <a:r>
              <a:rPr lang="en-US" sz="2400" b="1" dirty="0"/>
              <a:t>Next, facilitate a discussion in which participants share out any thoughts they may have about how leaders can facilitate this cycle in their schools and districts</a:t>
            </a:r>
            <a:r>
              <a:rPr lang="en-US" sz="2400" b="0" dirty="0"/>
              <a:t>. </a:t>
            </a:r>
          </a:p>
          <a:p>
            <a:endParaRPr lang="en-US" sz="2400" b="0" dirty="0"/>
          </a:p>
          <a:p>
            <a:r>
              <a:rPr lang="en-US" sz="2400" b="0" i="1" dirty="0"/>
              <a:t>Note to facilitators: This is intended as just a brief share out of some initial thinking. Facilitators can let participants know that they will have the chance to explore the role of leaders in greater depth later in the module. </a:t>
            </a:r>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294484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formative assessment process is a cycle that guides teachers and students to answer three critical questions to move student learning forward:</a:t>
            </a:r>
          </a:p>
          <a:p>
            <a:pPr marL="365760" indent="-182880">
              <a:buFont typeface="Arial" panose="020B0604020202020204" pitchFamily="34" charset="0"/>
              <a:buChar char="•"/>
            </a:pPr>
            <a:r>
              <a:rPr lang="en-US" sz="2400" kern="1200" dirty="0">
                <a:solidFill>
                  <a:schemeClr val="tx1"/>
                </a:solidFill>
                <a:effectLst/>
                <a:latin typeface="+mn-lt"/>
                <a:ea typeface="+mn-ea"/>
                <a:cs typeface="+mn-cs"/>
              </a:rPr>
              <a:t>Where am I going?</a:t>
            </a:r>
          </a:p>
          <a:p>
            <a:pPr marL="365760" indent="-182880">
              <a:buFont typeface="Arial" panose="020B0604020202020204" pitchFamily="34" charset="0"/>
              <a:buChar char="•"/>
            </a:pPr>
            <a:r>
              <a:rPr lang="en-US" sz="2400" kern="1200" dirty="0">
                <a:solidFill>
                  <a:schemeClr val="tx1"/>
                </a:solidFill>
                <a:effectLst/>
                <a:latin typeface="+mn-lt"/>
                <a:ea typeface="+mn-ea"/>
                <a:cs typeface="+mn-cs"/>
              </a:rPr>
              <a:t>Where am I now?</a:t>
            </a:r>
          </a:p>
          <a:p>
            <a:pPr marL="365760" indent="-182880">
              <a:buFont typeface="Arial" panose="020B0604020202020204" pitchFamily="34" charset="0"/>
              <a:buChar char="•"/>
            </a:pPr>
            <a:r>
              <a:rPr lang="en-US" sz="2400" kern="1200" dirty="0">
                <a:solidFill>
                  <a:schemeClr val="tx1"/>
                </a:solidFill>
                <a:effectLst/>
                <a:latin typeface="+mn-lt"/>
                <a:ea typeface="+mn-ea"/>
                <a:cs typeface="+mn-cs"/>
              </a:rPr>
              <a:t>Where to next?</a:t>
            </a: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This graphic maps the stages of the formative assessment cycle that we considered on the previous slide to the student experience of responding to these questions to support their progress toward their Learning Goals. </a:t>
            </a: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three practices situated in the “Where am I going” section of this graphic (breaking down a standard, determining Learning Goals, and developing Success Criteria) form the foundation for the remaining stages of the process. Students must understand where they are going in order to understand where they are in their learning and make decisions about next steps. </a:t>
            </a: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In the next several slides, we will explore some key considerations related to each of these questions and the formative assessment process. </a:t>
            </a: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Facilitators may want to remind participants that, for the purposes of this presentation, the word </a:t>
            </a:r>
            <a:r>
              <a:rPr lang="en-US" sz="2400" i="1" kern="1200" dirty="0">
                <a:solidFill>
                  <a:schemeClr val="tx1"/>
                </a:solidFill>
                <a:effectLst/>
                <a:latin typeface="+mn-lt"/>
                <a:ea typeface="+mn-ea"/>
                <a:cs typeface="+mn-cs"/>
              </a:rPr>
              <a:t>lesson</a:t>
            </a:r>
            <a:r>
              <a:rPr lang="en-US" sz="2400" kern="1200" dirty="0">
                <a:solidFill>
                  <a:schemeClr val="tx1"/>
                </a:solidFill>
                <a:effectLst/>
                <a:latin typeface="+mn-lt"/>
                <a:ea typeface="+mn-ea"/>
                <a:cs typeface="+mn-cs"/>
              </a:rPr>
              <a:t> may refer to the learning plan for a single class period or could reflect a learning plan that covers several days. It’s a coherent set of learning opportunities focused on the same content and goals. </a:t>
            </a:r>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73107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Students need to understand what they are learning and how they will know when they have learned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This requires teachers to have a strong understanding of the Kentucky Academic Standards (KAS) and </a:t>
            </a:r>
            <a:r>
              <a:rPr lang="en-US" sz="2400" b="0" i="0" kern="1200" dirty="0">
                <a:solidFill>
                  <a:schemeClr val="tx1"/>
                </a:solidFill>
                <a:effectLst/>
                <a:latin typeface="+mn-lt"/>
                <a:ea typeface="+mn-ea"/>
                <a:cs typeface="+mn-cs"/>
              </a:rPr>
              <a:t>clarity in what the targeted standards for a lesson are asking students to know and be able to do in order to meet grade-level expectations. To support this, the Kentucky Department of Education offers a series of resources focused on breaking down KAS standards in different subject areas: https://kystandards.org/standards-resources/break-down-stand-res/</a:t>
            </a: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kern="1200" dirty="0">
              <a:solidFill>
                <a:schemeClr val="tx1"/>
              </a:solidFill>
              <a:effectLst/>
              <a:latin typeface="+mn-lt"/>
              <a:ea typeface="+mn-ea"/>
              <a:cs typeface="+mn-cs"/>
            </a:endParaRP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kern="1200" dirty="0">
                <a:solidFill>
                  <a:schemeClr val="tx1"/>
                </a:solidFill>
                <a:effectLst/>
                <a:latin typeface="+mn-lt"/>
                <a:ea typeface="+mn-ea"/>
                <a:cs typeface="+mn-cs"/>
              </a:rPr>
              <a:t>Using this understanding of the standards and the progression of learning that supports them, teachers should articulate specific Learning Goals and Success Criteria for students so they can answer for themselves the question, “Where am I going?”</a:t>
            </a: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kern="1200" dirty="0">
              <a:solidFill>
                <a:schemeClr val="tx1"/>
              </a:solidFill>
              <a:effectLst/>
              <a:latin typeface="+mn-lt"/>
              <a:ea typeface="+mn-ea"/>
              <a:cs typeface="+mn-cs"/>
            </a:endParaRP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kern="1200" dirty="0">
                <a:solidFill>
                  <a:schemeClr val="tx1"/>
                </a:solidFill>
                <a:effectLst/>
                <a:latin typeface="+mn-lt"/>
                <a:ea typeface="+mn-ea"/>
                <a:cs typeface="+mn-cs"/>
              </a:rPr>
              <a:t>We will consider Learning Goals and Success Criteria in more detail in the next several slides. For more information on this topic, consult Module 3 of </a:t>
            </a:r>
            <a:r>
              <a:rPr lang="en-US" sz="2400" b="0" kern="1200" dirty="0">
                <a:solidFill>
                  <a:schemeClr val="tx1"/>
                </a:solidFill>
                <a:effectLst/>
                <a:latin typeface="+mn-lt"/>
                <a:ea typeface="+mn-ea"/>
                <a:cs typeface="+mn-cs"/>
              </a:rPr>
              <a:t>the educator-facing module series that is a companion to this leader-facing series. </a:t>
            </a:r>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24503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dirty="0"/>
          </a:p>
        </p:txBody>
      </p:sp>
      <p:pic>
        <p:nvPicPr>
          <p:cNvPr id="6" name="Picture 8" descr="Graphic representing the formative assessment cycle and specifically focused on the where am I now question. &quot;Where am I now?&quot; focuses on eliciting and interpreting evidence.">
            <a:extLst>
              <a:ext uri="{FF2B5EF4-FFF2-40B4-BE49-F238E27FC236}">
                <a16:creationId xmlns="" xmlns:a16="http://schemas.microsoft.com/office/drawing/2014/main" id="{3CE122D8-A22D-7344-8CE8-BD46FCBD2891}"/>
              </a:ext>
            </a:extLst>
          </p:cNvPr>
          <p:cNvPicPr>
            <a:picLocks noChangeAspect="1"/>
          </p:cNvPicPr>
          <p:nvPr userDrawn="1"/>
        </p:nvPicPr>
        <p:blipFill>
          <a:blip r:embed="rId2"/>
          <a:stretch>
            <a:fillRect/>
          </a:stretch>
        </p:blipFill>
        <p:spPr>
          <a:xfrm>
            <a:off x="10234162" y="249404"/>
            <a:ext cx="1565208" cy="1316736"/>
          </a:xfrm>
          <a:prstGeom prst="rect">
            <a:avLst/>
          </a:prstGeom>
        </p:spPr>
      </p:pic>
      <p:pic>
        <p:nvPicPr>
          <p:cNvPr id="7" name="Content Placeholder 5" descr="Diagram&#10;&#10;Description automatically generated">
            <a:extLst>
              <a:ext uri="{FF2B5EF4-FFF2-40B4-BE49-F238E27FC236}">
                <a16:creationId xmlns="" xmlns:a16="http://schemas.microsoft.com/office/drawing/2014/main" id="{A3E93307-F3D3-4246-8696-85FED2664A76}"/>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260636" y="245340"/>
            <a:ext cx="1563624" cy="1289304"/>
          </a:xfrm>
          <a:prstGeom prst="rect">
            <a:avLst/>
          </a:prstGeom>
        </p:spPr>
      </p:pic>
    </p:spTree>
    <p:extLst>
      <p:ext uri="{BB962C8B-B14F-4D97-AF65-F5344CB8AC3E}">
        <p14:creationId xmlns:p14="http://schemas.microsoft.com/office/powerpoint/2010/main" val="249573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7A33957-CA02-B742-B4C8-141FB8FEB19E}"/>
              </a:ext>
            </a:extLst>
          </p:cNvPr>
          <p:cNvSpPr>
            <a:spLocks noGrp="1"/>
          </p:cNvSpPr>
          <p:nvPr>
            <p:ph type="body" sz="quarter" idx="15"/>
          </p:nvPr>
        </p:nvSpPr>
        <p:spPr>
          <a:xfrm>
            <a:off x="7280275" y="6310313"/>
            <a:ext cx="3113088" cy="547687"/>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Content Placeholder 5" descr="Diagram&#10;&#10;Description automatically generated">
            <a:extLst>
              <a:ext uri="{FF2B5EF4-FFF2-40B4-BE49-F238E27FC236}">
                <a16:creationId xmlns="" xmlns:a16="http://schemas.microsoft.com/office/drawing/2014/main" id="{8F8BFEEB-DFC6-2B47-A186-EFC0563A0EB2}"/>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260636" y="245340"/>
            <a:ext cx="1563624" cy="1289304"/>
          </a:xfrm>
          <a:prstGeom prst="rect">
            <a:avLst/>
          </a:prstGeom>
        </p:spPr>
      </p:pic>
    </p:spTree>
    <p:extLst>
      <p:ext uri="{BB962C8B-B14F-4D97-AF65-F5344CB8AC3E}">
        <p14:creationId xmlns:p14="http://schemas.microsoft.com/office/powerpoint/2010/main" val="248009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8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19984"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 xmlns:a16="http://schemas.microsoft.com/office/drawing/2014/main" id="{911B3318-2EAB-2842-BBD1-FD55D81273B9}"/>
              </a:ext>
            </a:extLst>
          </p:cNvPr>
          <p:cNvSpPr>
            <a:spLocks noGrp="1"/>
          </p:cNvSpPr>
          <p:nvPr>
            <p:ph sz="half" idx="11"/>
          </p:nvPr>
        </p:nvSpPr>
        <p:spPr>
          <a:xfrm>
            <a:off x="1149550" y="4083502"/>
            <a:ext cx="1998095"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 xmlns:a16="http://schemas.microsoft.com/office/drawing/2014/main"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8D626AFD-CFC3-634F-82E5-163C1E043DCC}"/>
              </a:ext>
            </a:extLst>
          </p:cNvPr>
          <p:cNvSpPr>
            <a:spLocks noGrp="1"/>
          </p:cNvSpPr>
          <p:nvPr>
            <p:ph sz="half" idx="14"/>
          </p:nvPr>
        </p:nvSpPr>
        <p:spPr>
          <a:xfrm>
            <a:off x="3551267" y="4083502"/>
            <a:ext cx="1998095"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6CE99316-0BF3-5846-8717-B80E56BF700F}"/>
              </a:ext>
            </a:extLst>
          </p:cNvPr>
          <p:cNvSpPr>
            <a:spLocks noGrp="1"/>
          </p:cNvSpPr>
          <p:nvPr>
            <p:ph sz="half" idx="15"/>
          </p:nvPr>
        </p:nvSpPr>
        <p:spPr>
          <a:xfrm>
            <a:off x="5819984" y="4083502"/>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 xmlns:a16="http://schemas.microsoft.com/office/drawing/2014/main" id="{77461851-773D-224F-AB53-572C56AAE345}"/>
              </a:ext>
            </a:extLst>
          </p:cNvPr>
          <p:cNvSpPr>
            <a:spLocks noGrp="1"/>
          </p:cNvSpPr>
          <p:nvPr>
            <p:ph sz="half" idx="16"/>
          </p:nvPr>
        </p:nvSpPr>
        <p:spPr>
          <a:xfrm>
            <a:off x="3495938" y="1793383"/>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 xmlns:a16="http://schemas.microsoft.com/office/drawing/2014/main" id="{4EC7526E-967A-0047-AAF1-6FF3290848FB}"/>
              </a:ext>
            </a:extLst>
          </p:cNvPr>
          <p:cNvSpPr>
            <a:spLocks noGrp="1"/>
          </p:cNvSpPr>
          <p:nvPr>
            <p:ph sz="half" idx="17"/>
          </p:nvPr>
        </p:nvSpPr>
        <p:spPr>
          <a:xfrm>
            <a:off x="8144030" y="4083501"/>
            <a:ext cx="1998094" cy="1893963"/>
          </a:xfrm>
          <a:prstGeom prst="rect">
            <a:avLst/>
          </a:prstGeom>
        </p:spPr>
        <p:txBody>
          <a:bodyPr/>
          <a:lstStyle>
            <a:lvl1pPr marL="0" indent="0">
              <a:buNone/>
              <a:defRPr/>
            </a:lvl1pPr>
          </a:lstStyle>
          <a:p>
            <a:pPr lvl="0"/>
            <a:endParaRPr lang="en-US" dirty="0"/>
          </a:p>
        </p:txBody>
      </p:sp>
      <p:pic>
        <p:nvPicPr>
          <p:cNvPr id="14" name="Content Placeholder 5" descr="Diagram&#10;&#10;Description automatically generated">
            <a:extLst>
              <a:ext uri="{FF2B5EF4-FFF2-40B4-BE49-F238E27FC236}">
                <a16:creationId xmlns="" xmlns:a16="http://schemas.microsoft.com/office/drawing/2014/main" id="{C3877159-2246-5140-95BF-E79B44E3B58C}"/>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260636" y="245340"/>
            <a:ext cx="1563624" cy="1289304"/>
          </a:xfrm>
          <a:prstGeom prst="rect">
            <a:avLst/>
          </a:prstGeom>
        </p:spPr>
      </p:pic>
    </p:spTree>
    <p:extLst>
      <p:ext uri="{BB962C8B-B14F-4D97-AF65-F5344CB8AC3E}">
        <p14:creationId xmlns:p14="http://schemas.microsoft.com/office/powerpoint/2010/main" val="2892257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ssessment Cycle">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a:p>
        </p:txBody>
      </p:sp>
      <p:pic>
        <p:nvPicPr>
          <p:cNvPr id="6" name="Content Placeholder 6">
            <a:extLst>
              <a:ext uri="{FF2B5EF4-FFF2-40B4-BE49-F238E27FC236}">
                <a16:creationId xmlns="" xmlns:a16="http://schemas.microsoft.com/office/drawing/2014/main" id="{3A5AC27E-E8FC-F244-9452-3D2606BD1E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1537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710165" y="3273549"/>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763477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7A33957-CA02-B742-B4C8-141FB8FEB19E}"/>
              </a:ext>
            </a:extLst>
          </p:cNvPr>
          <p:cNvSpPr>
            <a:spLocks noGrp="1"/>
          </p:cNvSpPr>
          <p:nvPr>
            <p:ph type="body" sz="quarter" idx="15"/>
          </p:nvPr>
        </p:nvSpPr>
        <p:spPr>
          <a:xfrm>
            <a:off x="7280275" y="6310313"/>
            <a:ext cx="3113088" cy="547687"/>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7898" y="252003"/>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774721" y="1762763"/>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118636" y="1759527"/>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4694708"/>
          </a:xfrm>
          <a:prstGeom prst="rect">
            <a:avLst/>
          </a:prstGeom>
        </p:spPr>
        <p:txBody>
          <a:bodyPr/>
          <a:lstStyle>
            <a:lvl1pPr marL="0" indent="0">
              <a:buNone/>
              <a:defRPr/>
            </a:lvl1pPr>
          </a:lstStyle>
          <a:p>
            <a:pPr lvl="0"/>
            <a:endParaRPr lang="en-US"/>
          </a:p>
        </p:txBody>
      </p:sp>
      <p:sp>
        <p:nvSpPr>
          <p:cNvPr id="5" name="Content Placeholder 3"/>
          <p:cNvSpPr>
            <a:spLocks noGrp="1"/>
          </p:cNvSpPr>
          <p:nvPr>
            <p:ph sz="half" idx="2"/>
          </p:nvPr>
        </p:nvSpPr>
        <p:spPr>
          <a:xfrm>
            <a:off x="5844444" y="1801625"/>
            <a:ext cx="4297680" cy="469470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89706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4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1801625"/>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 xmlns:a16="http://schemas.microsoft.com/office/drawing/2014/main" id="{911B3318-2EAB-2842-BBD1-FD55D81273B9}"/>
              </a:ext>
            </a:extLst>
          </p:cNvPr>
          <p:cNvSpPr>
            <a:spLocks noGrp="1"/>
          </p:cNvSpPr>
          <p:nvPr>
            <p:ph sz="half" idx="11"/>
          </p:nvPr>
        </p:nvSpPr>
        <p:spPr>
          <a:xfrm>
            <a:off x="1149552" y="4083504"/>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 xmlns:a16="http://schemas.microsoft.com/office/drawing/2014/main" id="{D82F5C6E-411A-C94E-9962-3FE72F53634A}"/>
              </a:ext>
            </a:extLst>
          </p:cNvPr>
          <p:cNvSpPr>
            <a:spLocks noGrp="1"/>
          </p:cNvSpPr>
          <p:nvPr>
            <p:ph sz="half" idx="12"/>
          </p:nvPr>
        </p:nvSpPr>
        <p:spPr>
          <a:xfrm>
            <a:off x="5844444" y="4083504"/>
            <a:ext cx="429768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861507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6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646791"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 xmlns:a16="http://schemas.microsoft.com/office/drawing/2014/main" id="{911B3318-2EAB-2842-BBD1-FD55D81273B9}"/>
              </a:ext>
            </a:extLst>
          </p:cNvPr>
          <p:cNvSpPr>
            <a:spLocks noGrp="1"/>
          </p:cNvSpPr>
          <p:nvPr>
            <p:ph sz="half" idx="11"/>
          </p:nvPr>
        </p:nvSpPr>
        <p:spPr>
          <a:xfrm>
            <a:off x="701144" y="4083502"/>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 xmlns:a16="http://schemas.microsoft.com/office/drawing/2014/main"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8D626AFD-CFC3-634F-82E5-163C1E043DCC}"/>
              </a:ext>
            </a:extLst>
          </p:cNvPr>
          <p:cNvSpPr>
            <a:spLocks noGrp="1"/>
          </p:cNvSpPr>
          <p:nvPr>
            <p:ph sz="half" idx="14"/>
          </p:nvPr>
        </p:nvSpPr>
        <p:spPr>
          <a:xfrm>
            <a:off x="4198383" y="4104958"/>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6CE99316-0BF3-5846-8717-B80E56BF700F}"/>
              </a:ext>
            </a:extLst>
          </p:cNvPr>
          <p:cNvSpPr>
            <a:spLocks noGrp="1"/>
          </p:cNvSpPr>
          <p:nvPr>
            <p:ph sz="half" idx="15"/>
          </p:nvPr>
        </p:nvSpPr>
        <p:spPr>
          <a:xfrm>
            <a:off x="7695622" y="4104957"/>
            <a:ext cx="289491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0202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1DACCE4B-B214-BD46-BAFC-F89F571DBCED}"/>
              </a:ext>
            </a:extLst>
          </p:cNvPr>
          <p:cNvSpPr>
            <a:spLocks noGrp="1"/>
          </p:cNvSpPr>
          <p:nvPr>
            <p:ph type="title"/>
          </p:nvPr>
        </p:nvSpPr>
        <p:spPr>
          <a:xfrm>
            <a:off x="838200" y="-1325563"/>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4310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7 Assessment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701144" y="2698444"/>
            <a:ext cx="2894910" cy="786246"/>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198383" y="2706357"/>
            <a:ext cx="2894910" cy="792986"/>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 xmlns:a16="http://schemas.microsoft.com/office/drawing/2014/main" id="{911B3318-2EAB-2842-BBD1-FD55D81273B9}"/>
              </a:ext>
            </a:extLst>
          </p:cNvPr>
          <p:cNvSpPr>
            <a:spLocks noGrp="1"/>
          </p:cNvSpPr>
          <p:nvPr>
            <p:ph sz="half" idx="11"/>
          </p:nvPr>
        </p:nvSpPr>
        <p:spPr>
          <a:xfrm>
            <a:off x="701144" y="3496773"/>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 xmlns:a16="http://schemas.microsoft.com/office/drawing/2014/main" id="{7E1B2355-1CCB-DD49-B2D4-BB6AC850F4A6}"/>
              </a:ext>
            </a:extLst>
          </p:cNvPr>
          <p:cNvSpPr>
            <a:spLocks noGrp="1"/>
          </p:cNvSpPr>
          <p:nvPr>
            <p:ph sz="half" idx="13"/>
          </p:nvPr>
        </p:nvSpPr>
        <p:spPr>
          <a:xfrm>
            <a:off x="7695622" y="2593505"/>
            <a:ext cx="2894910" cy="835495"/>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8D626AFD-CFC3-634F-82E5-163C1E043DCC}"/>
              </a:ext>
            </a:extLst>
          </p:cNvPr>
          <p:cNvSpPr>
            <a:spLocks noGrp="1"/>
          </p:cNvSpPr>
          <p:nvPr>
            <p:ph sz="half" idx="14"/>
          </p:nvPr>
        </p:nvSpPr>
        <p:spPr>
          <a:xfrm>
            <a:off x="4198383" y="3496773"/>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6CE99316-0BF3-5846-8717-B80E56BF700F}"/>
              </a:ext>
            </a:extLst>
          </p:cNvPr>
          <p:cNvSpPr>
            <a:spLocks noGrp="1"/>
          </p:cNvSpPr>
          <p:nvPr>
            <p:ph sz="half" idx="15"/>
          </p:nvPr>
        </p:nvSpPr>
        <p:spPr>
          <a:xfrm>
            <a:off x="7695622" y="3429000"/>
            <a:ext cx="2894910"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 xmlns:a16="http://schemas.microsoft.com/office/drawing/2014/main" id="{AA4E515C-07D6-6F45-849B-570FE0D5AEE8}"/>
              </a:ext>
            </a:extLst>
          </p:cNvPr>
          <p:cNvSpPr>
            <a:spLocks noGrp="1"/>
          </p:cNvSpPr>
          <p:nvPr>
            <p:ph sz="half" idx="16"/>
          </p:nvPr>
        </p:nvSpPr>
        <p:spPr>
          <a:xfrm>
            <a:off x="701144" y="1739169"/>
            <a:ext cx="9889388" cy="786246"/>
          </a:xfrm>
          <a:prstGeom prst="rect">
            <a:avLst/>
          </a:prstGeom>
        </p:spPr>
        <p:txBody>
          <a:bodyPr/>
          <a:lstStyle>
            <a:lvl1pPr marL="0" indent="0">
              <a:buNone/>
              <a:defRPr/>
            </a:lvl1pPr>
          </a:lstStyle>
          <a:p>
            <a:pPr lvl="0"/>
            <a:endParaRPr lang="en-US" dirty="0"/>
          </a:p>
        </p:txBody>
      </p:sp>
      <p:pic>
        <p:nvPicPr>
          <p:cNvPr id="14" name="Content Placeholder 6">
            <a:extLst>
              <a:ext uri="{FF2B5EF4-FFF2-40B4-BE49-F238E27FC236}">
                <a16:creationId xmlns="" xmlns:a16="http://schemas.microsoft.com/office/drawing/2014/main" id="{8E517A81-F842-114B-977E-D49021295D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6483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8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19984"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 xmlns:a16="http://schemas.microsoft.com/office/drawing/2014/main" id="{911B3318-2EAB-2842-BBD1-FD55D81273B9}"/>
              </a:ext>
            </a:extLst>
          </p:cNvPr>
          <p:cNvSpPr>
            <a:spLocks noGrp="1"/>
          </p:cNvSpPr>
          <p:nvPr>
            <p:ph sz="half" idx="11"/>
          </p:nvPr>
        </p:nvSpPr>
        <p:spPr>
          <a:xfrm>
            <a:off x="1149550" y="4083502"/>
            <a:ext cx="1998095"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 xmlns:a16="http://schemas.microsoft.com/office/drawing/2014/main"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8D626AFD-CFC3-634F-82E5-163C1E043DCC}"/>
              </a:ext>
            </a:extLst>
          </p:cNvPr>
          <p:cNvSpPr>
            <a:spLocks noGrp="1"/>
          </p:cNvSpPr>
          <p:nvPr>
            <p:ph sz="half" idx="14"/>
          </p:nvPr>
        </p:nvSpPr>
        <p:spPr>
          <a:xfrm>
            <a:off x="3551267" y="4083502"/>
            <a:ext cx="1998095"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6CE99316-0BF3-5846-8717-B80E56BF700F}"/>
              </a:ext>
            </a:extLst>
          </p:cNvPr>
          <p:cNvSpPr>
            <a:spLocks noGrp="1"/>
          </p:cNvSpPr>
          <p:nvPr>
            <p:ph sz="half" idx="15"/>
          </p:nvPr>
        </p:nvSpPr>
        <p:spPr>
          <a:xfrm>
            <a:off x="5819984" y="4083502"/>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 xmlns:a16="http://schemas.microsoft.com/office/drawing/2014/main" id="{77461851-773D-224F-AB53-572C56AAE345}"/>
              </a:ext>
            </a:extLst>
          </p:cNvPr>
          <p:cNvSpPr>
            <a:spLocks noGrp="1"/>
          </p:cNvSpPr>
          <p:nvPr>
            <p:ph sz="half" idx="16"/>
          </p:nvPr>
        </p:nvSpPr>
        <p:spPr>
          <a:xfrm>
            <a:off x="3495938" y="1793383"/>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 xmlns:a16="http://schemas.microsoft.com/office/drawing/2014/main" id="{4EC7526E-967A-0047-AAF1-6FF3290848FB}"/>
              </a:ext>
            </a:extLst>
          </p:cNvPr>
          <p:cNvSpPr>
            <a:spLocks noGrp="1"/>
          </p:cNvSpPr>
          <p:nvPr>
            <p:ph sz="half" idx="17"/>
          </p:nvPr>
        </p:nvSpPr>
        <p:spPr>
          <a:xfrm>
            <a:off x="8144030" y="408350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23380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11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5"/>
            <a:ext cx="8992572" cy="609600"/>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598482" y="4381366"/>
            <a:ext cx="1998094" cy="648857"/>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 xmlns:a16="http://schemas.microsoft.com/office/drawing/2014/main" id="{7E1B2355-1CCB-DD49-B2D4-BB6AC850F4A6}"/>
              </a:ext>
            </a:extLst>
          </p:cNvPr>
          <p:cNvSpPr>
            <a:spLocks noGrp="1"/>
          </p:cNvSpPr>
          <p:nvPr>
            <p:ph sz="half" idx="13"/>
          </p:nvPr>
        </p:nvSpPr>
        <p:spPr>
          <a:xfrm>
            <a:off x="8045311" y="4319468"/>
            <a:ext cx="1998094" cy="648857"/>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8D626AFD-CFC3-634F-82E5-163C1E043DCC}"/>
              </a:ext>
            </a:extLst>
          </p:cNvPr>
          <p:cNvSpPr>
            <a:spLocks noGrp="1"/>
          </p:cNvSpPr>
          <p:nvPr>
            <p:ph sz="half" idx="14"/>
          </p:nvPr>
        </p:nvSpPr>
        <p:spPr>
          <a:xfrm>
            <a:off x="4598481" y="2561362"/>
            <a:ext cx="1998095" cy="648858"/>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6CE99316-0BF3-5846-8717-B80E56BF700F}"/>
              </a:ext>
            </a:extLst>
          </p:cNvPr>
          <p:cNvSpPr>
            <a:spLocks noGrp="1"/>
          </p:cNvSpPr>
          <p:nvPr>
            <p:ph sz="half" idx="15"/>
          </p:nvPr>
        </p:nvSpPr>
        <p:spPr>
          <a:xfrm>
            <a:off x="8045311" y="2559288"/>
            <a:ext cx="1998094" cy="650932"/>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 xmlns:a16="http://schemas.microsoft.com/office/drawing/2014/main" id="{77461851-773D-224F-AB53-572C56AAE345}"/>
              </a:ext>
            </a:extLst>
          </p:cNvPr>
          <p:cNvSpPr>
            <a:spLocks noGrp="1"/>
          </p:cNvSpPr>
          <p:nvPr>
            <p:ph sz="half" idx="16"/>
          </p:nvPr>
        </p:nvSpPr>
        <p:spPr>
          <a:xfrm>
            <a:off x="4598482" y="3424130"/>
            <a:ext cx="1998094" cy="648857"/>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 xmlns:a16="http://schemas.microsoft.com/office/drawing/2014/main" id="{4EC7526E-967A-0047-AAF1-6FF3290848FB}"/>
              </a:ext>
            </a:extLst>
          </p:cNvPr>
          <p:cNvSpPr>
            <a:spLocks noGrp="1"/>
          </p:cNvSpPr>
          <p:nvPr>
            <p:ph sz="half" idx="17"/>
          </p:nvPr>
        </p:nvSpPr>
        <p:spPr>
          <a:xfrm>
            <a:off x="1149550" y="6173408"/>
            <a:ext cx="9217163" cy="609600"/>
          </a:xfrm>
          <a:prstGeom prst="rect">
            <a:avLst/>
          </a:prstGeom>
        </p:spPr>
        <p:txBody>
          <a:bodyPr/>
          <a:lstStyle>
            <a:lvl1pPr marL="0" indent="0">
              <a:buNone/>
              <a:defRPr/>
            </a:lvl1pPr>
          </a:lstStyle>
          <a:p>
            <a:pPr lvl="0"/>
            <a:endParaRPr lang="en-US" dirty="0"/>
          </a:p>
        </p:txBody>
      </p:sp>
      <p:sp>
        <p:nvSpPr>
          <p:cNvPr id="14" name="Content Placeholder 2">
            <a:extLst>
              <a:ext uri="{FF2B5EF4-FFF2-40B4-BE49-F238E27FC236}">
                <a16:creationId xmlns="" xmlns:a16="http://schemas.microsoft.com/office/drawing/2014/main" id="{676B654C-D25A-4F43-B1CF-AA64C0B2BD26}"/>
              </a:ext>
            </a:extLst>
          </p:cNvPr>
          <p:cNvSpPr>
            <a:spLocks noGrp="1"/>
          </p:cNvSpPr>
          <p:nvPr>
            <p:ph sz="half" idx="18"/>
          </p:nvPr>
        </p:nvSpPr>
        <p:spPr>
          <a:xfrm>
            <a:off x="8045311" y="3415476"/>
            <a:ext cx="1998094" cy="650932"/>
          </a:xfrm>
          <a:prstGeom prst="rect">
            <a:avLst/>
          </a:prstGeom>
        </p:spPr>
        <p:txBody>
          <a:bodyPr/>
          <a:lstStyle>
            <a:lvl1pPr marL="0" indent="0">
              <a:buNone/>
              <a:defRPr/>
            </a:lvl1pPr>
          </a:lstStyle>
          <a:p>
            <a:pPr lvl="0"/>
            <a:endParaRPr lang="en-US" dirty="0"/>
          </a:p>
        </p:txBody>
      </p:sp>
      <p:sp>
        <p:nvSpPr>
          <p:cNvPr id="15" name="Content Placeholder 2">
            <a:extLst>
              <a:ext uri="{FF2B5EF4-FFF2-40B4-BE49-F238E27FC236}">
                <a16:creationId xmlns="" xmlns:a16="http://schemas.microsoft.com/office/drawing/2014/main" id="{533CD6F8-6C3F-F244-BB19-C0B81132D816}"/>
              </a:ext>
            </a:extLst>
          </p:cNvPr>
          <p:cNvSpPr>
            <a:spLocks noGrp="1"/>
          </p:cNvSpPr>
          <p:nvPr>
            <p:ph sz="half" idx="19"/>
          </p:nvPr>
        </p:nvSpPr>
        <p:spPr>
          <a:xfrm>
            <a:off x="1149550" y="2563435"/>
            <a:ext cx="1998094" cy="648857"/>
          </a:xfrm>
          <a:prstGeom prst="rect">
            <a:avLst/>
          </a:prstGeom>
        </p:spPr>
        <p:txBody>
          <a:bodyPr/>
          <a:lstStyle>
            <a:lvl1pPr marL="0" indent="0">
              <a:buNone/>
              <a:defRPr/>
            </a:lvl1pPr>
          </a:lstStyle>
          <a:p>
            <a:pPr lvl="0"/>
            <a:endParaRPr lang="en-US" dirty="0"/>
          </a:p>
        </p:txBody>
      </p:sp>
      <p:sp>
        <p:nvSpPr>
          <p:cNvPr id="16" name="Content Placeholder 2">
            <a:extLst>
              <a:ext uri="{FF2B5EF4-FFF2-40B4-BE49-F238E27FC236}">
                <a16:creationId xmlns="" xmlns:a16="http://schemas.microsoft.com/office/drawing/2014/main" id="{8D635B22-7A7C-E949-9B5E-E110981355AF}"/>
              </a:ext>
            </a:extLst>
          </p:cNvPr>
          <p:cNvSpPr>
            <a:spLocks noGrp="1"/>
          </p:cNvSpPr>
          <p:nvPr>
            <p:ph sz="half" idx="20"/>
          </p:nvPr>
        </p:nvSpPr>
        <p:spPr>
          <a:xfrm>
            <a:off x="1149550" y="3474614"/>
            <a:ext cx="1998094" cy="648857"/>
          </a:xfrm>
          <a:prstGeom prst="rect">
            <a:avLst/>
          </a:prstGeom>
        </p:spPr>
        <p:txBody>
          <a:bodyPr/>
          <a:lstStyle>
            <a:lvl1pPr marL="0" indent="0">
              <a:buNone/>
              <a:defRPr/>
            </a:lvl1pPr>
          </a:lstStyle>
          <a:p>
            <a:pPr lvl="0"/>
            <a:endParaRPr lang="en-US" dirty="0"/>
          </a:p>
        </p:txBody>
      </p:sp>
      <p:sp>
        <p:nvSpPr>
          <p:cNvPr id="17" name="Content Placeholder 2">
            <a:extLst>
              <a:ext uri="{FF2B5EF4-FFF2-40B4-BE49-F238E27FC236}">
                <a16:creationId xmlns="" xmlns:a16="http://schemas.microsoft.com/office/drawing/2014/main" id="{5E08EB2A-CE96-FF45-86D5-21362F6C76F0}"/>
              </a:ext>
            </a:extLst>
          </p:cNvPr>
          <p:cNvSpPr>
            <a:spLocks noGrp="1"/>
          </p:cNvSpPr>
          <p:nvPr>
            <p:ph sz="half" idx="21"/>
          </p:nvPr>
        </p:nvSpPr>
        <p:spPr>
          <a:xfrm>
            <a:off x="1149305" y="4387036"/>
            <a:ext cx="1998094" cy="648857"/>
          </a:xfrm>
          <a:prstGeom prst="rect">
            <a:avLst/>
          </a:prstGeom>
        </p:spPr>
        <p:txBody>
          <a:bodyPr/>
          <a:lstStyle>
            <a:lvl1pPr marL="0" indent="0">
              <a:buNone/>
              <a:defRPr/>
            </a:lvl1pPr>
          </a:lstStyle>
          <a:p>
            <a:pPr lvl="0"/>
            <a:endParaRPr lang="en-US" dirty="0"/>
          </a:p>
        </p:txBody>
      </p:sp>
      <p:sp>
        <p:nvSpPr>
          <p:cNvPr id="18" name="Content Placeholder 2">
            <a:extLst>
              <a:ext uri="{FF2B5EF4-FFF2-40B4-BE49-F238E27FC236}">
                <a16:creationId xmlns="" xmlns:a16="http://schemas.microsoft.com/office/drawing/2014/main" id="{BFB180BE-09A3-4A42-B709-5FDC31D5B36C}"/>
              </a:ext>
            </a:extLst>
          </p:cNvPr>
          <p:cNvSpPr>
            <a:spLocks noGrp="1"/>
          </p:cNvSpPr>
          <p:nvPr>
            <p:ph sz="half" idx="22"/>
          </p:nvPr>
        </p:nvSpPr>
        <p:spPr>
          <a:xfrm>
            <a:off x="1149305" y="5298215"/>
            <a:ext cx="1998094" cy="648857"/>
          </a:xfrm>
          <a:prstGeom prst="rect">
            <a:avLst/>
          </a:prstGeom>
        </p:spPr>
        <p:txBody>
          <a:bodyPr/>
          <a:lstStyle>
            <a:lvl1pPr marL="0" indent="0">
              <a:buNone/>
              <a:defRPr/>
            </a:lvl1pPr>
          </a:lstStyle>
          <a:p>
            <a:pPr lvl="0"/>
            <a:endParaRPr lang="en-US" dirty="0"/>
          </a:p>
        </p:txBody>
      </p:sp>
      <p:sp>
        <p:nvSpPr>
          <p:cNvPr id="19" name="Content Placeholder 3">
            <a:extLst>
              <a:ext uri="{FF2B5EF4-FFF2-40B4-BE49-F238E27FC236}">
                <a16:creationId xmlns="" xmlns:a16="http://schemas.microsoft.com/office/drawing/2014/main" id="{4B729FD5-AAED-C64D-9679-3535F9AE779E}"/>
              </a:ext>
            </a:extLst>
          </p:cNvPr>
          <p:cNvSpPr>
            <a:spLocks noGrp="1"/>
          </p:cNvSpPr>
          <p:nvPr>
            <p:ph sz="half" idx="23"/>
          </p:nvPr>
        </p:nvSpPr>
        <p:spPr>
          <a:xfrm>
            <a:off x="4596134" y="5245390"/>
            <a:ext cx="1998094" cy="648857"/>
          </a:xfrm>
          <a:prstGeom prst="rect">
            <a:avLst/>
          </a:prstGeom>
        </p:spPr>
        <p:txBody>
          <a:bodyPr/>
          <a:lstStyle>
            <a:lvl1pPr marL="0" indent="0">
              <a:buNone/>
              <a:defRPr/>
            </a:lvl1pPr>
          </a:lstStyle>
          <a:p>
            <a:pPr lvl="0"/>
            <a:endParaRPr lang="en-US" dirty="0"/>
          </a:p>
        </p:txBody>
      </p:sp>
      <p:sp>
        <p:nvSpPr>
          <p:cNvPr id="20" name="Content Placeholder 3">
            <a:extLst>
              <a:ext uri="{FF2B5EF4-FFF2-40B4-BE49-F238E27FC236}">
                <a16:creationId xmlns="" xmlns:a16="http://schemas.microsoft.com/office/drawing/2014/main" id="{CA072423-DE27-D343-8C7F-6956C298CE03}"/>
              </a:ext>
            </a:extLst>
          </p:cNvPr>
          <p:cNvSpPr>
            <a:spLocks noGrp="1"/>
          </p:cNvSpPr>
          <p:nvPr>
            <p:ph sz="half" idx="24"/>
          </p:nvPr>
        </p:nvSpPr>
        <p:spPr>
          <a:xfrm>
            <a:off x="8045311" y="5251098"/>
            <a:ext cx="1998094" cy="64885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06683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box with side pic">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5"/>
            <a:ext cx="8992572" cy="609600"/>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598482" y="4381366"/>
            <a:ext cx="1998094" cy="648857"/>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 xmlns:a16="http://schemas.microsoft.com/office/drawing/2014/main" id="{7E1B2355-1CCB-DD49-B2D4-BB6AC850F4A6}"/>
              </a:ext>
            </a:extLst>
          </p:cNvPr>
          <p:cNvSpPr>
            <a:spLocks noGrp="1"/>
          </p:cNvSpPr>
          <p:nvPr>
            <p:ph sz="half" idx="13"/>
          </p:nvPr>
        </p:nvSpPr>
        <p:spPr>
          <a:xfrm>
            <a:off x="8045311" y="4319468"/>
            <a:ext cx="1998094" cy="648857"/>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8D626AFD-CFC3-634F-82E5-163C1E043DCC}"/>
              </a:ext>
            </a:extLst>
          </p:cNvPr>
          <p:cNvSpPr>
            <a:spLocks noGrp="1"/>
          </p:cNvSpPr>
          <p:nvPr>
            <p:ph sz="half" idx="14"/>
          </p:nvPr>
        </p:nvSpPr>
        <p:spPr>
          <a:xfrm>
            <a:off x="4598481" y="2561362"/>
            <a:ext cx="1998095" cy="648858"/>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6CE99316-0BF3-5846-8717-B80E56BF700F}"/>
              </a:ext>
            </a:extLst>
          </p:cNvPr>
          <p:cNvSpPr>
            <a:spLocks noGrp="1"/>
          </p:cNvSpPr>
          <p:nvPr>
            <p:ph sz="half" idx="15"/>
          </p:nvPr>
        </p:nvSpPr>
        <p:spPr>
          <a:xfrm>
            <a:off x="8045311" y="2559288"/>
            <a:ext cx="1998094" cy="650932"/>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 xmlns:a16="http://schemas.microsoft.com/office/drawing/2014/main" id="{77461851-773D-224F-AB53-572C56AAE345}"/>
              </a:ext>
            </a:extLst>
          </p:cNvPr>
          <p:cNvSpPr>
            <a:spLocks noGrp="1"/>
          </p:cNvSpPr>
          <p:nvPr>
            <p:ph sz="half" idx="16"/>
          </p:nvPr>
        </p:nvSpPr>
        <p:spPr>
          <a:xfrm>
            <a:off x="4598482" y="3424130"/>
            <a:ext cx="1998094" cy="648857"/>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 xmlns:a16="http://schemas.microsoft.com/office/drawing/2014/main" id="{4EC7526E-967A-0047-AAF1-6FF3290848FB}"/>
              </a:ext>
            </a:extLst>
          </p:cNvPr>
          <p:cNvSpPr>
            <a:spLocks noGrp="1"/>
          </p:cNvSpPr>
          <p:nvPr>
            <p:ph sz="half" idx="17"/>
          </p:nvPr>
        </p:nvSpPr>
        <p:spPr>
          <a:xfrm>
            <a:off x="1149550" y="6173408"/>
            <a:ext cx="9217163" cy="609600"/>
          </a:xfrm>
          <a:prstGeom prst="rect">
            <a:avLst/>
          </a:prstGeom>
        </p:spPr>
        <p:txBody>
          <a:bodyPr/>
          <a:lstStyle>
            <a:lvl1pPr marL="0" indent="0">
              <a:buNone/>
              <a:defRPr/>
            </a:lvl1pPr>
          </a:lstStyle>
          <a:p>
            <a:pPr lvl="0"/>
            <a:endParaRPr lang="en-US" dirty="0"/>
          </a:p>
        </p:txBody>
      </p:sp>
      <p:sp>
        <p:nvSpPr>
          <p:cNvPr id="14" name="Content Placeholder 2">
            <a:extLst>
              <a:ext uri="{FF2B5EF4-FFF2-40B4-BE49-F238E27FC236}">
                <a16:creationId xmlns="" xmlns:a16="http://schemas.microsoft.com/office/drawing/2014/main" id="{676B654C-D25A-4F43-B1CF-AA64C0B2BD26}"/>
              </a:ext>
            </a:extLst>
          </p:cNvPr>
          <p:cNvSpPr>
            <a:spLocks noGrp="1"/>
          </p:cNvSpPr>
          <p:nvPr>
            <p:ph sz="half" idx="18"/>
          </p:nvPr>
        </p:nvSpPr>
        <p:spPr>
          <a:xfrm>
            <a:off x="8045311" y="3415476"/>
            <a:ext cx="1998094" cy="650932"/>
          </a:xfrm>
          <a:prstGeom prst="rect">
            <a:avLst/>
          </a:prstGeom>
        </p:spPr>
        <p:txBody>
          <a:bodyPr/>
          <a:lstStyle>
            <a:lvl1pPr marL="0" indent="0">
              <a:buNone/>
              <a:defRPr/>
            </a:lvl1pPr>
          </a:lstStyle>
          <a:p>
            <a:pPr lvl="0"/>
            <a:endParaRPr lang="en-US" dirty="0"/>
          </a:p>
        </p:txBody>
      </p:sp>
      <p:sp>
        <p:nvSpPr>
          <p:cNvPr id="15" name="Content Placeholder 2">
            <a:extLst>
              <a:ext uri="{FF2B5EF4-FFF2-40B4-BE49-F238E27FC236}">
                <a16:creationId xmlns="" xmlns:a16="http://schemas.microsoft.com/office/drawing/2014/main" id="{533CD6F8-6C3F-F244-BB19-C0B81132D816}"/>
              </a:ext>
            </a:extLst>
          </p:cNvPr>
          <p:cNvSpPr>
            <a:spLocks noGrp="1"/>
          </p:cNvSpPr>
          <p:nvPr>
            <p:ph sz="half" idx="19"/>
          </p:nvPr>
        </p:nvSpPr>
        <p:spPr>
          <a:xfrm>
            <a:off x="1149550" y="2563435"/>
            <a:ext cx="1998094" cy="648857"/>
          </a:xfrm>
          <a:prstGeom prst="rect">
            <a:avLst/>
          </a:prstGeom>
        </p:spPr>
        <p:txBody>
          <a:bodyPr/>
          <a:lstStyle>
            <a:lvl1pPr marL="0" indent="0">
              <a:buNone/>
              <a:defRPr/>
            </a:lvl1pPr>
          </a:lstStyle>
          <a:p>
            <a:pPr lvl="0"/>
            <a:endParaRPr lang="en-US" dirty="0"/>
          </a:p>
        </p:txBody>
      </p:sp>
      <p:sp>
        <p:nvSpPr>
          <p:cNvPr id="16" name="Content Placeholder 2">
            <a:extLst>
              <a:ext uri="{FF2B5EF4-FFF2-40B4-BE49-F238E27FC236}">
                <a16:creationId xmlns="" xmlns:a16="http://schemas.microsoft.com/office/drawing/2014/main" id="{8D635B22-7A7C-E949-9B5E-E110981355AF}"/>
              </a:ext>
            </a:extLst>
          </p:cNvPr>
          <p:cNvSpPr>
            <a:spLocks noGrp="1"/>
          </p:cNvSpPr>
          <p:nvPr>
            <p:ph sz="half" idx="20"/>
          </p:nvPr>
        </p:nvSpPr>
        <p:spPr>
          <a:xfrm>
            <a:off x="1149550" y="3474614"/>
            <a:ext cx="1998094" cy="648857"/>
          </a:xfrm>
          <a:prstGeom prst="rect">
            <a:avLst/>
          </a:prstGeom>
        </p:spPr>
        <p:txBody>
          <a:bodyPr/>
          <a:lstStyle>
            <a:lvl1pPr marL="0" indent="0">
              <a:buNone/>
              <a:defRPr/>
            </a:lvl1pPr>
          </a:lstStyle>
          <a:p>
            <a:pPr lvl="0"/>
            <a:endParaRPr lang="en-US" dirty="0"/>
          </a:p>
        </p:txBody>
      </p:sp>
      <p:sp>
        <p:nvSpPr>
          <p:cNvPr id="17" name="Content Placeholder 2">
            <a:extLst>
              <a:ext uri="{FF2B5EF4-FFF2-40B4-BE49-F238E27FC236}">
                <a16:creationId xmlns="" xmlns:a16="http://schemas.microsoft.com/office/drawing/2014/main" id="{5E08EB2A-CE96-FF45-86D5-21362F6C76F0}"/>
              </a:ext>
            </a:extLst>
          </p:cNvPr>
          <p:cNvSpPr>
            <a:spLocks noGrp="1"/>
          </p:cNvSpPr>
          <p:nvPr>
            <p:ph sz="half" idx="21"/>
          </p:nvPr>
        </p:nvSpPr>
        <p:spPr>
          <a:xfrm>
            <a:off x="1149305" y="4387036"/>
            <a:ext cx="1998094" cy="648857"/>
          </a:xfrm>
          <a:prstGeom prst="rect">
            <a:avLst/>
          </a:prstGeom>
        </p:spPr>
        <p:txBody>
          <a:bodyPr/>
          <a:lstStyle>
            <a:lvl1pPr marL="0" indent="0">
              <a:buNone/>
              <a:defRPr/>
            </a:lvl1pPr>
          </a:lstStyle>
          <a:p>
            <a:pPr lvl="0"/>
            <a:endParaRPr lang="en-US" dirty="0"/>
          </a:p>
        </p:txBody>
      </p:sp>
      <p:sp>
        <p:nvSpPr>
          <p:cNvPr id="18" name="Content Placeholder 2">
            <a:extLst>
              <a:ext uri="{FF2B5EF4-FFF2-40B4-BE49-F238E27FC236}">
                <a16:creationId xmlns="" xmlns:a16="http://schemas.microsoft.com/office/drawing/2014/main" id="{BFB180BE-09A3-4A42-B709-5FDC31D5B36C}"/>
              </a:ext>
            </a:extLst>
          </p:cNvPr>
          <p:cNvSpPr>
            <a:spLocks noGrp="1"/>
          </p:cNvSpPr>
          <p:nvPr>
            <p:ph sz="half" idx="22"/>
          </p:nvPr>
        </p:nvSpPr>
        <p:spPr>
          <a:xfrm>
            <a:off x="1149305" y="5298215"/>
            <a:ext cx="1998094" cy="648857"/>
          </a:xfrm>
          <a:prstGeom prst="rect">
            <a:avLst/>
          </a:prstGeom>
        </p:spPr>
        <p:txBody>
          <a:bodyPr/>
          <a:lstStyle>
            <a:lvl1pPr marL="0" indent="0">
              <a:buNone/>
              <a:defRPr/>
            </a:lvl1pPr>
          </a:lstStyle>
          <a:p>
            <a:pPr lvl="0"/>
            <a:endParaRPr lang="en-US" dirty="0"/>
          </a:p>
        </p:txBody>
      </p:sp>
      <p:sp>
        <p:nvSpPr>
          <p:cNvPr id="19" name="Content Placeholder 3">
            <a:extLst>
              <a:ext uri="{FF2B5EF4-FFF2-40B4-BE49-F238E27FC236}">
                <a16:creationId xmlns="" xmlns:a16="http://schemas.microsoft.com/office/drawing/2014/main" id="{4B729FD5-AAED-C64D-9679-3535F9AE779E}"/>
              </a:ext>
            </a:extLst>
          </p:cNvPr>
          <p:cNvSpPr>
            <a:spLocks noGrp="1"/>
          </p:cNvSpPr>
          <p:nvPr>
            <p:ph sz="half" idx="23"/>
          </p:nvPr>
        </p:nvSpPr>
        <p:spPr>
          <a:xfrm>
            <a:off x="4596134" y="5245390"/>
            <a:ext cx="1998094" cy="648857"/>
          </a:xfrm>
          <a:prstGeom prst="rect">
            <a:avLst/>
          </a:prstGeom>
        </p:spPr>
        <p:txBody>
          <a:bodyPr/>
          <a:lstStyle>
            <a:lvl1pPr marL="0" indent="0">
              <a:buNone/>
              <a:defRPr/>
            </a:lvl1pPr>
          </a:lstStyle>
          <a:p>
            <a:pPr lvl="0"/>
            <a:endParaRPr lang="en-US" dirty="0"/>
          </a:p>
        </p:txBody>
      </p:sp>
      <p:sp>
        <p:nvSpPr>
          <p:cNvPr id="20" name="Content Placeholder 3">
            <a:extLst>
              <a:ext uri="{FF2B5EF4-FFF2-40B4-BE49-F238E27FC236}">
                <a16:creationId xmlns="" xmlns:a16="http://schemas.microsoft.com/office/drawing/2014/main" id="{CA072423-DE27-D343-8C7F-6956C298CE03}"/>
              </a:ext>
            </a:extLst>
          </p:cNvPr>
          <p:cNvSpPr>
            <a:spLocks noGrp="1"/>
          </p:cNvSpPr>
          <p:nvPr>
            <p:ph sz="half" idx="24"/>
          </p:nvPr>
        </p:nvSpPr>
        <p:spPr>
          <a:xfrm>
            <a:off x="8045311" y="5251098"/>
            <a:ext cx="1998094" cy="648857"/>
          </a:xfrm>
          <a:prstGeom prst="rect">
            <a:avLst/>
          </a:prstGeom>
        </p:spPr>
        <p:txBody>
          <a:bodyPr/>
          <a:lstStyle>
            <a:lvl1pPr marL="0" indent="0">
              <a:buNone/>
              <a:defRPr/>
            </a:lvl1pPr>
          </a:lstStyle>
          <a:p>
            <a:pPr lvl="0"/>
            <a:endParaRPr lang="en-US" dirty="0"/>
          </a:p>
        </p:txBody>
      </p:sp>
      <p:pic>
        <p:nvPicPr>
          <p:cNvPr id="21" name="Picture 8" descr="Graphic representing the formative assessment cycle and specifically focused on the where am I now question. &quot;Where am I now?&quot; focuses on eliciting and interpreting evidence.">
            <a:extLst>
              <a:ext uri="{FF2B5EF4-FFF2-40B4-BE49-F238E27FC236}">
                <a16:creationId xmlns="" xmlns:a16="http://schemas.microsoft.com/office/drawing/2014/main" id="{8A32F852-F246-46E6-BAC6-1CDD47C05A1E}"/>
              </a:ext>
            </a:extLst>
          </p:cNvPr>
          <p:cNvPicPr>
            <a:picLocks noChangeAspect="1"/>
          </p:cNvPicPr>
          <p:nvPr userDrawn="1"/>
        </p:nvPicPr>
        <p:blipFill>
          <a:blip r:embed="rId2"/>
          <a:stretch>
            <a:fillRect/>
          </a:stretch>
        </p:blipFill>
        <p:spPr>
          <a:xfrm>
            <a:off x="10234162" y="249404"/>
            <a:ext cx="1565208" cy="1316736"/>
          </a:xfrm>
          <a:prstGeom prst="rect">
            <a:avLst/>
          </a:prstGeom>
        </p:spPr>
      </p:pic>
    </p:spTree>
    <p:extLst>
      <p:ext uri="{BB962C8B-B14F-4D97-AF65-F5344CB8AC3E}">
        <p14:creationId xmlns:p14="http://schemas.microsoft.com/office/powerpoint/2010/main" val="2048286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A49416-E706-4141-8236-DC450917BDCD}"/>
              </a:ext>
            </a:extLst>
          </p:cNvPr>
          <p:cNvSpPr>
            <a:spLocks noGrp="1"/>
          </p:cNvSpPr>
          <p:nvPr>
            <p:ph type="title"/>
          </p:nvPr>
        </p:nvSpPr>
        <p:spPr>
          <a:xfrm>
            <a:off x="838200" y="365125"/>
            <a:ext cx="10515600" cy="1325563"/>
          </a:xfrm>
          <a:prstGeom prst="rect">
            <a:avLst/>
          </a:prstGeom>
        </p:spPr>
        <p:txBody>
          <a:bodyPr/>
          <a:lstStyle>
            <a:lvl1pPr>
              <a:defRPr sz="5400"/>
            </a:lvl1pPr>
          </a:lstStyle>
          <a:p>
            <a:r>
              <a:rPr lang="en-US" dirty="0"/>
              <a:t>Click to edit Master title style</a:t>
            </a:r>
          </a:p>
        </p:txBody>
      </p:sp>
      <p:sp>
        <p:nvSpPr>
          <p:cNvPr id="3" name="Slide Number Placeholder 2">
            <a:extLst>
              <a:ext uri="{FF2B5EF4-FFF2-40B4-BE49-F238E27FC236}">
                <a16:creationId xmlns="" xmlns:a16="http://schemas.microsoft.com/office/drawing/2014/main" id="{A635E5B5-3FF7-AE4F-9AD1-06D334AE53F5}"/>
              </a:ext>
            </a:extLst>
          </p:cNvPr>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3268799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5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2482018"/>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2486139"/>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 xmlns:a16="http://schemas.microsoft.com/office/drawing/2014/main" id="{911B3318-2EAB-2842-BBD1-FD55D81273B9}"/>
              </a:ext>
            </a:extLst>
          </p:cNvPr>
          <p:cNvSpPr>
            <a:spLocks noGrp="1"/>
          </p:cNvSpPr>
          <p:nvPr>
            <p:ph sz="half" idx="11"/>
          </p:nvPr>
        </p:nvSpPr>
        <p:spPr>
          <a:xfrm>
            <a:off x="1149552" y="4718697"/>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 xmlns:a16="http://schemas.microsoft.com/office/drawing/2014/main" id="{D82F5C6E-411A-C94E-9962-3FE72F53634A}"/>
              </a:ext>
            </a:extLst>
          </p:cNvPr>
          <p:cNvSpPr>
            <a:spLocks noGrp="1"/>
          </p:cNvSpPr>
          <p:nvPr>
            <p:ph sz="half" idx="12"/>
          </p:nvPr>
        </p:nvSpPr>
        <p:spPr>
          <a:xfrm>
            <a:off x="5844444" y="4718696"/>
            <a:ext cx="4297680" cy="1893963"/>
          </a:xfrm>
          <a:prstGeom prst="rect">
            <a:avLst/>
          </a:prstGeom>
        </p:spPr>
        <p:txBody>
          <a:bodyPr/>
          <a:lstStyle>
            <a:lvl1pPr marL="0" indent="0">
              <a:buNone/>
              <a:defRPr/>
            </a:lvl1pPr>
          </a:lstStyle>
          <a:p>
            <a:pPr lvl="0"/>
            <a:endParaRPr lang="en-US" dirty="0"/>
          </a:p>
        </p:txBody>
      </p:sp>
      <p:sp>
        <p:nvSpPr>
          <p:cNvPr id="8" name="Content Placeholder 3">
            <a:extLst>
              <a:ext uri="{FF2B5EF4-FFF2-40B4-BE49-F238E27FC236}">
                <a16:creationId xmlns="" xmlns:a16="http://schemas.microsoft.com/office/drawing/2014/main" id="{BCE7D2A5-DE66-C848-88AA-5B6ED55B567D}"/>
              </a:ext>
            </a:extLst>
          </p:cNvPr>
          <p:cNvSpPr>
            <a:spLocks noGrp="1"/>
          </p:cNvSpPr>
          <p:nvPr>
            <p:ph sz="half" idx="13"/>
          </p:nvPr>
        </p:nvSpPr>
        <p:spPr>
          <a:xfrm>
            <a:off x="1149552" y="1607752"/>
            <a:ext cx="8992572" cy="602205"/>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74144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5802" y="209715"/>
            <a:ext cx="8992572" cy="1320800"/>
          </a:xfrm>
          <a:prstGeom prst="rect">
            <a:avLst/>
          </a:prstGeom>
        </p:spPr>
        <p:txBody>
          <a:bodyPr anchor="t"/>
          <a:lstStyle>
            <a:lvl1pPr>
              <a:defRPr sz="5400"/>
            </a:lvl1pPr>
          </a:lstStyle>
          <a:p>
            <a:r>
              <a:rPr lang="en-US" dirty="0"/>
              <a:t>Click to edit Master title</a:t>
            </a:r>
          </a:p>
        </p:txBody>
      </p:sp>
      <p:sp>
        <p:nvSpPr>
          <p:cNvPr id="3" name="Text Placeholder 2"/>
          <p:cNvSpPr>
            <a:spLocks noGrp="1"/>
          </p:cNvSpPr>
          <p:nvPr>
            <p:ph type="body" idx="1"/>
          </p:nvPr>
        </p:nvSpPr>
        <p:spPr>
          <a:xfrm>
            <a:off x="1125802" y="1812536"/>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20693" y="1869403"/>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1125802" y="2669691"/>
            <a:ext cx="4297680" cy="380654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820694" y="2685666"/>
            <a:ext cx="4297680" cy="380654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3">
            <a:extLst>
              <a:ext uri="{FF2B5EF4-FFF2-40B4-BE49-F238E27FC236}">
                <a16:creationId xmlns="" xmlns:a16="http://schemas.microsoft.com/office/drawing/2014/main" id="{C3A8203B-6A52-2141-A140-93082DB8305F}"/>
              </a:ext>
            </a:extLst>
          </p:cNvPr>
          <p:cNvSpPr>
            <a:spLocks noGrp="1"/>
          </p:cNvSpPr>
          <p:nvPr>
            <p:ph sz="quarter" idx="11"/>
          </p:nvPr>
        </p:nvSpPr>
        <p:spPr>
          <a:xfrm>
            <a:off x="1406525" y="1557851"/>
            <a:ext cx="9378950" cy="4541837"/>
          </a:xfrm>
          <a:prstGeom prst="rect">
            <a:avLst/>
          </a:prstGeom>
        </p:spPr>
        <p:txBody>
          <a:bodyPr/>
          <a:lstStyle>
            <a:lvl2pPr>
              <a:buSzPct val="1000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7963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Slide - V1">
    <p:spTree>
      <p:nvGrpSpPr>
        <p:cNvPr id="1" name=""/>
        <p:cNvGrpSpPr/>
        <p:nvPr/>
      </p:nvGrpSpPr>
      <p:grpSpPr>
        <a:xfrm>
          <a:off x="0" y="0"/>
          <a:ext cx="0" cy="0"/>
          <a:chOff x="0" y="0"/>
          <a:chExt cx="0" cy="0"/>
        </a:xfrm>
      </p:grpSpPr>
      <p:sp>
        <p:nvSpPr>
          <p:cNvPr id="14" name="Content Placeholder 13">
            <a:extLst>
              <a:ext uri="{FF2B5EF4-FFF2-40B4-BE49-F238E27FC236}">
                <a16:creationId xmlns="" xmlns:a16="http://schemas.microsoft.com/office/drawing/2014/main" id="{C62CED8E-ADCA-2F47-BB1E-D4CD01F63C0E}"/>
              </a:ext>
            </a:extLst>
          </p:cNvPr>
          <p:cNvSpPr>
            <a:spLocks noGrp="1"/>
          </p:cNvSpPr>
          <p:nvPr>
            <p:ph sz="quarter" idx="13"/>
          </p:nvPr>
        </p:nvSpPr>
        <p:spPr>
          <a:xfrm>
            <a:off x="526184" y="1624012"/>
            <a:ext cx="11156286" cy="4281483"/>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 xmlns:a16="http://schemas.microsoft.com/office/drawing/2014/main" id="{112A9BE6-A9D3-384E-B429-CA6E3730F751}"/>
              </a:ext>
            </a:extLst>
          </p:cNvPr>
          <p:cNvCxnSpPr>
            <a:cxnSpLocks/>
          </p:cNvCxnSpPr>
          <p:nvPr userDrawn="1"/>
        </p:nvCxnSpPr>
        <p:spPr>
          <a:xfrm>
            <a:off x="526183" y="378189"/>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 xmlns:a16="http://schemas.microsoft.com/office/drawing/2014/main" id="{0DB7A569-14EF-8243-BD74-ACB3C09BB762}"/>
              </a:ext>
            </a:extLst>
          </p:cNvPr>
          <p:cNvSpPr>
            <a:spLocks noGrp="1"/>
          </p:cNvSpPr>
          <p:nvPr>
            <p:ph type="title"/>
          </p:nvPr>
        </p:nvSpPr>
        <p:spPr>
          <a:xfrm>
            <a:off x="526184" y="577643"/>
            <a:ext cx="11156285"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cxnSp>
        <p:nvCxnSpPr>
          <p:cNvPr id="17" name="Straight Connector 16">
            <a:extLst>
              <a:ext uri="{FF2B5EF4-FFF2-40B4-BE49-F238E27FC236}">
                <a16:creationId xmlns="" xmlns:a16="http://schemas.microsoft.com/office/drawing/2014/main" id="{C00455D2-AE0B-6948-ADF5-042D5CED5724}"/>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 xmlns:a16="http://schemas.microsoft.com/office/drawing/2014/main" id="{EA838BA6-37DA-514F-B3D0-DCBB0D6E511A}"/>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2852235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 - V3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719BC369-89F1-3545-BF32-B10D20812356}"/>
              </a:ext>
            </a:extLst>
          </p:cNvPr>
          <p:cNvPicPr>
            <a:picLocks noChangeAspect="1"/>
          </p:cNvPicPr>
          <p:nvPr userDrawn="1"/>
        </p:nvPicPr>
        <p:blipFill>
          <a:blip r:embed="rId2"/>
          <a:srcRect/>
          <a:stretch/>
        </p:blipFill>
        <p:spPr>
          <a:xfrm>
            <a:off x="6156363" y="0"/>
            <a:ext cx="6094412" cy="6857107"/>
          </a:xfrm>
          <a:prstGeom prst="rect">
            <a:avLst/>
          </a:prstGeom>
        </p:spPr>
      </p:pic>
      <p:sp>
        <p:nvSpPr>
          <p:cNvPr id="9" name="Rectangle 8">
            <a:extLst>
              <a:ext uri="{FF2B5EF4-FFF2-40B4-BE49-F238E27FC236}">
                <a16:creationId xmlns="" xmlns:a16="http://schemas.microsoft.com/office/drawing/2014/main" id="{890F4FD4-87CD-3745-A3A1-137C26C8CAA8}"/>
              </a:ext>
            </a:extLst>
          </p:cNvPr>
          <p:cNvSpPr/>
          <p:nvPr userDrawn="1"/>
        </p:nvSpPr>
        <p:spPr>
          <a:xfrm>
            <a:off x="4894919" y="1237957"/>
            <a:ext cx="2038378" cy="4561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Content Placeholder 13">
            <a:extLst>
              <a:ext uri="{FF2B5EF4-FFF2-40B4-BE49-F238E27FC236}">
                <a16:creationId xmlns="" xmlns:a16="http://schemas.microsoft.com/office/drawing/2014/main" id="{A4C55A25-43EC-DB4D-AF2C-55EB96D02CBD}"/>
              </a:ext>
            </a:extLst>
          </p:cNvPr>
          <p:cNvSpPr>
            <a:spLocks noGrp="1"/>
          </p:cNvSpPr>
          <p:nvPr>
            <p:ph sz="quarter" idx="13"/>
          </p:nvPr>
        </p:nvSpPr>
        <p:spPr>
          <a:xfrm>
            <a:off x="526184" y="2430346"/>
            <a:ext cx="5915341" cy="3189697"/>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 xmlns:a16="http://schemas.microsoft.com/office/drawing/2014/main" id="{8A758608-B1D8-004C-9A61-DB15B9A74A45}"/>
              </a:ext>
            </a:extLst>
          </p:cNvPr>
          <p:cNvSpPr>
            <a:spLocks noGrp="1"/>
          </p:cNvSpPr>
          <p:nvPr>
            <p:ph type="title"/>
          </p:nvPr>
        </p:nvSpPr>
        <p:spPr>
          <a:xfrm>
            <a:off x="526184" y="1383977"/>
            <a:ext cx="5915341" cy="788661"/>
          </a:xfrm>
          <a:prstGeom prst="rect">
            <a:avLst/>
          </a:prstGeom>
        </p:spPr>
        <p:txBody>
          <a:bodyPr anchor="b" anchorCtr="0"/>
          <a:lstStyle>
            <a:lvl1pPr>
              <a:lnSpc>
                <a:spcPct val="105000"/>
              </a:lnSpc>
              <a:defRPr sz="2599" baseline="0">
                <a:solidFill>
                  <a:schemeClr val="tx1"/>
                </a:solidFill>
              </a:defRPr>
            </a:lvl1pPr>
          </a:lstStyle>
          <a:p>
            <a:r>
              <a:rPr lang="en-US" dirty="0"/>
              <a:t>Click to edit Master title style</a:t>
            </a:r>
          </a:p>
        </p:txBody>
      </p:sp>
      <p:cxnSp>
        <p:nvCxnSpPr>
          <p:cNvPr id="14" name="Straight Connector 13">
            <a:extLst>
              <a:ext uri="{FF2B5EF4-FFF2-40B4-BE49-F238E27FC236}">
                <a16:creationId xmlns="" xmlns:a16="http://schemas.microsoft.com/office/drawing/2014/main" id="{7DB9F9E7-BEF0-0F4A-8F4D-651119DC9D78}"/>
              </a:ext>
            </a:extLst>
          </p:cNvPr>
          <p:cNvCxnSpPr>
            <a:cxnSpLocks/>
          </p:cNvCxnSpPr>
          <p:nvPr userDrawn="1"/>
        </p:nvCxnSpPr>
        <p:spPr>
          <a:xfrm>
            <a:off x="526183" y="1184523"/>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 xmlns:a16="http://schemas.microsoft.com/office/drawing/2014/main" id="{5B80DE9A-043E-9247-845E-69EC7F50026D}"/>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1" name="Straight Connector 20">
            <a:extLst>
              <a:ext uri="{FF2B5EF4-FFF2-40B4-BE49-F238E27FC236}">
                <a16:creationId xmlns="" xmlns:a16="http://schemas.microsoft.com/office/drawing/2014/main" id="{052732CA-93CB-AD44-9E2A-16C269DF7748}"/>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22" name="Slide Number Placeholder 5">
            <a:extLst>
              <a:ext uri="{FF2B5EF4-FFF2-40B4-BE49-F238E27FC236}">
                <a16:creationId xmlns="" xmlns:a16="http://schemas.microsoft.com/office/drawing/2014/main" id="{EA73A6A8-92C8-1546-AF1E-C57C132EB4B4}"/>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5" name="Picture 14">
            <a:extLst>
              <a:ext uri="{FF2B5EF4-FFF2-40B4-BE49-F238E27FC236}">
                <a16:creationId xmlns="" xmlns:a16="http://schemas.microsoft.com/office/drawing/2014/main" id="{DE87A593-482F-CF4A-8876-A1513248A367}"/>
              </a:ext>
            </a:extLst>
          </p:cNvPr>
          <p:cNvPicPr>
            <a:picLocks noChangeAspect="1"/>
          </p:cNvPicPr>
          <p:nvPr userDrawn="1"/>
        </p:nvPicPr>
        <p:blipFill>
          <a:blip r:embed="rId3"/>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618228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Slide - Two Sections  - V2">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CB4C7C42-C853-AA44-86A5-9DEA12BC318C}"/>
              </a:ext>
            </a:extLst>
          </p:cNvPr>
          <p:cNvCxnSpPr>
            <a:cxnSpLocks/>
          </p:cNvCxnSpPr>
          <p:nvPr userDrawn="1"/>
        </p:nvCxnSpPr>
        <p:spPr>
          <a:xfrm>
            <a:off x="526183" y="378189"/>
            <a:ext cx="629729"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Content Placeholder 13">
            <a:extLst>
              <a:ext uri="{FF2B5EF4-FFF2-40B4-BE49-F238E27FC236}">
                <a16:creationId xmlns="" xmlns:a16="http://schemas.microsoft.com/office/drawing/2014/main" id="{15F8FED7-CB0F-0142-8B31-EABB96EF2643}"/>
              </a:ext>
            </a:extLst>
          </p:cNvPr>
          <p:cNvSpPr>
            <a:spLocks noGrp="1"/>
          </p:cNvSpPr>
          <p:nvPr>
            <p:ph sz="quarter" idx="14"/>
          </p:nvPr>
        </p:nvSpPr>
        <p:spPr>
          <a:xfrm>
            <a:off x="6339649" y="1524323"/>
            <a:ext cx="5394258" cy="4408645"/>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a:extLst>
              <a:ext uri="{FF2B5EF4-FFF2-40B4-BE49-F238E27FC236}">
                <a16:creationId xmlns="" xmlns:a16="http://schemas.microsoft.com/office/drawing/2014/main" id="{76007716-6B35-2342-8A36-120E0989BF7B}"/>
              </a:ext>
            </a:extLst>
          </p:cNvPr>
          <p:cNvSpPr>
            <a:spLocks noGrp="1"/>
          </p:cNvSpPr>
          <p:nvPr>
            <p:ph sz="quarter" idx="15"/>
          </p:nvPr>
        </p:nvSpPr>
        <p:spPr>
          <a:xfrm>
            <a:off x="526183" y="1524323"/>
            <a:ext cx="5394258" cy="4314772"/>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a:extLst>
              <a:ext uri="{FF2B5EF4-FFF2-40B4-BE49-F238E27FC236}">
                <a16:creationId xmlns="" xmlns:a16="http://schemas.microsoft.com/office/drawing/2014/main" id="{65DE77CC-1C10-9A46-A52C-B20E4BFDF16C}"/>
              </a:ext>
            </a:extLst>
          </p:cNvPr>
          <p:cNvSpPr>
            <a:spLocks noGrp="1"/>
          </p:cNvSpPr>
          <p:nvPr>
            <p:ph type="title"/>
          </p:nvPr>
        </p:nvSpPr>
        <p:spPr>
          <a:xfrm>
            <a:off x="526183" y="556931"/>
            <a:ext cx="11207724"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sp>
        <p:nvSpPr>
          <p:cNvPr id="9" name="Rectangle 8">
            <a:extLst>
              <a:ext uri="{FF2B5EF4-FFF2-40B4-BE49-F238E27FC236}">
                <a16:creationId xmlns="" xmlns:a16="http://schemas.microsoft.com/office/drawing/2014/main" id="{92D2AAD3-921A-4C4B-8A47-78F699D06263}"/>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 xmlns:a16="http://schemas.microsoft.com/office/drawing/2014/main" id="{BF6134FF-8108-0A43-917A-1FA6A37F5EB9}"/>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3" name="Slide Number Placeholder 5">
            <a:extLst>
              <a:ext uri="{FF2B5EF4-FFF2-40B4-BE49-F238E27FC236}">
                <a16:creationId xmlns="" xmlns:a16="http://schemas.microsoft.com/office/drawing/2014/main" id="{6AEA5D46-F6CD-444C-8439-8C0C09BD7A92}"/>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4" name="Picture 13">
            <a:extLst>
              <a:ext uri="{FF2B5EF4-FFF2-40B4-BE49-F238E27FC236}">
                <a16:creationId xmlns="" xmlns:a16="http://schemas.microsoft.com/office/drawing/2014/main" id="{DD5D2272-6AD9-BC4C-A2A6-A75D5FE5FF01}"/>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72131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5" name="Title 1">
            <a:extLst>
              <a:ext uri="{FF2B5EF4-FFF2-40B4-BE49-F238E27FC236}">
                <a16:creationId xmlns="" xmlns:a16="http://schemas.microsoft.com/office/drawing/2014/main" id="{E0B924E4-3D3C-C147-95DE-7F25670A5CB6}"/>
              </a:ext>
            </a:extLst>
          </p:cNvPr>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6" name="Content Placeholder 2">
            <a:extLst>
              <a:ext uri="{FF2B5EF4-FFF2-40B4-BE49-F238E27FC236}">
                <a16:creationId xmlns="" xmlns:a16="http://schemas.microsoft.com/office/drawing/2014/main" id="{73696628-23F4-3649-843A-C4088B1D77F5}"/>
              </a:ext>
            </a:extLst>
          </p:cNvPr>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 xmlns:a16="http://schemas.microsoft.com/office/drawing/2014/main" id="{33BF492A-C15A-B044-9EED-E13D54091AE8}"/>
              </a:ext>
            </a:extLst>
          </p:cNvPr>
          <p:cNvSpPr>
            <a:spLocks noGrp="1"/>
          </p:cNvSpPr>
          <p:nvPr>
            <p:ph sz="half" idx="11"/>
          </p:nvPr>
        </p:nvSpPr>
        <p:spPr>
          <a:xfrm>
            <a:off x="3725608" y="1797501"/>
            <a:ext cx="1998094" cy="1893963"/>
          </a:xfrm>
          <a:prstGeom prst="rect">
            <a:avLst/>
          </a:prstGeom>
        </p:spPr>
        <p:txBody>
          <a:bodyPr/>
          <a:lstStyle>
            <a:lvl1pPr marL="0" indent="0">
              <a:buNone/>
              <a:defRPr/>
            </a:lvl1pPr>
          </a:lstStyle>
          <a:p>
            <a:pPr lvl="0"/>
            <a:endParaRPr lang="en-US" dirty="0"/>
          </a:p>
        </p:txBody>
      </p:sp>
      <p:sp>
        <p:nvSpPr>
          <p:cNvPr id="8" name="Content Placeholder 2">
            <a:extLst>
              <a:ext uri="{FF2B5EF4-FFF2-40B4-BE49-F238E27FC236}">
                <a16:creationId xmlns="" xmlns:a16="http://schemas.microsoft.com/office/drawing/2014/main" id="{4CA41C57-402F-114E-AC34-1F691015BF9E}"/>
              </a:ext>
            </a:extLst>
          </p:cNvPr>
          <p:cNvSpPr>
            <a:spLocks noGrp="1"/>
          </p:cNvSpPr>
          <p:nvPr>
            <p:ph sz="half" idx="12"/>
          </p:nvPr>
        </p:nvSpPr>
        <p:spPr>
          <a:xfrm>
            <a:off x="6301664" y="1797501"/>
            <a:ext cx="1998094" cy="1893963"/>
          </a:xfrm>
          <a:prstGeom prst="rect">
            <a:avLst/>
          </a:prstGeom>
        </p:spPr>
        <p:txBody>
          <a:bodyPr/>
          <a:lstStyle>
            <a:lvl1pPr marL="0" indent="0">
              <a:buNone/>
              <a:defRPr/>
            </a:lvl1pPr>
          </a:lstStyle>
          <a:p>
            <a:pPr lvl="0"/>
            <a:endParaRPr lang="en-US" dirty="0"/>
          </a:p>
        </p:txBody>
      </p:sp>
      <p:sp>
        <p:nvSpPr>
          <p:cNvPr id="9" name="Content Placeholder 2">
            <a:extLst>
              <a:ext uri="{FF2B5EF4-FFF2-40B4-BE49-F238E27FC236}">
                <a16:creationId xmlns="" xmlns:a16="http://schemas.microsoft.com/office/drawing/2014/main" id="{23EC9342-123A-AE47-92C6-ED925163D215}"/>
              </a:ext>
            </a:extLst>
          </p:cNvPr>
          <p:cNvSpPr>
            <a:spLocks noGrp="1"/>
          </p:cNvSpPr>
          <p:nvPr>
            <p:ph sz="half" idx="13"/>
          </p:nvPr>
        </p:nvSpPr>
        <p:spPr>
          <a:xfrm>
            <a:off x="8955584" y="1797501"/>
            <a:ext cx="1998094" cy="1893963"/>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4C476F1B-C936-754C-B8B2-163AAC3402A2}"/>
              </a:ext>
            </a:extLst>
          </p:cNvPr>
          <p:cNvSpPr>
            <a:spLocks noGrp="1"/>
          </p:cNvSpPr>
          <p:nvPr>
            <p:ph sz="half" idx="14"/>
          </p:nvPr>
        </p:nvSpPr>
        <p:spPr>
          <a:xfrm>
            <a:off x="1149552" y="3971931"/>
            <a:ext cx="1998094"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D08A5BD5-E2D7-0E4D-A97D-086039447060}"/>
              </a:ext>
            </a:extLst>
          </p:cNvPr>
          <p:cNvSpPr>
            <a:spLocks noGrp="1"/>
          </p:cNvSpPr>
          <p:nvPr>
            <p:ph sz="half" idx="15"/>
          </p:nvPr>
        </p:nvSpPr>
        <p:spPr>
          <a:xfrm>
            <a:off x="3725608" y="3971931"/>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 xmlns:a16="http://schemas.microsoft.com/office/drawing/2014/main" id="{CBD653CF-5D19-7241-A611-BA0298F06A4D}"/>
              </a:ext>
            </a:extLst>
          </p:cNvPr>
          <p:cNvSpPr>
            <a:spLocks noGrp="1"/>
          </p:cNvSpPr>
          <p:nvPr>
            <p:ph sz="half" idx="16"/>
          </p:nvPr>
        </p:nvSpPr>
        <p:spPr>
          <a:xfrm>
            <a:off x="6301664" y="3971931"/>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 xmlns:a16="http://schemas.microsoft.com/office/drawing/2014/main" id="{4997E9A1-D7DB-5E4C-A985-353140178B0F}"/>
              </a:ext>
            </a:extLst>
          </p:cNvPr>
          <p:cNvSpPr>
            <a:spLocks noGrp="1"/>
          </p:cNvSpPr>
          <p:nvPr>
            <p:ph sz="half" idx="17"/>
          </p:nvPr>
        </p:nvSpPr>
        <p:spPr>
          <a:xfrm>
            <a:off x="8929998" y="397193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12582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a:p>
        </p:txBody>
      </p:sp>
    </p:spTree>
    <p:extLst>
      <p:ext uri="{BB962C8B-B14F-4D97-AF65-F5344CB8AC3E}">
        <p14:creationId xmlns:p14="http://schemas.microsoft.com/office/powerpoint/2010/main" val="207654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833" y="374619"/>
            <a:ext cx="8596668" cy="1320800"/>
          </a:xfrm>
        </p:spPr>
        <p:txBody>
          <a:bodyPr/>
          <a:lstStyle>
            <a:lvl1pPr>
              <a:defRPr sz="5400"/>
            </a:lvl1pPr>
          </a:lstStyle>
          <a:p>
            <a:r>
              <a:rPr lang="en-US" dirty="0"/>
              <a:t>Click to edit Master title style</a:t>
            </a:r>
          </a:p>
        </p:txBody>
      </p:sp>
      <p:sp>
        <p:nvSpPr>
          <p:cNvPr id="5" name="Text Placeholder 4"/>
          <p:cNvSpPr>
            <a:spLocks noGrp="1"/>
          </p:cNvSpPr>
          <p:nvPr>
            <p:ph type="body" sz="quarter" idx="13"/>
          </p:nvPr>
        </p:nvSpPr>
        <p:spPr>
          <a:xfrm>
            <a:off x="1147833" y="1777835"/>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4026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dirty="0"/>
          </a:p>
        </p:txBody>
      </p:sp>
      <p:pic>
        <p:nvPicPr>
          <p:cNvPr id="5" name="Content Placeholder 8" descr="Diagram&#10;&#10;Description automatically generated">
            <a:extLst>
              <a:ext uri="{FF2B5EF4-FFF2-40B4-BE49-F238E27FC236}">
                <a16:creationId xmlns="" xmlns:a16="http://schemas.microsoft.com/office/drawing/2014/main" id="{ECF1B730-2E9E-A94E-ABA0-30F5FDDDCD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1507" y="254742"/>
            <a:ext cx="1565631" cy="1320800"/>
          </a:xfrm>
          <a:prstGeom prst="rect">
            <a:avLst/>
          </a:prstGeom>
        </p:spPr>
      </p:pic>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384399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dirty="0"/>
          </a:p>
        </p:txBody>
      </p:sp>
      <p:pic>
        <p:nvPicPr>
          <p:cNvPr id="6" name="Picture 8" descr="Graphic representing the formative assessment cycle and specifically focused on the where am I now question. &quot;Where am I now?&quot; focuses on eliciting and interpreting evidence.">
            <a:extLst>
              <a:ext uri="{FF2B5EF4-FFF2-40B4-BE49-F238E27FC236}">
                <a16:creationId xmlns="" xmlns:a16="http://schemas.microsoft.com/office/drawing/2014/main" id="{3CE122D8-A22D-7344-8CE8-BD46FCBD2891}"/>
              </a:ext>
            </a:extLst>
          </p:cNvPr>
          <p:cNvPicPr>
            <a:picLocks noChangeAspect="1"/>
          </p:cNvPicPr>
          <p:nvPr userDrawn="1"/>
        </p:nvPicPr>
        <p:blipFill>
          <a:blip r:embed="rId2"/>
          <a:stretch>
            <a:fillRect/>
          </a:stretch>
        </p:blipFill>
        <p:spPr>
          <a:xfrm>
            <a:off x="10234162" y="249404"/>
            <a:ext cx="1565208" cy="1316736"/>
          </a:xfrm>
          <a:prstGeom prst="rect">
            <a:avLst/>
          </a:prstGeom>
        </p:spPr>
      </p:pic>
    </p:spTree>
    <p:extLst>
      <p:ext uri="{BB962C8B-B14F-4D97-AF65-F5344CB8AC3E}">
        <p14:creationId xmlns:p14="http://schemas.microsoft.com/office/powerpoint/2010/main" val="3219208040"/>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46" r:id="rId4"/>
    <p:sldLayoutId id="2147483730" r:id="rId5"/>
    <p:sldLayoutId id="2147483731" r:id="rId6"/>
    <p:sldLayoutId id="2147483678" r:id="rId7"/>
    <p:sldLayoutId id="2147483748" r:id="rId8"/>
    <p:sldLayoutId id="2147483749" r:id="rId9"/>
    <p:sldLayoutId id="2147483750" r:id="rId10"/>
    <p:sldLayoutId id="2147483751" r:id="rId11"/>
    <p:sldLayoutId id="2147483752" r:id="rId12"/>
    <p:sldLayoutId id="2147483733" r:id="rId13"/>
    <p:sldLayoutId id="2147483732" r:id="rId14"/>
    <p:sldLayoutId id="2147483664" r:id="rId15"/>
    <p:sldLayoutId id="2147483680" r:id="rId16"/>
    <p:sldLayoutId id="2147483679" r:id="rId17"/>
    <p:sldLayoutId id="2147483734" r:id="rId18"/>
    <p:sldLayoutId id="2147483736" r:id="rId19"/>
    <p:sldLayoutId id="2147483738" r:id="rId20"/>
    <p:sldLayoutId id="2147483737" r:id="rId21"/>
    <p:sldLayoutId id="2147483747" r:id="rId22"/>
    <p:sldLayoutId id="2147483753" r:id="rId23"/>
    <p:sldLayoutId id="2147483744" r:id="rId24"/>
    <p:sldLayoutId id="2147483735" r:id="rId25"/>
    <p:sldLayoutId id="2147483665" r:id="rId26"/>
    <p:sldLayoutId id="2147483668" r:id="rId27"/>
    <p:sldLayoutId id="2147483669" r:id="rId28"/>
    <p:sldLayoutId id="2147483671" r:id="rId29"/>
    <p:sldLayoutId id="2147483739" r:id="rId30"/>
    <p:sldLayoutId id="2147483741" r:id="rId31"/>
    <p:sldLayoutId id="2147483742" r:id="rId32"/>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svg"/><Relationship Id="rId5" Type="http://schemas.openxmlformats.org/officeDocument/2006/relationships/image" Target="../media/image20.png"/><Relationship Id="rId6" Type="http://schemas.openxmlformats.org/officeDocument/2006/relationships/image" Target="../media/image22.svg"/><Relationship Id="rId7" Type="http://schemas.openxmlformats.org/officeDocument/2006/relationships/image" Target="../media/image21.png"/><Relationship Id="rId8" Type="http://schemas.openxmlformats.org/officeDocument/2006/relationships/image" Target="../media/image24.svg"/><Relationship Id="rId9" Type="http://schemas.openxmlformats.org/officeDocument/2006/relationships/image" Target="../media/image22.png"/><Relationship Id="rId10" Type="http://schemas.openxmlformats.org/officeDocument/2006/relationships/image" Target="../media/image26.sv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6.svg"/><Relationship Id="rId5" Type="http://schemas.openxmlformats.org/officeDocument/2006/relationships/image" Target="../media/image26.png"/><Relationship Id="rId6" Type="http://schemas.openxmlformats.org/officeDocument/2006/relationships/image" Target="../media/image31.svg"/><Relationship Id="rId7" Type="http://schemas.openxmlformats.org/officeDocument/2006/relationships/image" Target="../media/image27.png"/><Relationship Id="rId8" Type="http://schemas.openxmlformats.org/officeDocument/2006/relationships/image" Target="../media/image33.svg"/><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6.svg"/><Relationship Id="rId5" Type="http://schemas.openxmlformats.org/officeDocument/2006/relationships/image" Target="../media/image30.png"/><Relationship Id="rId6" Type="http://schemas.openxmlformats.org/officeDocument/2006/relationships/image" Target="../media/image38.svg"/><Relationship Id="rId7" Type="http://schemas.openxmlformats.org/officeDocument/2006/relationships/image" Target="../media/image31.png"/><Relationship Id="rId8" Type="http://schemas.openxmlformats.org/officeDocument/2006/relationships/image" Target="../media/image40.svg"/><Relationship Id="rId9" Type="http://schemas.openxmlformats.org/officeDocument/2006/relationships/image" Target="../media/image32.png"/><Relationship Id="rId10" Type="http://schemas.openxmlformats.org/officeDocument/2006/relationships/image" Target="../media/image42.svg"/><Relationship Id="rId1" Type="http://schemas.openxmlformats.org/officeDocument/2006/relationships/slideLayout" Target="../slideLayouts/slideLayout2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43.svg"/><Relationship Id="rId5" Type="http://schemas.openxmlformats.org/officeDocument/2006/relationships/image" Target="../media/image33.png"/><Relationship Id="rId6" Type="http://schemas.openxmlformats.org/officeDocument/2006/relationships/image" Target="../media/image45.svg"/><Relationship Id="rId7" Type="http://schemas.openxmlformats.org/officeDocument/2006/relationships/image" Target="../media/image34.png"/><Relationship Id="rId8" Type="http://schemas.openxmlformats.org/officeDocument/2006/relationships/image" Target="../media/image47.svg"/><Relationship Id="rId9" Type="http://schemas.openxmlformats.org/officeDocument/2006/relationships/image" Target="../media/image35.png"/><Relationship Id="rId10" Type="http://schemas.openxmlformats.org/officeDocument/2006/relationships/image" Target="../media/image49.svg"/><Relationship Id="rId1" Type="http://schemas.openxmlformats.org/officeDocument/2006/relationships/slideLayout" Target="../slideLayouts/slideLayout2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1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9590B9C-C68F-6045-91B1-08412529B914}"/>
              </a:ext>
            </a:extLst>
          </p:cNvPr>
          <p:cNvSpPr>
            <a:spLocks noGrp="1"/>
          </p:cNvSpPr>
          <p:nvPr>
            <p:ph type="ctrTitle"/>
          </p:nvPr>
        </p:nvSpPr>
        <p:spPr>
          <a:xfrm>
            <a:off x="874469" y="2029200"/>
            <a:ext cx="8664694" cy="1646302"/>
          </a:xfrm>
        </p:spPr>
        <p:txBody>
          <a:bodyPr/>
          <a:lstStyle/>
          <a:p>
            <a:r>
              <a:rPr lang="en-US" dirty="0"/>
              <a:t>Module 2: </a:t>
            </a:r>
            <a:br>
              <a:rPr lang="en-US" dirty="0"/>
            </a:br>
            <a:r>
              <a:rPr lang="en-US" dirty="0"/>
              <a:t>Leading for Formative Assessment</a:t>
            </a:r>
          </a:p>
        </p:txBody>
      </p:sp>
      <p:sp>
        <p:nvSpPr>
          <p:cNvPr id="3" name="Subtitle 2">
            <a:extLst>
              <a:ext uri="{FF2B5EF4-FFF2-40B4-BE49-F238E27FC236}">
                <a16:creationId xmlns="" xmlns:a16="http://schemas.microsoft.com/office/drawing/2014/main" id="{0912EF42-AFA0-2046-B680-DBF87C20AF3D}"/>
              </a:ext>
            </a:extLst>
          </p:cNvPr>
          <p:cNvSpPr>
            <a:spLocks noGrp="1"/>
          </p:cNvSpPr>
          <p:nvPr>
            <p:ph type="subTitle" idx="1"/>
          </p:nvPr>
        </p:nvSpPr>
        <p:spPr>
          <a:xfrm>
            <a:off x="1285102" y="3932814"/>
            <a:ext cx="8298206" cy="1096899"/>
          </a:xfrm>
        </p:spPr>
        <p:txBody>
          <a:bodyPr/>
          <a:lstStyle/>
          <a:p>
            <a:r>
              <a:rPr lang="en-US" dirty="0"/>
              <a:t>Kentucky Department of Education</a:t>
            </a:r>
          </a:p>
        </p:txBody>
      </p:sp>
    </p:spTree>
    <p:extLst>
      <p:ext uri="{BB962C8B-B14F-4D97-AF65-F5344CB8AC3E}">
        <p14:creationId xmlns:p14="http://schemas.microsoft.com/office/powerpoint/2010/main" val="21733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 xmlns:a16="http://schemas.microsoft.com/office/drawing/2014/main" id="{510AD8FD-ECC3-4E7A-87C4-98F64D14F9A9}"/>
              </a:ext>
            </a:extLst>
          </p:cNvPr>
          <p:cNvSpPr>
            <a:spLocks noGrp="1"/>
          </p:cNvSpPr>
          <p:nvPr>
            <p:ph type="title"/>
          </p:nvPr>
        </p:nvSpPr>
        <p:spPr/>
        <p:txBody>
          <a:bodyPr>
            <a:normAutofit/>
          </a:bodyPr>
          <a:lstStyle/>
          <a:p>
            <a:r>
              <a:rPr lang="en-US" sz="4400"/>
              <a:t>Mapping Student Learning</a:t>
            </a:r>
            <a:endParaRPr lang="en-US" sz="4400" dirty="0"/>
          </a:p>
        </p:txBody>
      </p:sp>
      <p:pic>
        <p:nvPicPr>
          <p:cNvPr id="5" name="Content Placeholder 4" descr="An image representing a map of student learning showing learning goals as a destination and the success criteria as a check point.">
            <a:extLst>
              <a:ext uri="{FF2B5EF4-FFF2-40B4-BE49-F238E27FC236}">
                <a16:creationId xmlns="" xmlns:a16="http://schemas.microsoft.com/office/drawing/2014/main" id="{21BA3C15-00F4-47BB-90A7-386491AFE9C5}"/>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512567" y="1613642"/>
            <a:ext cx="7433314" cy="3996807"/>
          </a:xfrm>
        </p:spPr>
      </p:pic>
      <p:sp>
        <p:nvSpPr>
          <p:cNvPr id="15" name="Slide Number Placeholder 2">
            <a:extLst>
              <a:ext uri="{FF2B5EF4-FFF2-40B4-BE49-F238E27FC236}">
                <a16:creationId xmlns="" xmlns:a16="http://schemas.microsoft.com/office/drawing/2014/main" id="{8DFF6430-F8FC-48F6-9EBC-BE4AC1C96B07}"/>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10</a:t>
            </a:fld>
            <a:endParaRPr lang="en-US"/>
          </a:p>
        </p:txBody>
      </p:sp>
    </p:spTree>
    <p:extLst>
      <p:ext uri="{BB962C8B-B14F-4D97-AF65-F5344CB8AC3E}">
        <p14:creationId xmlns:p14="http://schemas.microsoft.com/office/powerpoint/2010/main" val="1064086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B0951E5A-D7D2-A34D-BECC-1FFD1E43246E}"/>
              </a:ext>
            </a:extLst>
          </p:cNvPr>
          <p:cNvSpPr>
            <a:spLocks noGrp="1"/>
          </p:cNvSpPr>
          <p:nvPr>
            <p:ph type="title"/>
          </p:nvPr>
        </p:nvSpPr>
        <p:spPr/>
        <p:txBody>
          <a:bodyPr/>
          <a:lstStyle/>
          <a:p>
            <a:r>
              <a:rPr lang="en-US" sz="4400"/>
              <a:t>Meaningful Learning Goals</a:t>
            </a:r>
            <a:endParaRPr lang="en-US" sz="4400" dirty="0"/>
          </a:p>
        </p:txBody>
      </p:sp>
      <p:sp>
        <p:nvSpPr>
          <p:cNvPr id="6" name="Content Placeholder 5">
            <a:extLst>
              <a:ext uri="{FF2B5EF4-FFF2-40B4-BE49-F238E27FC236}">
                <a16:creationId xmlns="" xmlns:a16="http://schemas.microsoft.com/office/drawing/2014/main" id="{CDF8C471-1A6C-2A4C-9768-15475D3DB65D}"/>
              </a:ext>
            </a:extLst>
          </p:cNvPr>
          <p:cNvSpPr>
            <a:spLocks noGrp="1"/>
          </p:cNvSpPr>
          <p:nvPr>
            <p:ph sz="quarter" idx="12"/>
          </p:nvPr>
        </p:nvSpPr>
        <p:spPr/>
        <p:txBody>
          <a:bodyPr/>
          <a:lstStyle/>
          <a:p>
            <a:r>
              <a:rPr lang="en-US" sz="3200" dirty="0"/>
              <a:t>Learning Goals:</a:t>
            </a:r>
          </a:p>
          <a:p>
            <a:pPr marL="365760" indent="-365760">
              <a:buFont typeface="Wingdings 3" panose="05040102010807070707" pitchFamily="18" charset="2"/>
              <a:buChar char="}"/>
            </a:pPr>
            <a:r>
              <a:rPr lang="en-US" sz="2800" dirty="0"/>
              <a:t>aligned to standards</a:t>
            </a:r>
          </a:p>
          <a:p>
            <a:pPr marL="365760" indent="-365760">
              <a:buFont typeface="Wingdings 3" panose="05040102010807070707" pitchFamily="18" charset="2"/>
              <a:buChar char="}"/>
            </a:pPr>
            <a:r>
              <a:rPr lang="en-US" sz="2800" dirty="0"/>
              <a:t>achievable in the context of the lesson</a:t>
            </a:r>
          </a:p>
          <a:p>
            <a:pPr marL="365760" indent="-365760">
              <a:buFont typeface="Wingdings 3" panose="05040102010807070707" pitchFamily="18" charset="2"/>
              <a:buChar char="}"/>
            </a:pPr>
            <a:r>
              <a:rPr lang="en-US" sz="2800" dirty="0"/>
              <a:t>worth learning</a:t>
            </a:r>
          </a:p>
          <a:p>
            <a:pPr marL="365760" indent="-365760">
              <a:buFont typeface="Wingdings 3" panose="05040102010807070707" pitchFamily="18" charset="2"/>
              <a:buChar char="}"/>
            </a:pPr>
            <a:r>
              <a:rPr lang="en-US" sz="2800" dirty="0"/>
              <a:t>written in language that is accessible to students</a:t>
            </a:r>
          </a:p>
          <a:p>
            <a:pPr marL="365760" indent="-365760">
              <a:buFont typeface="Wingdings 3" panose="05040102010807070707" pitchFamily="18" charset="2"/>
              <a:buChar char="}"/>
            </a:pPr>
            <a:r>
              <a:rPr lang="en-US" sz="2800" dirty="0"/>
              <a:t>focused on student learning</a:t>
            </a:r>
            <a:endParaRPr lang="en-US" sz="3200" dirty="0"/>
          </a:p>
        </p:txBody>
      </p:sp>
      <p:sp>
        <p:nvSpPr>
          <p:cNvPr id="3" name="Slide Number Placeholder 2">
            <a:extLst>
              <a:ext uri="{FF2B5EF4-FFF2-40B4-BE49-F238E27FC236}">
                <a16:creationId xmlns="" xmlns:a16="http://schemas.microsoft.com/office/drawing/2014/main" id="{65C9467F-CDFC-F34F-B8F8-4C2984DB8009}"/>
              </a:ext>
            </a:extLst>
          </p:cNvPr>
          <p:cNvSpPr>
            <a:spLocks noGrp="1"/>
          </p:cNvSpPr>
          <p:nvPr>
            <p:ph type="sldNum" sz="quarter" idx="10"/>
          </p:nvPr>
        </p:nvSpPr>
        <p:spPr/>
        <p:txBody>
          <a:bodyPr/>
          <a:lstStyle/>
          <a:p>
            <a:fld id="{91BD7323-49BF-4C97-8773-5EC64C492009}" type="slidenum">
              <a:rPr lang="en-US" smtClean="0"/>
              <a:pPr/>
              <a:t>11</a:t>
            </a:fld>
            <a:endParaRPr lang="en-US"/>
          </a:p>
        </p:txBody>
      </p:sp>
    </p:spTree>
    <p:extLst>
      <p:ext uri="{BB962C8B-B14F-4D97-AF65-F5344CB8AC3E}">
        <p14:creationId xmlns:p14="http://schemas.microsoft.com/office/powerpoint/2010/main" val="364753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B0951E5A-D7D2-A34D-BECC-1FFD1E43246E}"/>
              </a:ext>
            </a:extLst>
          </p:cNvPr>
          <p:cNvSpPr>
            <a:spLocks noGrp="1"/>
          </p:cNvSpPr>
          <p:nvPr>
            <p:ph type="title"/>
          </p:nvPr>
        </p:nvSpPr>
        <p:spPr/>
        <p:txBody>
          <a:bodyPr/>
          <a:lstStyle/>
          <a:p>
            <a:r>
              <a:rPr lang="en-US" sz="4400" dirty="0"/>
              <a:t>Meaningful Success Criteria</a:t>
            </a:r>
          </a:p>
        </p:txBody>
      </p:sp>
      <p:sp>
        <p:nvSpPr>
          <p:cNvPr id="7" name="Content Placeholder 6">
            <a:extLst>
              <a:ext uri="{FF2B5EF4-FFF2-40B4-BE49-F238E27FC236}">
                <a16:creationId xmlns="" xmlns:a16="http://schemas.microsoft.com/office/drawing/2014/main" id="{E6873390-2C8D-374A-A634-77893DB42D2B}"/>
              </a:ext>
            </a:extLst>
          </p:cNvPr>
          <p:cNvSpPr>
            <a:spLocks noGrp="1"/>
          </p:cNvSpPr>
          <p:nvPr>
            <p:ph sz="quarter" idx="12"/>
          </p:nvPr>
        </p:nvSpPr>
        <p:spPr>
          <a:xfrm>
            <a:off x="1137677" y="1796387"/>
            <a:ext cx="8831823" cy="4878388"/>
          </a:xfrm>
        </p:spPr>
        <p:txBody>
          <a:bodyPr/>
          <a:lstStyle/>
          <a:p>
            <a:r>
              <a:rPr lang="en-US" sz="3200" dirty="0"/>
              <a:t>Success Criteria:</a:t>
            </a:r>
          </a:p>
          <a:p>
            <a:pPr marL="365760" indent="-365760">
              <a:buFont typeface="Wingdings 3" panose="05040102010807070707" pitchFamily="18" charset="2"/>
              <a:buChar char="}"/>
            </a:pPr>
            <a:r>
              <a:rPr lang="en-US" sz="2800" dirty="0"/>
              <a:t>aligned to Learning Goals</a:t>
            </a:r>
          </a:p>
          <a:p>
            <a:pPr marL="365760" indent="-365760">
              <a:buFont typeface="Wingdings 3" panose="05040102010807070707" pitchFamily="18" charset="2"/>
              <a:buChar char="}"/>
            </a:pPr>
            <a:r>
              <a:rPr lang="en-US" sz="2800" dirty="0"/>
              <a:t>can be demonstrated within the lesson</a:t>
            </a:r>
          </a:p>
          <a:p>
            <a:pPr marL="365760" indent="-365760">
              <a:buFont typeface="Wingdings 3" panose="05040102010807070707" pitchFamily="18" charset="2"/>
              <a:buChar char="}"/>
            </a:pPr>
            <a:r>
              <a:rPr lang="en-US" sz="2800" dirty="0"/>
              <a:t>observable</a:t>
            </a:r>
          </a:p>
          <a:p>
            <a:pPr marL="365760" indent="-365760">
              <a:buFont typeface="Wingdings 3" panose="05040102010807070707" pitchFamily="18" charset="2"/>
              <a:buChar char="}"/>
            </a:pPr>
            <a:r>
              <a:rPr lang="en-US" sz="2800" dirty="0"/>
              <a:t>written language that is accessible to students</a:t>
            </a:r>
          </a:p>
          <a:p>
            <a:pPr marL="365760" indent="-365760">
              <a:buFont typeface="Wingdings 3" panose="05040102010807070707" pitchFamily="18" charset="2"/>
              <a:buChar char="}"/>
            </a:pPr>
            <a:r>
              <a:rPr lang="en-US" sz="2800" dirty="0"/>
              <a:t>focused on expected student learning</a:t>
            </a:r>
          </a:p>
        </p:txBody>
      </p:sp>
      <p:sp>
        <p:nvSpPr>
          <p:cNvPr id="3" name="Slide Number Placeholder 2">
            <a:extLst>
              <a:ext uri="{FF2B5EF4-FFF2-40B4-BE49-F238E27FC236}">
                <a16:creationId xmlns="" xmlns:a16="http://schemas.microsoft.com/office/drawing/2014/main" id="{65C9467F-CDFC-F34F-B8F8-4C2984DB8009}"/>
              </a:ext>
            </a:extLst>
          </p:cNvPr>
          <p:cNvSpPr>
            <a:spLocks noGrp="1"/>
          </p:cNvSpPr>
          <p:nvPr>
            <p:ph type="sldNum" sz="quarter" idx="10"/>
          </p:nvPr>
        </p:nvSpPr>
        <p:spPr/>
        <p:txBody>
          <a:bodyPr/>
          <a:lstStyle/>
          <a:p>
            <a:fld id="{91BD7323-49BF-4C97-8773-5EC64C492009}" type="slidenum">
              <a:rPr lang="en-US" smtClean="0"/>
              <a:pPr/>
              <a:t>12</a:t>
            </a:fld>
            <a:endParaRPr lang="en-US"/>
          </a:p>
        </p:txBody>
      </p:sp>
    </p:spTree>
    <p:extLst>
      <p:ext uri="{BB962C8B-B14F-4D97-AF65-F5344CB8AC3E}">
        <p14:creationId xmlns:p14="http://schemas.microsoft.com/office/powerpoint/2010/main" val="249518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B0951E5A-D7D2-A34D-BECC-1FFD1E43246E}"/>
              </a:ext>
            </a:extLst>
          </p:cNvPr>
          <p:cNvSpPr>
            <a:spLocks noGrp="1"/>
          </p:cNvSpPr>
          <p:nvPr>
            <p:ph type="title"/>
          </p:nvPr>
        </p:nvSpPr>
        <p:spPr>
          <a:xfrm>
            <a:off x="1137677" y="292842"/>
            <a:ext cx="8343207" cy="1320800"/>
          </a:xfrm>
        </p:spPr>
        <p:txBody>
          <a:bodyPr/>
          <a:lstStyle/>
          <a:p>
            <a:r>
              <a:rPr lang="en-US" sz="4400" dirty="0"/>
              <a:t>Reflecting on Learning Goals and Success Criteria</a:t>
            </a:r>
          </a:p>
        </p:txBody>
      </p:sp>
      <p:sp>
        <p:nvSpPr>
          <p:cNvPr id="7" name="Content Placeholder 6">
            <a:extLst>
              <a:ext uri="{FF2B5EF4-FFF2-40B4-BE49-F238E27FC236}">
                <a16:creationId xmlns="" xmlns:a16="http://schemas.microsoft.com/office/drawing/2014/main" id="{E6873390-2C8D-374A-A634-77893DB42D2B}"/>
              </a:ext>
            </a:extLst>
          </p:cNvPr>
          <p:cNvSpPr>
            <a:spLocks noGrp="1"/>
          </p:cNvSpPr>
          <p:nvPr>
            <p:ph sz="quarter" idx="12"/>
          </p:nvPr>
        </p:nvSpPr>
        <p:spPr>
          <a:xfrm>
            <a:off x="1137677" y="2165684"/>
            <a:ext cx="8831823" cy="4509090"/>
          </a:xfrm>
        </p:spPr>
        <p:txBody>
          <a:bodyPr/>
          <a:lstStyle/>
          <a:p>
            <a:pPr marL="457200" indent="-457200">
              <a:buFont typeface="Wingdings 3" panose="05040102010807070707" pitchFamily="18" charset="2"/>
              <a:buChar char="}"/>
            </a:pPr>
            <a:r>
              <a:rPr lang="en-US" sz="2800" dirty="0"/>
              <a:t>Where is your school or district in the formative assessment process?</a:t>
            </a:r>
          </a:p>
          <a:p>
            <a:pPr marL="457200" indent="-457200">
              <a:buFont typeface="Wingdings 3" panose="05040102010807070707" pitchFamily="18" charset="2"/>
              <a:buChar char="}"/>
            </a:pPr>
            <a:r>
              <a:rPr lang="en-US" sz="2800" dirty="0"/>
              <a:t>In what ways are Learning Goals and Success Criteria currently being used to support and direct learning? </a:t>
            </a:r>
          </a:p>
          <a:p>
            <a:pPr marL="457200" indent="-457200">
              <a:buFont typeface="Wingdings 3" panose="05040102010807070707" pitchFamily="18" charset="2"/>
              <a:buChar char="}"/>
            </a:pPr>
            <a:r>
              <a:rPr lang="en-US" sz="2800" dirty="0"/>
              <a:t>What do you notice about formative assessment in your classrooms?</a:t>
            </a:r>
          </a:p>
          <a:p>
            <a:pPr marL="457200" indent="-457200">
              <a:buFont typeface="Wingdings 3" panose="05040102010807070707" pitchFamily="18" charset="2"/>
              <a:buChar char="}"/>
            </a:pPr>
            <a:r>
              <a:rPr lang="en-US" sz="2800" dirty="0"/>
              <a:t>What evidence do you have to support your responses to the questions above?</a:t>
            </a:r>
          </a:p>
        </p:txBody>
      </p:sp>
      <p:sp>
        <p:nvSpPr>
          <p:cNvPr id="3" name="Slide Number Placeholder 2">
            <a:extLst>
              <a:ext uri="{FF2B5EF4-FFF2-40B4-BE49-F238E27FC236}">
                <a16:creationId xmlns="" xmlns:a16="http://schemas.microsoft.com/office/drawing/2014/main" id="{65C9467F-CDFC-F34F-B8F8-4C2984DB8009}"/>
              </a:ext>
            </a:extLst>
          </p:cNvPr>
          <p:cNvSpPr>
            <a:spLocks noGrp="1"/>
          </p:cNvSpPr>
          <p:nvPr>
            <p:ph type="sldNum" sz="quarter" idx="10"/>
          </p:nvPr>
        </p:nvSpPr>
        <p:spPr/>
        <p:txBody>
          <a:bodyPr/>
          <a:lstStyle/>
          <a:p>
            <a:fld id="{91BD7323-49BF-4C97-8773-5EC64C492009}" type="slidenum">
              <a:rPr lang="en-US" smtClean="0"/>
              <a:pPr/>
              <a:t>13</a:t>
            </a:fld>
            <a:endParaRPr lang="en-US"/>
          </a:p>
        </p:txBody>
      </p:sp>
    </p:spTree>
    <p:extLst>
      <p:ext uri="{BB962C8B-B14F-4D97-AF65-F5344CB8AC3E}">
        <p14:creationId xmlns:p14="http://schemas.microsoft.com/office/powerpoint/2010/main" val="420124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9DFE3F-992B-BA45-9A33-0463F3251C91}"/>
              </a:ext>
            </a:extLst>
          </p:cNvPr>
          <p:cNvSpPr>
            <a:spLocks noGrp="1"/>
          </p:cNvSpPr>
          <p:nvPr>
            <p:ph type="title"/>
          </p:nvPr>
        </p:nvSpPr>
        <p:spPr/>
        <p:txBody>
          <a:bodyPr/>
          <a:lstStyle/>
          <a:p>
            <a:r>
              <a:rPr lang="en-US" sz="4400"/>
              <a:t>Where am I now?</a:t>
            </a:r>
            <a:endParaRPr lang="en-US" sz="4400" dirty="0"/>
          </a:p>
        </p:txBody>
      </p:sp>
      <p:pic>
        <p:nvPicPr>
          <p:cNvPr id="11" name="Content Placeholder 10" descr="Graphic representing the formative assessment cycle and specifically focused on the where am I now question. &quot;Where am I now?&quot; focuses on eliciting and interpreting evidence.">
            <a:extLst>
              <a:ext uri="{FF2B5EF4-FFF2-40B4-BE49-F238E27FC236}">
                <a16:creationId xmlns="" xmlns:a16="http://schemas.microsoft.com/office/drawing/2014/main" id="{F53E628A-ECA8-4922-9230-1A396364A8E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73087" y="1205965"/>
            <a:ext cx="5620198" cy="4726170"/>
          </a:xfrm>
        </p:spPr>
      </p:pic>
      <p:sp>
        <p:nvSpPr>
          <p:cNvPr id="9" name="Content Placeholder 8">
            <a:extLst>
              <a:ext uri="{FF2B5EF4-FFF2-40B4-BE49-F238E27FC236}">
                <a16:creationId xmlns="" xmlns:a16="http://schemas.microsoft.com/office/drawing/2014/main" id="{91142CF8-067A-461D-8E6B-8EE937BB7D88}"/>
              </a:ext>
            </a:extLst>
          </p:cNvPr>
          <p:cNvSpPr>
            <a:spLocks noGrp="1"/>
          </p:cNvSpPr>
          <p:nvPr>
            <p:ph sz="half" idx="2"/>
          </p:nvPr>
        </p:nvSpPr>
        <p:spPr>
          <a:xfrm>
            <a:off x="1149552" y="6122042"/>
            <a:ext cx="8992572" cy="552733"/>
          </a:xfrm>
        </p:spPr>
        <p:txBody>
          <a:bodyPr/>
          <a:lstStyle/>
          <a:p>
            <a:r>
              <a:rPr lang="en-US" sz="2400"/>
              <a:t>Adapted from Formative Assessment Insights (WestEd)</a:t>
            </a:r>
            <a:endParaRPr lang="en-US" sz="2400" dirty="0"/>
          </a:p>
        </p:txBody>
      </p:sp>
      <p:sp>
        <p:nvSpPr>
          <p:cNvPr id="3" name="Slide Number Placeholder 2">
            <a:extLst>
              <a:ext uri="{FF2B5EF4-FFF2-40B4-BE49-F238E27FC236}">
                <a16:creationId xmlns="" xmlns:a16="http://schemas.microsoft.com/office/drawing/2014/main" id="{CF4143F9-F913-FC49-8CBD-7954D0FA5C86}"/>
              </a:ext>
            </a:extLst>
          </p:cNvPr>
          <p:cNvSpPr>
            <a:spLocks noGrp="1"/>
          </p:cNvSpPr>
          <p:nvPr>
            <p:ph type="sldNum" sz="quarter" idx="10"/>
          </p:nvPr>
        </p:nvSpPr>
        <p:spPr/>
        <p:txBody>
          <a:bodyPr/>
          <a:lstStyle/>
          <a:p>
            <a:fld id="{91BD7323-49BF-4C97-8773-5EC64C492009}" type="slidenum">
              <a:rPr lang="en-US" smtClean="0"/>
              <a:pPr/>
              <a:t>14</a:t>
            </a:fld>
            <a:endParaRPr lang="en-US"/>
          </a:p>
        </p:txBody>
      </p:sp>
    </p:spTree>
    <p:extLst>
      <p:ext uri="{BB962C8B-B14F-4D97-AF65-F5344CB8AC3E}">
        <p14:creationId xmlns:p14="http://schemas.microsoft.com/office/powerpoint/2010/main" val="358329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910F3BE-ED78-491B-9330-FA5039112D57}"/>
              </a:ext>
            </a:extLst>
          </p:cNvPr>
          <p:cNvSpPr>
            <a:spLocks noGrp="1"/>
          </p:cNvSpPr>
          <p:nvPr>
            <p:ph type="title"/>
          </p:nvPr>
        </p:nvSpPr>
        <p:spPr>
          <a:xfrm>
            <a:off x="1149350" y="246063"/>
            <a:ext cx="8314690" cy="1320800"/>
          </a:xfrm>
        </p:spPr>
        <p:txBody>
          <a:bodyPr/>
          <a:lstStyle/>
          <a:p>
            <a:r>
              <a:rPr lang="en-US" sz="4400" dirty="0"/>
              <a:t>Key Considerations for Evidence of Student Learning</a:t>
            </a:r>
          </a:p>
        </p:txBody>
      </p:sp>
      <p:pic>
        <p:nvPicPr>
          <p:cNvPr id="68" name="Content Placeholder 67" descr="Icon of a check mark">
            <a:extLst>
              <a:ext uri="{FF2B5EF4-FFF2-40B4-BE49-F238E27FC236}">
                <a16:creationId xmlns="" xmlns:a16="http://schemas.microsoft.com/office/drawing/2014/main" id="{BABF789C-E9BB-42B2-B2CA-C7C8A4018016}"/>
              </a:ext>
            </a:extLst>
          </p:cNvPr>
          <p:cNvPicPr>
            <a:picLocks noGrp="1" noChangeAspect="1"/>
          </p:cNvPicPr>
          <p:nvPr>
            <p:ph sz="half" idx="19"/>
          </p:nvPr>
        </p:nvPicPr>
        <p:blipFill>
          <a:blip r:embed="rId3">
            <a:extLst>
              <a:ext uri="{28A0092B-C50C-407E-A947-70E740481C1C}">
                <a14:useLocalDpi xmlns:a14="http://schemas.microsoft.com/office/drawing/2010/main" val="0"/>
              </a:ext>
            </a:extLst>
          </a:blip>
          <a:stretch>
            <a:fillRect/>
          </a:stretch>
        </p:blipFill>
        <p:spPr>
          <a:xfrm>
            <a:off x="1225550" y="1924194"/>
            <a:ext cx="948849" cy="948849"/>
          </a:xfrm>
        </p:spPr>
      </p:pic>
      <p:sp>
        <p:nvSpPr>
          <p:cNvPr id="56" name="Content Placeholder 55">
            <a:extLst>
              <a:ext uri="{FF2B5EF4-FFF2-40B4-BE49-F238E27FC236}">
                <a16:creationId xmlns="" xmlns:a16="http://schemas.microsoft.com/office/drawing/2014/main" id="{C7EA9060-5CDA-4F9C-9717-244098FA38BA}"/>
              </a:ext>
            </a:extLst>
          </p:cNvPr>
          <p:cNvSpPr>
            <a:spLocks noGrp="1"/>
          </p:cNvSpPr>
          <p:nvPr>
            <p:ph sz="half" idx="14"/>
          </p:nvPr>
        </p:nvSpPr>
        <p:spPr>
          <a:xfrm>
            <a:off x="2407921" y="2095799"/>
            <a:ext cx="6807360" cy="648858"/>
          </a:xfrm>
        </p:spPr>
        <p:txBody>
          <a:bodyPr/>
          <a:lstStyle/>
          <a:p>
            <a:r>
              <a:rPr lang="en-US" sz="2800" dirty="0"/>
              <a:t>intentionally design and implement</a:t>
            </a:r>
          </a:p>
          <a:p>
            <a:endParaRPr lang="en-US" dirty="0"/>
          </a:p>
        </p:txBody>
      </p:sp>
      <p:pic>
        <p:nvPicPr>
          <p:cNvPr id="70" name="Content Placeholder 69" descr="Icon of an eye">
            <a:extLst>
              <a:ext uri="{FF2B5EF4-FFF2-40B4-BE49-F238E27FC236}">
                <a16:creationId xmlns="" xmlns:a16="http://schemas.microsoft.com/office/drawing/2014/main" id="{BBE278B1-E214-4DF1-A013-95051659286A}"/>
              </a:ext>
            </a:extLst>
          </p:cNvPr>
          <p:cNvPicPr>
            <a:picLocks noGrp="1" noChangeAspect="1"/>
          </p:cNvPicPr>
          <p:nvPr>
            <p:ph sz="half" idx="20"/>
          </p:nvPr>
        </p:nvPicPr>
        <p:blipFill>
          <a:blip r:embed="rId4">
            <a:extLst>
              <a:ext uri="{28A0092B-C50C-407E-A947-70E740481C1C}">
                <a14:useLocalDpi xmlns:a14="http://schemas.microsoft.com/office/drawing/2010/main" val="0"/>
              </a:ext>
            </a:extLst>
          </a:blip>
          <a:stretch>
            <a:fillRect/>
          </a:stretch>
        </p:blipFill>
        <p:spPr>
          <a:xfrm>
            <a:off x="1225552" y="3048101"/>
            <a:ext cx="948848" cy="948848"/>
          </a:xfrm>
        </p:spPr>
      </p:pic>
      <p:sp>
        <p:nvSpPr>
          <p:cNvPr id="58" name="Content Placeholder 57">
            <a:extLst>
              <a:ext uri="{FF2B5EF4-FFF2-40B4-BE49-F238E27FC236}">
                <a16:creationId xmlns="" xmlns:a16="http://schemas.microsoft.com/office/drawing/2014/main" id="{23BD3A29-37B5-425B-A0CC-C5F7B28F8874}"/>
              </a:ext>
            </a:extLst>
          </p:cNvPr>
          <p:cNvSpPr>
            <a:spLocks noGrp="1"/>
          </p:cNvSpPr>
          <p:nvPr>
            <p:ph sz="half" idx="16"/>
          </p:nvPr>
        </p:nvSpPr>
        <p:spPr>
          <a:xfrm>
            <a:off x="2407921" y="3179867"/>
            <a:ext cx="6807360" cy="648857"/>
          </a:xfrm>
        </p:spPr>
        <p:txBody>
          <a:bodyPr/>
          <a:lstStyle/>
          <a:p>
            <a:r>
              <a:rPr lang="en-US" sz="2800" dirty="0"/>
              <a:t>make student learning visible</a:t>
            </a:r>
          </a:p>
          <a:p>
            <a:endParaRPr lang="en-US" dirty="0"/>
          </a:p>
        </p:txBody>
      </p:sp>
      <p:pic>
        <p:nvPicPr>
          <p:cNvPr id="72" name="Content Placeholder 71" descr="Icon of a teacher pointing to a board and three students looking at the board">
            <a:extLst>
              <a:ext uri="{FF2B5EF4-FFF2-40B4-BE49-F238E27FC236}">
                <a16:creationId xmlns="" xmlns:a16="http://schemas.microsoft.com/office/drawing/2014/main" id="{8D15CCDB-AE1F-40A0-9B22-BD26252276B5}"/>
              </a:ext>
            </a:extLst>
          </p:cNvPr>
          <p:cNvPicPr>
            <a:picLocks noGrp="1" noChangeAspect="1"/>
          </p:cNvPicPr>
          <p:nvPr>
            <p:ph sz="half" idx="21"/>
          </p:nvPr>
        </p:nvPicPr>
        <p:blipFill>
          <a:blip r:embed="rId5">
            <a:extLst>
              <a:ext uri="{28A0092B-C50C-407E-A947-70E740481C1C}">
                <a14:useLocalDpi xmlns:a14="http://schemas.microsoft.com/office/drawing/2010/main" val="0"/>
              </a:ext>
            </a:extLst>
          </a:blip>
          <a:stretch>
            <a:fillRect/>
          </a:stretch>
        </p:blipFill>
        <p:spPr>
          <a:xfrm>
            <a:off x="1149350" y="4069120"/>
            <a:ext cx="1086803" cy="1086803"/>
          </a:xfrm>
        </p:spPr>
      </p:pic>
      <p:sp>
        <p:nvSpPr>
          <p:cNvPr id="54" name="Content Placeholder 53">
            <a:extLst>
              <a:ext uri="{FF2B5EF4-FFF2-40B4-BE49-F238E27FC236}">
                <a16:creationId xmlns="" xmlns:a16="http://schemas.microsoft.com/office/drawing/2014/main" id="{C258704E-B914-4BEC-9D59-F1819681000D}"/>
              </a:ext>
            </a:extLst>
          </p:cNvPr>
          <p:cNvSpPr>
            <a:spLocks noGrp="1"/>
          </p:cNvSpPr>
          <p:nvPr>
            <p:ph sz="half" idx="2"/>
          </p:nvPr>
        </p:nvSpPr>
        <p:spPr>
          <a:xfrm>
            <a:off x="2407921" y="4288092"/>
            <a:ext cx="7513319" cy="648857"/>
          </a:xfrm>
        </p:spPr>
        <p:txBody>
          <a:bodyPr/>
          <a:lstStyle/>
          <a:p>
            <a:r>
              <a:rPr lang="en-US" sz="2800" dirty="0"/>
              <a:t>inform students and teachers about next steps</a:t>
            </a:r>
          </a:p>
          <a:p>
            <a:endParaRPr lang="en-US" dirty="0"/>
          </a:p>
        </p:txBody>
      </p:sp>
      <p:pic>
        <p:nvPicPr>
          <p:cNvPr id="74" name="Content Placeholder 73" descr="Icon of a head with two gears in it">
            <a:extLst>
              <a:ext uri="{FF2B5EF4-FFF2-40B4-BE49-F238E27FC236}">
                <a16:creationId xmlns="" xmlns:a16="http://schemas.microsoft.com/office/drawing/2014/main" id="{FF038A8D-B909-447A-96F8-195A9B572935}"/>
              </a:ext>
            </a:extLst>
          </p:cNvPr>
          <p:cNvPicPr>
            <a:picLocks noGrp="1" noChangeAspect="1"/>
          </p:cNvPicPr>
          <p:nvPr>
            <p:ph sz="half" idx="22"/>
          </p:nvPr>
        </p:nvPicPr>
        <p:blipFill>
          <a:blip r:embed="rId6">
            <a:extLst>
              <a:ext uri="{28A0092B-C50C-407E-A947-70E740481C1C}">
                <a14:useLocalDpi xmlns:a14="http://schemas.microsoft.com/office/drawing/2010/main" val="0"/>
              </a:ext>
            </a:extLst>
          </a:blip>
          <a:stretch>
            <a:fillRect/>
          </a:stretch>
        </p:blipFill>
        <p:spPr>
          <a:xfrm>
            <a:off x="1224758" y="5372159"/>
            <a:ext cx="949641" cy="949641"/>
          </a:xfrm>
        </p:spPr>
      </p:pic>
      <p:sp>
        <p:nvSpPr>
          <p:cNvPr id="65" name="Content Placeholder 64">
            <a:extLst>
              <a:ext uri="{FF2B5EF4-FFF2-40B4-BE49-F238E27FC236}">
                <a16:creationId xmlns="" xmlns:a16="http://schemas.microsoft.com/office/drawing/2014/main" id="{9C3C3274-BC84-4F58-B174-7E4FACE8DE01}"/>
              </a:ext>
            </a:extLst>
          </p:cNvPr>
          <p:cNvSpPr>
            <a:spLocks noGrp="1"/>
          </p:cNvSpPr>
          <p:nvPr>
            <p:ph sz="half" idx="23"/>
          </p:nvPr>
        </p:nvSpPr>
        <p:spPr>
          <a:xfrm>
            <a:off x="2407921" y="5507386"/>
            <a:ext cx="6334919" cy="648857"/>
          </a:xfrm>
        </p:spPr>
        <p:txBody>
          <a:bodyPr/>
          <a:lstStyle/>
          <a:p>
            <a:r>
              <a:rPr lang="en-US" sz="2800" dirty="0"/>
              <a:t>integrate into learning</a:t>
            </a:r>
          </a:p>
          <a:p>
            <a:endParaRPr lang="en-US" dirty="0"/>
          </a:p>
        </p:txBody>
      </p:sp>
      <p:sp>
        <p:nvSpPr>
          <p:cNvPr id="3" name="Slide Number Placeholder 2">
            <a:extLst>
              <a:ext uri="{FF2B5EF4-FFF2-40B4-BE49-F238E27FC236}">
                <a16:creationId xmlns="" xmlns:a16="http://schemas.microsoft.com/office/drawing/2014/main" id="{C2C565D9-AD18-4F16-B067-26536F0B623B}"/>
              </a:ext>
            </a:extLst>
          </p:cNvPr>
          <p:cNvSpPr>
            <a:spLocks noGrp="1"/>
          </p:cNvSpPr>
          <p:nvPr>
            <p:ph type="sldNum" sz="quarter" idx="10"/>
          </p:nvPr>
        </p:nvSpPr>
        <p:spPr>
          <a:xfrm>
            <a:off x="11016766" y="6309650"/>
            <a:ext cx="683339" cy="365125"/>
          </a:xfrm>
        </p:spPr>
        <p:txBody>
          <a:bodyPr/>
          <a:lstStyle/>
          <a:p>
            <a:fld id="{91BD7323-49BF-4C97-8773-5EC64C492009}" type="slidenum">
              <a:rPr lang="en-US" smtClean="0"/>
              <a:pPr/>
              <a:t>15</a:t>
            </a:fld>
            <a:endParaRPr lang="en-US"/>
          </a:p>
        </p:txBody>
      </p:sp>
    </p:spTree>
    <p:extLst>
      <p:ext uri="{BB962C8B-B14F-4D97-AF65-F5344CB8AC3E}">
        <p14:creationId xmlns:p14="http://schemas.microsoft.com/office/powerpoint/2010/main" val="335582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B0951E5A-D7D2-A34D-BECC-1FFD1E43246E}"/>
              </a:ext>
            </a:extLst>
          </p:cNvPr>
          <p:cNvSpPr>
            <a:spLocks noGrp="1"/>
          </p:cNvSpPr>
          <p:nvPr>
            <p:ph type="title"/>
          </p:nvPr>
        </p:nvSpPr>
        <p:spPr>
          <a:xfrm>
            <a:off x="1137677" y="292842"/>
            <a:ext cx="8463523" cy="1320800"/>
          </a:xfrm>
        </p:spPr>
        <p:txBody>
          <a:bodyPr/>
          <a:lstStyle/>
          <a:p>
            <a:r>
              <a:rPr lang="en-US" sz="4400" dirty="0"/>
              <a:t>Reflecting on Evidence of Student Learning</a:t>
            </a:r>
          </a:p>
        </p:txBody>
      </p:sp>
      <p:sp>
        <p:nvSpPr>
          <p:cNvPr id="7" name="Content Placeholder 6">
            <a:extLst>
              <a:ext uri="{FF2B5EF4-FFF2-40B4-BE49-F238E27FC236}">
                <a16:creationId xmlns="" xmlns:a16="http://schemas.microsoft.com/office/drawing/2014/main" id="{E6873390-2C8D-374A-A634-77893DB42D2B}"/>
              </a:ext>
            </a:extLst>
          </p:cNvPr>
          <p:cNvSpPr>
            <a:spLocks noGrp="1"/>
          </p:cNvSpPr>
          <p:nvPr>
            <p:ph sz="quarter" idx="12"/>
          </p:nvPr>
        </p:nvSpPr>
        <p:spPr>
          <a:xfrm>
            <a:off x="1137678" y="1876927"/>
            <a:ext cx="8707362" cy="4797848"/>
          </a:xfrm>
        </p:spPr>
        <p:txBody>
          <a:bodyPr/>
          <a:lstStyle/>
          <a:p>
            <a:pPr marL="457200" indent="-457200">
              <a:buFont typeface="Wingdings 3" panose="05040102010807070707" pitchFamily="18" charset="2"/>
              <a:buChar char="}"/>
            </a:pPr>
            <a:r>
              <a:rPr lang="en-US" sz="2800" dirty="0"/>
              <a:t>In what ways is evidence of student learning guiding learning for both teachers and students?</a:t>
            </a:r>
          </a:p>
          <a:p>
            <a:pPr marL="457200" indent="-457200">
              <a:buFont typeface="Wingdings 3" panose="05040102010807070707" pitchFamily="18" charset="2"/>
              <a:buChar char="}"/>
            </a:pPr>
            <a:r>
              <a:rPr lang="en-US" sz="2800" dirty="0"/>
              <a:t>What are some areas for improvement in using evidence of student learning in the formative assessment process?</a:t>
            </a:r>
          </a:p>
          <a:p>
            <a:pPr marL="457200" indent="-457200">
              <a:buFont typeface="Wingdings 3" panose="05040102010807070707" pitchFamily="18" charset="2"/>
              <a:buChar char="}"/>
            </a:pPr>
            <a:r>
              <a:rPr lang="en-US" sz="2800" dirty="0"/>
              <a:t>What have you observed that informs your thinking?</a:t>
            </a:r>
          </a:p>
          <a:p>
            <a:pPr marL="457200" indent="-457200">
              <a:buFont typeface="Wingdings 3" panose="05040102010807070707" pitchFamily="18" charset="2"/>
              <a:buChar char="}"/>
            </a:pPr>
            <a:r>
              <a:rPr lang="en-US" sz="2800" dirty="0"/>
              <a:t>How can you support effective use of evidence of student learning in the formative assessment process?</a:t>
            </a:r>
          </a:p>
        </p:txBody>
      </p:sp>
      <p:sp>
        <p:nvSpPr>
          <p:cNvPr id="3" name="Slide Number Placeholder 2">
            <a:extLst>
              <a:ext uri="{FF2B5EF4-FFF2-40B4-BE49-F238E27FC236}">
                <a16:creationId xmlns="" xmlns:a16="http://schemas.microsoft.com/office/drawing/2014/main" id="{65C9467F-CDFC-F34F-B8F8-4C2984DB8009}"/>
              </a:ext>
            </a:extLst>
          </p:cNvPr>
          <p:cNvSpPr>
            <a:spLocks noGrp="1"/>
          </p:cNvSpPr>
          <p:nvPr>
            <p:ph type="sldNum" sz="quarter" idx="10"/>
          </p:nvPr>
        </p:nvSpPr>
        <p:spPr/>
        <p:txBody>
          <a:bodyPr/>
          <a:lstStyle/>
          <a:p>
            <a:fld id="{91BD7323-49BF-4C97-8773-5EC64C492009}" type="slidenum">
              <a:rPr lang="en-US" smtClean="0"/>
              <a:pPr/>
              <a:t>16</a:t>
            </a:fld>
            <a:endParaRPr lang="en-US"/>
          </a:p>
        </p:txBody>
      </p:sp>
    </p:spTree>
    <p:extLst>
      <p:ext uri="{BB962C8B-B14F-4D97-AF65-F5344CB8AC3E}">
        <p14:creationId xmlns:p14="http://schemas.microsoft.com/office/powerpoint/2010/main" val="304962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C165C3-09E9-0644-A821-CAEE6C1171FA}"/>
              </a:ext>
            </a:extLst>
          </p:cNvPr>
          <p:cNvSpPr>
            <a:spLocks noGrp="1"/>
          </p:cNvSpPr>
          <p:nvPr>
            <p:ph type="title"/>
          </p:nvPr>
        </p:nvSpPr>
        <p:spPr/>
        <p:txBody>
          <a:bodyPr/>
          <a:lstStyle/>
          <a:p>
            <a:r>
              <a:rPr lang="en-US" sz="4400" dirty="0"/>
              <a:t>Where to next?</a:t>
            </a:r>
          </a:p>
        </p:txBody>
      </p:sp>
      <p:pic>
        <p:nvPicPr>
          <p:cNvPr id="6" name="Content Placeholder 5" descr="An image focusing on the &quot;Where to next?&quot; question and its component: act on evidence.">
            <a:extLst>
              <a:ext uri="{FF2B5EF4-FFF2-40B4-BE49-F238E27FC236}">
                <a16:creationId xmlns="" xmlns:a16="http://schemas.microsoft.com/office/drawing/2014/main" id="{9E785FDA-90FA-3C40-ADD9-6894AF3506C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32176" y="1227439"/>
            <a:ext cx="6027324" cy="5082211"/>
          </a:xfrm>
        </p:spPr>
      </p:pic>
      <p:sp>
        <p:nvSpPr>
          <p:cNvPr id="4" name="Content Placeholder 3">
            <a:extLst>
              <a:ext uri="{FF2B5EF4-FFF2-40B4-BE49-F238E27FC236}">
                <a16:creationId xmlns="" xmlns:a16="http://schemas.microsoft.com/office/drawing/2014/main" id="{1B6D2664-3E14-4839-A36E-10DAE9541A36}"/>
              </a:ext>
            </a:extLst>
          </p:cNvPr>
          <p:cNvSpPr>
            <a:spLocks noGrp="1"/>
          </p:cNvSpPr>
          <p:nvPr>
            <p:ph sz="half" idx="2"/>
          </p:nvPr>
        </p:nvSpPr>
        <p:spPr>
          <a:xfrm>
            <a:off x="1149552" y="6309650"/>
            <a:ext cx="8992774" cy="585348"/>
          </a:xfrm>
        </p:spPr>
        <p:txBody>
          <a:bodyPr/>
          <a:lstStyle/>
          <a:p>
            <a:r>
              <a:rPr lang="en-US" sz="2400" dirty="0"/>
              <a:t>Adapted from Formative Assessment Insights (</a:t>
            </a:r>
            <a:r>
              <a:rPr lang="en-US" sz="2400" dirty="0" err="1"/>
              <a:t>WestEd</a:t>
            </a:r>
            <a:r>
              <a:rPr lang="en-US" sz="2400" dirty="0"/>
              <a:t>)</a:t>
            </a:r>
          </a:p>
        </p:txBody>
      </p:sp>
      <p:sp>
        <p:nvSpPr>
          <p:cNvPr id="3" name="Slide Number Placeholder 2">
            <a:extLst>
              <a:ext uri="{FF2B5EF4-FFF2-40B4-BE49-F238E27FC236}">
                <a16:creationId xmlns="" xmlns:a16="http://schemas.microsoft.com/office/drawing/2014/main" id="{B3F2D3C9-A1B1-6242-8BF0-55C906DBFF0B}"/>
              </a:ext>
            </a:extLst>
          </p:cNvPr>
          <p:cNvSpPr>
            <a:spLocks noGrp="1"/>
          </p:cNvSpPr>
          <p:nvPr>
            <p:ph type="sldNum" sz="quarter" idx="10"/>
          </p:nvPr>
        </p:nvSpPr>
        <p:spPr/>
        <p:txBody>
          <a:bodyPr/>
          <a:lstStyle/>
          <a:p>
            <a:fld id="{91BD7323-49BF-4C97-8773-5EC64C492009}" type="slidenum">
              <a:rPr lang="en-US" smtClean="0"/>
              <a:pPr/>
              <a:t>17</a:t>
            </a:fld>
            <a:endParaRPr lang="en-US"/>
          </a:p>
        </p:txBody>
      </p:sp>
    </p:spTree>
    <p:extLst>
      <p:ext uri="{BB962C8B-B14F-4D97-AF65-F5344CB8AC3E}">
        <p14:creationId xmlns:p14="http://schemas.microsoft.com/office/powerpoint/2010/main" val="460530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28C969-67EB-CA4B-987A-934967B767BF}"/>
              </a:ext>
            </a:extLst>
          </p:cNvPr>
          <p:cNvSpPr>
            <a:spLocks noGrp="1"/>
          </p:cNvSpPr>
          <p:nvPr>
            <p:ph type="title"/>
          </p:nvPr>
        </p:nvSpPr>
        <p:spPr/>
        <p:txBody>
          <a:bodyPr/>
          <a:lstStyle/>
          <a:p>
            <a:r>
              <a:rPr lang="en-US" sz="4400"/>
              <a:t>Pedagogical Action</a:t>
            </a:r>
            <a:endParaRPr lang="en-US" sz="4400" dirty="0"/>
          </a:p>
        </p:txBody>
      </p:sp>
      <p:sp>
        <p:nvSpPr>
          <p:cNvPr id="4" name="Content Placeholder 3">
            <a:extLst>
              <a:ext uri="{FF2B5EF4-FFF2-40B4-BE49-F238E27FC236}">
                <a16:creationId xmlns="" xmlns:a16="http://schemas.microsoft.com/office/drawing/2014/main" id="{AE485C18-B9F2-3E41-B00F-7BDD355557F1}"/>
              </a:ext>
            </a:extLst>
          </p:cNvPr>
          <p:cNvSpPr>
            <a:spLocks noGrp="1"/>
          </p:cNvSpPr>
          <p:nvPr>
            <p:ph type="body" sz="quarter" idx="13"/>
          </p:nvPr>
        </p:nvSpPr>
        <p:spPr>
          <a:xfrm>
            <a:off x="1151648" y="1794080"/>
            <a:ext cx="8386051" cy="762000"/>
          </a:xfrm>
        </p:spPr>
        <p:txBody>
          <a:bodyPr/>
          <a:lstStyle/>
          <a:p>
            <a:pPr marL="0" indent="0">
              <a:buNone/>
            </a:pPr>
            <a:r>
              <a:rPr lang="en-US" sz="3200"/>
              <a:t>Pedagogical action takes many forms:</a:t>
            </a:r>
            <a:endParaRPr lang="en-US" sz="3200" dirty="0"/>
          </a:p>
        </p:txBody>
      </p:sp>
      <p:sp>
        <p:nvSpPr>
          <p:cNvPr id="8" name="Text Placeholder 7">
            <a:extLst>
              <a:ext uri="{FF2B5EF4-FFF2-40B4-BE49-F238E27FC236}">
                <a16:creationId xmlns="" xmlns:a16="http://schemas.microsoft.com/office/drawing/2014/main" id="{32B91E4A-6A51-6543-83DF-80AF72367447}"/>
              </a:ext>
            </a:extLst>
          </p:cNvPr>
          <p:cNvSpPr>
            <a:spLocks noGrp="1"/>
          </p:cNvSpPr>
          <p:nvPr>
            <p:ph type="body" sz="quarter" idx="14"/>
          </p:nvPr>
        </p:nvSpPr>
        <p:spPr>
          <a:xfrm>
            <a:off x="1231338" y="2556080"/>
            <a:ext cx="7658662" cy="2320720"/>
          </a:xfrm>
        </p:spPr>
        <p:txBody>
          <a:bodyPr numCol="2"/>
          <a:lstStyle/>
          <a:p>
            <a:r>
              <a:rPr lang="en-US" sz="2800" dirty="0"/>
              <a:t>Telling</a:t>
            </a:r>
          </a:p>
          <a:p>
            <a:r>
              <a:rPr lang="en-US" sz="2800" dirty="0"/>
              <a:t>Directing</a:t>
            </a:r>
          </a:p>
          <a:p>
            <a:r>
              <a:rPr lang="en-US" sz="2800" dirty="0"/>
              <a:t>Explaining</a:t>
            </a:r>
          </a:p>
          <a:p>
            <a:r>
              <a:rPr lang="en-US" sz="2800" dirty="0"/>
              <a:t>Prompting</a:t>
            </a:r>
          </a:p>
          <a:p>
            <a:r>
              <a:rPr lang="en-US" sz="2800" dirty="0"/>
              <a:t>Modeling</a:t>
            </a:r>
          </a:p>
          <a:p>
            <a:r>
              <a:rPr lang="en-US" sz="2800" dirty="0"/>
              <a:t>Questioning</a:t>
            </a:r>
          </a:p>
          <a:p>
            <a:r>
              <a:rPr lang="en-US" sz="2800" dirty="0"/>
              <a:t>Feedback</a:t>
            </a:r>
          </a:p>
        </p:txBody>
      </p:sp>
      <p:sp>
        <p:nvSpPr>
          <p:cNvPr id="3" name="Slide Number Placeholder 2">
            <a:extLst>
              <a:ext uri="{FF2B5EF4-FFF2-40B4-BE49-F238E27FC236}">
                <a16:creationId xmlns="" xmlns:a16="http://schemas.microsoft.com/office/drawing/2014/main" id="{A5D40F27-1E69-8E4C-A72B-3D138267D5DE}"/>
              </a:ext>
            </a:extLst>
          </p:cNvPr>
          <p:cNvSpPr>
            <a:spLocks noGrp="1"/>
          </p:cNvSpPr>
          <p:nvPr>
            <p:ph type="sldNum" sz="quarter" idx="12"/>
          </p:nvPr>
        </p:nvSpPr>
        <p:spPr/>
        <p:txBody>
          <a:bodyPr/>
          <a:lstStyle/>
          <a:p>
            <a:fld id="{91BD7323-49BF-4C97-8773-5EC64C492009}" type="slidenum">
              <a:rPr lang="en-US" smtClean="0"/>
              <a:pPr/>
              <a:t>18</a:t>
            </a:fld>
            <a:endParaRPr lang="en-US"/>
          </a:p>
        </p:txBody>
      </p:sp>
    </p:spTree>
    <p:extLst>
      <p:ext uri="{BB962C8B-B14F-4D97-AF65-F5344CB8AC3E}">
        <p14:creationId xmlns:p14="http://schemas.microsoft.com/office/powerpoint/2010/main" val="4000183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FC76009-9968-4E4A-B3E7-147264151D24}"/>
              </a:ext>
            </a:extLst>
          </p:cNvPr>
          <p:cNvSpPr>
            <a:spLocks noGrp="1"/>
          </p:cNvSpPr>
          <p:nvPr>
            <p:ph type="title"/>
          </p:nvPr>
        </p:nvSpPr>
        <p:spPr>
          <a:xfrm>
            <a:off x="1015082" y="245340"/>
            <a:ext cx="8992572" cy="1320800"/>
          </a:xfrm>
        </p:spPr>
        <p:txBody>
          <a:bodyPr>
            <a:normAutofit fontScale="90000"/>
          </a:bodyPr>
          <a:lstStyle/>
          <a:p>
            <a:r>
              <a:rPr lang="en-US" sz="4400" dirty="0"/>
              <a:t>Characteristics of Effective Feedback</a:t>
            </a:r>
          </a:p>
        </p:txBody>
      </p:sp>
      <p:pic>
        <p:nvPicPr>
          <p:cNvPr id="16" name="Content Placeholder 15" descr="Checkmark with solid fill">
            <a:extLst>
              <a:ext uri="{FF2B5EF4-FFF2-40B4-BE49-F238E27FC236}">
                <a16:creationId xmlns="" xmlns:a16="http://schemas.microsoft.com/office/drawing/2014/main" id="{C98842A8-19CE-CF4F-9BB3-FC154CE34EF0}"/>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02957" y="1547214"/>
            <a:ext cx="914400" cy="914400"/>
          </a:xfrm>
        </p:spPr>
      </p:pic>
      <p:sp>
        <p:nvSpPr>
          <p:cNvPr id="5" name="Content Placeholder 4">
            <a:extLst>
              <a:ext uri="{FF2B5EF4-FFF2-40B4-BE49-F238E27FC236}">
                <a16:creationId xmlns="" xmlns:a16="http://schemas.microsoft.com/office/drawing/2014/main" id="{E72AD9BD-5B09-5E45-AD46-C6A57A47C010}"/>
              </a:ext>
            </a:extLst>
          </p:cNvPr>
          <p:cNvSpPr>
            <a:spLocks noGrp="1"/>
          </p:cNvSpPr>
          <p:nvPr>
            <p:ph sz="half" idx="11"/>
          </p:nvPr>
        </p:nvSpPr>
        <p:spPr>
          <a:xfrm>
            <a:off x="1940495" y="1534644"/>
            <a:ext cx="7521291" cy="914400"/>
          </a:xfrm>
          <a:prstGeom prst="roundRect">
            <a:avLst/>
          </a:prstGeom>
          <a:solidFill>
            <a:srgbClr val="FEF0CA"/>
          </a:solidFill>
        </p:spPr>
        <p:txBody>
          <a:bodyPr anchor="ctr"/>
          <a:lstStyle/>
          <a:p>
            <a:r>
              <a:rPr lang="en-US" sz="2800" dirty="0"/>
              <a:t>Relates to student Learning Goals and Success Criteria</a:t>
            </a:r>
          </a:p>
        </p:txBody>
      </p:sp>
      <p:pic>
        <p:nvPicPr>
          <p:cNvPr id="20" name="Content Placeholder 19" descr="Route (Two Pins With A Path) with solid fill">
            <a:extLst>
              <a:ext uri="{FF2B5EF4-FFF2-40B4-BE49-F238E27FC236}">
                <a16:creationId xmlns="" xmlns:a16="http://schemas.microsoft.com/office/drawing/2014/main" id="{A060EB8E-71E3-814F-ACA0-4F94DAD50D17}"/>
              </a:ext>
            </a:extLst>
          </p:cNvPr>
          <p:cNvPicPr>
            <a:picLocks noGrp="1" noChangeAspect="1"/>
          </p:cNvPicPr>
          <p:nvPr>
            <p:ph sz="half" idx="16"/>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02957" y="2709824"/>
            <a:ext cx="914400" cy="914400"/>
          </a:xfrm>
        </p:spPr>
      </p:pic>
      <p:sp>
        <p:nvSpPr>
          <p:cNvPr id="8" name="Content Placeholder 7">
            <a:extLst>
              <a:ext uri="{FF2B5EF4-FFF2-40B4-BE49-F238E27FC236}">
                <a16:creationId xmlns="" xmlns:a16="http://schemas.microsoft.com/office/drawing/2014/main" id="{76DCC8A6-3549-A24E-B525-EF04BB1622C2}"/>
              </a:ext>
            </a:extLst>
          </p:cNvPr>
          <p:cNvSpPr>
            <a:spLocks noGrp="1"/>
          </p:cNvSpPr>
          <p:nvPr>
            <p:ph sz="half" idx="14"/>
          </p:nvPr>
        </p:nvSpPr>
        <p:spPr>
          <a:xfrm>
            <a:off x="1940495" y="2709824"/>
            <a:ext cx="7521291" cy="914400"/>
          </a:xfrm>
          <a:prstGeom prst="roundRect">
            <a:avLst/>
          </a:prstGeom>
          <a:solidFill>
            <a:srgbClr val="FEF0CA"/>
          </a:solidFill>
        </p:spPr>
        <p:txBody>
          <a:bodyPr lIns="91440" tIns="45720" rIns="91440" bIns="45720" anchor="ctr"/>
          <a:lstStyle/>
          <a:p>
            <a:r>
              <a:rPr lang="en-US" sz="2800" dirty="0"/>
              <a:t>Is actionable for the student</a:t>
            </a:r>
          </a:p>
        </p:txBody>
      </p:sp>
      <p:pic>
        <p:nvPicPr>
          <p:cNvPr id="26" name="Content Placeholder 25" descr="Target Audience with solid fill">
            <a:extLst>
              <a:ext uri="{FF2B5EF4-FFF2-40B4-BE49-F238E27FC236}">
                <a16:creationId xmlns="" xmlns:a16="http://schemas.microsoft.com/office/drawing/2014/main" id="{0C212836-8088-6C42-AB9B-15552D124241}"/>
              </a:ext>
            </a:extLst>
          </p:cNvPr>
          <p:cNvPicPr>
            <a:picLocks noGrp="1" noChangeAspect="1"/>
          </p:cNvPicPr>
          <p:nvPr>
            <p:ph sz="half" idx="2"/>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02957" y="3879105"/>
            <a:ext cx="914400" cy="914400"/>
          </a:xfrm>
        </p:spPr>
      </p:pic>
      <p:sp>
        <p:nvSpPr>
          <p:cNvPr id="9" name="Content Placeholder 8">
            <a:extLst>
              <a:ext uri="{FF2B5EF4-FFF2-40B4-BE49-F238E27FC236}">
                <a16:creationId xmlns="" xmlns:a16="http://schemas.microsoft.com/office/drawing/2014/main" id="{417194F0-8AFD-C443-AEEA-267BC65ADF07}"/>
              </a:ext>
            </a:extLst>
          </p:cNvPr>
          <p:cNvSpPr>
            <a:spLocks noGrp="1"/>
          </p:cNvSpPr>
          <p:nvPr>
            <p:ph sz="half" idx="15"/>
          </p:nvPr>
        </p:nvSpPr>
        <p:spPr>
          <a:xfrm>
            <a:off x="1940494" y="3879105"/>
            <a:ext cx="7521291" cy="914400"/>
          </a:xfrm>
          <a:prstGeom prst="roundRect">
            <a:avLst/>
          </a:prstGeom>
          <a:solidFill>
            <a:srgbClr val="FEF0CA"/>
          </a:solidFill>
        </p:spPr>
        <p:txBody>
          <a:bodyPr anchor="ctr"/>
          <a:lstStyle/>
          <a:p>
            <a:r>
              <a:rPr lang="en-US" sz="2800" dirty="0"/>
              <a:t>Is specific to the learner</a:t>
            </a:r>
          </a:p>
        </p:txBody>
      </p:sp>
      <p:pic>
        <p:nvPicPr>
          <p:cNvPr id="22" name="Content Placeholder 21" descr="Head with gears with solid fill">
            <a:extLst>
              <a:ext uri="{FF2B5EF4-FFF2-40B4-BE49-F238E27FC236}">
                <a16:creationId xmlns="" xmlns:a16="http://schemas.microsoft.com/office/drawing/2014/main" id="{6F0214D0-32E9-F847-8998-7C9714B320B4}"/>
              </a:ext>
            </a:extLst>
          </p:cNvPr>
          <p:cNvPicPr>
            <a:picLocks noGrp="1" noChangeAspect="1"/>
          </p:cNvPicPr>
          <p:nvPr>
            <p:ph sz="half" idx="13"/>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02957" y="5048386"/>
            <a:ext cx="914400" cy="914400"/>
          </a:xfrm>
        </p:spPr>
      </p:pic>
      <p:sp>
        <p:nvSpPr>
          <p:cNvPr id="11" name="Content Placeholder 10">
            <a:extLst>
              <a:ext uri="{FF2B5EF4-FFF2-40B4-BE49-F238E27FC236}">
                <a16:creationId xmlns="" xmlns:a16="http://schemas.microsoft.com/office/drawing/2014/main" id="{D83998B3-1FA1-4142-AA50-9E6405D5DD73}"/>
              </a:ext>
            </a:extLst>
          </p:cNvPr>
          <p:cNvSpPr>
            <a:spLocks noGrp="1"/>
          </p:cNvSpPr>
          <p:nvPr>
            <p:ph sz="half" idx="17"/>
          </p:nvPr>
        </p:nvSpPr>
        <p:spPr>
          <a:xfrm>
            <a:off x="1940494" y="5048386"/>
            <a:ext cx="7521290" cy="914400"/>
          </a:xfrm>
          <a:prstGeom prst="roundRect">
            <a:avLst/>
          </a:prstGeom>
          <a:solidFill>
            <a:srgbClr val="FEF0CA"/>
          </a:solidFill>
        </p:spPr>
        <p:txBody>
          <a:bodyPr anchor="ctr"/>
          <a:lstStyle/>
          <a:p>
            <a:r>
              <a:rPr lang="en-US" sz="2800" dirty="0"/>
              <a:t>Helps students manage their own progress toward Learning Goals</a:t>
            </a:r>
          </a:p>
        </p:txBody>
      </p:sp>
      <p:sp>
        <p:nvSpPr>
          <p:cNvPr id="12" name="Slide Number Placeholder 2">
            <a:extLst>
              <a:ext uri="{FF2B5EF4-FFF2-40B4-BE49-F238E27FC236}">
                <a16:creationId xmlns="" xmlns:a16="http://schemas.microsoft.com/office/drawing/2014/main" id="{354D47CB-C72D-4B52-9F3B-664FEC364FDC}"/>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19</a:t>
            </a:fld>
            <a:endParaRPr lang="en-US" dirty="0"/>
          </a:p>
        </p:txBody>
      </p:sp>
    </p:spTree>
    <p:extLst>
      <p:ext uri="{BB962C8B-B14F-4D97-AF65-F5344CB8AC3E}">
        <p14:creationId xmlns:p14="http://schemas.microsoft.com/office/powerpoint/2010/main" val="1071944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40FE724C-E94B-D94B-BC71-3240E81455AB}"/>
              </a:ext>
            </a:extLst>
          </p:cNvPr>
          <p:cNvSpPr>
            <a:spLocks noGrp="1"/>
          </p:cNvSpPr>
          <p:nvPr>
            <p:ph type="title"/>
          </p:nvPr>
        </p:nvSpPr>
        <p:spPr/>
        <p:txBody>
          <a:bodyPr/>
          <a:lstStyle/>
          <a:p>
            <a:r>
              <a:rPr lang="en-US" sz="4400" dirty="0"/>
              <a:t>Learning Goals</a:t>
            </a:r>
          </a:p>
        </p:txBody>
      </p:sp>
      <p:sp>
        <p:nvSpPr>
          <p:cNvPr id="13" name="Content Placeholder 12">
            <a:extLst>
              <a:ext uri="{FF2B5EF4-FFF2-40B4-BE49-F238E27FC236}">
                <a16:creationId xmlns="" xmlns:a16="http://schemas.microsoft.com/office/drawing/2014/main" id="{68A4B083-1D65-4C48-AFDA-39319602E178}"/>
              </a:ext>
            </a:extLst>
          </p:cNvPr>
          <p:cNvSpPr>
            <a:spLocks noGrp="1"/>
          </p:cNvSpPr>
          <p:nvPr>
            <p:ph type="body" sz="quarter" idx="13"/>
          </p:nvPr>
        </p:nvSpPr>
        <p:spPr>
          <a:xfrm>
            <a:off x="1147834" y="1777835"/>
            <a:ext cx="8596668" cy="4901324"/>
          </a:xfrm>
        </p:spPr>
        <p:txBody>
          <a:bodyPr/>
          <a:lstStyle/>
          <a:p>
            <a:pPr marL="0" indent="0">
              <a:buNone/>
            </a:pPr>
            <a:r>
              <a:rPr lang="en-US" sz="3200" dirty="0"/>
              <a:t>Participants will understand</a:t>
            </a:r>
          </a:p>
          <a:p>
            <a:pPr marL="365760" indent="-365760"/>
            <a:r>
              <a:rPr lang="en-US" sz="2800" dirty="0"/>
              <a:t>the key elements of the formative assessment process,</a:t>
            </a:r>
          </a:p>
          <a:p>
            <a:pPr marL="365760" indent="-365760"/>
            <a:r>
              <a:rPr lang="en-US" sz="2800" dirty="0"/>
              <a:t>the role of the student in the formative assessment process, and</a:t>
            </a:r>
          </a:p>
          <a:p>
            <a:pPr marL="365760" indent="-365760"/>
            <a:r>
              <a:rPr lang="en-US" sz="2800" dirty="0"/>
              <a:t>key considerations for leaders supporting the formative assessment process.</a:t>
            </a:r>
          </a:p>
        </p:txBody>
      </p:sp>
      <p:sp>
        <p:nvSpPr>
          <p:cNvPr id="5" name="Slide Number Placeholder 4">
            <a:extLst>
              <a:ext uri="{FF2B5EF4-FFF2-40B4-BE49-F238E27FC236}">
                <a16:creationId xmlns="" xmlns:a16="http://schemas.microsoft.com/office/drawing/2014/main" id="{E6FF97C9-D4A6-194C-AF35-9B9C76B7CCB5}"/>
              </a:ext>
            </a:extLst>
          </p:cNvPr>
          <p:cNvSpPr>
            <a:spLocks noGrp="1"/>
          </p:cNvSpPr>
          <p:nvPr>
            <p:ph type="sldNum" sz="quarter" idx="12"/>
          </p:nvPr>
        </p:nvSpPr>
        <p:spPr/>
        <p:txBody>
          <a:bodyPr/>
          <a:lstStyle/>
          <a:p>
            <a:fld id="{BB740369-ADDF-1D46-A862-50873F10EBB7}" type="slidenum">
              <a:rPr lang="en-US" smtClean="0"/>
              <a:pPr/>
              <a:t>2</a:t>
            </a:fld>
            <a:endParaRPr lang="en-US"/>
          </a:p>
        </p:txBody>
      </p:sp>
    </p:spTree>
    <p:extLst>
      <p:ext uri="{BB962C8B-B14F-4D97-AF65-F5344CB8AC3E}">
        <p14:creationId xmlns:p14="http://schemas.microsoft.com/office/powerpoint/2010/main" val="158817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B0951E5A-D7D2-A34D-BECC-1FFD1E43246E}"/>
              </a:ext>
            </a:extLst>
          </p:cNvPr>
          <p:cNvSpPr>
            <a:spLocks noGrp="1"/>
          </p:cNvSpPr>
          <p:nvPr>
            <p:ph type="title"/>
          </p:nvPr>
        </p:nvSpPr>
        <p:spPr>
          <a:xfrm>
            <a:off x="1137677" y="292842"/>
            <a:ext cx="8607902" cy="1320800"/>
          </a:xfrm>
        </p:spPr>
        <p:txBody>
          <a:bodyPr/>
          <a:lstStyle/>
          <a:p>
            <a:r>
              <a:rPr lang="en-US" sz="4400" dirty="0"/>
              <a:t>Reflecting on Acting on Evidence of Learning</a:t>
            </a:r>
          </a:p>
        </p:txBody>
      </p:sp>
      <p:sp>
        <p:nvSpPr>
          <p:cNvPr id="7" name="Content Placeholder 6">
            <a:extLst>
              <a:ext uri="{FF2B5EF4-FFF2-40B4-BE49-F238E27FC236}">
                <a16:creationId xmlns="" xmlns:a16="http://schemas.microsoft.com/office/drawing/2014/main" id="{E6873390-2C8D-374A-A634-77893DB42D2B}"/>
              </a:ext>
            </a:extLst>
          </p:cNvPr>
          <p:cNvSpPr>
            <a:spLocks noGrp="1"/>
          </p:cNvSpPr>
          <p:nvPr>
            <p:ph sz="quarter" idx="12"/>
          </p:nvPr>
        </p:nvSpPr>
        <p:spPr>
          <a:xfrm>
            <a:off x="1137677" y="1997241"/>
            <a:ext cx="9090025" cy="4677533"/>
          </a:xfrm>
        </p:spPr>
        <p:txBody>
          <a:bodyPr/>
          <a:lstStyle/>
          <a:p>
            <a:pPr marL="457200" indent="-457200">
              <a:buFont typeface="Wingdings 3" panose="05040102010807070707" pitchFamily="18" charset="2"/>
              <a:buChar char="}"/>
            </a:pPr>
            <a:r>
              <a:rPr lang="en-US" sz="2800" dirty="0"/>
              <a:t>In what way do to teachers take pedagogical action based on evidence of student learning?</a:t>
            </a:r>
          </a:p>
          <a:p>
            <a:pPr marL="457200" indent="-457200">
              <a:buFont typeface="Wingdings 3" panose="05040102010807070707" pitchFamily="18" charset="2"/>
              <a:buChar char="}"/>
            </a:pPr>
            <a:r>
              <a:rPr lang="en-US" sz="2800" dirty="0"/>
              <a:t>How are students supported to act on evidence of student learning?</a:t>
            </a:r>
          </a:p>
          <a:p>
            <a:pPr marL="457200" indent="-457200">
              <a:buFont typeface="Wingdings 3" panose="05040102010807070707" pitchFamily="18" charset="2"/>
              <a:buChar char="}"/>
            </a:pPr>
            <a:r>
              <a:rPr lang="en-US" sz="2800" dirty="0"/>
              <a:t>What are some areas for improvement?</a:t>
            </a:r>
          </a:p>
          <a:p>
            <a:pPr marL="457200" indent="-457200">
              <a:buFont typeface="Wingdings 3" panose="05040102010807070707" pitchFamily="18" charset="2"/>
              <a:buChar char="}"/>
            </a:pPr>
            <a:r>
              <a:rPr lang="en-US" sz="2800" dirty="0"/>
              <a:t>What have you observed that informs your thinking?</a:t>
            </a:r>
          </a:p>
          <a:p>
            <a:pPr marL="457200" indent="-457200">
              <a:buFont typeface="Wingdings 3" panose="05040102010807070707" pitchFamily="18" charset="2"/>
              <a:buChar char="}"/>
            </a:pPr>
            <a:r>
              <a:rPr lang="en-US" sz="2800" dirty="0"/>
              <a:t>How can you support students and teachers to take appropriate action based on evidence of learning?</a:t>
            </a:r>
          </a:p>
        </p:txBody>
      </p:sp>
      <p:sp>
        <p:nvSpPr>
          <p:cNvPr id="3" name="Slide Number Placeholder 2">
            <a:extLst>
              <a:ext uri="{FF2B5EF4-FFF2-40B4-BE49-F238E27FC236}">
                <a16:creationId xmlns="" xmlns:a16="http://schemas.microsoft.com/office/drawing/2014/main" id="{65C9467F-CDFC-F34F-B8F8-4C2984DB8009}"/>
              </a:ext>
            </a:extLst>
          </p:cNvPr>
          <p:cNvSpPr>
            <a:spLocks noGrp="1"/>
          </p:cNvSpPr>
          <p:nvPr>
            <p:ph type="sldNum" sz="quarter" idx="10"/>
          </p:nvPr>
        </p:nvSpPr>
        <p:spPr/>
        <p:txBody>
          <a:bodyPr/>
          <a:lstStyle/>
          <a:p>
            <a:fld id="{91BD7323-49BF-4C97-8773-5EC64C492009}" type="slidenum">
              <a:rPr lang="en-US" smtClean="0"/>
              <a:pPr/>
              <a:t>20</a:t>
            </a:fld>
            <a:endParaRPr lang="en-US"/>
          </a:p>
        </p:txBody>
      </p:sp>
    </p:spTree>
    <p:extLst>
      <p:ext uri="{BB962C8B-B14F-4D97-AF65-F5344CB8AC3E}">
        <p14:creationId xmlns:p14="http://schemas.microsoft.com/office/powerpoint/2010/main" val="3946810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A7111B-D0DC-6248-8AB5-E44826757BBE}"/>
              </a:ext>
            </a:extLst>
          </p:cNvPr>
          <p:cNvSpPr>
            <a:spLocks noGrp="1"/>
          </p:cNvSpPr>
          <p:nvPr>
            <p:ph type="title"/>
          </p:nvPr>
        </p:nvSpPr>
        <p:spPr>
          <a:xfrm>
            <a:off x="710165" y="3273549"/>
            <a:ext cx="8479555" cy="1320800"/>
          </a:xfrm>
        </p:spPr>
        <p:txBody>
          <a:bodyPr/>
          <a:lstStyle/>
          <a:p>
            <a:r>
              <a:rPr lang="en-US" dirty="0"/>
              <a:t>Effective Formative Assessment: A Student-Centered Approach</a:t>
            </a:r>
          </a:p>
        </p:txBody>
      </p:sp>
      <p:sp>
        <p:nvSpPr>
          <p:cNvPr id="3" name="Slide Number Placeholder 2">
            <a:extLst>
              <a:ext uri="{FF2B5EF4-FFF2-40B4-BE49-F238E27FC236}">
                <a16:creationId xmlns="" xmlns:a16="http://schemas.microsoft.com/office/drawing/2014/main" id="{7C954751-5204-584D-B607-127A86A6BFE7}"/>
              </a:ext>
            </a:extLst>
          </p:cNvPr>
          <p:cNvSpPr>
            <a:spLocks noGrp="1"/>
          </p:cNvSpPr>
          <p:nvPr>
            <p:ph type="sldNum" sz="quarter" idx="10"/>
          </p:nvPr>
        </p:nvSpPr>
        <p:spPr/>
        <p:txBody>
          <a:bodyPr/>
          <a:lstStyle/>
          <a:p>
            <a:fld id="{91BD7323-49BF-4C97-8773-5EC64C492009}" type="slidenum">
              <a:rPr lang="en-US" smtClean="0"/>
              <a:pPr/>
              <a:t>21</a:t>
            </a:fld>
            <a:endParaRPr lang="en-US"/>
          </a:p>
        </p:txBody>
      </p:sp>
    </p:spTree>
    <p:extLst>
      <p:ext uri="{BB962C8B-B14F-4D97-AF65-F5344CB8AC3E}">
        <p14:creationId xmlns:p14="http://schemas.microsoft.com/office/powerpoint/2010/main" val="1035927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108720B-9ADE-994D-B60E-D4208BB98EB0}"/>
              </a:ext>
            </a:extLst>
          </p:cNvPr>
          <p:cNvSpPr>
            <a:spLocks noGrp="1"/>
          </p:cNvSpPr>
          <p:nvPr>
            <p:ph type="title"/>
          </p:nvPr>
        </p:nvSpPr>
        <p:spPr/>
        <p:txBody>
          <a:bodyPr/>
          <a:lstStyle/>
          <a:p>
            <a:r>
              <a:rPr lang="en-US" sz="4400" dirty="0"/>
              <a:t>Student Ownership</a:t>
            </a:r>
          </a:p>
        </p:txBody>
      </p:sp>
      <p:pic>
        <p:nvPicPr>
          <p:cNvPr id="15" name="Content Placeholder 14" descr="Icon of a map pin.">
            <a:extLst>
              <a:ext uri="{FF2B5EF4-FFF2-40B4-BE49-F238E27FC236}">
                <a16:creationId xmlns="" xmlns:a16="http://schemas.microsoft.com/office/drawing/2014/main" id="{7C43D036-BD8D-D942-B07C-5E3D4D66F562}"/>
              </a:ext>
              <a:ext uri="{C183D7F6-B498-43B3-948B-1728B52AA6E4}">
                <adec:decorative xmlns="" xmlns:adec="http://schemas.microsoft.com/office/drawing/2017/decorative" val="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83081" y="1843321"/>
            <a:ext cx="914400" cy="914400"/>
          </a:xfrm>
        </p:spPr>
      </p:pic>
      <p:sp>
        <p:nvSpPr>
          <p:cNvPr id="8" name="Content Placeholder 7">
            <a:extLst>
              <a:ext uri="{FF2B5EF4-FFF2-40B4-BE49-F238E27FC236}">
                <a16:creationId xmlns="" xmlns:a16="http://schemas.microsoft.com/office/drawing/2014/main" id="{E71CDE54-11C1-9145-A3FC-7BE004A190AF}"/>
              </a:ext>
            </a:extLst>
          </p:cNvPr>
          <p:cNvSpPr>
            <a:spLocks noGrp="1"/>
          </p:cNvSpPr>
          <p:nvPr>
            <p:ph sz="half" idx="11"/>
          </p:nvPr>
        </p:nvSpPr>
        <p:spPr>
          <a:xfrm>
            <a:off x="3124236" y="1862874"/>
            <a:ext cx="4168662" cy="875293"/>
          </a:xfrm>
        </p:spPr>
        <p:txBody>
          <a:bodyPr anchor="ctr"/>
          <a:lstStyle/>
          <a:p>
            <a:r>
              <a:rPr lang="en-US" sz="3200" dirty="0"/>
              <a:t>Where am I now?</a:t>
            </a:r>
          </a:p>
        </p:txBody>
      </p:sp>
      <p:pic>
        <p:nvPicPr>
          <p:cNvPr id="17" name="Content Placeholder 16" descr="Icon of a map with a pin.">
            <a:extLst>
              <a:ext uri="{FF2B5EF4-FFF2-40B4-BE49-F238E27FC236}">
                <a16:creationId xmlns="" xmlns:a16="http://schemas.microsoft.com/office/drawing/2014/main" id="{5FDEA1DE-74D8-0840-9AA8-3A3681210B03}"/>
              </a:ext>
              <a:ext uri="{C183D7F6-B498-43B3-948B-1728B52AA6E4}">
                <adec:decorative xmlns="" xmlns:adec="http://schemas.microsoft.com/office/drawing/2017/decorative" val="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883081" y="3124918"/>
            <a:ext cx="914400" cy="914400"/>
          </a:xfrm>
        </p:spPr>
      </p:pic>
      <p:sp>
        <p:nvSpPr>
          <p:cNvPr id="10" name="Content Placeholder 9">
            <a:extLst>
              <a:ext uri="{FF2B5EF4-FFF2-40B4-BE49-F238E27FC236}">
                <a16:creationId xmlns="" xmlns:a16="http://schemas.microsoft.com/office/drawing/2014/main" id="{01FB6408-855B-AD47-A099-4BD949BFBA8C}"/>
              </a:ext>
            </a:extLst>
          </p:cNvPr>
          <p:cNvSpPr>
            <a:spLocks noGrp="1"/>
          </p:cNvSpPr>
          <p:nvPr>
            <p:ph sz="half" idx="14"/>
          </p:nvPr>
        </p:nvSpPr>
        <p:spPr>
          <a:xfrm>
            <a:off x="3124236" y="3205126"/>
            <a:ext cx="4168662" cy="875294"/>
          </a:xfrm>
        </p:spPr>
        <p:txBody>
          <a:bodyPr anchor="ctr"/>
          <a:lstStyle/>
          <a:p>
            <a:r>
              <a:rPr lang="en-US" sz="3200" dirty="0"/>
              <a:t>Where am I going?</a:t>
            </a:r>
          </a:p>
        </p:txBody>
      </p:sp>
      <p:pic>
        <p:nvPicPr>
          <p:cNvPr id="19" name="Content Placeholder 18" descr="An arrow icon with pointers on each end.">
            <a:extLst>
              <a:ext uri="{FF2B5EF4-FFF2-40B4-BE49-F238E27FC236}">
                <a16:creationId xmlns="" xmlns:a16="http://schemas.microsoft.com/office/drawing/2014/main" id="{6E15CD3A-F08B-1444-864C-51913BD70CC6}"/>
              </a:ext>
              <a:ext uri="{C183D7F6-B498-43B3-948B-1728B52AA6E4}">
                <adec:decorative xmlns="" xmlns:adec="http://schemas.microsoft.com/office/drawing/2017/decorative" val="0"/>
              </a:ext>
            </a:extLst>
          </p:cNvPr>
          <p:cNvPicPr>
            <a:picLocks noGrp="1" noChangeAspect="1"/>
          </p:cNvPicPr>
          <p:nvPr>
            <p:ph sz="half" idx="13"/>
          </p:nvPr>
        </p:nvPicPr>
        <p:blipFill>
          <a:blip r:embed="rId5">
            <a:extLst>
              <a:ext uri="{28A0092B-C50C-407E-A947-70E740481C1C}">
                <a14:useLocalDpi xmlns:a14="http://schemas.microsoft.com/office/drawing/2010/main" val="0"/>
              </a:ext>
            </a:extLst>
          </a:blip>
          <a:stretch>
            <a:fillRect/>
          </a:stretch>
        </p:blipFill>
        <p:spPr>
          <a:xfrm>
            <a:off x="1883081" y="4498615"/>
            <a:ext cx="914400" cy="914400"/>
          </a:xfrm>
        </p:spPr>
      </p:pic>
      <p:sp>
        <p:nvSpPr>
          <p:cNvPr id="11" name="Content Placeholder 10">
            <a:extLst>
              <a:ext uri="{FF2B5EF4-FFF2-40B4-BE49-F238E27FC236}">
                <a16:creationId xmlns="" xmlns:a16="http://schemas.microsoft.com/office/drawing/2014/main" id="{23FEF69F-F5AD-114F-846E-991A1598918C}"/>
              </a:ext>
            </a:extLst>
          </p:cNvPr>
          <p:cNvSpPr>
            <a:spLocks noGrp="1"/>
          </p:cNvSpPr>
          <p:nvPr>
            <p:ph sz="half" idx="15"/>
          </p:nvPr>
        </p:nvSpPr>
        <p:spPr>
          <a:xfrm>
            <a:off x="3124236" y="4547379"/>
            <a:ext cx="5043203" cy="875294"/>
          </a:xfrm>
        </p:spPr>
        <p:txBody>
          <a:bodyPr anchor="ctr"/>
          <a:lstStyle/>
          <a:p>
            <a:r>
              <a:rPr lang="en-US" sz="3200" dirty="0"/>
              <a:t>How can I close the gap?</a:t>
            </a:r>
          </a:p>
        </p:txBody>
      </p:sp>
      <p:sp>
        <p:nvSpPr>
          <p:cNvPr id="3" name="Slide Number Placeholder 2">
            <a:extLst>
              <a:ext uri="{FF2B5EF4-FFF2-40B4-BE49-F238E27FC236}">
                <a16:creationId xmlns="" xmlns:a16="http://schemas.microsoft.com/office/drawing/2014/main" id="{083EA9FD-8726-1049-B971-667277047EC7}"/>
              </a:ext>
            </a:extLst>
          </p:cNvPr>
          <p:cNvSpPr>
            <a:spLocks noGrp="1"/>
          </p:cNvSpPr>
          <p:nvPr>
            <p:ph type="sldNum" sz="quarter" idx="10"/>
          </p:nvPr>
        </p:nvSpPr>
        <p:spPr/>
        <p:txBody>
          <a:bodyPr/>
          <a:lstStyle/>
          <a:p>
            <a:fld id="{91BD7323-49BF-4C97-8773-5EC64C492009}" type="slidenum">
              <a:rPr lang="en-US" smtClean="0"/>
              <a:pPr/>
              <a:t>22</a:t>
            </a:fld>
            <a:endParaRPr lang="en-US"/>
          </a:p>
        </p:txBody>
      </p:sp>
    </p:spTree>
    <p:extLst>
      <p:ext uri="{BB962C8B-B14F-4D97-AF65-F5344CB8AC3E}">
        <p14:creationId xmlns:p14="http://schemas.microsoft.com/office/powerpoint/2010/main" val="3874845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E64F3C-F70E-D14B-B653-1E7F73F85EFE}"/>
              </a:ext>
            </a:extLst>
          </p:cNvPr>
          <p:cNvSpPr>
            <a:spLocks noGrp="1"/>
          </p:cNvSpPr>
          <p:nvPr>
            <p:ph type="title"/>
          </p:nvPr>
        </p:nvSpPr>
        <p:spPr>
          <a:xfrm>
            <a:off x="1149552" y="245340"/>
            <a:ext cx="8620090" cy="1320800"/>
          </a:xfrm>
        </p:spPr>
        <p:txBody>
          <a:bodyPr>
            <a:noAutofit/>
          </a:bodyPr>
          <a:lstStyle/>
          <a:p>
            <a:pPr>
              <a:lnSpc>
                <a:spcPct val="90000"/>
              </a:lnSpc>
            </a:pPr>
            <a:r>
              <a:rPr lang="en-US" sz="4400" dirty="0"/>
              <a:t>Student Engagement with Evidence of Learning</a:t>
            </a:r>
          </a:p>
        </p:txBody>
      </p:sp>
      <p:pic>
        <p:nvPicPr>
          <p:cNvPr id="20" name="Content Placeholder 19" descr="Head with gears">
            <a:extLst>
              <a:ext uri="{FF2B5EF4-FFF2-40B4-BE49-F238E27FC236}">
                <a16:creationId xmlns="" xmlns:a16="http://schemas.microsoft.com/office/drawing/2014/main" id="{B27695D6-0EBB-A741-8E5F-0F542A41B87C}"/>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521639" y="2165463"/>
            <a:ext cx="914400" cy="914400"/>
          </a:xfrm>
        </p:spPr>
      </p:pic>
      <p:sp>
        <p:nvSpPr>
          <p:cNvPr id="15" name="Content Placeholder 14">
            <a:extLst>
              <a:ext uri="{FF2B5EF4-FFF2-40B4-BE49-F238E27FC236}">
                <a16:creationId xmlns="" xmlns:a16="http://schemas.microsoft.com/office/drawing/2014/main" id="{4AE3BDFC-49D5-5645-894C-E755B5901AA4}"/>
              </a:ext>
            </a:extLst>
          </p:cNvPr>
          <p:cNvSpPr>
            <a:spLocks noGrp="1"/>
          </p:cNvSpPr>
          <p:nvPr>
            <p:ph sz="half" idx="11"/>
          </p:nvPr>
        </p:nvSpPr>
        <p:spPr>
          <a:xfrm>
            <a:off x="531384" y="3240467"/>
            <a:ext cx="2894910" cy="2271028"/>
          </a:xfrm>
        </p:spPr>
        <p:txBody>
          <a:bodyPr/>
          <a:lstStyle/>
          <a:p>
            <a:pPr algn="ctr"/>
            <a:r>
              <a:rPr lang="en-US" sz="2800" dirty="0"/>
              <a:t>recognize their own expression and work as evidence of their own learning</a:t>
            </a:r>
          </a:p>
        </p:txBody>
      </p:sp>
      <p:pic>
        <p:nvPicPr>
          <p:cNvPr id="22" name="Content Placeholder 21" descr="Lecturer">
            <a:extLst>
              <a:ext uri="{FF2B5EF4-FFF2-40B4-BE49-F238E27FC236}">
                <a16:creationId xmlns="" xmlns:a16="http://schemas.microsoft.com/office/drawing/2014/main" id="{8C52490A-6387-5F43-A514-2549B6AECB34}"/>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495471" y="2165463"/>
            <a:ext cx="914400" cy="914400"/>
          </a:xfrm>
        </p:spPr>
      </p:pic>
      <p:sp>
        <p:nvSpPr>
          <p:cNvPr id="17" name="Content Placeholder 16">
            <a:extLst>
              <a:ext uri="{FF2B5EF4-FFF2-40B4-BE49-F238E27FC236}">
                <a16:creationId xmlns="" xmlns:a16="http://schemas.microsoft.com/office/drawing/2014/main" id="{1766EB6B-EA05-8F4A-BD9B-0EFF9C74F8E2}"/>
              </a:ext>
            </a:extLst>
          </p:cNvPr>
          <p:cNvSpPr>
            <a:spLocks noGrp="1"/>
          </p:cNvSpPr>
          <p:nvPr>
            <p:ph sz="half" idx="14"/>
          </p:nvPr>
        </p:nvSpPr>
        <p:spPr>
          <a:xfrm>
            <a:off x="3428342" y="3240467"/>
            <a:ext cx="3048658" cy="1893963"/>
          </a:xfrm>
        </p:spPr>
        <p:txBody>
          <a:bodyPr/>
          <a:lstStyle/>
          <a:p>
            <a:pPr algn="ctr"/>
            <a:r>
              <a:rPr lang="en-US" sz="2800" dirty="0"/>
              <a:t>embrace opportunities to make their learning public </a:t>
            </a:r>
          </a:p>
        </p:txBody>
      </p:sp>
      <p:pic>
        <p:nvPicPr>
          <p:cNvPr id="26" name="Content Placeholder 25" descr="Classroom">
            <a:extLst>
              <a:ext uri="{FF2B5EF4-FFF2-40B4-BE49-F238E27FC236}">
                <a16:creationId xmlns="" xmlns:a16="http://schemas.microsoft.com/office/drawing/2014/main" id="{4BFFE82D-80DB-E04B-9643-FA4D35CBD0EC}"/>
              </a:ext>
            </a:extLst>
          </p:cNvPr>
          <p:cNvPicPr>
            <a:picLocks noGrp="1" noChangeAspect="1"/>
          </p:cNvPicPr>
          <p:nvPr>
            <p:ph sz="half" idx="13"/>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622083" y="2165463"/>
            <a:ext cx="914400" cy="914400"/>
          </a:xfrm>
        </p:spPr>
      </p:pic>
      <p:sp>
        <p:nvSpPr>
          <p:cNvPr id="18" name="Content Placeholder 17">
            <a:extLst>
              <a:ext uri="{FF2B5EF4-FFF2-40B4-BE49-F238E27FC236}">
                <a16:creationId xmlns="" xmlns:a16="http://schemas.microsoft.com/office/drawing/2014/main" id="{71C110FB-7B1D-B04F-B307-819BCA06FEC2}"/>
              </a:ext>
            </a:extLst>
          </p:cNvPr>
          <p:cNvSpPr>
            <a:spLocks noGrp="1"/>
          </p:cNvSpPr>
          <p:nvPr>
            <p:ph sz="half" idx="15"/>
          </p:nvPr>
        </p:nvSpPr>
        <p:spPr>
          <a:xfrm>
            <a:off x="6388924" y="3240467"/>
            <a:ext cx="3380718" cy="2652845"/>
          </a:xfrm>
        </p:spPr>
        <p:txBody>
          <a:bodyPr/>
          <a:lstStyle/>
          <a:p>
            <a:pPr algn="ctr"/>
            <a:r>
              <a:rPr lang="en-US" sz="2800" dirty="0"/>
              <a:t>engage with their own ideas and those of their peers in the context of Learning Goals and Success Criteria</a:t>
            </a:r>
          </a:p>
          <a:p>
            <a:endParaRPr lang="en-US" sz="2800" dirty="0"/>
          </a:p>
        </p:txBody>
      </p:sp>
      <p:sp>
        <p:nvSpPr>
          <p:cNvPr id="3" name="Slide Number Placeholder 2">
            <a:extLst>
              <a:ext uri="{FF2B5EF4-FFF2-40B4-BE49-F238E27FC236}">
                <a16:creationId xmlns="" xmlns:a16="http://schemas.microsoft.com/office/drawing/2014/main" id="{9E199615-1881-9245-9142-20A7D1C9DBD2}"/>
              </a:ext>
            </a:extLst>
          </p:cNvPr>
          <p:cNvSpPr>
            <a:spLocks noGrp="1"/>
          </p:cNvSpPr>
          <p:nvPr>
            <p:ph type="sldNum" sz="quarter" idx="10"/>
          </p:nvPr>
        </p:nvSpPr>
        <p:spPr/>
        <p:txBody>
          <a:bodyPr>
            <a:normAutofit/>
          </a:bodyPr>
          <a:lstStyle/>
          <a:p>
            <a:pPr>
              <a:lnSpc>
                <a:spcPct val="90000"/>
              </a:lnSpc>
              <a:spcAft>
                <a:spcPts val="600"/>
              </a:spcAft>
            </a:pPr>
            <a:fld id="{91BD7323-49BF-4C97-8773-5EC64C492009}" type="slidenum">
              <a:rPr lang="en-US" smtClean="0"/>
              <a:pPr>
                <a:lnSpc>
                  <a:spcPct val="90000"/>
                </a:lnSpc>
                <a:spcAft>
                  <a:spcPts val="600"/>
                </a:spcAft>
              </a:pPr>
              <a:t>23</a:t>
            </a:fld>
            <a:endParaRPr lang="en-US"/>
          </a:p>
        </p:txBody>
      </p:sp>
    </p:spTree>
    <p:extLst>
      <p:ext uri="{BB962C8B-B14F-4D97-AF65-F5344CB8AC3E}">
        <p14:creationId xmlns:p14="http://schemas.microsoft.com/office/powerpoint/2010/main" val="1442213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9CDBDD0-6B20-C843-B08A-0216116FCF3A}"/>
              </a:ext>
            </a:extLst>
          </p:cNvPr>
          <p:cNvSpPr>
            <a:spLocks noGrp="1"/>
          </p:cNvSpPr>
          <p:nvPr>
            <p:ph type="title"/>
          </p:nvPr>
        </p:nvSpPr>
        <p:spPr/>
        <p:txBody>
          <a:bodyPr/>
          <a:lstStyle/>
          <a:p>
            <a:r>
              <a:rPr lang="en-US" sz="4400" dirty="0"/>
              <a:t>Video Observation (1)</a:t>
            </a:r>
          </a:p>
        </p:txBody>
      </p:sp>
      <p:sp>
        <p:nvSpPr>
          <p:cNvPr id="7" name="Content Placeholder 6">
            <a:extLst>
              <a:ext uri="{FF2B5EF4-FFF2-40B4-BE49-F238E27FC236}">
                <a16:creationId xmlns="" xmlns:a16="http://schemas.microsoft.com/office/drawing/2014/main" id="{569BD761-73E6-044E-B1FB-B9B702BAB3C8}"/>
              </a:ext>
            </a:extLst>
          </p:cNvPr>
          <p:cNvSpPr>
            <a:spLocks noGrp="1"/>
          </p:cNvSpPr>
          <p:nvPr>
            <p:ph sz="quarter" idx="12"/>
          </p:nvPr>
        </p:nvSpPr>
        <p:spPr/>
        <p:txBody>
          <a:bodyPr/>
          <a:lstStyle/>
          <a:p>
            <a:r>
              <a:rPr lang="en-US" sz="3200" dirty="0"/>
              <a:t>Observe:</a:t>
            </a:r>
          </a:p>
          <a:p>
            <a:pPr marL="365760" indent="-365760">
              <a:buFont typeface="Wingdings 3" panose="05040102010807070707" pitchFamily="18" charset="2"/>
              <a:buChar char="}"/>
            </a:pPr>
            <a:r>
              <a:rPr lang="en-US" sz="2800" dirty="0"/>
              <a:t>teacher actions</a:t>
            </a:r>
          </a:p>
          <a:p>
            <a:pPr marL="365760" indent="-365760">
              <a:buFont typeface="Wingdings 3" panose="05040102010807070707" pitchFamily="18" charset="2"/>
              <a:buChar char="}"/>
            </a:pPr>
            <a:r>
              <a:rPr lang="en-US" sz="2800" dirty="0"/>
              <a:t>student actions</a:t>
            </a:r>
          </a:p>
          <a:p>
            <a:pPr marL="365760" indent="-365760">
              <a:buFont typeface="Wingdings 3" panose="05040102010807070707" pitchFamily="18" charset="2"/>
              <a:buChar char="}"/>
            </a:pPr>
            <a:r>
              <a:rPr lang="en-US" sz="2800" dirty="0"/>
              <a:t>classroom culture</a:t>
            </a:r>
          </a:p>
        </p:txBody>
      </p:sp>
      <p:sp>
        <p:nvSpPr>
          <p:cNvPr id="3" name="Slide Number Placeholder 2">
            <a:extLst>
              <a:ext uri="{FF2B5EF4-FFF2-40B4-BE49-F238E27FC236}">
                <a16:creationId xmlns="" xmlns:a16="http://schemas.microsoft.com/office/drawing/2014/main" id="{52DA5386-E6B2-044A-B5C4-4F73B45F58CF}"/>
              </a:ext>
            </a:extLst>
          </p:cNvPr>
          <p:cNvSpPr>
            <a:spLocks noGrp="1"/>
          </p:cNvSpPr>
          <p:nvPr>
            <p:ph type="sldNum" sz="quarter" idx="10"/>
          </p:nvPr>
        </p:nvSpPr>
        <p:spPr/>
        <p:txBody>
          <a:bodyPr/>
          <a:lstStyle/>
          <a:p>
            <a:fld id="{91BD7323-49BF-4C97-8773-5EC64C492009}" type="slidenum">
              <a:rPr lang="en-US" smtClean="0"/>
              <a:pPr/>
              <a:t>24</a:t>
            </a:fld>
            <a:endParaRPr lang="en-US"/>
          </a:p>
        </p:txBody>
      </p:sp>
    </p:spTree>
    <p:extLst>
      <p:ext uri="{BB962C8B-B14F-4D97-AF65-F5344CB8AC3E}">
        <p14:creationId xmlns:p14="http://schemas.microsoft.com/office/powerpoint/2010/main" val="1083090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571086A-1D5A-F347-95AA-E4941DD523B6}"/>
              </a:ext>
            </a:extLst>
          </p:cNvPr>
          <p:cNvSpPr>
            <a:spLocks noGrp="1"/>
          </p:cNvSpPr>
          <p:nvPr>
            <p:ph type="title"/>
          </p:nvPr>
        </p:nvSpPr>
        <p:spPr/>
        <p:txBody>
          <a:bodyPr/>
          <a:lstStyle/>
          <a:p>
            <a:r>
              <a:rPr lang="en-US" sz="4400" dirty="0"/>
              <a:t>Video Observation (2)</a:t>
            </a:r>
          </a:p>
        </p:txBody>
      </p:sp>
      <p:pic>
        <p:nvPicPr>
          <p:cNvPr id="10" name="Content Placeholder 9" descr="Screenshot of the beginning shot of the Formative Assessment 3rd Grade Math video produced by KET TV.">
            <a:extLst>
              <a:ext uri="{FF2B5EF4-FFF2-40B4-BE49-F238E27FC236}">
                <a16:creationId xmlns="" xmlns:a16="http://schemas.microsoft.com/office/drawing/2014/main" id="{9C72E23D-1DB2-D244-8BA9-3A08832A65C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88910" y="1455921"/>
            <a:ext cx="6313856" cy="3946158"/>
          </a:xfrm>
        </p:spPr>
      </p:pic>
      <p:sp>
        <p:nvSpPr>
          <p:cNvPr id="8" name="Content Placeholder 7">
            <a:extLst>
              <a:ext uri="{FF2B5EF4-FFF2-40B4-BE49-F238E27FC236}">
                <a16:creationId xmlns="" xmlns:a16="http://schemas.microsoft.com/office/drawing/2014/main" id="{C1E8BD4A-E697-2F42-8F50-224DE908020F}"/>
              </a:ext>
            </a:extLst>
          </p:cNvPr>
          <p:cNvSpPr>
            <a:spLocks noGrp="1"/>
          </p:cNvSpPr>
          <p:nvPr>
            <p:ph sz="half" idx="2"/>
          </p:nvPr>
        </p:nvSpPr>
        <p:spPr>
          <a:xfrm>
            <a:off x="1149552" y="5696594"/>
            <a:ext cx="8725968" cy="961035"/>
          </a:xfrm>
        </p:spPr>
        <p:txBody>
          <a:bodyPr/>
          <a:lstStyle/>
          <a:p>
            <a:r>
              <a:rPr lang="en-US" sz="2400" dirty="0"/>
              <a:t>https://</a:t>
            </a:r>
            <a:r>
              <a:rPr lang="en-US" sz="2400" dirty="0" err="1"/>
              <a:t>www.ket.org</a:t>
            </a:r>
            <a:r>
              <a:rPr lang="en-US" sz="2400" dirty="0"/>
              <a:t>/program/senate-bill-1-modules/formative-assessment-in-3rd-grade-math/?</a:t>
            </a:r>
            <a:r>
              <a:rPr lang="en-US" sz="2400" dirty="0" err="1"/>
              <a:t>jwsource</a:t>
            </a:r>
            <a:r>
              <a:rPr lang="en-US" sz="2400" dirty="0"/>
              <a:t>=cl</a:t>
            </a:r>
          </a:p>
        </p:txBody>
      </p:sp>
      <p:sp>
        <p:nvSpPr>
          <p:cNvPr id="5" name="Slide Number Placeholder 5">
            <a:extLst>
              <a:ext uri="{FF2B5EF4-FFF2-40B4-BE49-F238E27FC236}">
                <a16:creationId xmlns="" xmlns:a16="http://schemas.microsoft.com/office/drawing/2014/main" id="{9CA6CAE4-548C-8649-AD37-DD9A9CBCA48B}"/>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25</a:t>
            </a:fld>
            <a:endParaRPr lang="en-US" dirty="0"/>
          </a:p>
        </p:txBody>
      </p:sp>
    </p:spTree>
    <p:extLst>
      <p:ext uri="{BB962C8B-B14F-4D97-AF65-F5344CB8AC3E}">
        <p14:creationId xmlns:p14="http://schemas.microsoft.com/office/powerpoint/2010/main" val="4143379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9CDBDD0-6B20-C843-B08A-0216116FCF3A}"/>
              </a:ext>
            </a:extLst>
          </p:cNvPr>
          <p:cNvSpPr>
            <a:spLocks noGrp="1"/>
          </p:cNvSpPr>
          <p:nvPr>
            <p:ph type="title"/>
          </p:nvPr>
        </p:nvSpPr>
        <p:spPr/>
        <p:txBody>
          <a:bodyPr/>
          <a:lstStyle/>
          <a:p>
            <a:r>
              <a:rPr lang="en-US" sz="4400" dirty="0"/>
              <a:t>Video Reflection</a:t>
            </a:r>
          </a:p>
        </p:txBody>
      </p:sp>
      <p:sp>
        <p:nvSpPr>
          <p:cNvPr id="7" name="Content Placeholder 6">
            <a:extLst>
              <a:ext uri="{FF2B5EF4-FFF2-40B4-BE49-F238E27FC236}">
                <a16:creationId xmlns="" xmlns:a16="http://schemas.microsoft.com/office/drawing/2014/main" id="{569BD761-73E6-044E-B1FB-B9B702BAB3C8}"/>
              </a:ext>
            </a:extLst>
          </p:cNvPr>
          <p:cNvSpPr>
            <a:spLocks noGrp="1"/>
          </p:cNvSpPr>
          <p:nvPr>
            <p:ph sz="quarter" idx="12"/>
          </p:nvPr>
        </p:nvSpPr>
        <p:spPr/>
        <p:txBody>
          <a:bodyPr/>
          <a:lstStyle/>
          <a:p>
            <a:r>
              <a:rPr lang="en-US" sz="3200" dirty="0"/>
              <a:t>What did you observe?</a:t>
            </a:r>
          </a:p>
          <a:p>
            <a:pPr marL="365760" indent="-365760">
              <a:buFont typeface="Wingdings 3" panose="05040102010807070707" pitchFamily="18" charset="2"/>
              <a:buChar char="}"/>
            </a:pPr>
            <a:r>
              <a:rPr lang="en-US" sz="2800" dirty="0"/>
              <a:t>teacher actions</a:t>
            </a:r>
          </a:p>
          <a:p>
            <a:pPr marL="365760" indent="-365760">
              <a:buFont typeface="Wingdings 3" panose="05040102010807070707" pitchFamily="18" charset="2"/>
              <a:buChar char="}"/>
            </a:pPr>
            <a:r>
              <a:rPr lang="en-US" sz="2800" dirty="0"/>
              <a:t>student actions</a:t>
            </a:r>
          </a:p>
          <a:p>
            <a:pPr marL="365760" indent="-365760">
              <a:buFont typeface="Wingdings 3" panose="05040102010807070707" pitchFamily="18" charset="2"/>
              <a:buChar char="}"/>
            </a:pPr>
            <a:r>
              <a:rPr lang="en-US" sz="2800" dirty="0"/>
              <a:t>classroom culture</a:t>
            </a:r>
          </a:p>
        </p:txBody>
      </p:sp>
      <p:sp>
        <p:nvSpPr>
          <p:cNvPr id="3" name="Slide Number Placeholder 2">
            <a:extLst>
              <a:ext uri="{FF2B5EF4-FFF2-40B4-BE49-F238E27FC236}">
                <a16:creationId xmlns="" xmlns:a16="http://schemas.microsoft.com/office/drawing/2014/main" id="{52DA5386-E6B2-044A-B5C4-4F73B45F58CF}"/>
              </a:ext>
            </a:extLst>
          </p:cNvPr>
          <p:cNvSpPr>
            <a:spLocks noGrp="1"/>
          </p:cNvSpPr>
          <p:nvPr>
            <p:ph type="sldNum" sz="quarter" idx="10"/>
          </p:nvPr>
        </p:nvSpPr>
        <p:spPr/>
        <p:txBody>
          <a:bodyPr/>
          <a:lstStyle/>
          <a:p>
            <a:fld id="{91BD7323-49BF-4C97-8773-5EC64C492009}" type="slidenum">
              <a:rPr lang="en-US" smtClean="0"/>
              <a:pPr/>
              <a:t>26</a:t>
            </a:fld>
            <a:endParaRPr lang="en-US"/>
          </a:p>
        </p:txBody>
      </p:sp>
    </p:spTree>
    <p:extLst>
      <p:ext uri="{BB962C8B-B14F-4D97-AF65-F5344CB8AC3E}">
        <p14:creationId xmlns:p14="http://schemas.microsoft.com/office/powerpoint/2010/main" val="3037603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DE9D68-F37D-AD4F-84AE-41B91711EADA}"/>
              </a:ext>
            </a:extLst>
          </p:cNvPr>
          <p:cNvSpPr>
            <a:spLocks noGrp="1"/>
          </p:cNvSpPr>
          <p:nvPr>
            <p:ph type="title"/>
          </p:nvPr>
        </p:nvSpPr>
        <p:spPr/>
        <p:txBody>
          <a:bodyPr/>
          <a:lstStyle/>
          <a:p>
            <a:r>
              <a:rPr lang="en-US" sz="4400" dirty="0"/>
              <a:t>School or District Look-</a:t>
            </a:r>
            <a:r>
              <a:rPr lang="en-US" sz="4400" dirty="0" err="1"/>
              <a:t>Fors</a:t>
            </a:r>
            <a:endParaRPr lang="en-US" sz="4400" dirty="0"/>
          </a:p>
        </p:txBody>
      </p:sp>
      <p:sp>
        <p:nvSpPr>
          <p:cNvPr id="4" name="Content Placeholder 3">
            <a:extLst>
              <a:ext uri="{FF2B5EF4-FFF2-40B4-BE49-F238E27FC236}">
                <a16:creationId xmlns="" xmlns:a16="http://schemas.microsoft.com/office/drawing/2014/main" id="{18330772-74DB-A942-A38D-33DAE5086C84}"/>
              </a:ext>
            </a:extLst>
          </p:cNvPr>
          <p:cNvSpPr>
            <a:spLocks noGrp="1"/>
          </p:cNvSpPr>
          <p:nvPr>
            <p:ph sz="quarter" idx="12"/>
          </p:nvPr>
        </p:nvSpPr>
        <p:spPr>
          <a:xfrm>
            <a:off x="1137677" y="2319453"/>
            <a:ext cx="8615923" cy="4355321"/>
          </a:xfrm>
        </p:spPr>
        <p:txBody>
          <a:bodyPr/>
          <a:lstStyle/>
          <a:p>
            <a:pPr marL="365760" indent="-365760">
              <a:buFont typeface="Wingdings 3" panose="05040102010807070707" pitchFamily="18" charset="2"/>
              <a:buChar char="}"/>
            </a:pPr>
            <a:r>
              <a:rPr lang="en-US" sz="2800" dirty="0"/>
              <a:t>What would you like to see teachers doing?</a:t>
            </a:r>
          </a:p>
          <a:p>
            <a:pPr marL="365760" indent="-365760">
              <a:buFont typeface="Wingdings 3" panose="05040102010807070707" pitchFamily="18" charset="2"/>
              <a:buChar char="}"/>
            </a:pPr>
            <a:r>
              <a:rPr lang="en-US" sz="2800" dirty="0"/>
              <a:t>What would you like to see students doing?</a:t>
            </a:r>
          </a:p>
          <a:p>
            <a:pPr marL="365760" indent="-365760">
              <a:buFont typeface="Wingdings 3" panose="05040102010807070707" pitchFamily="18" charset="2"/>
              <a:buChar char="}"/>
            </a:pPr>
            <a:r>
              <a:rPr lang="en-US" sz="2800" dirty="0"/>
              <a:t>What would you look for as evidence of a classroom culture supportive of formative assessment?</a:t>
            </a:r>
          </a:p>
          <a:p>
            <a:endParaRPr lang="en-US" dirty="0"/>
          </a:p>
        </p:txBody>
      </p:sp>
      <p:sp>
        <p:nvSpPr>
          <p:cNvPr id="3" name="Slide Number Placeholder 2">
            <a:extLst>
              <a:ext uri="{FF2B5EF4-FFF2-40B4-BE49-F238E27FC236}">
                <a16:creationId xmlns="" xmlns:a16="http://schemas.microsoft.com/office/drawing/2014/main" id="{376BF899-2573-F347-81E4-EE4801501000}"/>
              </a:ext>
            </a:extLst>
          </p:cNvPr>
          <p:cNvSpPr>
            <a:spLocks noGrp="1"/>
          </p:cNvSpPr>
          <p:nvPr>
            <p:ph type="sldNum" sz="quarter" idx="10"/>
          </p:nvPr>
        </p:nvSpPr>
        <p:spPr/>
        <p:txBody>
          <a:bodyPr/>
          <a:lstStyle/>
          <a:p>
            <a:fld id="{91BD7323-49BF-4C97-8773-5EC64C492009}" type="slidenum">
              <a:rPr lang="en-US" smtClean="0"/>
              <a:pPr/>
              <a:t>27</a:t>
            </a:fld>
            <a:endParaRPr lang="en-US"/>
          </a:p>
        </p:txBody>
      </p:sp>
    </p:spTree>
    <p:extLst>
      <p:ext uri="{BB962C8B-B14F-4D97-AF65-F5344CB8AC3E}">
        <p14:creationId xmlns:p14="http://schemas.microsoft.com/office/powerpoint/2010/main" val="3362975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4B64E9-92A4-3745-BB38-D6F0B4CA1775}"/>
              </a:ext>
            </a:extLst>
          </p:cNvPr>
          <p:cNvSpPr>
            <a:spLocks noGrp="1"/>
          </p:cNvSpPr>
          <p:nvPr>
            <p:ph type="title"/>
          </p:nvPr>
        </p:nvSpPr>
        <p:spPr>
          <a:xfrm>
            <a:off x="710165" y="3273549"/>
            <a:ext cx="8992572" cy="1645292"/>
          </a:xfrm>
        </p:spPr>
        <p:txBody>
          <a:bodyPr/>
          <a:lstStyle/>
          <a:p>
            <a:r>
              <a:rPr lang="en-US" dirty="0"/>
              <a:t>Leadership for Formative Assessment</a:t>
            </a:r>
          </a:p>
        </p:txBody>
      </p:sp>
      <p:sp>
        <p:nvSpPr>
          <p:cNvPr id="3" name="Slide Number Placeholder 2">
            <a:extLst>
              <a:ext uri="{FF2B5EF4-FFF2-40B4-BE49-F238E27FC236}">
                <a16:creationId xmlns="" xmlns:a16="http://schemas.microsoft.com/office/drawing/2014/main" id="{EBE0BA58-4069-BF43-AF67-BB8D87B6714A}"/>
              </a:ext>
            </a:extLst>
          </p:cNvPr>
          <p:cNvSpPr>
            <a:spLocks noGrp="1"/>
          </p:cNvSpPr>
          <p:nvPr>
            <p:ph type="sldNum" sz="quarter" idx="10"/>
          </p:nvPr>
        </p:nvSpPr>
        <p:spPr/>
        <p:txBody>
          <a:bodyPr/>
          <a:lstStyle/>
          <a:p>
            <a:fld id="{91BD7323-49BF-4C97-8773-5EC64C492009}" type="slidenum">
              <a:rPr lang="en-US" smtClean="0"/>
              <a:pPr/>
              <a:t>28</a:t>
            </a:fld>
            <a:endParaRPr lang="en-US"/>
          </a:p>
        </p:txBody>
      </p:sp>
    </p:spTree>
    <p:extLst>
      <p:ext uri="{BB962C8B-B14F-4D97-AF65-F5344CB8AC3E}">
        <p14:creationId xmlns:p14="http://schemas.microsoft.com/office/powerpoint/2010/main" val="167166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 xmlns:a16="http://schemas.microsoft.com/office/drawing/2014/main" id="{0F5F0ADA-3AFF-42AC-A964-F554F0DA980E}"/>
              </a:ext>
            </a:extLst>
          </p:cNvPr>
          <p:cNvSpPr>
            <a:spLocks noGrp="1"/>
          </p:cNvSpPr>
          <p:nvPr>
            <p:ph type="title"/>
          </p:nvPr>
        </p:nvSpPr>
        <p:spPr/>
        <p:txBody>
          <a:bodyPr/>
          <a:lstStyle/>
          <a:p>
            <a:r>
              <a:rPr lang="en-US" sz="4400" dirty="0"/>
              <a:t>Formative Assessment </a:t>
            </a:r>
            <a:br>
              <a:rPr lang="en-US" sz="4400" dirty="0"/>
            </a:br>
            <a:r>
              <a:rPr lang="en-US" sz="4400" dirty="0"/>
              <a:t>Leadership</a:t>
            </a:r>
          </a:p>
        </p:txBody>
      </p:sp>
      <p:pic>
        <p:nvPicPr>
          <p:cNvPr id="14" name="Content Placeholder 13" descr="Icon of a gravel.">
            <a:extLst>
              <a:ext uri="{FF2B5EF4-FFF2-40B4-BE49-F238E27FC236}">
                <a16:creationId xmlns="" xmlns:a16="http://schemas.microsoft.com/office/drawing/2014/main" id="{3784C2E3-4E6A-3940-A9EF-DF5CF48C2EEA}"/>
              </a:ext>
            </a:extLst>
          </p:cNvPr>
          <p:cNvPicPr>
            <a:picLocks noGrp="1" noChangeAspect="1"/>
          </p:cNvPicPr>
          <p:nvPr>
            <p:ph sz="half" idx="1"/>
          </p:nvPr>
        </p:nvPicPr>
        <p:blipFill>
          <a:blip r:embed="rId3">
            <a:extLst>
              <a:ext uri="{96DAC541-7B7A-43D3-8B79-37D633B846F1}">
                <asvg:svgBlip xmlns="" xmlns:asvg="http://schemas.microsoft.com/office/drawing/2016/SVG/main" r:embed="rId4"/>
              </a:ext>
            </a:extLst>
          </a:blip>
          <a:srcRect/>
          <a:stretch/>
        </p:blipFill>
        <p:spPr>
          <a:xfrm>
            <a:off x="1261285" y="1855569"/>
            <a:ext cx="914400" cy="914400"/>
          </a:xfrm>
        </p:spPr>
      </p:pic>
      <p:sp>
        <p:nvSpPr>
          <p:cNvPr id="4" name="Content Placeholder 3">
            <a:extLst>
              <a:ext uri="{FF2B5EF4-FFF2-40B4-BE49-F238E27FC236}">
                <a16:creationId xmlns="" xmlns:a16="http://schemas.microsoft.com/office/drawing/2014/main" id="{D181D02C-F2DF-B540-8931-1518773223BE}"/>
              </a:ext>
            </a:extLst>
          </p:cNvPr>
          <p:cNvSpPr>
            <a:spLocks noGrp="1"/>
          </p:cNvSpPr>
          <p:nvPr>
            <p:ph sz="half" idx="11"/>
          </p:nvPr>
        </p:nvSpPr>
        <p:spPr>
          <a:xfrm>
            <a:off x="646473" y="3268452"/>
            <a:ext cx="2144024" cy="2215056"/>
          </a:xfrm>
        </p:spPr>
        <p:txBody>
          <a:bodyPr/>
          <a:lstStyle/>
          <a:p>
            <a:pPr algn="ctr"/>
            <a:r>
              <a:rPr lang="en-US" sz="2800" dirty="0"/>
              <a:t>establish a compelling case for formative assessment</a:t>
            </a:r>
          </a:p>
        </p:txBody>
      </p:sp>
      <p:pic>
        <p:nvPicPr>
          <p:cNvPr id="17" name="Content Placeholder 16" descr="Icon of a clipboard ">
            <a:extLst>
              <a:ext uri="{FF2B5EF4-FFF2-40B4-BE49-F238E27FC236}">
                <a16:creationId xmlns="" xmlns:a16="http://schemas.microsoft.com/office/drawing/2014/main" id="{F45E7294-9B25-FD47-803F-EC1176AA8A83}"/>
              </a:ext>
            </a:extLst>
          </p:cNvPr>
          <p:cNvPicPr>
            <a:picLocks noGrp="1" noChangeAspect="1"/>
          </p:cNvPicPr>
          <p:nvPr>
            <p:ph sz="half" idx="16"/>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848078" y="1855569"/>
            <a:ext cx="914400" cy="914400"/>
          </a:xfrm>
        </p:spPr>
      </p:pic>
      <p:sp>
        <p:nvSpPr>
          <p:cNvPr id="6" name="Content Placeholder 5">
            <a:extLst>
              <a:ext uri="{FF2B5EF4-FFF2-40B4-BE49-F238E27FC236}">
                <a16:creationId xmlns="" xmlns:a16="http://schemas.microsoft.com/office/drawing/2014/main" id="{446AC6E2-234D-1047-8AB6-B8590148D37D}"/>
              </a:ext>
            </a:extLst>
          </p:cNvPr>
          <p:cNvSpPr>
            <a:spLocks noGrp="1"/>
          </p:cNvSpPr>
          <p:nvPr>
            <p:ph sz="half" idx="14"/>
          </p:nvPr>
        </p:nvSpPr>
        <p:spPr>
          <a:xfrm>
            <a:off x="3239594" y="3262665"/>
            <a:ext cx="2144024" cy="1893963"/>
          </a:xfrm>
        </p:spPr>
        <p:txBody>
          <a:bodyPr/>
          <a:lstStyle/>
          <a:p>
            <a:pPr algn="ctr"/>
            <a:r>
              <a:rPr lang="en-US" sz="2800" dirty="0"/>
              <a:t>align policies and practices</a:t>
            </a:r>
          </a:p>
        </p:txBody>
      </p:sp>
      <p:pic>
        <p:nvPicPr>
          <p:cNvPr id="19" name="Content Placeholder 18" descr="Icon of a head with a light inside showing a good idea">
            <a:extLst>
              <a:ext uri="{FF2B5EF4-FFF2-40B4-BE49-F238E27FC236}">
                <a16:creationId xmlns="" xmlns:a16="http://schemas.microsoft.com/office/drawing/2014/main" id="{E045A9A9-A4B1-D047-BC13-D569E10B5003}"/>
              </a:ext>
            </a:extLst>
          </p:cNvPr>
          <p:cNvPicPr>
            <a:picLocks noGrp="1" noChangeAspect="1"/>
          </p:cNvPicPr>
          <p:nvPr>
            <p:ph sz="half" idx="2"/>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258372" y="1855569"/>
            <a:ext cx="914400" cy="914400"/>
          </a:xfrm>
        </p:spPr>
      </p:pic>
      <p:sp>
        <p:nvSpPr>
          <p:cNvPr id="8" name="Content Placeholder 7">
            <a:extLst>
              <a:ext uri="{FF2B5EF4-FFF2-40B4-BE49-F238E27FC236}">
                <a16:creationId xmlns="" xmlns:a16="http://schemas.microsoft.com/office/drawing/2014/main" id="{69E1BE66-2A5B-794F-AE89-7C77CCB4F50A}"/>
              </a:ext>
            </a:extLst>
          </p:cNvPr>
          <p:cNvSpPr>
            <a:spLocks noGrp="1"/>
          </p:cNvSpPr>
          <p:nvPr>
            <p:ph sz="half" idx="15"/>
          </p:nvPr>
        </p:nvSpPr>
        <p:spPr>
          <a:xfrm>
            <a:off x="5643560" y="3262664"/>
            <a:ext cx="2144024" cy="1893963"/>
          </a:xfrm>
        </p:spPr>
        <p:txBody>
          <a:bodyPr anchor="t"/>
          <a:lstStyle/>
          <a:p>
            <a:pPr algn="ctr"/>
            <a:r>
              <a:rPr lang="en-US" sz="2800" dirty="0"/>
              <a:t>invest in professional learning </a:t>
            </a:r>
          </a:p>
        </p:txBody>
      </p:sp>
      <p:pic>
        <p:nvPicPr>
          <p:cNvPr id="21" name="Content Placeholder 20" descr="Icon of four people standing with hands raised">
            <a:extLst>
              <a:ext uri="{FF2B5EF4-FFF2-40B4-BE49-F238E27FC236}">
                <a16:creationId xmlns="" xmlns:a16="http://schemas.microsoft.com/office/drawing/2014/main" id="{3967B350-9D3A-564B-919D-B8214AB20E72}"/>
              </a:ext>
            </a:extLst>
          </p:cNvPr>
          <p:cNvPicPr>
            <a:picLocks noGrp="1" noChangeAspect="1"/>
          </p:cNvPicPr>
          <p:nvPr>
            <p:ph sz="half" idx="13"/>
          </p:nvPr>
        </p:nvPicPr>
        <p:blipFill>
          <a:blip r:embed="rId9">
            <a:extLst>
              <a:ext uri="{96DAC541-7B7A-43D3-8B79-37D633B846F1}">
                <asvg:svgBlip xmlns="" xmlns:asvg="http://schemas.microsoft.com/office/drawing/2016/SVG/main" r:embed="rId10"/>
              </a:ext>
            </a:extLst>
          </a:blip>
          <a:srcRect/>
          <a:stretch/>
        </p:blipFill>
        <p:spPr>
          <a:xfrm>
            <a:off x="8460210" y="1855569"/>
            <a:ext cx="1125750" cy="914400"/>
          </a:xfrm>
        </p:spPr>
      </p:pic>
      <p:sp>
        <p:nvSpPr>
          <p:cNvPr id="10" name="Content Placeholder 9">
            <a:extLst>
              <a:ext uri="{FF2B5EF4-FFF2-40B4-BE49-F238E27FC236}">
                <a16:creationId xmlns="" xmlns:a16="http://schemas.microsoft.com/office/drawing/2014/main" id="{DDB901F5-567A-3F45-85D6-2E0F6980EB41}"/>
              </a:ext>
            </a:extLst>
          </p:cNvPr>
          <p:cNvSpPr>
            <a:spLocks noGrp="1"/>
          </p:cNvSpPr>
          <p:nvPr>
            <p:ph sz="half" idx="17"/>
          </p:nvPr>
        </p:nvSpPr>
        <p:spPr>
          <a:xfrm>
            <a:off x="7891118" y="3262664"/>
            <a:ext cx="2144024" cy="1893963"/>
          </a:xfrm>
        </p:spPr>
        <p:txBody>
          <a:bodyPr anchor="t"/>
          <a:lstStyle/>
          <a:p>
            <a:pPr algn="ctr"/>
            <a:r>
              <a:rPr lang="en-US" sz="2800" dirty="0"/>
              <a:t>build a culture of learning</a:t>
            </a:r>
          </a:p>
        </p:txBody>
      </p:sp>
      <p:sp>
        <p:nvSpPr>
          <p:cNvPr id="3" name="Slide Number Placeholder 2">
            <a:extLst>
              <a:ext uri="{FF2B5EF4-FFF2-40B4-BE49-F238E27FC236}">
                <a16:creationId xmlns="" xmlns:a16="http://schemas.microsoft.com/office/drawing/2014/main" id="{AEE3A79F-2AEC-A446-97E7-7744F2B1663A}"/>
              </a:ext>
            </a:extLst>
          </p:cNvPr>
          <p:cNvSpPr>
            <a:spLocks noGrp="1"/>
          </p:cNvSpPr>
          <p:nvPr>
            <p:ph type="sldNum" sz="quarter" idx="10"/>
          </p:nvPr>
        </p:nvSpPr>
        <p:spPr/>
        <p:txBody>
          <a:bodyPr>
            <a:normAutofit/>
          </a:bodyPr>
          <a:lstStyle/>
          <a:p>
            <a:pPr>
              <a:lnSpc>
                <a:spcPct val="90000"/>
              </a:lnSpc>
              <a:spcAft>
                <a:spcPts val="600"/>
              </a:spcAft>
            </a:pPr>
            <a:fld id="{91BD7323-49BF-4C97-8773-5EC64C492009}" type="slidenum">
              <a:rPr lang="en-US" smtClean="0"/>
              <a:pPr>
                <a:lnSpc>
                  <a:spcPct val="90000"/>
                </a:lnSpc>
                <a:spcAft>
                  <a:spcPts val="600"/>
                </a:spcAft>
              </a:pPr>
              <a:t>29</a:t>
            </a:fld>
            <a:endParaRPr lang="en-US"/>
          </a:p>
        </p:txBody>
      </p:sp>
    </p:spTree>
    <p:extLst>
      <p:ext uri="{BB962C8B-B14F-4D97-AF65-F5344CB8AC3E}">
        <p14:creationId xmlns:p14="http://schemas.microsoft.com/office/powerpoint/2010/main" val="15852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9D65B8-4B82-8643-965E-88A38E361346}"/>
              </a:ext>
            </a:extLst>
          </p:cNvPr>
          <p:cNvSpPr>
            <a:spLocks noGrp="1"/>
          </p:cNvSpPr>
          <p:nvPr>
            <p:ph type="title"/>
          </p:nvPr>
        </p:nvSpPr>
        <p:spPr/>
        <p:txBody>
          <a:bodyPr/>
          <a:lstStyle/>
          <a:p>
            <a:r>
              <a:rPr lang="en-US" sz="4400" dirty="0"/>
              <a:t>Success Criteria</a:t>
            </a:r>
          </a:p>
        </p:txBody>
      </p:sp>
      <p:sp>
        <p:nvSpPr>
          <p:cNvPr id="4" name="Content Placeholder 3">
            <a:extLst>
              <a:ext uri="{FF2B5EF4-FFF2-40B4-BE49-F238E27FC236}">
                <a16:creationId xmlns="" xmlns:a16="http://schemas.microsoft.com/office/drawing/2014/main" id="{A3721D89-0A4B-7846-847D-5624FC2F635A}"/>
              </a:ext>
            </a:extLst>
          </p:cNvPr>
          <p:cNvSpPr>
            <a:spLocks noGrp="1"/>
          </p:cNvSpPr>
          <p:nvPr>
            <p:ph type="body" sz="quarter" idx="13"/>
          </p:nvPr>
        </p:nvSpPr>
        <p:spPr>
          <a:xfrm>
            <a:off x="1147834" y="1777835"/>
            <a:ext cx="8263796" cy="4901324"/>
          </a:xfrm>
        </p:spPr>
        <p:txBody>
          <a:bodyPr/>
          <a:lstStyle/>
          <a:p>
            <a:pPr marL="0" indent="0">
              <a:buNone/>
            </a:pPr>
            <a:r>
              <a:rPr lang="en-US" sz="3200" dirty="0"/>
              <a:t>Participants will be able to</a:t>
            </a:r>
          </a:p>
          <a:p>
            <a:pPr marL="365760" indent="-365760"/>
            <a:r>
              <a:rPr lang="en-US" sz="2800" dirty="0"/>
              <a:t>articulate what formative assessment is and what it is not,</a:t>
            </a:r>
          </a:p>
          <a:p>
            <a:pPr marL="365760" indent="-365760"/>
            <a:r>
              <a:rPr lang="en-US" sz="2800" dirty="0"/>
              <a:t>describe what formative assessment looks like in classrooms, and</a:t>
            </a:r>
          </a:p>
          <a:p>
            <a:pPr marL="365760" indent="-365760"/>
            <a:r>
              <a:rPr lang="en-US" sz="2800" dirty="0"/>
              <a:t>identify specific next steps to support the formative assessment process in their own school or district.</a:t>
            </a:r>
          </a:p>
        </p:txBody>
      </p:sp>
      <p:sp>
        <p:nvSpPr>
          <p:cNvPr id="7" name="Slide Number Placeholder 6">
            <a:extLst>
              <a:ext uri="{FF2B5EF4-FFF2-40B4-BE49-F238E27FC236}">
                <a16:creationId xmlns="" xmlns:a16="http://schemas.microsoft.com/office/drawing/2014/main" id="{716723D3-9B02-B64F-984D-15F1D1CE7E91}"/>
              </a:ext>
            </a:extLst>
          </p:cNvPr>
          <p:cNvSpPr>
            <a:spLocks noGrp="1"/>
          </p:cNvSpPr>
          <p:nvPr>
            <p:ph type="sldNum" sz="quarter" idx="12"/>
          </p:nvPr>
        </p:nvSpPr>
        <p:spPr/>
        <p:txBody>
          <a:bodyPr/>
          <a:lstStyle/>
          <a:p>
            <a:fld id="{BB740369-ADDF-1D46-A862-50873F10EBB7}" type="slidenum">
              <a:rPr lang="en-US" smtClean="0"/>
              <a:pPr/>
              <a:t>3</a:t>
            </a:fld>
            <a:endParaRPr lang="en-US"/>
          </a:p>
        </p:txBody>
      </p:sp>
    </p:spTree>
    <p:extLst>
      <p:ext uri="{BB962C8B-B14F-4D97-AF65-F5344CB8AC3E}">
        <p14:creationId xmlns:p14="http://schemas.microsoft.com/office/powerpoint/2010/main" val="3779923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02D763-38F3-7B46-812C-3F12E3C3F6A6}"/>
              </a:ext>
            </a:extLst>
          </p:cNvPr>
          <p:cNvSpPr>
            <a:spLocks noGrp="1"/>
          </p:cNvSpPr>
          <p:nvPr>
            <p:ph type="title"/>
          </p:nvPr>
        </p:nvSpPr>
        <p:spPr/>
        <p:txBody>
          <a:bodyPr anchor="t">
            <a:noAutofit/>
          </a:bodyPr>
          <a:lstStyle/>
          <a:p>
            <a:r>
              <a:rPr lang="en-US" sz="4400" dirty="0"/>
              <a:t>Establish a Compelling Case for Formative Assessment</a:t>
            </a:r>
          </a:p>
        </p:txBody>
      </p:sp>
      <p:pic>
        <p:nvPicPr>
          <p:cNvPr id="16" name="Content Placeholder 15" descr="Head with gears">
            <a:extLst>
              <a:ext uri="{FF2B5EF4-FFF2-40B4-BE49-F238E27FC236}">
                <a16:creationId xmlns="" xmlns:a16="http://schemas.microsoft.com/office/drawing/2014/main" id="{4BF06D8A-832D-9A4B-891D-4533CDB2ED2A}"/>
              </a:ext>
            </a:extLst>
          </p:cNvPr>
          <p:cNvPicPr>
            <a:picLocks noGrp="1"/>
          </p:cNvPicPr>
          <p:nvPr>
            <p:ph sz="half" idx="1"/>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47700" y="1872320"/>
            <a:ext cx="914400" cy="914400"/>
          </a:xfrm>
        </p:spPr>
      </p:pic>
      <p:sp>
        <p:nvSpPr>
          <p:cNvPr id="7" name="Content Placeholder 6">
            <a:extLst>
              <a:ext uri="{FF2B5EF4-FFF2-40B4-BE49-F238E27FC236}">
                <a16:creationId xmlns="" xmlns:a16="http://schemas.microsoft.com/office/drawing/2014/main" id="{E18B7517-204A-054B-963B-A8EF797444D0}"/>
              </a:ext>
            </a:extLst>
          </p:cNvPr>
          <p:cNvSpPr>
            <a:spLocks noGrp="1"/>
          </p:cNvSpPr>
          <p:nvPr>
            <p:ph sz="half" idx="11"/>
          </p:nvPr>
        </p:nvSpPr>
        <p:spPr>
          <a:xfrm>
            <a:off x="1793976" y="1872320"/>
            <a:ext cx="7701350" cy="914400"/>
          </a:xfrm>
          <a:prstGeom prst="roundRect">
            <a:avLst/>
          </a:prstGeom>
          <a:solidFill>
            <a:srgbClr val="FEF0CA"/>
          </a:solidFill>
        </p:spPr>
        <p:txBody>
          <a:bodyPr anchor="ctr"/>
          <a:lstStyle/>
          <a:p>
            <a:r>
              <a:rPr lang="en-US" sz="2800" dirty="0"/>
              <a:t>how formative assessment will improve learning</a:t>
            </a:r>
          </a:p>
        </p:txBody>
      </p:sp>
      <p:pic>
        <p:nvPicPr>
          <p:cNvPr id="20" name="Content Placeholder 19" descr="Teacher ">
            <a:extLst>
              <a:ext uri="{FF2B5EF4-FFF2-40B4-BE49-F238E27FC236}">
                <a16:creationId xmlns="" xmlns:a16="http://schemas.microsoft.com/office/drawing/2014/main" id="{C9448D8E-8D23-1D41-AA8D-1CEFC65FBC49}"/>
              </a:ext>
            </a:extLst>
          </p:cNvPr>
          <p:cNvPicPr>
            <a:picLocks noGrp="1" noChangeAspect="1"/>
          </p:cNvPicPr>
          <p:nvPr>
            <p:ph sz="half" idx="16"/>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47700" y="3011603"/>
            <a:ext cx="914400" cy="914400"/>
          </a:xfrm>
        </p:spPr>
      </p:pic>
      <p:sp>
        <p:nvSpPr>
          <p:cNvPr id="9" name="Content Placeholder 8">
            <a:extLst>
              <a:ext uri="{FF2B5EF4-FFF2-40B4-BE49-F238E27FC236}">
                <a16:creationId xmlns="" xmlns:a16="http://schemas.microsoft.com/office/drawing/2014/main" id="{7A2C1891-9F61-EF4D-92CB-54C20DAD565F}"/>
              </a:ext>
            </a:extLst>
          </p:cNvPr>
          <p:cNvSpPr>
            <a:spLocks noGrp="1"/>
          </p:cNvSpPr>
          <p:nvPr>
            <p:ph sz="half" idx="14"/>
          </p:nvPr>
        </p:nvSpPr>
        <p:spPr>
          <a:xfrm>
            <a:off x="1793976" y="2916145"/>
            <a:ext cx="7701350" cy="1105316"/>
          </a:xfrm>
          <a:prstGeom prst="roundRect">
            <a:avLst/>
          </a:prstGeom>
          <a:solidFill>
            <a:srgbClr val="FEF0CA"/>
          </a:solidFill>
        </p:spPr>
        <p:txBody>
          <a:bodyPr/>
          <a:lstStyle/>
          <a:p>
            <a:r>
              <a:rPr lang="en-US" sz="2800" dirty="0"/>
              <a:t>how formative assessment aligns to shared goals for teaching and learning</a:t>
            </a:r>
          </a:p>
        </p:txBody>
      </p:sp>
      <p:pic>
        <p:nvPicPr>
          <p:cNvPr id="22" name="Content Placeholder 21" descr="Glasses ">
            <a:extLst>
              <a:ext uri="{FF2B5EF4-FFF2-40B4-BE49-F238E27FC236}">
                <a16:creationId xmlns="" xmlns:a16="http://schemas.microsoft.com/office/drawing/2014/main" id="{52E92339-0017-E447-9DA9-1AEB954AF86F}"/>
              </a:ext>
            </a:extLst>
          </p:cNvPr>
          <p:cNvPicPr>
            <a:picLocks noGrp="1" noChangeAspect="1"/>
          </p:cNvPicPr>
          <p:nvPr>
            <p:ph sz="half" idx="2"/>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61872" y="4270398"/>
            <a:ext cx="914400" cy="914400"/>
          </a:xfrm>
        </p:spPr>
      </p:pic>
      <p:sp>
        <p:nvSpPr>
          <p:cNvPr id="10" name="Content Placeholder 9">
            <a:extLst>
              <a:ext uri="{FF2B5EF4-FFF2-40B4-BE49-F238E27FC236}">
                <a16:creationId xmlns="" xmlns:a16="http://schemas.microsoft.com/office/drawing/2014/main" id="{F3EBB948-A668-8443-B628-E63CA1194567}"/>
              </a:ext>
            </a:extLst>
          </p:cNvPr>
          <p:cNvSpPr>
            <a:spLocks noGrp="1"/>
          </p:cNvSpPr>
          <p:nvPr>
            <p:ph sz="half" idx="15"/>
          </p:nvPr>
        </p:nvSpPr>
        <p:spPr>
          <a:xfrm>
            <a:off x="1793976" y="4174940"/>
            <a:ext cx="7701350" cy="1105316"/>
          </a:xfrm>
          <a:prstGeom prst="roundRect">
            <a:avLst/>
          </a:prstGeom>
          <a:solidFill>
            <a:srgbClr val="FEF0CA"/>
          </a:solidFill>
        </p:spPr>
        <p:txBody>
          <a:bodyPr/>
          <a:lstStyle/>
          <a:p>
            <a:r>
              <a:rPr lang="en-US" sz="2800" dirty="0"/>
              <a:t>a clear picture of what will look different when formative assessment is established</a:t>
            </a:r>
          </a:p>
        </p:txBody>
      </p:sp>
      <p:pic>
        <p:nvPicPr>
          <p:cNvPr id="26" name="Content Placeholder 25" descr="Clipboard ">
            <a:extLst>
              <a:ext uri="{FF2B5EF4-FFF2-40B4-BE49-F238E27FC236}">
                <a16:creationId xmlns="" xmlns:a16="http://schemas.microsoft.com/office/drawing/2014/main" id="{C70CC0C3-F3F8-D349-9E6C-AAE63F2065DA}"/>
              </a:ext>
            </a:extLst>
          </p:cNvPr>
          <p:cNvPicPr>
            <a:picLocks noGrp="1" noChangeAspect="1"/>
          </p:cNvPicPr>
          <p:nvPr>
            <p:ph sz="half" idx="13"/>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61872" y="5506980"/>
            <a:ext cx="914400" cy="914400"/>
          </a:xfrm>
        </p:spPr>
      </p:pic>
      <p:sp>
        <p:nvSpPr>
          <p:cNvPr id="12" name="Content Placeholder 11">
            <a:extLst>
              <a:ext uri="{FF2B5EF4-FFF2-40B4-BE49-F238E27FC236}">
                <a16:creationId xmlns="" xmlns:a16="http://schemas.microsoft.com/office/drawing/2014/main" id="{087CD734-4B3D-4446-AA94-01BE48853DF9}"/>
              </a:ext>
            </a:extLst>
          </p:cNvPr>
          <p:cNvSpPr>
            <a:spLocks noGrp="1"/>
          </p:cNvSpPr>
          <p:nvPr>
            <p:ph sz="half" idx="17"/>
          </p:nvPr>
        </p:nvSpPr>
        <p:spPr>
          <a:xfrm>
            <a:off x="1793976" y="5433735"/>
            <a:ext cx="7642764" cy="1058101"/>
          </a:xfrm>
          <a:prstGeom prst="roundRect">
            <a:avLst/>
          </a:prstGeom>
          <a:solidFill>
            <a:srgbClr val="FEF0CA"/>
          </a:solidFill>
        </p:spPr>
        <p:txBody>
          <a:bodyPr/>
          <a:lstStyle/>
          <a:p>
            <a:r>
              <a:rPr lang="en-US" sz="2800" dirty="0"/>
              <a:t>the priority of formative assessment among educator expectations</a:t>
            </a:r>
          </a:p>
        </p:txBody>
      </p:sp>
      <p:sp>
        <p:nvSpPr>
          <p:cNvPr id="3" name="Slide Number Placeholder 2">
            <a:extLst>
              <a:ext uri="{FF2B5EF4-FFF2-40B4-BE49-F238E27FC236}">
                <a16:creationId xmlns="" xmlns:a16="http://schemas.microsoft.com/office/drawing/2014/main" id="{E1CBE21B-A1BC-A443-8E58-A70C61988B87}"/>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30</a:t>
            </a:fld>
            <a:endParaRPr lang="en-US"/>
          </a:p>
        </p:txBody>
      </p:sp>
    </p:spTree>
    <p:extLst>
      <p:ext uri="{BB962C8B-B14F-4D97-AF65-F5344CB8AC3E}">
        <p14:creationId xmlns:p14="http://schemas.microsoft.com/office/powerpoint/2010/main" val="1172502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D1942A-C22B-5543-92A2-E77E460B1496}"/>
              </a:ext>
            </a:extLst>
          </p:cNvPr>
          <p:cNvSpPr>
            <a:spLocks noGrp="1"/>
          </p:cNvSpPr>
          <p:nvPr>
            <p:ph type="title"/>
          </p:nvPr>
        </p:nvSpPr>
        <p:spPr/>
        <p:txBody>
          <a:bodyPr/>
          <a:lstStyle/>
          <a:p>
            <a:r>
              <a:rPr lang="en-US" sz="4400" dirty="0"/>
              <a:t>Your Compelling Case</a:t>
            </a:r>
          </a:p>
        </p:txBody>
      </p:sp>
      <p:sp>
        <p:nvSpPr>
          <p:cNvPr id="4" name="Content Placeholder 3">
            <a:extLst>
              <a:ext uri="{FF2B5EF4-FFF2-40B4-BE49-F238E27FC236}">
                <a16:creationId xmlns="" xmlns:a16="http://schemas.microsoft.com/office/drawing/2014/main" id="{B769DAE5-F6EC-8F4F-8DA8-E3B220CF0742}"/>
              </a:ext>
            </a:extLst>
          </p:cNvPr>
          <p:cNvSpPr>
            <a:spLocks noGrp="1"/>
          </p:cNvSpPr>
          <p:nvPr>
            <p:ph sz="quarter" idx="12"/>
          </p:nvPr>
        </p:nvSpPr>
        <p:spPr>
          <a:xfrm>
            <a:off x="1137677" y="1431262"/>
            <a:ext cx="8675396" cy="4878388"/>
          </a:xfrm>
        </p:spPr>
        <p:txBody>
          <a:bodyPr/>
          <a:lstStyle/>
          <a:p>
            <a:r>
              <a:rPr lang="en-US" sz="3200" dirty="0"/>
              <a:t>In your context:</a:t>
            </a:r>
          </a:p>
          <a:p>
            <a:pPr marL="457200" indent="-457200">
              <a:buFont typeface="Wingdings 3" panose="05040102010807070707" pitchFamily="18" charset="2"/>
              <a:buChar char="}"/>
            </a:pPr>
            <a:r>
              <a:rPr lang="en-US" sz="2800" dirty="0"/>
              <a:t>How can formative assessment improve learning?</a:t>
            </a:r>
          </a:p>
          <a:p>
            <a:pPr marL="457200" indent="-457200">
              <a:buFont typeface="Wingdings 3" panose="05040102010807070707" pitchFamily="18" charset="2"/>
              <a:buChar char="}"/>
            </a:pPr>
            <a:r>
              <a:rPr lang="en-US" sz="2800" dirty="0"/>
              <a:t>Why does formative assessment matter?</a:t>
            </a:r>
          </a:p>
          <a:p>
            <a:pPr marL="457200" indent="-457200">
              <a:buFont typeface="Wingdings 3" panose="05040102010807070707" pitchFamily="18" charset="2"/>
              <a:buChar char="}"/>
            </a:pPr>
            <a:r>
              <a:rPr lang="en-US" sz="2800" dirty="0"/>
              <a:t>How can formative assessment support your shared goals and values?</a:t>
            </a:r>
          </a:p>
          <a:p>
            <a:pPr marL="457200" indent="-457200">
              <a:buFont typeface="Wingdings 3" panose="05040102010807070707" pitchFamily="18" charset="2"/>
              <a:buChar char="}"/>
            </a:pPr>
            <a:r>
              <a:rPr lang="en-US" sz="2800" dirty="0"/>
              <a:t>What is the value of the formative assessment process when considering the experience of students?</a:t>
            </a:r>
          </a:p>
          <a:p>
            <a:pPr marL="457200" indent="-457200">
              <a:buFont typeface="Wingdings 3" panose="05040102010807070707" pitchFamily="18" charset="2"/>
              <a:buChar char="}"/>
            </a:pPr>
            <a:r>
              <a:rPr lang="en-US" sz="2800" dirty="0"/>
              <a:t>What messages about formative assessment will resonate with teachers?</a:t>
            </a:r>
          </a:p>
        </p:txBody>
      </p:sp>
      <p:sp>
        <p:nvSpPr>
          <p:cNvPr id="3" name="Slide Number Placeholder 2">
            <a:extLst>
              <a:ext uri="{FF2B5EF4-FFF2-40B4-BE49-F238E27FC236}">
                <a16:creationId xmlns="" xmlns:a16="http://schemas.microsoft.com/office/drawing/2014/main" id="{22DF5FBC-831E-6543-AD3E-C8492882578E}"/>
              </a:ext>
            </a:extLst>
          </p:cNvPr>
          <p:cNvSpPr>
            <a:spLocks noGrp="1"/>
          </p:cNvSpPr>
          <p:nvPr>
            <p:ph type="sldNum" sz="quarter" idx="10"/>
          </p:nvPr>
        </p:nvSpPr>
        <p:spPr/>
        <p:txBody>
          <a:bodyPr/>
          <a:lstStyle/>
          <a:p>
            <a:fld id="{91BD7323-49BF-4C97-8773-5EC64C492009}" type="slidenum">
              <a:rPr lang="en-US" smtClean="0"/>
              <a:pPr/>
              <a:t>31</a:t>
            </a:fld>
            <a:endParaRPr lang="en-US"/>
          </a:p>
        </p:txBody>
      </p:sp>
    </p:spTree>
    <p:extLst>
      <p:ext uri="{BB962C8B-B14F-4D97-AF65-F5344CB8AC3E}">
        <p14:creationId xmlns:p14="http://schemas.microsoft.com/office/powerpoint/2010/main" val="4039261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068603-11D2-CF4D-8C9F-B05585510FDD}"/>
              </a:ext>
            </a:extLst>
          </p:cNvPr>
          <p:cNvSpPr>
            <a:spLocks noGrp="1"/>
          </p:cNvSpPr>
          <p:nvPr>
            <p:ph type="title"/>
          </p:nvPr>
        </p:nvSpPr>
        <p:spPr>
          <a:xfrm>
            <a:off x="1147833" y="374619"/>
            <a:ext cx="8596668" cy="1320800"/>
          </a:xfrm>
        </p:spPr>
        <p:txBody>
          <a:bodyPr>
            <a:normAutofit/>
          </a:bodyPr>
          <a:lstStyle/>
          <a:p>
            <a:r>
              <a:rPr lang="en-US" sz="4400" dirty="0"/>
              <a:t>Align Policies and Practices</a:t>
            </a:r>
          </a:p>
        </p:txBody>
      </p:sp>
      <p:sp>
        <p:nvSpPr>
          <p:cNvPr id="12" name="Content Placeholder 7">
            <a:extLst>
              <a:ext uri="{FF2B5EF4-FFF2-40B4-BE49-F238E27FC236}">
                <a16:creationId xmlns="" xmlns:a16="http://schemas.microsoft.com/office/drawing/2014/main" id="{33C5248E-12C8-0E43-B236-9061A2E212AD}"/>
              </a:ext>
            </a:extLst>
          </p:cNvPr>
          <p:cNvSpPr>
            <a:spLocks noGrp="1"/>
          </p:cNvSpPr>
          <p:nvPr>
            <p:ph type="body" sz="quarter" idx="13"/>
          </p:nvPr>
        </p:nvSpPr>
        <p:spPr>
          <a:xfrm>
            <a:off x="1147834" y="1777835"/>
            <a:ext cx="8596668" cy="4901324"/>
          </a:xfrm>
        </p:spPr>
        <p:txBody>
          <a:bodyPr>
            <a:normAutofit/>
          </a:bodyPr>
          <a:lstStyle/>
          <a:p>
            <a:pPr marL="365760" indent="-365760"/>
            <a:r>
              <a:rPr lang="en-US" sz="2800" dirty="0"/>
              <a:t>Evaluate alignment between policies and practices and the formative assessment process.</a:t>
            </a:r>
          </a:p>
          <a:p>
            <a:pPr marL="365760" indent="-365760"/>
            <a:r>
              <a:rPr lang="en-US" sz="2800" dirty="0"/>
              <a:t>Engage teachers.</a:t>
            </a:r>
          </a:p>
          <a:p>
            <a:pPr marL="365760" indent="-365760"/>
            <a:r>
              <a:rPr lang="en-US" sz="2800" dirty="0"/>
              <a:t>Revise policies and practices to help, not hinder, the formative assessment process.</a:t>
            </a:r>
          </a:p>
        </p:txBody>
      </p:sp>
      <p:sp>
        <p:nvSpPr>
          <p:cNvPr id="3" name="Slide Number Placeholder 2">
            <a:extLst>
              <a:ext uri="{FF2B5EF4-FFF2-40B4-BE49-F238E27FC236}">
                <a16:creationId xmlns="" xmlns:a16="http://schemas.microsoft.com/office/drawing/2014/main" id="{6C128303-C246-BC46-8844-A4F47938DEBA}"/>
              </a:ext>
            </a:extLst>
          </p:cNvPr>
          <p:cNvSpPr>
            <a:spLocks noGrp="1"/>
          </p:cNvSpPr>
          <p:nvPr>
            <p:ph type="sldNum" sz="quarter" idx="12"/>
          </p:nvPr>
        </p:nvSpPr>
        <p:spPr>
          <a:xfrm>
            <a:off x="11030413" y="6314034"/>
            <a:ext cx="683339" cy="365125"/>
          </a:xfrm>
        </p:spPr>
        <p:txBody>
          <a:bodyPr>
            <a:normAutofit/>
          </a:bodyPr>
          <a:lstStyle/>
          <a:p>
            <a:pPr>
              <a:lnSpc>
                <a:spcPct val="90000"/>
              </a:lnSpc>
              <a:spcAft>
                <a:spcPts val="600"/>
              </a:spcAft>
            </a:pPr>
            <a:fld id="{91BD7323-49BF-4C97-8773-5EC64C492009}" type="slidenum">
              <a:rPr lang="en-US" smtClean="0"/>
              <a:pPr>
                <a:lnSpc>
                  <a:spcPct val="90000"/>
                </a:lnSpc>
                <a:spcAft>
                  <a:spcPts val="600"/>
                </a:spcAft>
              </a:pPr>
              <a:t>32</a:t>
            </a:fld>
            <a:endParaRPr lang="en-US"/>
          </a:p>
        </p:txBody>
      </p:sp>
    </p:spTree>
    <p:extLst>
      <p:ext uri="{BB962C8B-B14F-4D97-AF65-F5344CB8AC3E}">
        <p14:creationId xmlns:p14="http://schemas.microsoft.com/office/powerpoint/2010/main" val="2212034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068603-11D2-CF4D-8C9F-B05585510FDD}"/>
              </a:ext>
            </a:extLst>
          </p:cNvPr>
          <p:cNvSpPr>
            <a:spLocks noGrp="1"/>
          </p:cNvSpPr>
          <p:nvPr>
            <p:ph type="title"/>
          </p:nvPr>
        </p:nvSpPr>
        <p:spPr>
          <a:xfrm>
            <a:off x="1137677" y="292842"/>
            <a:ext cx="8265403" cy="1320800"/>
          </a:xfrm>
        </p:spPr>
        <p:txBody>
          <a:bodyPr>
            <a:noAutofit/>
          </a:bodyPr>
          <a:lstStyle/>
          <a:p>
            <a:r>
              <a:rPr lang="en-US" sz="4400" dirty="0"/>
              <a:t>Examples of Policies and Practices to Consider</a:t>
            </a:r>
          </a:p>
        </p:txBody>
      </p:sp>
      <p:sp>
        <p:nvSpPr>
          <p:cNvPr id="4" name="Content Placeholder 3">
            <a:extLst>
              <a:ext uri="{FF2B5EF4-FFF2-40B4-BE49-F238E27FC236}">
                <a16:creationId xmlns="" xmlns:a16="http://schemas.microsoft.com/office/drawing/2014/main" id="{41E951AD-A444-8A4D-98D0-B7A9D738540A}"/>
              </a:ext>
            </a:extLst>
          </p:cNvPr>
          <p:cNvSpPr>
            <a:spLocks noGrp="1"/>
          </p:cNvSpPr>
          <p:nvPr>
            <p:ph sz="quarter" idx="12"/>
          </p:nvPr>
        </p:nvSpPr>
        <p:spPr>
          <a:xfrm>
            <a:off x="1137677" y="2133599"/>
            <a:ext cx="8829283" cy="4707429"/>
          </a:xfrm>
        </p:spPr>
        <p:txBody>
          <a:bodyPr>
            <a:normAutofit/>
          </a:bodyPr>
          <a:lstStyle/>
          <a:p>
            <a:pPr marL="365760" lvl="0" indent="-365760">
              <a:buFont typeface="Wingdings 3" panose="05040102010807070707" pitchFamily="18" charset="2"/>
              <a:buChar char="}"/>
            </a:pPr>
            <a:r>
              <a:rPr lang="en-US" sz="2800" dirty="0"/>
              <a:t>scope and sequence or pacing guide implementation</a:t>
            </a:r>
          </a:p>
          <a:p>
            <a:pPr marL="365760" lvl="0" indent="-365760">
              <a:buFont typeface="Wingdings 3" panose="05040102010807070707" pitchFamily="18" charset="2"/>
              <a:buChar char="}"/>
            </a:pPr>
            <a:r>
              <a:rPr lang="en-US" sz="2800" dirty="0"/>
              <a:t>broader assessment and data practices</a:t>
            </a:r>
          </a:p>
          <a:p>
            <a:pPr marL="365760" lvl="0" indent="-365760">
              <a:buFont typeface="Wingdings 3" panose="05040102010807070707" pitchFamily="18" charset="2"/>
              <a:buChar char="}"/>
            </a:pPr>
            <a:r>
              <a:rPr lang="en-US" sz="2800" dirty="0"/>
              <a:t>grading policies</a:t>
            </a:r>
          </a:p>
          <a:p>
            <a:pPr marL="365760" lvl="0" indent="-365760">
              <a:buFont typeface="Wingdings 3" panose="05040102010807070707" pitchFamily="18" charset="2"/>
              <a:buChar char="}"/>
            </a:pPr>
            <a:r>
              <a:rPr lang="en-US" sz="2800" dirty="0"/>
              <a:t>time and opportunities for professional learning</a:t>
            </a:r>
          </a:p>
          <a:p>
            <a:pPr marL="365760" lvl="0" indent="-365760">
              <a:buFont typeface="Wingdings 3" panose="05040102010807070707" pitchFamily="18" charset="2"/>
              <a:buChar char="}"/>
            </a:pPr>
            <a:r>
              <a:rPr lang="en-US" sz="2800" dirty="0"/>
              <a:t>teacher observation and evaluation</a:t>
            </a:r>
            <a:endParaRPr lang="en-US" sz="3200" dirty="0"/>
          </a:p>
        </p:txBody>
      </p:sp>
      <p:sp>
        <p:nvSpPr>
          <p:cNvPr id="3" name="Slide Number Placeholder 2">
            <a:extLst>
              <a:ext uri="{FF2B5EF4-FFF2-40B4-BE49-F238E27FC236}">
                <a16:creationId xmlns="" xmlns:a16="http://schemas.microsoft.com/office/drawing/2014/main" id="{6C128303-C246-BC46-8844-A4F47938DEBA}"/>
              </a:ext>
            </a:extLst>
          </p:cNvPr>
          <p:cNvSpPr>
            <a:spLocks noGrp="1"/>
          </p:cNvSpPr>
          <p:nvPr>
            <p:ph type="sldNum" sz="quarter" idx="10"/>
          </p:nvPr>
        </p:nvSpPr>
        <p:spPr>
          <a:xfrm>
            <a:off x="11016766" y="6309650"/>
            <a:ext cx="683339" cy="365125"/>
          </a:xfrm>
        </p:spPr>
        <p:txBody>
          <a:bodyPr>
            <a:normAutofit/>
          </a:bodyPr>
          <a:lstStyle/>
          <a:p>
            <a:pPr>
              <a:lnSpc>
                <a:spcPct val="90000"/>
              </a:lnSpc>
              <a:spcAft>
                <a:spcPts val="600"/>
              </a:spcAft>
            </a:pPr>
            <a:fld id="{91BD7323-49BF-4C97-8773-5EC64C492009}" type="slidenum">
              <a:rPr lang="en-US" smtClean="0"/>
              <a:pPr>
                <a:lnSpc>
                  <a:spcPct val="90000"/>
                </a:lnSpc>
                <a:spcAft>
                  <a:spcPts val="600"/>
                </a:spcAft>
              </a:pPr>
              <a:t>33</a:t>
            </a:fld>
            <a:endParaRPr lang="en-US"/>
          </a:p>
        </p:txBody>
      </p:sp>
    </p:spTree>
    <p:extLst>
      <p:ext uri="{BB962C8B-B14F-4D97-AF65-F5344CB8AC3E}">
        <p14:creationId xmlns:p14="http://schemas.microsoft.com/office/powerpoint/2010/main" val="2333518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255F87-1694-BE40-A4FB-8C84DF25A77E}"/>
              </a:ext>
            </a:extLst>
          </p:cNvPr>
          <p:cNvSpPr>
            <a:spLocks noGrp="1"/>
          </p:cNvSpPr>
          <p:nvPr>
            <p:ph type="title"/>
          </p:nvPr>
        </p:nvSpPr>
        <p:spPr/>
        <p:txBody>
          <a:bodyPr/>
          <a:lstStyle/>
          <a:p>
            <a:r>
              <a:rPr lang="en-US" sz="4400" dirty="0"/>
              <a:t>Your Policies and Practices</a:t>
            </a:r>
          </a:p>
        </p:txBody>
      </p:sp>
      <p:sp>
        <p:nvSpPr>
          <p:cNvPr id="4" name="Content Placeholder 3">
            <a:extLst>
              <a:ext uri="{FF2B5EF4-FFF2-40B4-BE49-F238E27FC236}">
                <a16:creationId xmlns="" xmlns:a16="http://schemas.microsoft.com/office/drawing/2014/main" id="{DC27F109-9DC5-6F42-9433-EE8761812503}"/>
              </a:ext>
            </a:extLst>
          </p:cNvPr>
          <p:cNvSpPr>
            <a:spLocks noGrp="1"/>
          </p:cNvSpPr>
          <p:nvPr>
            <p:ph sz="quarter" idx="12"/>
          </p:nvPr>
        </p:nvSpPr>
        <p:spPr/>
        <p:txBody>
          <a:bodyPr/>
          <a:lstStyle/>
          <a:p>
            <a:r>
              <a:rPr lang="en-US" sz="3200" dirty="0"/>
              <a:t>In your context, what policies and practices</a:t>
            </a:r>
          </a:p>
          <a:p>
            <a:pPr marL="365760" indent="-365760">
              <a:buFont typeface="Wingdings 3" panose="05040102010807070707" pitchFamily="18" charset="2"/>
              <a:buChar char="}"/>
            </a:pPr>
            <a:r>
              <a:rPr lang="en-US" sz="2800" dirty="0"/>
              <a:t>are well suited to support formative assessment practice?</a:t>
            </a:r>
          </a:p>
          <a:p>
            <a:pPr marL="365760" indent="-365760">
              <a:buFont typeface="Wingdings 3" panose="05040102010807070707" pitchFamily="18" charset="2"/>
              <a:buChar char="}"/>
            </a:pPr>
            <a:r>
              <a:rPr lang="en-US" sz="2800" dirty="0"/>
              <a:t>may hinder formative assessment practice?</a:t>
            </a:r>
          </a:p>
        </p:txBody>
      </p:sp>
      <p:sp>
        <p:nvSpPr>
          <p:cNvPr id="3" name="Slide Number Placeholder 2">
            <a:extLst>
              <a:ext uri="{FF2B5EF4-FFF2-40B4-BE49-F238E27FC236}">
                <a16:creationId xmlns="" xmlns:a16="http://schemas.microsoft.com/office/drawing/2014/main" id="{6E3152C5-9866-9E45-B05C-7301E5F0B7DB}"/>
              </a:ext>
            </a:extLst>
          </p:cNvPr>
          <p:cNvSpPr>
            <a:spLocks noGrp="1"/>
          </p:cNvSpPr>
          <p:nvPr>
            <p:ph type="sldNum" sz="quarter" idx="10"/>
          </p:nvPr>
        </p:nvSpPr>
        <p:spPr/>
        <p:txBody>
          <a:bodyPr/>
          <a:lstStyle/>
          <a:p>
            <a:fld id="{91BD7323-49BF-4C97-8773-5EC64C492009}" type="slidenum">
              <a:rPr lang="en-US" smtClean="0"/>
              <a:pPr/>
              <a:t>34</a:t>
            </a:fld>
            <a:endParaRPr lang="en-US"/>
          </a:p>
        </p:txBody>
      </p:sp>
    </p:spTree>
    <p:extLst>
      <p:ext uri="{BB962C8B-B14F-4D97-AF65-F5344CB8AC3E}">
        <p14:creationId xmlns:p14="http://schemas.microsoft.com/office/powerpoint/2010/main" val="4224832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A8FA62-D0A5-F94E-964A-D8318FDD6009}"/>
              </a:ext>
            </a:extLst>
          </p:cNvPr>
          <p:cNvSpPr>
            <a:spLocks noGrp="1"/>
          </p:cNvSpPr>
          <p:nvPr>
            <p:ph type="title"/>
          </p:nvPr>
        </p:nvSpPr>
        <p:spPr/>
        <p:txBody>
          <a:bodyPr/>
          <a:lstStyle/>
          <a:p>
            <a:r>
              <a:rPr lang="en-US" sz="4400" dirty="0"/>
              <a:t>Invest in Professional Learning </a:t>
            </a:r>
          </a:p>
        </p:txBody>
      </p:sp>
      <p:sp>
        <p:nvSpPr>
          <p:cNvPr id="4" name="Content Placeholder 3">
            <a:extLst>
              <a:ext uri="{FF2B5EF4-FFF2-40B4-BE49-F238E27FC236}">
                <a16:creationId xmlns="" xmlns:a16="http://schemas.microsoft.com/office/drawing/2014/main" id="{77CB54B1-0F65-4E40-B763-526E059B3104}"/>
              </a:ext>
            </a:extLst>
          </p:cNvPr>
          <p:cNvSpPr>
            <a:spLocks noGrp="1"/>
          </p:cNvSpPr>
          <p:nvPr>
            <p:ph sz="quarter" idx="12"/>
          </p:nvPr>
        </p:nvSpPr>
        <p:spPr>
          <a:xfrm>
            <a:off x="1137677" y="1686770"/>
            <a:ext cx="8676883" cy="4878388"/>
          </a:xfrm>
        </p:spPr>
        <p:txBody>
          <a:bodyPr/>
          <a:lstStyle/>
          <a:p>
            <a:r>
              <a:rPr lang="en-US" sz="3000" dirty="0"/>
              <a:t>P</a:t>
            </a:r>
            <a:r>
              <a:rPr lang="en-US" sz="3200" dirty="0"/>
              <a:t>rofessional learning should provide</a:t>
            </a:r>
          </a:p>
          <a:p>
            <a:pPr marL="457200" indent="-457200">
              <a:buFont typeface="Wingdings 3" panose="05040102010807070707" pitchFamily="18" charset="2"/>
              <a:buChar char="}"/>
            </a:pPr>
            <a:r>
              <a:rPr lang="en-US" sz="2800" dirty="0"/>
              <a:t>common understanding of formative assessment,</a:t>
            </a:r>
          </a:p>
          <a:p>
            <a:pPr marL="457200" indent="-457200">
              <a:buFont typeface="Wingdings 3" panose="05040102010807070707" pitchFamily="18" charset="2"/>
              <a:buChar char="}"/>
            </a:pPr>
            <a:r>
              <a:rPr lang="en-US" sz="2800" dirty="0"/>
              <a:t>opportunities to reflect on beliefs, values, and practices related to teaching and learning,</a:t>
            </a:r>
          </a:p>
          <a:p>
            <a:pPr marL="457200" indent="-457200">
              <a:buFont typeface="Wingdings 3" panose="05040102010807070707" pitchFamily="18" charset="2"/>
              <a:buChar char="}"/>
            </a:pPr>
            <a:r>
              <a:rPr lang="en-US" sz="2800" dirty="0"/>
              <a:t>learning experiences that reflect the formative assessment process for adult learners,</a:t>
            </a:r>
          </a:p>
          <a:p>
            <a:pPr marL="457200" indent="-457200">
              <a:buFont typeface="Wingdings 3" panose="05040102010807070707" pitchFamily="18" charset="2"/>
              <a:buChar char="}"/>
            </a:pPr>
            <a:r>
              <a:rPr lang="en-US" sz="2800" dirty="0"/>
              <a:t>modeling and coaching, and</a:t>
            </a:r>
          </a:p>
          <a:p>
            <a:pPr marL="457200" indent="-457200">
              <a:buFont typeface="Wingdings 3" panose="05040102010807070707" pitchFamily="18" charset="2"/>
              <a:buChar char="}"/>
            </a:pPr>
            <a:r>
              <a:rPr lang="en-US" sz="2800" dirty="0"/>
              <a:t>collaboration and peer-support.</a:t>
            </a:r>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 xmlns:a16="http://schemas.microsoft.com/office/drawing/2014/main" id="{DA8F072A-45D0-114D-8A1D-F0C0F205DD9D}"/>
              </a:ext>
            </a:extLst>
          </p:cNvPr>
          <p:cNvSpPr>
            <a:spLocks noGrp="1"/>
          </p:cNvSpPr>
          <p:nvPr>
            <p:ph type="sldNum" sz="quarter" idx="10"/>
          </p:nvPr>
        </p:nvSpPr>
        <p:spPr/>
        <p:txBody>
          <a:bodyPr/>
          <a:lstStyle/>
          <a:p>
            <a:fld id="{91BD7323-49BF-4C97-8773-5EC64C492009}" type="slidenum">
              <a:rPr lang="en-US" smtClean="0"/>
              <a:pPr/>
              <a:t>35</a:t>
            </a:fld>
            <a:endParaRPr lang="en-US"/>
          </a:p>
        </p:txBody>
      </p:sp>
    </p:spTree>
    <p:extLst>
      <p:ext uri="{BB962C8B-B14F-4D97-AF65-F5344CB8AC3E}">
        <p14:creationId xmlns:p14="http://schemas.microsoft.com/office/powerpoint/2010/main" val="592258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365C87-FB36-3F4B-AA40-5342803AC013}"/>
              </a:ext>
            </a:extLst>
          </p:cNvPr>
          <p:cNvSpPr>
            <a:spLocks noGrp="1"/>
          </p:cNvSpPr>
          <p:nvPr>
            <p:ph type="title"/>
          </p:nvPr>
        </p:nvSpPr>
        <p:spPr>
          <a:xfrm>
            <a:off x="1137677" y="292842"/>
            <a:ext cx="8341603" cy="1320800"/>
          </a:xfrm>
        </p:spPr>
        <p:txBody>
          <a:bodyPr/>
          <a:lstStyle/>
          <a:p>
            <a:r>
              <a:rPr lang="en-US" sz="4400" dirty="0"/>
              <a:t>Your Professional Learning Context</a:t>
            </a:r>
          </a:p>
        </p:txBody>
      </p:sp>
      <p:sp>
        <p:nvSpPr>
          <p:cNvPr id="4" name="Content Placeholder 3">
            <a:extLst>
              <a:ext uri="{FF2B5EF4-FFF2-40B4-BE49-F238E27FC236}">
                <a16:creationId xmlns="" xmlns:a16="http://schemas.microsoft.com/office/drawing/2014/main" id="{B2AD9672-E0DD-4F47-9D8B-9F89D96CC9AE}"/>
              </a:ext>
            </a:extLst>
          </p:cNvPr>
          <p:cNvSpPr>
            <a:spLocks noGrp="1"/>
          </p:cNvSpPr>
          <p:nvPr>
            <p:ph sz="quarter" idx="12"/>
          </p:nvPr>
        </p:nvSpPr>
        <p:spPr>
          <a:xfrm>
            <a:off x="1137677" y="1819851"/>
            <a:ext cx="8615923" cy="4672361"/>
          </a:xfrm>
        </p:spPr>
        <p:txBody>
          <a:bodyPr/>
          <a:lstStyle/>
          <a:p>
            <a:pPr marL="365760" indent="-365760">
              <a:buFont typeface="Wingdings 3" panose="05040102010807070707" pitchFamily="18" charset="2"/>
              <a:buChar char="}"/>
            </a:pPr>
            <a:r>
              <a:rPr lang="en-US" sz="2800" dirty="0"/>
              <a:t>How well does your current model for teacher professional learning support formative assessment?</a:t>
            </a:r>
          </a:p>
          <a:p>
            <a:pPr marL="365760" indent="-365760">
              <a:buFont typeface="Wingdings 3" panose="05040102010807070707" pitchFamily="18" charset="2"/>
              <a:buChar char="}"/>
            </a:pPr>
            <a:r>
              <a:rPr lang="en-US" sz="2800" dirty="0"/>
              <a:t>What changes to your professional learning might be enacted to support formative assessment?</a:t>
            </a:r>
          </a:p>
          <a:p>
            <a:pPr marL="365760" indent="-365760">
              <a:buFont typeface="Wingdings 3" panose="05040102010807070707" pitchFamily="18" charset="2"/>
              <a:buChar char="}"/>
            </a:pPr>
            <a:r>
              <a:rPr lang="en-US" sz="2800" dirty="0"/>
              <a:t>What actions might you adopt to improve your professional development supports for formative assessment? </a:t>
            </a:r>
          </a:p>
          <a:p>
            <a:pPr marL="365760" indent="-365760">
              <a:buFont typeface="Wingdings 3" panose="05040102010807070707" pitchFamily="18" charset="2"/>
              <a:buChar char="}"/>
            </a:pPr>
            <a:r>
              <a:rPr lang="en-US" sz="2800" dirty="0"/>
              <a:t>What barriers might you face in making those changes?</a:t>
            </a:r>
          </a:p>
        </p:txBody>
      </p:sp>
      <p:sp>
        <p:nvSpPr>
          <p:cNvPr id="3" name="Slide Number Placeholder 2">
            <a:extLst>
              <a:ext uri="{FF2B5EF4-FFF2-40B4-BE49-F238E27FC236}">
                <a16:creationId xmlns="" xmlns:a16="http://schemas.microsoft.com/office/drawing/2014/main" id="{705F71D2-15EB-EE47-A736-07FB2E5C794E}"/>
              </a:ext>
            </a:extLst>
          </p:cNvPr>
          <p:cNvSpPr>
            <a:spLocks noGrp="1"/>
          </p:cNvSpPr>
          <p:nvPr>
            <p:ph type="sldNum" sz="quarter" idx="10"/>
          </p:nvPr>
        </p:nvSpPr>
        <p:spPr/>
        <p:txBody>
          <a:bodyPr/>
          <a:lstStyle/>
          <a:p>
            <a:fld id="{91BD7323-49BF-4C97-8773-5EC64C492009}" type="slidenum">
              <a:rPr lang="en-US" smtClean="0"/>
              <a:pPr/>
              <a:t>36</a:t>
            </a:fld>
            <a:endParaRPr lang="en-US"/>
          </a:p>
        </p:txBody>
      </p:sp>
    </p:spTree>
    <p:extLst>
      <p:ext uri="{BB962C8B-B14F-4D97-AF65-F5344CB8AC3E}">
        <p14:creationId xmlns:p14="http://schemas.microsoft.com/office/powerpoint/2010/main" val="2206924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82065E-91CC-9D48-AF19-F0FB6244F167}"/>
              </a:ext>
            </a:extLst>
          </p:cNvPr>
          <p:cNvSpPr>
            <a:spLocks noGrp="1"/>
          </p:cNvSpPr>
          <p:nvPr>
            <p:ph type="title"/>
          </p:nvPr>
        </p:nvSpPr>
        <p:spPr>
          <a:xfrm>
            <a:off x="1137677" y="292842"/>
            <a:ext cx="8438123" cy="1126055"/>
          </a:xfrm>
        </p:spPr>
        <p:txBody>
          <a:bodyPr/>
          <a:lstStyle/>
          <a:p>
            <a:r>
              <a:rPr lang="en-US" sz="4400" dirty="0"/>
              <a:t>Build a Culture of Learning</a:t>
            </a:r>
          </a:p>
        </p:txBody>
      </p:sp>
      <p:sp>
        <p:nvSpPr>
          <p:cNvPr id="4" name="Content Placeholder 3">
            <a:extLst>
              <a:ext uri="{FF2B5EF4-FFF2-40B4-BE49-F238E27FC236}">
                <a16:creationId xmlns="" xmlns:a16="http://schemas.microsoft.com/office/drawing/2014/main" id="{8E230BB4-670F-4548-B722-53E1BFBA0BCB}"/>
              </a:ext>
            </a:extLst>
          </p:cNvPr>
          <p:cNvSpPr>
            <a:spLocks noGrp="1"/>
          </p:cNvSpPr>
          <p:nvPr>
            <p:ph sz="quarter" idx="12"/>
          </p:nvPr>
        </p:nvSpPr>
        <p:spPr>
          <a:xfrm>
            <a:off x="1137677" y="1394005"/>
            <a:ext cx="8844523" cy="5082458"/>
          </a:xfrm>
        </p:spPr>
        <p:txBody>
          <a:bodyPr/>
          <a:lstStyle/>
          <a:p>
            <a:r>
              <a:rPr lang="en-US" sz="3200" dirty="0"/>
              <a:t>Leaders can support a culture of learning by</a:t>
            </a:r>
          </a:p>
          <a:p>
            <a:pPr marL="365760" indent="-365760">
              <a:buFont typeface="Wingdings 3" panose="05040102010807070707" pitchFamily="18" charset="2"/>
              <a:buChar char="}"/>
            </a:pPr>
            <a:r>
              <a:rPr lang="en-US" sz="2800" dirty="0"/>
              <a:t>fostering risk-taking and learning from failure,</a:t>
            </a:r>
          </a:p>
          <a:p>
            <a:pPr marL="365760" indent="-365760">
              <a:buFont typeface="Wingdings 3" panose="05040102010807070707" pitchFamily="18" charset="2"/>
              <a:buChar char="}"/>
            </a:pPr>
            <a:r>
              <a:rPr lang="en-US" sz="2800" dirty="0"/>
              <a:t>providing opportunities for teachers to be vulnerable without fear of negative consequences,</a:t>
            </a:r>
          </a:p>
          <a:p>
            <a:pPr marL="365760" indent="-365760">
              <a:buFont typeface="Wingdings 3" panose="05040102010807070707" pitchFamily="18" charset="2"/>
              <a:buChar char="}"/>
            </a:pPr>
            <a:r>
              <a:rPr lang="en-US" sz="2800" dirty="0"/>
              <a:t>modeling learning orientation by being transparent about their own learning, and</a:t>
            </a:r>
          </a:p>
          <a:p>
            <a:pPr marL="365760" indent="-365760">
              <a:buFont typeface="Wingdings 3" panose="05040102010807070707" pitchFamily="18" charset="2"/>
              <a:buChar char="}"/>
            </a:pPr>
            <a:r>
              <a:rPr lang="en-US" sz="2800" dirty="0"/>
              <a:t>offering concrete feedback on strengths and how to improve in ways that build trust instead of accountability based on compliance.</a:t>
            </a:r>
          </a:p>
        </p:txBody>
      </p:sp>
      <p:sp>
        <p:nvSpPr>
          <p:cNvPr id="3" name="Slide Number Placeholder 2">
            <a:extLst>
              <a:ext uri="{FF2B5EF4-FFF2-40B4-BE49-F238E27FC236}">
                <a16:creationId xmlns="" xmlns:a16="http://schemas.microsoft.com/office/drawing/2014/main" id="{490A0634-1FA1-C342-9C7A-C23BD5B59A8E}"/>
              </a:ext>
            </a:extLst>
          </p:cNvPr>
          <p:cNvSpPr>
            <a:spLocks noGrp="1"/>
          </p:cNvSpPr>
          <p:nvPr>
            <p:ph type="sldNum" sz="quarter" idx="10"/>
          </p:nvPr>
        </p:nvSpPr>
        <p:spPr/>
        <p:txBody>
          <a:bodyPr/>
          <a:lstStyle/>
          <a:p>
            <a:fld id="{91BD7323-49BF-4C97-8773-5EC64C492009}" type="slidenum">
              <a:rPr lang="en-US" smtClean="0"/>
              <a:pPr/>
              <a:t>37</a:t>
            </a:fld>
            <a:endParaRPr lang="en-US"/>
          </a:p>
        </p:txBody>
      </p:sp>
    </p:spTree>
    <p:extLst>
      <p:ext uri="{BB962C8B-B14F-4D97-AF65-F5344CB8AC3E}">
        <p14:creationId xmlns:p14="http://schemas.microsoft.com/office/powerpoint/2010/main" val="3152048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144F8D-F298-FF4D-A9B1-432FF6F75949}"/>
              </a:ext>
            </a:extLst>
          </p:cNvPr>
          <p:cNvSpPr>
            <a:spLocks noGrp="1"/>
          </p:cNvSpPr>
          <p:nvPr>
            <p:ph type="title"/>
          </p:nvPr>
        </p:nvSpPr>
        <p:spPr/>
        <p:txBody>
          <a:bodyPr/>
          <a:lstStyle/>
          <a:p>
            <a:r>
              <a:rPr lang="en-US" sz="4400" dirty="0"/>
              <a:t>PLC and a Culture of Learning</a:t>
            </a:r>
          </a:p>
        </p:txBody>
      </p:sp>
      <p:sp>
        <p:nvSpPr>
          <p:cNvPr id="4" name="Content Placeholder 3">
            <a:extLst>
              <a:ext uri="{FF2B5EF4-FFF2-40B4-BE49-F238E27FC236}">
                <a16:creationId xmlns="" xmlns:a16="http://schemas.microsoft.com/office/drawing/2014/main" id="{88DFEB77-08F7-B547-AA9D-5781A84E7498}"/>
              </a:ext>
            </a:extLst>
          </p:cNvPr>
          <p:cNvSpPr>
            <a:spLocks noGrp="1"/>
          </p:cNvSpPr>
          <p:nvPr>
            <p:ph sz="quarter" idx="12"/>
          </p:nvPr>
        </p:nvSpPr>
        <p:spPr>
          <a:xfrm>
            <a:off x="1137677" y="1998934"/>
            <a:ext cx="9090025" cy="4310716"/>
          </a:xfrm>
        </p:spPr>
        <p:txBody>
          <a:bodyPr/>
          <a:lstStyle/>
          <a:p>
            <a:r>
              <a:rPr lang="en-US" sz="3200" dirty="0"/>
              <a:t>PLCs can provide a useful structure to build a culture of learning:</a:t>
            </a:r>
          </a:p>
          <a:p>
            <a:pPr marL="457200" indent="-457200">
              <a:buFont typeface="Wingdings 3" panose="05040102010807070707" pitchFamily="18" charset="2"/>
              <a:buChar char="}"/>
            </a:pPr>
            <a:r>
              <a:rPr lang="en-US" sz="2800" dirty="0"/>
              <a:t>focus on learning</a:t>
            </a:r>
          </a:p>
          <a:p>
            <a:pPr marL="457200" indent="-457200">
              <a:buFont typeface="Wingdings 3" panose="05040102010807070707" pitchFamily="18" charset="2"/>
              <a:buChar char="}"/>
            </a:pPr>
            <a:r>
              <a:rPr lang="en-US" sz="2800" dirty="0"/>
              <a:t>collaborative culture and collective responsibility </a:t>
            </a:r>
          </a:p>
          <a:p>
            <a:pPr marL="457200" indent="-457200">
              <a:buFont typeface="Wingdings 3" panose="05040102010807070707" pitchFamily="18" charset="2"/>
              <a:buChar char="}"/>
            </a:pPr>
            <a:r>
              <a:rPr lang="en-US" sz="2800" dirty="0"/>
              <a:t>results orientation</a:t>
            </a:r>
          </a:p>
        </p:txBody>
      </p:sp>
      <p:sp>
        <p:nvSpPr>
          <p:cNvPr id="3" name="Slide Number Placeholder 2">
            <a:extLst>
              <a:ext uri="{FF2B5EF4-FFF2-40B4-BE49-F238E27FC236}">
                <a16:creationId xmlns="" xmlns:a16="http://schemas.microsoft.com/office/drawing/2014/main" id="{4C213DBA-120F-7C4D-B0CE-10C14CFD65E0}"/>
              </a:ext>
            </a:extLst>
          </p:cNvPr>
          <p:cNvSpPr>
            <a:spLocks noGrp="1"/>
          </p:cNvSpPr>
          <p:nvPr>
            <p:ph type="sldNum" sz="quarter" idx="10"/>
          </p:nvPr>
        </p:nvSpPr>
        <p:spPr/>
        <p:txBody>
          <a:bodyPr/>
          <a:lstStyle/>
          <a:p>
            <a:fld id="{91BD7323-49BF-4C97-8773-5EC64C492009}" type="slidenum">
              <a:rPr lang="en-US" smtClean="0"/>
              <a:pPr/>
              <a:t>38</a:t>
            </a:fld>
            <a:endParaRPr lang="en-US"/>
          </a:p>
        </p:txBody>
      </p:sp>
    </p:spTree>
    <p:extLst>
      <p:ext uri="{BB962C8B-B14F-4D97-AF65-F5344CB8AC3E}">
        <p14:creationId xmlns:p14="http://schemas.microsoft.com/office/powerpoint/2010/main" val="1525253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187D29-974B-794D-BAE0-1A0087E013D9}"/>
              </a:ext>
            </a:extLst>
          </p:cNvPr>
          <p:cNvSpPr>
            <a:spLocks noGrp="1"/>
          </p:cNvSpPr>
          <p:nvPr>
            <p:ph type="title"/>
          </p:nvPr>
        </p:nvSpPr>
        <p:spPr/>
        <p:txBody>
          <a:bodyPr/>
          <a:lstStyle/>
          <a:p>
            <a:r>
              <a:rPr lang="en-US" sz="4400" dirty="0"/>
              <a:t>Your Culture Context</a:t>
            </a:r>
          </a:p>
        </p:txBody>
      </p:sp>
      <p:sp>
        <p:nvSpPr>
          <p:cNvPr id="4" name="Content Placeholder 3">
            <a:extLst>
              <a:ext uri="{FF2B5EF4-FFF2-40B4-BE49-F238E27FC236}">
                <a16:creationId xmlns="" xmlns:a16="http://schemas.microsoft.com/office/drawing/2014/main" id="{C3BD164B-52AD-FA4A-9700-DABEFAAE3BFE}"/>
              </a:ext>
            </a:extLst>
          </p:cNvPr>
          <p:cNvSpPr>
            <a:spLocks noGrp="1"/>
          </p:cNvSpPr>
          <p:nvPr>
            <p:ph sz="quarter" idx="12"/>
          </p:nvPr>
        </p:nvSpPr>
        <p:spPr>
          <a:xfrm>
            <a:off x="1137678" y="1796387"/>
            <a:ext cx="8700006" cy="4878388"/>
          </a:xfrm>
        </p:spPr>
        <p:txBody>
          <a:bodyPr/>
          <a:lstStyle/>
          <a:p>
            <a:pPr marL="365760" indent="-365760">
              <a:buFont typeface="Wingdings 3" panose="05040102010807070707" pitchFamily="18" charset="2"/>
              <a:buChar char="}"/>
            </a:pPr>
            <a:r>
              <a:rPr lang="en-US" sz="2800" dirty="0"/>
              <a:t>What aspects of your school culture support a learning orientation?</a:t>
            </a:r>
          </a:p>
          <a:p>
            <a:pPr marL="365760" indent="-365760">
              <a:buFont typeface="Wingdings 3" panose="05040102010807070707" pitchFamily="18" charset="2"/>
              <a:buChar char="}"/>
            </a:pPr>
            <a:r>
              <a:rPr lang="en-US" sz="2800" dirty="0"/>
              <a:t>What aspects of your school culture may constrain a learning orientation?</a:t>
            </a:r>
          </a:p>
          <a:p>
            <a:pPr marL="365760" indent="-365760">
              <a:buFont typeface="Wingdings 3" panose="05040102010807070707" pitchFamily="18" charset="2"/>
              <a:buChar char="}"/>
            </a:pPr>
            <a:r>
              <a:rPr lang="en-US" sz="2800" dirty="0"/>
              <a:t>What changes could you make to build a culture that supports the formative assessment process?</a:t>
            </a:r>
          </a:p>
        </p:txBody>
      </p:sp>
      <p:sp>
        <p:nvSpPr>
          <p:cNvPr id="3" name="Slide Number Placeholder 2">
            <a:extLst>
              <a:ext uri="{FF2B5EF4-FFF2-40B4-BE49-F238E27FC236}">
                <a16:creationId xmlns="" xmlns:a16="http://schemas.microsoft.com/office/drawing/2014/main" id="{3932B059-DEBE-4F45-B3EB-8D2727683A9B}"/>
              </a:ext>
            </a:extLst>
          </p:cNvPr>
          <p:cNvSpPr>
            <a:spLocks noGrp="1"/>
          </p:cNvSpPr>
          <p:nvPr>
            <p:ph type="sldNum" sz="quarter" idx="10"/>
          </p:nvPr>
        </p:nvSpPr>
        <p:spPr/>
        <p:txBody>
          <a:bodyPr/>
          <a:lstStyle/>
          <a:p>
            <a:fld id="{91BD7323-49BF-4C97-8773-5EC64C492009}" type="slidenum">
              <a:rPr lang="en-US" smtClean="0"/>
              <a:pPr/>
              <a:t>39</a:t>
            </a:fld>
            <a:endParaRPr lang="en-US"/>
          </a:p>
        </p:txBody>
      </p:sp>
    </p:spTree>
    <p:extLst>
      <p:ext uri="{BB962C8B-B14F-4D97-AF65-F5344CB8AC3E}">
        <p14:creationId xmlns:p14="http://schemas.microsoft.com/office/powerpoint/2010/main" val="1447747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9F74B3-D1A7-A242-AAF3-2637CD831A56}"/>
              </a:ext>
            </a:extLst>
          </p:cNvPr>
          <p:cNvSpPr>
            <a:spLocks noGrp="1"/>
          </p:cNvSpPr>
          <p:nvPr>
            <p:ph type="title"/>
          </p:nvPr>
        </p:nvSpPr>
        <p:spPr/>
        <p:txBody>
          <a:bodyPr/>
          <a:lstStyle/>
          <a:p>
            <a:r>
              <a:rPr lang="en-US" dirty="0"/>
              <a:t>Understanding Formative Assessment</a:t>
            </a:r>
          </a:p>
        </p:txBody>
      </p:sp>
      <p:sp>
        <p:nvSpPr>
          <p:cNvPr id="6" name="Slide Number Placeholder 5">
            <a:extLst>
              <a:ext uri="{FF2B5EF4-FFF2-40B4-BE49-F238E27FC236}">
                <a16:creationId xmlns="" xmlns:a16="http://schemas.microsoft.com/office/drawing/2014/main" id="{987B7D3E-B5DB-4540-BAD3-E0348E332EA7}"/>
              </a:ext>
            </a:extLst>
          </p:cNvPr>
          <p:cNvSpPr>
            <a:spLocks noGrp="1"/>
          </p:cNvSpPr>
          <p:nvPr>
            <p:ph type="sldNum" sz="quarter" idx="10"/>
          </p:nvPr>
        </p:nvSpPr>
        <p:spPr/>
        <p:txBody>
          <a:bodyPr/>
          <a:lstStyle/>
          <a:p>
            <a:fld id="{BB740369-ADDF-1D46-A862-50873F10EBB7}" type="slidenum">
              <a:rPr lang="en-US" smtClean="0"/>
              <a:pPr/>
              <a:t>4</a:t>
            </a:fld>
            <a:endParaRPr lang="en-US" dirty="0"/>
          </a:p>
        </p:txBody>
      </p:sp>
    </p:spTree>
    <p:extLst>
      <p:ext uri="{BB962C8B-B14F-4D97-AF65-F5344CB8AC3E}">
        <p14:creationId xmlns:p14="http://schemas.microsoft.com/office/powerpoint/2010/main" val="2441525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 xmlns:a16="http://schemas.microsoft.com/office/drawing/2014/main" id="{1440E8DF-9C9D-1743-A8C5-C758A0857B65}"/>
              </a:ext>
            </a:extLst>
          </p:cNvPr>
          <p:cNvSpPr>
            <a:spLocks noGrp="1"/>
          </p:cNvSpPr>
          <p:nvPr>
            <p:ph type="title"/>
          </p:nvPr>
        </p:nvSpPr>
        <p:spPr>
          <a:xfrm>
            <a:off x="1149552" y="346847"/>
            <a:ext cx="8992572" cy="1320800"/>
          </a:xfrm>
        </p:spPr>
        <p:txBody>
          <a:bodyPr>
            <a:noAutofit/>
          </a:bodyPr>
          <a:lstStyle/>
          <a:p>
            <a:pPr>
              <a:lnSpc>
                <a:spcPct val="90000"/>
              </a:lnSpc>
            </a:pPr>
            <a:r>
              <a:rPr lang="en-US" sz="4400" dirty="0"/>
              <a:t>Supporting Learning Over Compliance</a:t>
            </a:r>
          </a:p>
        </p:txBody>
      </p:sp>
      <p:pic>
        <p:nvPicPr>
          <p:cNvPr id="9" name="Content Placeholder 8" descr="Head with gears">
            <a:extLst>
              <a:ext uri="{FF2B5EF4-FFF2-40B4-BE49-F238E27FC236}">
                <a16:creationId xmlns="" xmlns:a16="http://schemas.microsoft.com/office/drawing/2014/main" id="{8565DBC9-A7E3-F742-8ECA-7A9AEFB16C12}"/>
              </a:ext>
              <a:ext uri="{C183D7F6-B498-43B3-948B-1728B52AA6E4}">
                <adec:decorative xmlns="" xmlns:adec="http://schemas.microsoft.com/office/drawing/2017/decorative" val="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2273634" y="2514600"/>
            <a:ext cx="914400" cy="914400"/>
          </a:xfrm>
        </p:spPr>
      </p:pic>
      <p:sp>
        <p:nvSpPr>
          <p:cNvPr id="4" name="Content Placeholder 3">
            <a:extLst>
              <a:ext uri="{FF2B5EF4-FFF2-40B4-BE49-F238E27FC236}">
                <a16:creationId xmlns="" xmlns:a16="http://schemas.microsoft.com/office/drawing/2014/main" id="{6177EC00-AFF0-B641-9A1F-12F16320C520}"/>
              </a:ext>
            </a:extLst>
          </p:cNvPr>
          <p:cNvSpPr>
            <a:spLocks noGrp="1"/>
          </p:cNvSpPr>
          <p:nvPr>
            <p:ph sz="half" idx="11"/>
          </p:nvPr>
        </p:nvSpPr>
        <p:spPr>
          <a:xfrm>
            <a:off x="581994" y="3677226"/>
            <a:ext cx="4297680" cy="1893963"/>
          </a:xfrm>
        </p:spPr>
        <p:txBody>
          <a:bodyPr/>
          <a:lstStyle/>
          <a:p>
            <a:pPr algn="ctr"/>
            <a:r>
              <a:rPr lang="en-US" sz="3200" dirty="0"/>
              <a:t>Spirit of Formative Assessment</a:t>
            </a:r>
          </a:p>
          <a:p>
            <a:pPr algn="ctr"/>
            <a:endParaRPr lang="en-US" dirty="0"/>
          </a:p>
        </p:txBody>
      </p:sp>
      <p:pic>
        <p:nvPicPr>
          <p:cNvPr id="11" name="Content Placeholder 10" descr="Icon of a business letter">
            <a:extLst>
              <a:ext uri="{FF2B5EF4-FFF2-40B4-BE49-F238E27FC236}">
                <a16:creationId xmlns="" xmlns:a16="http://schemas.microsoft.com/office/drawing/2014/main" id="{52FB8239-26E4-2442-AD05-CAC760390D06}"/>
              </a:ext>
              <a:ext uri="{C183D7F6-B498-43B3-948B-1728B52AA6E4}">
                <adec:decorative xmlns="" xmlns:adec="http://schemas.microsoft.com/office/drawing/2017/decorative" val="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7157725" y="2514600"/>
            <a:ext cx="908223" cy="914400"/>
          </a:xfrm>
        </p:spPr>
      </p:pic>
      <p:sp>
        <p:nvSpPr>
          <p:cNvPr id="5" name="Content Placeholder 4">
            <a:extLst>
              <a:ext uri="{FF2B5EF4-FFF2-40B4-BE49-F238E27FC236}">
                <a16:creationId xmlns="" xmlns:a16="http://schemas.microsoft.com/office/drawing/2014/main" id="{5226A14D-A173-8449-BBC4-044EA30161E3}"/>
              </a:ext>
            </a:extLst>
          </p:cNvPr>
          <p:cNvSpPr>
            <a:spLocks noGrp="1"/>
          </p:cNvSpPr>
          <p:nvPr>
            <p:ph sz="half" idx="12"/>
          </p:nvPr>
        </p:nvSpPr>
        <p:spPr>
          <a:xfrm>
            <a:off x="5462997" y="3677226"/>
            <a:ext cx="4297680" cy="1893963"/>
          </a:xfrm>
        </p:spPr>
        <p:txBody>
          <a:bodyPr/>
          <a:lstStyle/>
          <a:p>
            <a:pPr algn="ctr"/>
            <a:r>
              <a:rPr lang="en-US" sz="3200" dirty="0"/>
              <a:t>Letter of Formative Assessment</a:t>
            </a:r>
          </a:p>
          <a:p>
            <a:pPr algn="ctr"/>
            <a:endParaRPr lang="en-US" dirty="0"/>
          </a:p>
        </p:txBody>
      </p:sp>
      <p:sp>
        <p:nvSpPr>
          <p:cNvPr id="26" name="Slide Number Placeholder 2">
            <a:extLst>
              <a:ext uri="{FF2B5EF4-FFF2-40B4-BE49-F238E27FC236}">
                <a16:creationId xmlns="" xmlns:a16="http://schemas.microsoft.com/office/drawing/2014/main" id="{BA73B9DA-1FF2-42F2-901B-B8BFA78FE118}"/>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40</a:t>
            </a:fld>
            <a:endParaRPr lang="en-US"/>
          </a:p>
        </p:txBody>
      </p:sp>
    </p:spTree>
    <p:extLst>
      <p:ext uri="{BB962C8B-B14F-4D97-AF65-F5344CB8AC3E}">
        <p14:creationId xmlns:p14="http://schemas.microsoft.com/office/powerpoint/2010/main" val="1505419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52B1FD-D7BB-704C-9086-89FBA854FA63}"/>
              </a:ext>
            </a:extLst>
          </p:cNvPr>
          <p:cNvSpPr>
            <a:spLocks noGrp="1"/>
          </p:cNvSpPr>
          <p:nvPr>
            <p:ph type="title"/>
          </p:nvPr>
        </p:nvSpPr>
        <p:spPr>
          <a:xfrm>
            <a:off x="1137677" y="292842"/>
            <a:ext cx="8511649" cy="1320800"/>
          </a:xfrm>
        </p:spPr>
        <p:txBody>
          <a:bodyPr/>
          <a:lstStyle/>
          <a:p>
            <a:r>
              <a:rPr lang="en-US" sz="4400" dirty="0"/>
              <a:t>Reflection on Learning vs. Compliance</a:t>
            </a:r>
          </a:p>
        </p:txBody>
      </p:sp>
      <p:sp>
        <p:nvSpPr>
          <p:cNvPr id="4" name="Content Placeholder 3">
            <a:extLst>
              <a:ext uri="{FF2B5EF4-FFF2-40B4-BE49-F238E27FC236}">
                <a16:creationId xmlns="" xmlns:a16="http://schemas.microsoft.com/office/drawing/2014/main" id="{F5954EF3-3A0B-2149-99C0-F98707D72EC7}"/>
              </a:ext>
            </a:extLst>
          </p:cNvPr>
          <p:cNvSpPr>
            <a:spLocks noGrp="1"/>
          </p:cNvSpPr>
          <p:nvPr>
            <p:ph sz="quarter" idx="12"/>
          </p:nvPr>
        </p:nvSpPr>
        <p:spPr>
          <a:xfrm>
            <a:off x="1137677" y="2007220"/>
            <a:ext cx="8717523" cy="4667555"/>
          </a:xfrm>
        </p:spPr>
        <p:txBody>
          <a:bodyPr/>
          <a:lstStyle/>
          <a:p>
            <a:pPr marL="365760" indent="-365760">
              <a:buFont typeface="Wingdings 3" panose="05040102010807070707" pitchFamily="18" charset="2"/>
              <a:buChar char="}"/>
            </a:pPr>
            <a:r>
              <a:rPr lang="en-US" sz="2800" dirty="0"/>
              <a:t>What examples of the “letter” of formative assessment did you note and why?</a:t>
            </a:r>
          </a:p>
          <a:p>
            <a:pPr marL="365760" indent="-365760">
              <a:buFont typeface="Wingdings 3" panose="05040102010807070707" pitchFamily="18" charset="2"/>
              <a:buChar char="}"/>
            </a:pPr>
            <a:r>
              <a:rPr lang="en-US" sz="2800" dirty="0"/>
              <a:t>What examples of the “spirit” of formative assessment did you note and why?</a:t>
            </a:r>
          </a:p>
          <a:p>
            <a:pPr marL="365760" indent="-365760">
              <a:buFont typeface="Wingdings 3" panose="05040102010807070707" pitchFamily="18" charset="2"/>
              <a:buChar char="}"/>
            </a:pPr>
            <a:r>
              <a:rPr lang="en-US" sz="2800" dirty="0"/>
              <a:t>What are the implications of this distinction for you as a leader supporting the formative assessment process? </a:t>
            </a:r>
          </a:p>
          <a:p>
            <a:pPr marL="365760" indent="-365760">
              <a:buFont typeface="Wingdings 3" panose="05040102010807070707" pitchFamily="18" charset="2"/>
              <a:buChar char="}"/>
            </a:pPr>
            <a:r>
              <a:rPr lang="en-US" sz="2800" dirty="0"/>
              <a:t>How do your current policies and practices align to learning or compliance orientations?</a:t>
            </a:r>
          </a:p>
          <a:p>
            <a:endParaRPr lang="en-US" sz="2400" dirty="0"/>
          </a:p>
        </p:txBody>
      </p:sp>
      <p:sp>
        <p:nvSpPr>
          <p:cNvPr id="3" name="Slide Number Placeholder 2">
            <a:extLst>
              <a:ext uri="{FF2B5EF4-FFF2-40B4-BE49-F238E27FC236}">
                <a16:creationId xmlns="" xmlns:a16="http://schemas.microsoft.com/office/drawing/2014/main" id="{270AB272-9341-6440-94B1-526E16CC60B6}"/>
              </a:ext>
            </a:extLst>
          </p:cNvPr>
          <p:cNvSpPr>
            <a:spLocks noGrp="1"/>
          </p:cNvSpPr>
          <p:nvPr>
            <p:ph type="sldNum" sz="quarter" idx="10"/>
          </p:nvPr>
        </p:nvSpPr>
        <p:spPr/>
        <p:txBody>
          <a:bodyPr/>
          <a:lstStyle/>
          <a:p>
            <a:fld id="{91BD7323-49BF-4C97-8773-5EC64C492009}" type="slidenum">
              <a:rPr lang="en-US" smtClean="0"/>
              <a:pPr/>
              <a:t>41</a:t>
            </a:fld>
            <a:endParaRPr lang="en-US"/>
          </a:p>
        </p:txBody>
      </p:sp>
    </p:spTree>
    <p:extLst>
      <p:ext uri="{BB962C8B-B14F-4D97-AF65-F5344CB8AC3E}">
        <p14:creationId xmlns:p14="http://schemas.microsoft.com/office/powerpoint/2010/main" val="863782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F90E14-AD24-BA48-89A4-CA3D16CD47D5}"/>
              </a:ext>
            </a:extLst>
          </p:cNvPr>
          <p:cNvSpPr>
            <a:spLocks noGrp="1"/>
          </p:cNvSpPr>
          <p:nvPr>
            <p:ph type="title"/>
          </p:nvPr>
        </p:nvSpPr>
        <p:spPr/>
        <p:txBody>
          <a:bodyPr>
            <a:normAutofit/>
          </a:bodyPr>
          <a:lstStyle/>
          <a:p>
            <a:r>
              <a:rPr lang="en-US" sz="4400" dirty="0"/>
              <a:t>Module Reflection</a:t>
            </a:r>
          </a:p>
        </p:txBody>
      </p:sp>
      <p:sp>
        <p:nvSpPr>
          <p:cNvPr id="11" name="Content Placeholder 10">
            <a:extLst>
              <a:ext uri="{FF2B5EF4-FFF2-40B4-BE49-F238E27FC236}">
                <a16:creationId xmlns="" xmlns:a16="http://schemas.microsoft.com/office/drawing/2014/main" id="{B059FC66-04B6-0547-A966-E0FE52257FE8}"/>
              </a:ext>
            </a:extLst>
          </p:cNvPr>
          <p:cNvSpPr>
            <a:spLocks noGrp="1"/>
          </p:cNvSpPr>
          <p:nvPr>
            <p:ph type="body" sz="quarter" idx="13"/>
          </p:nvPr>
        </p:nvSpPr>
        <p:spPr>
          <a:prstGeom prst="rect">
            <a:avLst/>
          </a:prstGeom>
        </p:spPr>
        <p:txBody>
          <a:bodyPr/>
          <a:lstStyle/>
          <a:p>
            <a:pPr marL="365760" indent="-365760"/>
            <a:r>
              <a:rPr lang="en-US" sz="2800" dirty="0"/>
              <a:t>What new ideas and/or learning resonated with you?</a:t>
            </a:r>
          </a:p>
          <a:p>
            <a:pPr marL="365760" indent="-365760"/>
            <a:r>
              <a:rPr lang="en-US" sz="2800" dirty="0"/>
              <a:t>What do you want to learn more about?</a:t>
            </a:r>
          </a:p>
          <a:p>
            <a:pPr marL="365760" indent="-365760"/>
            <a:r>
              <a:rPr lang="en-US" sz="2800" dirty="0"/>
              <a:t>What next steps might you take as a leader to improve the formative assessment process in your school or district?</a:t>
            </a:r>
          </a:p>
        </p:txBody>
      </p:sp>
      <p:sp>
        <p:nvSpPr>
          <p:cNvPr id="3" name="Slide Number Placeholder 2">
            <a:extLst>
              <a:ext uri="{FF2B5EF4-FFF2-40B4-BE49-F238E27FC236}">
                <a16:creationId xmlns="" xmlns:a16="http://schemas.microsoft.com/office/drawing/2014/main" id="{8A30AABA-848D-654E-ACE4-8711FD737073}"/>
              </a:ext>
            </a:extLst>
          </p:cNvPr>
          <p:cNvSpPr>
            <a:spLocks noGrp="1"/>
          </p:cNvSpPr>
          <p:nvPr>
            <p:ph type="sldNum" sz="quarter" idx="12"/>
          </p:nvPr>
        </p:nvSpPr>
        <p:spPr/>
        <p:txBody>
          <a:bodyPr>
            <a:normAutofit lnSpcReduction="10000"/>
          </a:bodyPr>
          <a:lstStyle/>
          <a:p>
            <a:fld id="{91BD7323-49BF-4C97-8773-5EC64C492009}" type="slidenum">
              <a:rPr lang="en-US" smtClean="0"/>
              <a:pPr/>
              <a:t>42</a:t>
            </a:fld>
            <a:endParaRPr lang="en-US"/>
          </a:p>
        </p:txBody>
      </p:sp>
    </p:spTree>
    <p:extLst>
      <p:ext uri="{BB962C8B-B14F-4D97-AF65-F5344CB8AC3E}">
        <p14:creationId xmlns:p14="http://schemas.microsoft.com/office/powerpoint/2010/main" val="1477682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F90E14-AD24-BA48-89A4-CA3D16CD47D5}"/>
              </a:ext>
            </a:extLst>
          </p:cNvPr>
          <p:cNvSpPr>
            <a:spLocks noGrp="1"/>
          </p:cNvSpPr>
          <p:nvPr>
            <p:ph type="title"/>
          </p:nvPr>
        </p:nvSpPr>
        <p:spPr/>
        <p:txBody>
          <a:bodyPr>
            <a:normAutofit/>
          </a:bodyPr>
          <a:lstStyle/>
          <a:p>
            <a:r>
              <a:rPr lang="en-US" sz="4400" dirty="0" smtClean="0"/>
              <a:t>Module Feedback</a:t>
            </a:r>
            <a:endParaRPr lang="en-US" sz="4400" dirty="0"/>
          </a:p>
        </p:txBody>
      </p:sp>
      <p:sp>
        <p:nvSpPr>
          <p:cNvPr id="11" name="Content Placeholder 10">
            <a:extLst>
              <a:ext uri="{FF2B5EF4-FFF2-40B4-BE49-F238E27FC236}">
                <a16:creationId xmlns="" xmlns:a16="http://schemas.microsoft.com/office/drawing/2014/main" id="{B059FC66-04B6-0547-A966-E0FE52257FE8}"/>
              </a:ext>
            </a:extLst>
          </p:cNvPr>
          <p:cNvSpPr>
            <a:spLocks noGrp="1"/>
          </p:cNvSpPr>
          <p:nvPr>
            <p:ph type="body" sz="quarter" idx="13"/>
          </p:nvPr>
        </p:nvSpPr>
        <p:spPr>
          <a:prstGeom prst="rect">
            <a:avLst/>
          </a:prstGeom>
        </p:spPr>
        <p:txBody>
          <a:bodyPr/>
          <a:lstStyle/>
          <a:p>
            <a:pPr marL="365760" indent="-365760"/>
            <a:r>
              <a:rPr lang="en-US" sz="2800" dirty="0" smtClean="0"/>
              <a:t>Please fill out this survey to provide us with feedback about this module. This survey must be filled out in order to receive </a:t>
            </a:r>
            <a:r>
              <a:rPr lang="en-US" sz="2800" smtClean="0"/>
              <a:t>EILA credit.</a:t>
            </a:r>
            <a:endParaRPr lang="en-US" sz="2800" dirty="0" smtClean="0"/>
          </a:p>
          <a:p>
            <a:pPr marL="365760" indent="-365760"/>
            <a:r>
              <a:rPr lang="en-US" sz="2800" dirty="0" smtClean="0"/>
              <a:t>https</a:t>
            </a:r>
            <a:r>
              <a:rPr lang="en-US" sz="2800" dirty="0"/>
              <a:t>://</a:t>
            </a:r>
            <a:r>
              <a:rPr lang="en-US" sz="2800" dirty="0" err="1"/>
              <a:t>forms.gle</a:t>
            </a:r>
            <a:r>
              <a:rPr lang="en-US" sz="2800" dirty="0"/>
              <a:t>/AVJ4ZKU15xzqTopM7</a:t>
            </a:r>
          </a:p>
        </p:txBody>
      </p:sp>
      <p:sp>
        <p:nvSpPr>
          <p:cNvPr id="3" name="Slide Number Placeholder 2">
            <a:extLst>
              <a:ext uri="{FF2B5EF4-FFF2-40B4-BE49-F238E27FC236}">
                <a16:creationId xmlns="" xmlns:a16="http://schemas.microsoft.com/office/drawing/2014/main" id="{8A30AABA-848D-654E-ACE4-8711FD737073}"/>
              </a:ext>
            </a:extLst>
          </p:cNvPr>
          <p:cNvSpPr>
            <a:spLocks noGrp="1"/>
          </p:cNvSpPr>
          <p:nvPr>
            <p:ph type="sldNum" sz="quarter" idx="12"/>
          </p:nvPr>
        </p:nvSpPr>
        <p:spPr/>
        <p:txBody>
          <a:bodyPr>
            <a:normAutofit lnSpcReduction="10000"/>
          </a:bodyPr>
          <a:lstStyle/>
          <a:p>
            <a:fld id="{91BD7323-49BF-4C97-8773-5EC64C492009}" type="slidenum">
              <a:rPr lang="en-US" smtClean="0"/>
              <a:pPr/>
              <a:t>43</a:t>
            </a:fld>
            <a:endParaRPr lang="en-US"/>
          </a:p>
        </p:txBody>
      </p:sp>
    </p:spTree>
    <p:extLst>
      <p:ext uri="{BB962C8B-B14F-4D97-AF65-F5344CB8AC3E}">
        <p14:creationId xmlns:p14="http://schemas.microsoft.com/office/powerpoint/2010/main" val="1696381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0D020F-F9D5-1043-8DC1-F59E32027CB0}"/>
              </a:ext>
            </a:extLst>
          </p:cNvPr>
          <p:cNvSpPr>
            <a:spLocks noGrp="1"/>
          </p:cNvSpPr>
          <p:nvPr>
            <p:ph type="title"/>
          </p:nvPr>
        </p:nvSpPr>
        <p:spPr/>
        <p:txBody>
          <a:bodyPr/>
          <a:lstStyle/>
          <a:p>
            <a:r>
              <a:rPr lang="en-US" dirty="0"/>
              <a:t>The End</a:t>
            </a:r>
          </a:p>
        </p:txBody>
      </p:sp>
    </p:spTree>
    <p:extLst>
      <p:ext uri="{BB962C8B-B14F-4D97-AF65-F5344CB8AC3E}">
        <p14:creationId xmlns:p14="http://schemas.microsoft.com/office/powerpoint/2010/main" val="403575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D1FAD29E-292D-5C4C-9EC8-8938AF27833F}"/>
              </a:ext>
            </a:extLst>
          </p:cNvPr>
          <p:cNvSpPr>
            <a:spLocks noGrp="1"/>
          </p:cNvSpPr>
          <p:nvPr>
            <p:ph type="title"/>
          </p:nvPr>
        </p:nvSpPr>
        <p:spPr/>
        <p:txBody>
          <a:bodyPr/>
          <a:lstStyle/>
          <a:p>
            <a:r>
              <a:rPr lang="en-US" sz="4400" dirty="0"/>
              <a:t>Formative Assessment: </a:t>
            </a:r>
            <a:br>
              <a:rPr lang="en-US" sz="4400" dirty="0"/>
            </a:br>
            <a:r>
              <a:rPr lang="en-US" sz="4400" dirty="0"/>
              <a:t>A Definition</a:t>
            </a:r>
          </a:p>
        </p:txBody>
      </p:sp>
      <p:sp>
        <p:nvSpPr>
          <p:cNvPr id="2" name="Content Placeholder 1">
            <a:extLst>
              <a:ext uri="{FF2B5EF4-FFF2-40B4-BE49-F238E27FC236}">
                <a16:creationId xmlns="" xmlns:a16="http://schemas.microsoft.com/office/drawing/2014/main" id="{BF0E909E-F770-F940-8545-C438F7974C6E}"/>
              </a:ext>
            </a:extLst>
          </p:cNvPr>
          <p:cNvSpPr>
            <a:spLocks noGrp="1"/>
          </p:cNvSpPr>
          <p:nvPr>
            <p:ph sz="quarter" idx="12"/>
          </p:nvPr>
        </p:nvSpPr>
        <p:spPr>
          <a:xfrm>
            <a:off x="1137677" y="2315598"/>
            <a:ext cx="8311123" cy="3289419"/>
          </a:xfrm>
          <a:prstGeom prst="roundRect">
            <a:avLst/>
          </a:prstGeom>
          <a:solidFill>
            <a:srgbClr val="FEF0CA"/>
          </a:solidFill>
        </p:spPr>
        <p:txBody>
          <a:bodyPr/>
          <a:lstStyle/>
          <a:p>
            <a:r>
              <a:rPr lang="en-US" sz="2800" dirty="0"/>
              <a:t>Formative assessment is a planned, ongoing process used by all students and teachers during learning and teaching to elicit and use evidence of student learning to improve student understanding of intended disciplinary learning outcomes and support students to become self-directed learners. </a:t>
            </a:r>
          </a:p>
          <a:p>
            <a:pPr marL="114346" indent="0" algn="r">
              <a:buNone/>
            </a:pPr>
            <a:r>
              <a:rPr lang="en-US" sz="2000" dirty="0"/>
              <a:t>(CCSSO, 2018)</a:t>
            </a:r>
          </a:p>
        </p:txBody>
      </p:sp>
      <p:sp>
        <p:nvSpPr>
          <p:cNvPr id="4" name="Slide Number Placeholder 5">
            <a:extLst>
              <a:ext uri="{FF2B5EF4-FFF2-40B4-BE49-F238E27FC236}">
                <a16:creationId xmlns="" xmlns:a16="http://schemas.microsoft.com/office/drawing/2014/main" id="{6C918A50-A7D8-E14E-8ACE-217FF486918B}"/>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5</a:t>
            </a:fld>
            <a:endParaRPr lang="en-US" dirty="0"/>
          </a:p>
        </p:txBody>
      </p:sp>
    </p:spTree>
    <p:extLst>
      <p:ext uri="{BB962C8B-B14F-4D97-AF65-F5344CB8AC3E}">
        <p14:creationId xmlns:p14="http://schemas.microsoft.com/office/powerpoint/2010/main" val="383837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18EABF6-67C5-7D45-94A4-49358059AB4B}"/>
              </a:ext>
            </a:extLst>
          </p:cNvPr>
          <p:cNvSpPr>
            <a:spLocks noGrp="1"/>
          </p:cNvSpPr>
          <p:nvPr>
            <p:ph type="title"/>
          </p:nvPr>
        </p:nvSpPr>
        <p:spPr>
          <a:xfrm>
            <a:off x="1156002" y="355904"/>
            <a:ext cx="8140398" cy="1320800"/>
          </a:xfrm>
        </p:spPr>
        <p:txBody>
          <a:bodyPr/>
          <a:lstStyle/>
          <a:p>
            <a:r>
              <a:rPr lang="en-US" sz="4400" dirty="0"/>
              <a:t>Formative Assessment Process is NOT… </a:t>
            </a:r>
          </a:p>
        </p:txBody>
      </p:sp>
      <p:sp>
        <p:nvSpPr>
          <p:cNvPr id="6" name="Content Placeholder 5">
            <a:extLst>
              <a:ext uri="{FF2B5EF4-FFF2-40B4-BE49-F238E27FC236}">
                <a16:creationId xmlns="" xmlns:a16="http://schemas.microsoft.com/office/drawing/2014/main" id="{9CCA59D3-0442-9B49-97F5-204F8B009129}"/>
              </a:ext>
            </a:extLst>
          </p:cNvPr>
          <p:cNvSpPr>
            <a:spLocks noGrp="1"/>
          </p:cNvSpPr>
          <p:nvPr>
            <p:ph sz="quarter" idx="12"/>
          </p:nvPr>
        </p:nvSpPr>
        <p:spPr>
          <a:xfrm>
            <a:off x="1137677" y="2294098"/>
            <a:ext cx="9090025" cy="4878388"/>
          </a:xfrm>
        </p:spPr>
        <p:txBody>
          <a:bodyPr/>
          <a:lstStyle/>
          <a:p>
            <a:pPr marL="365760" indent="-365760">
              <a:buFont typeface="Wingdings 3" panose="05040102010807070707" pitchFamily="18" charset="2"/>
              <a:buChar char="}"/>
            </a:pPr>
            <a:r>
              <a:rPr lang="en-US" sz="2800" dirty="0"/>
              <a:t>a test, tool, product or strategy</a:t>
            </a:r>
          </a:p>
          <a:p>
            <a:pPr marL="365760" indent="-365760">
              <a:buFont typeface="Wingdings 3" panose="05040102010807070707" pitchFamily="18" charset="2"/>
              <a:buChar char="}"/>
            </a:pPr>
            <a:r>
              <a:rPr lang="en-US" sz="2800" dirty="0"/>
              <a:t>a one-time event</a:t>
            </a:r>
          </a:p>
          <a:p>
            <a:pPr marL="365760" indent="-365760">
              <a:buFont typeface="Wingdings 3" panose="05040102010807070707" pitchFamily="18" charset="2"/>
              <a:buChar char="}"/>
            </a:pPr>
            <a:r>
              <a:rPr lang="en-US" sz="2800" dirty="0"/>
              <a:t>used to generate a grade or score</a:t>
            </a:r>
          </a:p>
          <a:p>
            <a:pPr marL="365760" indent="-365760">
              <a:buFont typeface="Wingdings 3" panose="05040102010807070707" pitchFamily="18" charset="2"/>
              <a:buChar char="}"/>
            </a:pPr>
            <a:r>
              <a:rPr lang="en-US" sz="2800" dirty="0"/>
              <a:t>something new</a:t>
            </a:r>
          </a:p>
          <a:p>
            <a:pPr marL="365760" indent="-365760">
              <a:buFont typeface="Wingdings 3" panose="05040102010807070707" pitchFamily="18" charset="2"/>
              <a:buChar char="}"/>
            </a:pPr>
            <a:r>
              <a:rPr lang="en-US" sz="2800" dirty="0"/>
              <a:t>“just good teaching”</a:t>
            </a:r>
          </a:p>
          <a:p>
            <a:endParaRPr lang="en-US" dirty="0"/>
          </a:p>
        </p:txBody>
      </p:sp>
      <p:sp>
        <p:nvSpPr>
          <p:cNvPr id="5" name="Slide Number Placeholder 5">
            <a:extLst>
              <a:ext uri="{FF2B5EF4-FFF2-40B4-BE49-F238E27FC236}">
                <a16:creationId xmlns="" xmlns:a16="http://schemas.microsoft.com/office/drawing/2014/main" id="{4EBC8EEB-2D1A-6541-910B-3AEE97581D05}"/>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6</a:t>
            </a:fld>
            <a:endParaRPr lang="en-US" dirty="0"/>
          </a:p>
        </p:txBody>
      </p:sp>
    </p:spTree>
    <p:extLst>
      <p:ext uri="{BB962C8B-B14F-4D97-AF65-F5344CB8AC3E}">
        <p14:creationId xmlns:p14="http://schemas.microsoft.com/office/powerpoint/2010/main" val="6169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A644C5D-566B-5E4B-AB57-35F84AA51E13}"/>
              </a:ext>
            </a:extLst>
          </p:cNvPr>
          <p:cNvSpPr>
            <a:spLocks noGrp="1"/>
          </p:cNvSpPr>
          <p:nvPr>
            <p:ph type="title"/>
          </p:nvPr>
        </p:nvSpPr>
        <p:spPr>
          <a:xfrm>
            <a:off x="1149551" y="245340"/>
            <a:ext cx="9740121" cy="1320800"/>
          </a:xfrm>
        </p:spPr>
        <p:txBody>
          <a:bodyPr/>
          <a:lstStyle/>
          <a:p>
            <a:r>
              <a:rPr lang="en-US" sz="4400" dirty="0"/>
              <a:t>Formative Assessment Cycle</a:t>
            </a:r>
          </a:p>
        </p:txBody>
      </p:sp>
      <p:pic>
        <p:nvPicPr>
          <p:cNvPr id="14" name="Content Placeholder 13" descr="An image of the formative assessment cycle that shows the progressions of the process as it continually moves from learning expectations to eliciting evidence to interpretting evidence to acting on evidence. The cycle continues to repeat and progress in that same order.">
            <a:extLst>
              <a:ext uri="{FF2B5EF4-FFF2-40B4-BE49-F238E27FC236}">
                <a16:creationId xmlns="" xmlns:a16="http://schemas.microsoft.com/office/drawing/2014/main" id="{FDC9C438-09B5-414C-8533-CF76EF28D8E0}"/>
              </a:ext>
              <a:ext uri="{C183D7F6-B498-43B3-948B-1728B52AA6E4}">
                <adec:decorative xmlns="" xmlns:adec="http://schemas.microsoft.com/office/drawing/2017/decorative" val="0"/>
              </a:ext>
            </a:extLst>
          </p:cNvPr>
          <p:cNvPicPr>
            <a:picLocks noGrp="1" noChangeAspect="1"/>
          </p:cNvPicPr>
          <p:nvPr>
            <p:ph sz="half" idx="14"/>
          </p:nvPr>
        </p:nvPicPr>
        <p:blipFill>
          <a:blip r:embed="rId3">
            <a:extLst>
              <a:ext uri="{28A0092B-C50C-407E-A947-70E740481C1C}">
                <a14:useLocalDpi xmlns:a14="http://schemas.microsoft.com/office/drawing/2010/main" val="0"/>
              </a:ext>
            </a:extLst>
          </a:blip>
          <a:srcRect/>
          <a:stretch/>
        </p:blipFill>
        <p:spPr>
          <a:xfrm>
            <a:off x="481749" y="1437695"/>
            <a:ext cx="11228502" cy="1991305"/>
          </a:xfrm>
        </p:spPr>
      </p:pic>
      <p:sp>
        <p:nvSpPr>
          <p:cNvPr id="5" name="Content Placeholder 4">
            <a:extLst>
              <a:ext uri="{FF2B5EF4-FFF2-40B4-BE49-F238E27FC236}">
                <a16:creationId xmlns="" xmlns:a16="http://schemas.microsoft.com/office/drawing/2014/main" id="{9C649AB5-6817-614C-8888-4C10BA50F5E4}"/>
              </a:ext>
            </a:extLst>
          </p:cNvPr>
          <p:cNvSpPr>
            <a:spLocks noGrp="1"/>
          </p:cNvSpPr>
          <p:nvPr>
            <p:ph sz="half" idx="1"/>
          </p:nvPr>
        </p:nvSpPr>
        <p:spPr>
          <a:xfrm>
            <a:off x="1245461" y="3571502"/>
            <a:ext cx="2381659" cy="2676897"/>
          </a:xfrm>
        </p:spPr>
        <p:txBody>
          <a:bodyPr/>
          <a:lstStyle/>
          <a:p>
            <a:pPr>
              <a:spcBef>
                <a:spcPts val="0"/>
              </a:spcBef>
              <a:spcAft>
                <a:spcPts val="1200"/>
              </a:spcAft>
            </a:pPr>
            <a:r>
              <a:rPr lang="en-US" sz="2800" dirty="0"/>
              <a:t>Learning Expectations</a:t>
            </a:r>
          </a:p>
          <a:p>
            <a:pPr marL="342900" lvl="0" indent="-342900" algn="ctr">
              <a:lnSpc>
                <a:spcPct val="100000"/>
              </a:lnSpc>
              <a:spcBef>
                <a:spcPts val="400"/>
              </a:spcBef>
              <a:spcAft>
                <a:spcPts val="400"/>
              </a:spcAft>
              <a:buFont typeface="Arial" panose="020B0604020202020204" pitchFamily="34" charset="0"/>
              <a:buChar char="•"/>
            </a:pPr>
            <a:r>
              <a:rPr lang="en-US" sz="2000" dirty="0"/>
              <a:t>Learning Goals</a:t>
            </a:r>
          </a:p>
          <a:p>
            <a:pPr marL="342900" lvl="0" indent="-342900">
              <a:lnSpc>
                <a:spcPct val="100000"/>
              </a:lnSpc>
              <a:spcBef>
                <a:spcPts val="400"/>
              </a:spcBef>
              <a:spcAft>
                <a:spcPts val="400"/>
              </a:spcAft>
              <a:buFont typeface="Arial" panose="020B0604020202020204" pitchFamily="34" charset="0"/>
              <a:buChar char="•"/>
            </a:pPr>
            <a:r>
              <a:rPr lang="en-US" sz="2000" dirty="0"/>
              <a:t>Success Criteria</a:t>
            </a:r>
          </a:p>
          <a:p>
            <a:pPr marL="342900" lvl="0" indent="-342900">
              <a:lnSpc>
                <a:spcPct val="100000"/>
              </a:lnSpc>
              <a:spcBef>
                <a:spcPts val="400"/>
              </a:spcBef>
              <a:spcAft>
                <a:spcPts val="400"/>
              </a:spcAft>
              <a:buFont typeface="Arial" panose="020B0604020202020204" pitchFamily="34" charset="0"/>
              <a:buChar char="•"/>
            </a:pPr>
            <a:r>
              <a:rPr lang="en-US" sz="2000" dirty="0"/>
              <a:t>learning progressions</a:t>
            </a:r>
          </a:p>
          <a:p>
            <a:endParaRPr lang="en-US" dirty="0"/>
          </a:p>
        </p:txBody>
      </p:sp>
      <p:sp>
        <p:nvSpPr>
          <p:cNvPr id="6" name="Content Placeholder 5">
            <a:extLst>
              <a:ext uri="{FF2B5EF4-FFF2-40B4-BE49-F238E27FC236}">
                <a16:creationId xmlns="" xmlns:a16="http://schemas.microsoft.com/office/drawing/2014/main" id="{A2243C02-AD7A-604E-B932-3A949BFF2271}"/>
              </a:ext>
            </a:extLst>
          </p:cNvPr>
          <p:cNvSpPr>
            <a:spLocks noGrp="1"/>
          </p:cNvSpPr>
          <p:nvPr>
            <p:ph sz="half" idx="11"/>
          </p:nvPr>
        </p:nvSpPr>
        <p:spPr>
          <a:xfrm>
            <a:off x="3627120" y="3568087"/>
            <a:ext cx="2773679" cy="2636810"/>
          </a:xfrm>
        </p:spPr>
        <p:txBody>
          <a:bodyPr/>
          <a:lstStyle/>
          <a:p>
            <a:pPr algn="ctr">
              <a:spcBef>
                <a:spcPts val="0"/>
              </a:spcBef>
              <a:spcAft>
                <a:spcPts val="1200"/>
              </a:spcAft>
            </a:pPr>
            <a:r>
              <a:rPr lang="en-US" sz="2800" dirty="0"/>
              <a:t>Elicit </a:t>
            </a:r>
            <a:br>
              <a:rPr lang="en-US" sz="2800" dirty="0"/>
            </a:br>
            <a:r>
              <a:rPr lang="en-US" sz="2800" dirty="0"/>
              <a:t>Evidence</a:t>
            </a:r>
          </a:p>
          <a:p>
            <a:pPr marL="285750" lvl="0" indent="-285750">
              <a:lnSpc>
                <a:spcPct val="100000"/>
              </a:lnSpc>
              <a:spcBef>
                <a:spcPts val="400"/>
              </a:spcBef>
              <a:spcAft>
                <a:spcPts val="400"/>
              </a:spcAft>
              <a:buFont typeface="Arial" panose="020B0604020202020204" pitchFamily="34" charset="0"/>
              <a:buChar char="•"/>
            </a:pPr>
            <a:r>
              <a:rPr lang="en-US" sz="2000" dirty="0"/>
              <a:t>strategy</a:t>
            </a:r>
          </a:p>
          <a:p>
            <a:pPr marL="285750" lvl="0" indent="-285750">
              <a:lnSpc>
                <a:spcPct val="100000"/>
              </a:lnSpc>
              <a:spcBef>
                <a:spcPts val="400"/>
              </a:spcBef>
              <a:spcAft>
                <a:spcPts val="400"/>
              </a:spcAft>
              <a:buFont typeface="Arial" panose="020B0604020202020204" pitchFamily="34" charset="0"/>
              <a:buChar char="•"/>
            </a:pPr>
            <a:r>
              <a:rPr lang="en-US" sz="2000" dirty="0"/>
              <a:t>anticipate responses</a:t>
            </a:r>
          </a:p>
          <a:p>
            <a:pPr marL="285750" lvl="0" indent="-285750">
              <a:lnSpc>
                <a:spcPct val="100000"/>
              </a:lnSpc>
              <a:spcBef>
                <a:spcPts val="400"/>
              </a:spcBef>
              <a:spcAft>
                <a:spcPts val="400"/>
              </a:spcAft>
              <a:buFont typeface="Arial" panose="020B0604020202020204" pitchFamily="34" charset="0"/>
              <a:buChar char="•"/>
            </a:pPr>
            <a:r>
              <a:rPr lang="en-US" sz="2000" dirty="0"/>
              <a:t>embed in teaching and learning</a:t>
            </a:r>
          </a:p>
          <a:p>
            <a:endParaRPr lang="en-US" dirty="0"/>
          </a:p>
        </p:txBody>
      </p:sp>
      <p:sp>
        <p:nvSpPr>
          <p:cNvPr id="7" name="Content Placeholder 6">
            <a:extLst>
              <a:ext uri="{FF2B5EF4-FFF2-40B4-BE49-F238E27FC236}">
                <a16:creationId xmlns="" xmlns:a16="http://schemas.microsoft.com/office/drawing/2014/main" id="{3A47B275-31CC-8E46-9A80-E2FFC24CBAD6}"/>
              </a:ext>
            </a:extLst>
          </p:cNvPr>
          <p:cNvSpPr>
            <a:spLocks noGrp="1"/>
          </p:cNvSpPr>
          <p:nvPr>
            <p:ph sz="half" idx="12"/>
          </p:nvPr>
        </p:nvSpPr>
        <p:spPr>
          <a:xfrm>
            <a:off x="6400799" y="3568087"/>
            <a:ext cx="2636520" cy="2497723"/>
          </a:xfrm>
        </p:spPr>
        <p:txBody>
          <a:bodyPr/>
          <a:lstStyle/>
          <a:p>
            <a:pPr algn="ctr">
              <a:spcBef>
                <a:spcPts val="0"/>
              </a:spcBef>
              <a:spcAft>
                <a:spcPts val="1200"/>
              </a:spcAft>
            </a:pPr>
            <a:r>
              <a:rPr lang="en-US" sz="2800" dirty="0"/>
              <a:t>Interpret Evidence</a:t>
            </a:r>
          </a:p>
          <a:p>
            <a:pPr marL="342900" lvl="0" indent="-342900">
              <a:lnSpc>
                <a:spcPct val="100000"/>
              </a:lnSpc>
              <a:spcBef>
                <a:spcPts val="400"/>
              </a:spcBef>
              <a:spcAft>
                <a:spcPts val="400"/>
              </a:spcAft>
              <a:buFont typeface="Arial" panose="020B0604020202020204" pitchFamily="34" charset="0"/>
              <a:buChar char="•"/>
            </a:pPr>
            <a:r>
              <a:rPr lang="en-US" sz="2000" dirty="0"/>
              <a:t>peer- and self-assessment</a:t>
            </a:r>
          </a:p>
          <a:p>
            <a:pPr marL="342900" lvl="0" indent="-342900">
              <a:lnSpc>
                <a:spcPct val="100000"/>
              </a:lnSpc>
              <a:spcBef>
                <a:spcPts val="400"/>
              </a:spcBef>
              <a:spcAft>
                <a:spcPts val="400"/>
              </a:spcAft>
              <a:buFont typeface="Arial" panose="020B0604020202020204" pitchFamily="34" charset="0"/>
              <a:buChar char="•"/>
            </a:pPr>
            <a:r>
              <a:rPr lang="en-US" sz="2000" dirty="0"/>
              <a:t>individuals and patterns</a:t>
            </a:r>
          </a:p>
          <a:p>
            <a:endParaRPr lang="en-US" dirty="0"/>
          </a:p>
        </p:txBody>
      </p:sp>
      <p:sp>
        <p:nvSpPr>
          <p:cNvPr id="8" name="Content Placeholder 7">
            <a:extLst>
              <a:ext uri="{FF2B5EF4-FFF2-40B4-BE49-F238E27FC236}">
                <a16:creationId xmlns="" xmlns:a16="http://schemas.microsoft.com/office/drawing/2014/main" id="{BCA72905-B4FF-7045-8C7F-4CE7D46467F9}"/>
              </a:ext>
            </a:extLst>
          </p:cNvPr>
          <p:cNvSpPr>
            <a:spLocks noGrp="1"/>
          </p:cNvSpPr>
          <p:nvPr>
            <p:ph sz="half" idx="13"/>
          </p:nvPr>
        </p:nvSpPr>
        <p:spPr>
          <a:xfrm>
            <a:off x="9037319" y="3568087"/>
            <a:ext cx="2472530" cy="2680313"/>
          </a:xfrm>
        </p:spPr>
        <p:txBody>
          <a:bodyPr/>
          <a:lstStyle/>
          <a:p>
            <a:pPr algn="ctr">
              <a:spcBef>
                <a:spcPts val="0"/>
              </a:spcBef>
              <a:spcAft>
                <a:spcPts val="1200"/>
              </a:spcAft>
            </a:pPr>
            <a:r>
              <a:rPr lang="en-US" sz="2800" dirty="0"/>
              <a:t>Act on Evidence</a:t>
            </a:r>
          </a:p>
          <a:p>
            <a:pPr marL="342900" lvl="0" indent="-342900">
              <a:lnSpc>
                <a:spcPct val="100000"/>
              </a:lnSpc>
              <a:spcBef>
                <a:spcPts val="400"/>
              </a:spcBef>
              <a:spcAft>
                <a:spcPts val="400"/>
              </a:spcAft>
              <a:buFont typeface="Arial" panose="020B0604020202020204" pitchFamily="34" charset="0"/>
              <a:buChar char="•"/>
            </a:pPr>
            <a:r>
              <a:rPr lang="en-US" sz="2000" dirty="0"/>
              <a:t>actionable</a:t>
            </a:r>
            <a:r>
              <a:rPr lang="en-US" sz="2000" b="1" dirty="0"/>
              <a:t> </a:t>
            </a:r>
            <a:r>
              <a:rPr lang="en-US" sz="2000" dirty="0"/>
              <a:t>feedback</a:t>
            </a:r>
          </a:p>
          <a:p>
            <a:pPr marL="342900" lvl="0" indent="-342900">
              <a:lnSpc>
                <a:spcPct val="100000"/>
              </a:lnSpc>
              <a:spcBef>
                <a:spcPts val="400"/>
              </a:spcBef>
              <a:spcAft>
                <a:spcPts val="400"/>
              </a:spcAft>
              <a:buFont typeface="Arial" panose="020B0604020202020204" pitchFamily="34" charset="0"/>
              <a:buChar char="•"/>
            </a:pPr>
            <a:r>
              <a:rPr lang="en-US" sz="2000" dirty="0"/>
              <a:t>using evidence and feedback to move learning</a:t>
            </a:r>
          </a:p>
          <a:p>
            <a:endParaRPr lang="en-US" dirty="0"/>
          </a:p>
        </p:txBody>
      </p:sp>
      <p:sp>
        <p:nvSpPr>
          <p:cNvPr id="9" name="Slide Number Placeholder 5">
            <a:extLst>
              <a:ext uri="{FF2B5EF4-FFF2-40B4-BE49-F238E27FC236}">
                <a16:creationId xmlns="" xmlns:a16="http://schemas.microsoft.com/office/drawing/2014/main" id="{5A71F26B-9986-7942-BC97-21EABF17FF3A}"/>
              </a:ext>
            </a:extLst>
          </p:cNvPr>
          <p:cNvSpPr txBox="1">
            <a:spLocks/>
          </p:cNvSpPr>
          <p:nvPr/>
        </p:nvSpPr>
        <p:spPr>
          <a:xfrm>
            <a:off x="11169166" y="6462050"/>
            <a:ext cx="683339"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740369-ADDF-1D46-A862-50873F10EBB7}" type="slidenum">
              <a:rPr lang="en-US" smtClean="0">
                <a:solidFill>
                  <a:srgbClr val="4A66AC"/>
                </a:solidFill>
              </a:rPr>
              <a:pPr/>
              <a:t>7</a:t>
            </a:fld>
            <a:endParaRPr lang="en-US" dirty="0">
              <a:solidFill>
                <a:srgbClr val="4A66AC"/>
              </a:solidFill>
            </a:endParaRPr>
          </a:p>
        </p:txBody>
      </p:sp>
    </p:spTree>
    <p:extLst>
      <p:ext uri="{BB962C8B-B14F-4D97-AF65-F5344CB8AC3E}">
        <p14:creationId xmlns:p14="http://schemas.microsoft.com/office/powerpoint/2010/main" val="237660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9DFE3F-992B-BA45-9A33-0463F3251C91}"/>
              </a:ext>
            </a:extLst>
          </p:cNvPr>
          <p:cNvSpPr>
            <a:spLocks noGrp="1"/>
          </p:cNvSpPr>
          <p:nvPr>
            <p:ph type="title"/>
          </p:nvPr>
        </p:nvSpPr>
        <p:spPr/>
        <p:txBody>
          <a:bodyPr/>
          <a:lstStyle/>
          <a:p>
            <a:r>
              <a:rPr lang="en-US" sz="4400"/>
              <a:t>Three Questions</a:t>
            </a:r>
            <a:endParaRPr lang="en-US" sz="4400" dirty="0"/>
          </a:p>
        </p:txBody>
      </p:sp>
      <p:pic>
        <p:nvPicPr>
          <p:cNvPr id="8" name="Content Placeholder 7" descr="An image showing the formative assessment process is a cycle that guides teachers and students to answer three critical questions to move student learning forward: where am I going?; where am I now?; where to next?&#10;">
            <a:extLst>
              <a:ext uri="{FF2B5EF4-FFF2-40B4-BE49-F238E27FC236}">
                <a16:creationId xmlns="" xmlns:a16="http://schemas.microsoft.com/office/drawing/2014/main" id="{DD35835C-E1CA-A749-8583-B7F0572834F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55356" y="1215486"/>
            <a:ext cx="5769864" cy="4879452"/>
          </a:xfrm>
        </p:spPr>
      </p:pic>
      <p:sp>
        <p:nvSpPr>
          <p:cNvPr id="4" name="Content Placeholder 3">
            <a:extLst>
              <a:ext uri="{FF2B5EF4-FFF2-40B4-BE49-F238E27FC236}">
                <a16:creationId xmlns="" xmlns:a16="http://schemas.microsoft.com/office/drawing/2014/main" id="{A41B930F-B78D-4947-8394-3AB2CC8AE056}"/>
              </a:ext>
            </a:extLst>
          </p:cNvPr>
          <p:cNvSpPr>
            <a:spLocks noGrp="1"/>
          </p:cNvSpPr>
          <p:nvPr>
            <p:ph sz="half" idx="2"/>
          </p:nvPr>
        </p:nvSpPr>
        <p:spPr>
          <a:xfrm>
            <a:off x="1149552" y="6352341"/>
            <a:ext cx="7358697" cy="669201"/>
          </a:xfrm>
        </p:spPr>
        <p:txBody>
          <a:bodyPr/>
          <a:lstStyle/>
          <a:p>
            <a:r>
              <a:rPr lang="en-US" sz="2400" dirty="0"/>
              <a:t>Adapted from Formative Assessment Insights (</a:t>
            </a:r>
            <a:r>
              <a:rPr lang="en-US" sz="2400" dirty="0" err="1"/>
              <a:t>WestEd</a:t>
            </a:r>
            <a:r>
              <a:rPr lang="en-US" sz="2400" dirty="0"/>
              <a:t>)</a:t>
            </a:r>
          </a:p>
        </p:txBody>
      </p:sp>
      <p:sp>
        <p:nvSpPr>
          <p:cNvPr id="3" name="Slide Number Placeholder 2">
            <a:extLst>
              <a:ext uri="{FF2B5EF4-FFF2-40B4-BE49-F238E27FC236}">
                <a16:creationId xmlns="" xmlns:a16="http://schemas.microsoft.com/office/drawing/2014/main" id="{CF4143F9-F913-FC49-8CBD-7954D0FA5C86}"/>
              </a:ext>
            </a:extLst>
          </p:cNvPr>
          <p:cNvSpPr>
            <a:spLocks noGrp="1"/>
          </p:cNvSpPr>
          <p:nvPr>
            <p:ph type="sldNum" sz="quarter" idx="10"/>
          </p:nvPr>
        </p:nvSpPr>
        <p:spPr/>
        <p:txBody>
          <a:bodyPr/>
          <a:lstStyle/>
          <a:p>
            <a:fld id="{91BD7323-49BF-4C97-8773-5EC64C492009}" type="slidenum">
              <a:rPr lang="en-US" smtClean="0"/>
              <a:pPr/>
              <a:t>8</a:t>
            </a:fld>
            <a:endParaRPr lang="en-US"/>
          </a:p>
        </p:txBody>
      </p:sp>
    </p:spTree>
    <p:extLst>
      <p:ext uri="{BB962C8B-B14F-4D97-AF65-F5344CB8AC3E}">
        <p14:creationId xmlns:p14="http://schemas.microsoft.com/office/powerpoint/2010/main" val="4107081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9DFE3F-992B-BA45-9A33-0463F3251C91}"/>
              </a:ext>
            </a:extLst>
          </p:cNvPr>
          <p:cNvSpPr>
            <a:spLocks noGrp="1"/>
          </p:cNvSpPr>
          <p:nvPr>
            <p:ph type="title"/>
          </p:nvPr>
        </p:nvSpPr>
        <p:spPr/>
        <p:txBody>
          <a:bodyPr/>
          <a:lstStyle/>
          <a:p>
            <a:r>
              <a:rPr lang="en-US" sz="4400" dirty="0"/>
              <a:t>Where am I going?</a:t>
            </a:r>
          </a:p>
        </p:txBody>
      </p:sp>
      <p:pic>
        <p:nvPicPr>
          <p:cNvPr id="8" name="Content Placeholder 7" descr="An image focusing on the &quot;Where am I going?&quot; question and its components: break down a standard, determine learning goals, and develop success.">
            <a:extLst>
              <a:ext uri="{FF2B5EF4-FFF2-40B4-BE49-F238E27FC236}">
                <a16:creationId xmlns="" xmlns:a16="http://schemas.microsoft.com/office/drawing/2014/main" id="{DD35835C-E1CA-A749-8583-B7F0572834F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2455356" y="1216863"/>
            <a:ext cx="5769864" cy="4876697"/>
          </a:xfrm>
        </p:spPr>
      </p:pic>
      <p:sp>
        <p:nvSpPr>
          <p:cNvPr id="4" name="Content Placeholder 3">
            <a:extLst>
              <a:ext uri="{FF2B5EF4-FFF2-40B4-BE49-F238E27FC236}">
                <a16:creationId xmlns="" xmlns:a16="http://schemas.microsoft.com/office/drawing/2014/main" id="{A41B930F-B78D-4947-8394-3AB2CC8AE056}"/>
              </a:ext>
            </a:extLst>
          </p:cNvPr>
          <p:cNvSpPr>
            <a:spLocks noGrp="1"/>
          </p:cNvSpPr>
          <p:nvPr>
            <p:ph sz="half" idx="2"/>
          </p:nvPr>
        </p:nvSpPr>
        <p:spPr>
          <a:xfrm>
            <a:off x="1149552" y="6352341"/>
            <a:ext cx="7358697" cy="669201"/>
          </a:xfrm>
        </p:spPr>
        <p:txBody>
          <a:bodyPr/>
          <a:lstStyle/>
          <a:p>
            <a:r>
              <a:rPr lang="en-US" sz="2400" dirty="0"/>
              <a:t>Adapted from Formative Assessment Insights (</a:t>
            </a:r>
            <a:r>
              <a:rPr lang="en-US" sz="2400" dirty="0" err="1"/>
              <a:t>WestEd</a:t>
            </a:r>
            <a:r>
              <a:rPr lang="en-US" sz="2400" dirty="0"/>
              <a:t>)</a:t>
            </a:r>
          </a:p>
        </p:txBody>
      </p:sp>
      <p:sp>
        <p:nvSpPr>
          <p:cNvPr id="3" name="Slide Number Placeholder 2">
            <a:extLst>
              <a:ext uri="{FF2B5EF4-FFF2-40B4-BE49-F238E27FC236}">
                <a16:creationId xmlns="" xmlns:a16="http://schemas.microsoft.com/office/drawing/2014/main" id="{CF4143F9-F913-FC49-8CBD-7954D0FA5C86}"/>
              </a:ext>
            </a:extLst>
          </p:cNvPr>
          <p:cNvSpPr>
            <a:spLocks noGrp="1"/>
          </p:cNvSpPr>
          <p:nvPr>
            <p:ph type="sldNum" sz="quarter" idx="10"/>
          </p:nvPr>
        </p:nvSpPr>
        <p:spPr/>
        <p:txBody>
          <a:bodyPr/>
          <a:lstStyle/>
          <a:p>
            <a:fld id="{91BD7323-49BF-4C97-8773-5EC64C492009}" type="slidenum">
              <a:rPr lang="en-US" smtClean="0"/>
              <a:pPr/>
              <a:t>9</a:t>
            </a:fld>
            <a:endParaRPr lang="en-US"/>
          </a:p>
        </p:txBody>
      </p:sp>
    </p:spTree>
    <p:extLst>
      <p:ext uri="{BB962C8B-B14F-4D97-AF65-F5344CB8AC3E}">
        <p14:creationId xmlns:p14="http://schemas.microsoft.com/office/powerpoint/2010/main" val="2958064506"/>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76f2a65d80353e131b19c3852c421bb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2021-07-14T04:00:00+00:00</Publication_x0020_Date>
    <Audience1 xmlns="3a62de7d-ba57-4f43-9dae-9623ba637be0"/>
    <_dlc_DocId xmlns="3a62de7d-ba57-4f43-9dae-9623ba637be0">KYED-536-1485</_dlc_DocId>
    <_dlc_DocIdUrl xmlns="3a62de7d-ba57-4f43-9dae-9623ba637be0">
      <Url>https://www.education.ky.gov/curriculum/standards/kyacadstand/_layouts/15/DocIdRedir.aspx?ID=KYED-536-1485</Url>
      <Description>KYED-536-1485</Description>
    </_dlc_DocIdUrl>
    <Content_x0020_Review_x0020_Status xmlns="3a62de7d-ba57-4f43-9dae-9623ba637be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5043A90-E3B3-4EB7-BE94-B021DA17A1F9}"/>
</file>

<file path=customXml/itemProps2.xml><?xml version="1.0" encoding="utf-8"?>
<ds:datastoreItem xmlns:ds="http://schemas.openxmlformats.org/officeDocument/2006/customXml" ds:itemID="{62C23E9A-708A-4488-BC53-5F393D41DE67}">
  <ds:schemaRefs>
    <ds:schemaRef ds:uri="http://schemas.microsoft.com/office/infopath/2007/PartnerControls"/>
    <ds:schemaRef ds:uri="http://schemas.microsoft.com/office/2006/documentManagement/types"/>
    <ds:schemaRef ds:uri="http://purl.org/dc/elements/1.1/"/>
    <ds:schemaRef ds:uri="http://schemas.microsoft.com/sharepoint/v3"/>
    <ds:schemaRef ds:uri="http://purl.org/dc/terms/"/>
    <ds:schemaRef ds:uri="fda1fd82-63c9-4dcd-a1e2-7654a27dcd0b"/>
    <ds:schemaRef ds:uri="http://schemas.microsoft.com/office/2006/metadata/properties"/>
    <ds:schemaRef ds:uri="http://purl.org/dc/dcmitype/"/>
    <ds:schemaRef ds:uri="http://schemas.openxmlformats.org/package/2006/metadata/core-properties"/>
    <ds:schemaRef ds:uri="cf3aa28c-8d44-408c-a5ca-996a87f6cd59"/>
    <ds:schemaRef ds:uri="http://www.w3.org/XML/1998/namespace"/>
  </ds:schemaRefs>
</ds:datastoreItem>
</file>

<file path=customXml/itemProps3.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4.xml><?xml version="1.0" encoding="utf-8"?>
<ds:datastoreItem xmlns:ds="http://schemas.openxmlformats.org/officeDocument/2006/customXml" ds:itemID="{06D5F358-588C-43C8-B106-63245D00147E}"/>
</file>

<file path=docProps/app.xml><?xml version="1.0" encoding="utf-8"?>
<Properties xmlns="http://schemas.openxmlformats.org/officeDocument/2006/extended-properties" xmlns:vt="http://schemas.openxmlformats.org/officeDocument/2006/docPropsVTypes">
  <TotalTime>6328</TotalTime>
  <Words>8250</Words>
  <Application>Microsoft Macintosh PowerPoint</Application>
  <PresentationFormat>Widescreen</PresentationFormat>
  <Paragraphs>658</Paragraphs>
  <Slides>44</Slides>
  <Notes>44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Calibri</vt:lpstr>
      <vt:lpstr>Franklin Gothic Medium</vt:lpstr>
      <vt:lpstr>Georgia</vt:lpstr>
      <vt:lpstr>Helvetica</vt:lpstr>
      <vt:lpstr>System Font Regular</vt:lpstr>
      <vt:lpstr>Wingdings</vt:lpstr>
      <vt:lpstr>Wingdings 2</vt:lpstr>
      <vt:lpstr>Wingdings 3</vt:lpstr>
      <vt:lpstr>Arial</vt:lpstr>
      <vt:lpstr>3_Theme1</vt:lpstr>
      <vt:lpstr>Module 2:  Leading for Formative Assessment</vt:lpstr>
      <vt:lpstr>Learning Goals</vt:lpstr>
      <vt:lpstr>Success Criteria</vt:lpstr>
      <vt:lpstr>Understanding Formative Assessment</vt:lpstr>
      <vt:lpstr>Formative Assessment:  A Definition</vt:lpstr>
      <vt:lpstr>Formative Assessment Process is NOT… </vt:lpstr>
      <vt:lpstr>Formative Assessment Cycle</vt:lpstr>
      <vt:lpstr>Three Questions</vt:lpstr>
      <vt:lpstr>Where am I going?</vt:lpstr>
      <vt:lpstr>Mapping Student Learning</vt:lpstr>
      <vt:lpstr>Meaningful Learning Goals</vt:lpstr>
      <vt:lpstr>Meaningful Success Criteria</vt:lpstr>
      <vt:lpstr>Reflecting on Learning Goals and Success Criteria</vt:lpstr>
      <vt:lpstr>Where am I now?</vt:lpstr>
      <vt:lpstr>Key Considerations for Evidence of Student Learning</vt:lpstr>
      <vt:lpstr>Reflecting on Evidence of Student Learning</vt:lpstr>
      <vt:lpstr>Where to next?</vt:lpstr>
      <vt:lpstr>Pedagogical Action</vt:lpstr>
      <vt:lpstr>Characteristics of Effective Feedback</vt:lpstr>
      <vt:lpstr>Reflecting on Acting on Evidence of Learning</vt:lpstr>
      <vt:lpstr>Effective Formative Assessment: A Student-Centered Approach</vt:lpstr>
      <vt:lpstr>Student Ownership</vt:lpstr>
      <vt:lpstr>Student Engagement with Evidence of Learning</vt:lpstr>
      <vt:lpstr>Video Observation (1)</vt:lpstr>
      <vt:lpstr>Video Observation (2)</vt:lpstr>
      <vt:lpstr>Video Reflection</vt:lpstr>
      <vt:lpstr>School or District Look-Fors</vt:lpstr>
      <vt:lpstr>Leadership for Formative Assessment</vt:lpstr>
      <vt:lpstr>Formative Assessment  Leadership</vt:lpstr>
      <vt:lpstr>Establish a Compelling Case for Formative Assessment</vt:lpstr>
      <vt:lpstr>Your Compelling Case</vt:lpstr>
      <vt:lpstr>Align Policies and Practices</vt:lpstr>
      <vt:lpstr>Examples of Policies and Practices to Consider</vt:lpstr>
      <vt:lpstr>Your Policies and Practices</vt:lpstr>
      <vt:lpstr>Invest in Professional Learning </vt:lpstr>
      <vt:lpstr>Your Professional Learning Context</vt:lpstr>
      <vt:lpstr>Build a Culture of Learning</vt:lpstr>
      <vt:lpstr>PLC and a Culture of Learning</vt:lpstr>
      <vt:lpstr>Your Culture Context</vt:lpstr>
      <vt:lpstr>Supporting Learning Over Compliance</vt:lpstr>
      <vt:lpstr>Reflection on Learning vs. Compliance</vt:lpstr>
      <vt:lpstr>Module Reflection</vt:lpstr>
      <vt:lpstr>Module Feedback</vt:lpstr>
      <vt:lpstr>The End</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Understanding Formative Assessment</dc:title>
  <dc:creator>WestEd</dc:creator>
  <cp:lastModifiedBy>Davidson, Caryn - Division of Academic Program Standards</cp:lastModifiedBy>
  <cp:revision>332</cp:revision>
  <dcterms:created xsi:type="dcterms:W3CDTF">2020-10-03T16:12:26Z</dcterms:created>
  <dcterms:modified xsi:type="dcterms:W3CDTF">2021-07-14T11:42:45Z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ce4d0fe7-cf29-41a8-a2f0-4de70cf0712d</vt:lpwstr>
  </property>
</Properties>
</file>