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Masters/slideMaster1.xml" ContentType="application/vnd.openxmlformats-officedocument.presentationml.slideMaster+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7.xml" ContentType="application/vnd.openxmlformats-officedocument.presentationml.notes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Override PartName="/docProps/core.xml" ContentType="application/vnd.openxmlformats-package.core-properties+xml"/>
  <Override PartName="/customXml/itemProps4.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4"/>
  </p:sldMasterIdLst>
  <p:notesMasterIdLst>
    <p:notesMasterId r:id="rId2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Lst>
  <p:sldSz cx="9144000" cy="5143500" type="screen16x9"/>
  <p:notesSz cx="6858000" cy="9144000"/>
  <p:embeddedFontLst>
    <p:embeddedFont>
      <p:font typeface="Franklin Gothic Book" panose="020B0503020102020204" pitchFamily="34" charset="0"/>
      <p:regular r:id="rId28"/>
      <p:italic r:id="rId29"/>
    </p:embeddedFont>
    <p:embeddedFont>
      <p:font typeface="Franklin Gothic Medium" panose="020B0603020102020204" pitchFamily="34" charset="0"/>
      <p:regular r:id="rId30"/>
      <p:italic r:id="rId31"/>
    </p:embeddedFont>
    <p:embeddedFont>
      <p:font typeface="Georgia" panose="02040502050405020303" pitchFamily="18" charset="0"/>
      <p:regular r:id="rId32"/>
      <p:bold r:id="rId33"/>
      <p:italic r:id="rId34"/>
      <p:boldItalic r:id="rId35"/>
    </p:embeddedFont>
    <p:embeddedFont>
      <p:font typeface="Libre Franklin" pitchFamily="2" charset="0"/>
      <p:regular r:id="rId36"/>
      <p:bold r:id="rId37"/>
      <p:italic r:id="rId38"/>
      <p:boldItalic r:id="rId39"/>
    </p:embeddedFont>
    <p:embeddedFont>
      <p:font typeface="Libre Franklin Medium" pitchFamily="2" charset="0"/>
      <p:regular r:id="rId40"/>
      <p:bold r:id="rId41"/>
      <p:italic r:id="rId42"/>
      <p:boldItalic r:id="rId43"/>
    </p:embeddedFont>
    <p:embeddedFont>
      <p:font typeface="Roboto" panose="02000000000000000000" pitchFamily="2" charset="0"/>
      <p:regular r:id="rId44"/>
      <p:bold r:id="rId45"/>
      <p:italic r:id="rId46"/>
      <p:boldItalic r:id="rId47"/>
    </p:embeddedFont>
    <p:embeddedFont>
      <p:font typeface="Trebuchet MS" panose="020B060302020202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en Gallicchio" initials="" lastIdx="3" clrIdx="0"/>
  <p:cmAuthor id="1" name="Heather Ransom"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DEA57F7-BBD2-48D1-A3A0-8F1069F213A1}" v="1" dt="2025-05-08T15:24:26.56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5133" autoAdjust="0"/>
  </p:normalViewPr>
  <p:slideViewPr>
    <p:cSldViewPr snapToGrid="0">
      <p:cViewPr varScale="1">
        <p:scale>
          <a:sx n="64" d="100"/>
          <a:sy n="64" d="100"/>
        </p:scale>
        <p:origin x="1790" y="6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12.fntdata"/><Relationship Id="rId21" Type="http://schemas.openxmlformats.org/officeDocument/2006/relationships/slide" Target="slides/slide17.xml"/><Relationship Id="rId34" Type="http://schemas.openxmlformats.org/officeDocument/2006/relationships/font" Target="fonts/font7.fntdata"/><Relationship Id="rId42" Type="http://schemas.openxmlformats.org/officeDocument/2006/relationships/font" Target="fonts/font15.fntdata"/><Relationship Id="rId47" Type="http://schemas.openxmlformats.org/officeDocument/2006/relationships/font" Target="fonts/font20.fntdata"/><Relationship Id="rId50" Type="http://schemas.openxmlformats.org/officeDocument/2006/relationships/font" Target="fonts/font23.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font" Target="fonts/font2.fntdata"/><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font" Target="fonts/font13.fntdata"/><Relationship Id="rId45" Type="http://schemas.openxmlformats.org/officeDocument/2006/relationships/font" Target="fonts/font18.fntdata"/><Relationship Id="rId53" Type="http://schemas.openxmlformats.org/officeDocument/2006/relationships/presProps" Target="presProps.xml"/><Relationship Id="rId58" Type="http://schemas.openxmlformats.org/officeDocument/2006/relationships/customXml" Target="../customXml/item4.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font" Target="fonts/font16.fntdata"/><Relationship Id="rId48" Type="http://schemas.openxmlformats.org/officeDocument/2006/relationships/font" Target="fonts/font21.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24.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font" Target="fonts/font6.fntdata"/><Relationship Id="rId38" Type="http://schemas.openxmlformats.org/officeDocument/2006/relationships/font" Target="fonts/font11.fntdata"/><Relationship Id="rId46" Type="http://schemas.openxmlformats.org/officeDocument/2006/relationships/font" Target="fonts/font19.fntdata"/><Relationship Id="rId20" Type="http://schemas.openxmlformats.org/officeDocument/2006/relationships/slide" Target="slides/slide16.xml"/><Relationship Id="rId41" Type="http://schemas.openxmlformats.org/officeDocument/2006/relationships/font" Target="fonts/font14.fntdata"/><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1.fntdata"/><Relationship Id="rId36" Type="http://schemas.openxmlformats.org/officeDocument/2006/relationships/font" Target="fonts/font9.fntdata"/><Relationship Id="rId49" Type="http://schemas.openxmlformats.org/officeDocument/2006/relationships/font" Target="fonts/font22.fntdata"/><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font" Target="fonts/font4.fntdata"/><Relationship Id="rId44" Type="http://schemas.openxmlformats.org/officeDocument/2006/relationships/font" Target="fonts/font17.fntdata"/><Relationship Id="rId5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education.ky.gov/curriculum/standards/kyacadstand/Documents/Inquiry_Practices_of_KAS_for_Social_Studies.pptx"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s://kystandards.org/standards-resources/ss-resources/learning-goals-success-criteria-and-the-kas-for-social-studies/"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pz.harvard.edu/sites/default/files/The%20Explanation%20Game_1.pdf" TargetMode="External"/><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pz.harvard.edu/sites/default/files/What%20Makes%20You%20Say%20That_2.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23f28105ad_0_5:notes"/>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100"/>
              <a:buNone/>
            </a:pPr>
            <a:r>
              <a:rPr lang="en" sz="1200" b="1" dirty="0">
                <a:solidFill>
                  <a:schemeClr val="tx1"/>
                </a:solidFill>
                <a:latin typeface="Calibri"/>
                <a:ea typeface="Calibri"/>
                <a:cs typeface="Calibri"/>
                <a:sym typeface="Calibri"/>
              </a:rPr>
              <a:t>Module Series Overview:</a:t>
            </a:r>
          </a:p>
          <a:p>
            <a:pPr marL="0" lvl="0" indent="0" algn="l" rtl="0">
              <a:lnSpc>
                <a:spcPct val="115000"/>
              </a:lnSpc>
              <a:spcBef>
                <a:spcPts val="0"/>
              </a:spcBef>
              <a:spcAft>
                <a:spcPts val="0"/>
              </a:spcAft>
              <a:buSzPts val="1100"/>
              <a:buNone/>
            </a:pPr>
            <a:endParaRPr lang="en" sz="1200" b="1" dirty="0">
              <a:solidFill>
                <a:schemeClr val="tx1"/>
              </a:solidFill>
              <a:latin typeface="Calibri"/>
              <a:ea typeface="Calibri"/>
              <a:cs typeface="Calibri"/>
              <a:sym typeface="Calibri"/>
            </a:endParaRPr>
          </a:p>
          <a:p>
            <a:pPr marL="0" lvl="0" indent="0" algn="l" rtl="0">
              <a:lnSpc>
                <a:spcPct val="115000"/>
              </a:lnSpc>
              <a:spcBef>
                <a:spcPts val="0"/>
              </a:spcBef>
              <a:spcAft>
                <a:spcPts val="0"/>
              </a:spcAft>
              <a:buSzPts val="1100"/>
              <a:buNone/>
            </a:pPr>
            <a:endParaRPr sz="1200" b="1" dirty="0">
              <a:solidFill>
                <a:schemeClr val="tx1"/>
              </a:solidFill>
              <a:latin typeface="Calibri"/>
              <a:ea typeface="Calibri"/>
              <a:cs typeface="Calibri"/>
              <a:sym typeface="Calibri"/>
            </a:endParaRPr>
          </a:p>
        </p:txBody>
      </p:sp>
      <p:sp>
        <p:nvSpPr>
          <p:cNvPr id="111" name="Google Shape;111;g323f28105ad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a:t>
            </a:r>
            <a:r>
              <a:rPr lang="en" sz="1100" dirty="0">
                <a:solidFill>
                  <a:schemeClr val="dk1"/>
                </a:solidFill>
                <a:latin typeface="Calibri"/>
                <a:ea typeface="Calibri"/>
                <a:cs typeface="Calibri"/>
                <a:sym typeface="Calibri"/>
              </a:rPr>
              <a:t>Using this slide and the slides that follow (through slide 10), describe the different purposes for each of these assessment types in your Note Catcher where it says </a:t>
            </a:r>
            <a:r>
              <a:rPr lang="en" sz="1100" b="1" dirty="0">
                <a:solidFill>
                  <a:schemeClr val="dk1"/>
                </a:solidFill>
                <a:latin typeface="Calibri"/>
                <a:ea typeface="Calibri"/>
                <a:cs typeface="Calibri"/>
                <a:sym typeface="Calibri"/>
              </a:rPr>
              <a:t>Slides 7-9. </a:t>
            </a:r>
          </a:p>
          <a:p>
            <a:pPr marL="0" lvl="0" indent="0" algn="l" rtl="0">
              <a:spcBef>
                <a:spcPts val="0"/>
              </a:spcBef>
              <a:spcAft>
                <a:spcPts val="0"/>
              </a:spcAft>
              <a:buClr>
                <a:schemeClr val="dk1"/>
              </a:buClr>
              <a:buSzPts val="1100"/>
              <a:buFont typeface="Arial"/>
              <a:buNone/>
            </a:pPr>
            <a:endParaRPr lang="en" sz="1100" b="1" dirty="0">
              <a:solidFill>
                <a:schemeClr val="dk1"/>
              </a:solidFill>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US" sz="1100" b="1" dirty="0">
                <a:solidFill>
                  <a:schemeClr val="dk1"/>
                </a:solidFill>
                <a:latin typeface="Calibri"/>
                <a:ea typeface="Calibri"/>
                <a:cs typeface="Calibri"/>
                <a:sym typeface="Calibri"/>
              </a:rPr>
              <a:t>QUESTION: Formative assessments are a checkpoint that provide information that can be used to guide future instruction.</a:t>
            </a:r>
            <a:endParaRPr lang="en-US"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dirty="0">
              <a:latin typeface="Calibri"/>
              <a:ea typeface="Calibri"/>
              <a:cs typeface="Calibri"/>
              <a:sym typeface="Calibri"/>
            </a:endParaRPr>
          </a:p>
        </p:txBody>
      </p:sp>
      <p:sp>
        <p:nvSpPr>
          <p:cNvPr id="177" name="Google Shape;17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1" name="Google Shape;211;p2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Arial"/>
              <a:buNone/>
            </a:pPr>
            <a:endParaRPr sz="1200" dirty="0">
              <a:latin typeface="Calibri"/>
              <a:ea typeface="Calibri"/>
              <a:cs typeface="Calibri"/>
              <a:sym typeface="Calibri"/>
            </a:endParaRPr>
          </a:p>
          <a:p>
            <a:pPr marL="0" lvl="0" indent="0" algn="l" rtl="0">
              <a:lnSpc>
                <a:spcPct val="100000"/>
              </a:lnSpc>
              <a:spcBef>
                <a:spcPts val="0"/>
              </a:spcBef>
              <a:spcAft>
                <a:spcPts val="0"/>
              </a:spcAft>
              <a:buClr>
                <a:srgbClr val="000000"/>
              </a:buClr>
              <a:buSzPts val="1100"/>
              <a:buFont typeface="Arial"/>
              <a:buNone/>
            </a:pPr>
            <a:r>
              <a:rPr lang="en" sz="1200" dirty="0">
                <a:latin typeface="Calibri"/>
                <a:ea typeface="Calibri"/>
                <a:cs typeface="Calibri"/>
                <a:sym typeface="Calibri"/>
              </a:rPr>
              <a:t>Read through the next two slides to understand the importance of assessments overall.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r>
              <a:rPr lang="en" sz="1200" dirty="0">
                <a:solidFill>
                  <a:schemeClr val="dk1"/>
                </a:solidFill>
                <a:latin typeface="Calibri"/>
                <a:ea typeface="Calibri"/>
                <a:cs typeface="Calibri"/>
                <a:sym typeface="Calibri"/>
              </a:rPr>
              <a:t>:</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a:t>
            </a:r>
            <a:endParaRPr dirty="0">
              <a:latin typeface="Calibri"/>
              <a:ea typeface="Calibri"/>
              <a:cs typeface="Calibri"/>
              <a:sym typeface="Calibri"/>
            </a:endParaRPr>
          </a:p>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2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Record your answer to the question, “What are selected response items?” on your Note Catcher where it says </a:t>
            </a:r>
            <a:r>
              <a:rPr lang="en" sz="1200" b="1" dirty="0">
                <a:solidFill>
                  <a:schemeClr val="dk1"/>
                </a:solidFill>
                <a:latin typeface="Calibri"/>
                <a:ea typeface="Calibri"/>
                <a:cs typeface="Calibri"/>
                <a:sym typeface="Calibri"/>
              </a:rPr>
              <a:t>Slide 13. </a:t>
            </a: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a:t>
            </a: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8" name="Google Shape;238;p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We can think of constructed-response items as short, written performance tasks, which ask students to create products or perform tasks to show their mastery of particular skills. </a:t>
            </a:r>
            <a:r>
              <a:rPr lang="en" sz="1100" dirty="0">
                <a:solidFill>
                  <a:schemeClr val="dk1"/>
                </a:solidFill>
                <a:latin typeface="Calibri"/>
                <a:ea typeface="Calibri"/>
                <a:cs typeface="Calibri"/>
                <a:sym typeface="Calibri"/>
              </a:rPr>
              <a:t>Record your answer to the question, “What are constructed response items?” on your Note Catcher where it says </a:t>
            </a:r>
            <a:r>
              <a:rPr lang="en" sz="1100" b="1" dirty="0">
                <a:solidFill>
                  <a:schemeClr val="dk1"/>
                </a:solidFill>
                <a:latin typeface="Calibri"/>
                <a:ea typeface="Calibri"/>
                <a:cs typeface="Calibri"/>
                <a:sym typeface="Calibri"/>
              </a:rPr>
              <a:t>Slide 15. </a:t>
            </a:r>
          </a:p>
          <a:p>
            <a:pPr marL="0" lvl="0" indent="0" algn="l" rtl="0">
              <a:lnSpc>
                <a:spcPct val="107000"/>
              </a:lnSpc>
              <a:spcBef>
                <a:spcPts val="1000"/>
              </a:spcBef>
              <a:spcAft>
                <a:spcPts val="0"/>
              </a:spcAft>
              <a:buClr>
                <a:schemeClr val="dk1"/>
              </a:buClr>
              <a:buSzPts val="1100"/>
              <a:buFont typeface="Arial"/>
              <a:buNone/>
            </a:pPr>
            <a:endParaRPr lang="en" sz="1100" b="1"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100" b="1" dirty="0">
                <a:solidFill>
                  <a:schemeClr val="dk1"/>
                </a:solidFill>
                <a:latin typeface="Calibri"/>
                <a:ea typeface="Calibri"/>
                <a:cs typeface="Calibri"/>
                <a:sym typeface="Calibri"/>
              </a:rPr>
              <a:t>QUESTION: A multiple choice question is considered a constructed response item.</a:t>
            </a: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3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6" name="Google Shape;246;p3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As you read this prompt, reflect on the characteristic of constructed responses: They are short tasks that ask students to show their mastery of particular skills. </a:t>
            </a:r>
            <a:endParaRPr dirty="0">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endParaRP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4" name="Google Shape;254;p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a:t>
            </a:r>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1" name="Google Shape;261;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a:t>
            </a:r>
            <a:r>
              <a:rPr lang="en" sz="1100" dirty="0">
                <a:solidFill>
                  <a:schemeClr val="dk1"/>
                </a:solidFill>
                <a:latin typeface="Calibri"/>
                <a:ea typeface="Calibri"/>
                <a:cs typeface="Calibri"/>
                <a:sym typeface="Calibri"/>
              </a:rPr>
              <a:t>Record your answer to the question, “What are performance tasks?” on your Note Catcher where it says </a:t>
            </a:r>
            <a:r>
              <a:rPr lang="en" sz="1100" b="1" dirty="0">
                <a:solidFill>
                  <a:schemeClr val="dk1"/>
                </a:solidFill>
                <a:latin typeface="Calibri"/>
                <a:ea typeface="Calibri"/>
                <a:cs typeface="Calibri"/>
                <a:sym typeface="Calibri"/>
              </a:rPr>
              <a:t>Slide 18. </a:t>
            </a:r>
            <a:endParaRPr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7" name="Google Shape;267;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a:t>
            </a: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325e3b55c8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7" name="Google Shape;117;g325e3b55c86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 </a:t>
            </a:r>
          </a:p>
          <a:p>
            <a:pPr marL="0" lvl="0" indent="0" algn="l" rtl="0">
              <a:lnSpc>
                <a:spcPct val="115000"/>
              </a:lnSpc>
              <a:spcBef>
                <a:spcPts val="0"/>
              </a:spcBef>
              <a:spcAft>
                <a:spcPts val="0"/>
              </a:spcAft>
              <a:buClr>
                <a:schemeClr val="dk1"/>
              </a:buClr>
              <a:buSzPts val="1100"/>
              <a:buFont typeface="Arial"/>
              <a:buNone/>
            </a:pPr>
            <a:endParaRPr sz="1200" b="1"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Performance Assessments in Social Studies module series has five modules that build on one another to support a participant in answering the compelling question: How do I implement performance assessments to assess student mastery of the </a:t>
            </a:r>
            <a:r>
              <a:rPr lang="en" sz="1200" i="1" dirty="0">
                <a:solidFill>
                  <a:schemeClr val="dk1"/>
                </a:solidFill>
                <a:latin typeface="Calibri"/>
                <a:ea typeface="Calibri"/>
                <a:cs typeface="Calibri"/>
                <a:sym typeface="Calibri"/>
              </a:rPr>
              <a:t>KAS for Social Studies? </a:t>
            </a:r>
            <a:r>
              <a:rPr lang="en" sz="1200" dirty="0">
                <a:solidFill>
                  <a:schemeClr val="dk1"/>
                </a:solidFill>
                <a:latin typeface="Calibri"/>
                <a:ea typeface="Calibri"/>
                <a:cs typeface="Calibri"/>
                <a:sym typeface="Calibri"/>
              </a:rPr>
              <a:t>Participants will answer this question after completing the module series. Answering this question will support participants in meeting the Learning Target:</a:t>
            </a:r>
            <a:r>
              <a:rPr lang="en" sz="1200" b="1" dirty="0">
                <a:solidFill>
                  <a:srgbClr val="102649"/>
                </a:solidFill>
                <a:latin typeface="Calibri"/>
                <a:ea typeface="Calibri"/>
                <a:cs typeface="Calibri"/>
                <a:sym typeface="Calibri"/>
              </a:rPr>
              <a:t> </a:t>
            </a:r>
            <a:r>
              <a:rPr lang="en" sz="1200" dirty="0">
                <a:solidFill>
                  <a:schemeClr val="dk1"/>
                </a:solidFill>
                <a:latin typeface="Calibri"/>
                <a:ea typeface="Calibri"/>
                <a:cs typeface="Calibri"/>
                <a:sym typeface="Calibri"/>
              </a:rPr>
              <a:t>I can implement performance assessments that evaluate student mastery of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Each module within the module series supports a participant in answering a supporting question. At the conclusion of engaging with Module One of this series, participants will answer the supporting question: “What are the different types of classroom assessments in social studies?”</a:t>
            </a:r>
            <a:endParaRPr sz="12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rgbClr val="030303"/>
                </a:solidFill>
                <a:latin typeface="Calibri"/>
                <a:ea typeface="Calibri"/>
                <a:cs typeface="Calibri"/>
                <a:sym typeface="Calibri"/>
              </a:rPr>
              <a:t>Participants will meet the success criteria for Module One when they can demonstrate the Success Criteria:</a:t>
            </a:r>
            <a:r>
              <a:rPr lang="en" sz="1200" dirty="0">
                <a:solidFill>
                  <a:schemeClr val="dk1"/>
                </a:solidFill>
                <a:latin typeface="Calibri"/>
                <a:ea typeface="Calibri"/>
                <a:cs typeface="Calibri"/>
                <a:sym typeface="Calibri"/>
              </a:rPr>
              <a:t> I will be successful when I can identify the different types of assessments, using examples from social studies.</a:t>
            </a:r>
            <a:endParaRPr sz="1200" dirty="0">
              <a:solidFill>
                <a:srgbClr val="030303"/>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compelling questions, visit Section 3B: “What are Compelling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supporting questions, visit “Section C: What are Supporting Questions, and how do students ask them?” from the Inquiry Practices module: </a:t>
            </a:r>
            <a:r>
              <a:rPr lang="en" sz="1200" u="sng" dirty="0">
                <a:solidFill>
                  <a:schemeClr val="hlink"/>
                </a:solidFill>
                <a:latin typeface="Calibri"/>
                <a:ea typeface="Calibri"/>
                <a:cs typeface="Calibri"/>
                <a:sym typeface="Calibri"/>
                <a:hlinkClick r:id="rId3"/>
              </a:rPr>
              <a:t>https://education.ky.gov/curriculum/standards/kyacadstand/Documents/Inquiry_Practices_of_KAS_for_Social_Studies.pptx</a:t>
            </a: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1200" u="sng" dirty="0">
              <a:solidFill>
                <a:schemeClr val="dk1"/>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For more information on Learning Goals and Success Criteria and their alignment to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visit Learning Goals, Success Criteria and the </a:t>
            </a:r>
            <a:r>
              <a:rPr lang="en" sz="1200" i="1" dirty="0">
                <a:solidFill>
                  <a:schemeClr val="dk1"/>
                </a:solidFill>
                <a:latin typeface="Calibri"/>
                <a:ea typeface="Calibri"/>
                <a:cs typeface="Calibri"/>
                <a:sym typeface="Calibri"/>
              </a:rPr>
              <a:t>KAS for Social Studies</a:t>
            </a:r>
            <a:r>
              <a:rPr lang="en" sz="1200" dirty="0">
                <a:solidFill>
                  <a:schemeClr val="dk1"/>
                </a:solidFill>
                <a:latin typeface="Calibri"/>
                <a:ea typeface="Calibri"/>
                <a:cs typeface="Calibri"/>
                <a:sym typeface="Calibri"/>
              </a:rPr>
              <a:t>: </a:t>
            </a:r>
            <a:r>
              <a:rPr lang="en" sz="1200" u="sng" dirty="0">
                <a:solidFill>
                  <a:schemeClr val="hlink"/>
                </a:solidFill>
                <a:latin typeface="Calibri"/>
                <a:ea typeface="Calibri"/>
                <a:cs typeface="Calibri"/>
                <a:sym typeface="Calibri"/>
                <a:hlinkClick r:id="rId4"/>
              </a:rPr>
              <a:t>https://kystandards.org/standards-resources/ss-resources/learning-goals-success-criteria-and-the-kas-for-social-studies/</a:t>
            </a:r>
            <a:endParaRPr sz="1200" dirty="0">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3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3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a:t>
            </a:r>
          </a:p>
          <a:p>
            <a:pPr marL="0" lvl="0" indent="0" algn="l" rtl="0">
              <a:lnSpc>
                <a:spcPct val="107000"/>
              </a:lnSpc>
              <a:spcBef>
                <a:spcPts val="1000"/>
              </a:spcBef>
              <a:spcAft>
                <a:spcPts val="0"/>
              </a:spcAft>
              <a:buClr>
                <a:schemeClr val="dk1"/>
              </a:buClr>
              <a:buSzPts val="1100"/>
              <a:buFont typeface="Arial"/>
              <a:buNone/>
            </a:pPr>
            <a:endParaRPr lang="en"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QUESTION</a:t>
            </a:r>
            <a:r>
              <a:rPr lang="en" sz="1200">
                <a:solidFill>
                  <a:schemeClr val="dk1"/>
                </a:solidFill>
                <a:latin typeface="Calibri"/>
                <a:ea typeface="Calibri"/>
                <a:cs typeface="Calibri"/>
                <a:sym typeface="Calibri"/>
              </a:rPr>
              <a:t>: According to the continuum, selected response items are higher on depth of learning than constructed responses.</a:t>
            </a:r>
            <a:endParaRPr dirty="0">
              <a:solidFill>
                <a:schemeClr val="dk1"/>
              </a:solidFill>
            </a:endParaRPr>
          </a:p>
        </p:txBody>
      </p:sp>
      <p:sp>
        <p:nvSpPr>
          <p:cNvPr id="275" name="Google Shape;275;p3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20</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3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SzPts val="1100"/>
              <a:buNone/>
            </a:pPr>
            <a:r>
              <a:rPr lang="en" sz="1200" dirty="0">
                <a:solidFill>
                  <a:schemeClr val="dk1"/>
                </a:solidFill>
                <a:latin typeface="Calibri"/>
                <a:ea typeface="Calibri"/>
                <a:cs typeface="Calibri"/>
                <a:sym typeface="Calibri"/>
              </a:rPr>
              <a:t>Read the slide and complete the task in your Note Catcher where it says </a:t>
            </a:r>
            <a:r>
              <a:rPr lang="en" sz="1200" b="1" dirty="0">
                <a:solidFill>
                  <a:schemeClr val="dk1"/>
                </a:solidFill>
                <a:latin typeface="Calibri"/>
                <a:ea typeface="Calibri"/>
                <a:cs typeface="Calibri"/>
                <a:sym typeface="Calibri"/>
              </a:rPr>
              <a:t>Slide 21</a:t>
            </a:r>
            <a:r>
              <a:rPr lang="en" sz="1200" dirty="0">
                <a:solidFill>
                  <a:schemeClr val="dk1"/>
                </a:solidFill>
                <a:latin typeface="Calibri"/>
                <a:ea typeface="Calibri"/>
                <a:cs typeface="Calibri"/>
                <a:sym typeface="Calibri"/>
              </a:rPr>
              <a:t>. If possible, share your response with a colleague and repeat this process until so that you are able to share your responses too.  </a:t>
            </a:r>
            <a:endParaRPr sz="1200" dirty="0">
              <a:solidFill>
                <a:schemeClr val="dk1"/>
              </a:solidFill>
              <a:latin typeface="Calibri"/>
              <a:ea typeface="Calibri"/>
              <a:cs typeface="Calibri"/>
              <a:sym typeface="Calibri"/>
            </a:endParaRPr>
          </a:p>
          <a:p>
            <a:pPr marL="0" lvl="0" indent="0" algn="l" rtl="0">
              <a:lnSpc>
                <a:spcPct val="107000"/>
              </a:lnSpc>
              <a:spcBef>
                <a:spcPts val="1000"/>
              </a:spcBef>
              <a:spcAft>
                <a:spcPts val="0"/>
              </a:spcAft>
              <a:buSzPts val="1100"/>
              <a:buNone/>
            </a:pPr>
            <a:r>
              <a:rPr lang="en" sz="1200" dirty="0">
                <a:solidFill>
                  <a:schemeClr val="dk1"/>
                </a:solidFill>
                <a:latin typeface="Calibri"/>
                <a:ea typeface="Calibri"/>
                <a:cs typeface="Calibri"/>
                <a:sym typeface="Calibri"/>
              </a:rPr>
              <a:t>Some possible responses may include, but are not limited to the following:</a:t>
            </a:r>
            <a:endParaRPr sz="1200" dirty="0">
              <a:solidFill>
                <a:schemeClr val="dk1"/>
              </a:solidFill>
              <a:latin typeface="Calibri"/>
              <a:ea typeface="Calibri"/>
              <a:cs typeface="Calibri"/>
              <a:sym typeface="Calibri"/>
            </a:endParaRPr>
          </a:p>
          <a:p>
            <a:pPr marL="457200" lvl="0" indent="-304800" algn="l" rtl="0">
              <a:lnSpc>
                <a:spcPct val="115000"/>
              </a:lnSpc>
              <a:spcBef>
                <a:spcPts val="0"/>
              </a:spcBef>
              <a:spcAft>
                <a:spcPts val="0"/>
              </a:spcAft>
              <a:buClr>
                <a:schemeClr val="dk1"/>
              </a:buClr>
              <a:buSzPts val="1200"/>
              <a:buFont typeface="Calibri"/>
              <a:buChar char="●"/>
            </a:pPr>
            <a:r>
              <a:rPr lang="en" sz="1000" i="1" dirty="0">
                <a:solidFill>
                  <a:schemeClr val="dk1"/>
                </a:solidFill>
                <a:latin typeface="Roboto"/>
                <a:ea typeface="Roboto"/>
                <a:cs typeface="Roboto"/>
                <a:sym typeface="Roboto"/>
              </a:rPr>
              <a:t>“I notice that the depth of learning increases throughout the assessment continuum. Students build on their understanding. I also notice that the assessment continuum is set up to help our students become knowledgeable, active citizens in their communities. Another observation I had is that many assessments that are currently being used do not reach the depth of learning that the KAS for social studies requires. Many assessments focus on selected response items and short and long constructed response items, but they do not focus on performance tasks or complex extended projects. Why is it that way? Why are we so focused on the response items that are not at the higher end of the depth of learning? I feel like too many times the focus is on selected response items and short and long constructed response items because people are trying to create KSA-like assessments. I notice that if we want our students to become active citizens, we must push beyond  selected responses and short and long constructed responses. While those items definitely have their place, we must push our assessments beyond that in order to help our students maximize their depth of learning.”</a:t>
            </a:r>
            <a:endParaRPr sz="1000" i="1" dirty="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i="1" dirty="0">
                <a:solidFill>
                  <a:schemeClr val="dk1"/>
                </a:solidFill>
                <a:latin typeface="Roboto"/>
                <a:ea typeface="Roboto"/>
                <a:cs typeface="Roboto"/>
                <a:sym typeface="Roboto"/>
              </a:rPr>
              <a:t>“I notice that the more complex the task, the higher the depth of learning.  It is this way because as students are asked to engage at deeper levels the learning is greatly impacted.  Performance tasks can help deepen learning.”</a:t>
            </a:r>
            <a:endParaRPr sz="1000" i="1" dirty="0">
              <a:solidFill>
                <a:schemeClr val="dk1"/>
              </a:solidFill>
              <a:latin typeface="Roboto"/>
              <a:ea typeface="Roboto"/>
              <a:cs typeface="Roboto"/>
              <a:sym typeface="Roboto"/>
            </a:endParaRPr>
          </a:p>
          <a:p>
            <a:pPr marL="457200" lvl="0" indent="-292100" algn="l" rtl="0">
              <a:lnSpc>
                <a:spcPct val="115000"/>
              </a:lnSpc>
              <a:spcBef>
                <a:spcPts val="0"/>
              </a:spcBef>
              <a:spcAft>
                <a:spcPts val="0"/>
              </a:spcAft>
              <a:buClr>
                <a:schemeClr val="dk1"/>
              </a:buClr>
              <a:buSzPts val="1000"/>
              <a:buFont typeface="Roboto"/>
              <a:buChar char="●"/>
            </a:pPr>
            <a:r>
              <a:rPr lang="en" sz="1000" i="1" dirty="0">
                <a:solidFill>
                  <a:schemeClr val="dk1"/>
                </a:solidFill>
                <a:latin typeface="Roboto"/>
                <a:ea typeface="Roboto"/>
                <a:cs typeface="Roboto"/>
                <a:sym typeface="Roboto"/>
              </a:rPr>
              <a:t>“I notice that as one moves from standardized items and tasks to curriculum-embedded performance tasks, critical thinking, collaboration, and communication skills are more heavily utilized.  This is because the more opportunities students have to engage in these high-level tasks, the more proficient they will become in the skills of critical thinking, collaboration, and communication.  When students become vested in solving a problem, they are able to immerse themselves into the learning experience and will ultimately develop a deeper understanding of the standard.  Skills such as critical thinking, collaboration and communication as desirable traits for the workplace and for life. If students are being asked to complete high level tasks, we should help them develop skills that will be beneficial to them once they leave our classrooms.”</a:t>
            </a:r>
            <a:endParaRPr sz="1000" i="1" dirty="0">
              <a:solidFill>
                <a:schemeClr val="dk1"/>
              </a:solidFill>
              <a:latin typeface="Roboto"/>
              <a:ea typeface="Roboto"/>
              <a:cs typeface="Roboto"/>
              <a:sym typeface="Roboto"/>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Resource: </a:t>
            </a: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Project Zero. (2019). </a:t>
            </a:r>
            <a:r>
              <a:rPr lang="en" i="1" dirty="0">
                <a:solidFill>
                  <a:schemeClr val="dk1"/>
                </a:solidFill>
                <a:latin typeface="Calibri"/>
                <a:ea typeface="Calibri"/>
                <a:cs typeface="Calibri"/>
                <a:sym typeface="Calibri"/>
              </a:rPr>
              <a:t>The Explanation Game. </a:t>
            </a:r>
            <a:r>
              <a:rPr lang="en" dirty="0">
                <a:solidFill>
                  <a:schemeClr val="dk1"/>
                </a:solidFill>
                <a:latin typeface="Calibri"/>
                <a:ea typeface="Calibri"/>
                <a:cs typeface="Calibri"/>
                <a:sym typeface="Calibri"/>
              </a:rPr>
              <a:t>Harvard Graduate School of Education. </a:t>
            </a:r>
            <a:r>
              <a:rPr lang="en" u="sng" dirty="0">
                <a:solidFill>
                  <a:schemeClr val="hlink"/>
                </a:solidFill>
                <a:latin typeface="Calibri"/>
                <a:ea typeface="Calibri"/>
                <a:cs typeface="Calibri"/>
                <a:sym typeface="Calibri"/>
                <a:hlinkClick r:id="rId3"/>
              </a:rPr>
              <a:t>https://pz.harvard.edu/sites/default/files/The%20Explanation%20Game_1.pdf</a:t>
            </a:r>
            <a:r>
              <a:rPr lang="en" dirty="0">
                <a:solidFill>
                  <a:schemeClr val="dk1"/>
                </a:solidFill>
                <a:latin typeface="Calibri"/>
                <a:ea typeface="Calibri"/>
                <a:cs typeface="Calibri"/>
                <a:sym typeface="Calibri"/>
              </a:rPr>
              <a:t> </a:t>
            </a:r>
            <a:endParaRPr sz="1200" dirty="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a:extLst>
            <a:ext uri="{FF2B5EF4-FFF2-40B4-BE49-F238E27FC236}">
              <a16:creationId xmlns:a16="http://schemas.microsoft.com/office/drawing/2014/main" id="{853680AA-9BDE-9B6A-E65A-D1A7499C0A1D}"/>
            </a:ext>
          </a:extLst>
        </p:cNvPr>
        <p:cNvGrpSpPr/>
        <p:nvPr/>
      </p:nvGrpSpPr>
      <p:grpSpPr>
        <a:xfrm>
          <a:off x="0" y="0"/>
          <a:ext cx="0" cy="0"/>
          <a:chOff x="0" y="0"/>
          <a:chExt cx="0" cy="0"/>
        </a:xfrm>
      </p:grpSpPr>
      <p:sp>
        <p:nvSpPr>
          <p:cNvPr id="110" name="Google Shape;110;g323f28105ad_0_5:notes">
            <a:extLst>
              <a:ext uri="{FF2B5EF4-FFF2-40B4-BE49-F238E27FC236}">
                <a16:creationId xmlns:a16="http://schemas.microsoft.com/office/drawing/2014/main" id="{DD3EAAD4-5181-7385-3040-0C270DD5B7A8}"/>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91425" rIns="91425" bIns="91425" anchor="t" anchorCtr="0">
            <a:noAutofit/>
          </a:bodyPr>
          <a:lstStyle/>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200" b="0" dirty="0">
                <a:solidFill>
                  <a:schemeClr val="dk1"/>
                </a:solidFill>
                <a:latin typeface="Calibri"/>
                <a:ea typeface="Calibri"/>
                <a:cs typeface="Calibri"/>
                <a:sym typeface="Calibri"/>
              </a:rPr>
              <a:t>Thank you for completing Module One.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The KDE needs your feedback on the effectiveness of this module, the learning platform and how the consultants may best support you as you take the next steps in the implementation process. We are going to complete a short survey to share our thinking and provide them with feedback on how the KDE can best meet our needs. Feedback from our surveys will be used by the KDE to plan and prepare future professional learning. </a:t>
            </a:r>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r>
              <a:rPr lang="en-US" sz="1100" dirty="0"/>
              <a:t>Post-survey: </a:t>
            </a:r>
            <a:r>
              <a:rPr lang="en-US" sz="1100" b="0" i="0" dirty="0">
                <a:solidFill>
                  <a:srgbClr val="000000"/>
                </a:solidFill>
                <a:effectLst/>
                <a:latin typeface="Times New Roman" panose="02020603050405020304" pitchFamily="18" charset="0"/>
              </a:rPr>
              <a:t>https://docs.google.com/forms/d/e/1FAIpQLSd5pVVdKiDLKxM4wKq46V2JcO7UTMtFk8ELVR31du6HTO2Szg/viewform</a:t>
            </a:r>
            <a:endParaRPr lang="en-US" sz="1100" dirty="0"/>
          </a:p>
          <a:p>
            <a:pPr marL="0" marR="0" lvl="0" indent="0" algn="l" defTabSz="914400" rtl="0" eaLnBrk="1" fontAlgn="auto" latinLnBrk="0" hangingPunct="1">
              <a:lnSpc>
                <a:spcPct val="115000"/>
              </a:lnSpc>
              <a:spcBef>
                <a:spcPts val="0"/>
              </a:spcBef>
              <a:spcAft>
                <a:spcPts val="0"/>
              </a:spcAft>
              <a:buClr>
                <a:srgbClr val="000000"/>
              </a:buClr>
              <a:buSzPts val="1100"/>
              <a:buFont typeface="Arial"/>
              <a:buNone/>
              <a:tabLst/>
              <a:defRPr/>
            </a:pPr>
            <a:endParaRPr lang="en-US" sz="1100" dirty="0"/>
          </a:p>
          <a:p>
            <a:pPr marL="0" lvl="0" indent="0" algn="l" rtl="0">
              <a:lnSpc>
                <a:spcPct val="115000"/>
              </a:lnSpc>
              <a:spcBef>
                <a:spcPts val="0"/>
              </a:spcBef>
              <a:spcAft>
                <a:spcPts val="0"/>
              </a:spcAft>
              <a:buSzPts val="1100"/>
              <a:buNone/>
            </a:pPr>
            <a:endParaRPr b="0" dirty="0">
              <a:solidFill>
                <a:schemeClr val="dk1"/>
              </a:solidFill>
              <a:latin typeface="Calibri"/>
              <a:ea typeface="Calibri"/>
              <a:cs typeface="Calibri"/>
              <a:sym typeface="Calibri"/>
            </a:endParaRPr>
          </a:p>
        </p:txBody>
      </p:sp>
      <p:sp>
        <p:nvSpPr>
          <p:cNvPr id="111" name="Google Shape;111;g323f28105ad_0_5:notes">
            <a:extLst>
              <a:ext uri="{FF2B5EF4-FFF2-40B4-BE49-F238E27FC236}">
                <a16:creationId xmlns:a16="http://schemas.microsoft.com/office/drawing/2014/main" id="{3339DF7C-864C-C0D6-C9EF-0325A760892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0252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18: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18: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SzPts val="1100"/>
              <a:buNone/>
            </a:pPr>
            <a:r>
              <a:rPr lang="en" sz="1200" b="1" dirty="0">
                <a:latin typeface="Calibri"/>
                <a:ea typeface="Calibri"/>
                <a:cs typeface="Calibri"/>
                <a:sym typeface="Calibri"/>
              </a:rPr>
              <a:t>Guiding Notes:</a:t>
            </a:r>
            <a:endParaRPr sz="1200" b="1" dirty="0">
              <a:latin typeface="Calibri"/>
              <a:ea typeface="Calibri"/>
              <a:cs typeface="Calibri"/>
              <a:sym typeface="Calibri"/>
            </a:endParaRPr>
          </a:p>
          <a:p>
            <a:pPr marL="0" marR="0" lvl="0" indent="0" algn="l" rtl="0">
              <a:lnSpc>
                <a:spcPct val="107000"/>
              </a:lnSpc>
              <a:spcBef>
                <a:spcPts val="0"/>
              </a:spcBef>
              <a:spcAft>
                <a:spcPts val="0"/>
              </a:spcAft>
              <a:buSzPts val="1100"/>
              <a:buNone/>
            </a:pPr>
            <a:endParaRPr sz="1200" dirty="0">
              <a:latin typeface="Calibri"/>
              <a:ea typeface="Calibri"/>
              <a:cs typeface="Calibri"/>
              <a:sym typeface="Calibri"/>
            </a:endParaRPr>
          </a:p>
          <a:p>
            <a:pPr marL="0" marR="0" lvl="0" indent="0" algn="l" rtl="0">
              <a:lnSpc>
                <a:spcPct val="107000"/>
              </a:lnSpc>
              <a:spcBef>
                <a:spcPts val="0"/>
              </a:spcBef>
              <a:spcAft>
                <a:spcPts val="0"/>
              </a:spcAft>
              <a:buSzPts val="1100"/>
              <a:buNone/>
            </a:pPr>
            <a:r>
              <a:rPr lang="en" sz="1200" dirty="0">
                <a:latin typeface="Calibri"/>
                <a:ea typeface="Calibri"/>
                <a:cs typeface="Calibri"/>
                <a:sym typeface="Calibri"/>
              </a:rPr>
              <a:t>Read the slide. </a:t>
            </a:r>
            <a:r>
              <a:rPr lang="en" sz="1200" dirty="0">
                <a:solidFill>
                  <a:schemeClr val="dk1"/>
                </a:solidFill>
                <a:latin typeface="Calibri"/>
                <a:ea typeface="Calibri"/>
                <a:cs typeface="Calibri"/>
                <a:sym typeface="Calibri"/>
              </a:rPr>
              <a:t>This image shows the different sections of this module. Module One is focused on classroom assessments in social studies. This visual also outlines the processes and steps to better understand the purpose and role of assessment in social studies.  It is a linear process – it is important to go through the first sections in order to better understand the purpose of performance assessments in the bigger picture of assessing learning.</a:t>
            </a:r>
            <a:endParaRPr sz="1200" dirty="0">
              <a:solidFill>
                <a:schemeClr val="dk1"/>
              </a:solidFill>
              <a:latin typeface="Calibri"/>
              <a:ea typeface="Calibri"/>
              <a:cs typeface="Calibri"/>
              <a:sym typeface="Calibri"/>
            </a:endParaRPr>
          </a:p>
          <a:p>
            <a:pPr marL="0" marR="0" lvl="0" indent="0" algn="l" rtl="0">
              <a:lnSpc>
                <a:spcPct val="107000"/>
              </a:lnSpc>
              <a:spcBef>
                <a:spcPts val="0"/>
              </a:spcBef>
              <a:spcAft>
                <a:spcPts val="0"/>
              </a:spcAft>
              <a:buSzPts val="1100"/>
              <a:buNone/>
            </a:pPr>
            <a:endParaRPr sz="1800" dirty="0">
              <a:latin typeface="Calibri"/>
              <a:ea typeface="Calibri"/>
              <a:cs typeface="Calibri"/>
              <a:sym typeface="Calibri"/>
            </a:endParaRPr>
          </a:p>
          <a:p>
            <a:pPr marL="0" lvl="0" indent="0" algn="l" rtl="0">
              <a:lnSpc>
                <a:spcPct val="100000"/>
              </a:lnSpc>
              <a:spcBef>
                <a:spcPts val="0"/>
              </a:spcBef>
              <a:spcAft>
                <a:spcPts val="0"/>
              </a:spcAft>
              <a:buClr>
                <a:schemeClr val="dk1"/>
              </a:buClr>
              <a:buSzPts val="1100"/>
              <a:buFont typeface="Calibri"/>
              <a:buNone/>
            </a:pPr>
            <a:endParaRPr sz="1100" dirty="0">
              <a:latin typeface="Trebuchet MS"/>
              <a:ea typeface="Trebuchet MS"/>
              <a:cs typeface="Trebuchet MS"/>
              <a:sym typeface="Trebuchet MS"/>
            </a:endParaRPr>
          </a:p>
        </p:txBody>
      </p:sp>
      <p:sp>
        <p:nvSpPr>
          <p:cNvPr id="124" name="Google Shape;124;p18: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20:notes"/>
          <p:cNvSpPr>
            <a:spLocks noGrp="1" noRot="1" noChangeAspect="1"/>
          </p:cNvSpPr>
          <p:nvPr>
            <p:ph type="sldImg" idx="2"/>
          </p:nvPr>
        </p:nvSpPr>
        <p:spPr>
          <a:xfrm>
            <a:off x="635000" y="1163638"/>
            <a:ext cx="5588000" cy="31432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1" name="Google Shape;131;p20:notes"/>
          <p:cNvSpPr txBox="1">
            <a:spLocks noGrp="1"/>
          </p:cNvSpPr>
          <p:nvPr>
            <p:ph type="body" idx="1"/>
          </p:nvPr>
        </p:nvSpPr>
        <p:spPr>
          <a:xfrm>
            <a:off x="685800" y="4482297"/>
            <a:ext cx="5486400" cy="36675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Read the slide and complete the activity on it in your </a:t>
            </a:r>
            <a:r>
              <a:rPr lang="en-US" sz="1200" dirty="0">
                <a:latin typeface="Calibri"/>
                <a:ea typeface="Calibri"/>
                <a:cs typeface="Calibri"/>
                <a:sym typeface="Calibri"/>
              </a:rPr>
              <a:t>Note Catcher</a:t>
            </a:r>
            <a:r>
              <a:rPr lang="en" sz="1200" dirty="0">
                <a:latin typeface="Calibri"/>
                <a:ea typeface="Calibri"/>
                <a:cs typeface="Calibri"/>
                <a:sym typeface="Calibri"/>
              </a:rPr>
              <a:t> where it says </a:t>
            </a:r>
            <a:r>
              <a:rPr lang="en" sz="1200" b="1" dirty="0">
                <a:latin typeface="Calibri"/>
                <a:ea typeface="Calibri"/>
                <a:cs typeface="Calibri"/>
                <a:sym typeface="Calibri"/>
              </a:rPr>
              <a:t>slide 4</a:t>
            </a:r>
            <a:r>
              <a:rPr lang="en" sz="1200" dirty="0">
                <a:latin typeface="Calibri"/>
                <a:ea typeface="Calibri"/>
                <a:cs typeface="Calibri"/>
                <a:sym typeface="Calibri"/>
              </a:rPr>
              <a:t>. If possible, share your response with a colleague and engage in the What Makes You Say That? Thinking Routine. After your colleague shares their response, ask “What makes you say that?” to support your partner in providing more information on their sentence using evident-based reasoning. Repeat this process where your partner asks you “What makes you say that?” after you read your sentence. </a:t>
            </a:r>
          </a:p>
          <a:p>
            <a:pPr marL="0" lvl="0" indent="0" algn="l" rtl="0">
              <a:lnSpc>
                <a:spcPct val="100000"/>
              </a:lnSpc>
              <a:spcBef>
                <a:spcPts val="0"/>
              </a:spcBef>
              <a:spcAft>
                <a:spcPts val="0"/>
              </a:spcAft>
              <a:buSzPts val="1100"/>
              <a:buNone/>
            </a:pPr>
            <a:endParaRPr lang="en"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Some examples may be: </a:t>
            </a:r>
          </a:p>
          <a:p>
            <a:pPr marL="342900" lvl="0" indent="-342900" algn="l" rtl="0">
              <a:lnSpc>
                <a:spcPct val="100000"/>
              </a:lnSpc>
              <a:spcBef>
                <a:spcPts val="0"/>
              </a:spcBef>
              <a:spcAft>
                <a:spcPts val="0"/>
              </a:spcAft>
              <a:buSzPts val="1100"/>
            </a:pPr>
            <a:r>
              <a:rPr lang="en-US" sz="2000" dirty="0"/>
              <a:t>Assessment is like a GPS because it helps teachers and students know where they are and what direction they need to go.</a:t>
            </a:r>
            <a:endParaRPr lang="en" sz="1200" dirty="0">
              <a:latin typeface="Calibri"/>
              <a:ea typeface="Calibri"/>
              <a:cs typeface="Calibri"/>
              <a:sym typeface="Calibri"/>
            </a:endParaRPr>
          </a:p>
          <a:p>
            <a:pPr marL="342900" lvl="0" indent="-342900" algn="l" rtl="0">
              <a:lnSpc>
                <a:spcPct val="100000"/>
              </a:lnSpc>
              <a:spcBef>
                <a:spcPts val="0"/>
              </a:spcBef>
              <a:spcAft>
                <a:spcPts val="0"/>
              </a:spcAft>
              <a:buSzPts val="1100"/>
            </a:pPr>
            <a:r>
              <a:rPr lang="en-US" sz="2000" dirty="0"/>
              <a:t>Assessment is like a photograph because it captures a snapshot of student thinking at a specific moment in time.</a:t>
            </a: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Resource: </a:t>
            </a:r>
            <a:endParaRPr sz="1200" dirty="0">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dirty="0">
                <a:solidFill>
                  <a:schemeClr val="dk1"/>
                </a:solidFill>
                <a:latin typeface="Calibri"/>
                <a:ea typeface="Calibri"/>
                <a:cs typeface="Calibri"/>
                <a:sym typeface="Calibri"/>
              </a:rPr>
              <a:t>Project Zero. (2019). </a:t>
            </a:r>
            <a:r>
              <a:rPr lang="en" i="1" dirty="0">
                <a:solidFill>
                  <a:schemeClr val="dk1"/>
                </a:solidFill>
                <a:latin typeface="Calibri"/>
                <a:ea typeface="Calibri"/>
                <a:cs typeface="Calibri"/>
                <a:sym typeface="Calibri"/>
              </a:rPr>
              <a:t>What Makes You Say That? </a:t>
            </a:r>
            <a:r>
              <a:rPr lang="en" dirty="0">
                <a:solidFill>
                  <a:schemeClr val="dk1"/>
                </a:solidFill>
                <a:latin typeface="Calibri"/>
                <a:ea typeface="Calibri"/>
                <a:cs typeface="Calibri"/>
                <a:sym typeface="Calibri"/>
              </a:rPr>
              <a:t>Harvard Graduate School of Education. </a:t>
            </a:r>
            <a:r>
              <a:rPr lang="en" u="sng" dirty="0">
                <a:solidFill>
                  <a:schemeClr val="hlink"/>
                </a:solidFill>
                <a:latin typeface="Calibri"/>
                <a:ea typeface="Calibri"/>
                <a:cs typeface="Calibri"/>
                <a:sym typeface="Calibri"/>
                <a:hlinkClick r:id="rId3"/>
              </a:rPr>
              <a:t>https://pz.harvard.edu/sites/default/files/What%20Makes%20You%20Say%20That_2.pdf</a:t>
            </a:r>
            <a:r>
              <a:rPr lang="en" dirty="0">
                <a:solidFill>
                  <a:schemeClr val="dk1"/>
                </a:solidFill>
                <a:latin typeface="Calibri"/>
                <a:ea typeface="Calibri"/>
                <a:cs typeface="Calibri"/>
                <a:sym typeface="Calibri"/>
              </a:rPr>
              <a:t> </a:t>
            </a:r>
            <a:endParaRPr sz="1200" dirty="0">
              <a:latin typeface="Calibri"/>
              <a:ea typeface="Calibri"/>
              <a:cs typeface="Calibri"/>
              <a:sym typeface="Calibri"/>
            </a:endParaRPr>
          </a:p>
        </p:txBody>
      </p:sp>
      <p:sp>
        <p:nvSpPr>
          <p:cNvPr id="132" name="Google Shape;132;p20:notes"/>
          <p:cNvSpPr txBox="1">
            <a:spLocks noGrp="1"/>
          </p:cNvSpPr>
          <p:nvPr>
            <p:ph type="sldNum" idx="12"/>
          </p:nvPr>
        </p:nvSpPr>
        <p:spPr>
          <a:xfrm>
            <a:off x="3884613" y="8846553"/>
            <a:ext cx="2971800" cy="4671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8" name="Google Shape;138;p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100"/>
              <a:buNone/>
            </a:pPr>
            <a:r>
              <a:rPr lang="en" sz="1200" b="1" dirty="0">
                <a:latin typeface="Calibri"/>
                <a:ea typeface="Calibri"/>
                <a:cs typeface="Calibri"/>
                <a:sym typeface="Calibri"/>
              </a:rPr>
              <a:t>Guiding Notes:</a:t>
            </a:r>
            <a:endParaRPr sz="1200" b="1" dirty="0">
              <a:latin typeface="Calibri"/>
              <a:ea typeface="Calibri"/>
              <a:cs typeface="Calibri"/>
              <a:sym typeface="Calibri"/>
            </a:endParaRPr>
          </a:p>
          <a:p>
            <a:pPr marL="0" lvl="0" indent="0" algn="l" rtl="0">
              <a:lnSpc>
                <a:spcPct val="100000"/>
              </a:lnSpc>
              <a:spcBef>
                <a:spcPts val="0"/>
              </a:spcBef>
              <a:spcAft>
                <a:spcPts val="0"/>
              </a:spcAft>
              <a:buSzPts val="1100"/>
              <a:buNone/>
            </a:pPr>
            <a:endParaRPr sz="1200" dirty="0">
              <a:latin typeface="Calibri"/>
              <a:ea typeface="Calibri"/>
              <a:cs typeface="Calibri"/>
              <a:sym typeface="Calibri"/>
            </a:endParaRPr>
          </a:p>
          <a:p>
            <a:pPr marL="0" lvl="0" indent="0" algn="l" rtl="0">
              <a:lnSpc>
                <a:spcPct val="100000"/>
              </a:lnSpc>
              <a:spcBef>
                <a:spcPts val="0"/>
              </a:spcBef>
              <a:spcAft>
                <a:spcPts val="0"/>
              </a:spcAft>
              <a:buSzPts val="1100"/>
              <a:buNone/>
            </a:pPr>
            <a:r>
              <a:rPr lang="en" sz="1200" dirty="0">
                <a:latin typeface="Calibri"/>
                <a:ea typeface="Calibri"/>
                <a:cs typeface="Calibri"/>
                <a:sym typeface="Calibri"/>
              </a:rPr>
              <a:t>Read the slide. </a:t>
            </a:r>
            <a:endParaRPr sz="1200" dirty="0">
              <a:latin typeface="Calibri"/>
              <a:ea typeface="Calibri"/>
              <a:cs typeface="Calibri"/>
              <a:sym typeface="Calibri"/>
            </a:endParaRPr>
          </a:p>
        </p:txBody>
      </p:sp>
      <p:sp>
        <p:nvSpPr>
          <p:cNvPr id="139" name="Google Shape;139;p2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5</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Google Shape;145;p2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a:t>
            </a:r>
            <a:endParaRPr dirty="0"/>
          </a:p>
        </p:txBody>
      </p:sp>
      <p:sp>
        <p:nvSpPr>
          <p:cNvPr id="146" name="Google Shape;146;p2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400"/>
              <a:buFont typeface="Arial"/>
              <a:buNone/>
            </a:pPr>
            <a:fld id="{00000000-1234-1234-1234-123412341234}" type="slidenum">
              <a:rPr lang="en" sz="1400" b="0" i="0" u="none" strike="noStrike" cap="none">
                <a:solidFill>
                  <a:srgbClr val="000000"/>
                </a:solidFill>
                <a:latin typeface="Arial"/>
                <a:ea typeface="Arial"/>
                <a:cs typeface="Arial"/>
                <a:sym typeface="Arial"/>
              </a:rPr>
              <a:t>6</a:t>
            </a:fld>
            <a:endParaRPr sz="14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Google Shape;152;p2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Using this slide and the slides that follow (through slide 10), describe the different purposes for each of these assessment types in your Note Catcher where it says </a:t>
            </a:r>
            <a:r>
              <a:rPr lang="en" sz="1200" b="1" dirty="0">
                <a:solidFill>
                  <a:schemeClr val="dk1"/>
                </a:solidFill>
                <a:latin typeface="Calibri"/>
                <a:ea typeface="Calibri"/>
                <a:cs typeface="Calibri"/>
                <a:sym typeface="Calibri"/>
              </a:rPr>
              <a:t>Slides 7-9. </a:t>
            </a: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9" name="Google Shape;159;p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SzPts val="1100"/>
              <a:buNone/>
            </a:pPr>
            <a:r>
              <a:rPr lang="en" sz="1200" dirty="0">
                <a:solidFill>
                  <a:schemeClr val="dk1"/>
                </a:solidFill>
                <a:latin typeface="Calibri"/>
                <a:ea typeface="Calibri"/>
                <a:cs typeface="Calibri"/>
                <a:sym typeface="Calibri"/>
              </a:rPr>
              <a:t>Read the slide. </a:t>
            </a:r>
            <a:r>
              <a:rPr lang="en" sz="1200" dirty="0">
                <a:latin typeface="Calibri"/>
                <a:ea typeface="Calibri"/>
                <a:cs typeface="Calibri"/>
                <a:sym typeface="Calibri"/>
              </a:rPr>
              <a:t>It is important to note that the </a:t>
            </a:r>
            <a:r>
              <a:rPr lang="en" sz="1200" dirty="0">
                <a:solidFill>
                  <a:srgbClr val="000000"/>
                </a:solidFill>
                <a:latin typeface="Calibri"/>
                <a:ea typeface="Calibri"/>
                <a:cs typeface="Calibri"/>
                <a:sym typeface="Calibri"/>
              </a:rPr>
              <a:t>key takeaway f</a:t>
            </a:r>
            <a:r>
              <a:rPr lang="en" sz="1200" dirty="0">
                <a:latin typeface="Calibri"/>
                <a:ea typeface="Calibri"/>
                <a:cs typeface="Calibri"/>
                <a:sym typeface="Calibri"/>
              </a:rPr>
              <a:t>rom this slide </a:t>
            </a:r>
            <a:r>
              <a:rPr lang="en" sz="1200" dirty="0">
                <a:solidFill>
                  <a:srgbClr val="000000"/>
                </a:solidFill>
                <a:latin typeface="Calibri"/>
                <a:ea typeface="Calibri"/>
                <a:cs typeface="Calibri"/>
                <a:sym typeface="Calibri"/>
              </a:rPr>
              <a:t>is to determine the purpose of your assessment at the start of the assessment design process. </a:t>
            </a:r>
            <a:r>
              <a:rPr lang="en" sz="1200" dirty="0">
                <a:solidFill>
                  <a:schemeClr val="dk1"/>
                </a:solidFill>
                <a:latin typeface="Calibri"/>
                <a:ea typeface="Calibri"/>
                <a:cs typeface="Calibri"/>
                <a:sym typeface="Calibri"/>
              </a:rPr>
              <a:t>Using this slide and the slides that follow (through slide 10), describe the different purposes for each of these assessment types in your Note Catcher where it says </a:t>
            </a:r>
            <a:r>
              <a:rPr lang="en" sz="1200" b="1" dirty="0">
                <a:solidFill>
                  <a:schemeClr val="dk1"/>
                </a:solidFill>
                <a:latin typeface="Calibri"/>
                <a:ea typeface="Calibri"/>
                <a:cs typeface="Calibri"/>
                <a:sym typeface="Calibri"/>
              </a:rPr>
              <a:t>Slides 7-9. </a:t>
            </a:r>
            <a:endParaRPr sz="1200" dirty="0">
              <a:latin typeface="Calibri"/>
              <a:ea typeface="Calibri"/>
              <a:cs typeface="Calibri"/>
              <a:sym typeface="Calibri"/>
            </a:endParaRPr>
          </a:p>
          <a:p>
            <a:pPr marL="0" lvl="0" indent="0" algn="l" rtl="0">
              <a:lnSpc>
                <a:spcPct val="100000"/>
              </a:lnSpc>
              <a:spcBef>
                <a:spcPts val="800"/>
              </a:spcBef>
              <a:spcAft>
                <a:spcPts val="0"/>
              </a:spcAft>
              <a:buSzPts val="1100"/>
              <a:buNone/>
            </a:pPr>
            <a:endParaRPr lang="en-US" dirty="0"/>
          </a:p>
          <a:p>
            <a:pPr marL="0" lvl="0" indent="0" algn="l" rtl="0">
              <a:lnSpc>
                <a:spcPct val="100000"/>
              </a:lnSpc>
              <a:spcBef>
                <a:spcPts val="800"/>
              </a:spcBef>
              <a:spcAft>
                <a:spcPts val="0"/>
              </a:spcAft>
              <a:buSzPts val="1100"/>
              <a:buNone/>
            </a:pPr>
            <a:r>
              <a:rPr lang="en-US" dirty="0"/>
              <a:t>QUESTION: </a:t>
            </a:r>
          </a:p>
          <a:p>
            <a:pPr marL="0" lvl="0" indent="0" algn="l" rtl="0">
              <a:lnSpc>
                <a:spcPct val="100000"/>
              </a:lnSpc>
              <a:spcBef>
                <a:spcPts val="800"/>
              </a:spcBef>
              <a:spcAft>
                <a:spcPts val="0"/>
              </a:spcAft>
              <a:buSzPts val="1100"/>
              <a:buNone/>
            </a:pPr>
            <a:endParaRPr lang="en-US" dirty="0"/>
          </a:p>
          <a:p>
            <a:pPr marL="0" lvl="0" indent="0" algn="l" rtl="0">
              <a:lnSpc>
                <a:spcPct val="100000"/>
              </a:lnSpc>
              <a:spcBef>
                <a:spcPts val="800"/>
              </a:spcBef>
              <a:spcAft>
                <a:spcPts val="0"/>
              </a:spcAft>
              <a:buSzPts val="1100"/>
              <a:buNone/>
            </a:pPr>
            <a:r>
              <a:rPr lang="en-US" dirty="0"/>
              <a:t>True or false: A MAP test (measures of academic progress) that is taken three times per year could be considered an interim test.</a:t>
            </a:r>
          </a:p>
          <a:p>
            <a:pPr marL="0" lvl="0" indent="0" algn="l" rtl="0">
              <a:lnSpc>
                <a:spcPct val="100000"/>
              </a:lnSpc>
              <a:spcBef>
                <a:spcPts val="800"/>
              </a:spcBef>
              <a:spcAft>
                <a:spcPts val="0"/>
              </a:spcAft>
              <a:buSzPts val="1100"/>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323f28105ad_0_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g323f28105ad_0_1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r>
              <a:rPr lang="en" sz="1200" b="1" dirty="0">
                <a:solidFill>
                  <a:schemeClr val="dk1"/>
                </a:solidFill>
                <a:latin typeface="Calibri"/>
                <a:ea typeface="Calibri"/>
                <a:cs typeface="Calibri"/>
                <a:sym typeface="Calibri"/>
              </a:rPr>
              <a:t>Guiding Notes:</a:t>
            </a:r>
            <a:endParaRPr sz="1200" b="1"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dirty="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dirty="0">
                <a:solidFill>
                  <a:schemeClr val="dk1"/>
                </a:solidFill>
                <a:latin typeface="Calibri"/>
                <a:ea typeface="Calibri"/>
                <a:cs typeface="Calibri"/>
                <a:sym typeface="Calibri"/>
              </a:rPr>
              <a:t>Read the slide. Use these examples to reflect on why it is important to determine the purpose of your assessment at the start of the assessment design process. C</a:t>
            </a:r>
            <a:r>
              <a:rPr lang="en-US" sz="1200" dirty="0">
                <a:solidFill>
                  <a:schemeClr val="dk1"/>
                </a:solidFill>
                <a:latin typeface="Calibri"/>
                <a:ea typeface="Calibri"/>
                <a:cs typeface="Calibri"/>
                <a:sym typeface="Calibri"/>
              </a:rPr>
              <a:t>a</a:t>
            </a:r>
            <a:r>
              <a:rPr lang="en" sz="1200" dirty="0">
                <a:solidFill>
                  <a:schemeClr val="dk1"/>
                </a:solidFill>
                <a:latin typeface="Calibri"/>
                <a:ea typeface="Calibri"/>
                <a:cs typeface="Calibri"/>
                <a:sym typeface="Calibri"/>
              </a:rPr>
              <a:t>pture your reflection in your Note Catcher. </a:t>
            </a:r>
            <a:r>
              <a:rPr lang="en" sz="1100" dirty="0">
                <a:solidFill>
                  <a:schemeClr val="dk1"/>
                </a:solidFill>
                <a:latin typeface="Calibri"/>
                <a:ea typeface="Calibri"/>
                <a:cs typeface="Calibri"/>
                <a:sym typeface="Calibri"/>
              </a:rPr>
              <a:t>Using this slide and the slides that follow (through slide 10), describe the different purposes for each of these assessment types in your Note Catcher where it says </a:t>
            </a:r>
            <a:r>
              <a:rPr lang="en" sz="1100" b="1" dirty="0">
                <a:solidFill>
                  <a:schemeClr val="dk1"/>
                </a:solidFill>
                <a:latin typeface="Calibri"/>
                <a:ea typeface="Calibri"/>
                <a:cs typeface="Calibri"/>
                <a:sym typeface="Calibri"/>
              </a:rPr>
              <a:t>Slides 7-9. </a:t>
            </a:r>
          </a:p>
          <a:p>
            <a:pPr marL="0" lvl="0" indent="0" algn="l" rtl="0">
              <a:spcBef>
                <a:spcPts val="0"/>
              </a:spcBef>
              <a:spcAft>
                <a:spcPts val="0"/>
              </a:spcAft>
              <a:buClr>
                <a:schemeClr val="dk1"/>
              </a:buClr>
              <a:buSzPts val="1100"/>
              <a:buFont typeface="Arial"/>
              <a:buNone/>
            </a:pPr>
            <a:endParaRPr lang="en" sz="1100" b="1" dirty="0">
              <a:solidFill>
                <a:schemeClr val="dk1"/>
              </a:solidFill>
              <a:latin typeface="Calibri"/>
              <a:ea typeface="Calibri"/>
              <a:cs typeface="Calibri"/>
              <a:sym typeface="Calibri"/>
            </a:endParaRPr>
          </a:p>
          <a:p>
            <a:pPr marL="0" lvl="0" indent="0" algn="l" rtl="0">
              <a:lnSpc>
                <a:spcPct val="100000"/>
              </a:lnSpc>
              <a:spcBef>
                <a:spcPts val="800"/>
              </a:spcBef>
              <a:spcAft>
                <a:spcPts val="0"/>
              </a:spcAft>
              <a:buSzPts val="1100"/>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rmAutofit/>
          </a:bodyPr>
          <a:lstStyle>
            <a:lvl1pPr lvl="0" algn="ctr">
              <a:lnSpc>
                <a:spcPct val="90000"/>
              </a:lnSpc>
              <a:spcBef>
                <a:spcPts val="0"/>
              </a:spcBef>
              <a:spcAft>
                <a:spcPts val="0"/>
              </a:spcAft>
              <a:buClr>
                <a:srgbClr val="102649"/>
              </a:buClr>
              <a:buSzPts val="4500"/>
              <a:buFont typeface="Libre Franklin Medium"/>
              <a:buNone/>
              <a:defRPr sz="4500">
                <a:solidFill>
                  <a:srgbClr val="102649"/>
                </a:solidFill>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2" name="Google Shape;12;p2"/>
          <p:cNvSpPr txBox="1">
            <a:spLocks noGrp="1"/>
          </p:cNvSpPr>
          <p:nvPr>
            <p:ph type="subTitle" idx="1"/>
          </p:nvPr>
        </p:nvSpPr>
        <p:spPr>
          <a:xfrm>
            <a:off x="1143000" y="2701529"/>
            <a:ext cx="6858000" cy="1241700"/>
          </a:xfrm>
          <a:prstGeom prst="rect">
            <a:avLst/>
          </a:prstGeom>
          <a:noFill/>
          <a:ln>
            <a:noFill/>
          </a:ln>
        </p:spPr>
        <p:txBody>
          <a:bodyPr spcFirstLastPara="1" wrap="square" lIns="68575" tIns="34275" rIns="68575" bIns="34275" anchor="t" anchorCtr="0">
            <a:normAutofit/>
          </a:bodyPr>
          <a:lstStyle>
            <a:lvl1pPr lvl="0" algn="ctr">
              <a:lnSpc>
                <a:spcPct val="90000"/>
              </a:lnSpc>
              <a:spcBef>
                <a:spcPts val="800"/>
              </a:spcBef>
              <a:spcAft>
                <a:spcPts val="0"/>
              </a:spcAft>
              <a:buClr>
                <a:srgbClr val="007780"/>
              </a:buClr>
              <a:buSzPts val="1800"/>
              <a:buNone/>
              <a:defRPr sz="1800">
                <a:solidFill>
                  <a:srgbClr val="007780"/>
                </a:solidFill>
                <a:latin typeface="Franklin Gothic Book" panose="020B0503020102020204" pitchFamily="34" charset="0"/>
              </a:defRPr>
            </a:lvl1pPr>
            <a:lvl2pPr lvl="1" algn="ctr">
              <a:lnSpc>
                <a:spcPct val="90000"/>
              </a:lnSpc>
              <a:spcBef>
                <a:spcPts val="400"/>
              </a:spcBef>
              <a:spcAft>
                <a:spcPts val="0"/>
              </a:spcAft>
              <a:buClr>
                <a:srgbClr val="102649"/>
              </a:buClr>
              <a:buSzPts val="1500"/>
              <a:buNone/>
              <a:defRPr sz="1500"/>
            </a:lvl2pPr>
            <a:lvl3pPr lvl="2" algn="ctr">
              <a:lnSpc>
                <a:spcPct val="90000"/>
              </a:lnSpc>
              <a:spcBef>
                <a:spcPts val="400"/>
              </a:spcBef>
              <a:spcAft>
                <a:spcPts val="0"/>
              </a:spcAft>
              <a:buClr>
                <a:srgbClr val="102649"/>
              </a:buClr>
              <a:buSzPts val="1400"/>
              <a:buNone/>
              <a:defRPr sz="1400"/>
            </a:lvl3pPr>
            <a:lvl4pPr lvl="3" algn="ctr">
              <a:lnSpc>
                <a:spcPct val="90000"/>
              </a:lnSpc>
              <a:spcBef>
                <a:spcPts val="400"/>
              </a:spcBef>
              <a:spcAft>
                <a:spcPts val="0"/>
              </a:spcAft>
              <a:buClr>
                <a:srgbClr val="102649"/>
              </a:buClr>
              <a:buSzPts val="1200"/>
              <a:buNone/>
              <a:defRPr sz="1200"/>
            </a:lvl4pPr>
            <a:lvl5pPr lvl="4" algn="ctr">
              <a:lnSpc>
                <a:spcPct val="90000"/>
              </a:lnSpc>
              <a:spcBef>
                <a:spcPts val="400"/>
              </a:spcBef>
              <a:spcAft>
                <a:spcPts val="0"/>
              </a:spcAft>
              <a:buClr>
                <a:srgbClr val="102649"/>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dirty="0"/>
          </a:p>
        </p:txBody>
      </p:sp>
      <p:sp>
        <p:nvSpPr>
          <p:cNvPr id="13" name="Google Shape;13;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007780"/>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 name="Google Shape;15;p2"/>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7780"/>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1" name="Google Shape;61;p11"/>
          <p:cNvSpPr>
            <a:spLocks noGrp="1"/>
          </p:cNvSpPr>
          <p:nvPr>
            <p:ph type="pic" idx="2"/>
          </p:nvPr>
        </p:nvSpPr>
        <p:spPr>
          <a:xfrm>
            <a:off x="3887391" y="740569"/>
            <a:ext cx="4629300" cy="3655200"/>
          </a:xfrm>
          <a:prstGeom prst="rect">
            <a:avLst/>
          </a:prstGeom>
          <a:noFill/>
          <a:ln>
            <a:noFill/>
          </a:ln>
        </p:spPr>
      </p:sp>
      <p:sp>
        <p:nvSpPr>
          <p:cNvPr id="62" name="Google Shape;62;p11"/>
          <p:cNvSpPr txBox="1">
            <a:spLocks noGrp="1"/>
          </p:cNvSpPr>
          <p:nvPr>
            <p:ph type="body" idx="1"/>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63" name="Google Shape;63;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1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5"/>
        <p:cNvGrpSpPr/>
        <p:nvPr/>
      </p:nvGrpSpPr>
      <p:grpSpPr>
        <a:xfrm>
          <a:off x="0" y="0"/>
          <a:ext cx="0" cy="0"/>
          <a:chOff x="0" y="0"/>
          <a:chExt cx="0" cy="0"/>
        </a:xfrm>
      </p:grpSpPr>
      <p:sp>
        <p:nvSpPr>
          <p:cNvPr id="66" name="Google Shape;66;p12"/>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12"/>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68" name="Google Shape;68;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9" name="Google Shape;69;p12"/>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0"/>
        <p:cNvGrpSpPr/>
        <p:nvPr/>
      </p:nvGrpSpPr>
      <p:grpSpPr>
        <a:xfrm>
          <a:off x="0" y="0"/>
          <a:ext cx="0" cy="0"/>
          <a:chOff x="0" y="0"/>
          <a:chExt cx="0" cy="0"/>
        </a:xfrm>
      </p:grpSpPr>
      <p:sp>
        <p:nvSpPr>
          <p:cNvPr id="71" name="Google Shape;71;p13"/>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3"/>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73" name="Google Shape;73;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4" name="Google Shape;74;p13"/>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Custom Layout">
  <p:cSld name="Custom Layout">
    <p:bg>
      <p:bgPr>
        <a:blipFill>
          <a:blip r:embed="rId2">
            <a:alphaModFix/>
          </a:blip>
          <a:stretch>
            <a:fillRect/>
          </a:stretch>
        </a:blipFill>
        <a:effectLst/>
      </p:bgPr>
    </p:bg>
    <p:spTree>
      <p:nvGrpSpPr>
        <p:cNvPr id="1" name="Shape 75"/>
        <p:cNvGrpSpPr/>
        <p:nvPr/>
      </p:nvGrpSpPr>
      <p:grpSpPr>
        <a:xfrm>
          <a:off x="0" y="0"/>
          <a:ext cx="0" cy="0"/>
          <a:chOff x="0" y="0"/>
          <a:chExt cx="0" cy="0"/>
        </a:xfrm>
      </p:grpSpPr>
      <p:sp>
        <p:nvSpPr>
          <p:cNvPr id="76" name="Google Shape;76;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matchingName="Title Slide 1">
  <p:cSld name="Title Slide">
    <p:spTree>
      <p:nvGrpSpPr>
        <p:cNvPr id="1" name="Shape 78"/>
        <p:cNvGrpSpPr/>
        <p:nvPr/>
      </p:nvGrpSpPr>
      <p:grpSpPr>
        <a:xfrm>
          <a:off x="0" y="0"/>
          <a:ext cx="0" cy="0"/>
          <a:chOff x="0" y="0"/>
          <a:chExt cx="0" cy="0"/>
        </a:xfrm>
      </p:grpSpPr>
      <p:sp>
        <p:nvSpPr>
          <p:cNvPr id="79" name="Google Shape;79;p15"/>
          <p:cNvSpPr txBox="1">
            <a:spLocks noGrp="1"/>
          </p:cNvSpPr>
          <p:nvPr>
            <p:ph type="ctrTitle"/>
          </p:nvPr>
        </p:nvSpPr>
        <p:spPr>
          <a:xfrm>
            <a:off x="655852" y="1107828"/>
            <a:ext cx="6498600" cy="12348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rgbClr val="072B62"/>
              </a:buClr>
              <a:buSzPts val="4100"/>
              <a:buFont typeface="Georgia"/>
              <a:buNone/>
              <a:defRPr sz="4100">
                <a:solidFill>
                  <a:srgbClr val="072B62"/>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5"/>
          <p:cNvSpPr txBox="1">
            <a:spLocks noGrp="1"/>
          </p:cNvSpPr>
          <p:nvPr>
            <p:ph type="subTitle" idx="1"/>
          </p:nvPr>
        </p:nvSpPr>
        <p:spPr>
          <a:xfrm>
            <a:off x="963826" y="2509659"/>
            <a:ext cx="6223800" cy="822600"/>
          </a:xfrm>
          <a:prstGeom prst="rect">
            <a:avLst/>
          </a:prstGeom>
          <a:noFill/>
          <a:ln>
            <a:noFill/>
          </a:ln>
        </p:spPr>
        <p:txBody>
          <a:bodyPr spcFirstLastPara="1" wrap="square" lIns="68575" tIns="34275" rIns="68575" bIns="34275" anchor="t" anchorCtr="0">
            <a:normAutofit/>
          </a:bodyPr>
          <a:lstStyle>
            <a:lvl1pPr lvl="0" algn="r">
              <a:lnSpc>
                <a:spcPct val="90000"/>
              </a:lnSpc>
              <a:spcBef>
                <a:spcPts val="800"/>
              </a:spcBef>
              <a:spcAft>
                <a:spcPts val="0"/>
              </a:spcAft>
              <a:buSzPts val="2100"/>
              <a:buNone/>
              <a:defRPr sz="2100">
                <a:solidFill>
                  <a:srgbClr val="7F7F7F"/>
                </a:solidFill>
              </a:defRPr>
            </a:lvl1pPr>
            <a:lvl2pPr lvl="1" algn="ctr">
              <a:lnSpc>
                <a:spcPct val="90000"/>
              </a:lnSpc>
              <a:spcBef>
                <a:spcPts val="800"/>
              </a:spcBef>
              <a:spcAft>
                <a:spcPts val="0"/>
              </a:spcAft>
              <a:buSzPts val="1900"/>
              <a:buNone/>
              <a:defRPr>
                <a:solidFill>
                  <a:srgbClr val="888888"/>
                </a:solidFill>
              </a:defRPr>
            </a:lvl2pPr>
            <a:lvl3pPr lvl="2" algn="ctr">
              <a:lnSpc>
                <a:spcPct val="90000"/>
              </a:lnSpc>
              <a:spcBef>
                <a:spcPts val="800"/>
              </a:spcBef>
              <a:spcAft>
                <a:spcPts val="0"/>
              </a:spcAft>
              <a:buSzPts val="2100"/>
              <a:buNone/>
              <a:defRPr>
                <a:solidFill>
                  <a:srgbClr val="888888"/>
                </a:solidFill>
              </a:defRPr>
            </a:lvl3pPr>
            <a:lvl4pPr lvl="3" algn="ctr">
              <a:lnSpc>
                <a:spcPct val="90000"/>
              </a:lnSpc>
              <a:spcBef>
                <a:spcPts val="800"/>
              </a:spcBef>
              <a:spcAft>
                <a:spcPts val="0"/>
              </a:spcAft>
              <a:buSzPts val="1800"/>
              <a:buNone/>
              <a:defRPr>
                <a:solidFill>
                  <a:srgbClr val="888888"/>
                </a:solidFill>
              </a:defRPr>
            </a:lvl4pPr>
            <a:lvl5pPr lvl="4" algn="ctr">
              <a:lnSpc>
                <a:spcPct val="90000"/>
              </a:lnSpc>
              <a:spcBef>
                <a:spcPts val="800"/>
              </a:spcBef>
              <a:spcAft>
                <a:spcPts val="0"/>
              </a:spcAft>
              <a:buSzPts val="1800"/>
              <a:buNone/>
              <a:defRPr>
                <a:solidFill>
                  <a:srgbClr val="888888"/>
                </a:solidFill>
              </a:defRPr>
            </a:lvl5pPr>
            <a:lvl6pPr lvl="5" algn="ctr">
              <a:lnSpc>
                <a:spcPct val="90000"/>
              </a:lnSpc>
              <a:spcBef>
                <a:spcPts val="800"/>
              </a:spcBef>
              <a:spcAft>
                <a:spcPts val="0"/>
              </a:spcAft>
              <a:buSzPts val="700"/>
              <a:buNone/>
              <a:defRPr>
                <a:solidFill>
                  <a:srgbClr val="888888"/>
                </a:solidFill>
              </a:defRPr>
            </a:lvl6pPr>
            <a:lvl7pPr lvl="6" algn="ctr">
              <a:lnSpc>
                <a:spcPct val="90000"/>
              </a:lnSpc>
              <a:spcBef>
                <a:spcPts val="800"/>
              </a:spcBef>
              <a:spcAft>
                <a:spcPts val="0"/>
              </a:spcAft>
              <a:buSzPts val="700"/>
              <a:buNone/>
              <a:defRPr>
                <a:solidFill>
                  <a:srgbClr val="888888"/>
                </a:solidFill>
              </a:defRPr>
            </a:lvl7pPr>
            <a:lvl8pPr lvl="7" algn="ctr">
              <a:lnSpc>
                <a:spcPct val="90000"/>
              </a:lnSpc>
              <a:spcBef>
                <a:spcPts val="800"/>
              </a:spcBef>
              <a:spcAft>
                <a:spcPts val="0"/>
              </a:spcAft>
              <a:buSzPts val="700"/>
              <a:buNone/>
              <a:defRPr>
                <a:solidFill>
                  <a:srgbClr val="888888"/>
                </a:solidFill>
              </a:defRPr>
            </a:lvl8pPr>
            <a:lvl9pPr lvl="8" algn="ctr">
              <a:lnSpc>
                <a:spcPct val="90000"/>
              </a:lnSpc>
              <a:spcBef>
                <a:spcPts val="800"/>
              </a:spcBef>
              <a:spcAft>
                <a:spcPts val="0"/>
              </a:spcAft>
              <a:buSzPts val="700"/>
              <a:buNone/>
              <a:defRPr>
                <a:solidFill>
                  <a:srgbClr val="888888"/>
                </a:solidFill>
              </a:defRPr>
            </a:lvl9pPr>
          </a:lstStyle>
          <a:p>
            <a:endParaRPr/>
          </a:p>
        </p:txBody>
      </p:sp>
      <p:grpSp>
        <p:nvGrpSpPr>
          <p:cNvPr id="81" name="Google Shape;81;p15"/>
          <p:cNvGrpSpPr/>
          <p:nvPr/>
        </p:nvGrpSpPr>
        <p:grpSpPr>
          <a:xfrm>
            <a:off x="0" y="0"/>
            <a:ext cx="9144100" cy="5149925"/>
            <a:chOff x="0" y="-8467"/>
            <a:chExt cx="12192133" cy="6866567"/>
          </a:xfrm>
        </p:grpSpPr>
        <p:cxnSp>
          <p:nvCxnSpPr>
            <p:cNvPr id="82" name="Google Shape;82;p15"/>
            <p:cNvCxnSpPr/>
            <p:nvPr/>
          </p:nvCxnSpPr>
          <p:spPr>
            <a:xfrm>
              <a:off x="9169166" y="-8467"/>
              <a:ext cx="1783200" cy="6856500"/>
            </a:xfrm>
            <a:prstGeom prst="straightConnector1">
              <a:avLst/>
            </a:prstGeom>
            <a:noFill/>
            <a:ln w="9525" cap="flat" cmpd="sng">
              <a:solidFill>
                <a:schemeClr val="accent1">
                  <a:alpha val="69019"/>
                </a:schemeClr>
              </a:solidFill>
              <a:prstDash val="solid"/>
              <a:round/>
              <a:headEnd type="none" w="sm" len="sm"/>
              <a:tailEnd type="none" w="sm" len="sm"/>
            </a:ln>
          </p:spPr>
        </p:cxnSp>
        <p:cxnSp>
          <p:nvCxnSpPr>
            <p:cNvPr id="83" name="Google Shape;83;p15"/>
            <p:cNvCxnSpPr/>
            <p:nvPr/>
          </p:nvCxnSpPr>
          <p:spPr>
            <a:xfrm flipH="1">
              <a:off x="8475125" y="3681413"/>
              <a:ext cx="3713700" cy="3166500"/>
            </a:xfrm>
            <a:prstGeom prst="straightConnector1">
              <a:avLst/>
            </a:prstGeom>
            <a:noFill/>
            <a:ln w="9525" cap="flat" cmpd="sng">
              <a:solidFill>
                <a:schemeClr val="accent1">
                  <a:alpha val="69019"/>
                </a:schemeClr>
              </a:solidFill>
              <a:prstDash val="solid"/>
              <a:round/>
              <a:headEnd type="none" w="sm" len="sm"/>
              <a:tailEnd type="none" w="sm" len="sm"/>
            </a:ln>
          </p:spPr>
        </p:cxnSp>
        <p:sp>
          <p:nvSpPr>
            <p:cNvPr id="84" name="Google Shape;84;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35294"/>
              </a:schemeClr>
            </a:solidFill>
            <a:ln>
              <a:noFill/>
            </a:ln>
          </p:spPr>
        </p:sp>
        <p:sp>
          <p:nvSpPr>
            <p:cNvPr id="85" name="Google Shape;85;p15"/>
            <p:cNvSpPr/>
            <p:nvPr/>
          </p:nvSpPr>
          <p:spPr>
            <a:xfrm>
              <a:off x="9603442" y="-8467"/>
              <a:ext cx="258617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86" name="Google Shape;86;p15"/>
            <p:cNvSpPr/>
            <p:nvPr/>
          </p:nvSpPr>
          <p:spPr>
            <a:xfrm>
              <a:off x="8932333" y="3048000"/>
              <a:ext cx="3259800" cy="38100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5"/>
            <p:cNvSpPr/>
            <p:nvPr/>
          </p:nvSpPr>
          <p:spPr>
            <a:xfrm>
              <a:off x="9190612" y="-8467"/>
              <a:ext cx="3000914"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74C81">
                <a:alpha val="49019"/>
              </a:srgbClr>
            </a:solidFill>
            <a:ln>
              <a:noFill/>
            </a:ln>
          </p:spPr>
        </p:sp>
        <p:sp>
          <p:nvSpPr>
            <p:cNvPr id="88" name="Google Shape;88;p15"/>
            <p:cNvSpPr/>
            <p:nvPr/>
          </p:nvSpPr>
          <p:spPr>
            <a:xfrm>
              <a:off x="10898730" y="-8467"/>
              <a:ext cx="1290094" cy="6858000"/>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5963B8">
                <a:alpha val="69019"/>
              </a:srgbClr>
            </a:solidFill>
            <a:ln>
              <a:noFill/>
            </a:ln>
          </p:spPr>
        </p:sp>
        <p:sp>
          <p:nvSpPr>
            <p:cNvPr id="89" name="Google Shape;89;p15"/>
            <p:cNvSpPr/>
            <p:nvPr/>
          </p:nvSpPr>
          <p:spPr>
            <a:xfrm>
              <a:off x="10938999" y="-8467"/>
              <a:ext cx="1249825" cy="6858000"/>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rgbClr val="8FA1CF"/>
            </a:solidFill>
            <a:ln>
              <a:noFill/>
            </a:ln>
          </p:spPr>
        </p:sp>
        <p:sp>
          <p:nvSpPr>
            <p:cNvPr id="90" name="Google Shape;90;p15"/>
            <p:cNvSpPr/>
            <p:nvPr/>
          </p:nvSpPr>
          <p:spPr>
            <a:xfrm>
              <a:off x="10371666" y="3589867"/>
              <a:ext cx="1817100" cy="3268200"/>
            </a:xfrm>
            <a:prstGeom prst="triangle">
              <a:avLst>
                <a:gd name="adj" fmla="val 100000"/>
              </a:avLst>
            </a:prstGeom>
            <a:solidFill>
              <a:srgbClr val="374C81">
                <a:alpha val="65098"/>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 name="Google Shape;91;p15"/>
            <p:cNvSpPr/>
            <p:nvPr/>
          </p:nvSpPr>
          <p:spPr>
            <a:xfrm>
              <a:off x="0" y="4013200"/>
              <a:ext cx="448800" cy="2844900"/>
            </a:xfrm>
            <a:prstGeom prst="triangle">
              <a:avLst>
                <a:gd name="adj" fmla="val 0"/>
              </a:avLst>
            </a:prstGeom>
            <a:solidFill>
              <a:srgbClr val="072B62">
                <a:alpha val="69019"/>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92" name="Google Shape;92;p15"/>
          <p:cNvPicPr preferRelativeResize="0"/>
          <p:nvPr/>
        </p:nvPicPr>
        <p:blipFill rotWithShape="1">
          <a:blip r:embed="rId2">
            <a:alphaModFix/>
          </a:blip>
          <a:srcRect/>
          <a:stretch/>
        </p:blipFill>
        <p:spPr>
          <a:xfrm>
            <a:off x="7310329" y="0"/>
            <a:ext cx="1783080" cy="1783078"/>
          </a:xfrm>
          <a:prstGeom prst="rect">
            <a:avLst/>
          </a:prstGeom>
          <a:noFill/>
          <a:ln>
            <a:noFill/>
          </a:ln>
        </p:spPr>
      </p:pic>
      <p:sp>
        <p:nvSpPr>
          <p:cNvPr id="93" name="Google Shape;93;p15"/>
          <p:cNvSpPr/>
          <p:nvPr/>
        </p:nvSpPr>
        <p:spPr>
          <a:xfrm rot="10800000" flipH="1">
            <a:off x="1" y="-95"/>
            <a:ext cx="883200" cy="4002300"/>
          </a:xfrm>
          <a:prstGeom prst="triangle">
            <a:avLst>
              <a:gd name="adj" fmla="val 0"/>
            </a:avLst>
          </a:prstGeom>
          <a:solidFill>
            <a:srgbClr val="6F81AC">
              <a:alpha val="80000"/>
            </a:srgbClr>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15"/>
          <p:cNvSpPr txBox="1">
            <a:spLocks noGrp="1"/>
          </p:cNvSpPr>
          <p:nvPr>
            <p:ph type="dt" idx="10"/>
          </p:nvPr>
        </p:nvSpPr>
        <p:spPr>
          <a:xfrm>
            <a:off x="7988117" y="4717292"/>
            <a:ext cx="1062000" cy="291000"/>
          </a:xfrm>
          <a:prstGeom prst="rect">
            <a:avLst/>
          </a:prstGeom>
          <a:noFill/>
          <a:ln>
            <a:noFill/>
          </a:ln>
        </p:spPr>
        <p:txBody>
          <a:bodyPr spcFirstLastPara="1" wrap="square" lIns="68575" tIns="34275" rIns="68575" bIns="34275" anchor="t" anchorCtr="0">
            <a:noAutofit/>
          </a:bodyPr>
          <a:lstStyle>
            <a:lvl1pPr marR="0" lvl="0" algn="r">
              <a:lnSpc>
                <a:spcPct val="100000"/>
              </a:lnSpc>
              <a:spcBef>
                <a:spcPts val="0"/>
              </a:spcBef>
              <a:spcAft>
                <a:spcPts val="0"/>
              </a:spcAft>
              <a:buSzPts val="1100"/>
              <a:buNone/>
              <a:defRPr sz="1200" b="0" i="0" u="none" strike="noStrike" cap="none">
                <a:solidFill>
                  <a:schemeClr val="lt1"/>
                </a:solidFill>
                <a:latin typeface="Libre Franklin Medium"/>
                <a:ea typeface="Libre Franklin Medium"/>
                <a:cs typeface="Libre Franklin Medium"/>
                <a:sym typeface="Libre Franklin Medium"/>
              </a:defRPr>
            </a:lvl1pPr>
            <a:lvl2pPr marR="0" lvl="1"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2pPr>
            <a:lvl3pPr marR="0" lvl="2"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3pPr>
            <a:lvl4pPr marR="0" lvl="3"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4pPr>
            <a:lvl5pPr marR="0" lvl="4"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5pPr>
            <a:lvl6pPr marR="0" lvl="5"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6pPr>
            <a:lvl7pPr marR="0" lvl="6"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7pPr>
            <a:lvl8pPr marR="0" lvl="7"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8pPr>
            <a:lvl9pPr marR="0" lvl="8" algn="l">
              <a:lnSpc>
                <a:spcPct val="100000"/>
              </a:lnSpc>
              <a:spcBef>
                <a:spcPts val="0"/>
              </a:spcBef>
              <a:spcAft>
                <a:spcPts val="0"/>
              </a:spcAft>
              <a:buSzPts val="1100"/>
              <a:buNone/>
              <a:defRPr sz="1400" b="0" i="0" u="none" strike="noStrike" cap="none">
                <a:solidFill>
                  <a:schemeClr val="dk1"/>
                </a:solidFill>
                <a:latin typeface="Libre Franklin Medium"/>
                <a:ea typeface="Libre Franklin Medium"/>
                <a:cs typeface="Libre Franklin Medium"/>
                <a:sym typeface="Libre Franklin Medium"/>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95"/>
        <p:cNvGrpSpPr/>
        <p:nvPr/>
      </p:nvGrpSpPr>
      <p:grpSpPr>
        <a:xfrm>
          <a:off x="0" y="0"/>
          <a:ext cx="0" cy="0"/>
          <a:chOff x="0" y="0"/>
          <a:chExt cx="0" cy="0"/>
        </a:xfrm>
      </p:grpSpPr>
      <p:sp>
        <p:nvSpPr>
          <p:cNvPr id="96" name="Google Shape;96;p16"/>
          <p:cNvSpPr txBox="1">
            <a:spLocks noGrp="1"/>
          </p:cNvSpPr>
          <p:nvPr>
            <p:ph type="title"/>
          </p:nvPr>
        </p:nvSpPr>
        <p:spPr>
          <a:xfrm>
            <a:off x="436225" y="233535"/>
            <a:ext cx="6708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16"/>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16"/>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99" name="Google Shape;99;p16"/>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p:cSld name="Custom Layout_1">
    <p:spTree>
      <p:nvGrpSpPr>
        <p:cNvPr id="1" name="Shape 100"/>
        <p:cNvGrpSpPr/>
        <p:nvPr/>
      </p:nvGrpSpPr>
      <p:grpSpPr>
        <a:xfrm>
          <a:off x="0" y="0"/>
          <a:ext cx="0" cy="0"/>
          <a:chOff x="0" y="0"/>
          <a:chExt cx="0" cy="0"/>
        </a:xfrm>
      </p:grpSpPr>
      <p:sp>
        <p:nvSpPr>
          <p:cNvPr id="101" name="Google Shape;101;p17"/>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7"/>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3" name="Google Shape;103;p17"/>
          <p:cNvSpPr txBox="1">
            <a:spLocks noGrp="1"/>
          </p:cNvSpPr>
          <p:nvPr>
            <p:ph type="body" idx="1"/>
          </p:nvPr>
        </p:nvSpPr>
        <p:spPr>
          <a:xfrm>
            <a:off x="436225" y="1347290"/>
            <a:ext cx="6817500" cy="36588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04"/>
        <p:cNvGrpSpPr/>
        <p:nvPr/>
      </p:nvGrpSpPr>
      <p:grpSpPr>
        <a:xfrm>
          <a:off x="0" y="0"/>
          <a:ext cx="0" cy="0"/>
          <a:chOff x="0" y="0"/>
          <a:chExt cx="0" cy="0"/>
        </a:xfrm>
      </p:grpSpPr>
      <p:sp>
        <p:nvSpPr>
          <p:cNvPr id="105" name="Google Shape;105;p18"/>
          <p:cNvSpPr txBox="1">
            <a:spLocks noGrp="1"/>
          </p:cNvSpPr>
          <p:nvPr>
            <p:ph type="title"/>
          </p:nvPr>
        </p:nvSpPr>
        <p:spPr>
          <a:xfrm>
            <a:off x="416840" y="192912"/>
            <a:ext cx="67443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18"/>
          <p:cNvSpPr txBox="1">
            <a:spLocks noGrp="1"/>
          </p:cNvSpPr>
          <p:nvPr>
            <p:ph type="sldNum" idx="12"/>
          </p:nvPr>
        </p:nvSpPr>
        <p:spPr>
          <a:xfrm>
            <a:off x="8262575" y="4732238"/>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
        <p:nvSpPr>
          <p:cNvPr id="107" name="Google Shape;107;p18"/>
          <p:cNvSpPr txBox="1">
            <a:spLocks noGrp="1"/>
          </p:cNvSpPr>
          <p:nvPr>
            <p:ph type="body" idx="1"/>
          </p:nvPr>
        </p:nvSpPr>
        <p:spPr>
          <a:xfrm>
            <a:off x="436225"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
        <p:nvSpPr>
          <p:cNvPr id="108" name="Google Shape;108;p18"/>
          <p:cNvSpPr txBox="1">
            <a:spLocks noGrp="1"/>
          </p:cNvSpPr>
          <p:nvPr>
            <p:ph type="body" idx="2"/>
          </p:nvPr>
        </p:nvSpPr>
        <p:spPr>
          <a:xfrm>
            <a:off x="3921342" y="1351219"/>
            <a:ext cx="3223500" cy="35211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SzPts val="2700"/>
              <a:buNone/>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17500" algn="l">
              <a:lnSpc>
                <a:spcPct val="90000"/>
              </a:lnSpc>
              <a:spcBef>
                <a:spcPts val="800"/>
              </a:spcBef>
              <a:spcAft>
                <a:spcPts val="0"/>
              </a:spcAft>
              <a:buSzPts val="1400"/>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p:cSld name="Title and Content">
    <p:spTree>
      <p:nvGrpSpPr>
        <p:cNvPr id="1" name="Shape 16"/>
        <p:cNvGrpSpPr/>
        <p:nvPr/>
      </p:nvGrpSpPr>
      <p:grpSpPr>
        <a:xfrm>
          <a:off x="0" y="0"/>
          <a:ext cx="0" cy="0"/>
          <a:chOff x="0" y="0"/>
          <a:chExt cx="0" cy="0"/>
        </a:xfrm>
      </p:grpSpPr>
      <p:sp>
        <p:nvSpPr>
          <p:cNvPr id="17" name="Google Shape;17;p3"/>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lvl1pPr lvl="0" algn="l">
              <a:lnSpc>
                <a:spcPct val="90000"/>
              </a:lnSpc>
              <a:spcBef>
                <a:spcPts val="0"/>
              </a:spcBef>
              <a:spcAft>
                <a:spcPts val="0"/>
              </a:spcAft>
              <a:buClr>
                <a:srgbClr val="072B62"/>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18" name="Google Shape;18;p3"/>
          <p:cNvSpPr txBox="1">
            <a:spLocks noGrp="1"/>
          </p:cNvSpPr>
          <p:nvPr>
            <p:ph type="body" idx="1"/>
          </p:nvPr>
        </p:nvSpPr>
        <p:spPr>
          <a:xfrm>
            <a:off x="416840" y="1330088"/>
            <a:ext cx="6891600" cy="36762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SzPts val="1400"/>
              <a:buChar char="•"/>
              <a:defRPr>
                <a:latin typeface="Franklin Gothic Book" panose="020B0503020102020204" pitchFamily="34" charset="0"/>
              </a:defRPr>
            </a:lvl1pPr>
            <a:lvl2pPr marL="914400" lvl="1" indent="-298450" algn="l">
              <a:lnSpc>
                <a:spcPct val="90000"/>
              </a:lnSpc>
              <a:spcBef>
                <a:spcPts val="800"/>
              </a:spcBef>
              <a:spcAft>
                <a:spcPts val="0"/>
              </a:spcAft>
              <a:buSzPts val="1100"/>
              <a:buChar char="•"/>
              <a:defRPr/>
            </a:lvl2pPr>
            <a:lvl3pPr marL="1371600" lvl="2" indent="-317500" algn="l">
              <a:lnSpc>
                <a:spcPct val="90000"/>
              </a:lnSpc>
              <a:spcBef>
                <a:spcPts val="800"/>
              </a:spcBef>
              <a:spcAft>
                <a:spcPts val="0"/>
              </a:spcAft>
              <a:buSzPts val="1400"/>
              <a:buChar char="•"/>
              <a:defRPr/>
            </a:lvl3pPr>
            <a:lvl4pPr marL="1828800" lvl="3" indent="-317500" algn="l">
              <a:lnSpc>
                <a:spcPct val="90000"/>
              </a:lnSpc>
              <a:spcBef>
                <a:spcPts val="800"/>
              </a:spcBef>
              <a:spcAft>
                <a:spcPts val="0"/>
              </a:spcAft>
              <a:buSzPts val="1400"/>
              <a:buChar char="•"/>
              <a:defRPr/>
            </a:lvl4pPr>
            <a:lvl5pPr marL="2286000" lvl="4" indent="-342900" algn="l">
              <a:lnSpc>
                <a:spcPct val="90000"/>
              </a:lnSpc>
              <a:spcBef>
                <a:spcPts val="800"/>
              </a:spcBef>
              <a:spcAft>
                <a:spcPts val="0"/>
              </a:spcAft>
              <a:buSzPts val="1800"/>
              <a:buFont typeface="Libre Franklin Medium"/>
              <a:buChar char="●"/>
              <a:defRPr/>
            </a:lvl5pPr>
            <a:lvl6pPr marL="2743200" lvl="5" indent="-298450" algn="l">
              <a:lnSpc>
                <a:spcPct val="90000"/>
              </a:lnSpc>
              <a:spcBef>
                <a:spcPts val="800"/>
              </a:spcBef>
              <a:spcAft>
                <a:spcPts val="0"/>
              </a:spcAft>
              <a:buSzPts val="1100"/>
              <a:buChar char="•"/>
              <a:defRPr/>
            </a:lvl6pPr>
            <a:lvl7pPr marL="3200400" lvl="6" indent="-298450" algn="l">
              <a:lnSpc>
                <a:spcPct val="90000"/>
              </a:lnSpc>
              <a:spcBef>
                <a:spcPts val="800"/>
              </a:spcBef>
              <a:spcAft>
                <a:spcPts val="0"/>
              </a:spcAft>
              <a:buSzPts val="1100"/>
              <a:buChar char="•"/>
              <a:defRPr/>
            </a:lvl7pPr>
            <a:lvl8pPr marL="3657600" lvl="7" indent="-298450" algn="l">
              <a:lnSpc>
                <a:spcPct val="90000"/>
              </a:lnSpc>
              <a:spcBef>
                <a:spcPts val="800"/>
              </a:spcBef>
              <a:spcAft>
                <a:spcPts val="0"/>
              </a:spcAft>
              <a:buSzPts val="1100"/>
              <a:buChar char="•"/>
              <a:defRPr/>
            </a:lvl8pPr>
            <a:lvl9pPr marL="4114800" lvl="8" indent="-298450" algn="l">
              <a:lnSpc>
                <a:spcPct val="90000"/>
              </a:lnSpc>
              <a:spcBef>
                <a:spcPts val="800"/>
              </a:spcBef>
              <a:spcAft>
                <a:spcPts val="0"/>
              </a:spcAft>
              <a:buSzPts val="1100"/>
              <a:buChar char="•"/>
              <a:defRPr/>
            </a:lvl9pPr>
          </a:lstStyle>
          <a:p>
            <a:endParaRPr dirty="0"/>
          </a:p>
        </p:txBody>
      </p:sp>
      <p:sp>
        <p:nvSpPr>
          <p:cNvPr id="19" name="Google Shape;19;p3"/>
          <p:cNvSpPr txBox="1">
            <a:spLocks noGrp="1"/>
          </p:cNvSpPr>
          <p:nvPr>
            <p:ph type="sldNum" idx="12"/>
          </p:nvPr>
        </p:nvSpPr>
        <p:spPr>
          <a:xfrm>
            <a:off x="8272810" y="4735526"/>
            <a:ext cx="5127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100"/>
              <a:buFont typeface="Arial"/>
              <a:buNone/>
              <a:defRPr sz="1100"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0"/>
        <p:cNvGrpSpPr/>
        <p:nvPr/>
      </p:nvGrpSpPr>
      <p:grpSpPr>
        <a:xfrm>
          <a:off x="0" y="0"/>
          <a:ext cx="0" cy="0"/>
          <a:chOff x="0" y="0"/>
          <a:chExt cx="0" cy="0"/>
        </a:xfrm>
      </p:grpSpPr>
      <p:sp>
        <p:nvSpPr>
          <p:cNvPr id="21" name="Google Shape;21;p4"/>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atin typeface="Franklin Gothic Medium" panose="020B0603020102020204" pitchFamily="34" charset="0"/>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dirty="0"/>
          </a:p>
        </p:txBody>
      </p:sp>
      <p:sp>
        <p:nvSpPr>
          <p:cNvPr id="22" name="Google Shape;22;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23" name="Google Shape;23;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4"/>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5"/>
          <p:cNvSpPr txBox="1">
            <a:spLocks noGrp="1"/>
          </p:cNvSpPr>
          <p:nvPr>
            <p:ph type="title"/>
          </p:nvPr>
        </p:nvSpPr>
        <p:spPr>
          <a:xfrm>
            <a:off x="623888" y="1282303"/>
            <a:ext cx="7886700" cy="21396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4500"/>
              <a:buFont typeface="Libre Franklin Medium"/>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5"/>
          <p:cNvSpPr txBox="1">
            <a:spLocks noGrp="1"/>
          </p:cNvSpPr>
          <p:nvPr>
            <p:ph type="body" idx="1"/>
          </p:nvPr>
        </p:nvSpPr>
        <p:spPr>
          <a:xfrm>
            <a:off x="623888" y="3442097"/>
            <a:ext cx="7886700" cy="11253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888888"/>
              </a:buClr>
              <a:buSzPts val="1800"/>
              <a:buNone/>
              <a:defRPr sz="1800">
                <a:solidFill>
                  <a:srgbClr val="888888"/>
                </a:solidFill>
              </a:defRPr>
            </a:lvl1pPr>
            <a:lvl2pPr marL="914400" lvl="1" indent="-228600" algn="l">
              <a:lnSpc>
                <a:spcPct val="90000"/>
              </a:lnSpc>
              <a:spcBef>
                <a:spcPts val="400"/>
              </a:spcBef>
              <a:spcAft>
                <a:spcPts val="0"/>
              </a:spcAft>
              <a:buClr>
                <a:srgbClr val="888888"/>
              </a:buClr>
              <a:buSzPts val="1500"/>
              <a:buNone/>
              <a:defRPr sz="1500">
                <a:solidFill>
                  <a:srgbClr val="888888"/>
                </a:solidFill>
              </a:defRPr>
            </a:lvl2pPr>
            <a:lvl3pPr marL="1371600" lvl="2" indent="-228600" algn="l">
              <a:lnSpc>
                <a:spcPct val="90000"/>
              </a:lnSpc>
              <a:spcBef>
                <a:spcPts val="400"/>
              </a:spcBef>
              <a:spcAft>
                <a:spcPts val="0"/>
              </a:spcAft>
              <a:buClr>
                <a:srgbClr val="888888"/>
              </a:buClr>
              <a:buSzPts val="1400"/>
              <a:buNone/>
              <a:defRPr sz="1400">
                <a:solidFill>
                  <a:srgbClr val="888888"/>
                </a:solidFill>
              </a:defRPr>
            </a:lvl3pPr>
            <a:lvl4pPr marL="1828800" lvl="3" indent="-228600" algn="l">
              <a:lnSpc>
                <a:spcPct val="90000"/>
              </a:lnSpc>
              <a:spcBef>
                <a:spcPts val="400"/>
              </a:spcBef>
              <a:spcAft>
                <a:spcPts val="0"/>
              </a:spcAft>
              <a:buClr>
                <a:srgbClr val="888888"/>
              </a:buClr>
              <a:buSzPts val="1200"/>
              <a:buNone/>
              <a:defRPr sz="1200">
                <a:solidFill>
                  <a:srgbClr val="888888"/>
                </a:solidFill>
              </a:defRPr>
            </a:lvl4pPr>
            <a:lvl5pPr marL="2286000" lvl="4" indent="-228600" algn="l">
              <a:lnSpc>
                <a:spcPct val="90000"/>
              </a:lnSpc>
              <a:spcBef>
                <a:spcPts val="400"/>
              </a:spcBef>
              <a:spcAft>
                <a:spcPts val="0"/>
              </a:spcAft>
              <a:buClr>
                <a:srgbClr val="888888"/>
              </a:buClr>
              <a:buSzPts val="1200"/>
              <a:buNone/>
              <a:defRPr sz="1200">
                <a:solidFill>
                  <a:srgbClr val="888888"/>
                </a:solidFill>
              </a:defRPr>
            </a:lvl5pPr>
            <a:lvl6pPr marL="2743200" lvl="5" indent="-228600" algn="l">
              <a:lnSpc>
                <a:spcPct val="90000"/>
              </a:lnSpc>
              <a:spcBef>
                <a:spcPts val="400"/>
              </a:spcBef>
              <a:spcAft>
                <a:spcPts val="0"/>
              </a:spcAft>
              <a:buClr>
                <a:srgbClr val="888888"/>
              </a:buClr>
              <a:buSzPts val="1200"/>
              <a:buNone/>
              <a:defRPr sz="1200">
                <a:solidFill>
                  <a:srgbClr val="888888"/>
                </a:solidFill>
              </a:defRPr>
            </a:lvl6pPr>
            <a:lvl7pPr marL="3200400" lvl="6" indent="-228600" algn="l">
              <a:lnSpc>
                <a:spcPct val="90000"/>
              </a:lnSpc>
              <a:spcBef>
                <a:spcPts val="400"/>
              </a:spcBef>
              <a:spcAft>
                <a:spcPts val="0"/>
              </a:spcAft>
              <a:buClr>
                <a:srgbClr val="888888"/>
              </a:buClr>
              <a:buSzPts val="1200"/>
              <a:buNone/>
              <a:defRPr sz="1200">
                <a:solidFill>
                  <a:srgbClr val="888888"/>
                </a:solidFill>
              </a:defRPr>
            </a:lvl7pPr>
            <a:lvl8pPr marL="3657600" lvl="7" indent="-228600" algn="l">
              <a:lnSpc>
                <a:spcPct val="90000"/>
              </a:lnSpc>
              <a:spcBef>
                <a:spcPts val="400"/>
              </a:spcBef>
              <a:spcAft>
                <a:spcPts val="0"/>
              </a:spcAft>
              <a:buClr>
                <a:srgbClr val="888888"/>
              </a:buClr>
              <a:buSzPts val="1200"/>
              <a:buNone/>
              <a:defRPr sz="1200">
                <a:solidFill>
                  <a:srgbClr val="888888"/>
                </a:solidFill>
              </a:defRPr>
            </a:lvl8pPr>
            <a:lvl9pPr marL="4114800" lvl="8" indent="-228600" algn="l">
              <a:lnSpc>
                <a:spcPct val="90000"/>
              </a:lnSpc>
              <a:spcBef>
                <a:spcPts val="400"/>
              </a:spcBef>
              <a:spcAft>
                <a:spcPts val="0"/>
              </a:spcAft>
              <a:buClr>
                <a:srgbClr val="888888"/>
              </a:buClr>
              <a:buSzPts val="1200"/>
              <a:buNone/>
              <a:defRPr sz="1200">
                <a:solidFill>
                  <a:srgbClr val="888888"/>
                </a:solidFill>
              </a:defRPr>
            </a:lvl9pPr>
          </a:lstStyle>
          <a:p>
            <a:endParaRPr/>
          </a:p>
        </p:txBody>
      </p:sp>
      <p:sp>
        <p:nvSpPr>
          <p:cNvPr id="28" name="Google Shape;28;p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9" name="Google Shape;29;p5"/>
          <p:cNvSpPr txBox="1">
            <a:spLocks noGrp="1"/>
          </p:cNvSpPr>
          <p:nvPr>
            <p:ph type="ftr" idx="11"/>
          </p:nvPr>
        </p:nvSpPr>
        <p:spPr>
          <a:xfrm>
            <a:off x="3028950" y="4767263"/>
            <a:ext cx="30588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0" name="Google Shape;30;p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1"/>
        <p:cNvGrpSpPr/>
        <p:nvPr/>
      </p:nvGrpSpPr>
      <p:grpSpPr>
        <a:xfrm>
          <a:off x="0" y="0"/>
          <a:ext cx="0" cy="0"/>
          <a:chOff x="0" y="0"/>
          <a:chExt cx="0" cy="0"/>
        </a:xfrm>
      </p:grpSpPr>
      <p:sp>
        <p:nvSpPr>
          <p:cNvPr id="32" name="Google Shape;32;p6"/>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3" name="Google Shape;33;p6"/>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34" name="Google Shape;34;p6"/>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atin typeface="Franklin Gothic Book" panose="020B0503020102020204" pitchFamily="34" charset="0"/>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dirty="0"/>
          </a:p>
        </p:txBody>
      </p:sp>
      <p:sp>
        <p:nvSpPr>
          <p:cNvPr id="35" name="Google Shape;35;p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6" name="Google Shape;36;p6"/>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7"/>
        <p:cNvGrpSpPr/>
        <p:nvPr/>
      </p:nvGrpSpPr>
      <p:grpSpPr>
        <a:xfrm>
          <a:off x="0" y="0"/>
          <a:ext cx="0" cy="0"/>
          <a:chOff x="0" y="0"/>
          <a:chExt cx="0" cy="0"/>
        </a:xfrm>
      </p:grpSpPr>
      <p:sp>
        <p:nvSpPr>
          <p:cNvPr id="38" name="Google Shape;38;p7"/>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39" name="Google Shape;39;p7"/>
          <p:cNvSpPr txBox="1">
            <a:spLocks noGrp="1"/>
          </p:cNvSpPr>
          <p:nvPr>
            <p:ph type="body" idx="1"/>
          </p:nvPr>
        </p:nvSpPr>
        <p:spPr>
          <a:xfrm>
            <a:off x="629841" y="1260872"/>
            <a:ext cx="38685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0" name="Google Shape;40;p7"/>
          <p:cNvSpPr txBox="1">
            <a:spLocks noGrp="1"/>
          </p:cNvSpPr>
          <p:nvPr>
            <p:ph type="body" idx="2"/>
          </p:nvPr>
        </p:nvSpPr>
        <p:spPr>
          <a:xfrm>
            <a:off x="629841" y="1878806"/>
            <a:ext cx="38685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1" name="Google Shape;41;p7"/>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rmAutofit/>
          </a:bodyPr>
          <a:lstStyle>
            <a:lvl1pPr marL="457200" lvl="0" indent="-228600" algn="l">
              <a:lnSpc>
                <a:spcPct val="90000"/>
              </a:lnSpc>
              <a:spcBef>
                <a:spcPts val="800"/>
              </a:spcBef>
              <a:spcAft>
                <a:spcPts val="0"/>
              </a:spcAft>
              <a:buClr>
                <a:srgbClr val="102649"/>
              </a:buClr>
              <a:buSzPts val="1800"/>
              <a:buNone/>
              <a:defRPr sz="1800" b="1"/>
            </a:lvl1pPr>
            <a:lvl2pPr marL="914400" lvl="1" indent="-228600" algn="l">
              <a:lnSpc>
                <a:spcPct val="90000"/>
              </a:lnSpc>
              <a:spcBef>
                <a:spcPts val="400"/>
              </a:spcBef>
              <a:spcAft>
                <a:spcPts val="0"/>
              </a:spcAft>
              <a:buClr>
                <a:srgbClr val="102649"/>
              </a:buClr>
              <a:buSzPts val="1500"/>
              <a:buNone/>
              <a:defRPr sz="1500" b="1"/>
            </a:lvl2pPr>
            <a:lvl3pPr marL="1371600" lvl="2" indent="-228600" algn="l">
              <a:lnSpc>
                <a:spcPct val="90000"/>
              </a:lnSpc>
              <a:spcBef>
                <a:spcPts val="400"/>
              </a:spcBef>
              <a:spcAft>
                <a:spcPts val="0"/>
              </a:spcAft>
              <a:buClr>
                <a:srgbClr val="102649"/>
              </a:buClr>
              <a:buSzPts val="1400"/>
              <a:buNone/>
              <a:defRPr sz="1400" b="1"/>
            </a:lvl3pPr>
            <a:lvl4pPr marL="1828800" lvl="3" indent="-228600" algn="l">
              <a:lnSpc>
                <a:spcPct val="90000"/>
              </a:lnSpc>
              <a:spcBef>
                <a:spcPts val="400"/>
              </a:spcBef>
              <a:spcAft>
                <a:spcPts val="0"/>
              </a:spcAft>
              <a:buClr>
                <a:srgbClr val="102649"/>
              </a:buClr>
              <a:buSzPts val="1200"/>
              <a:buNone/>
              <a:defRPr sz="1200" b="1"/>
            </a:lvl4pPr>
            <a:lvl5pPr marL="2286000" lvl="4" indent="-228600" algn="l">
              <a:lnSpc>
                <a:spcPct val="90000"/>
              </a:lnSpc>
              <a:spcBef>
                <a:spcPts val="400"/>
              </a:spcBef>
              <a:spcAft>
                <a:spcPts val="0"/>
              </a:spcAft>
              <a:buClr>
                <a:srgbClr val="102649"/>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42" name="Google Shape;42;p7"/>
          <p:cNvSpPr txBox="1">
            <a:spLocks noGrp="1"/>
          </p:cNvSpPr>
          <p:nvPr>
            <p:ph type="body" idx="4"/>
          </p:nvPr>
        </p:nvSpPr>
        <p:spPr>
          <a:xfrm>
            <a:off x="4629150" y="1878806"/>
            <a:ext cx="3887400" cy="2763600"/>
          </a:xfrm>
          <a:prstGeom prst="rect">
            <a:avLst/>
          </a:prstGeom>
          <a:noFill/>
          <a:ln>
            <a:noFill/>
          </a:ln>
        </p:spPr>
        <p:txBody>
          <a:bodyPr spcFirstLastPara="1" wrap="square" lIns="68575" tIns="34275" rIns="68575" bIns="34275" anchor="t" anchorCtr="0">
            <a:normAutofit/>
          </a:bodyPr>
          <a:lstStyle>
            <a:lvl1pPr marL="457200" lvl="0" indent="-317500" algn="l">
              <a:lnSpc>
                <a:spcPct val="90000"/>
              </a:lnSpc>
              <a:spcBef>
                <a:spcPts val="800"/>
              </a:spcBef>
              <a:spcAft>
                <a:spcPts val="0"/>
              </a:spcAft>
              <a:buClr>
                <a:srgbClr val="102649"/>
              </a:buClr>
              <a:buSzPts val="1400"/>
              <a:buChar char="•"/>
              <a:defRPr/>
            </a:lvl1pPr>
            <a:lvl2pPr marL="914400" lvl="1" indent="-317500" algn="l">
              <a:lnSpc>
                <a:spcPct val="90000"/>
              </a:lnSpc>
              <a:spcBef>
                <a:spcPts val="400"/>
              </a:spcBef>
              <a:spcAft>
                <a:spcPts val="0"/>
              </a:spcAft>
              <a:buClr>
                <a:srgbClr val="102649"/>
              </a:buClr>
              <a:buSzPts val="1400"/>
              <a:buChar char="•"/>
              <a:defRPr/>
            </a:lvl2pPr>
            <a:lvl3pPr marL="1371600" lvl="2" indent="-317500" algn="l">
              <a:lnSpc>
                <a:spcPct val="90000"/>
              </a:lnSpc>
              <a:spcBef>
                <a:spcPts val="400"/>
              </a:spcBef>
              <a:spcAft>
                <a:spcPts val="0"/>
              </a:spcAft>
              <a:buClr>
                <a:srgbClr val="102649"/>
              </a:buClr>
              <a:buSzPts val="1400"/>
              <a:buChar char="•"/>
              <a:defRPr/>
            </a:lvl3pPr>
            <a:lvl4pPr marL="1828800" lvl="3" indent="-317500" algn="l">
              <a:lnSpc>
                <a:spcPct val="90000"/>
              </a:lnSpc>
              <a:spcBef>
                <a:spcPts val="400"/>
              </a:spcBef>
              <a:spcAft>
                <a:spcPts val="0"/>
              </a:spcAft>
              <a:buClr>
                <a:srgbClr val="102649"/>
              </a:buClr>
              <a:buSzPts val="1400"/>
              <a:buChar char="•"/>
              <a:defRPr/>
            </a:lvl4pPr>
            <a:lvl5pPr marL="2286000" lvl="4" indent="-317500" algn="l">
              <a:lnSpc>
                <a:spcPct val="90000"/>
              </a:lnSpc>
              <a:spcBef>
                <a:spcPts val="400"/>
              </a:spcBef>
              <a:spcAft>
                <a:spcPts val="0"/>
              </a:spcAft>
              <a:buClr>
                <a:srgbClr val="102649"/>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43" name="Google Shape;43;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4" name="Google Shape;44;p7"/>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blipFill>
          <a:blip r:embed="rId2">
            <a:alphaModFix/>
          </a:blip>
          <a:stretch>
            <a:fillRect/>
          </a:stretch>
        </a:blipFill>
        <a:effectLst/>
      </p:bgPr>
    </p:bg>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lvl="0" algn="l">
              <a:lnSpc>
                <a:spcPct val="90000"/>
              </a:lnSpc>
              <a:spcBef>
                <a:spcPts val="0"/>
              </a:spcBef>
              <a:spcAft>
                <a:spcPts val="0"/>
              </a:spcAft>
              <a:buClr>
                <a:srgbClr val="007780"/>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7" name="Google Shape;47;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8" name="Google Shape;48;p8"/>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lank" type="blank">
  <p:cSld name="BLANK">
    <p:bg>
      <p:bgPr>
        <a:blipFill>
          <a:blip r:embed="rId2">
            <a:alphaModFix/>
          </a:blip>
          <a:stretch>
            <a:fillRect/>
          </a:stretch>
        </a:blipFill>
        <a:effectLst/>
      </p:bgPr>
    </p:bg>
    <p:spTree>
      <p:nvGrpSpPr>
        <p:cNvPr id="1" name="Shape 49"/>
        <p:cNvGrpSpPr/>
        <p:nvPr/>
      </p:nvGrpSpPr>
      <p:grpSpPr>
        <a:xfrm>
          <a:off x="0" y="0"/>
          <a:ext cx="0" cy="0"/>
          <a:chOff x="0" y="0"/>
          <a:chExt cx="0" cy="0"/>
        </a:xfrm>
      </p:grpSpPr>
      <p:sp>
        <p:nvSpPr>
          <p:cNvPr id="50" name="Google Shape;50;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9"/>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bg>
      <p:bgPr>
        <a:blipFill>
          <a:blip r:embed="rId2">
            <a:alphaModFix/>
          </a:blip>
          <a:stretch>
            <a:fillRect/>
          </a:stretch>
        </a:blipFill>
        <a:effectLst/>
      </p:bgPr>
    </p:bg>
    <p:spTree>
      <p:nvGrpSpPr>
        <p:cNvPr id="1" name="Shape 52"/>
        <p:cNvGrpSpPr/>
        <p:nvPr/>
      </p:nvGrpSpPr>
      <p:grpSpPr>
        <a:xfrm>
          <a:off x="0" y="0"/>
          <a:ext cx="0" cy="0"/>
          <a:chOff x="0" y="0"/>
          <a:chExt cx="0" cy="0"/>
        </a:xfrm>
      </p:grpSpPr>
      <p:sp>
        <p:nvSpPr>
          <p:cNvPr id="53" name="Google Shape;53;p10"/>
          <p:cNvSpPr txBox="1">
            <a:spLocks noGrp="1"/>
          </p:cNvSpPr>
          <p:nvPr>
            <p:ph type="title"/>
          </p:nvPr>
        </p:nvSpPr>
        <p:spPr>
          <a:xfrm>
            <a:off x="629841" y="342900"/>
            <a:ext cx="2949000" cy="1200300"/>
          </a:xfrm>
          <a:prstGeom prst="rect">
            <a:avLst/>
          </a:prstGeom>
          <a:noFill/>
          <a:ln>
            <a:noFill/>
          </a:ln>
        </p:spPr>
        <p:txBody>
          <a:bodyPr spcFirstLastPara="1" wrap="square" lIns="68575" tIns="34275" rIns="68575" bIns="34275" anchor="b" anchorCtr="0">
            <a:normAutofit/>
          </a:bodyPr>
          <a:lstStyle>
            <a:lvl1pPr lvl="0" algn="l">
              <a:lnSpc>
                <a:spcPct val="90000"/>
              </a:lnSpc>
              <a:spcBef>
                <a:spcPts val="0"/>
              </a:spcBef>
              <a:spcAft>
                <a:spcPts val="0"/>
              </a:spcAft>
              <a:buClr>
                <a:srgbClr val="007780"/>
              </a:buClr>
              <a:buSzPts val="2400"/>
              <a:buFont typeface="Libre Franklin Medium"/>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4" name="Google Shape;54;p10"/>
          <p:cNvSpPr txBox="1">
            <a:spLocks noGrp="1"/>
          </p:cNvSpPr>
          <p:nvPr>
            <p:ph type="body" idx="1"/>
          </p:nvPr>
        </p:nvSpPr>
        <p:spPr>
          <a:xfrm>
            <a:off x="3887391" y="1418572"/>
            <a:ext cx="4629300" cy="2977200"/>
          </a:xfrm>
          <a:prstGeom prst="rect">
            <a:avLst/>
          </a:prstGeom>
          <a:noFill/>
          <a:ln>
            <a:noFill/>
          </a:ln>
        </p:spPr>
        <p:txBody>
          <a:bodyPr spcFirstLastPara="1" wrap="square" lIns="68575" tIns="34275" rIns="68575" bIns="34275" anchor="t" anchorCtr="0">
            <a:normAutofit/>
          </a:bodyPr>
          <a:lstStyle>
            <a:lvl1pPr marL="457200" lvl="0" indent="-381000" algn="l">
              <a:lnSpc>
                <a:spcPct val="90000"/>
              </a:lnSpc>
              <a:spcBef>
                <a:spcPts val="800"/>
              </a:spcBef>
              <a:spcAft>
                <a:spcPts val="0"/>
              </a:spcAft>
              <a:buClr>
                <a:srgbClr val="102649"/>
              </a:buClr>
              <a:buSzPts val="2400"/>
              <a:buChar char="•"/>
              <a:defRPr sz="2400"/>
            </a:lvl1pPr>
            <a:lvl2pPr marL="914400" lvl="1" indent="-361950" algn="l">
              <a:lnSpc>
                <a:spcPct val="90000"/>
              </a:lnSpc>
              <a:spcBef>
                <a:spcPts val="400"/>
              </a:spcBef>
              <a:spcAft>
                <a:spcPts val="0"/>
              </a:spcAft>
              <a:buClr>
                <a:srgbClr val="102649"/>
              </a:buClr>
              <a:buSzPts val="2100"/>
              <a:buChar char="•"/>
              <a:defRPr sz="2100"/>
            </a:lvl2pPr>
            <a:lvl3pPr marL="1371600" lvl="2" indent="-342900" algn="l">
              <a:lnSpc>
                <a:spcPct val="90000"/>
              </a:lnSpc>
              <a:spcBef>
                <a:spcPts val="400"/>
              </a:spcBef>
              <a:spcAft>
                <a:spcPts val="0"/>
              </a:spcAft>
              <a:buClr>
                <a:srgbClr val="102649"/>
              </a:buClr>
              <a:buSzPts val="1800"/>
              <a:buChar char="•"/>
              <a:defRPr sz="1800"/>
            </a:lvl3pPr>
            <a:lvl4pPr marL="1828800" lvl="3" indent="-323850" algn="l">
              <a:lnSpc>
                <a:spcPct val="90000"/>
              </a:lnSpc>
              <a:spcBef>
                <a:spcPts val="400"/>
              </a:spcBef>
              <a:spcAft>
                <a:spcPts val="0"/>
              </a:spcAft>
              <a:buClr>
                <a:srgbClr val="102649"/>
              </a:buClr>
              <a:buSzPts val="1500"/>
              <a:buChar char="•"/>
              <a:defRPr sz="1500"/>
            </a:lvl4pPr>
            <a:lvl5pPr marL="2286000" lvl="4" indent="-323850" algn="l">
              <a:lnSpc>
                <a:spcPct val="90000"/>
              </a:lnSpc>
              <a:spcBef>
                <a:spcPts val="400"/>
              </a:spcBef>
              <a:spcAft>
                <a:spcPts val="0"/>
              </a:spcAft>
              <a:buClr>
                <a:srgbClr val="102649"/>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55" name="Google Shape;55;p10"/>
          <p:cNvSpPr txBox="1">
            <a:spLocks noGrp="1"/>
          </p:cNvSpPr>
          <p:nvPr>
            <p:ph type="body" idx="2"/>
          </p:nvPr>
        </p:nvSpPr>
        <p:spPr>
          <a:xfrm>
            <a:off x="629841" y="1543050"/>
            <a:ext cx="2949000" cy="2858700"/>
          </a:xfrm>
          <a:prstGeom prst="rect">
            <a:avLst/>
          </a:prstGeom>
          <a:noFill/>
          <a:ln>
            <a:noFill/>
          </a:ln>
        </p:spPr>
        <p:txBody>
          <a:bodyPr spcFirstLastPara="1" wrap="square" lIns="68575" tIns="34275" rIns="68575" bIns="34275" anchor="t" anchorCtr="0">
            <a:normAutofit/>
          </a:bodyPr>
          <a:lstStyle>
            <a:lvl1pPr marL="457200" lvl="0" indent="-228600" algn="l">
              <a:lnSpc>
                <a:spcPct val="90000"/>
              </a:lnSpc>
              <a:spcBef>
                <a:spcPts val="800"/>
              </a:spcBef>
              <a:spcAft>
                <a:spcPts val="0"/>
              </a:spcAft>
              <a:buClr>
                <a:srgbClr val="102649"/>
              </a:buClr>
              <a:buSzPts val="1200"/>
              <a:buNone/>
              <a:defRPr sz="1200"/>
            </a:lvl1pPr>
            <a:lvl2pPr marL="914400" lvl="1" indent="-228600" algn="l">
              <a:lnSpc>
                <a:spcPct val="90000"/>
              </a:lnSpc>
              <a:spcBef>
                <a:spcPts val="400"/>
              </a:spcBef>
              <a:spcAft>
                <a:spcPts val="0"/>
              </a:spcAft>
              <a:buClr>
                <a:srgbClr val="102649"/>
              </a:buClr>
              <a:buSzPts val="1100"/>
              <a:buNone/>
              <a:defRPr sz="1100"/>
            </a:lvl2pPr>
            <a:lvl3pPr marL="1371600" lvl="2" indent="-228600" algn="l">
              <a:lnSpc>
                <a:spcPct val="90000"/>
              </a:lnSpc>
              <a:spcBef>
                <a:spcPts val="400"/>
              </a:spcBef>
              <a:spcAft>
                <a:spcPts val="0"/>
              </a:spcAft>
              <a:buClr>
                <a:srgbClr val="102649"/>
              </a:buClr>
              <a:buSzPts val="900"/>
              <a:buNone/>
              <a:defRPr sz="900"/>
            </a:lvl3pPr>
            <a:lvl4pPr marL="1828800" lvl="3" indent="-228600" algn="l">
              <a:lnSpc>
                <a:spcPct val="90000"/>
              </a:lnSpc>
              <a:spcBef>
                <a:spcPts val="400"/>
              </a:spcBef>
              <a:spcAft>
                <a:spcPts val="0"/>
              </a:spcAft>
              <a:buClr>
                <a:srgbClr val="102649"/>
              </a:buClr>
              <a:buSzPts val="800"/>
              <a:buNone/>
              <a:defRPr sz="800"/>
            </a:lvl4pPr>
            <a:lvl5pPr marL="2286000" lvl="4" indent="-228600" algn="l">
              <a:lnSpc>
                <a:spcPct val="90000"/>
              </a:lnSpc>
              <a:spcBef>
                <a:spcPts val="400"/>
              </a:spcBef>
              <a:spcAft>
                <a:spcPts val="0"/>
              </a:spcAft>
              <a:buClr>
                <a:srgbClr val="102649"/>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56" name="Google Shape;56;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10"/>
          <p:cNvSpPr txBox="1">
            <a:spLocks noGrp="1"/>
          </p:cNvSpPr>
          <p:nvPr>
            <p:ph type="ftr" idx="11"/>
          </p:nvPr>
        </p:nvSpPr>
        <p:spPr>
          <a:xfrm>
            <a:off x="3028950" y="4767263"/>
            <a:ext cx="30306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solidFill>
                  <a:srgbClr val="102649"/>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1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102649"/>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273844"/>
            <a:ext cx="7886700" cy="994200"/>
          </a:xfrm>
          <a:prstGeom prst="rect">
            <a:avLst/>
          </a:prstGeom>
          <a:noFill/>
          <a:ln>
            <a:noFill/>
          </a:ln>
        </p:spPr>
        <p:txBody>
          <a:bodyPr spcFirstLastPara="1" wrap="square" lIns="68575" tIns="34275" rIns="68575" bIns="34275" anchor="ctr" anchorCtr="0">
            <a:normAutofit/>
          </a:bodyPr>
          <a:lstStyle>
            <a:lvl1pPr marR="0" lvl="0" algn="l" rtl="0">
              <a:lnSpc>
                <a:spcPct val="90000"/>
              </a:lnSpc>
              <a:spcBef>
                <a:spcPts val="0"/>
              </a:spcBef>
              <a:spcAft>
                <a:spcPts val="0"/>
              </a:spcAft>
              <a:buClr>
                <a:srgbClr val="007780"/>
              </a:buClr>
              <a:buSzPts val="3300"/>
              <a:buFont typeface="Libre Franklin Medium"/>
              <a:buNone/>
              <a:defRPr sz="3300" b="0" i="0" u="none" strike="noStrike" cap="none">
                <a:solidFill>
                  <a:srgbClr val="007780"/>
                </a:solidFill>
                <a:latin typeface="Libre Franklin Medium"/>
                <a:ea typeface="Libre Franklin Medium"/>
                <a:cs typeface="Libre Franklin Medium"/>
                <a:sym typeface="Libre Franklin Medium"/>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rmAutofit/>
          </a:bodyPr>
          <a:lstStyle>
            <a:lvl1pPr marL="457200" marR="0" lvl="0" indent="-361950" algn="l" rtl="0">
              <a:lnSpc>
                <a:spcPct val="90000"/>
              </a:lnSpc>
              <a:spcBef>
                <a:spcPts val="800"/>
              </a:spcBef>
              <a:spcAft>
                <a:spcPts val="0"/>
              </a:spcAft>
              <a:buClr>
                <a:srgbClr val="102649"/>
              </a:buClr>
              <a:buSzPts val="2100"/>
              <a:buFont typeface="Arial"/>
              <a:buChar char="•"/>
              <a:defRPr sz="2100" b="0" i="0" u="none" strike="noStrike" cap="none">
                <a:solidFill>
                  <a:srgbClr val="102649"/>
                </a:solidFill>
                <a:latin typeface="Libre Franklin"/>
                <a:ea typeface="Libre Franklin"/>
                <a:cs typeface="Libre Franklin"/>
                <a:sym typeface="Libre Franklin"/>
              </a:defRPr>
            </a:lvl1pPr>
            <a:lvl2pPr marL="914400" marR="0" lvl="1" indent="-342900" algn="l" rtl="0">
              <a:lnSpc>
                <a:spcPct val="90000"/>
              </a:lnSpc>
              <a:spcBef>
                <a:spcPts val="400"/>
              </a:spcBef>
              <a:spcAft>
                <a:spcPts val="0"/>
              </a:spcAft>
              <a:buClr>
                <a:srgbClr val="102649"/>
              </a:buClr>
              <a:buSzPts val="1800"/>
              <a:buFont typeface="Arial"/>
              <a:buChar char="•"/>
              <a:defRPr sz="1800" b="0" i="0" u="none" strike="noStrike" cap="none">
                <a:solidFill>
                  <a:srgbClr val="102649"/>
                </a:solidFill>
                <a:latin typeface="Libre Franklin"/>
                <a:ea typeface="Libre Franklin"/>
                <a:cs typeface="Libre Franklin"/>
                <a:sym typeface="Libre Franklin"/>
              </a:defRPr>
            </a:lvl2pPr>
            <a:lvl3pPr marL="1371600" marR="0" lvl="2" indent="-323850" algn="l" rtl="0">
              <a:lnSpc>
                <a:spcPct val="90000"/>
              </a:lnSpc>
              <a:spcBef>
                <a:spcPts val="400"/>
              </a:spcBef>
              <a:spcAft>
                <a:spcPts val="0"/>
              </a:spcAft>
              <a:buClr>
                <a:srgbClr val="102649"/>
              </a:buClr>
              <a:buSzPts val="1500"/>
              <a:buFont typeface="Arial"/>
              <a:buChar char="•"/>
              <a:defRPr sz="1500" b="0" i="0" u="none" strike="noStrike" cap="none">
                <a:solidFill>
                  <a:srgbClr val="102649"/>
                </a:solidFill>
                <a:latin typeface="Libre Franklin"/>
                <a:ea typeface="Libre Franklin"/>
                <a:cs typeface="Libre Franklin"/>
                <a:sym typeface="Libre Franklin"/>
              </a:defRPr>
            </a:lvl3pPr>
            <a:lvl4pPr marL="1828800" marR="0" lvl="3"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4pPr>
            <a:lvl5pPr marL="2286000" marR="0" lvl="4" indent="-317500" algn="l" rtl="0">
              <a:lnSpc>
                <a:spcPct val="90000"/>
              </a:lnSpc>
              <a:spcBef>
                <a:spcPts val="400"/>
              </a:spcBef>
              <a:spcAft>
                <a:spcPts val="0"/>
              </a:spcAft>
              <a:buClr>
                <a:srgbClr val="102649"/>
              </a:buClr>
              <a:buSzPts val="1400"/>
              <a:buFont typeface="Arial"/>
              <a:buChar char="•"/>
              <a:defRPr sz="1400" b="0" i="0" u="none" strike="noStrike" cap="none">
                <a:solidFill>
                  <a:srgbClr val="102649"/>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8" name="Google Shape;8;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9" name="Google Shape;9;p1"/>
          <p:cNvSpPr txBox="1">
            <a:spLocks noGrp="1"/>
          </p:cNvSpPr>
          <p:nvPr>
            <p:ph type="ftr" idx="11"/>
          </p:nvPr>
        </p:nvSpPr>
        <p:spPr>
          <a:xfrm>
            <a:off x="3028950" y="4767263"/>
            <a:ext cx="26733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Libre Franklin"/>
                <a:ea typeface="Libre Franklin"/>
                <a:cs typeface="Libre Franklin"/>
                <a:sym typeface="Libre Frankl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5="http://schemas.microsoft.com/office/powerpoint/2012/main" xmlns:ahyp="http://schemas.microsoft.com/office/drawing/2018/hyperlinkcolor">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readingrockets.org/topics/comprehension/articles/power-quick-writes"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averyfootprint.org/"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pz.harvard.edu/sites/default/files/The%20Explanation%20Game_1.pdf"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9"/>
          <p:cNvSpPr txBox="1">
            <a:spLocks noGrp="1"/>
          </p:cNvSpPr>
          <p:nvPr>
            <p:ph type="ctrTitle"/>
          </p:nvPr>
        </p:nvSpPr>
        <p:spPr>
          <a:xfrm>
            <a:off x="2072475" y="452775"/>
            <a:ext cx="67449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dirty="0"/>
              <a:t>Performance Assessments in Social Studies</a:t>
            </a:r>
            <a:endParaRPr dirty="0"/>
          </a:p>
        </p:txBody>
      </p:sp>
      <p:sp>
        <p:nvSpPr>
          <p:cNvPr id="114" name="Google Shape;114;p19"/>
          <p:cNvSpPr txBox="1">
            <a:spLocks noGrp="1"/>
          </p:cNvSpPr>
          <p:nvPr>
            <p:ph type="subTitle" idx="1"/>
          </p:nvPr>
        </p:nvSpPr>
        <p:spPr>
          <a:xfrm>
            <a:off x="2539700" y="2621900"/>
            <a:ext cx="6397800" cy="12471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sz="2500" b="1" dirty="0"/>
              <a:t>Module One:</a:t>
            </a:r>
            <a:endParaRPr sz="2500" b="1" dirty="0"/>
          </a:p>
          <a:p>
            <a:pPr marL="0" lvl="0" indent="0" algn="ctr" rtl="0">
              <a:lnSpc>
                <a:spcPct val="90000"/>
              </a:lnSpc>
              <a:spcBef>
                <a:spcPts val="0"/>
              </a:spcBef>
              <a:spcAft>
                <a:spcPts val="0"/>
              </a:spcAft>
              <a:buSzPts val="2100"/>
              <a:buNone/>
            </a:pPr>
            <a:r>
              <a:rPr lang="en" sz="2500" dirty="0"/>
              <a:t>What are the different types of classroom assessments in social studies?</a:t>
            </a:r>
            <a:endParaRPr sz="25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28"/>
          <p:cNvSpPr txBox="1">
            <a:spLocks noGrp="1"/>
          </p:cNvSpPr>
          <p:nvPr>
            <p:ph type="title"/>
          </p:nvPr>
        </p:nvSpPr>
        <p:spPr>
          <a:xfrm>
            <a:off x="364875" y="179644"/>
            <a:ext cx="7886700" cy="994200"/>
          </a:xfrm>
          <a:prstGeom prst="rect">
            <a:avLst/>
          </a:prstGeom>
          <a:noFill/>
          <a:ln>
            <a:noFill/>
          </a:ln>
        </p:spPr>
        <p:txBody>
          <a:bodyPr spcFirstLastPara="1" wrap="square" lIns="68575" tIns="34275" rIns="68575" bIns="34275" anchor="ctr" anchorCtr="0">
            <a:normAutofit/>
          </a:bodyPr>
          <a:lstStyle/>
          <a:p>
            <a:pPr marL="0" lvl="0" indent="0" algn="l" rtl="0">
              <a:lnSpc>
                <a:spcPct val="90000"/>
              </a:lnSpc>
              <a:spcBef>
                <a:spcPts val="0"/>
              </a:spcBef>
              <a:spcAft>
                <a:spcPts val="0"/>
              </a:spcAft>
              <a:buClr>
                <a:srgbClr val="1F3864"/>
              </a:buClr>
              <a:buSzPts val="4100"/>
              <a:buFont typeface="Calibri"/>
              <a:buNone/>
            </a:pPr>
            <a:r>
              <a:rPr lang="en"/>
              <a:t>Assessment Flow</a:t>
            </a:r>
            <a:endParaRPr/>
          </a:p>
        </p:txBody>
      </p:sp>
      <p:sp>
        <p:nvSpPr>
          <p:cNvPr id="180" name="Google Shape;180;p28" descr="This image shows the relationship between formative and summative assessments. " title="Assessment Flow"/>
          <p:cNvSpPr txBox="1"/>
          <p:nvPr/>
        </p:nvSpPr>
        <p:spPr>
          <a:xfrm>
            <a:off x="4342782" y="2202898"/>
            <a:ext cx="2713500" cy="2691600"/>
          </a:xfrm>
          <a:prstGeom prst="rect">
            <a:avLst/>
          </a:prstGeom>
          <a:noFill/>
          <a:ln>
            <a:noFill/>
          </a:ln>
        </p:spPr>
        <p:txBody>
          <a:bodyPr spcFirstLastPara="1" wrap="square" lIns="68575" tIns="34275" rIns="68575" bIns="34275" anchor="t" anchorCtr="0">
            <a:normAutofit/>
          </a:bodyPr>
          <a:lstStyle/>
          <a:p>
            <a:pPr marL="177800" marR="0" lvl="0" indent="-38100" algn="l" rtl="0">
              <a:lnSpc>
                <a:spcPct val="90000"/>
              </a:lnSpc>
              <a:spcBef>
                <a:spcPts val="0"/>
              </a:spcBef>
              <a:spcAft>
                <a:spcPts val="0"/>
              </a:spcAft>
              <a:buClr>
                <a:srgbClr val="1F3864"/>
              </a:buClr>
              <a:buSzPts val="2100"/>
              <a:buFont typeface="Arial"/>
              <a:buNone/>
            </a:pPr>
            <a:endParaRPr sz="2100" b="0" i="0" u="none" strike="noStrike" cap="none">
              <a:solidFill>
                <a:srgbClr val="1F3864"/>
              </a:solidFill>
              <a:latin typeface="Calibri"/>
              <a:ea typeface="Calibri"/>
              <a:cs typeface="Calibri"/>
              <a:sym typeface="Calibri"/>
            </a:endParaRPr>
          </a:p>
        </p:txBody>
      </p:sp>
      <p:grpSp>
        <p:nvGrpSpPr>
          <p:cNvPr id="181" name="Google Shape;181;p28" descr="This shows the larger relationship between formative and summative assessments. " title="Assessment Flow Image"/>
          <p:cNvGrpSpPr/>
          <p:nvPr/>
        </p:nvGrpSpPr>
        <p:grpSpPr>
          <a:xfrm>
            <a:off x="4804394" y="749725"/>
            <a:ext cx="4136974" cy="2811186"/>
            <a:chOff x="737026" y="1567"/>
            <a:chExt cx="9415053" cy="5376144"/>
          </a:xfrm>
        </p:grpSpPr>
        <p:sp>
          <p:nvSpPr>
            <p:cNvPr id="182" name="Google Shape;182;p28"/>
            <p:cNvSpPr/>
            <p:nvPr/>
          </p:nvSpPr>
          <p:spPr>
            <a:xfrm rot="5400000">
              <a:off x="297499" y="1221880"/>
              <a:ext cx="19116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83" name="Google Shape;183;p28"/>
            <p:cNvSpPr/>
            <p:nvPr/>
          </p:nvSpPr>
          <p:spPr>
            <a:xfrm>
              <a:off x="737026" y="1567"/>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84" name="Google Shape;184;p28"/>
            <p:cNvSpPr txBox="1"/>
            <p:nvPr/>
          </p:nvSpPr>
          <p:spPr>
            <a:xfrm>
              <a:off x="782016" y="46557"/>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185" name="Google Shape;185;p28"/>
            <p:cNvSpPr/>
            <p:nvPr/>
          </p:nvSpPr>
          <p:spPr>
            <a:xfrm rot="5400000">
              <a:off x="297499" y="3141952"/>
              <a:ext cx="19116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86" name="Google Shape;186;p28"/>
            <p:cNvSpPr/>
            <p:nvPr/>
          </p:nvSpPr>
          <p:spPr>
            <a:xfrm>
              <a:off x="737026" y="1921639"/>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87" name="Google Shape;187;p28"/>
            <p:cNvSpPr txBox="1"/>
            <p:nvPr/>
          </p:nvSpPr>
          <p:spPr>
            <a:xfrm>
              <a:off x="782016" y="1966629"/>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188" name="Google Shape;188;p28"/>
            <p:cNvSpPr/>
            <p:nvPr/>
          </p:nvSpPr>
          <p:spPr>
            <a:xfrm>
              <a:off x="1257545" y="4101970"/>
              <a:ext cx="33963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89" name="Google Shape;189;p28"/>
            <p:cNvSpPr/>
            <p:nvPr/>
          </p:nvSpPr>
          <p:spPr>
            <a:xfrm>
              <a:off x="737026" y="3841711"/>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90" name="Google Shape;190;p28"/>
            <p:cNvSpPr txBox="1"/>
            <p:nvPr/>
          </p:nvSpPr>
          <p:spPr>
            <a:xfrm>
              <a:off x="782016" y="3886701"/>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191" name="Google Shape;191;p28"/>
            <p:cNvSpPr/>
            <p:nvPr/>
          </p:nvSpPr>
          <p:spPr>
            <a:xfrm rot="-5400000">
              <a:off x="3702418" y="3141924"/>
              <a:ext cx="19116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92" name="Google Shape;192;p28"/>
            <p:cNvSpPr/>
            <p:nvPr/>
          </p:nvSpPr>
          <p:spPr>
            <a:xfrm>
              <a:off x="4141954" y="3841711"/>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93" name="Google Shape;193;p28"/>
            <p:cNvSpPr txBox="1"/>
            <p:nvPr/>
          </p:nvSpPr>
          <p:spPr>
            <a:xfrm>
              <a:off x="4186944" y="3886701"/>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194" name="Google Shape;194;p28"/>
            <p:cNvSpPr/>
            <p:nvPr/>
          </p:nvSpPr>
          <p:spPr>
            <a:xfrm rot="-5400000">
              <a:off x="3702418" y="1221852"/>
              <a:ext cx="19116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95" name="Google Shape;195;p28"/>
            <p:cNvSpPr/>
            <p:nvPr/>
          </p:nvSpPr>
          <p:spPr>
            <a:xfrm>
              <a:off x="4141954" y="1921639"/>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96" name="Google Shape;196;p28"/>
            <p:cNvSpPr txBox="1"/>
            <p:nvPr/>
          </p:nvSpPr>
          <p:spPr>
            <a:xfrm>
              <a:off x="4186944" y="1966629"/>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197" name="Google Shape;197;p28"/>
            <p:cNvSpPr/>
            <p:nvPr/>
          </p:nvSpPr>
          <p:spPr>
            <a:xfrm>
              <a:off x="4662472" y="261826"/>
              <a:ext cx="33963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98" name="Google Shape;198;p28"/>
            <p:cNvSpPr/>
            <p:nvPr/>
          </p:nvSpPr>
          <p:spPr>
            <a:xfrm>
              <a:off x="4141954" y="1567"/>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199" name="Google Shape;199;p28"/>
            <p:cNvSpPr txBox="1"/>
            <p:nvPr/>
          </p:nvSpPr>
          <p:spPr>
            <a:xfrm>
              <a:off x="4186944" y="46557"/>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200" name="Google Shape;200;p28"/>
            <p:cNvSpPr/>
            <p:nvPr/>
          </p:nvSpPr>
          <p:spPr>
            <a:xfrm rot="5400000">
              <a:off x="7107353" y="1221880"/>
              <a:ext cx="19116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201" name="Google Shape;201;p28"/>
            <p:cNvSpPr/>
            <p:nvPr/>
          </p:nvSpPr>
          <p:spPr>
            <a:xfrm>
              <a:off x="7546881" y="1567"/>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202" name="Google Shape;202;p28"/>
            <p:cNvSpPr txBox="1"/>
            <p:nvPr/>
          </p:nvSpPr>
          <p:spPr>
            <a:xfrm>
              <a:off x="7591871" y="46557"/>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203" name="Google Shape;203;p28"/>
            <p:cNvSpPr/>
            <p:nvPr/>
          </p:nvSpPr>
          <p:spPr>
            <a:xfrm rot="5400000">
              <a:off x="7107353" y="3141952"/>
              <a:ext cx="1911600" cy="230400"/>
            </a:xfrm>
            <a:prstGeom prst="rect">
              <a:avLst/>
            </a:prstGeom>
            <a:solidFill>
              <a:srgbClr val="B3CAE7"/>
            </a:solidFill>
            <a:ln>
              <a:noFill/>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204" name="Google Shape;204;p28"/>
            <p:cNvSpPr/>
            <p:nvPr/>
          </p:nvSpPr>
          <p:spPr>
            <a:xfrm>
              <a:off x="7546881" y="1921639"/>
              <a:ext cx="2560200" cy="1536000"/>
            </a:xfrm>
            <a:prstGeom prst="roundRect">
              <a:avLst>
                <a:gd name="adj" fmla="val 10000"/>
              </a:avLst>
            </a:prstGeom>
            <a:solidFill>
              <a:srgbClr val="599BD5"/>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205" name="Google Shape;205;p28"/>
            <p:cNvSpPr txBox="1"/>
            <p:nvPr/>
          </p:nvSpPr>
          <p:spPr>
            <a:xfrm>
              <a:off x="7591871" y="1966629"/>
              <a:ext cx="247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700" b="0" i="0" u="none" strike="noStrike" cap="none">
                  <a:solidFill>
                    <a:srgbClr val="FFFFFF"/>
                  </a:solidFill>
                  <a:latin typeface="Calibri"/>
                  <a:ea typeface="Calibri"/>
                  <a:cs typeface="Calibri"/>
                  <a:sym typeface="Calibri"/>
                </a:rPr>
                <a:t>Formative</a:t>
              </a:r>
              <a:endParaRPr sz="1700" b="0" i="0" u="none" strike="noStrike" cap="none">
                <a:solidFill>
                  <a:srgbClr val="000000"/>
                </a:solidFill>
                <a:latin typeface="Libre Franklin Medium"/>
                <a:ea typeface="Libre Franklin Medium"/>
                <a:cs typeface="Libre Franklin Medium"/>
                <a:sym typeface="Libre Franklin Medium"/>
              </a:endParaRPr>
            </a:p>
          </p:txBody>
        </p:sp>
        <p:sp>
          <p:nvSpPr>
            <p:cNvPr id="206" name="Google Shape;206;p28"/>
            <p:cNvSpPr/>
            <p:nvPr/>
          </p:nvSpPr>
          <p:spPr>
            <a:xfrm>
              <a:off x="7546881" y="3841711"/>
              <a:ext cx="2560200" cy="1536000"/>
            </a:xfrm>
            <a:prstGeom prst="roundRect">
              <a:avLst>
                <a:gd name="adj" fmla="val 10000"/>
              </a:avLst>
            </a:prstGeom>
            <a:solidFill>
              <a:srgbClr val="FF0000"/>
            </a:solidFill>
            <a:ln w="12700" cap="flat" cmpd="sng">
              <a:solidFill>
                <a:schemeClr val="lt1"/>
              </a:solidFill>
              <a:prstDash val="solid"/>
              <a:miter lim="800000"/>
              <a:headEnd type="none" w="sm" len="sm"/>
              <a:tailEnd type="none" w="sm" len="sm"/>
            </a:ln>
          </p:spPr>
          <p:txBody>
            <a:bodyPr spcFirstLastPara="1" wrap="square" lIns="68575" tIns="68575" rIns="68575" bIns="68575" anchor="ctr" anchorCtr="0">
              <a:noAutofit/>
            </a:bodyPr>
            <a:lstStyle/>
            <a:p>
              <a:pPr marL="0" marR="0" lvl="0" indent="0" algn="l" rtl="0">
                <a:lnSpc>
                  <a:spcPct val="100000"/>
                </a:lnSpc>
                <a:spcBef>
                  <a:spcPts val="0"/>
                </a:spcBef>
                <a:spcAft>
                  <a:spcPts val="0"/>
                </a:spcAft>
                <a:buClr>
                  <a:schemeClr val="dk1"/>
                </a:buClr>
                <a:buSzPts val="2400"/>
                <a:buFont typeface="Libre Franklin Medium"/>
                <a:buNone/>
              </a:pPr>
              <a:endParaRPr sz="2400" b="0" i="0" u="none" strike="noStrike" cap="none">
                <a:solidFill>
                  <a:srgbClr val="000000"/>
                </a:solidFill>
                <a:latin typeface="Libre Franklin Medium"/>
                <a:ea typeface="Libre Franklin Medium"/>
                <a:cs typeface="Libre Franklin Medium"/>
                <a:sym typeface="Libre Franklin Medium"/>
              </a:endParaRPr>
            </a:p>
          </p:txBody>
        </p:sp>
        <p:sp>
          <p:nvSpPr>
            <p:cNvPr id="207" name="Google Shape;207;p28"/>
            <p:cNvSpPr txBox="1"/>
            <p:nvPr/>
          </p:nvSpPr>
          <p:spPr>
            <a:xfrm>
              <a:off x="7591879" y="3886694"/>
              <a:ext cx="2560200" cy="1446000"/>
            </a:xfrm>
            <a:prstGeom prst="rect">
              <a:avLst/>
            </a:prstGeom>
            <a:noFill/>
            <a:ln>
              <a:noFill/>
            </a:ln>
          </p:spPr>
          <p:txBody>
            <a:bodyPr spcFirstLastPara="1" wrap="square" lIns="97150" tIns="97150" rIns="97150" bIns="97150" anchor="ctr" anchorCtr="0">
              <a:noAutofit/>
            </a:bodyPr>
            <a:lstStyle/>
            <a:p>
              <a:pPr marL="0" marR="0" lvl="0" indent="0" algn="ctr" rtl="0">
                <a:lnSpc>
                  <a:spcPct val="90000"/>
                </a:lnSpc>
                <a:spcBef>
                  <a:spcPts val="0"/>
                </a:spcBef>
                <a:spcAft>
                  <a:spcPts val="0"/>
                </a:spcAft>
                <a:buClr>
                  <a:srgbClr val="FFFFFF"/>
                </a:buClr>
                <a:buSzPts val="2600"/>
                <a:buFont typeface="Calibri"/>
                <a:buNone/>
              </a:pPr>
              <a:r>
                <a:rPr lang="en" sz="1400" b="0" i="0" u="none" strike="noStrike" cap="none">
                  <a:solidFill>
                    <a:srgbClr val="FFFFFF"/>
                  </a:solidFill>
                  <a:latin typeface="Calibri"/>
                  <a:ea typeface="Calibri"/>
                  <a:cs typeface="Calibri"/>
                  <a:sym typeface="Calibri"/>
                </a:rPr>
                <a:t>SUMMATIVE</a:t>
              </a:r>
              <a:endParaRPr sz="1400" b="0" i="0" u="none" strike="noStrike" cap="none">
                <a:solidFill>
                  <a:srgbClr val="000000"/>
                </a:solidFill>
                <a:latin typeface="Libre Franklin Medium"/>
                <a:ea typeface="Libre Franklin Medium"/>
                <a:cs typeface="Libre Franklin Medium"/>
                <a:sym typeface="Libre Franklin Medium"/>
              </a:endParaRPr>
            </a:p>
          </p:txBody>
        </p:sp>
      </p:grpSp>
      <p:sp>
        <p:nvSpPr>
          <p:cNvPr id="208" name="Google Shape;208;p28"/>
          <p:cNvSpPr txBox="1">
            <a:spLocks noGrp="1"/>
          </p:cNvSpPr>
          <p:nvPr>
            <p:ph type="body" idx="1"/>
          </p:nvPr>
        </p:nvSpPr>
        <p:spPr>
          <a:xfrm>
            <a:off x="471025" y="1092750"/>
            <a:ext cx="3994200" cy="3087900"/>
          </a:xfrm>
          <a:prstGeom prst="rect">
            <a:avLst/>
          </a:prstGeom>
          <a:noFill/>
          <a:ln>
            <a:noFill/>
          </a:ln>
        </p:spPr>
        <p:txBody>
          <a:bodyPr spcFirstLastPara="1" wrap="square" lIns="68575" tIns="34275" rIns="68575" bIns="34275" anchor="t" anchorCtr="0">
            <a:normAutofit/>
          </a:bodyPr>
          <a:lstStyle/>
          <a:p>
            <a:pPr marL="0" lvl="0" indent="0" algn="l" rtl="0">
              <a:lnSpc>
                <a:spcPct val="100000"/>
              </a:lnSpc>
              <a:spcBef>
                <a:spcPts val="0"/>
              </a:spcBef>
              <a:spcAft>
                <a:spcPts val="0"/>
              </a:spcAft>
              <a:buClr>
                <a:schemeClr val="dk1"/>
              </a:buClr>
              <a:buSzPts val="1400"/>
              <a:buFont typeface="Arial"/>
              <a:buNone/>
            </a:pPr>
            <a:r>
              <a:rPr lang="en" sz="1700" b="1">
                <a:solidFill>
                  <a:schemeClr val="dk1"/>
                </a:solidFill>
              </a:rPr>
              <a:t>Formative assessments </a:t>
            </a:r>
            <a:r>
              <a:rPr lang="en" sz="1700">
                <a:solidFill>
                  <a:schemeClr val="dk1"/>
                </a:solidFill>
              </a:rPr>
              <a:t>are used to gauge student learning throughout a unit, and the </a:t>
            </a:r>
            <a:r>
              <a:rPr lang="en" sz="1700" b="1">
                <a:solidFill>
                  <a:schemeClr val="dk1"/>
                </a:solidFill>
              </a:rPr>
              <a:t>summative assessment </a:t>
            </a:r>
            <a:r>
              <a:rPr lang="en" sz="1700">
                <a:solidFill>
                  <a:schemeClr val="dk1"/>
                </a:solidFill>
              </a:rPr>
              <a:t>is used to determine student mastery of the standards at the end of the unit.</a:t>
            </a:r>
            <a:endParaRPr sz="1700">
              <a:solidFill>
                <a:schemeClr val="dk1"/>
              </a:solidFill>
            </a:endParaRPr>
          </a:p>
          <a:p>
            <a:pPr marL="0" lvl="0" indent="0" algn="l" rtl="0">
              <a:lnSpc>
                <a:spcPct val="100000"/>
              </a:lnSpc>
              <a:spcBef>
                <a:spcPts val="0"/>
              </a:spcBef>
              <a:spcAft>
                <a:spcPts val="0"/>
              </a:spcAft>
              <a:buClr>
                <a:schemeClr val="dk1"/>
              </a:buClr>
              <a:buSzPts val="1400"/>
              <a:buFont typeface="Arial"/>
              <a:buNone/>
            </a:pPr>
            <a:endParaRPr sz="17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700" b="1">
                <a:solidFill>
                  <a:schemeClr val="dk1"/>
                </a:solidFill>
              </a:rPr>
              <a:t>Formative assessments</a:t>
            </a:r>
            <a:r>
              <a:rPr lang="en" sz="1700">
                <a:solidFill>
                  <a:schemeClr val="dk1"/>
                </a:solidFill>
              </a:rPr>
              <a:t> are like CAT scans – you can do something about it. </a:t>
            </a:r>
            <a:endParaRPr sz="1700">
              <a:solidFill>
                <a:schemeClr val="dk1"/>
              </a:solidFill>
            </a:endParaRPr>
          </a:p>
          <a:p>
            <a:pPr marL="0" lvl="0" indent="0" algn="l" rtl="0">
              <a:lnSpc>
                <a:spcPct val="100000"/>
              </a:lnSpc>
              <a:spcBef>
                <a:spcPts val="0"/>
              </a:spcBef>
              <a:spcAft>
                <a:spcPts val="0"/>
              </a:spcAft>
              <a:buClr>
                <a:schemeClr val="dk1"/>
              </a:buClr>
              <a:buSzPts val="1400"/>
              <a:buFont typeface="Arial"/>
              <a:buNone/>
            </a:pPr>
            <a:r>
              <a:rPr lang="en" sz="1700" b="1">
                <a:solidFill>
                  <a:schemeClr val="dk1"/>
                </a:solidFill>
              </a:rPr>
              <a:t>Summative assessments</a:t>
            </a:r>
            <a:r>
              <a:rPr lang="en" sz="1700">
                <a:solidFill>
                  <a:schemeClr val="dk1"/>
                </a:solidFill>
              </a:rPr>
              <a:t> are like autopsies – they are final determinations.</a:t>
            </a:r>
            <a:endParaRPr sz="27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9"/>
          <p:cNvSpPr txBox="1">
            <a:spLocks noGrp="1"/>
          </p:cNvSpPr>
          <p:nvPr>
            <p:ph type="title"/>
          </p:nvPr>
        </p:nvSpPr>
        <p:spPr>
          <a:xfrm>
            <a:off x="416830" y="192769"/>
            <a:ext cx="76920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Why Are Assessments Important?</a:t>
            </a:r>
            <a:endParaRPr/>
          </a:p>
        </p:txBody>
      </p:sp>
      <p:sp>
        <p:nvSpPr>
          <p:cNvPr id="214" name="Google Shape;214;p29"/>
          <p:cNvSpPr txBox="1">
            <a:spLocks noGrp="1"/>
          </p:cNvSpPr>
          <p:nvPr>
            <p:ph type="body" idx="1"/>
          </p:nvPr>
        </p:nvSpPr>
        <p:spPr>
          <a:xfrm>
            <a:off x="374830" y="962688"/>
            <a:ext cx="8232000" cy="3676200"/>
          </a:xfrm>
          <a:prstGeom prst="rect">
            <a:avLst/>
          </a:prstGeom>
          <a:noFill/>
          <a:ln>
            <a:noFill/>
          </a:ln>
        </p:spPr>
        <p:txBody>
          <a:bodyPr spcFirstLastPara="1" wrap="square" lIns="68575" tIns="34275" rIns="68575" bIns="34275" anchor="t" anchorCtr="0">
            <a:normAutofit/>
          </a:bodyPr>
          <a:lstStyle/>
          <a:p>
            <a:pPr marL="254000" lvl="0" indent="-247650" algn="l" rtl="0">
              <a:lnSpc>
                <a:spcPct val="90000"/>
              </a:lnSpc>
              <a:spcBef>
                <a:spcPts val="0"/>
              </a:spcBef>
              <a:spcAft>
                <a:spcPts val="0"/>
              </a:spcAft>
              <a:buClr>
                <a:srgbClr val="262626"/>
              </a:buClr>
              <a:buSzPts val="2100"/>
              <a:buChar char="•"/>
            </a:pPr>
            <a:r>
              <a:rPr lang="en" sz="2100">
                <a:solidFill>
                  <a:srgbClr val="262626"/>
                </a:solidFill>
              </a:rPr>
              <a:t>Asking students to demonstrate their understanding of the subject matter is critical to the learning process; it is essential to evaluate whether the </a:t>
            </a:r>
            <a:r>
              <a:rPr lang="en">
                <a:solidFill>
                  <a:srgbClr val="262626"/>
                </a:solidFill>
              </a:rPr>
              <a:t>learning goals, success criteria</a:t>
            </a:r>
            <a:r>
              <a:rPr lang="en" sz="2100">
                <a:solidFill>
                  <a:srgbClr val="262626"/>
                </a:solidFill>
              </a:rPr>
              <a:t> and standards of the lessons are being met.</a:t>
            </a:r>
            <a:endParaRPr>
              <a:solidFill>
                <a:srgbClr val="262626"/>
              </a:solidFill>
            </a:endParaRPr>
          </a:p>
          <a:p>
            <a:pPr marL="254000" lvl="0" indent="-247650" algn="l" rtl="0">
              <a:lnSpc>
                <a:spcPct val="90000"/>
              </a:lnSpc>
              <a:spcBef>
                <a:spcPts val="800"/>
              </a:spcBef>
              <a:spcAft>
                <a:spcPts val="0"/>
              </a:spcAft>
              <a:buClr>
                <a:srgbClr val="262626"/>
              </a:buClr>
              <a:buSzPts val="2100"/>
              <a:buChar char="•"/>
            </a:pPr>
            <a:r>
              <a:rPr lang="en" sz="2100">
                <a:solidFill>
                  <a:srgbClr val="262626"/>
                </a:solidFill>
              </a:rPr>
              <a:t>Assessments inspire us to ask </a:t>
            </a:r>
            <a:r>
              <a:rPr lang="en" sz="2100" b="1">
                <a:solidFill>
                  <a:srgbClr val="262626"/>
                </a:solidFill>
              </a:rPr>
              <a:t>these hard questions</a:t>
            </a:r>
            <a:r>
              <a:rPr lang="en" sz="2100">
                <a:solidFill>
                  <a:srgbClr val="262626"/>
                </a:solidFill>
              </a:rPr>
              <a:t>:</a:t>
            </a:r>
            <a:endParaRPr>
              <a:solidFill>
                <a:srgbClr val="262626"/>
              </a:solidFill>
            </a:endParaRPr>
          </a:p>
          <a:p>
            <a:pPr marL="558800" lvl="1" indent="-215900" algn="l" rtl="0">
              <a:lnSpc>
                <a:spcPct val="90000"/>
              </a:lnSpc>
              <a:spcBef>
                <a:spcPts val="800"/>
              </a:spcBef>
              <a:spcAft>
                <a:spcPts val="0"/>
              </a:spcAft>
              <a:buClr>
                <a:srgbClr val="262626"/>
              </a:buClr>
              <a:buSzPts val="1400"/>
              <a:buChar char="•"/>
            </a:pPr>
            <a:r>
              <a:rPr lang="en" sz="1800">
                <a:solidFill>
                  <a:srgbClr val="262626"/>
                </a:solidFill>
              </a:rPr>
              <a:t>Are we teaching what we think we are teaching?</a:t>
            </a:r>
            <a:endParaRPr>
              <a:solidFill>
                <a:srgbClr val="262626"/>
              </a:solidFill>
            </a:endParaRPr>
          </a:p>
          <a:p>
            <a:pPr marL="558800" lvl="1" indent="-215900" algn="l" rtl="0">
              <a:lnSpc>
                <a:spcPct val="90000"/>
              </a:lnSpc>
              <a:spcBef>
                <a:spcPts val="800"/>
              </a:spcBef>
              <a:spcAft>
                <a:spcPts val="0"/>
              </a:spcAft>
              <a:buClr>
                <a:srgbClr val="262626"/>
              </a:buClr>
              <a:buSzPts val="1400"/>
              <a:buChar char="•"/>
            </a:pPr>
            <a:r>
              <a:rPr lang="en" sz="1800">
                <a:solidFill>
                  <a:srgbClr val="262626"/>
                </a:solidFill>
              </a:rPr>
              <a:t>Are students learning what they are supposed to be learning? </a:t>
            </a:r>
            <a:endParaRPr>
              <a:solidFill>
                <a:srgbClr val="262626"/>
              </a:solidFill>
            </a:endParaRPr>
          </a:p>
          <a:p>
            <a:pPr marL="558800" lvl="1" indent="-215900" algn="l" rtl="0">
              <a:lnSpc>
                <a:spcPct val="90000"/>
              </a:lnSpc>
              <a:spcBef>
                <a:spcPts val="800"/>
              </a:spcBef>
              <a:spcAft>
                <a:spcPts val="0"/>
              </a:spcAft>
              <a:buClr>
                <a:srgbClr val="262626"/>
              </a:buClr>
              <a:buSzPts val="1400"/>
              <a:buChar char="•"/>
            </a:pPr>
            <a:r>
              <a:rPr lang="en" sz="1800">
                <a:solidFill>
                  <a:srgbClr val="262626"/>
                </a:solidFill>
              </a:rPr>
              <a:t>Is there a way to teach the subject better, thereby promoting better learning?</a:t>
            </a:r>
            <a:endParaRPr>
              <a:solidFill>
                <a:srgbClr val="262626"/>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30"/>
          <p:cNvSpPr txBox="1">
            <a:spLocks noGrp="1"/>
          </p:cNvSpPr>
          <p:nvPr>
            <p:ph type="title"/>
          </p:nvPr>
        </p:nvSpPr>
        <p:spPr>
          <a:xfrm>
            <a:off x="312622" y="144575"/>
            <a:ext cx="78453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Types of Assessment Items</a:t>
            </a:r>
            <a:endParaRPr/>
          </a:p>
        </p:txBody>
      </p:sp>
      <p:sp>
        <p:nvSpPr>
          <p:cNvPr id="220" name="Google Shape;220;p30"/>
          <p:cNvSpPr txBox="1">
            <a:spLocks noGrp="1"/>
          </p:cNvSpPr>
          <p:nvPr>
            <p:ph type="body" idx="1"/>
          </p:nvPr>
        </p:nvSpPr>
        <p:spPr>
          <a:xfrm>
            <a:off x="312625" y="997575"/>
            <a:ext cx="8447100" cy="3155400"/>
          </a:xfrm>
          <a:prstGeom prst="rect">
            <a:avLst/>
          </a:prstGeom>
          <a:noFill/>
          <a:ln>
            <a:noFill/>
          </a:ln>
        </p:spPr>
        <p:txBody>
          <a:bodyPr spcFirstLastPara="1" wrap="square" lIns="68575" tIns="34275" rIns="68575" bIns="34275" anchor="t" anchorCtr="0">
            <a:normAutofit/>
          </a:bodyPr>
          <a:lstStyle/>
          <a:p>
            <a:pPr marL="254000" lvl="0" indent="0" algn="l" rtl="0">
              <a:lnSpc>
                <a:spcPct val="90000"/>
              </a:lnSpc>
              <a:spcBef>
                <a:spcPts val="0"/>
              </a:spcBef>
              <a:spcAft>
                <a:spcPts val="0"/>
              </a:spcAft>
              <a:buSzPts val="1400"/>
              <a:buNone/>
            </a:pPr>
            <a:r>
              <a:rPr lang="en" sz="2400">
                <a:solidFill>
                  <a:srgbClr val="262626"/>
                </a:solidFill>
              </a:rPr>
              <a:t>You likely already have experience writing or selecting these types of assessment items. We are taking the time now to define these terms to establish a common understanding:</a:t>
            </a:r>
            <a:endParaRPr sz="2400">
              <a:solidFill>
                <a:srgbClr val="262626"/>
              </a:solidFill>
            </a:endParaRPr>
          </a:p>
          <a:p>
            <a:pPr marL="254000" lvl="0" indent="0" algn="l" rtl="0">
              <a:lnSpc>
                <a:spcPct val="90000"/>
              </a:lnSpc>
              <a:spcBef>
                <a:spcPts val="0"/>
              </a:spcBef>
              <a:spcAft>
                <a:spcPts val="0"/>
              </a:spcAft>
              <a:buSzPts val="1400"/>
              <a:buNone/>
            </a:pPr>
            <a:endParaRPr sz="2400">
              <a:solidFill>
                <a:srgbClr val="262626"/>
              </a:solidFill>
            </a:endParaRPr>
          </a:p>
          <a:p>
            <a:pPr marL="558800" lvl="1" indent="-266700" algn="ctr" rtl="0">
              <a:lnSpc>
                <a:spcPct val="90000"/>
              </a:lnSpc>
              <a:spcBef>
                <a:spcPts val="800"/>
              </a:spcBef>
              <a:spcAft>
                <a:spcPts val="0"/>
              </a:spcAft>
              <a:buClr>
                <a:srgbClr val="262626"/>
              </a:buClr>
              <a:buSzPts val="2400"/>
              <a:buChar char="•"/>
            </a:pPr>
            <a:r>
              <a:rPr lang="en" sz="2400">
                <a:solidFill>
                  <a:srgbClr val="262626"/>
                </a:solidFill>
              </a:rPr>
              <a:t>Selected response items</a:t>
            </a:r>
            <a:endParaRPr sz="2400">
              <a:solidFill>
                <a:srgbClr val="262626"/>
              </a:solidFill>
            </a:endParaRPr>
          </a:p>
          <a:p>
            <a:pPr marL="558800" lvl="1" indent="-266700" algn="ctr" rtl="0">
              <a:lnSpc>
                <a:spcPct val="90000"/>
              </a:lnSpc>
              <a:spcBef>
                <a:spcPts val="800"/>
              </a:spcBef>
              <a:spcAft>
                <a:spcPts val="0"/>
              </a:spcAft>
              <a:buClr>
                <a:srgbClr val="262626"/>
              </a:buClr>
              <a:buSzPts val="2400"/>
              <a:buChar char="•"/>
            </a:pPr>
            <a:r>
              <a:rPr lang="en" sz="2400">
                <a:solidFill>
                  <a:srgbClr val="262626"/>
                </a:solidFill>
              </a:rPr>
              <a:t>Constructed response items</a:t>
            </a:r>
            <a:endParaRPr sz="2400">
              <a:solidFill>
                <a:srgbClr val="262626"/>
              </a:solidFill>
            </a:endParaRPr>
          </a:p>
          <a:p>
            <a:pPr marL="558800" lvl="1" indent="-266700" algn="ctr" rtl="0">
              <a:lnSpc>
                <a:spcPct val="90000"/>
              </a:lnSpc>
              <a:spcBef>
                <a:spcPts val="800"/>
              </a:spcBef>
              <a:spcAft>
                <a:spcPts val="0"/>
              </a:spcAft>
              <a:buClr>
                <a:srgbClr val="262626"/>
              </a:buClr>
              <a:buSzPts val="2400"/>
              <a:buChar char="•"/>
            </a:pPr>
            <a:r>
              <a:rPr lang="en" sz="2400">
                <a:solidFill>
                  <a:srgbClr val="262626"/>
                </a:solidFill>
              </a:rPr>
              <a:t>Performance tasks</a:t>
            </a:r>
            <a:endParaRPr sz="2400">
              <a:solidFill>
                <a:srgbClr val="262626"/>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312622" y="144575"/>
            <a:ext cx="78453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sz="3100"/>
              <a:t>Types of Assessment Items (2)</a:t>
            </a:r>
            <a:endParaRPr sz="3100"/>
          </a:p>
        </p:txBody>
      </p:sp>
      <p:sp>
        <p:nvSpPr>
          <p:cNvPr id="226" name="Google Shape;226;p31"/>
          <p:cNvSpPr txBox="1">
            <a:spLocks noGrp="1"/>
          </p:cNvSpPr>
          <p:nvPr>
            <p:ph type="body" idx="1"/>
          </p:nvPr>
        </p:nvSpPr>
        <p:spPr>
          <a:xfrm>
            <a:off x="312624" y="997575"/>
            <a:ext cx="4736700" cy="3279300"/>
          </a:xfrm>
          <a:prstGeom prst="rect">
            <a:avLst/>
          </a:prstGeom>
          <a:noFill/>
          <a:ln>
            <a:noFill/>
          </a:ln>
        </p:spPr>
        <p:txBody>
          <a:bodyPr spcFirstLastPara="1" wrap="square" lIns="68575" tIns="34275" rIns="68575" bIns="34275" anchor="t" anchorCtr="0">
            <a:normAutofit fontScale="92500"/>
          </a:bodyPr>
          <a:lstStyle/>
          <a:p>
            <a:pPr marL="0" lvl="0" indent="0" algn="l" rtl="0">
              <a:lnSpc>
                <a:spcPct val="90000"/>
              </a:lnSpc>
              <a:spcBef>
                <a:spcPts val="800"/>
              </a:spcBef>
              <a:spcAft>
                <a:spcPts val="0"/>
              </a:spcAft>
              <a:buSzPct val="65804"/>
              <a:buNone/>
            </a:pPr>
            <a:r>
              <a:rPr lang="en" sz="2300" b="1">
                <a:solidFill>
                  <a:srgbClr val="262626"/>
                </a:solidFill>
              </a:rPr>
              <a:t>Selected response items</a:t>
            </a:r>
            <a:r>
              <a:rPr lang="en" sz="2300">
                <a:solidFill>
                  <a:srgbClr val="262626"/>
                </a:solidFill>
              </a:rPr>
              <a:t>:</a:t>
            </a:r>
            <a:endParaRPr sz="2300">
              <a:solidFill>
                <a:srgbClr val="262626"/>
              </a:solidFill>
            </a:endParaRPr>
          </a:p>
          <a:p>
            <a:pPr marL="457200" lvl="0" indent="-363758" algn="l" rtl="0">
              <a:lnSpc>
                <a:spcPct val="107000"/>
              </a:lnSpc>
              <a:spcBef>
                <a:spcPts val="1000"/>
              </a:spcBef>
              <a:spcAft>
                <a:spcPts val="0"/>
              </a:spcAft>
              <a:buClr>
                <a:srgbClr val="262626"/>
              </a:buClr>
              <a:buSzPct val="100000"/>
              <a:buFont typeface="Libre Franklin"/>
              <a:buChar char="•"/>
            </a:pPr>
            <a:r>
              <a:rPr lang="en" sz="2300">
                <a:solidFill>
                  <a:schemeClr val="dk1"/>
                </a:solidFill>
              </a:rPr>
              <a:t>These items ask students to </a:t>
            </a:r>
            <a:r>
              <a:rPr lang="en" sz="2300" b="1">
                <a:solidFill>
                  <a:schemeClr val="dk1"/>
                </a:solidFill>
              </a:rPr>
              <a:t>select the correct answer</a:t>
            </a:r>
            <a:r>
              <a:rPr lang="en" sz="2300">
                <a:solidFill>
                  <a:schemeClr val="dk1"/>
                </a:solidFill>
              </a:rPr>
              <a:t> from a </a:t>
            </a:r>
            <a:r>
              <a:rPr lang="en" sz="2300" b="1">
                <a:solidFill>
                  <a:schemeClr val="dk1"/>
                </a:solidFill>
              </a:rPr>
              <a:t>list of options</a:t>
            </a:r>
            <a:r>
              <a:rPr lang="en" sz="2300">
                <a:solidFill>
                  <a:schemeClr val="dk1"/>
                </a:solidFill>
              </a:rPr>
              <a:t> included in the item. </a:t>
            </a:r>
            <a:endParaRPr sz="2300">
              <a:solidFill>
                <a:schemeClr val="dk1"/>
              </a:solidFill>
            </a:endParaRPr>
          </a:p>
          <a:p>
            <a:pPr marL="457200" lvl="0" indent="0" algn="l" rtl="0">
              <a:lnSpc>
                <a:spcPct val="107000"/>
              </a:lnSpc>
              <a:spcBef>
                <a:spcPts val="1000"/>
              </a:spcBef>
              <a:spcAft>
                <a:spcPts val="0"/>
              </a:spcAft>
              <a:buSzPct val="65804"/>
              <a:buNone/>
            </a:pPr>
            <a:endParaRPr sz="2300">
              <a:solidFill>
                <a:schemeClr val="dk1"/>
              </a:solidFill>
            </a:endParaRPr>
          </a:p>
          <a:p>
            <a:pPr marL="457200" lvl="0" indent="-363758" algn="l" rtl="0">
              <a:lnSpc>
                <a:spcPct val="107000"/>
              </a:lnSpc>
              <a:spcBef>
                <a:spcPts val="1000"/>
              </a:spcBef>
              <a:spcAft>
                <a:spcPts val="0"/>
              </a:spcAft>
              <a:buClr>
                <a:srgbClr val="262626"/>
              </a:buClr>
              <a:buSzPct val="100000"/>
              <a:buFont typeface="Libre Franklin"/>
              <a:buChar char="•"/>
            </a:pPr>
            <a:r>
              <a:rPr lang="en" sz="2300">
                <a:solidFill>
                  <a:schemeClr val="dk1"/>
                </a:solidFill>
              </a:rPr>
              <a:t>Examples of selected-response items include matching, true/false, and multiple choice.</a:t>
            </a:r>
            <a:endParaRPr>
              <a:solidFill>
                <a:srgbClr val="262626"/>
              </a:solidFill>
            </a:endParaRPr>
          </a:p>
        </p:txBody>
      </p:sp>
      <p:sp>
        <p:nvSpPr>
          <p:cNvPr id="227" name="Google Shape;227;p31"/>
          <p:cNvSpPr txBox="1">
            <a:spLocks noGrp="1"/>
          </p:cNvSpPr>
          <p:nvPr>
            <p:ph type="sldNum" idx="12"/>
          </p:nvPr>
        </p:nvSpPr>
        <p:spPr>
          <a:xfrm>
            <a:off x="6204607" y="3551644"/>
            <a:ext cx="384600" cy="2055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13</a:t>
            </a:fld>
            <a:endParaRPr/>
          </a:p>
        </p:txBody>
      </p:sp>
      <p:pic>
        <p:nvPicPr>
          <p:cNvPr id="228" name="Google Shape;228;p31" descr="This source is about the Huang He, also known as the Yellow River, in China.&#10;&#10;The Huang He is called “China’s Sorrow” because of its long history of violent flooding that has destroyed villages. However, it is also known as the cradle of Chinese civilization. — based on “Yellow River,” University of Washington, c. 2019&#10;&#10;Which statement best identifies how this region became the “cradle of Chinese civilization”? &#10;A Flooding inspired people to improve their building technology. &#10;B People created technologies to warn of annual flooding. &#10;C Flooding deposited rich soil that people used for growing crops. &#10;D People built barriers that prevented their fields from flooding."/>
          <p:cNvPicPr preferRelativeResize="0"/>
          <p:nvPr/>
        </p:nvPicPr>
        <p:blipFill rotWithShape="1">
          <a:blip r:embed="rId3">
            <a:alphaModFix/>
          </a:blip>
          <a:srcRect/>
          <a:stretch/>
        </p:blipFill>
        <p:spPr>
          <a:xfrm>
            <a:off x="6091573" y="149600"/>
            <a:ext cx="2939400" cy="484429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32"/>
          <p:cNvSpPr txBox="1">
            <a:spLocks noGrp="1"/>
          </p:cNvSpPr>
          <p:nvPr>
            <p:ph type="title"/>
          </p:nvPr>
        </p:nvSpPr>
        <p:spPr>
          <a:xfrm>
            <a:off x="188400" y="192775"/>
            <a:ext cx="4691400" cy="9189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0"/>
              </a:spcBef>
              <a:spcAft>
                <a:spcPts val="0"/>
              </a:spcAft>
              <a:buClr>
                <a:srgbClr val="072B62"/>
              </a:buClr>
              <a:buSzPts val="990"/>
              <a:buFont typeface="Georgia"/>
              <a:buNone/>
            </a:pPr>
            <a:r>
              <a:rPr lang="en" sz="2370"/>
              <a:t>Types of Assessment Items (3)</a:t>
            </a:r>
            <a:endParaRPr sz="2370"/>
          </a:p>
          <a:p>
            <a:pPr marL="0" lvl="0" indent="0" algn="l" rtl="0">
              <a:lnSpc>
                <a:spcPct val="90000"/>
              </a:lnSpc>
              <a:spcBef>
                <a:spcPts val="0"/>
              </a:spcBef>
              <a:spcAft>
                <a:spcPts val="0"/>
              </a:spcAft>
              <a:buSzPts val="990"/>
              <a:buNone/>
            </a:pPr>
            <a:endParaRPr sz="2970"/>
          </a:p>
        </p:txBody>
      </p:sp>
      <p:sp>
        <p:nvSpPr>
          <p:cNvPr id="234" name="Google Shape;234;p32"/>
          <p:cNvSpPr txBox="1">
            <a:spLocks noGrp="1"/>
          </p:cNvSpPr>
          <p:nvPr>
            <p:ph type="body" idx="1"/>
          </p:nvPr>
        </p:nvSpPr>
        <p:spPr>
          <a:xfrm>
            <a:off x="416850" y="2053624"/>
            <a:ext cx="4155000" cy="21666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800"/>
              </a:spcBef>
              <a:spcAft>
                <a:spcPts val="0"/>
              </a:spcAft>
              <a:buClr>
                <a:schemeClr val="dk1"/>
              </a:buClr>
              <a:buSzPts val="1100"/>
              <a:buFont typeface="Arial"/>
              <a:buNone/>
            </a:pPr>
            <a:r>
              <a:rPr lang="en" sz="2300" dirty="0">
                <a:solidFill>
                  <a:srgbClr val="262626"/>
                </a:solidFill>
              </a:rPr>
              <a:t>Selected response item</a:t>
            </a:r>
            <a:endParaRPr dirty="0"/>
          </a:p>
        </p:txBody>
      </p:sp>
      <p:pic>
        <p:nvPicPr>
          <p:cNvPr id="235" name="Google Shape;235;p32" descr="The construction of the Transcontinental Railroad led to forced and voluntary migration within the western United States and Great Plains. Move two examples of forced migration into the Forced boc and two examples of voluntary migration into the Voluntary box.&#10;&#10;Members of the Lakota tribe migrated because of changes to the food supply.&#10;&#10;Chinese and Irish workers migrated because of the Pacific Railway Act.&#10;&#10;Railroad company employees migrated to Promontory, Utah, because of job expectations.&#10;&#10;Members of the Cheyenne tribe migrated because of changes in their trade networks."/>
          <p:cNvPicPr preferRelativeResize="0"/>
          <p:nvPr/>
        </p:nvPicPr>
        <p:blipFill rotWithShape="1">
          <a:blip r:embed="rId3">
            <a:alphaModFix/>
          </a:blip>
          <a:srcRect/>
          <a:stretch/>
        </p:blipFill>
        <p:spPr>
          <a:xfrm>
            <a:off x="4769406" y="0"/>
            <a:ext cx="4374588" cy="51435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312622" y="144575"/>
            <a:ext cx="78453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Types of Assessment Items (4)</a:t>
            </a:r>
            <a:endParaRPr/>
          </a:p>
        </p:txBody>
      </p:sp>
      <p:sp>
        <p:nvSpPr>
          <p:cNvPr id="241" name="Google Shape;241;p33"/>
          <p:cNvSpPr txBox="1">
            <a:spLocks noGrp="1"/>
          </p:cNvSpPr>
          <p:nvPr>
            <p:ph type="body" idx="1"/>
          </p:nvPr>
        </p:nvSpPr>
        <p:spPr>
          <a:xfrm>
            <a:off x="312625" y="997575"/>
            <a:ext cx="8674500" cy="3335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 sz="2200">
                <a:solidFill>
                  <a:srgbClr val="262626"/>
                </a:solidFill>
              </a:rPr>
              <a:t>Constructed response items:</a:t>
            </a:r>
            <a:endParaRPr sz="2200">
              <a:solidFill>
                <a:srgbClr val="262626"/>
              </a:solidFill>
            </a:endParaRPr>
          </a:p>
          <a:p>
            <a:pPr marL="457200" lvl="0" indent="-349250" algn="l" rtl="0">
              <a:lnSpc>
                <a:spcPct val="107000"/>
              </a:lnSpc>
              <a:spcBef>
                <a:spcPts val="1000"/>
              </a:spcBef>
              <a:spcAft>
                <a:spcPts val="0"/>
              </a:spcAft>
              <a:buClr>
                <a:srgbClr val="262626"/>
              </a:buClr>
              <a:buSzPts val="1900"/>
              <a:buFont typeface="Libre Franklin"/>
              <a:buChar char="•"/>
            </a:pPr>
            <a:r>
              <a:rPr lang="en" sz="1900">
                <a:solidFill>
                  <a:srgbClr val="262626"/>
                </a:solidFill>
              </a:rPr>
              <a:t>These items </a:t>
            </a:r>
            <a:r>
              <a:rPr lang="en" sz="1900" b="1">
                <a:solidFill>
                  <a:srgbClr val="262626"/>
                </a:solidFill>
              </a:rPr>
              <a:t>ask students to write, or “construct,”</a:t>
            </a:r>
            <a:r>
              <a:rPr lang="en" sz="1900">
                <a:solidFill>
                  <a:srgbClr val="262626"/>
                </a:solidFill>
              </a:rPr>
              <a:t> the correct answer. </a:t>
            </a:r>
            <a:endParaRPr sz="1900">
              <a:solidFill>
                <a:srgbClr val="262626"/>
              </a:solidFill>
            </a:endParaRPr>
          </a:p>
          <a:p>
            <a:pPr marL="457200" lvl="0" indent="-349250" algn="l" rtl="0">
              <a:lnSpc>
                <a:spcPct val="107000"/>
              </a:lnSpc>
              <a:spcBef>
                <a:spcPts val="0"/>
              </a:spcBef>
              <a:spcAft>
                <a:spcPts val="0"/>
              </a:spcAft>
              <a:buClr>
                <a:srgbClr val="262626"/>
              </a:buClr>
              <a:buSzPts val="1900"/>
              <a:buFont typeface="Libre Franklin"/>
              <a:buChar char="•"/>
            </a:pPr>
            <a:r>
              <a:rPr lang="en" sz="1900">
                <a:solidFill>
                  <a:srgbClr val="262626"/>
                </a:solidFill>
              </a:rPr>
              <a:t>We use answer keys to score simpler constructed-response items, such as fill-in-the-blank items. We use scoring guides to score more complex constructed-response items, such as short- and longer-answer items.</a:t>
            </a:r>
            <a:endParaRPr>
              <a:solidFill>
                <a:srgbClr val="262626"/>
              </a:solidFill>
            </a:endParaRPr>
          </a:p>
        </p:txBody>
      </p:sp>
      <p:sp>
        <p:nvSpPr>
          <p:cNvPr id="242" name="Google Shape;242;p33"/>
          <p:cNvSpPr txBox="1">
            <a:spLocks noGrp="1"/>
          </p:cNvSpPr>
          <p:nvPr>
            <p:ph type="sldNum" idx="12"/>
          </p:nvPr>
        </p:nvSpPr>
        <p:spPr>
          <a:xfrm>
            <a:off x="6204607" y="3551644"/>
            <a:ext cx="384600" cy="2055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15</a:t>
            </a:fld>
            <a:endParaRPr/>
          </a:p>
        </p:txBody>
      </p:sp>
      <p:pic>
        <p:nvPicPr>
          <p:cNvPr id="243" name="Google Shape;243;p33" descr="Read the question carefully. Then enter your answer in the space provided. Construct an argument to answer the supporting question “How did the Transcontinental Railroad affect the way that people interacted with their environment?” Use evidence from multiple sources or your own knowledge to develop a claim in your response. Sources used may include the introduction. Write at least two paragraphs"/>
          <p:cNvPicPr preferRelativeResize="0"/>
          <p:nvPr/>
        </p:nvPicPr>
        <p:blipFill rotWithShape="1">
          <a:blip r:embed="rId3">
            <a:alphaModFix/>
          </a:blip>
          <a:srcRect l="4584" t="17985" r="2994" b="12058"/>
          <a:stretch/>
        </p:blipFill>
        <p:spPr>
          <a:xfrm>
            <a:off x="226100" y="3033350"/>
            <a:ext cx="8761025" cy="19444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a:off x="312622" y="144575"/>
            <a:ext cx="78453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Types of Assessment Items (5)</a:t>
            </a:r>
            <a:endParaRPr/>
          </a:p>
        </p:txBody>
      </p:sp>
      <p:sp>
        <p:nvSpPr>
          <p:cNvPr id="249" name="Google Shape;249;p34"/>
          <p:cNvSpPr txBox="1">
            <a:spLocks noGrp="1"/>
          </p:cNvSpPr>
          <p:nvPr>
            <p:ph type="body" idx="1"/>
          </p:nvPr>
        </p:nvSpPr>
        <p:spPr>
          <a:xfrm>
            <a:off x="312625" y="997575"/>
            <a:ext cx="8674500" cy="33357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 sz="2800" dirty="0">
                <a:solidFill>
                  <a:srgbClr val="262626"/>
                </a:solidFill>
              </a:rPr>
              <a:t>Constructed response item:</a:t>
            </a:r>
            <a:endParaRPr sz="2800" dirty="0">
              <a:solidFill>
                <a:srgbClr val="262626"/>
              </a:solidFill>
            </a:endParaRPr>
          </a:p>
          <a:p>
            <a:pPr marL="0" lvl="0" indent="0" algn="l" rtl="0">
              <a:lnSpc>
                <a:spcPct val="107000"/>
              </a:lnSpc>
              <a:spcBef>
                <a:spcPts val="1000"/>
              </a:spcBef>
              <a:spcAft>
                <a:spcPts val="0"/>
              </a:spcAft>
              <a:buSzPts val="1400"/>
              <a:buNone/>
            </a:pPr>
            <a:endParaRPr dirty="0">
              <a:solidFill>
                <a:srgbClr val="262626"/>
              </a:solidFill>
            </a:endParaRPr>
          </a:p>
        </p:txBody>
      </p:sp>
      <p:sp>
        <p:nvSpPr>
          <p:cNvPr id="250" name="Google Shape;250;p34"/>
          <p:cNvSpPr txBox="1">
            <a:spLocks noGrp="1"/>
          </p:cNvSpPr>
          <p:nvPr>
            <p:ph type="sldNum" idx="12"/>
          </p:nvPr>
        </p:nvSpPr>
        <p:spPr>
          <a:xfrm>
            <a:off x="6204607" y="3551644"/>
            <a:ext cx="384600" cy="2055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16</a:t>
            </a:fld>
            <a:endParaRPr/>
          </a:p>
        </p:txBody>
      </p:sp>
      <p:graphicFrame>
        <p:nvGraphicFramePr>
          <p:cNvPr id="2" name="Table 1">
            <a:extLst>
              <a:ext uri="{FF2B5EF4-FFF2-40B4-BE49-F238E27FC236}">
                <a16:creationId xmlns:a16="http://schemas.microsoft.com/office/drawing/2014/main" id="{AECA15F6-ABAC-A442-582E-584689214461}"/>
              </a:ext>
            </a:extLst>
          </p:cNvPr>
          <p:cNvGraphicFramePr>
            <a:graphicFrameLocks noGrp="1"/>
          </p:cNvGraphicFramePr>
          <p:nvPr>
            <p:extLst>
              <p:ext uri="{D42A27DB-BD31-4B8C-83A1-F6EECF244321}">
                <p14:modId xmlns:p14="http://schemas.microsoft.com/office/powerpoint/2010/main" val="285634376"/>
              </p:ext>
            </p:extLst>
          </p:nvPr>
        </p:nvGraphicFramePr>
        <p:xfrm>
          <a:off x="493206" y="1723593"/>
          <a:ext cx="8118231" cy="2286000"/>
        </p:xfrm>
        <a:graphic>
          <a:graphicData uri="http://schemas.openxmlformats.org/drawingml/2006/table">
            <a:tbl>
              <a:tblPr firstRow="1" bandRow="1">
                <a:tableStyleId>{5C22544A-7EE6-4342-B048-85BDC9FD1C3A}</a:tableStyleId>
              </a:tblPr>
              <a:tblGrid>
                <a:gridCol w="8118231">
                  <a:extLst>
                    <a:ext uri="{9D8B030D-6E8A-4147-A177-3AD203B41FA5}">
                      <a16:colId xmlns:a16="http://schemas.microsoft.com/office/drawing/2014/main" val="3809183168"/>
                    </a:ext>
                  </a:extLst>
                </a:gridCol>
              </a:tblGrid>
              <a:tr h="2245506">
                <a:tc>
                  <a:txBody>
                    <a:bodyPr/>
                    <a:lstStyle/>
                    <a:p>
                      <a:r>
                        <a:rPr lang="en-US" sz="2400" b="0" dirty="0">
                          <a:solidFill>
                            <a:schemeClr val="tx1"/>
                          </a:solidFill>
                          <a:latin typeface="Franklin Gothic Book" panose="020B0503020102020204" pitchFamily="34" charset="0"/>
                        </a:rPr>
                        <a:t>Do a </a:t>
                      </a:r>
                      <a:r>
                        <a:rPr lang="en-US" sz="2400" b="0" dirty="0">
                          <a:solidFill>
                            <a:schemeClr val="tx1"/>
                          </a:solidFill>
                          <a:latin typeface="Franklin Gothic Book" panose="020B0503020102020204" pitchFamily="34" charset="0"/>
                          <a:hlinkClick r:id="rId3"/>
                        </a:rPr>
                        <a:t>Quick Write </a:t>
                      </a:r>
                      <a:r>
                        <a:rPr lang="en-US" sz="2400" b="0" dirty="0">
                          <a:solidFill>
                            <a:schemeClr val="tx1"/>
                          </a:solidFill>
                          <a:latin typeface="Franklin Gothic Book" panose="020B0503020102020204" pitchFamily="34" charset="0"/>
                        </a:rPr>
                        <a:t>to answer the following question:</a:t>
                      </a:r>
                    </a:p>
                    <a:p>
                      <a:endParaRPr lang="en-US" sz="2400" b="0" dirty="0">
                        <a:solidFill>
                          <a:schemeClr val="tx1"/>
                        </a:solidFill>
                        <a:latin typeface="Franklin Gothic Book" panose="020B0503020102020204" pitchFamily="34" charset="0"/>
                      </a:endParaRPr>
                    </a:p>
                    <a:p>
                      <a:r>
                        <a:rPr lang="en-US" sz="2400" b="1" dirty="0">
                          <a:solidFill>
                            <a:schemeClr val="tx1"/>
                          </a:solidFill>
                          <a:latin typeface="Franklin Gothic Book" panose="020B0503020102020204" pitchFamily="34" charset="0"/>
                        </a:rPr>
                        <a:t>“Why do countries specialize in certain products?”</a:t>
                      </a:r>
                    </a:p>
                    <a:p>
                      <a:endParaRPr lang="en-US" sz="2400" b="1" dirty="0">
                        <a:solidFill>
                          <a:schemeClr val="tx1"/>
                        </a:solidFill>
                        <a:latin typeface="Franklin Gothic Book" panose="020B0503020102020204" pitchFamily="34" charset="0"/>
                      </a:endParaRPr>
                    </a:p>
                    <a:p>
                      <a:r>
                        <a:rPr lang="en-US" sz="2400" b="0" dirty="0">
                          <a:solidFill>
                            <a:schemeClr val="tx1"/>
                          </a:solidFill>
                          <a:latin typeface="Franklin Gothic Book" panose="020B0503020102020204" pitchFamily="34" charset="0"/>
                        </a:rPr>
                        <a:t>Include at least two examples to support your explanation and cite information from sources.</a:t>
                      </a:r>
                    </a:p>
                  </a:txBody>
                  <a:tcPr>
                    <a:solidFill>
                      <a:schemeClr val="accent1">
                        <a:lumMod val="20000"/>
                        <a:lumOff val="80000"/>
                      </a:schemeClr>
                    </a:solidFill>
                  </a:tcPr>
                </a:tc>
                <a:extLst>
                  <a:ext uri="{0D108BD9-81ED-4DB2-BD59-A6C34878D82A}">
                    <a16:rowId xmlns:a16="http://schemas.microsoft.com/office/drawing/2014/main" val="501771912"/>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312622" y="144575"/>
            <a:ext cx="78453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Types of Assessment Items (6)</a:t>
            </a:r>
            <a:endParaRPr/>
          </a:p>
        </p:txBody>
      </p:sp>
      <p:sp>
        <p:nvSpPr>
          <p:cNvPr id="257" name="Google Shape;257;p35"/>
          <p:cNvSpPr txBox="1">
            <a:spLocks noGrp="1"/>
          </p:cNvSpPr>
          <p:nvPr>
            <p:ph type="body" idx="1"/>
          </p:nvPr>
        </p:nvSpPr>
        <p:spPr>
          <a:xfrm>
            <a:off x="175778" y="480780"/>
            <a:ext cx="8655600" cy="29025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 sz="2400" dirty="0">
                <a:solidFill>
                  <a:schemeClr val="dk1"/>
                </a:solidFill>
              </a:rPr>
              <a:t>Performance tasks</a:t>
            </a:r>
            <a:endParaRPr sz="2400" dirty="0">
              <a:solidFill>
                <a:schemeClr val="dk1"/>
              </a:solidFill>
            </a:endParaRPr>
          </a:p>
          <a:p>
            <a:pPr marL="457200" lvl="0" indent="-349250" algn="l" rtl="0">
              <a:lnSpc>
                <a:spcPct val="107000"/>
              </a:lnSpc>
              <a:spcBef>
                <a:spcPts val="1000"/>
              </a:spcBef>
              <a:spcAft>
                <a:spcPts val="0"/>
              </a:spcAft>
              <a:buClr>
                <a:schemeClr val="dk1"/>
              </a:buClr>
              <a:buSzPts val="1900"/>
              <a:buChar char="•"/>
            </a:pPr>
            <a:r>
              <a:rPr lang="en" sz="1800" dirty="0">
                <a:solidFill>
                  <a:schemeClr val="dk1"/>
                </a:solidFill>
                <a:ea typeface="Calibri"/>
                <a:cs typeface="Calibri"/>
                <a:sym typeface="Calibri"/>
              </a:rPr>
              <a:t>Performance Tasks ask students to</a:t>
            </a:r>
            <a:r>
              <a:rPr lang="en" sz="1800" b="1" dirty="0">
                <a:solidFill>
                  <a:schemeClr val="dk1"/>
                </a:solidFill>
                <a:ea typeface="Calibri"/>
                <a:cs typeface="Calibri"/>
                <a:sym typeface="Calibri"/>
              </a:rPr>
              <a:t> create products or perform tasks to show their mastery of particular skills</a:t>
            </a:r>
            <a:r>
              <a:rPr lang="en" sz="1800" dirty="0">
                <a:solidFill>
                  <a:schemeClr val="dk1"/>
                </a:solidFill>
                <a:ea typeface="Calibri"/>
                <a:cs typeface="Calibri"/>
                <a:sym typeface="Calibri"/>
              </a:rPr>
              <a:t>. They take a wide variety of forms. </a:t>
            </a:r>
            <a:endParaRPr sz="1800" dirty="0">
              <a:solidFill>
                <a:schemeClr val="dk1"/>
              </a:solidFill>
              <a:ea typeface="Calibri"/>
              <a:cs typeface="Calibri"/>
              <a:sym typeface="Calibri"/>
            </a:endParaRPr>
          </a:p>
          <a:p>
            <a:pPr marL="0" lvl="0" indent="0" algn="l" rtl="0">
              <a:lnSpc>
                <a:spcPct val="107000"/>
              </a:lnSpc>
              <a:spcBef>
                <a:spcPts val="1000"/>
              </a:spcBef>
              <a:spcAft>
                <a:spcPts val="0"/>
              </a:spcAft>
              <a:buSzPts val="1400"/>
              <a:buNone/>
            </a:pPr>
            <a:endParaRPr sz="1200" dirty="0">
              <a:solidFill>
                <a:schemeClr val="dk1"/>
              </a:solidFill>
              <a:latin typeface="Calibri"/>
              <a:ea typeface="Calibri"/>
              <a:cs typeface="Calibri"/>
              <a:sym typeface="Calibri"/>
            </a:endParaRPr>
          </a:p>
        </p:txBody>
      </p:sp>
      <p:graphicFrame>
        <p:nvGraphicFramePr>
          <p:cNvPr id="2" name="Table 1">
            <a:extLst>
              <a:ext uri="{FF2B5EF4-FFF2-40B4-BE49-F238E27FC236}">
                <a16:creationId xmlns:a16="http://schemas.microsoft.com/office/drawing/2014/main" id="{1D48ED69-4481-E0AF-9B32-95DD54A3C9E4}"/>
              </a:ext>
            </a:extLst>
          </p:cNvPr>
          <p:cNvGraphicFramePr>
            <a:graphicFrameLocks noGrp="1"/>
          </p:cNvGraphicFramePr>
          <p:nvPr>
            <p:extLst>
              <p:ext uri="{D42A27DB-BD31-4B8C-83A1-F6EECF244321}">
                <p14:modId xmlns:p14="http://schemas.microsoft.com/office/powerpoint/2010/main" val="750915413"/>
              </p:ext>
            </p:extLst>
          </p:nvPr>
        </p:nvGraphicFramePr>
        <p:xfrm>
          <a:off x="312622" y="1623060"/>
          <a:ext cx="8587178" cy="3520440"/>
        </p:xfrm>
        <a:graphic>
          <a:graphicData uri="http://schemas.openxmlformats.org/drawingml/2006/table">
            <a:tbl>
              <a:tblPr firstRow="1" bandRow="1">
                <a:tableStyleId>{5C22544A-7EE6-4342-B048-85BDC9FD1C3A}</a:tableStyleId>
              </a:tblPr>
              <a:tblGrid>
                <a:gridCol w="8587178">
                  <a:extLst>
                    <a:ext uri="{9D8B030D-6E8A-4147-A177-3AD203B41FA5}">
                      <a16:colId xmlns:a16="http://schemas.microsoft.com/office/drawing/2014/main" val="919485591"/>
                    </a:ext>
                  </a:extLst>
                </a:gridCol>
              </a:tblGrid>
              <a:tr h="3114775">
                <a:tc>
                  <a:txBody>
                    <a:bodyPr/>
                    <a:lstStyle/>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In small groups, use the discussion from Part One to create a poster that shows your new classroom rule.</a:t>
                      </a:r>
                    </a:p>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 </a:t>
                      </a:r>
                    </a:p>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Create a poster to hang in our classroom. The poster must show a new rule that you and your classmates think will improve our classroom community.  </a:t>
                      </a:r>
                    </a:p>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 </a:t>
                      </a:r>
                    </a:p>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Your poster must show the following:</a:t>
                      </a:r>
                    </a:p>
                    <a:p>
                      <a:pPr lvl="0"/>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1. The new rule to use in your classroom,</a:t>
                      </a:r>
                    </a:p>
                    <a:p>
                      <a:pPr lvl="0"/>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2. Why the rule is needed. What problem does it solve? Use information from two or more sources in the classroom to explain how creating a new rule will improve your classroom community.</a:t>
                      </a:r>
                    </a:p>
                    <a:p>
                      <a:pPr lvl="0"/>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3. How following the new rule will  improve the classroom community.</a:t>
                      </a:r>
                    </a:p>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 </a:t>
                      </a:r>
                    </a:p>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Use what you have learned about school and community rules and why they exist to design the new classroom rule. </a:t>
                      </a:r>
                    </a:p>
                    <a:p>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Use drawing </a:t>
                      </a:r>
                      <a:r>
                        <a:rPr lang="en-US" sz="1500" b="0" i="0" u="sng"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and</a:t>
                      </a:r>
                      <a:r>
                        <a:rPr lang="en-US" sz="1500" b="0" i="0" u="none" strike="noStrike" cap="none" dirty="0">
                          <a:solidFill>
                            <a:schemeClr val="tx1"/>
                          </a:solidFill>
                          <a:effectLst/>
                          <a:latin typeface="Franklin Gothic Book" panose="020B0503020102020204" pitchFamily="34" charset="0"/>
                          <a:ea typeface="Calibri" panose="020F0502020204030204" pitchFamily="34" charset="0"/>
                          <a:cs typeface="Calibri" panose="020F0502020204030204" pitchFamily="34" charset="0"/>
                          <a:sym typeface="Arial"/>
                        </a:rPr>
                        <a:t> writing that will make your friends want to follow the classroom rule. </a:t>
                      </a:r>
                      <a:endParaRPr lang="en-US" sz="1500" b="0" dirty="0">
                        <a:solidFill>
                          <a:schemeClr val="tx1"/>
                        </a:solidFill>
                        <a:latin typeface="Franklin Gothic Book" panose="020B0503020102020204" pitchFamily="34" charset="0"/>
                        <a:ea typeface="Calibri" panose="020F0502020204030204" pitchFamily="34" charset="0"/>
                        <a:cs typeface="Calibri" panose="020F0502020204030204" pitchFamily="34" charset="0"/>
                      </a:endParaRPr>
                    </a:p>
                  </a:txBody>
                  <a:tcPr>
                    <a:solidFill>
                      <a:schemeClr val="accent1">
                        <a:lumMod val="20000"/>
                        <a:lumOff val="80000"/>
                      </a:schemeClr>
                    </a:solidFill>
                  </a:tcPr>
                </a:tc>
                <a:extLst>
                  <a:ext uri="{0D108BD9-81ED-4DB2-BD59-A6C34878D82A}">
                    <a16:rowId xmlns:a16="http://schemas.microsoft.com/office/drawing/2014/main" val="3380267731"/>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36"/>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Types of Assessment Items (7)</a:t>
            </a:r>
            <a:endParaRPr/>
          </a:p>
        </p:txBody>
      </p:sp>
      <p:sp>
        <p:nvSpPr>
          <p:cNvPr id="264" name="Google Shape;264;p36"/>
          <p:cNvSpPr txBox="1">
            <a:spLocks noGrp="1"/>
          </p:cNvSpPr>
          <p:nvPr>
            <p:ph type="body" idx="1"/>
          </p:nvPr>
        </p:nvSpPr>
        <p:spPr>
          <a:xfrm>
            <a:off x="416852" y="1330100"/>
            <a:ext cx="8362800" cy="3676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 sz="2600">
                <a:solidFill>
                  <a:schemeClr val="dk1"/>
                </a:solidFill>
              </a:rPr>
              <a:t>Performance tasks:</a:t>
            </a:r>
            <a:endParaRPr sz="1200" i="1">
              <a:solidFill>
                <a:schemeClr val="dk1"/>
              </a:solidFill>
              <a:latin typeface="Calibri"/>
              <a:ea typeface="Calibri"/>
              <a:cs typeface="Calibri"/>
              <a:sym typeface="Calibri"/>
            </a:endParaRPr>
          </a:p>
          <a:p>
            <a:pPr marL="457200" lvl="0" indent="-374650" algn="l" rtl="0">
              <a:lnSpc>
                <a:spcPct val="107000"/>
              </a:lnSpc>
              <a:spcBef>
                <a:spcPts val="100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Performance tasks can be </a:t>
            </a:r>
            <a:r>
              <a:rPr lang="en" sz="2300" b="1">
                <a:solidFill>
                  <a:schemeClr val="dk1"/>
                </a:solidFill>
                <a:latin typeface="Calibri"/>
                <a:ea typeface="Calibri"/>
                <a:cs typeface="Calibri"/>
                <a:sym typeface="Calibri"/>
              </a:rPr>
              <a:t>extended-response items</a:t>
            </a:r>
            <a:r>
              <a:rPr lang="en" sz="2300">
                <a:solidFill>
                  <a:schemeClr val="dk1"/>
                </a:solidFill>
                <a:latin typeface="Calibri"/>
                <a:ea typeface="Calibri"/>
                <a:cs typeface="Calibri"/>
                <a:sym typeface="Calibri"/>
              </a:rPr>
              <a:t> or </a:t>
            </a:r>
            <a:r>
              <a:rPr lang="en" sz="2300" b="1">
                <a:solidFill>
                  <a:schemeClr val="dk1"/>
                </a:solidFill>
                <a:latin typeface="Calibri"/>
                <a:ea typeface="Calibri"/>
                <a:cs typeface="Calibri"/>
                <a:sym typeface="Calibri"/>
              </a:rPr>
              <a:t>essays</a:t>
            </a:r>
            <a:r>
              <a:rPr lang="en" sz="2300">
                <a:solidFill>
                  <a:schemeClr val="dk1"/>
                </a:solidFill>
                <a:latin typeface="Calibri"/>
                <a:ea typeface="Calibri"/>
                <a:cs typeface="Calibri"/>
                <a:sym typeface="Calibri"/>
              </a:rPr>
              <a:t>. </a:t>
            </a:r>
            <a:endParaRPr sz="2300">
              <a:solidFill>
                <a:schemeClr val="dk1"/>
              </a:solidFill>
              <a:latin typeface="Calibri"/>
              <a:ea typeface="Calibri"/>
              <a:cs typeface="Calibri"/>
              <a:sym typeface="Calibri"/>
            </a:endParaRPr>
          </a:p>
          <a:p>
            <a:pPr marL="457200" lvl="0" indent="-374650" algn="l" rtl="0">
              <a:lnSpc>
                <a:spcPct val="107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They can also involve </a:t>
            </a:r>
            <a:r>
              <a:rPr lang="en" sz="2300" b="1">
                <a:solidFill>
                  <a:schemeClr val="dk1"/>
                </a:solidFill>
                <a:latin typeface="Calibri"/>
                <a:ea typeface="Calibri"/>
                <a:cs typeface="Calibri"/>
                <a:sym typeface="Calibri"/>
              </a:rPr>
              <a:t>multiple steps</a:t>
            </a:r>
            <a:r>
              <a:rPr lang="en" sz="2300">
                <a:solidFill>
                  <a:schemeClr val="dk1"/>
                </a:solidFill>
                <a:latin typeface="Calibri"/>
                <a:ea typeface="Calibri"/>
                <a:cs typeface="Calibri"/>
                <a:sym typeface="Calibri"/>
              </a:rPr>
              <a:t> that </a:t>
            </a:r>
            <a:r>
              <a:rPr lang="en" sz="2300" b="1">
                <a:solidFill>
                  <a:schemeClr val="dk1"/>
                </a:solidFill>
                <a:latin typeface="Calibri"/>
                <a:ea typeface="Calibri"/>
                <a:cs typeface="Calibri"/>
                <a:sym typeface="Calibri"/>
              </a:rPr>
              <a:t>culminate in a product</a:t>
            </a:r>
            <a:r>
              <a:rPr lang="en" sz="2300">
                <a:solidFill>
                  <a:schemeClr val="dk1"/>
                </a:solidFill>
                <a:latin typeface="Calibri"/>
                <a:ea typeface="Calibri"/>
                <a:cs typeface="Calibri"/>
                <a:sym typeface="Calibri"/>
              </a:rPr>
              <a:t>, such as carrying out an experiment, giving a speech or writing a research paper. </a:t>
            </a:r>
            <a:endParaRPr sz="2300">
              <a:solidFill>
                <a:schemeClr val="dk1"/>
              </a:solidFill>
              <a:latin typeface="Calibri"/>
              <a:ea typeface="Calibri"/>
              <a:cs typeface="Calibri"/>
              <a:sym typeface="Calibri"/>
            </a:endParaRPr>
          </a:p>
          <a:p>
            <a:pPr marL="457200" lvl="0" indent="-374650" algn="l" rtl="0">
              <a:lnSpc>
                <a:spcPct val="107000"/>
              </a:lnSpc>
              <a:spcBef>
                <a:spcPts val="0"/>
              </a:spcBef>
              <a:spcAft>
                <a:spcPts val="0"/>
              </a:spcAft>
              <a:buClr>
                <a:schemeClr val="dk1"/>
              </a:buClr>
              <a:buSzPts val="2300"/>
              <a:buFont typeface="Calibri"/>
              <a:buChar char="•"/>
            </a:pPr>
            <a:r>
              <a:rPr lang="en" sz="2300">
                <a:solidFill>
                  <a:schemeClr val="dk1"/>
                </a:solidFill>
                <a:latin typeface="Calibri"/>
                <a:ea typeface="Calibri"/>
                <a:cs typeface="Calibri"/>
                <a:sym typeface="Calibri"/>
              </a:rPr>
              <a:t>We use </a:t>
            </a:r>
            <a:r>
              <a:rPr lang="en" sz="2300" b="1">
                <a:solidFill>
                  <a:schemeClr val="dk1"/>
                </a:solidFill>
                <a:latin typeface="Calibri"/>
                <a:ea typeface="Calibri"/>
                <a:cs typeface="Calibri"/>
                <a:sym typeface="Calibri"/>
              </a:rPr>
              <a:t>scoring guides</a:t>
            </a:r>
            <a:r>
              <a:rPr lang="en" sz="2300">
                <a:solidFill>
                  <a:schemeClr val="dk1"/>
                </a:solidFill>
                <a:latin typeface="Calibri"/>
                <a:ea typeface="Calibri"/>
                <a:cs typeface="Calibri"/>
                <a:sym typeface="Calibri"/>
              </a:rPr>
              <a:t> and </a:t>
            </a:r>
            <a:r>
              <a:rPr lang="en" sz="2300" b="1">
                <a:solidFill>
                  <a:schemeClr val="dk1"/>
                </a:solidFill>
                <a:latin typeface="Calibri"/>
                <a:ea typeface="Calibri"/>
                <a:cs typeface="Calibri"/>
                <a:sym typeface="Calibri"/>
              </a:rPr>
              <a:t>rubrics</a:t>
            </a:r>
            <a:r>
              <a:rPr lang="en" sz="2300">
                <a:solidFill>
                  <a:schemeClr val="dk1"/>
                </a:solidFill>
                <a:latin typeface="Calibri"/>
                <a:ea typeface="Calibri"/>
                <a:cs typeface="Calibri"/>
                <a:sym typeface="Calibri"/>
              </a:rPr>
              <a:t> to </a:t>
            </a:r>
            <a:r>
              <a:rPr lang="en" sz="2300" b="1">
                <a:solidFill>
                  <a:schemeClr val="dk1"/>
                </a:solidFill>
                <a:latin typeface="Calibri"/>
                <a:ea typeface="Calibri"/>
                <a:cs typeface="Calibri"/>
                <a:sym typeface="Calibri"/>
              </a:rPr>
              <a:t>score all types</a:t>
            </a:r>
            <a:r>
              <a:rPr lang="en" sz="2300">
                <a:solidFill>
                  <a:schemeClr val="dk1"/>
                </a:solidFill>
                <a:latin typeface="Calibri"/>
                <a:ea typeface="Calibri"/>
                <a:cs typeface="Calibri"/>
                <a:sym typeface="Calibri"/>
              </a:rPr>
              <a:t> of performance tasks.</a:t>
            </a:r>
            <a:endParaRPr sz="2200">
              <a:solidFill>
                <a:schemeClr val="dk1"/>
              </a:solidFill>
              <a:latin typeface="Calibri"/>
              <a:ea typeface="Calibri"/>
              <a:cs typeface="Calibri"/>
              <a:sym typeface="Calibri"/>
            </a:endParaRPr>
          </a:p>
          <a:p>
            <a:pPr marL="0" lvl="0" indent="0" algn="l" rtl="0">
              <a:lnSpc>
                <a:spcPct val="90000"/>
              </a:lnSpc>
              <a:spcBef>
                <a:spcPts val="800"/>
              </a:spcBef>
              <a:spcAft>
                <a:spcPts val="0"/>
              </a:spcAft>
              <a:buSzPts val="1400"/>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37"/>
          <p:cNvSpPr txBox="1">
            <a:spLocks noGrp="1"/>
          </p:cNvSpPr>
          <p:nvPr>
            <p:ph type="title"/>
          </p:nvPr>
        </p:nvSpPr>
        <p:spPr>
          <a:xfrm>
            <a:off x="155583" y="0"/>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dirty="0"/>
              <a:t>Types of Assessment Items (9)</a:t>
            </a:r>
            <a:endParaRPr dirty="0"/>
          </a:p>
        </p:txBody>
      </p:sp>
      <p:sp>
        <p:nvSpPr>
          <p:cNvPr id="271" name="Google Shape;271;p37"/>
          <p:cNvSpPr txBox="1"/>
          <p:nvPr/>
        </p:nvSpPr>
        <p:spPr>
          <a:xfrm>
            <a:off x="252455" y="397245"/>
            <a:ext cx="4672500" cy="489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 sz="2400" b="0" i="0" u="none" strike="noStrike" cap="none" dirty="0">
                <a:solidFill>
                  <a:srgbClr val="000000"/>
                </a:solidFill>
                <a:latin typeface="Franklin Gothic Book" panose="020B0503020102020204" pitchFamily="34" charset="0"/>
                <a:ea typeface="Libre Franklin"/>
                <a:cs typeface="Libre Franklin"/>
                <a:sym typeface="Libre Franklin"/>
              </a:rPr>
              <a:t>Performance Task</a:t>
            </a:r>
            <a:endParaRPr sz="2400" b="0" i="0" u="none" strike="noStrike" cap="none" dirty="0">
              <a:solidFill>
                <a:srgbClr val="000000"/>
              </a:solidFill>
              <a:latin typeface="Franklin Gothic Book" panose="020B0503020102020204" pitchFamily="34" charset="0"/>
              <a:ea typeface="Libre Franklin"/>
              <a:cs typeface="Libre Franklin"/>
              <a:sym typeface="Libre Franklin"/>
            </a:endParaRPr>
          </a:p>
        </p:txBody>
      </p:sp>
      <p:graphicFrame>
        <p:nvGraphicFramePr>
          <p:cNvPr id="2" name="Table 1">
            <a:extLst>
              <a:ext uri="{FF2B5EF4-FFF2-40B4-BE49-F238E27FC236}">
                <a16:creationId xmlns:a16="http://schemas.microsoft.com/office/drawing/2014/main" id="{73CA8500-438C-97DA-4C73-99BB42555724}"/>
              </a:ext>
            </a:extLst>
          </p:cNvPr>
          <p:cNvGraphicFramePr>
            <a:graphicFrameLocks noGrp="1"/>
          </p:cNvGraphicFramePr>
          <p:nvPr>
            <p:extLst>
              <p:ext uri="{D42A27DB-BD31-4B8C-83A1-F6EECF244321}">
                <p14:modId xmlns:p14="http://schemas.microsoft.com/office/powerpoint/2010/main" val="2593407283"/>
              </p:ext>
            </p:extLst>
          </p:nvPr>
        </p:nvGraphicFramePr>
        <p:xfrm>
          <a:off x="329204" y="887145"/>
          <a:ext cx="8562341" cy="4236720"/>
        </p:xfrm>
        <a:graphic>
          <a:graphicData uri="http://schemas.openxmlformats.org/drawingml/2006/table">
            <a:tbl>
              <a:tblPr firstRow="1" bandRow="1">
                <a:tableStyleId>{5C22544A-7EE6-4342-B048-85BDC9FD1C3A}</a:tableStyleId>
              </a:tblPr>
              <a:tblGrid>
                <a:gridCol w="8562341">
                  <a:extLst>
                    <a:ext uri="{9D8B030D-6E8A-4147-A177-3AD203B41FA5}">
                      <a16:colId xmlns:a16="http://schemas.microsoft.com/office/drawing/2014/main" val="2730651338"/>
                    </a:ext>
                  </a:extLst>
                </a:gridCol>
              </a:tblGrid>
              <a:tr h="907213">
                <a:tc>
                  <a:txBody>
                    <a:bodyPr/>
                    <a:lstStyle/>
                    <a:p>
                      <a:r>
                        <a:rPr lang="en-US" sz="1600" b="0" i="0" u="none" strike="noStrike" cap="none" dirty="0">
                          <a:solidFill>
                            <a:schemeClr val="tx1"/>
                          </a:solidFill>
                          <a:effectLst/>
                          <a:latin typeface="+mn-lt"/>
                          <a:ea typeface="+mn-ea"/>
                          <a:cs typeface="+mn-cs"/>
                          <a:sym typeface="Arial"/>
                        </a:rPr>
                        <a:t>How does the desire for inexpensive goods lead to unintended consequences?</a:t>
                      </a:r>
                    </a:p>
                    <a:p>
                      <a:r>
                        <a:rPr lang="en-US" sz="1600" b="0" i="0" u="none" strike="noStrike" cap="none" dirty="0">
                          <a:solidFill>
                            <a:schemeClr val="tx1"/>
                          </a:solidFill>
                          <a:effectLst/>
                          <a:latin typeface="+mn-lt"/>
                          <a:ea typeface="+mn-ea"/>
                          <a:cs typeface="+mn-cs"/>
                          <a:sym typeface="Arial"/>
                        </a:rPr>
                        <a:t> </a:t>
                      </a:r>
                    </a:p>
                    <a:p>
                      <a:r>
                        <a:rPr lang="en-US" sz="1600" b="0" i="0" u="none" strike="noStrike" cap="none" dirty="0">
                          <a:solidFill>
                            <a:schemeClr val="tx1"/>
                          </a:solidFill>
                          <a:effectLst/>
                          <a:latin typeface="+mn-lt"/>
                          <a:ea typeface="+mn-ea"/>
                          <a:cs typeface="+mn-cs"/>
                          <a:sym typeface="Arial"/>
                        </a:rPr>
                        <a:t>Part One: Construct an argument to answer the following compelling question: “How does the desire for inexpensive goods lead to unintended consequences?” Gather information and evidence from credible sources and use appropriate evidence to construct claim(s) and counterclaim(s) to answer the compelling question. </a:t>
                      </a:r>
                    </a:p>
                    <a:p>
                      <a:r>
                        <a:rPr lang="en-US" sz="1600" b="0" i="0" u="none" strike="noStrike" cap="none" dirty="0">
                          <a:solidFill>
                            <a:schemeClr val="tx1"/>
                          </a:solidFill>
                          <a:effectLst/>
                          <a:latin typeface="+mn-lt"/>
                          <a:ea typeface="+mn-ea"/>
                          <a:cs typeface="+mn-cs"/>
                          <a:sym typeface="Arial"/>
                        </a:rPr>
                        <a:t> </a:t>
                      </a:r>
                    </a:p>
                    <a:p>
                      <a:r>
                        <a:rPr lang="en-US" sz="1600" b="0" i="0" u="none" strike="noStrike" cap="none" dirty="0">
                          <a:solidFill>
                            <a:schemeClr val="tx1"/>
                          </a:solidFill>
                          <a:effectLst/>
                          <a:latin typeface="+mn-lt"/>
                          <a:ea typeface="+mn-ea"/>
                          <a:cs typeface="+mn-cs"/>
                          <a:sym typeface="Arial"/>
                        </a:rPr>
                        <a:t>Part Two: Based on your argument to the compelling question, investigate your slavery footprint using </a:t>
                      </a:r>
                      <a:r>
                        <a:rPr lang="en-US" sz="1600" b="0" i="0" u="none" strike="noStrike" cap="none" dirty="0">
                          <a:solidFill>
                            <a:schemeClr val="accent5">
                              <a:lumMod val="75000"/>
                            </a:schemeClr>
                          </a:solidFill>
                          <a:effectLst/>
                          <a:latin typeface="+mn-lt"/>
                          <a:ea typeface="+mn-ea"/>
                          <a:cs typeface="+mn-cs"/>
                          <a:sym typeface="Arial"/>
                          <a:hlinkClick r:id="rId3">
                            <a:extLst>
                              <a:ext uri="{A12FA001-AC4F-418D-AE19-62706E023703}">
                                <ahyp:hlinkClr xmlns:ahyp="http://schemas.microsoft.com/office/drawing/2018/hyperlinkcolor" val="tx"/>
                              </a:ext>
                            </a:extLst>
                          </a:hlinkClick>
                        </a:rPr>
                        <a:t>http://slaveryfootprint.org/</a:t>
                      </a:r>
                      <a:r>
                        <a:rPr lang="en-US" sz="1600" b="0" i="0" u="none" strike="noStrike" cap="none" dirty="0">
                          <a:solidFill>
                            <a:schemeClr val="accent5">
                              <a:lumMod val="75000"/>
                            </a:schemeClr>
                          </a:solidFill>
                          <a:effectLst/>
                          <a:latin typeface="+mn-lt"/>
                          <a:ea typeface="+mn-ea"/>
                          <a:cs typeface="+mn-cs"/>
                          <a:sym typeface="Arial"/>
                        </a:rPr>
                        <a:t>. </a:t>
                      </a:r>
                      <a:r>
                        <a:rPr lang="en-US" sz="1600" b="0" i="0" u="none" strike="noStrike" cap="none" dirty="0">
                          <a:solidFill>
                            <a:schemeClr val="tx1"/>
                          </a:solidFill>
                          <a:effectLst/>
                          <a:latin typeface="+mn-lt"/>
                          <a:ea typeface="+mn-ea"/>
                          <a:cs typeface="+mn-cs"/>
                          <a:sym typeface="Arial"/>
                        </a:rPr>
                        <a:t>Using this knowledge, identify a local, regional or global problem that results from the unintended consequences of desiring goods at low prices. Be prepared to share your response through meaningful discussions and democratic discourse. In your discussions, respect diverse opinions related to the problems that result from the unintended consequences of desiring goods at low prices.</a:t>
                      </a:r>
                    </a:p>
                    <a:p>
                      <a:r>
                        <a:rPr lang="en-US" sz="1600" b="0" i="0" u="none" strike="noStrike" cap="none" dirty="0">
                          <a:solidFill>
                            <a:schemeClr val="tx1"/>
                          </a:solidFill>
                          <a:effectLst/>
                          <a:latin typeface="+mn-lt"/>
                          <a:ea typeface="+mn-ea"/>
                          <a:cs typeface="+mn-cs"/>
                          <a:sym typeface="Arial"/>
                        </a:rPr>
                        <a:t> </a:t>
                      </a:r>
                    </a:p>
                    <a:p>
                      <a:r>
                        <a:rPr lang="en-US" sz="1600" b="0" i="0" u="none" strike="noStrike" cap="none" dirty="0">
                          <a:solidFill>
                            <a:schemeClr val="tx1"/>
                          </a:solidFill>
                          <a:effectLst/>
                          <a:latin typeface="+mn-lt"/>
                          <a:ea typeface="+mn-ea"/>
                          <a:cs typeface="+mn-cs"/>
                          <a:sym typeface="Arial"/>
                        </a:rPr>
                        <a:t>Part Three: Engage in disciplinary thinking and apply appropriate evidence to design an action plan that identifies how you can address a local, regional or global problem that results from the unintended consequences of desiring goods. </a:t>
                      </a:r>
                      <a:endParaRPr lang="en-US" sz="1600" b="0" dirty="0">
                        <a:solidFill>
                          <a:schemeClr val="tx1"/>
                        </a:solidFill>
                      </a:endParaRPr>
                    </a:p>
                  </a:txBody>
                  <a:tcPr>
                    <a:solidFill>
                      <a:schemeClr val="accent1">
                        <a:lumMod val="20000"/>
                        <a:lumOff val="80000"/>
                      </a:schemeClr>
                    </a:solidFill>
                  </a:tcPr>
                </a:tc>
                <a:extLst>
                  <a:ext uri="{0D108BD9-81ED-4DB2-BD59-A6C34878D82A}">
                    <a16:rowId xmlns:a16="http://schemas.microsoft.com/office/drawing/2014/main" val="2912512539"/>
                  </a:ext>
                </a:extLst>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0"/>
          <p:cNvSpPr txBox="1">
            <a:spLocks noGrp="1"/>
          </p:cNvSpPr>
          <p:nvPr>
            <p:ph type="title"/>
          </p:nvPr>
        </p:nvSpPr>
        <p:spPr>
          <a:xfrm>
            <a:off x="481556" y="0"/>
            <a:ext cx="7886700" cy="9942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
              <a:t>Introduction</a:t>
            </a:r>
            <a:endParaRPr/>
          </a:p>
        </p:txBody>
      </p:sp>
      <p:sp>
        <p:nvSpPr>
          <p:cNvPr id="120" name="Google Shape;120;p20"/>
          <p:cNvSpPr txBox="1">
            <a:spLocks noGrp="1"/>
          </p:cNvSpPr>
          <p:nvPr>
            <p:ph type="body" idx="1"/>
          </p:nvPr>
        </p:nvSpPr>
        <p:spPr>
          <a:xfrm>
            <a:off x="169500" y="768224"/>
            <a:ext cx="8805000" cy="3222900"/>
          </a:xfrm>
          <a:prstGeom prst="rect">
            <a:avLst/>
          </a:prstGeom>
          <a:noFill/>
          <a:ln>
            <a:noFill/>
          </a:ln>
        </p:spPr>
        <p:txBody>
          <a:bodyPr spcFirstLastPara="1" wrap="square" lIns="68575" tIns="34275" rIns="68575" bIns="34275" anchor="t" anchorCtr="0">
            <a:noAutofit/>
          </a:bodyPr>
          <a:lstStyle/>
          <a:p>
            <a:pPr marL="342900" lvl="0" indent="-279400" algn="l" rtl="0">
              <a:lnSpc>
                <a:spcPct val="90000"/>
              </a:lnSpc>
              <a:spcBef>
                <a:spcPts val="800"/>
              </a:spcBef>
              <a:spcAft>
                <a:spcPts val="0"/>
              </a:spcAft>
              <a:buSzPts val="1800"/>
              <a:buFont typeface="Calibri"/>
              <a:buChar char="•"/>
            </a:pPr>
            <a:r>
              <a:rPr lang="en" sz="1800" b="1"/>
              <a:t>Compelling Question: </a:t>
            </a:r>
            <a:r>
              <a:rPr lang="en" sz="1800">
                <a:solidFill>
                  <a:schemeClr val="dk1"/>
                </a:solidFill>
              </a:rPr>
              <a:t>How do I implement performance assessments to assess student mastery of the </a:t>
            </a:r>
            <a:r>
              <a:rPr lang="en" sz="1800" i="1">
                <a:solidFill>
                  <a:schemeClr val="dk1"/>
                </a:solidFill>
              </a:rPr>
              <a:t>KAS for Social Studies? </a:t>
            </a:r>
            <a:endParaRPr sz="1800" i="1">
              <a:solidFill>
                <a:schemeClr val="dk1"/>
              </a:solidFill>
            </a:endParaRPr>
          </a:p>
          <a:p>
            <a:pPr marL="457200" lvl="0" indent="0" algn="l" rtl="0">
              <a:lnSpc>
                <a:spcPct val="90000"/>
              </a:lnSpc>
              <a:spcBef>
                <a:spcPts val="800"/>
              </a:spcBef>
              <a:spcAft>
                <a:spcPts val="0"/>
              </a:spcAft>
              <a:buNone/>
            </a:pPr>
            <a:endParaRPr sz="1800" i="1">
              <a:solidFill>
                <a:schemeClr val="dk1"/>
              </a:solidFill>
            </a:endParaRPr>
          </a:p>
          <a:p>
            <a:pPr marL="342900" lvl="0" indent="-279400" algn="l" rtl="0">
              <a:lnSpc>
                <a:spcPct val="90000"/>
              </a:lnSpc>
              <a:spcBef>
                <a:spcPts val="800"/>
              </a:spcBef>
              <a:spcAft>
                <a:spcPts val="0"/>
              </a:spcAft>
              <a:buSzPts val="1800"/>
              <a:buFont typeface="Calibri"/>
              <a:buChar char="•"/>
            </a:pPr>
            <a:r>
              <a:rPr lang="en" sz="1800" b="1"/>
              <a:t>Supporting Question: </a:t>
            </a:r>
            <a:r>
              <a:rPr lang="en" sz="1800">
                <a:solidFill>
                  <a:schemeClr val="dk1"/>
                </a:solidFill>
              </a:rPr>
              <a:t>What are the different types of classroom assessments in social studies?</a:t>
            </a:r>
            <a:endParaRPr sz="1800">
              <a:solidFill>
                <a:schemeClr val="dk1"/>
              </a:solidFill>
            </a:endParaRPr>
          </a:p>
          <a:p>
            <a:pPr marL="457200" lvl="0" indent="0" algn="l" rtl="0">
              <a:lnSpc>
                <a:spcPct val="90000"/>
              </a:lnSpc>
              <a:spcBef>
                <a:spcPts val="800"/>
              </a:spcBef>
              <a:spcAft>
                <a:spcPts val="0"/>
              </a:spcAft>
              <a:buNone/>
            </a:pPr>
            <a:endParaRPr sz="1800">
              <a:solidFill>
                <a:schemeClr val="dk1"/>
              </a:solidFill>
            </a:endParaRPr>
          </a:p>
          <a:p>
            <a:pPr marL="342900" lvl="0" indent="-279400" algn="l" rtl="0">
              <a:lnSpc>
                <a:spcPct val="90000"/>
              </a:lnSpc>
              <a:spcBef>
                <a:spcPts val="800"/>
              </a:spcBef>
              <a:spcAft>
                <a:spcPts val="0"/>
              </a:spcAft>
              <a:buSzPts val="1800"/>
              <a:buFont typeface="Calibri"/>
              <a:buChar char="•"/>
            </a:pPr>
            <a:r>
              <a:rPr lang="en" sz="1800" b="1"/>
              <a:t>Learning Target: </a:t>
            </a:r>
            <a:r>
              <a:rPr lang="en" sz="1800">
                <a:solidFill>
                  <a:schemeClr val="dk1"/>
                </a:solidFill>
              </a:rPr>
              <a:t>I can implement performance assessments that evaluate student mastery of the </a:t>
            </a:r>
            <a:r>
              <a:rPr lang="en" sz="1800" i="1">
                <a:solidFill>
                  <a:schemeClr val="dk1"/>
                </a:solidFill>
              </a:rPr>
              <a:t>KAS for Social Studies</a:t>
            </a:r>
            <a:r>
              <a:rPr lang="en" sz="1800">
                <a:solidFill>
                  <a:schemeClr val="dk1"/>
                </a:solidFill>
              </a:rPr>
              <a:t>. </a:t>
            </a:r>
            <a:endParaRPr sz="1800">
              <a:solidFill>
                <a:schemeClr val="dk1"/>
              </a:solidFill>
            </a:endParaRPr>
          </a:p>
          <a:p>
            <a:pPr marL="0" lvl="0" indent="0" algn="l" rtl="0">
              <a:lnSpc>
                <a:spcPct val="90000"/>
              </a:lnSpc>
              <a:spcBef>
                <a:spcPts val="800"/>
              </a:spcBef>
              <a:spcAft>
                <a:spcPts val="0"/>
              </a:spcAft>
              <a:buNone/>
            </a:pPr>
            <a:endParaRPr sz="1800">
              <a:solidFill>
                <a:schemeClr val="dk1"/>
              </a:solidFill>
            </a:endParaRPr>
          </a:p>
          <a:p>
            <a:pPr marL="342900" lvl="0" indent="-279400" algn="l" rtl="0">
              <a:lnSpc>
                <a:spcPct val="90000"/>
              </a:lnSpc>
              <a:spcBef>
                <a:spcPts val="800"/>
              </a:spcBef>
              <a:spcAft>
                <a:spcPts val="0"/>
              </a:spcAft>
              <a:buSzPts val="1800"/>
              <a:buChar char="•"/>
            </a:pPr>
            <a:r>
              <a:rPr lang="en" sz="1800" b="1"/>
              <a:t>Success Criteria</a:t>
            </a:r>
            <a:r>
              <a:rPr lang="en" sz="1800"/>
              <a:t>: </a:t>
            </a:r>
            <a:r>
              <a:rPr lang="en" sz="1800">
                <a:solidFill>
                  <a:schemeClr val="dk1"/>
                </a:solidFill>
              </a:rPr>
              <a:t> I will be successful when I can identify the different types of assessments, using examples from social studies.</a:t>
            </a:r>
            <a:endParaRPr sz="18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8"/>
          <p:cNvSpPr txBox="1">
            <a:spLocks noGrp="1"/>
          </p:cNvSpPr>
          <p:nvPr>
            <p:ph type="sldNum" idx="12"/>
          </p:nvPr>
        </p:nvSpPr>
        <p:spPr>
          <a:xfrm>
            <a:off x="6204607" y="3551644"/>
            <a:ext cx="384600" cy="205500"/>
          </a:xfrm>
          <a:prstGeom prst="rect">
            <a:avLst/>
          </a:prstGeom>
          <a:noFill/>
          <a:ln>
            <a:noFill/>
          </a:ln>
        </p:spPr>
        <p:txBody>
          <a:bodyPr spcFirstLastPara="1" wrap="square" lIns="68575" tIns="34275" rIns="68575" bIns="34275" anchor="ctr" anchorCtr="0">
            <a:noAutofit/>
          </a:bodyPr>
          <a:lstStyle/>
          <a:p>
            <a:pPr marL="0" lvl="0" indent="0" algn="r" rtl="0">
              <a:lnSpc>
                <a:spcPct val="100000"/>
              </a:lnSpc>
              <a:spcBef>
                <a:spcPts val="0"/>
              </a:spcBef>
              <a:spcAft>
                <a:spcPts val="0"/>
              </a:spcAft>
              <a:buClr>
                <a:srgbClr val="000000"/>
              </a:buClr>
              <a:buSzPts val="1100"/>
              <a:buFont typeface="Arial"/>
              <a:buNone/>
            </a:pPr>
            <a:fld id="{00000000-1234-1234-1234-123412341234}" type="slidenum">
              <a:rPr lang="en"/>
              <a:t>20</a:t>
            </a:fld>
            <a:endParaRPr/>
          </a:p>
        </p:txBody>
      </p:sp>
      <p:pic>
        <p:nvPicPr>
          <p:cNvPr id="278" name="Google Shape;278;p38" descr="This image is of an assessment continuum. The curve increases as it goes from left to right. The curve is labeled with knowledg,e knowledge and skills, and knowledge, skills, work habits and dispositions. Along the x axis are the following: selected response items, short constructed response items, long constructed response items, standardized performance tasks, complex performance tasks and complex extended projects. The further down the x axis you go, the higher the depth of learning. "/>
          <p:cNvPicPr preferRelativeResize="0">
            <a:picLocks noGrp="1"/>
          </p:cNvPicPr>
          <p:nvPr>
            <p:ph type="body" idx="4294967295"/>
          </p:nvPr>
        </p:nvPicPr>
        <p:blipFill rotWithShape="1">
          <a:blip r:embed="rId3">
            <a:alphaModFix/>
          </a:blip>
          <a:srcRect/>
          <a:stretch/>
        </p:blipFill>
        <p:spPr>
          <a:xfrm>
            <a:off x="2157700" y="0"/>
            <a:ext cx="6810300" cy="5029200"/>
          </a:xfrm>
          <a:prstGeom prst="rect">
            <a:avLst/>
          </a:prstGeom>
          <a:noFill/>
          <a:ln>
            <a:noFill/>
          </a:ln>
        </p:spPr>
      </p:pic>
      <p:sp>
        <p:nvSpPr>
          <p:cNvPr id="279" name="Google Shape;279;p38"/>
          <p:cNvSpPr txBox="1">
            <a:spLocks noGrp="1"/>
          </p:cNvSpPr>
          <p:nvPr>
            <p:ph type="title" idx="4294967295"/>
          </p:nvPr>
        </p:nvSpPr>
        <p:spPr>
          <a:xfrm>
            <a:off x="235900" y="772475"/>
            <a:ext cx="1921800" cy="3278400"/>
          </a:xfrm>
          <a:prstGeom prst="rect">
            <a:avLst/>
          </a:prstGeom>
          <a:noFill/>
          <a:ln>
            <a:noFill/>
            <a:prstDash/>
          </a:ln>
          <a:effectLst/>
        </p:spPr>
        <p:txBody>
          <a:bodyPr rot="0" spcFirstLastPara="1" vertOverflow="overflow" horzOverflow="overflow" vert="horz" wrap="square" lIns="91425" tIns="91425" rIns="91425" bIns="91425"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7000"/>
              </a:lnSpc>
              <a:spcBef>
                <a:spcPts val="0"/>
              </a:spcBef>
              <a:spcAft>
                <a:spcPts val="0"/>
              </a:spcAft>
              <a:buClr>
                <a:schemeClr val="dk1"/>
              </a:buClr>
              <a:buSzPts val="1600"/>
              <a:buFont typeface="Arial"/>
              <a:buNone/>
              <a:tabLst/>
              <a:defRPr/>
            </a:pPr>
            <a:r>
              <a:rPr kumimoji="0" lang="en-US" sz="1600" b="0" i="0" u="none" strike="noStrike" kern="0" cap="none" spc="0" normalizeH="0" baseline="0" noProof="0" dirty="0">
                <a:ln>
                  <a:noFill/>
                </a:ln>
                <a:solidFill>
                  <a:schemeClr val="dk1"/>
                </a:solidFill>
                <a:effectLst/>
                <a:uLnTx/>
                <a:uFillTx/>
                <a:latin typeface="Libre Franklin"/>
                <a:ea typeface="Libre Franklin"/>
                <a:cs typeface="Libre Franklin"/>
                <a:sym typeface="Libre Franklin"/>
              </a:rPr>
              <a:t>This slide shows a continuum of assessment, with different assessment item types along the horizontal axis, and depth of knowledge represented on the vertical axis. </a:t>
            </a:r>
            <a:endParaRPr kumimoji="0" lang="en-US" sz="1900" b="0" i="0" u="none" strike="noStrike" kern="0" cap="none" spc="0" normalizeH="0" baseline="0" noProof="0" dirty="0">
              <a:ln>
                <a:noFill/>
              </a:ln>
              <a:solidFill>
                <a:srgbClr val="000000"/>
              </a:solidFill>
              <a:effectLst/>
              <a:uLnTx/>
              <a:uFillTx/>
              <a:latin typeface="Libre Franklin"/>
              <a:ea typeface="Libre Franklin"/>
              <a:cs typeface="Libre Franklin"/>
              <a:sym typeface="Libre Frankli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pic>
        <p:nvPicPr>
          <p:cNvPr id="284" name="Google Shape;284;p39" descr="This image is of an assessment continuum. The curve increases as it goes from left to right. The curve is labeled with knowledg,e knowledge and skills, and knowledge, skills, work habits and dispositions. Along the x axis are the following: selected response items, short constructed response items, long constructed response items, standardized performance tasks, complex performance tasks and complex extended projects. The further down the x axis you go, the higher the depth of learning.  "/>
          <p:cNvPicPr preferRelativeResize="0">
            <a:picLocks noGrp="1"/>
          </p:cNvPicPr>
          <p:nvPr>
            <p:ph type="body" idx="4294967295"/>
          </p:nvPr>
        </p:nvPicPr>
        <p:blipFill rotWithShape="1">
          <a:blip r:embed="rId3">
            <a:alphaModFix/>
          </a:blip>
          <a:srcRect/>
          <a:stretch/>
        </p:blipFill>
        <p:spPr>
          <a:xfrm>
            <a:off x="3805825" y="0"/>
            <a:ext cx="4032000" cy="2977500"/>
          </a:xfrm>
          <a:prstGeom prst="rect">
            <a:avLst/>
          </a:prstGeom>
          <a:noFill/>
          <a:ln>
            <a:noFill/>
          </a:ln>
        </p:spPr>
      </p:pic>
      <p:sp>
        <p:nvSpPr>
          <p:cNvPr id="285" name="Google Shape;285;p39"/>
          <p:cNvSpPr txBox="1">
            <a:spLocks noGrp="1"/>
          </p:cNvSpPr>
          <p:nvPr>
            <p:ph type="title"/>
          </p:nvPr>
        </p:nvSpPr>
        <p:spPr>
          <a:xfrm>
            <a:off x="416840" y="192769"/>
            <a:ext cx="64476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SzPts val="1400"/>
              <a:buNone/>
            </a:pPr>
            <a:r>
              <a:rPr lang="en"/>
              <a:t>Reflection</a:t>
            </a:r>
            <a:endParaRPr/>
          </a:p>
        </p:txBody>
      </p:sp>
      <p:sp>
        <p:nvSpPr>
          <p:cNvPr id="286" name="Google Shape;286;p39"/>
          <p:cNvSpPr txBox="1">
            <a:spLocks noGrp="1"/>
          </p:cNvSpPr>
          <p:nvPr>
            <p:ph type="body" idx="1"/>
          </p:nvPr>
        </p:nvSpPr>
        <p:spPr>
          <a:xfrm>
            <a:off x="416850" y="2901450"/>
            <a:ext cx="8532600" cy="2104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800"/>
              </a:spcBef>
              <a:spcAft>
                <a:spcPts val="0"/>
              </a:spcAft>
              <a:buSzPts val="1400"/>
              <a:buNone/>
            </a:pPr>
            <a:r>
              <a:rPr lang="en" dirty="0"/>
              <a:t>Complete the </a:t>
            </a:r>
            <a:r>
              <a:rPr lang="en" u="sng" dirty="0">
                <a:solidFill>
                  <a:schemeClr val="hlink"/>
                </a:solidFill>
                <a:hlinkClick r:id="rId4"/>
              </a:rPr>
              <a:t>Explanation Game Thinking Strategy</a:t>
            </a:r>
            <a:r>
              <a:rPr lang="en" dirty="0"/>
              <a:t> about the graph by answering the following two prompts: </a:t>
            </a:r>
            <a:endParaRPr dirty="0"/>
          </a:p>
          <a:p>
            <a:pPr marL="457200" lvl="0" indent="-317500" algn="l" rtl="0">
              <a:lnSpc>
                <a:spcPct val="90000"/>
              </a:lnSpc>
              <a:spcBef>
                <a:spcPts val="800"/>
              </a:spcBef>
              <a:spcAft>
                <a:spcPts val="0"/>
              </a:spcAft>
              <a:buSzPts val="1400"/>
              <a:buAutoNum type="arabicParenR"/>
            </a:pPr>
            <a:r>
              <a:rPr lang="en" dirty="0"/>
              <a:t>I notice that…</a:t>
            </a:r>
            <a:endParaRPr dirty="0"/>
          </a:p>
          <a:p>
            <a:pPr marL="457200" lvl="0" indent="-317500" algn="l" rtl="0">
              <a:lnSpc>
                <a:spcPct val="90000"/>
              </a:lnSpc>
              <a:spcBef>
                <a:spcPts val="0"/>
              </a:spcBef>
              <a:spcAft>
                <a:spcPts val="0"/>
              </a:spcAft>
              <a:buSzPts val="1400"/>
              <a:buAutoNum type="arabicParenR"/>
            </a:pPr>
            <a:r>
              <a:rPr lang="en" dirty="0"/>
              <a:t>Why is it that way?</a:t>
            </a:r>
            <a:endParaRPr dirty="0"/>
          </a:p>
          <a:p>
            <a:pPr marL="0" lvl="0" indent="0" algn="l" rtl="0">
              <a:lnSpc>
                <a:spcPct val="90000"/>
              </a:lnSpc>
              <a:spcBef>
                <a:spcPts val="800"/>
              </a:spcBef>
              <a:spcAft>
                <a:spcPts val="0"/>
              </a:spcAft>
              <a:buSzPts val="1400"/>
              <a:buNone/>
            </a:pPr>
            <a:endParaRP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12">
          <a:extLst>
            <a:ext uri="{FF2B5EF4-FFF2-40B4-BE49-F238E27FC236}">
              <a16:creationId xmlns:a16="http://schemas.microsoft.com/office/drawing/2014/main" id="{3337D80B-FDC1-31D7-7255-3FAA815724D5}"/>
            </a:ext>
          </a:extLst>
        </p:cNvPr>
        <p:cNvGrpSpPr/>
        <p:nvPr/>
      </p:nvGrpSpPr>
      <p:grpSpPr>
        <a:xfrm>
          <a:off x="0" y="0"/>
          <a:ext cx="0" cy="0"/>
          <a:chOff x="0" y="0"/>
          <a:chExt cx="0" cy="0"/>
        </a:xfrm>
      </p:grpSpPr>
      <p:sp>
        <p:nvSpPr>
          <p:cNvPr id="113" name="Google Shape;113;p19">
            <a:extLst>
              <a:ext uri="{FF2B5EF4-FFF2-40B4-BE49-F238E27FC236}">
                <a16:creationId xmlns:a16="http://schemas.microsoft.com/office/drawing/2014/main" id="{8E70513F-E878-819C-5164-21AA9BFB1627}"/>
              </a:ext>
            </a:extLst>
          </p:cNvPr>
          <p:cNvSpPr txBox="1">
            <a:spLocks noGrp="1"/>
          </p:cNvSpPr>
          <p:nvPr>
            <p:ph type="ctrTitle"/>
          </p:nvPr>
        </p:nvSpPr>
        <p:spPr>
          <a:xfrm>
            <a:off x="2072475" y="452775"/>
            <a:ext cx="6744900" cy="1790700"/>
          </a:xfrm>
          <a:prstGeom prst="rect">
            <a:avLst/>
          </a:prstGeom>
          <a:noFill/>
          <a:ln>
            <a:noFill/>
          </a:ln>
        </p:spPr>
        <p:txBody>
          <a:bodyPr spcFirstLastPara="1" wrap="square" lIns="68575" tIns="34275" rIns="68575" bIns="34275" anchor="b" anchorCtr="0">
            <a:normAutofit/>
          </a:bodyPr>
          <a:lstStyle/>
          <a:p>
            <a:pPr marL="0" lvl="0" indent="0" algn="ctr" rtl="0">
              <a:lnSpc>
                <a:spcPct val="90000"/>
              </a:lnSpc>
              <a:spcBef>
                <a:spcPts val="0"/>
              </a:spcBef>
              <a:spcAft>
                <a:spcPts val="0"/>
              </a:spcAft>
              <a:buClr>
                <a:srgbClr val="072B62"/>
              </a:buClr>
              <a:buSzPct val="73333"/>
              <a:buFont typeface="Georgia"/>
              <a:buNone/>
            </a:pPr>
            <a:r>
              <a:rPr lang="en" dirty="0"/>
              <a:t>Performance Assessments in Social Studies </a:t>
            </a:r>
            <a:r>
              <a:rPr lang="en" sz="800" dirty="0">
                <a:solidFill>
                  <a:schemeClr val="bg1"/>
                </a:solidFill>
              </a:rPr>
              <a:t>end</a:t>
            </a:r>
            <a:endParaRPr dirty="0"/>
          </a:p>
        </p:txBody>
      </p:sp>
      <p:sp>
        <p:nvSpPr>
          <p:cNvPr id="114" name="Google Shape;114;p19">
            <a:extLst>
              <a:ext uri="{FF2B5EF4-FFF2-40B4-BE49-F238E27FC236}">
                <a16:creationId xmlns:a16="http://schemas.microsoft.com/office/drawing/2014/main" id="{1D6DED69-55C5-D5AB-7159-A316555F9BA2}"/>
              </a:ext>
            </a:extLst>
          </p:cNvPr>
          <p:cNvSpPr txBox="1">
            <a:spLocks noGrp="1"/>
          </p:cNvSpPr>
          <p:nvPr>
            <p:ph type="subTitle" idx="1"/>
          </p:nvPr>
        </p:nvSpPr>
        <p:spPr>
          <a:xfrm>
            <a:off x="2539700" y="2621900"/>
            <a:ext cx="6397800" cy="1247100"/>
          </a:xfrm>
          <a:prstGeom prst="rect">
            <a:avLst/>
          </a:prstGeom>
          <a:noFill/>
          <a:ln>
            <a:noFill/>
          </a:ln>
        </p:spPr>
        <p:txBody>
          <a:bodyPr spcFirstLastPara="1" wrap="square" lIns="68575" tIns="34275" rIns="68575" bIns="34275" anchor="t" anchorCtr="0">
            <a:normAutofit/>
          </a:bodyPr>
          <a:lstStyle/>
          <a:p>
            <a:pPr marL="0" lvl="0" indent="0" algn="ctr" rtl="0">
              <a:lnSpc>
                <a:spcPct val="90000"/>
              </a:lnSpc>
              <a:spcBef>
                <a:spcPts val="0"/>
              </a:spcBef>
              <a:spcAft>
                <a:spcPts val="0"/>
              </a:spcAft>
              <a:buSzPts val="2100"/>
              <a:buNone/>
            </a:pPr>
            <a:r>
              <a:rPr lang="en" sz="2500" dirty="0"/>
              <a:t>Module One:</a:t>
            </a:r>
            <a:endParaRPr sz="2500" dirty="0"/>
          </a:p>
          <a:p>
            <a:pPr marL="0" lvl="0" indent="0" algn="ctr" rtl="0">
              <a:lnSpc>
                <a:spcPct val="90000"/>
              </a:lnSpc>
              <a:spcBef>
                <a:spcPts val="0"/>
              </a:spcBef>
              <a:spcAft>
                <a:spcPts val="0"/>
              </a:spcAft>
              <a:buSzPts val="2100"/>
              <a:buNone/>
            </a:pPr>
            <a:r>
              <a:rPr lang="en" sz="2500" dirty="0"/>
              <a:t>What are the different types of classroom assessments in social studies?</a:t>
            </a:r>
            <a:endParaRPr sz="2500" dirty="0"/>
          </a:p>
        </p:txBody>
      </p:sp>
    </p:spTree>
    <p:extLst>
      <p:ext uri="{BB962C8B-B14F-4D97-AF65-F5344CB8AC3E}">
        <p14:creationId xmlns:p14="http://schemas.microsoft.com/office/powerpoint/2010/main" val="3109900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506025" y="171648"/>
            <a:ext cx="7886700" cy="6228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Overview of this module</a:t>
            </a:r>
            <a:endParaRPr/>
          </a:p>
        </p:txBody>
      </p:sp>
      <p:sp>
        <p:nvSpPr>
          <p:cNvPr id="128" name="Google Shape;128;p21"/>
          <p:cNvSpPr txBox="1">
            <a:spLocks noGrp="1"/>
          </p:cNvSpPr>
          <p:nvPr>
            <p:ph type="body" idx="1"/>
          </p:nvPr>
        </p:nvSpPr>
        <p:spPr>
          <a:xfrm>
            <a:off x="660100" y="2344029"/>
            <a:ext cx="8134200" cy="1863300"/>
          </a:xfrm>
          <a:prstGeom prst="rect">
            <a:avLst/>
          </a:prstGeom>
          <a:noFill/>
        </p:spPr>
        <p:txBody>
          <a:bodyPr spcFirstLastPara="1" wrap="square" lIns="68575" tIns="34275" rIns="68575" bIns="34275" anchor="t" anchorCtr="0">
            <a:normAutofit fontScale="85000" lnSpcReduction="10000"/>
          </a:bodyPr>
          <a:lstStyle/>
          <a:p>
            <a:pPr marL="0" lvl="0" indent="0" algn="l" rtl="0">
              <a:lnSpc>
                <a:spcPct val="107000"/>
              </a:lnSpc>
              <a:spcBef>
                <a:spcPts val="0"/>
              </a:spcBef>
              <a:spcAft>
                <a:spcPts val="0"/>
              </a:spcAft>
              <a:buNone/>
            </a:pPr>
            <a:r>
              <a:rPr lang="en" sz="2400">
                <a:solidFill>
                  <a:schemeClr val="dk1"/>
                </a:solidFill>
              </a:rPr>
              <a:t>The role of assessments in social studies is a </a:t>
            </a:r>
            <a:r>
              <a:rPr lang="en" sz="2400" b="1">
                <a:solidFill>
                  <a:schemeClr val="dk1"/>
                </a:solidFill>
              </a:rPr>
              <a:t>linear process</a:t>
            </a:r>
            <a:r>
              <a:rPr lang="en" sz="2400">
                <a:solidFill>
                  <a:schemeClr val="dk1"/>
                </a:solidFill>
              </a:rPr>
              <a:t>; therefore,  it is </a:t>
            </a:r>
            <a:r>
              <a:rPr lang="en" sz="2400" b="1">
                <a:solidFill>
                  <a:schemeClr val="dk1"/>
                </a:solidFill>
              </a:rPr>
              <a:t>important</a:t>
            </a:r>
            <a:r>
              <a:rPr lang="en" sz="2400">
                <a:solidFill>
                  <a:schemeClr val="dk1"/>
                </a:solidFill>
              </a:rPr>
              <a:t> to go through the </a:t>
            </a:r>
            <a:r>
              <a:rPr lang="en" sz="2400" b="1">
                <a:solidFill>
                  <a:schemeClr val="dk1"/>
                </a:solidFill>
              </a:rPr>
              <a:t>first sections</a:t>
            </a:r>
            <a:r>
              <a:rPr lang="en" sz="2400">
                <a:solidFill>
                  <a:schemeClr val="dk1"/>
                </a:solidFill>
              </a:rPr>
              <a:t> in order to better understand </a:t>
            </a:r>
            <a:r>
              <a:rPr lang="en" sz="2400" b="1">
                <a:solidFill>
                  <a:schemeClr val="dk1"/>
                </a:solidFill>
              </a:rPr>
              <a:t>the purpose of performance assessments </a:t>
            </a:r>
            <a:r>
              <a:rPr lang="en" sz="2400">
                <a:solidFill>
                  <a:schemeClr val="dk1"/>
                </a:solidFill>
              </a:rPr>
              <a:t>in the bigger picture of </a:t>
            </a:r>
            <a:r>
              <a:rPr lang="en" sz="2400" b="1">
                <a:solidFill>
                  <a:schemeClr val="dk1"/>
                </a:solidFill>
              </a:rPr>
              <a:t>assessing learning.</a:t>
            </a:r>
            <a:endParaRPr sz="2400" b="1">
              <a:solidFill>
                <a:schemeClr val="dk1"/>
              </a:solidFill>
            </a:endParaRPr>
          </a:p>
          <a:p>
            <a:pPr marL="0" lvl="0" indent="0" algn="l" rtl="0">
              <a:lnSpc>
                <a:spcPct val="107000"/>
              </a:lnSpc>
              <a:spcBef>
                <a:spcPts val="0"/>
              </a:spcBef>
              <a:spcAft>
                <a:spcPts val="0"/>
              </a:spcAft>
              <a:buNone/>
            </a:pPr>
            <a:endParaRPr sz="2400">
              <a:solidFill>
                <a:schemeClr val="dk1"/>
              </a:solidFill>
            </a:endParaRPr>
          </a:p>
          <a:p>
            <a:pPr marL="0" lvl="0" indent="0" algn="ctr" rtl="0">
              <a:lnSpc>
                <a:spcPct val="107000"/>
              </a:lnSpc>
              <a:spcBef>
                <a:spcPts val="0"/>
              </a:spcBef>
              <a:spcAft>
                <a:spcPts val="0"/>
              </a:spcAft>
              <a:buClr>
                <a:schemeClr val="dk1"/>
              </a:buClr>
              <a:buSzPct val="45833"/>
              <a:buFont typeface="Arial"/>
              <a:buNone/>
            </a:pPr>
            <a:r>
              <a:rPr lang="en" sz="2400" b="1">
                <a:solidFill>
                  <a:schemeClr val="dk1"/>
                </a:solidFill>
                <a:highlight>
                  <a:schemeClr val="lt1"/>
                </a:highlight>
              </a:rPr>
              <a:t>Module One</a:t>
            </a:r>
            <a:r>
              <a:rPr lang="en" sz="2400">
                <a:solidFill>
                  <a:schemeClr val="dk1"/>
                </a:solidFill>
                <a:highlight>
                  <a:schemeClr val="lt1"/>
                </a:highlight>
              </a:rPr>
              <a:t> </a:t>
            </a:r>
            <a:r>
              <a:rPr lang="en" sz="2400">
                <a:solidFill>
                  <a:schemeClr val="dk1"/>
                </a:solidFill>
              </a:rPr>
              <a:t>is focused on classroom assessments in social studies.</a:t>
            </a:r>
            <a:endParaRPr sz="2400">
              <a:solidFill>
                <a:schemeClr val="dk1"/>
              </a:solidFill>
            </a:endParaRPr>
          </a:p>
          <a:p>
            <a:pPr marL="0" lvl="0" indent="0" algn="l" rtl="0">
              <a:spcBef>
                <a:spcPts val="800"/>
              </a:spcBef>
              <a:spcAft>
                <a:spcPts val="0"/>
              </a:spcAft>
              <a:buNone/>
            </a:pPr>
            <a:endParaRPr/>
          </a:p>
        </p:txBody>
      </p:sp>
      <p:pic>
        <p:nvPicPr>
          <p:cNvPr id="3" name="Picture 2">
            <a:extLst>
              <a:ext uri="{FF2B5EF4-FFF2-40B4-BE49-F238E27FC236}">
                <a16:creationId xmlns:a16="http://schemas.microsoft.com/office/drawing/2014/main" id="{785D3603-B979-A1ED-B9D1-BB734237F59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90386" y="618929"/>
            <a:ext cx="8563227" cy="179420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Warm-Up</a:t>
            </a:r>
            <a:endParaRPr/>
          </a:p>
        </p:txBody>
      </p:sp>
      <p:sp>
        <p:nvSpPr>
          <p:cNvPr id="135" name="Google Shape;135;p22"/>
          <p:cNvSpPr txBox="1">
            <a:spLocks noGrp="1"/>
          </p:cNvSpPr>
          <p:nvPr>
            <p:ph type="body" idx="1"/>
          </p:nvPr>
        </p:nvSpPr>
        <p:spPr>
          <a:xfrm>
            <a:off x="312625" y="1285275"/>
            <a:ext cx="8525400" cy="28386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800"/>
              </a:spcBef>
              <a:spcAft>
                <a:spcPts val="0"/>
              </a:spcAft>
              <a:buClr>
                <a:srgbClr val="000000"/>
              </a:buClr>
              <a:buSzPts val="2000"/>
              <a:buNone/>
            </a:pPr>
            <a:r>
              <a:rPr lang="en" sz="2800">
                <a:solidFill>
                  <a:srgbClr val="000000"/>
                </a:solidFill>
                <a:highlight>
                  <a:srgbClr val="FFFFFF"/>
                </a:highlight>
              </a:rPr>
              <a:t>Finish this sentence:</a:t>
            </a:r>
            <a:endParaRPr sz="2800">
              <a:solidFill>
                <a:srgbClr val="000000"/>
              </a:solidFill>
              <a:highlight>
                <a:srgbClr val="FFFFFF"/>
              </a:highlight>
            </a:endParaRPr>
          </a:p>
          <a:p>
            <a:pPr marL="0" lvl="0" indent="0" algn="ctr" rtl="0">
              <a:lnSpc>
                <a:spcPct val="90000"/>
              </a:lnSpc>
              <a:spcBef>
                <a:spcPts val="800"/>
              </a:spcBef>
              <a:spcAft>
                <a:spcPts val="0"/>
              </a:spcAft>
              <a:buClr>
                <a:srgbClr val="000000"/>
              </a:buClr>
              <a:buSzPts val="2000"/>
              <a:buNone/>
            </a:pPr>
            <a:endParaRPr sz="2800">
              <a:solidFill>
                <a:srgbClr val="000000"/>
              </a:solidFill>
              <a:highlight>
                <a:srgbClr val="FFFFFF"/>
              </a:highlight>
            </a:endParaRPr>
          </a:p>
          <a:p>
            <a:pPr marL="0" lvl="0" indent="0" algn="ctr" rtl="0">
              <a:lnSpc>
                <a:spcPct val="90000"/>
              </a:lnSpc>
              <a:spcBef>
                <a:spcPts val="800"/>
              </a:spcBef>
              <a:spcAft>
                <a:spcPts val="0"/>
              </a:spcAft>
              <a:buClr>
                <a:srgbClr val="000000"/>
              </a:buClr>
              <a:buSzPts val="2000"/>
              <a:buNone/>
            </a:pPr>
            <a:r>
              <a:rPr lang="en" sz="2800">
                <a:solidFill>
                  <a:srgbClr val="000000"/>
                </a:solidFill>
                <a:highlight>
                  <a:srgbClr val="FFFFFF"/>
                </a:highlight>
              </a:rPr>
              <a:t>Assessment is like _______________</a:t>
            </a:r>
            <a:endParaRPr sz="2800"/>
          </a:p>
          <a:p>
            <a:pPr marL="0" lvl="0" indent="0" algn="ctr" rtl="0">
              <a:lnSpc>
                <a:spcPct val="90000"/>
              </a:lnSpc>
              <a:spcBef>
                <a:spcPts val="800"/>
              </a:spcBef>
              <a:spcAft>
                <a:spcPts val="0"/>
              </a:spcAft>
              <a:buClr>
                <a:srgbClr val="000000"/>
              </a:buClr>
              <a:buSzPts val="2000"/>
              <a:buNone/>
            </a:pPr>
            <a:r>
              <a:rPr lang="en" sz="2800">
                <a:solidFill>
                  <a:srgbClr val="000000"/>
                </a:solidFill>
                <a:highlight>
                  <a:srgbClr val="FFFFFF"/>
                </a:highlight>
              </a:rPr>
              <a:t>because _______________________.</a:t>
            </a:r>
            <a:endParaRPr sz="2800">
              <a:solidFill>
                <a:srgbClr val="000000"/>
              </a:solidFill>
              <a:highlight>
                <a:srgbClr val="FFFFFF"/>
              </a:highlight>
            </a:endParaRPr>
          </a:p>
          <a:p>
            <a:pPr marL="0" lvl="0" indent="0" algn="l" rtl="0">
              <a:lnSpc>
                <a:spcPct val="90000"/>
              </a:lnSpc>
              <a:spcBef>
                <a:spcPts val="800"/>
              </a:spcBef>
              <a:spcAft>
                <a:spcPts val="0"/>
              </a:spcAft>
              <a:buClr>
                <a:srgbClr val="000000"/>
              </a:buClr>
              <a:buSzPts val="2000"/>
              <a:buNone/>
            </a:pPr>
            <a:endParaRPr sz="2400">
              <a:solidFill>
                <a:srgbClr val="000000"/>
              </a:solidFill>
              <a:highlight>
                <a:srgbClr val="FFFFFF"/>
              </a:highligh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3"/>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What is Assessment?</a:t>
            </a:r>
            <a:endParaRPr/>
          </a:p>
        </p:txBody>
      </p:sp>
      <p:sp>
        <p:nvSpPr>
          <p:cNvPr id="142" name="Google Shape;142;p23"/>
          <p:cNvSpPr txBox="1">
            <a:spLocks noGrp="1"/>
          </p:cNvSpPr>
          <p:nvPr>
            <p:ph type="body" idx="1"/>
          </p:nvPr>
        </p:nvSpPr>
        <p:spPr>
          <a:xfrm>
            <a:off x="416830" y="516127"/>
            <a:ext cx="8102400" cy="3676200"/>
          </a:xfrm>
          <a:prstGeom prst="rect">
            <a:avLst/>
          </a:prstGeom>
          <a:noFill/>
          <a:ln>
            <a:noFill/>
          </a:ln>
        </p:spPr>
        <p:txBody>
          <a:bodyPr spcFirstLastPara="1" wrap="square" lIns="68575" tIns="34275" rIns="68575" bIns="34275" anchor="t" anchorCtr="0">
            <a:normAutofit fontScale="92500" lnSpcReduction="10000"/>
          </a:bodyPr>
          <a:lstStyle/>
          <a:p>
            <a:pPr marL="0" lvl="0" indent="0" algn="l" rtl="0">
              <a:lnSpc>
                <a:spcPct val="90000"/>
              </a:lnSpc>
              <a:spcBef>
                <a:spcPts val="0"/>
              </a:spcBef>
              <a:spcAft>
                <a:spcPts val="0"/>
              </a:spcAft>
              <a:buSzPct val="100000"/>
              <a:buNone/>
            </a:pPr>
            <a:endParaRPr sz="1800" dirty="0">
              <a:solidFill>
                <a:srgbClr val="3F3F3F"/>
              </a:solidFill>
            </a:endParaRPr>
          </a:p>
          <a:p>
            <a:pPr marL="0" lvl="0" indent="0" algn="l" rtl="0">
              <a:lnSpc>
                <a:spcPct val="100000"/>
              </a:lnSpc>
              <a:spcBef>
                <a:spcPts val="800"/>
              </a:spcBef>
              <a:spcAft>
                <a:spcPts val="0"/>
              </a:spcAft>
              <a:buSzPct val="100000"/>
              <a:buNone/>
            </a:pPr>
            <a:r>
              <a:rPr lang="en" sz="2300" dirty="0">
                <a:solidFill>
                  <a:srgbClr val="3F3F3F"/>
                </a:solidFill>
              </a:rPr>
              <a:t>The word ‘</a:t>
            </a:r>
            <a:r>
              <a:rPr lang="en" sz="2300" b="1" dirty="0">
                <a:solidFill>
                  <a:srgbClr val="3F3F3F"/>
                </a:solidFill>
              </a:rPr>
              <a:t>assess</a:t>
            </a:r>
            <a:r>
              <a:rPr lang="en" sz="2300" dirty="0">
                <a:solidFill>
                  <a:srgbClr val="3F3F3F"/>
                </a:solidFill>
              </a:rPr>
              <a:t>’ comes from the Latin verb ‘</a:t>
            </a:r>
            <a:r>
              <a:rPr lang="en" sz="2300" b="1" dirty="0">
                <a:solidFill>
                  <a:schemeClr val="tx1"/>
                </a:solidFill>
              </a:rPr>
              <a:t>assidere</a:t>
            </a:r>
            <a:r>
              <a:rPr lang="en" sz="2300" dirty="0">
                <a:solidFill>
                  <a:srgbClr val="3F3F3F"/>
                </a:solidFill>
              </a:rPr>
              <a:t>’ meaning ‘to sit with’. </a:t>
            </a:r>
            <a:endParaRPr dirty="0"/>
          </a:p>
          <a:p>
            <a:pPr marL="0" lvl="0" indent="0" algn="l" rtl="0">
              <a:lnSpc>
                <a:spcPct val="100000"/>
              </a:lnSpc>
              <a:spcBef>
                <a:spcPts val="800"/>
              </a:spcBef>
              <a:spcAft>
                <a:spcPts val="0"/>
              </a:spcAft>
              <a:buSzPct val="100000"/>
              <a:buNone/>
            </a:pPr>
            <a:endParaRPr sz="2300" dirty="0">
              <a:solidFill>
                <a:srgbClr val="3F3F3F"/>
              </a:solidFill>
            </a:endParaRPr>
          </a:p>
          <a:p>
            <a:pPr marL="0" lvl="0" indent="0" algn="l" rtl="0">
              <a:lnSpc>
                <a:spcPct val="100000"/>
              </a:lnSpc>
              <a:spcBef>
                <a:spcPts val="800"/>
              </a:spcBef>
              <a:spcAft>
                <a:spcPts val="0"/>
              </a:spcAft>
              <a:buSzPct val="100000"/>
              <a:buNone/>
            </a:pPr>
            <a:r>
              <a:rPr lang="en" sz="2300" dirty="0">
                <a:solidFill>
                  <a:srgbClr val="3F3F3F"/>
                </a:solidFill>
              </a:rPr>
              <a:t>In assessment one is supposed to sit with the learner. This implies it is </a:t>
            </a:r>
            <a:r>
              <a:rPr lang="en" sz="2300" b="1" dirty="0">
                <a:solidFill>
                  <a:srgbClr val="3F3F3F"/>
                </a:solidFill>
              </a:rPr>
              <a:t>something we do ‘with’ and ‘for’ students</a:t>
            </a:r>
            <a:r>
              <a:rPr lang="en" sz="2300" dirty="0">
                <a:solidFill>
                  <a:srgbClr val="3F3F3F"/>
                </a:solidFill>
              </a:rPr>
              <a:t> and not ‘to’ students (Green, 1999).</a:t>
            </a:r>
            <a:endParaRPr dirty="0"/>
          </a:p>
          <a:p>
            <a:pPr marL="0" lvl="0" indent="0" algn="l" rtl="0">
              <a:lnSpc>
                <a:spcPct val="100000"/>
              </a:lnSpc>
              <a:spcBef>
                <a:spcPts val="800"/>
              </a:spcBef>
              <a:spcAft>
                <a:spcPts val="0"/>
              </a:spcAft>
              <a:buSzPct val="100000"/>
              <a:buNone/>
            </a:pPr>
            <a:endParaRPr sz="2300" dirty="0">
              <a:solidFill>
                <a:srgbClr val="3F3F3F"/>
              </a:solidFill>
            </a:endParaRPr>
          </a:p>
          <a:p>
            <a:pPr marL="0" lvl="0" indent="0" algn="l" rtl="0">
              <a:lnSpc>
                <a:spcPct val="100000"/>
              </a:lnSpc>
              <a:spcBef>
                <a:spcPts val="800"/>
              </a:spcBef>
              <a:spcAft>
                <a:spcPts val="0"/>
              </a:spcAft>
              <a:buSzPct val="100000"/>
              <a:buNone/>
            </a:pPr>
            <a:r>
              <a:rPr lang="en" sz="2300" dirty="0">
                <a:solidFill>
                  <a:srgbClr val="3F3F3F"/>
                </a:solidFill>
              </a:rPr>
              <a:t>Assessment in education is the process of </a:t>
            </a:r>
            <a:r>
              <a:rPr lang="en" sz="2300" b="1" i="1" dirty="0">
                <a:solidFill>
                  <a:srgbClr val="3F3F3F"/>
                </a:solidFill>
              </a:rPr>
              <a:t>gathering</a:t>
            </a:r>
            <a:r>
              <a:rPr lang="en" sz="2300" b="1" dirty="0">
                <a:solidFill>
                  <a:srgbClr val="3F3F3F"/>
                </a:solidFill>
              </a:rPr>
              <a:t>, </a:t>
            </a:r>
            <a:r>
              <a:rPr lang="en" sz="2300" b="1" i="1" dirty="0">
                <a:solidFill>
                  <a:srgbClr val="3F3F3F"/>
                </a:solidFill>
              </a:rPr>
              <a:t>interpreting</a:t>
            </a:r>
            <a:r>
              <a:rPr lang="en" sz="2300" b="1" dirty="0">
                <a:solidFill>
                  <a:srgbClr val="3F3F3F"/>
                </a:solidFill>
              </a:rPr>
              <a:t>, </a:t>
            </a:r>
            <a:r>
              <a:rPr lang="en" sz="2300" b="1" i="1" dirty="0">
                <a:solidFill>
                  <a:srgbClr val="3F3F3F"/>
                </a:solidFill>
              </a:rPr>
              <a:t>recording</a:t>
            </a:r>
            <a:r>
              <a:rPr lang="en" sz="2300" b="1" dirty="0">
                <a:solidFill>
                  <a:srgbClr val="3F3F3F"/>
                </a:solidFill>
              </a:rPr>
              <a:t>, and </a:t>
            </a:r>
            <a:r>
              <a:rPr lang="en" sz="2300" b="1" i="1" dirty="0">
                <a:solidFill>
                  <a:srgbClr val="3F3F3F"/>
                </a:solidFill>
              </a:rPr>
              <a:t>using</a:t>
            </a:r>
            <a:r>
              <a:rPr lang="en" sz="2300" b="1" dirty="0">
                <a:solidFill>
                  <a:srgbClr val="3F3F3F"/>
                </a:solidFill>
              </a:rPr>
              <a:t> information</a:t>
            </a:r>
            <a:r>
              <a:rPr lang="en" sz="2300" dirty="0">
                <a:solidFill>
                  <a:srgbClr val="3F3F3F"/>
                </a:solidFill>
              </a:rPr>
              <a:t> about pupils’ responses to an educational task. (Harlen, Gipps, Broadfoot, Nuttal,1992)</a:t>
            </a:r>
            <a:endParaRPr dirty="0"/>
          </a:p>
          <a:p>
            <a:pPr marL="0" lvl="0" indent="0" algn="l" rtl="0">
              <a:lnSpc>
                <a:spcPct val="90000"/>
              </a:lnSpc>
              <a:spcBef>
                <a:spcPts val="800"/>
              </a:spcBef>
              <a:spcAft>
                <a:spcPts val="0"/>
              </a:spcAft>
              <a:buSzPct val="128571"/>
              <a:buNone/>
            </a:pPr>
            <a:endParaRPr dirty="0">
              <a:solidFill>
                <a:srgbClr val="3F3F3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24"/>
          <p:cNvSpPr txBox="1">
            <a:spLocks noGrp="1"/>
          </p:cNvSpPr>
          <p:nvPr>
            <p:ph type="title"/>
          </p:nvPr>
        </p:nvSpPr>
        <p:spPr>
          <a:xfrm>
            <a:off x="416852" y="192775"/>
            <a:ext cx="8037300" cy="9906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a:t>Classroom Assessments Should Be . . .</a:t>
            </a:r>
            <a:endParaRPr/>
          </a:p>
        </p:txBody>
      </p:sp>
      <p:sp>
        <p:nvSpPr>
          <p:cNvPr id="149" name="Google Shape;149;p24"/>
          <p:cNvSpPr txBox="1">
            <a:spLocks noGrp="1"/>
          </p:cNvSpPr>
          <p:nvPr>
            <p:ph type="body" idx="1"/>
          </p:nvPr>
        </p:nvSpPr>
        <p:spPr>
          <a:xfrm>
            <a:off x="729430" y="1193091"/>
            <a:ext cx="5168700" cy="2757300"/>
          </a:xfrm>
          <a:prstGeom prst="rect">
            <a:avLst/>
          </a:prstGeom>
          <a:noFill/>
          <a:ln>
            <a:noFill/>
          </a:ln>
        </p:spPr>
        <p:txBody>
          <a:bodyPr spcFirstLastPara="1" wrap="square" lIns="68575" tIns="34275" rIns="68575" bIns="34275" anchor="t" anchorCtr="0">
            <a:normAutofit/>
          </a:bodyPr>
          <a:lstStyle/>
          <a:p>
            <a:pPr marL="254000" lvl="0" indent="-247650" algn="l" rtl="0">
              <a:lnSpc>
                <a:spcPct val="90000"/>
              </a:lnSpc>
              <a:spcBef>
                <a:spcPts val="0"/>
              </a:spcBef>
              <a:spcAft>
                <a:spcPts val="0"/>
              </a:spcAft>
              <a:buSzPts val="2700"/>
              <a:buChar char="•"/>
            </a:pPr>
            <a:r>
              <a:rPr lang="en" dirty="0"/>
              <a:t>Aligned to the standards</a:t>
            </a:r>
            <a:endParaRPr dirty="0"/>
          </a:p>
          <a:p>
            <a:pPr marL="254000" lvl="0" indent="-247650" algn="l" rtl="0">
              <a:lnSpc>
                <a:spcPct val="90000"/>
              </a:lnSpc>
              <a:spcBef>
                <a:spcPts val="800"/>
              </a:spcBef>
              <a:spcAft>
                <a:spcPts val="0"/>
              </a:spcAft>
              <a:buSzPts val="2700"/>
              <a:buChar char="•"/>
            </a:pPr>
            <a:r>
              <a:rPr lang="en" dirty="0"/>
              <a:t>Learner centered </a:t>
            </a:r>
            <a:endParaRPr dirty="0"/>
          </a:p>
          <a:p>
            <a:pPr marL="254000" lvl="0" indent="-247650" algn="l" rtl="0">
              <a:lnSpc>
                <a:spcPct val="90000"/>
              </a:lnSpc>
              <a:spcBef>
                <a:spcPts val="800"/>
              </a:spcBef>
              <a:spcAft>
                <a:spcPts val="0"/>
              </a:spcAft>
              <a:buSzPts val="2700"/>
              <a:buChar char="•"/>
            </a:pPr>
            <a:r>
              <a:rPr lang="en" dirty="0"/>
              <a:t>Teacher directed</a:t>
            </a:r>
            <a:endParaRPr dirty="0"/>
          </a:p>
          <a:p>
            <a:pPr marL="254000" lvl="0" indent="-247650" algn="l" rtl="0">
              <a:lnSpc>
                <a:spcPct val="90000"/>
              </a:lnSpc>
              <a:spcBef>
                <a:spcPts val="800"/>
              </a:spcBef>
              <a:spcAft>
                <a:spcPts val="0"/>
              </a:spcAft>
              <a:buSzPts val="2700"/>
              <a:buChar char="•"/>
            </a:pPr>
            <a:r>
              <a:rPr lang="en" dirty="0"/>
              <a:t>Formative and summative</a:t>
            </a:r>
            <a:endParaRPr dirty="0"/>
          </a:p>
          <a:p>
            <a:pPr marL="254000" lvl="0" indent="-247650" algn="l" rtl="0">
              <a:lnSpc>
                <a:spcPct val="90000"/>
              </a:lnSpc>
              <a:spcBef>
                <a:spcPts val="800"/>
              </a:spcBef>
              <a:spcAft>
                <a:spcPts val="0"/>
              </a:spcAft>
              <a:buSzPts val="2700"/>
              <a:buChar char="•"/>
            </a:pPr>
            <a:r>
              <a:rPr lang="en" dirty="0"/>
              <a:t>Ongoing </a:t>
            </a:r>
            <a:endParaRPr dirty="0"/>
          </a:p>
          <a:p>
            <a:pPr marL="254000" lvl="0" indent="-247650" algn="l" rtl="0">
              <a:lnSpc>
                <a:spcPct val="90000"/>
              </a:lnSpc>
              <a:spcBef>
                <a:spcPts val="800"/>
              </a:spcBef>
              <a:spcAft>
                <a:spcPts val="0"/>
              </a:spcAft>
              <a:buSzPts val="2700"/>
              <a:buChar char="•"/>
            </a:pPr>
            <a:r>
              <a:rPr lang="en" dirty="0"/>
              <a:t>Rooted in good teaching practice</a:t>
            </a:r>
            <a:endParaRP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5"/>
          <p:cNvSpPr txBox="1">
            <a:spLocks noGrp="1"/>
          </p:cNvSpPr>
          <p:nvPr>
            <p:ph type="title"/>
          </p:nvPr>
        </p:nvSpPr>
        <p:spPr>
          <a:xfrm>
            <a:off x="312630" y="144577"/>
            <a:ext cx="4835700" cy="7431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ct val="100000"/>
              <a:buFont typeface="Georgia"/>
              <a:buNone/>
            </a:pPr>
            <a:r>
              <a:rPr lang="en"/>
              <a:t>Purposes of Assessments</a:t>
            </a:r>
            <a:endParaRPr/>
          </a:p>
        </p:txBody>
      </p:sp>
      <p:sp>
        <p:nvSpPr>
          <p:cNvPr id="155" name="Google Shape;155;p25"/>
          <p:cNvSpPr txBox="1">
            <a:spLocks noGrp="1"/>
          </p:cNvSpPr>
          <p:nvPr>
            <p:ph type="body" idx="1"/>
          </p:nvPr>
        </p:nvSpPr>
        <p:spPr>
          <a:xfrm>
            <a:off x="312625" y="997575"/>
            <a:ext cx="4327469" cy="2883600"/>
          </a:xfrm>
          <a:prstGeom prst="rect">
            <a:avLst/>
          </a:prstGeom>
          <a:noFill/>
          <a:ln>
            <a:noFill/>
          </a:ln>
        </p:spPr>
        <p:txBody>
          <a:bodyPr spcFirstLastPara="1" wrap="square" lIns="68575" tIns="34275" rIns="68575" bIns="34275" anchor="t" anchorCtr="0">
            <a:normAutofit/>
          </a:bodyPr>
          <a:lstStyle/>
          <a:p>
            <a:pPr marL="254000" lvl="0" indent="0" algn="l" rtl="0">
              <a:lnSpc>
                <a:spcPct val="90000"/>
              </a:lnSpc>
              <a:spcBef>
                <a:spcPts val="0"/>
              </a:spcBef>
              <a:spcAft>
                <a:spcPts val="0"/>
              </a:spcAft>
              <a:buSzPts val="1400"/>
              <a:buNone/>
            </a:pPr>
            <a:r>
              <a:rPr lang="en" dirty="0"/>
              <a:t>We use assessments for three primary purposes: </a:t>
            </a:r>
            <a:endParaRPr dirty="0"/>
          </a:p>
          <a:p>
            <a:pPr marL="254000" lvl="0" indent="0" algn="l" rtl="0">
              <a:lnSpc>
                <a:spcPct val="90000"/>
              </a:lnSpc>
              <a:spcBef>
                <a:spcPts val="0"/>
              </a:spcBef>
              <a:spcAft>
                <a:spcPts val="0"/>
              </a:spcAft>
              <a:buSzPts val="1400"/>
              <a:buNone/>
            </a:pPr>
            <a:endParaRPr dirty="0"/>
          </a:p>
          <a:p>
            <a:pPr marL="558800" lvl="1" indent="-222250" algn="l" rtl="0">
              <a:lnSpc>
                <a:spcPct val="90000"/>
              </a:lnSpc>
              <a:spcBef>
                <a:spcPts val="800"/>
              </a:spcBef>
              <a:spcAft>
                <a:spcPts val="0"/>
              </a:spcAft>
              <a:buSzPts val="2100"/>
              <a:buChar char="•"/>
            </a:pPr>
            <a:r>
              <a:rPr lang="en" sz="2100" dirty="0"/>
              <a:t>Formative </a:t>
            </a:r>
            <a:endParaRPr sz="2100" dirty="0"/>
          </a:p>
          <a:p>
            <a:pPr marL="558800" lvl="1" indent="-222250" algn="l" rtl="0">
              <a:lnSpc>
                <a:spcPct val="90000"/>
              </a:lnSpc>
              <a:spcBef>
                <a:spcPts val="800"/>
              </a:spcBef>
              <a:spcAft>
                <a:spcPts val="0"/>
              </a:spcAft>
              <a:buSzPts val="2100"/>
              <a:buChar char="•"/>
            </a:pPr>
            <a:r>
              <a:rPr lang="en" sz="2100" dirty="0"/>
              <a:t>Summative </a:t>
            </a:r>
            <a:endParaRPr sz="2100" dirty="0"/>
          </a:p>
          <a:p>
            <a:pPr marL="558800" lvl="1" indent="-222250" algn="l" rtl="0">
              <a:lnSpc>
                <a:spcPct val="90000"/>
              </a:lnSpc>
              <a:spcBef>
                <a:spcPts val="800"/>
              </a:spcBef>
              <a:spcAft>
                <a:spcPts val="0"/>
              </a:spcAft>
              <a:buSzPts val="2100"/>
              <a:buChar char="•"/>
            </a:pPr>
            <a:r>
              <a:rPr lang="en" sz="2100" dirty="0"/>
              <a:t>Interim</a:t>
            </a:r>
            <a:endParaRPr sz="2100" dirty="0"/>
          </a:p>
        </p:txBody>
      </p:sp>
      <p:pic>
        <p:nvPicPr>
          <p:cNvPr id="156" name="Google Shape;156;p25">
            <a:extLst>
              <a:ext uri="{C183D7F6-B498-43B3-948B-1728B52AA6E4}">
                <adec:decorative xmlns:adec="http://schemas.microsoft.com/office/drawing/2017/decorative" val="1"/>
              </a:ext>
            </a:extLst>
          </p:cNvPr>
          <p:cNvPicPr preferRelativeResize="0"/>
          <p:nvPr/>
        </p:nvPicPr>
        <p:blipFill rotWithShape="1">
          <a:blip r:embed="rId3">
            <a:alphaModFix/>
          </a:blip>
          <a:srcRect/>
          <a:stretch/>
        </p:blipFill>
        <p:spPr>
          <a:xfrm>
            <a:off x="4961106" y="997575"/>
            <a:ext cx="3690876" cy="246058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6"/>
          <p:cNvSpPr txBox="1">
            <a:spLocks noGrp="1"/>
          </p:cNvSpPr>
          <p:nvPr>
            <p:ph type="title"/>
          </p:nvPr>
        </p:nvSpPr>
        <p:spPr>
          <a:xfrm>
            <a:off x="312630" y="144577"/>
            <a:ext cx="5205668" cy="743100"/>
          </a:xfrm>
          <a:prstGeom prst="rect">
            <a:avLst/>
          </a:prstGeom>
          <a:noFill/>
          <a:ln>
            <a:noFill/>
          </a:ln>
        </p:spPr>
        <p:txBody>
          <a:bodyPr spcFirstLastPara="1" wrap="square" lIns="68575" tIns="34275" rIns="68575" bIns="34275" anchor="t" anchorCtr="0">
            <a:normAutofit fontScale="90000"/>
          </a:bodyPr>
          <a:lstStyle/>
          <a:p>
            <a:pPr marL="0" lvl="0" indent="0" algn="l" rtl="0">
              <a:lnSpc>
                <a:spcPct val="90000"/>
              </a:lnSpc>
              <a:spcBef>
                <a:spcPts val="0"/>
              </a:spcBef>
              <a:spcAft>
                <a:spcPts val="0"/>
              </a:spcAft>
              <a:buClr>
                <a:srgbClr val="072B62"/>
              </a:buClr>
              <a:buSzPct val="100000"/>
              <a:buFont typeface="Georgia"/>
              <a:buNone/>
            </a:pPr>
            <a:r>
              <a:rPr lang="en" dirty="0"/>
              <a:t>Purposes of Assessments (2)</a:t>
            </a:r>
            <a:endParaRPr dirty="0"/>
          </a:p>
        </p:txBody>
      </p:sp>
      <p:sp>
        <p:nvSpPr>
          <p:cNvPr id="162" name="Google Shape;162;p26"/>
          <p:cNvSpPr txBox="1">
            <a:spLocks noGrp="1"/>
          </p:cNvSpPr>
          <p:nvPr>
            <p:ph type="body" idx="1"/>
          </p:nvPr>
        </p:nvSpPr>
        <p:spPr>
          <a:xfrm>
            <a:off x="263100" y="771475"/>
            <a:ext cx="8617800" cy="3411300"/>
          </a:xfrm>
          <a:prstGeom prst="rect">
            <a:avLst/>
          </a:prstGeom>
          <a:noFill/>
          <a:ln>
            <a:noFill/>
          </a:ln>
        </p:spPr>
        <p:txBody>
          <a:bodyPr spcFirstLastPara="1" wrap="square" lIns="68575" tIns="34275" rIns="68575" bIns="34275" anchor="t" anchorCtr="0">
            <a:noAutofit/>
          </a:bodyPr>
          <a:lstStyle/>
          <a:p>
            <a:pPr marL="457200" lvl="0" indent="-342900" algn="l" rtl="0">
              <a:lnSpc>
                <a:spcPct val="107000"/>
              </a:lnSpc>
              <a:spcBef>
                <a:spcPts val="800"/>
              </a:spcBef>
              <a:spcAft>
                <a:spcPts val="0"/>
              </a:spcAft>
              <a:buClr>
                <a:srgbClr val="262626"/>
              </a:buClr>
              <a:buSzPts val="1800"/>
              <a:buChar char="•"/>
            </a:pPr>
            <a:r>
              <a:rPr lang="en" sz="1800" b="1" dirty="0">
                <a:solidFill>
                  <a:srgbClr val="262626"/>
                </a:solidFill>
              </a:rPr>
              <a:t>Formative assessment</a:t>
            </a:r>
            <a:r>
              <a:rPr lang="en" sz="1800" dirty="0">
                <a:solidFill>
                  <a:srgbClr val="262626"/>
                </a:solidFill>
              </a:rPr>
              <a:t> is a </a:t>
            </a:r>
            <a:r>
              <a:rPr lang="en" sz="1800" b="1" dirty="0">
                <a:solidFill>
                  <a:srgbClr val="262626"/>
                </a:solidFill>
              </a:rPr>
              <a:t>process used by teachers and students during instruction </a:t>
            </a:r>
            <a:r>
              <a:rPr lang="en" sz="1800" dirty="0">
                <a:solidFill>
                  <a:srgbClr val="262626"/>
                </a:solidFill>
              </a:rPr>
              <a:t>that </a:t>
            </a:r>
            <a:r>
              <a:rPr lang="en" sz="1800" b="1" dirty="0">
                <a:solidFill>
                  <a:srgbClr val="262626"/>
                </a:solidFill>
              </a:rPr>
              <a:t>provides feedback</a:t>
            </a:r>
            <a:r>
              <a:rPr lang="en" sz="1800" dirty="0">
                <a:solidFill>
                  <a:srgbClr val="262626"/>
                </a:solidFill>
              </a:rPr>
              <a:t> to </a:t>
            </a:r>
            <a:r>
              <a:rPr lang="en" sz="1800" b="1" dirty="0">
                <a:solidFill>
                  <a:srgbClr val="262626"/>
                </a:solidFill>
              </a:rPr>
              <a:t>adjust</a:t>
            </a:r>
            <a:r>
              <a:rPr lang="en" sz="1800" dirty="0">
                <a:solidFill>
                  <a:srgbClr val="262626"/>
                </a:solidFill>
              </a:rPr>
              <a:t> ongoing </a:t>
            </a:r>
            <a:r>
              <a:rPr lang="en" sz="1800" b="1" dirty="0">
                <a:solidFill>
                  <a:srgbClr val="262626"/>
                </a:solidFill>
              </a:rPr>
              <a:t>teaching</a:t>
            </a:r>
            <a:r>
              <a:rPr lang="en" sz="1800" dirty="0">
                <a:solidFill>
                  <a:srgbClr val="262626"/>
                </a:solidFill>
              </a:rPr>
              <a:t> and </a:t>
            </a:r>
            <a:r>
              <a:rPr lang="en" sz="1800" b="1" dirty="0">
                <a:solidFill>
                  <a:srgbClr val="262626"/>
                </a:solidFill>
              </a:rPr>
              <a:t>learning</a:t>
            </a:r>
            <a:r>
              <a:rPr lang="en" sz="1800" dirty="0">
                <a:solidFill>
                  <a:srgbClr val="262626"/>
                </a:solidFill>
              </a:rPr>
              <a:t> to </a:t>
            </a:r>
            <a:r>
              <a:rPr lang="en" sz="1800" b="1" dirty="0">
                <a:solidFill>
                  <a:srgbClr val="262626"/>
                </a:solidFill>
              </a:rPr>
              <a:t>improve students’ achievement</a:t>
            </a:r>
            <a:r>
              <a:rPr lang="en" sz="1800" dirty="0">
                <a:solidFill>
                  <a:srgbClr val="262626"/>
                </a:solidFill>
              </a:rPr>
              <a:t> of intended instructional outcomes.</a:t>
            </a:r>
            <a:endParaRPr sz="1800" dirty="0">
              <a:solidFill>
                <a:srgbClr val="262626"/>
              </a:solidFill>
            </a:endParaRPr>
          </a:p>
          <a:p>
            <a:pPr marL="457200" lvl="0" indent="0" algn="l" rtl="0">
              <a:lnSpc>
                <a:spcPct val="107000"/>
              </a:lnSpc>
              <a:spcBef>
                <a:spcPts val="800"/>
              </a:spcBef>
              <a:spcAft>
                <a:spcPts val="0"/>
              </a:spcAft>
              <a:buSzPts val="1400"/>
              <a:buNone/>
            </a:pPr>
            <a:endParaRPr sz="1800" dirty="0">
              <a:solidFill>
                <a:srgbClr val="262626"/>
              </a:solidFill>
            </a:endParaRPr>
          </a:p>
          <a:p>
            <a:pPr marL="457200" lvl="0" indent="-342900" algn="l" rtl="0">
              <a:lnSpc>
                <a:spcPct val="107000"/>
              </a:lnSpc>
              <a:spcBef>
                <a:spcPts val="0"/>
              </a:spcBef>
              <a:spcAft>
                <a:spcPts val="0"/>
              </a:spcAft>
              <a:buClr>
                <a:srgbClr val="262626"/>
              </a:buClr>
              <a:buSzPts val="1800"/>
              <a:buChar char="•"/>
            </a:pPr>
            <a:r>
              <a:rPr lang="en" sz="1800" b="1" dirty="0">
                <a:solidFill>
                  <a:srgbClr val="262626"/>
                </a:solidFill>
              </a:rPr>
              <a:t>End-of-unit</a:t>
            </a:r>
            <a:r>
              <a:rPr lang="en" sz="1800" dirty="0">
                <a:solidFill>
                  <a:srgbClr val="262626"/>
                </a:solidFill>
              </a:rPr>
              <a:t> or </a:t>
            </a:r>
            <a:r>
              <a:rPr lang="en" sz="1800" b="1" dirty="0">
                <a:solidFill>
                  <a:srgbClr val="262626"/>
                </a:solidFill>
              </a:rPr>
              <a:t>term</a:t>
            </a:r>
            <a:r>
              <a:rPr lang="en" sz="1800" dirty="0">
                <a:solidFill>
                  <a:srgbClr val="262626"/>
                </a:solidFill>
              </a:rPr>
              <a:t> tests usually serve a </a:t>
            </a:r>
            <a:r>
              <a:rPr lang="en" sz="1800" b="1" dirty="0">
                <a:solidFill>
                  <a:srgbClr val="262626"/>
                </a:solidFill>
              </a:rPr>
              <a:t>summative purpose</a:t>
            </a:r>
            <a:r>
              <a:rPr lang="en" sz="1800" dirty="0">
                <a:solidFill>
                  <a:srgbClr val="262626"/>
                </a:solidFill>
              </a:rPr>
              <a:t>. </a:t>
            </a:r>
            <a:endParaRPr sz="1800" dirty="0">
              <a:solidFill>
                <a:srgbClr val="262626"/>
              </a:solidFill>
            </a:endParaRPr>
          </a:p>
          <a:p>
            <a:pPr marL="457200" lvl="0" indent="0" algn="l" rtl="0">
              <a:lnSpc>
                <a:spcPct val="107000"/>
              </a:lnSpc>
              <a:spcBef>
                <a:spcPts val="0"/>
              </a:spcBef>
              <a:spcAft>
                <a:spcPts val="0"/>
              </a:spcAft>
              <a:buSzPts val="1400"/>
              <a:buNone/>
            </a:pPr>
            <a:endParaRPr sz="1800" dirty="0">
              <a:solidFill>
                <a:srgbClr val="262626"/>
              </a:solidFill>
            </a:endParaRPr>
          </a:p>
          <a:p>
            <a:pPr marL="457200" lvl="0" indent="-342900" algn="l" rtl="0">
              <a:lnSpc>
                <a:spcPct val="107000"/>
              </a:lnSpc>
              <a:spcBef>
                <a:spcPts val="0"/>
              </a:spcBef>
              <a:spcAft>
                <a:spcPts val="0"/>
              </a:spcAft>
              <a:buClr>
                <a:srgbClr val="262626"/>
              </a:buClr>
              <a:buSzPts val="1800"/>
              <a:buChar char="•"/>
            </a:pPr>
            <a:r>
              <a:rPr lang="en" sz="1800" b="1" dirty="0">
                <a:solidFill>
                  <a:srgbClr val="262626"/>
                </a:solidFill>
              </a:rPr>
              <a:t>Interim assessments</a:t>
            </a:r>
            <a:r>
              <a:rPr lang="en" sz="1800" dirty="0">
                <a:solidFill>
                  <a:srgbClr val="262626"/>
                </a:solidFill>
              </a:rPr>
              <a:t> fall somewhere </a:t>
            </a:r>
            <a:r>
              <a:rPr lang="en" sz="1800" b="1" dirty="0">
                <a:solidFill>
                  <a:srgbClr val="262626"/>
                </a:solidFill>
              </a:rPr>
              <a:t>between formative and summative</a:t>
            </a:r>
            <a:r>
              <a:rPr lang="en" sz="1800" dirty="0">
                <a:solidFill>
                  <a:srgbClr val="262626"/>
                </a:solidFill>
              </a:rPr>
              <a:t>. They </a:t>
            </a:r>
            <a:r>
              <a:rPr lang="en" sz="1800" b="1" dirty="0">
                <a:solidFill>
                  <a:srgbClr val="262626"/>
                </a:solidFill>
              </a:rPr>
              <a:t>measure </a:t>
            </a:r>
            <a:r>
              <a:rPr lang="en" sz="1800" dirty="0">
                <a:solidFill>
                  <a:srgbClr val="262626"/>
                </a:solidFill>
              </a:rPr>
              <a:t>students’ </a:t>
            </a:r>
            <a:r>
              <a:rPr lang="en" sz="1800" b="1" dirty="0">
                <a:solidFill>
                  <a:srgbClr val="262626"/>
                </a:solidFill>
              </a:rPr>
              <a:t>knowledge and skills</a:t>
            </a:r>
            <a:r>
              <a:rPr lang="en" sz="1800" dirty="0">
                <a:solidFill>
                  <a:srgbClr val="262626"/>
                </a:solidFill>
              </a:rPr>
              <a:t> on a </a:t>
            </a:r>
            <a:r>
              <a:rPr lang="en" sz="1800" b="1" dirty="0">
                <a:solidFill>
                  <a:srgbClr val="262626"/>
                </a:solidFill>
              </a:rPr>
              <a:t>specific</a:t>
            </a:r>
            <a:r>
              <a:rPr lang="en" sz="1800" dirty="0">
                <a:solidFill>
                  <a:srgbClr val="262626"/>
                </a:solidFill>
              </a:rPr>
              <a:t> set of </a:t>
            </a:r>
            <a:r>
              <a:rPr lang="en" sz="1800" b="1" dirty="0">
                <a:solidFill>
                  <a:srgbClr val="262626"/>
                </a:solidFill>
              </a:rPr>
              <a:t>academic goals</a:t>
            </a:r>
            <a:r>
              <a:rPr lang="en" sz="1800" dirty="0">
                <a:solidFill>
                  <a:srgbClr val="262626"/>
                </a:solidFill>
              </a:rPr>
              <a:t>, typically </a:t>
            </a:r>
            <a:r>
              <a:rPr lang="en" sz="1800" b="1" dirty="0">
                <a:solidFill>
                  <a:srgbClr val="262626"/>
                </a:solidFill>
              </a:rPr>
              <a:t>within </a:t>
            </a:r>
            <a:r>
              <a:rPr lang="en" sz="1800" dirty="0">
                <a:solidFill>
                  <a:srgbClr val="262626"/>
                </a:solidFill>
              </a:rPr>
              <a:t>a particular t</a:t>
            </a:r>
            <a:r>
              <a:rPr lang="en" sz="1800" b="1" dirty="0">
                <a:solidFill>
                  <a:srgbClr val="262626"/>
                </a:solidFill>
              </a:rPr>
              <a:t>ime frame</a:t>
            </a:r>
            <a:r>
              <a:rPr lang="en" sz="1800" dirty="0">
                <a:solidFill>
                  <a:srgbClr val="262626"/>
                </a:solidFill>
              </a:rPr>
              <a:t>. </a:t>
            </a:r>
            <a:endParaRPr sz="1800" dirty="0">
              <a:solidFill>
                <a:srgbClr val="262626"/>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6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6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7"/>
          <p:cNvSpPr txBox="1">
            <a:spLocks noGrp="1"/>
          </p:cNvSpPr>
          <p:nvPr>
            <p:ph type="title"/>
          </p:nvPr>
        </p:nvSpPr>
        <p:spPr>
          <a:xfrm>
            <a:off x="320391" y="263169"/>
            <a:ext cx="7886700" cy="994200"/>
          </a:xfrm>
          <a:prstGeom prst="rect">
            <a:avLst/>
          </a:prstGeom>
          <a:noFill/>
          <a:ln>
            <a:noFill/>
          </a:ln>
        </p:spPr>
        <p:txBody>
          <a:bodyPr spcFirstLastPara="1" wrap="square" lIns="68575" tIns="34275" rIns="68575" bIns="34275" anchor="t" anchorCtr="0">
            <a:normAutofit/>
          </a:bodyPr>
          <a:lstStyle/>
          <a:p>
            <a:pPr marL="0" lvl="0" indent="0" algn="l" rtl="0">
              <a:lnSpc>
                <a:spcPct val="90000"/>
              </a:lnSpc>
              <a:spcBef>
                <a:spcPts val="0"/>
              </a:spcBef>
              <a:spcAft>
                <a:spcPts val="0"/>
              </a:spcAft>
              <a:buClr>
                <a:srgbClr val="072B62"/>
              </a:buClr>
              <a:buSzPts val="3300"/>
              <a:buFont typeface="Georgia"/>
              <a:buNone/>
            </a:pPr>
            <a:r>
              <a:rPr lang="en" dirty="0">
                <a:latin typeface="Franklin Gothic Medium" panose="020B0603020102020204" pitchFamily="34" charset="0"/>
              </a:rPr>
              <a:t>Purposes of </a:t>
            </a:r>
            <a:r>
              <a:rPr lang="en">
                <a:latin typeface="Franklin Gothic Medium" panose="020B0603020102020204" pitchFamily="34" charset="0"/>
              </a:rPr>
              <a:t>Assessments (3)</a:t>
            </a:r>
            <a:endParaRPr dirty="0">
              <a:latin typeface="Franklin Gothic Medium" panose="020B0603020102020204" pitchFamily="34" charset="0"/>
            </a:endParaRPr>
          </a:p>
        </p:txBody>
      </p:sp>
      <p:sp>
        <p:nvSpPr>
          <p:cNvPr id="168" name="Google Shape;168;p27"/>
          <p:cNvSpPr txBox="1">
            <a:spLocks noGrp="1"/>
          </p:cNvSpPr>
          <p:nvPr>
            <p:ph type="body" idx="2"/>
          </p:nvPr>
        </p:nvSpPr>
        <p:spPr>
          <a:xfrm>
            <a:off x="5400800" y="2159500"/>
            <a:ext cx="3432300" cy="1118700"/>
          </a:xfrm>
          <a:prstGeom prst="rect">
            <a:avLst/>
          </a:prstGeom>
        </p:spPr>
        <p:txBody>
          <a:bodyPr spcFirstLastPara="1" wrap="square" lIns="68575" tIns="34275" rIns="68575" bIns="34275" anchor="t" anchorCtr="0">
            <a:normAutofit/>
          </a:bodyPr>
          <a:lstStyle/>
          <a:p>
            <a:pPr marL="0" lvl="0" indent="0" algn="l" rtl="0">
              <a:lnSpc>
                <a:spcPct val="107000"/>
              </a:lnSpc>
              <a:spcBef>
                <a:spcPts val="0"/>
              </a:spcBef>
              <a:spcAft>
                <a:spcPts val="0"/>
              </a:spcAft>
              <a:buNone/>
            </a:pPr>
            <a:r>
              <a:rPr lang="en" sz="1500" dirty="0">
                <a:solidFill>
                  <a:srgbClr val="262626"/>
                </a:solidFill>
                <a:latin typeface="Franklin Gothic Book" panose="020B0503020102020204" pitchFamily="34" charset="0"/>
              </a:rPr>
              <a:t>Or, instead, you could use the essay prompt at the end of a unit to assess your student’s mastery of standards. </a:t>
            </a:r>
            <a:endParaRPr dirty="0">
              <a:latin typeface="Franklin Gothic Book" panose="020B0503020102020204" pitchFamily="34" charset="0"/>
            </a:endParaRPr>
          </a:p>
        </p:txBody>
      </p:sp>
      <p:sp>
        <p:nvSpPr>
          <p:cNvPr id="169" name="Google Shape;169;p27"/>
          <p:cNvSpPr txBox="1">
            <a:spLocks noGrp="1"/>
          </p:cNvSpPr>
          <p:nvPr>
            <p:ph type="body" idx="1"/>
          </p:nvPr>
        </p:nvSpPr>
        <p:spPr>
          <a:xfrm>
            <a:off x="264300" y="636700"/>
            <a:ext cx="8617800" cy="876600"/>
          </a:xfrm>
          <a:prstGeom prst="rect">
            <a:avLst/>
          </a:prstGeom>
          <a:noFill/>
          <a:ln>
            <a:noFill/>
          </a:ln>
        </p:spPr>
        <p:txBody>
          <a:bodyPr spcFirstLastPara="1" wrap="square" lIns="68575" tIns="34275" rIns="68575" bIns="34275" anchor="t" anchorCtr="0">
            <a:noAutofit/>
          </a:bodyPr>
          <a:lstStyle/>
          <a:p>
            <a:pPr marL="0" lvl="0" indent="0" algn="l" rtl="0">
              <a:lnSpc>
                <a:spcPct val="107000"/>
              </a:lnSpc>
              <a:spcBef>
                <a:spcPts val="0"/>
              </a:spcBef>
              <a:spcAft>
                <a:spcPts val="0"/>
              </a:spcAft>
              <a:buNone/>
            </a:pPr>
            <a:endParaRPr sz="1600" dirty="0">
              <a:solidFill>
                <a:srgbClr val="262626"/>
              </a:solidFill>
              <a:latin typeface="Franklin Gothic Book" panose="020B0503020102020204" pitchFamily="34" charset="0"/>
            </a:endParaRPr>
          </a:p>
          <a:p>
            <a:pPr marL="0" lvl="0" indent="0" algn="l" rtl="0">
              <a:lnSpc>
                <a:spcPct val="107000"/>
              </a:lnSpc>
              <a:spcBef>
                <a:spcPts val="0"/>
              </a:spcBef>
              <a:spcAft>
                <a:spcPts val="0"/>
              </a:spcAft>
              <a:buNone/>
            </a:pPr>
            <a:r>
              <a:rPr lang="en" sz="1600" b="0" dirty="0">
                <a:solidFill>
                  <a:srgbClr val="262626"/>
                </a:solidFill>
                <a:latin typeface="Franklin Gothic Book" panose="020B0503020102020204" pitchFamily="34" charset="0"/>
              </a:rPr>
              <a:t>Assessment can serve different purposes, to the extent it is aligned to the learning goals and how you use the evidence of the student learning it elicits. </a:t>
            </a:r>
            <a:endParaRPr sz="1600" b="0" dirty="0">
              <a:solidFill>
                <a:srgbClr val="262626"/>
              </a:solidFill>
              <a:latin typeface="Franklin Gothic Book" panose="020B0503020102020204" pitchFamily="34" charset="0"/>
            </a:endParaRPr>
          </a:p>
        </p:txBody>
      </p:sp>
      <p:sp>
        <p:nvSpPr>
          <p:cNvPr id="170" name="Google Shape;170;p27"/>
          <p:cNvSpPr txBox="1">
            <a:spLocks noGrp="1"/>
          </p:cNvSpPr>
          <p:nvPr>
            <p:ph type="body" idx="3"/>
          </p:nvPr>
        </p:nvSpPr>
        <p:spPr>
          <a:xfrm>
            <a:off x="4994700" y="1718074"/>
            <a:ext cx="3887400" cy="365100"/>
          </a:xfrm>
          <a:prstGeom prst="rect">
            <a:avLst/>
          </a:prstGeom>
        </p:spPr>
        <p:txBody>
          <a:bodyPr spcFirstLastPara="1" wrap="square" lIns="68575" tIns="34275" rIns="68575" bIns="34275" anchor="b" anchorCtr="0">
            <a:normAutofit/>
          </a:bodyPr>
          <a:lstStyle/>
          <a:p>
            <a:pPr marL="0" lvl="0" indent="0" algn="ctr" rtl="0">
              <a:lnSpc>
                <a:spcPct val="100000"/>
              </a:lnSpc>
              <a:spcBef>
                <a:spcPts val="0"/>
              </a:spcBef>
              <a:spcAft>
                <a:spcPts val="0"/>
              </a:spcAft>
              <a:buNone/>
            </a:pPr>
            <a:r>
              <a:rPr lang="en"/>
              <a:t>Example Two</a:t>
            </a:r>
            <a:endParaRPr/>
          </a:p>
        </p:txBody>
      </p:sp>
      <p:sp>
        <p:nvSpPr>
          <p:cNvPr id="171" name="Google Shape;171;p27"/>
          <p:cNvSpPr txBox="1">
            <a:spLocks noGrp="1"/>
          </p:cNvSpPr>
          <p:nvPr>
            <p:ph type="body" idx="3"/>
          </p:nvPr>
        </p:nvSpPr>
        <p:spPr>
          <a:xfrm>
            <a:off x="178925" y="1718074"/>
            <a:ext cx="3887400" cy="365100"/>
          </a:xfrm>
          <a:prstGeom prst="rect">
            <a:avLst/>
          </a:prstGeom>
        </p:spPr>
        <p:txBody>
          <a:bodyPr spcFirstLastPara="1" wrap="square" lIns="68575" tIns="34275" rIns="68575" bIns="34275" anchor="b" anchorCtr="0">
            <a:normAutofit/>
          </a:bodyPr>
          <a:lstStyle/>
          <a:p>
            <a:pPr marL="0" lvl="0" indent="0" algn="ctr" rtl="0">
              <a:lnSpc>
                <a:spcPct val="100000"/>
              </a:lnSpc>
              <a:spcBef>
                <a:spcPts val="0"/>
              </a:spcBef>
              <a:spcAft>
                <a:spcPts val="0"/>
              </a:spcAft>
              <a:buNone/>
            </a:pPr>
            <a:r>
              <a:rPr lang="en"/>
              <a:t>Example One</a:t>
            </a:r>
            <a:endParaRPr/>
          </a:p>
        </p:txBody>
      </p:sp>
      <p:sp>
        <p:nvSpPr>
          <p:cNvPr id="172" name="Google Shape;172;p27"/>
          <p:cNvSpPr txBox="1">
            <a:spLocks noGrp="1"/>
          </p:cNvSpPr>
          <p:nvPr>
            <p:ph type="body" idx="2"/>
          </p:nvPr>
        </p:nvSpPr>
        <p:spPr>
          <a:xfrm>
            <a:off x="320400" y="2083177"/>
            <a:ext cx="3789300" cy="1657500"/>
          </a:xfrm>
          <a:prstGeom prst="rect">
            <a:avLst/>
          </a:prstGeom>
        </p:spPr>
        <p:txBody>
          <a:bodyPr spcFirstLastPara="1" wrap="square" lIns="68575" tIns="34275" rIns="68575" bIns="34275" anchor="t" anchorCtr="0">
            <a:normAutofit/>
          </a:bodyPr>
          <a:lstStyle/>
          <a:p>
            <a:pPr marL="0" lvl="0" indent="0" algn="l" rtl="0">
              <a:lnSpc>
                <a:spcPct val="107000"/>
              </a:lnSpc>
              <a:spcBef>
                <a:spcPts val="0"/>
              </a:spcBef>
              <a:spcAft>
                <a:spcPts val="0"/>
              </a:spcAft>
              <a:buNone/>
            </a:pPr>
            <a:r>
              <a:rPr lang="en" sz="1500" dirty="0">
                <a:solidFill>
                  <a:srgbClr val="262626"/>
                </a:solidFill>
                <a:latin typeface="Franklin Gothic Book" panose="020B0503020102020204" pitchFamily="34" charset="0"/>
              </a:rPr>
              <a:t>In the middle of a unit, you could ask your students to write an essay about the root causes of the Civil War to monitor their progress and inform your instruction. </a:t>
            </a:r>
            <a:endParaRPr dirty="0">
              <a:latin typeface="Franklin Gothic Book" panose="020B0503020102020204" pitchFamily="34" charset="0"/>
            </a:endParaRPr>
          </a:p>
        </p:txBody>
      </p:sp>
      <p:sp>
        <p:nvSpPr>
          <p:cNvPr id="173" name="Google Shape;173;p27"/>
          <p:cNvSpPr txBox="1">
            <a:spLocks noGrp="1"/>
          </p:cNvSpPr>
          <p:nvPr>
            <p:ph type="body" idx="3"/>
          </p:nvPr>
        </p:nvSpPr>
        <p:spPr>
          <a:xfrm>
            <a:off x="384700" y="3375574"/>
            <a:ext cx="3887400" cy="365100"/>
          </a:xfrm>
          <a:prstGeom prst="rect">
            <a:avLst/>
          </a:prstGeom>
        </p:spPr>
        <p:txBody>
          <a:bodyPr spcFirstLastPara="1" wrap="square" lIns="68575" tIns="34275" rIns="68575" bIns="34275" anchor="b" anchorCtr="0">
            <a:normAutofit fontScale="92500"/>
          </a:bodyPr>
          <a:lstStyle/>
          <a:p>
            <a:pPr marL="0" lvl="0" indent="0" algn="ctr" rtl="0">
              <a:lnSpc>
                <a:spcPct val="100000"/>
              </a:lnSpc>
              <a:spcBef>
                <a:spcPts val="0"/>
              </a:spcBef>
              <a:spcAft>
                <a:spcPts val="0"/>
              </a:spcAft>
              <a:buNone/>
            </a:pPr>
            <a:r>
              <a:rPr lang="en" b="0" dirty="0">
                <a:latin typeface="Franklin Gothic Book" panose="020B0503020102020204" pitchFamily="34" charset="0"/>
              </a:rPr>
              <a:t>Example One is a </a:t>
            </a:r>
            <a:r>
              <a:rPr lang="en" dirty="0">
                <a:latin typeface="Franklin Gothic Book" panose="020B0503020102020204" pitchFamily="34" charset="0"/>
              </a:rPr>
              <a:t>formative assessment.</a:t>
            </a:r>
            <a:r>
              <a:rPr lang="en" b="0" dirty="0">
                <a:latin typeface="Franklin Gothic Book" panose="020B0503020102020204" pitchFamily="34" charset="0"/>
              </a:rPr>
              <a:t> </a:t>
            </a:r>
            <a:endParaRPr b="0" dirty="0">
              <a:latin typeface="Franklin Gothic Book" panose="020B0503020102020204" pitchFamily="34" charset="0"/>
            </a:endParaRPr>
          </a:p>
        </p:txBody>
      </p:sp>
      <p:sp>
        <p:nvSpPr>
          <p:cNvPr id="174" name="Google Shape;174;p27"/>
          <p:cNvSpPr txBox="1">
            <a:spLocks noGrp="1"/>
          </p:cNvSpPr>
          <p:nvPr>
            <p:ph type="body" idx="3"/>
          </p:nvPr>
        </p:nvSpPr>
        <p:spPr>
          <a:xfrm>
            <a:off x="5210600" y="3375574"/>
            <a:ext cx="3887400" cy="365100"/>
          </a:xfrm>
          <a:prstGeom prst="rect">
            <a:avLst/>
          </a:prstGeom>
        </p:spPr>
        <p:txBody>
          <a:bodyPr spcFirstLastPara="1" wrap="square" lIns="68575" tIns="34275" rIns="68575" bIns="34275" anchor="b" anchorCtr="0">
            <a:normAutofit fontScale="85000" lnSpcReduction="10000"/>
          </a:bodyPr>
          <a:lstStyle/>
          <a:p>
            <a:pPr marL="0" lvl="0" indent="0" algn="ctr" rtl="0">
              <a:lnSpc>
                <a:spcPct val="100000"/>
              </a:lnSpc>
              <a:spcBef>
                <a:spcPts val="0"/>
              </a:spcBef>
              <a:spcAft>
                <a:spcPts val="0"/>
              </a:spcAft>
              <a:buNone/>
            </a:pPr>
            <a:r>
              <a:rPr lang="en" b="0" dirty="0">
                <a:latin typeface="Franklin Gothic Book" panose="020B0503020102020204" pitchFamily="34" charset="0"/>
              </a:rPr>
              <a:t>Example Two is a </a:t>
            </a:r>
            <a:r>
              <a:rPr lang="en" dirty="0">
                <a:latin typeface="Franklin Gothic Book" panose="020B0503020102020204" pitchFamily="34" charset="0"/>
              </a:rPr>
              <a:t>summative assessment.</a:t>
            </a:r>
            <a:r>
              <a:rPr lang="en" b="0" dirty="0">
                <a:latin typeface="Franklin Gothic Book" panose="020B0503020102020204" pitchFamily="34" charset="0"/>
              </a:rPr>
              <a:t> </a:t>
            </a:r>
            <a:endParaRPr b="0" dirty="0">
              <a:latin typeface="Franklin Gothic Book" panose="020B050302010202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ccessibility_x0020_Office xmlns="3a62de7d-ba57-4f43-9dae-9623ba637be0">OTL - Office of Teaching and Learning</Accessibility_x0020_Office>
    <Accessibility_x0020_Audit_x0020_Status xmlns="3a62de7d-ba57-4f43-9dae-9623ba637be0" xsi:nil="true"/>
    <Accessibility_x0020_Audience xmlns="3a62de7d-ba57-4f43-9dae-9623ba637be0" xsi:nil="true"/>
    <Accessibility_x0020_Status xmlns="3a62de7d-ba57-4f43-9dae-9623ba637be0">Accessible</Accessibility_x0020_Status>
    <Application_x0020_Type xmlns="3a62de7d-ba57-4f43-9dae-9623ba637be0" xsi:nil="true"/>
    <Application_x0020_Date xmlns="3a62de7d-ba57-4f43-9dae-9623ba637be0" xsi:nil="true"/>
    <Accessibility_x0020_Target_x0020_Date xmlns="3a62de7d-ba57-4f43-9dae-9623ba637be0" xsi:nil="true"/>
    <Application_x0020_Status xmlns="3a62de7d-ba57-4f43-9dae-9623ba637be0" xsi:nil="true"/>
    <Accessibility_x0020_Audit_x0020_Date xmlns="3a62de7d-ba57-4f43-9dae-9623ba637be0" xsi:nil="true"/>
    <RoutingRuleDescription xmlns="http://schemas.microsoft.com/sharepoint/v3" xsi:nil="true"/>
    <PublishingExpirationDate xmlns="http://schemas.microsoft.com/sharepoint/v3" xsi:nil="true"/>
    <PublishingStartDate xmlns="http://schemas.microsoft.com/sharepoint/v3" xsi:nil="true"/>
    <Publication_x0020_Date xmlns="3a62de7d-ba57-4f43-9dae-9623ba637be0">2025-06-06T18:07:10+00:00</Publication_x0020_Date>
    <Audience1 xmlns="3a62de7d-ba57-4f43-9dae-9623ba637be0"/>
    <_dlc_DocId xmlns="3a62de7d-ba57-4f43-9dae-9623ba637be0">KYED-536-2274</_dlc_DocId>
    <_dlc_DocIdUrl xmlns="3a62de7d-ba57-4f43-9dae-9623ba637be0">
      <Url>https://www.education.ky.gov/curriculum/standards/kyacadstand/_layouts/15/DocIdRedir.aspx?ID=KYED-536-2274</Url>
      <Description>KYED-536-2274</Description>
    </_dlc_DocIdUrl>
  </documentManagement>
</p:properties>
</file>

<file path=customXml/item3.xml><?xml version="1.0" encoding="utf-8"?>
<ct:contentTypeSchema xmlns:ct="http://schemas.microsoft.com/office/2006/metadata/contentType" xmlns:ma="http://schemas.microsoft.com/office/2006/metadata/properties/metaAttributes" ct:_="" ma:_="" ma:contentTypeName="KDE Document" ma:contentTypeID="0x0101001BEB557DBE01834EAB47A683706DCD5B001CB4B9AB93836842A61C86EAD5F20BA7" ma:contentTypeVersion="28" ma:contentTypeDescription="" ma:contentTypeScope="" ma:versionID="a5e9d2d4560c56b76a85f7f001e30a1a">
  <xsd:schema xmlns:xsd="http://www.w3.org/2001/XMLSchema" xmlns:xs="http://www.w3.org/2001/XMLSchema" xmlns:p="http://schemas.microsoft.com/office/2006/metadata/properties" xmlns:ns1="http://schemas.microsoft.com/sharepoint/v3" xmlns:ns2="3a62de7d-ba57-4f43-9dae-9623ba637be0" targetNamespace="http://schemas.microsoft.com/office/2006/metadata/properties" ma:root="true" ma:fieldsID="d25af71d3efa376147e2b7ca02f84c5e" ns1:_="" ns2:_="">
    <xsd:import namespace="http://schemas.microsoft.com/sharepoint/v3"/>
    <xsd:import namespace="3a62de7d-ba57-4f43-9dae-9623ba637be0"/>
    <xsd:element name="properties">
      <xsd:complexType>
        <xsd:sequence>
          <xsd:element name="documentManagement">
            <xsd:complexType>
              <xsd:all>
                <xsd:element ref="ns2:Accessibility_x0020_Office" minOccurs="0"/>
                <xsd:element ref="ns2:Accessibility_x0020_Audience" minOccurs="0"/>
                <xsd:element ref="ns2:Accessibility_x0020_Audit_x0020_Date" minOccurs="0"/>
                <xsd:element ref="ns2:Accessibility_x0020_Audit_x0020_Status" minOccurs="0"/>
                <xsd:element ref="ns2:Accessibility_x0020_Target_x0020_Date" minOccurs="0"/>
                <xsd:element ref="ns2:Accessibility_x0020_Status" minOccurs="0"/>
                <xsd:element ref="ns2:Application_x0020_Status" minOccurs="0"/>
                <xsd:element ref="ns2:Application_x0020_Type" minOccurs="0"/>
                <xsd:element ref="ns1:RoutingRuleDescription" minOccurs="0"/>
                <xsd:element ref="ns2:Audience1" minOccurs="0"/>
                <xsd:element ref="ns2:Publication_x0020_Date"/>
                <xsd:element ref="ns1:PublishingStartDate" minOccurs="0"/>
                <xsd:element ref="ns1:PublishingExpirationDate" minOccurs="0"/>
                <xsd:element ref="ns2:Application_x0020_Date" minOccurs="0"/>
                <xsd:element ref="ns2:_dlc_DocId" minOccurs="0"/>
                <xsd:element ref="ns2:_dlc_DocIdUrl" minOccurs="0"/>
                <xsd:element ref="ns2:_dlc_DocIdPersistId"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RoutingRuleDescription" ma:index="10" nillable="true" ma:displayName="Description" ma:internalName="RoutingRuleDescription" ma:readOnly="false">
      <xsd:simpleType>
        <xsd:restriction base="dms:Text">
          <xsd:maxLength value="255"/>
        </xsd:restriction>
      </xsd:simpleType>
    </xsd:element>
    <xsd:element name="PublishingStartDate" ma:index="13" nillable="true" ma:displayName="Scheduling Start Date" ma:description="" ma:hidden="true" ma:internalName="PublishingStartDate">
      <xsd:simpleType>
        <xsd:restriction base="dms:Unknown"/>
      </xsd:simpleType>
    </xsd:element>
    <xsd:element name="PublishingExpirationDate" ma:index="14" nillable="true" ma:displayName="Scheduling End Date" ma:description=""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a62de7d-ba57-4f43-9dae-9623ba637be0" elementFormDefault="qualified">
    <xsd:import namespace="http://schemas.microsoft.com/office/2006/documentManagement/types"/>
    <xsd:import namespace="http://schemas.microsoft.com/office/infopath/2007/PartnerControls"/>
    <xsd:element name="Accessibility_x0020_Office" ma:index="2" nillable="true" ma:displayName="Accessibility Office" ma:format="Dropdown" ma:internalName="Accessibility_x0020_Office">
      <xsd:simpleType>
        <xsd:restriction base="dms:Choice">
          <xsd:enumeration value="Commissioner's Office"/>
          <xsd:enumeration value="OAA - Office of Assessment and Accountability"/>
          <xsd:enumeration value="OCIS - Office of Continuous Improvement and Support"/>
          <xsd:enumeration value="OCTE - Career and Technical Education"/>
          <xsd:enumeration value="OELE- Office of Educator Licensure and Effectiveness"/>
          <xsd:enumeration value="OET - Office of Education Technology"/>
          <xsd:enumeration value="OFO - Office of Finance and Operations"/>
          <xsd:enumeration value="OLS - Office of Legal Services"/>
          <xsd:enumeration value="OSEEL - Office of Special Education and Early Learning"/>
          <xsd:enumeration value="OTL - Office of Teaching and Learning"/>
        </xsd:restriction>
      </xsd:simpleType>
    </xsd:element>
    <xsd:element name="Accessibility_x0020_Audience" ma:index="3" nillable="true" ma:displayName="Accessibility Audience" ma:format="Dropdown" ma:internalName="Accessibility_x0020_Audience">
      <xsd:simpleType>
        <xsd:restriction base="dms:Choice">
          <xsd:enumeration value="Public"/>
          <xsd:enumeration value="District"/>
        </xsd:restriction>
      </xsd:simpleType>
    </xsd:element>
    <xsd:element name="Accessibility_x0020_Audit_x0020_Date" ma:index="4" nillable="true" ma:displayName="Accessibility Audit Date" ma:format="DateOnly" ma:internalName="Accessibility_x0020_Audit_x0020_Date">
      <xsd:simpleType>
        <xsd:restriction base="dms:DateTime"/>
      </xsd:simpleType>
    </xsd:element>
    <xsd:element name="Accessibility_x0020_Audit_x0020_Status" ma:index="5" nillable="true" ma:displayName="Accessibility Audit Status" ma:format="Dropdown" ma:internalName="Accessibility_x0020_Audit_x0020_Status">
      <xsd:simpleType>
        <xsd:restriction base="dms:Choice">
          <xsd:enumeration value="OK"/>
          <xsd:enumeration value="Minor"/>
          <xsd:enumeration value="Major"/>
        </xsd:restriction>
      </xsd:simpleType>
    </xsd:element>
    <xsd:element name="Accessibility_x0020_Target_x0020_Date" ma:index="6" nillable="true" ma:displayName="Accessibility Target Date" ma:format="DateOnly" ma:internalName="Accessibility_x0020_Target_x0020_Date">
      <xsd:simpleType>
        <xsd:restriction base="dms:DateTime"/>
      </xsd:simpleType>
    </xsd:element>
    <xsd:element name="Accessibility_x0020_Status" ma:index="7" nillable="true" ma:displayName="Accessibility Status" ma:format="Dropdown" ma:internalName="Accessibility_x0020_Status1" ma:readOnly="false">
      <xsd:simpleType>
        <xsd:restriction base="dms:Choice">
          <xsd:enumeration value="Remove"/>
          <xsd:enumeration value="Remediate"/>
          <xsd:enumeration value="Update"/>
          <xsd:enumeration value="Accessible"/>
          <xsd:enumeration value="Undue Burden"/>
          <xsd:enumeration value="Not KDE Owned"/>
        </xsd:restriction>
      </xsd:simpleType>
    </xsd:element>
    <xsd:element name="Application_x0020_Status" ma:index="8" nillable="true" ma:displayName="Application Status" ma:format="Dropdown" ma:internalName="Application_x0020_Status">
      <xsd:simpleType>
        <xsd:restriction base="dms:Choice">
          <xsd:enumeration value="Approved"/>
          <xsd:enumeration value="Denied"/>
        </xsd:restriction>
      </xsd:simpleType>
    </xsd:element>
    <xsd:element name="Application_x0020_Type" ma:index="9" nillable="true" ma:displayName="Application Type" ma:format="Dropdown" ma:internalName="Application_x0020_Type">
      <xsd:simpleType>
        <xsd:restriction base="dms:Choice">
          <xsd:enumeration value="Original"/>
          <xsd:enumeration value="Amendment"/>
          <xsd:enumeration value="Year 3 Budget"/>
          <xsd:enumeration value="Addendum"/>
          <xsd:enumeration value="Budget Update"/>
        </xsd:restriction>
      </xsd:simpleType>
    </xsd:element>
    <xsd:element name="Audience1" ma:index="11" nillable="true" ma:displayName="Audience" ma:list="{9f2d68f0-dc6b-4e06-b19d-b8792e70efe6}" ma:internalName="Audience1" ma:showField="Title" ma:web="3a62de7d-ba57-4f43-9dae-9623ba637be0">
      <xsd:complexType>
        <xsd:complexContent>
          <xsd:extension base="dms:MultiChoiceLookup">
            <xsd:sequence>
              <xsd:element name="Value" type="dms:Lookup" maxOccurs="unbounded" minOccurs="0" nillable="true"/>
            </xsd:sequence>
          </xsd:extension>
        </xsd:complexContent>
      </xsd:complexType>
    </xsd:element>
    <xsd:element name="Publication_x0020_Date" ma:index="12" ma:displayName="Publication Date" ma:default="[today]" ma:format="DateOnly" ma:internalName="Publication_x0020_Date" ma:readOnly="false">
      <xsd:simpleType>
        <xsd:restriction base="dms:DateTime"/>
      </xsd:simpleType>
    </xsd:element>
    <xsd:element name="Application_x0020_Date" ma:index="15" nillable="true" ma:displayName="Application Date" ma:format="DateOnly" ma:internalName="Application_x0020_Date">
      <xsd:simpleType>
        <xsd:restriction base="dms:DateTime"/>
      </xsd:simpleType>
    </xsd:element>
    <xsd:element name="_dlc_DocId" ma:index="21" nillable="true" ma:displayName="Document ID Value" ma:description="The value of the document ID assigned to this item." ma:internalName="_dlc_DocId" ma:readOnly="true">
      <xsd:simpleType>
        <xsd:restriction base="dms:Text"/>
      </xsd:simpleType>
    </xsd:element>
    <xsd:element name="_dlc_DocIdUrl" ma:index="2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3" nillable="true" ma:displayName="Persist ID" ma:description="Keep ID on add." ma:hidden="true" ma:internalName="_dlc_DocIdPersistId" ma:readOnly="true">
      <xsd:simpleType>
        <xsd:restriction base="dms:Boolean"/>
      </xsd:simple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4"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1FE8C857-EDD3-4EB7-92CF-0905572E5AB5}">
  <ds:schemaRefs>
    <ds:schemaRef ds:uri="http://schemas.microsoft.com/sharepoint/v3/contenttype/forms"/>
  </ds:schemaRefs>
</ds:datastoreItem>
</file>

<file path=customXml/itemProps2.xml><?xml version="1.0" encoding="utf-8"?>
<ds:datastoreItem xmlns:ds="http://schemas.openxmlformats.org/officeDocument/2006/customXml" ds:itemID="{F2D3CEB4-D21A-4F7C-A10F-6EF911E3C69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1DFA99B8-D08E-4484-9846-BBEE24884D97}"/>
</file>

<file path=customXml/itemProps4.xml><?xml version="1.0" encoding="utf-8"?>
<ds:datastoreItem xmlns:ds="http://schemas.openxmlformats.org/officeDocument/2006/customXml" ds:itemID="{10E86CE7-AB2F-451A-8782-6243FABC671F}"/>
</file>

<file path=docProps/app.xml><?xml version="1.0" encoding="utf-8"?>
<Properties xmlns="http://schemas.openxmlformats.org/officeDocument/2006/extended-properties" xmlns:vt="http://schemas.openxmlformats.org/officeDocument/2006/docPropsVTypes">
  <TotalTime>480</TotalTime>
  <Words>3122</Words>
  <Application>Microsoft Office PowerPoint</Application>
  <PresentationFormat>On-screen Show (16:9)</PresentationFormat>
  <Paragraphs>244</Paragraphs>
  <Slides>22</Slides>
  <Notes>22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22</vt:i4>
      </vt:variant>
    </vt:vector>
  </HeadingPairs>
  <TitlesOfParts>
    <vt:vector size="33" baseType="lpstr">
      <vt:lpstr>Roboto</vt:lpstr>
      <vt:lpstr>Franklin Gothic Medium</vt:lpstr>
      <vt:lpstr>Franklin Gothic Book</vt:lpstr>
      <vt:lpstr>Arial</vt:lpstr>
      <vt:lpstr>Times New Roman</vt:lpstr>
      <vt:lpstr>Libre Franklin Medium</vt:lpstr>
      <vt:lpstr>Libre Franklin</vt:lpstr>
      <vt:lpstr>Georgia</vt:lpstr>
      <vt:lpstr>Trebuchet MS</vt:lpstr>
      <vt:lpstr>Calibri</vt:lpstr>
      <vt:lpstr>Office Theme</vt:lpstr>
      <vt:lpstr>Performance Assessments in Social Studies</vt:lpstr>
      <vt:lpstr>Introduction</vt:lpstr>
      <vt:lpstr>Overview of this module</vt:lpstr>
      <vt:lpstr>Warm-Up</vt:lpstr>
      <vt:lpstr>What is Assessment?</vt:lpstr>
      <vt:lpstr>Classroom Assessments Should Be . . .</vt:lpstr>
      <vt:lpstr>Purposes of Assessments</vt:lpstr>
      <vt:lpstr>Purposes of Assessments (2)</vt:lpstr>
      <vt:lpstr>Purposes of Assessments (3)</vt:lpstr>
      <vt:lpstr>Assessment Flow</vt:lpstr>
      <vt:lpstr>Why Are Assessments Important?</vt:lpstr>
      <vt:lpstr>Types of Assessment Items</vt:lpstr>
      <vt:lpstr>Types of Assessment Items (2)</vt:lpstr>
      <vt:lpstr>Types of Assessment Items (3) </vt:lpstr>
      <vt:lpstr>Types of Assessment Items (4)</vt:lpstr>
      <vt:lpstr>Types of Assessment Items (5)</vt:lpstr>
      <vt:lpstr>Types of Assessment Items (6)</vt:lpstr>
      <vt:lpstr>Types of Assessment Items (7)</vt:lpstr>
      <vt:lpstr>Types of Assessment Items (9)</vt:lpstr>
      <vt:lpstr>This slide shows a continuum of assessment, with different assessment item types along the horizontal axis, and depth of knowledge represented on the vertical axis. </vt:lpstr>
      <vt:lpstr>Reflection</vt:lpstr>
      <vt:lpstr>Performance Assessments in Social Studies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Ransom, Heather - Division of Academic Program Standards</dc:creator>
  <cp:lastModifiedBy>Placido, Tabor - Office of Teaching and Learning</cp:lastModifiedBy>
  <cp:revision>4</cp:revision>
  <dcterms:modified xsi:type="dcterms:W3CDTF">2025-06-06T18:03:48Z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b544694-0027-44fa-bee4-2648c0363f9d_Enabled">
    <vt:lpwstr>true</vt:lpwstr>
  </property>
  <property fmtid="{D5CDD505-2E9C-101B-9397-08002B2CF9AE}" pid="3" name="MSIP_Label_eb544694-0027-44fa-bee4-2648c0363f9d_SetDate">
    <vt:lpwstr>2025-02-28T14:33:35Z</vt:lpwstr>
  </property>
  <property fmtid="{D5CDD505-2E9C-101B-9397-08002B2CF9AE}" pid="4" name="MSIP_Label_eb544694-0027-44fa-bee4-2648c0363f9d_Method">
    <vt:lpwstr>Standard</vt:lpwstr>
  </property>
  <property fmtid="{D5CDD505-2E9C-101B-9397-08002B2CF9AE}" pid="5" name="MSIP_Label_eb544694-0027-44fa-bee4-2648c0363f9d_Name">
    <vt:lpwstr>defa4170-0d19-0005-0004-bc88714345d2</vt:lpwstr>
  </property>
  <property fmtid="{D5CDD505-2E9C-101B-9397-08002B2CF9AE}" pid="6" name="MSIP_Label_eb544694-0027-44fa-bee4-2648c0363f9d_SiteId">
    <vt:lpwstr>9360c11f-90e6-4706-ad00-25fcdc9e2ed1</vt:lpwstr>
  </property>
  <property fmtid="{D5CDD505-2E9C-101B-9397-08002B2CF9AE}" pid="7" name="MSIP_Label_eb544694-0027-44fa-bee4-2648c0363f9d_ActionId">
    <vt:lpwstr>d2bbd28c-833d-410a-bd93-ce8354d15c38</vt:lpwstr>
  </property>
  <property fmtid="{D5CDD505-2E9C-101B-9397-08002B2CF9AE}" pid="8" name="MSIP_Label_eb544694-0027-44fa-bee4-2648c0363f9d_ContentBits">
    <vt:lpwstr>0</vt:lpwstr>
  </property>
  <property fmtid="{D5CDD505-2E9C-101B-9397-08002B2CF9AE}" pid="9" name="MSIP_Label_eb544694-0027-44fa-bee4-2648c0363f9d_Tag">
    <vt:lpwstr>10, 3, 0, 1</vt:lpwstr>
  </property>
  <property fmtid="{D5CDD505-2E9C-101B-9397-08002B2CF9AE}" pid="10" name="ContentTypeId">
    <vt:lpwstr>0x0101001BEB557DBE01834EAB47A683706DCD5B001CB4B9AB93836842A61C86EAD5F20BA7</vt:lpwstr>
  </property>
  <property fmtid="{D5CDD505-2E9C-101B-9397-08002B2CF9AE}" pid="11" name="_dlc_DocIdItemGuid">
    <vt:lpwstr>2f487c1b-9049-4300-abc3-e19863410824</vt:lpwstr>
  </property>
</Properties>
</file>