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6" r:id="rId5"/>
    <p:sldId id="1022" r:id="rId6"/>
    <p:sldId id="285" r:id="rId7"/>
    <p:sldId id="300" r:id="rId8"/>
    <p:sldId id="388" r:id="rId9"/>
    <p:sldId id="389" r:id="rId10"/>
    <p:sldId id="391" r:id="rId11"/>
    <p:sldId id="386" r:id="rId12"/>
    <p:sldId id="387" r:id="rId13"/>
    <p:sldId id="297" r:id="rId14"/>
    <p:sldId id="392"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2C0FC13C-748B-D961-772C-145112EE73E3}" name="Sims, Rhonda - KDE Associate Commissioner" initials="SC" userId="S::rhonda.sims@education.ky.gov::bad20b3f-b7c8-4cb3-ae2a-6808ba4166df" providerId="AD"/>
  <p188:author id="{0C431B50-E267-7ED8-372B-1A1B808F8997}" name="Jones, Helen - Division of Assessment and Accountability Support" initials="HJ"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initials="MK"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very, Devon - Division of Assessment and Accountability Support" initials="AD-DoAaAS" lastIdx="51" clrIdx="0">
    <p:extLst>
      <p:ext uri="{19B8F6BF-5375-455C-9EA6-DF929625EA0E}">
        <p15:presenceInfo xmlns:p15="http://schemas.microsoft.com/office/powerpoint/2012/main" userId="S::devon.avery@education.ky.gov::3c4d04ce-6fc5-4533-8afa-2b6776a03065" providerId="AD"/>
      </p:ext>
    </p:extLst>
  </p:cmAuthor>
  <p:cmAuthor id="2" name="Stafford, Jennifer - KDE Division Director" initials="SJ-KDD" lastIdx="3" clrIdx="1">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EDF"/>
    <a:srgbClr val="057780"/>
    <a:srgbClr val="A7CBCD"/>
    <a:srgbClr val="102649"/>
    <a:srgbClr val="6AC398"/>
    <a:srgbClr val="83B2BE"/>
    <a:srgbClr val="7AE6E1"/>
    <a:srgbClr val="C0F6E4"/>
    <a:srgbClr val="D1FFFF"/>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01C7C-7BF3-EFE1-6499-39EE5A1030EA}" v="2" dt="2025-07-31T16:03:27.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80"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lins, Krista - Division of Assessment and Accountability Support" userId="599e8b2c-da26-429c-a2a4-0d587b3d3416" providerId="ADAL" clId="{3BFC82D0-6A43-4847-A89A-3FF89A2BF019}"/>
    <pc:docChg chg="custSel modSld">
      <pc:chgData name="Mullins, Krista - Division of Assessment and Accountability Support" userId="599e8b2c-da26-429c-a2a4-0d587b3d3416" providerId="ADAL" clId="{3BFC82D0-6A43-4847-A89A-3FF89A2BF019}" dt="2025-07-21T21:53:46.605" v="0" actId="478"/>
      <pc:docMkLst>
        <pc:docMk/>
      </pc:docMkLst>
      <pc:sldChg chg="delSp mod">
        <pc:chgData name="Mullins, Krista - Division of Assessment and Accountability Support" userId="599e8b2c-da26-429c-a2a4-0d587b3d3416" providerId="ADAL" clId="{3BFC82D0-6A43-4847-A89A-3FF89A2BF019}" dt="2025-07-21T21:53:46.605" v="0" actId="478"/>
        <pc:sldMkLst>
          <pc:docMk/>
          <pc:sldMk cId="2064220523" sldId="364"/>
        </pc:sldMkLst>
      </pc:sldChg>
    </pc:docChg>
  </pc:docChgLst>
  <pc:docChgLst>
    <pc:chgData name="Avery, Devon - Division of Assessment and Accountability Support" userId="ea78a75c-c17e-4901-bc17-b64bcd9c9f6d" providerId="ADAL" clId="{0DB43921-9839-4134-B70E-770271EA0ADC}"/>
    <pc:docChg chg="delSld modSld">
      <pc:chgData name="Avery, Devon - Division of Assessment and Accountability Support" userId="ea78a75c-c17e-4901-bc17-b64bcd9c9f6d" providerId="ADAL" clId="{0DB43921-9839-4134-B70E-770271EA0ADC}" dt="2025-07-10T16:20:44.397" v="305" actId="20577"/>
      <pc:docMkLst>
        <pc:docMk/>
      </pc:docMkLst>
      <pc:sldChg chg="del">
        <pc:chgData name="Avery, Devon - Division of Assessment and Accountability Support" userId="ea78a75c-c17e-4901-bc17-b64bcd9c9f6d" providerId="ADAL" clId="{0DB43921-9839-4134-B70E-770271EA0ADC}" dt="2025-07-10T16:20:39.194" v="301" actId="47"/>
        <pc:sldMkLst>
          <pc:docMk/>
          <pc:sldMk cId="2612156673" sldId="283"/>
        </pc:sldMkLst>
      </pc:sldChg>
      <pc:sldChg chg="del">
        <pc:chgData name="Avery, Devon - Division of Assessment and Accountability Support" userId="ea78a75c-c17e-4901-bc17-b64bcd9c9f6d" providerId="ADAL" clId="{0DB43921-9839-4134-B70E-770271EA0ADC}" dt="2025-07-10T16:18:04.212" v="3" actId="47"/>
        <pc:sldMkLst>
          <pc:docMk/>
          <pc:sldMk cId="234480860" sldId="288"/>
        </pc:sldMkLst>
      </pc:sldChg>
      <pc:sldChg chg="del">
        <pc:chgData name="Avery, Devon - Division of Assessment and Accountability Support" userId="ea78a75c-c17e-4901-bc17-b64bcd9c9f6d" providerId="ADAL" clId="{0DB43921-9839-4134-B70E-770271EA0ADC}" dt="2025-07-10T16:18:04.778" v="4" actId="47"/>
        <pc:sldMkLst>
          <pc:docMk/>
          <pc:sldMk cId="136207483" sldId="289"/>
        </pc:sldMkLst>
      </pc:sldChg>
      <pc:sldChg chg="del">
        <pc:chgData name="Avery, Devon - Division of Assessment and Accountability Support" userId="ea78a75c-c17e-4901-bc17-b64bcd9c9f6d" providerId="ADAL" clId="{0DB43921-9839-4134-B70E-770271EA0ADC}" dt="2025-07-10T16:18:06.629" v="6" actId="47"/>
        <pc:sldMkLst>
          <pc:docMk/>
          <pc:sldMk cId="3101873491" sldId="292"/>
        </pc:sldMkLst>
      </pc:sldChg>
      <pc:sldChg chg="del">
        <pc:chgData name="Avery, Devon - Division of Assessment and Accountability Support" userId="ea78a75c-c17e-4901-bc17-b64bcd9c9f6d" providerId="ADAL" clId="{0DB43921-9839-4134-B70E-770271EA0ADC}" dt="2025-07-10T16:18:09.585" v="11" actId="47"/>
        <pc:sldMkLst>
          <pc:docMk/>
          <pc:sldMk cId="4108913971" sldId="294"/>
        </pc:sldMkLst>
      </pc:sldChg>
      <pc:sldChg chg="del">
        <pc:chgData name="Avery, Devon - Division of Assessment and Accountability Support" userId="ea78a75c-c17e-4901-bc17-b64bcd9c9f6d" providerId="ADAL" clId="{0DB43921-9839-4134-B70E-770271EA0ADC}" dt="2025-07-10T16:18:07.971" v="8" actId="47"/>
        <pc:sldMkLst>
          <pc:docMk/>
          <pc:sldMk cId="3818554510" sldId="295"/>
        </pc:sldMkLst>
      </pc:sldChg>
      <pc:sldChg chg="modNotesTx">
        <pc:chgData name="Avery, Devon - Division of Assessment and Accountability Support" userId="ea78a75c-c17e-4901-bc17-b64bcd9c9f6d" providerId="ADAL" clId="{0DB43921-9839-4134-B70E-770271EA0ADC}" dt="2025-07-10T16:20:44.397" v="305" actId="20577"/>
        <pc:sldMkLst>
          <pc:docMk/>
          <pc:sldMk cId="2064220523" sldId="364"/>
        </pc:sldMkLst>
      </pc:sldChg>
      <pc:sldChg chg="del">
        <pc:chgData name="Avery, Devon - Division of Assessment and Accountability Support" userId="ea78a75c-c17e-4901-bc17-b64bcd9c9f6d" providerId="ADAL" clId="{0DB43921-9839-4134-B70E-770271EA0ADC}" dt="2025-07-10T16:20:18.705" v="300" actId="47"/>
        <pc:sldMkLst>
          <pc:docMk/>
          <pc:sldMk cId="2782166062" sldId="380"/>
        </pc:sldMkLst>
      </pc:sldChg>
      <pc:sldChg chg="del">
        <pc:chgData name="Avery, Devon - Division of Assessment and Accountability Support" userId="ea78a75c-c17e-4901-bc17-b64bcd9c9f6d" providerId="ADAL" clId="{0DB43921-9839-4134-B70E-770271EA0ADC}" dt="2025-07-10T16:18:03.628" v="2" actId="47"/>
        <pc:sldMkLst>
          <pc:docMk/>
          <pc:sldMk cId="571779757" sldId="381"/>
        </pc:sldMkLst>
      </pc:sldChg>
      <pc:sldChg chg="del">
        <pc:chgData name="Avery, Devon - Division of Assessment and Accountability Support" userId="ea78a75c-c17e-4901-bc17-b64bcd9c9f6d" providerId="ADAL" clId="{0DB43921-9839-4134-B70E-770271EA0ADC}" dt="2025-07-10T16:18:05.336" v="5" actId="47"/>
        <pc:sldMkLst>
          <pc:docMk/>
          <pc:sldMk cId="1555527372" sldId="382"/>
        </pc:sldMkLst>
      </pc:sldChg>
      <pc:sldChg chg="del">
        <pc:chgData name="Avery, Devon - Division of Assessment and Accountability Support" userId="ea78a75c-c17e-4901-bc17-b64bcd9c9f6d" providerId="ADAL" clId="{0DB43921-9839-4134-B70E-770271EA0ADC}" dt="2025-07-10T16:18:07.127" v="7" actId="47"/>
        <pc:sldMkLst>
          <pc:docMk/>
          <pc:sldMk cId="2277749156" sldId="383"/>
        </pc:sldMkLst>
      </pc:sldChg>
      <pc:sldChg chg="del">
        <pc:chgData name="Avery, Devon - Division of Assessment and Accountability Support" userId="ea78a75c-c17e-4901-bc17-b64bcd9c9f6d" providerId="ADAL" clId="{0DB43921-9839-4134-B70E-770271EA0ADC}" dt="2025-07-10T16:18:08.475" v="9" actId="47"/>
        <pc:sldMkLst>
          <pc:docMk/>
          <pc:sldMk cId="3628373693" sldId="384"/>
        </pc:sldMkLst>
      </pc:sldChg>
      <pc:sldChg chg="del">
        <pc:chgData name="Avery, Devon - Division of Assessment and Accountability Support" userId="ea78a75c-c17e-4901-bc17-b64bcd9c9f6d" providerId="ADAL" clId="{0DB43921-9839-4134-B70E-770271EA0ADC}" dt="2025-07-10T16:18:10.172" v="12" actId="47"/>
        <pc:sldMkLst>
          <pc:docMk/>
          <pc:sldMk cId="3995354905" sldId="385"/>
        </pc:sldMkLst>
      </pc:sldChg>
      <pc:sldChg chg="del">
        <pc:chgData name="Avery, Devon - Division of Assessment and Accountability Support" userId="ea78a75c-c17e-4901-bc17-b64bcd9c9f6d" providerId="ADAL" clId="{0DB43921-9839-4134-B70E-770271EA0ADC}" dt="2025-07-10T16:18:09.091" v="10" actId="47"/>
        <pc:sldMkLst>
          <pc:docMk/>
          <pc:sldMk cId="2419338142" sldId="390"/>
        </pc:sldMkLst>
      </pc:sldChg>
      <pc:sldChg chg="modSp mod modNotesTx">
        <pc:chgData name="Avery, Devon - Division of Assessment and Accountability Support" userId="ea78a75c-c17e-4901-bc17-b64bcd9c9f6d" providerId="ADAL" clId="{0DB43921-9839-4134-B70E-770271EA0ADC}" dt="2025-07-10T16:20:11.799" v="299" actId="20577"/>
        <pc:sldMkLst>
          <pc:docMk/>
          <pc:sldMk cId="478490726" sldId="1022"/>
        </pc:sldMkLst>
        <pc:spChg chg="mod">
          <ac:chgData name="Avery, Devon - Division of Assessment and Accountability Support" userId="ea78a75c-c17e-4901-bc17-b64bcd9c9f6d" providerId="ADAL" clId="{0DB43921-9839-4134-B70E-770271EA0ADC}" dt="2025-07-10T16:17:56.844" v="1" actId="20577"/>
          <ac:spMkLst>
            <pc:docMk/>
            <pc:sldMk cId="478490726" sldId="1022"/>
            <ac:spMk id="2" creationId="{4A54720F-4E21-922D-F092-F84342081FE6}"/>
          </ac:spMkLst>
        </pc:spChg>
        <pc:spChg chg="mod">
          <ac:chgData name="Avery, Devon - Division of Assessment and Accountability Support" userId="ea78a75c-c17e-4901-bc17-b64bcd9c9f6d" providerId="ADAL" clId="{0DB43921-9839-4134-B70E-770271EA0ADC}" dt="2025-07-10T16:20:11.799" v="299" actId="20577"/>
          <ac:spMkLst>
            <pc:docMk/>
            <pc:sldMk cId="478490726" sldId="1022"/>
            <ac:spMk id="6" creationId="{3DCC6E94-F52F-883C-E0B7-26EE1B5474DF}"/>
          </ac:spMkLst>
        </pc:spChg>
      </pc:sldChg>
      <pc:sldChg chg="del">
        <pc:chgData name="Avery, Devon - Division of Assessment and Accountability Support" userId="ea78a75c-c17e-4901-bc17-b64bcd9c9f6d" providerId="ADAL" clId="{0DB43921-9839-4134-B70E-770271EA0ADC}" dt="2025-07-10T16:18:11.535" v="13" actId="47"/>
        <pc:sldMkLst>
          <pc:docMk/>
          <pc:sldMk cId="4120208934" sldId="1023"/>
        </pc:sldMkLst>
      </pc:sldChg>
    </pc:docChg>
  </pc:docChgLst>
  <pc:docChgLst>
    <pc:chgData name="Avery, Devon - Division of Assessment and Accountability Support" userId="S::devon.avery@education.ky.gov::ea78a75c-c17e-4901-bc17-b64bcd9c9f6d" providerId="AD" clId="Web-{66401C7C-7BF3-EFE1-6499-39EE5A1030EA}"/>
    <pc:docChg chg="modSld">
      <pc:chgData name="Avery, Devon - Division of Assessment and Accountability Support" userId="S::devon.avery@education.ky.gov::ea78a75c-c17e-4901-bc17-b64bcd9c9f6d" providerId="AD" clId="Web-{66401C7C-7BF3-EFE1-6499-39EE5A1030EA}" dt="2025-07-31T16:03:25.330" v="29"/>
      <pc:docMkLst>
        <pc:docMk/>
      </pc:docMkLst>
      <pc:sldChg chg="modNotes">
        <pc:chgData name="Avery, Devon - Division of Assessment and Accountability Support" userId="S::devon.avery@education.ky.gov::ea78a75c-c17e-4901-bc17-b64bcd9c9f6d" providerId="AD" clId="Web-{66401C7C-7BF3-EFE1-6499-39EE5A1030EA}" dt="2025-07-31T16:03:01.689" v="23"/>
        <pc:sldMkLst>
          <pc:docMk/>
          <pc:sldMk cId="3348022959" sldId="285"/>
        </pc:sldMkLst>
      </pc:sldChg>
      <pc:sldChg chg="modNotes">
        <pc:chgData name="Avery, Devon - Division of Assessment and Accountability Support" userId="S::devon.avery@education.ky.gov::ea78a75c-c17e-4901-bc17-b64bcd9c9f6d" providerId="AD" clId="Web-{66401C7C-7BF3-EFE1-6499-39EE5A1030EA}" dt="2025-07-31T16:03:25.330" v="29"/>
        <pc:sldMkLst>
          <pc:docMk/>
          <pc:sldMk cId="2064220523" sldId="364"/>
        </pc:sldMkLst>
      </pc:sldChg>
    </pc:docChg>
  </pc:docChgLst>
  <pc:docChgLst>
    <pc:chgData name="Mullins, Krista - Division of Assessment and Accountability Support" userId="S::krista.mullins@education.ky.gov::599e8b2c-da26-429c-a2a4-0d587b3d3416" providerId="AD" clId="Web-{0BEE7858-F83A-555C-1A96-794FF35E140F}"/>
    <pc:docChg chg="modSld">
      <pc:chgData name="Mullins, Krista - Division of Assessment and Accountability Support" userId="S::krista.mullins@education.ky.gov::599e8b2c-da26-429c-a2a4-0d587b3d3416" providerId="AD" clId="Web-{0BEE7858-F83A-555C-1A96-794FF35E140F}" dt="2025-07-21T12:16:32.147" v="6"/>
      <pc:docMkLst>
        <pc:docMk/>
      </pc:docMkLst>
      <pc:sldChg chg="modNotes">
        <pc:chgData name="Mullins, Krista - Division of Assessment and Accountability Support" userId="S::krista.mullins@education.ky.gov::599e8b2c-da26-429c-a2a4-0d587b3d3416" providerId="AD" clId="Web-{0BEE7858-F83A-555C-1A96-794FF35E140F}" dt="2025-07-21T12:15:44.287" v="3"/>
        <pc:sldMkLst>
          <pc:docMk/>
          <pc:sldMk cId="301902911" sldId="256"/>
        </pc:sldMkLst>
      </pc:sldChg>
      <pc:sldChg chg="modNotes">
        <pc:chgData name="Mullins, Krista - Division of Assessment and Accountability Support" userId="S::krista.mullins@education.ky.gov::599e8b2c-da26-429c-a2a4-0d587b3d3416" providerId="AD" clId="Web-{0BEE7858-F83A-555C-1A96-794FF35E140F}" dt="2025-07-21T12:16:32.147" v="6"/>
        <pc:sldMkLst>
          <pc:docMk/>
          <pc:sldMk cId="2202567429" sldId="297"/>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panose="02020603050405020304" pitchFamily="18" charset="0"/>
            </a:rPr>
            <a:t>Contact Information</a:t>
          </a:r>
          <a:endParaRPr lang="en-US">
            <a:latin typeface="+mn-lt"/>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mn-lt"/>
              <a:cs typeface="Times New Roman" panose="02020603050405020304" pitchFamily="18" charset="0"/>
              <a:hlinkClick xmlns:r="http://schemas.openxmlformats.org/officeDocument/2006/relationships" r:id="rId1"/>
            </a:rPr>
            <a:t>dacinfo@education.ky.gov</a:t>
          </a:r>
          <a:endParaRPr lang="en-US">
            <a:latin typeface="+mn-lt"/>
          </a:endParaRPr>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mn-lt"/>
              <a:cs typeface="Times New Roman" panose="02020603050405020304" pitchFamily="18" charset="0"/>
            </a:rPr>
            <a:t>(502) 564-4394</a:t>
          </a:r>
          <a:endParaRPr lang="en-US">
            <a:latin typeface="+mn-lt"/>
          </a:endParaRPr>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01420"/>
          <a:ext cx="7752799" cy="3187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16432" rIns="601703"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KDE DAC Information</a:t>
          </a: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hlinkClick xmlns:r="http://schemas.openxmlformats.org/officeDocument/2006/relationships" r:id="rId1"/>
            </a:rPr>
            <a:t>dacinfo@education.ky.gov</a:t>
          </a:r>
          <a:endParaRPr lang="en-US" sz="4400" kern="1200">
            <a:latin typeface="+mn-lt"/>
          </a:endParaRPr>
        </a:p>
        <a:p>
          <a:pPr marL="285750" lvl="1" indent="-285750" algn="l" defTabSz="1955800">
            <a:lnSpc>
              <a:spcPct val="90000"/>
            </a:lnSpc>
            <a:spcBef>
              <a:spcPct val="0"/>
            </a:spcBef>
            <a:spcAft>
              <a:spcPct val="15000"/>
            </a:spcAft>
            <a:buChar char="•"/>
          </a:pPr>
          <a:r>
            <a:rPr lang="en-US" sz="4400" kern="1200">
              <a:latin typeface="+mn-lt"/>
              <a:cs typeface="Times New Roman" panose="02020603050405020304" pitchFamily="18" charset="0"/>
            </a:rPr>
            <a:t>(502) 564-4394</a:t>
          </a:r>
          <a:endParaRPr lang="en-US" sz="4400" kern="1200">
            <a:latin typeface="+mn-lt"/>
          </a:endParaRPr>
        </a:p>
      </dsp:txBody>
      <dsp:txXfrm>
        <a:off x="0" y="701420"/>
        <a:ext cx="7752799" cy="3187800"/>
      </dsp:txXfrm>
    </dsp:sp>
    <dsp:sp modelId="{582781B1-11A1-43EE-AABF-775ACAB37D1D}">
      <dsp:nvSpPr>
        <dsp:cNvPr id="0" name=""/>
        <dsp:cNvSpPr/>
      </dsp:nvSpPr>
      <dsp:spPr>
        <a:xfrm>
          <a:off x="387639" y="51980"/>
          <a:ext cx="5426959" cy="1298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1955800">
            <a:lnSpc>
              <a:spcPct val="90000"/>
            </a:lnSpc>
            <a:spcBef>
              <a:spcPct val="0"/>
            </a:spcBef>
            <a:spcAft>
              <a:spcPct val="35000"/>
            </a:spcAft>
            <a:buNone/>
          </a:pPr>
          <a:r>
            <a:rPr lang="en-US" sz="4400" kern="1200">
              <a:latin typeface="+mn-lt"/>
              <a:cs typeface="Times New Roman" panose="02020603050405020304" pitchFamily="18" charset="0"/>
            </a:rPr>
            <a:t>Contact Information</a:t>
          </a:r>
          <a:endParaRPr lang="en-US" sz="4400" kern="1200">
            <a:latin typeface="+mn-lt"/>
          </a:endParaRPr>
        </a:p>
      </dsp:txBody>
      <dsp:txXfrm>
        <a:off x="451045" y="115386"/>
        <a:ext cx="5300147" cy="11720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3228-8D56-4A59-933F-19F42FB97D81}"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8C404-F245-4374-89D2-29B5018900C6}" type="slidenum">
              <a:rPr lang="en-US" smtClean="0"/>
              <a:t>‹#›</a:t>
            </a:fld>
            <a:endParaRPr lang="en-US"/>
          </a:p>
        </p:txBody>
      </p:sp>
    </p:spTree>
    <p:extLst>
      <p:ext uri="{BB962C8B-B14F-4D97-AF65-F5344CB8AC3E}">
        <p14:creationId xmlns:p14="http://schemas.microsoft.com/office/powerpoint/2010/main" val="223936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a:t>
            </a:r>
            <a:r>
              <a:rPr lang="en-US" dirty="0"/>
              <a:t>Module 4 of </a:t>
            </a:r>
            <a:r>
              <a:rPr lang="en-US"/>
              <a:t>the </a:t>
            </a:r>
            <a:r>
              <a:rPr lang="en-US" dirty="0"/>
              <a:t>Inclusion </a:t>
            </a:r>
            <a:r>
              <a:rPr lang="en-US"/>
              <a:t>of Special Populations Training 703 KAR 5:070. </a:t>
            </a:r>
            <a:endParaRPr lang="en-US" dirty="0">
              <a:solidFill>
                <a:srgbClr val="444444"/>
              </a:solidFill>
            </a:endParaRPr>
          </a:p>
          <a:p>
            <a:endParaRPr lang="en-US" kern="1200" dirty="0">
              <a:solidFill>
                <a:srgbClr val="444444"/>
              </a:solidFill>
              <a:effectLst/>
              <a:ea typeface="+mn-ea"/>
              <a:cs typeface="+mn-cs"/>
            </a:endParaRPr>
          </a:p>
          <a:p>
            <a:r>
              <a:rPr lang="en-US" dirty="0"/>
              <a:t>All four modules of this</a:t>
            </a:r>
            <a:r>
              <a:rPr lang="en-US" kern="1200" dirty="0">
                <a:solidFill>
                  <a:schemeClr val="tx1"/>
                </a:solidFill>
                <a:effectLst/>
              </a:rPr>
              <a:t> training must be completed prior to providing accommodations for any state-required assessments.</a:t>
            </a:r>
            <a:endParaRPr lang="en-US">
              <a:ea typeface="Calibri"/>
              <a:cs typeface="Calibri"/>
            </a:endParaRPr>
          </a:p>
        </p:txBody>
      </p:sp>
      <p:sp>
        <p:nvSpPr>
          <p:cNvPr id="4" name="Slide Number Placeholder 3"/>
          <p:cNvSpPr>
            <a:spLocks noGrp="1"/>
          </p:cNvSpPr>
          <p:nvPr>
            <p:ph type="sldNum" sz="quarter" idx="5"/>
          </p:nvPr>
        </p:nvSpPr>
        <p:spPr/>
        <p:txBody>
          <a:bodyPr/>
          <a:lstStyle/>
          <a:p>
            <a:fld id="{A018C404-F245-4374-89D2-29B5018900C6}" type="slidenum">
              <a:rPr lang="en-US" smtClean="0"/>
              <a:t>1</a:t>
            </a:fld>
            <a:endParaRPr lang="en-US"/>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Here are some allegation prevention tips for the previous accommodations.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Check your student calculators with the guidelines outlined in the test administration manual for that specific assessment you are administering. </a:t>
            </a:r>
            <a:endParaRPr lang="en-US" sz="1200" dirty="0">
              <a:solidFill>
                <a:schemeClr val="tx1"/>
              </a:solidFill>
              <a:ea typeface="Calibri"/>
              <a:cs typeface="Calibri"/>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Be sure your staff providing accommodations are fully trained and have signed a nondisclosure if necessary.</a:t>
            </a:r>
            <a:endParaRPr lang="en-US"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When grouping students for Oral Native Language Support, be aware of their proficiency test scores; a student who requires very little support should likely not be grouped with a student who requires extensive translation.</a:t>
            </a:r>
            <a:endParaRPr lang="en-US" sz="1200" dirty="0">
              <a:solidFill>
                <a:schemeClr val="tx1"/>
              </a:solidFill>
              <a:ea typeface="Calibri"/>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10</a:t>
            </a:fld>
            <a:endParaRPr lang="en-US"/>
          </a:p>
        </p:txBody>
      </p:sp>
    </p:spTree>
    <p:extLst>
      <p:ext uri="{BB962C8B-B14F-4D97-AF65-F5344CB8AC3E}">
        <p14:creationId xmlns:p14="http://schemas.microsoft.com/office/powerpoint/2010/main" val="300211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C5F0-665D-D4B8-CC25-1D8926A0E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85A2C-6B7F-896B-B687-11C7EF5FD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227DC-BFAA-C2AA-0E06-395AF6041458}"/>
              </a:ext>
            </a:extLst>
          </p:cNvPr>
          <p:cNvSpPr>
            <a:spLocks noGrp="1"/>
          </p:cNvSpPr>
          <p:nvPr>
            <p:ph type="body" idx="1"/>
          </p:nvPr>
        </p:nvSpPr>
        <p:spPr/>
        <p:txBody>
          <a:bodyPr/>
          <a:lstStyle/>
          <a:p>
            <a:pPr marL="0" indent="0">
              <a:buNone/>
            </a:pPr>
            <a:r>
              <a:rPr lang="en-US" sz="1200"/>
              <a:t>It is time for our third check for understanding, which will cover information about the accommodations of technology, manipulatives, reader, and scribe. I’ll give you a few minutes to read and answer these yes/no questions, and then we will discuss.</a:t>
            </a:r>
          </a:p>
          <a:p>
            <a:pPr marL="0" indent="0">
              <a:buNone/>
            </a:pPr>
            <a:endParaRPr lang="en-US" sz="1200"/>
          </a:p>
          <a:p>
            <a:pPr marL="228600" indent="-228600">
              <a:buAutoNum type="arabicPeriod"/>
            </a:pPr>
            <a:r>
              <a:rPr lang="en-US" sz="1200"/>
              <a:t>May a district group up to four students together for Oral Native Language Support? Yes. Up to four students with the same language may be grouped together. The best practice is to be  aware of the translation needs of the students.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2. Can the same types of calculators be used for all state-required assessments? The answer is no. The test administration manual for each assessment specifies the calculator guidelines for 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individual test.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3. Can a student use a text reader as a behavior modification? The answer is no. A text reader is an accommodation for a student who has a disability related to reading or as an EL support. It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not a behavior modification support. </a:t>
            </a:r>
          </a:p>
          <a:p>
            <a:pPr marL="0" indent="0">
              <a:buNone/>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4. If a student sleeps for 55 minutes of a 60-minute test, are they entitled to their extended time? The answer is no. The regulation states that the use of extended time on assessments shall be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utilized if the student is demonstrating on-task efforts toward constructive progress. (p.11, 22)</a:t>
            </a:r>
          </a:p>
          <a:p>
            <a:pPr marL="0" indent="0">
              <a:buNone/>
            </a:pPr>
            <a:endParaRPr lang="en-US" sz="1200"/>
          </a:p>
        </p:txBody>
      </p:sp>
      <p:sp>
        <p:nvSpPr>
          <p:cNvPr id="4" name="Slide Number Placeholder 3">
            <a:extLst>
              <a:ext uri="{FF2B5EF4-FFF2-40B4-BE49-F238E27FC236}">
                <a16:creationId xmlns:a16="http://schemas.microsoft.com/office/drawing/2014/main" id="{30671D90-91C0-B5A5-A272-B8FA36AEFCC2}"/>
              </a:ext>
            </a:extLst>
          </p:cNvPr>
          <p:cNvSpPr>
            <a:spLocks noGrp="1"/>
          </p:cNvSpPr>
          <p:nvPr>
            <p:ph type="sldNum" sz="quarter" idx="5"/>
          </p:nvPr>
        </p:nvSpPr>
        <p:spPr/>
        <p:txBody>
          <a:bodyPr/>
          <a:lstStyle/>
          <a:p>
            <a:fld id="{A018C404-F245-4374-89D2-29B5018900C6}" type="slidenum">
              <a:rPr lang="en-US" smtClean="0"/>
              <a:t>11</a:t>
            </a:fld>
            <a:endParaRPr lang="en-US"/>
          </a:p>
        </p:txBody>
      </p:sp>
    </p:spTree>
    <p:extLst>
      <p:ext uri="{BB962C8B-B14F-4D97-AF65-F5344CB8AC3E}">
        <p14:creationId xmlns:p14="http://schemas.microsoft.com/office/powerpoint/2010/main" val="273080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module 4. Please remember that all 4 modules must be completed for the full Inclusion of Special Populations regulation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If</a:t>
            </a:r>
            <a:r>
              <a:rPr lang="en-US" baseline="0" dirty="0"/>
              <a:t> you</a:t>
            </a:r>
            <a:r>
              <a:rPr lang="en-US" dirty="0"/>
              <a:t> </a:t>
            </a:r>
            <a:r>
              <a:rPr lang="en-US" baseline="0" dirty="0"/>
              <a:t>require further clarification, please </a:t>
            </a:r>
            <a:r>
              <a:rPr lang="en-US" dirty="0"/>
              <a:t>email</a:t>
            </a:r>
            <a:r>
              <a:rPr lang="en-US" baseline="0" dirty="0"/>
              <a:t> dacinfo@education.ky.gov or </a:t>
            </a:r>
            <a:r>
              <a:rPr lang="en-US" dirty="0"/>
              <a:t>call</a:t>
            </a:r>
            <a:r>
              <a:rPr lang="en-US" baseline="0" dirty="0"/>
              <a:t> 502-564-4394.</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A018C404-F245-4374-89D2-29B5018900C6}" type="slidenum">
              <a:rPr lang="en-US" smtClean="0"/>
              <a:t>12</a:t>
            </a:fld>
            <a:endParaRPr lang="en-US"/>
          </a:p>
        </p:txBody>
      </p:sp>
    </p:spTree>
    <p:extLst>
      <p:ext uri="{BB962C8B-B14F-4D97-AF65-F5344CB8AC3E}">
        <p14:creationId xmlns:p14="http://schemas.microsoft.com/office/powerpoint/2010/main" val="183558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4 will discuss conditions for specific accommodations.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are the most used accommodations allowed on state testing. </a:t>
            </a: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3</a:t>
            </a:fld>
            <a:endParaRPr lang="en-US"/>
          </a:p>
        </p:txBody>
      </p:sp>
    </p:spTree>
    <p:extLst>
      <p:ext uri="{BB962C8B-B14F-4D97-AF65-F5344CB8AC3E}">
        <p14:creationId xmlns:p14="http://schemas.microsoft.com/office/powerpoint/2010/main" val="56640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Calculators are available on state tests in the online format, handheld calculator, or both forms depending on the test being given. The type of calculator that can be used is governed by the Test Administration Manual for each assessment.</a:t>
            </a:r>
          </a:p>
          <a:p>
            <a:pPr>
              <a:spcBef>
                <a:spcPct val="0"/>
              </a:spcBef>
            </a:pPr>
            <a:endParaRPr lang="en-US" altLang="en-US"/>
          </a:p>
          <a:p>
            <a:pPr eaLnBrk="1" hangingPunct="1">
              <a:spcBef>
                <a:spcPct val="0"/>
              </a:spcBef>
            </a:pPr>
            <a:r>
              <a:rPr lang="en-US" altLang="en-US"/>
              <a:t>To use a calculator a student must:</a:t>
            </a:r>
            <a:endParaRPr lang="en-US" altLang="en-US">
              <a:cs typeface="Calibri"/>
            </a:endParaRPr>
          </a:p>
          <a:p>
            <a:pPr marL="171450" indent="-171450">
              <a:spcBef>
                <a:spcPct val="0"/>
              </a:spcBef>
              <a:buFontTx/>
              <a:buChar char="-"/>
            </a:pPr>
            <a:r>
              <a:rPr lang="en-US" altLang="en-US"/>
              <a:t>Have the type of calculator selected and have an active plan with documentation of a disability’s impact on mathematics calculation/reasoning.</a:t>
            </a:r>
            <a:endParaRPr lang="en-US" altLang="en-US">
              <a:cs typeface="Calibri"/>
            </a:endParaRPr>
          </a:p>
          <a:p>
            <a:pPr marL="171450" indent="-171450" eaLnBrk="1" hangingPunct="1">
              <a:spcBef>
                <a:spcPct val="0"/>
              </a:spcBef>
              <a:buFontTx/>
              <a:buChar char="-"/>
            </a:pPr>
            <a:r>
              <a:rPr lang="en-US" altLang="en-US"/>
              <a:t>Have used the calculator in routine instruction throughout the year.</a:t>
            </a:r>
            <a:endParaRPr lang="en-US" altLang="en-US">
              <a:cs typeface="Calibri"/>
            </a:endParaRPr>
          </a:p>
          <a:p>
            <a:pPr marL="171450" indent="-171450">
              <a:spcBef>
                <a:spcPct val="0"/>
              </a:spcBef>
              <a:buChar char="-"/>
            </a:pPr>
            <a:endParaRPr lang="en-US" altLang="en-US"/>
          </a:p>
          <a:p>
            <a:pPr eaLnBrk="1" hangingPunct="1">
              <a:spcBef>
                <a:spcPct val="0"/>
              </a:spcBef>
            </a:pPr>
            <a:r>
              <a:rPr lang="en-US" altLang="en-US"/>
              <a:t>If a student has a valid calculator accommodation, then that calculator is allowed on all sections, including Non-calculator</a:t>
            </a:r>
            <a:r>
              <a:rPr lang="en-US" altLang="en-US" baseline="0"/>
              <a:t> sections of tests.</a:t>
            </a:r>
            <a:endParaRPr lang="en-US" altLang="en-US" baseline="-25000">
              <a:cs typeface="Calibri"/>
            </a:endParaRPr>
          </a:p>
          <a:p>
            <a:pPr eaLnBrk="1" hangingPunct="1">
              <a:spcBef>
                <a:spcPct val="0"/>
              </a:spcBef>
            </a:pPr>
            <a:endParaRPr lang="en-US" altLang="en-US" baseline="-25000"/>
          </a:p>
          <a:p>
            <a:pPr>
              <a:spcBef>
                <a:spcPct val="0"/>
              </a:spcBef>
            </a:pPr>
            <a:r>
              <a:rPr lang="en-US" altLang="en-US" baseline="0"/>
              <a:t>It should be noted that the Calculator accommodation is a disability accommodation, not an EL accommodation.</a:t>
            </a:r>
            <a:endParaRPr lang="en-US" altLang="en-US" baseline="-25000">
              <a:cs typeface="Calibri"/>
            </a:endParaRPr>
          </a:p>
          <a:p>
            <a:endParaRPr lang="en-US"/>
          </a:p>
        </p:txBody>
      </p:sp>
      <p:sp>
        <p:nvSpPr>
          <p:cNvPr id="4" name="Slide Number Placeholder 3"/>
          <p:cNvSpPr>
            <a:spLocks noGrp="1"/>
          </p:cNvSpPr>
          <p:nvPr>
            <p:ph type="sldNum" sz="quarter" idx="5"/>
          </p:nvPr>
        </p:nvSpPr>
        <p:spPr/>
        <p:txBody>
          <a:bodyPr/>
          <a:lstStyle/>
          <a:p>
            <a:fld id="{A018C404-F245-4374-89D2-29B5018900C6}" type="slidenum">
              <a:rPr lang="en-US" smtClean="0"/>
              <a:t>4</a:t>
            </a:fld>
            <a:endParaRPr lang="en-US"/>
          </a:p>
        </p:txBody>
      </p:sp>
    </p:spTree>
    <p:extLst>
      <p:ext uri="{BB962C8B-B14F-4D97-AF65-F5344CB8AC3E}">
        <p14:creationId xmlns:p14="http://schemas.microsoft.com/office/powerpoint/2010/main" val="389474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CEF5-0A33-696C-0F79-D7E7D93D8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40775-0396-367B-5035-E5164753D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747C0-5542-2CA3-AFA8-73344BD62A9C}"/>
              </a:ext>
            </a:extLst>
          </p:cNvPr>
          <p:cNvSpPr>
            <a:spLocks noGrp="1"/>
          </p:cNvSpPr>
          <p:nvPr>
            <p:ph type="body" idx="1"/>
          </p:nvPr>
        </p:nvSpPr>
        <p:spPr/>
        <p:txBody>
          <a:bodyPr/>
          <a:lstStyle/>
          <a:p>
            <a:r>
              <a:rPr lang="en-US"/>
              <a:t>In order for the use of extended time to be allowed during the state-required content assessment, the student plan should include under what conditions a student will need extended time during instruction and assessments. Evaluation information and ongoing progress data will support the need for extended time. The use of extended time on the state-required content assessment shall be utilized as long as the student is demonstrating on-task efforts which allow the student to make constructive progress on completing their assessment responses. Please refer to the test manual for the specific assessment being administered for specifics regarding extended time.</a:t>
            </a:r>
          </a:p>
        </p:txBody>
      </p:sp>
      <p:sp>
        <p:nvSpPr>
          <p:cNvPr id="4" name="Slide Number Placeholder 3">
            <a:extLst>
              <a:ext uri="{FF2B5EF4-FFF2-40B4-BE49-F238E27FC236}">
                <a16:creationId xmlns:a16="http://schemas.microsoft.com/office/drawing/2014/main" id="{D7B9ED2F-6602-DD70-DB06-7919C60DE3A5}"/>
              </a:ext>
            </a:extLst>
          </p:cNvPr>
          <p:cNvSpPr>
            <a:spLocks noGrp="1"/>
          </p:cNvSpPr>
          <p:nvPr>
            <p:ph type="sldNum" sz="quarter" idx="5"/>
          </p:nvPr>
        </p:nvSpPr>
        <p:spPr/>
        <p:txBody>
          <a:bodyPr/>
          <a:lstStyle/>
          <a:p>
            <a:fld id="{A018C404-F245-4374-89D2-29B5018900C6}" type="slidenum">
              <a:rPr lang="en-US" smtClean="0"/>
              <a:t>5</a:t>
            </a:fld>
            <a:endParaRPr lang="en-US"/>
          </a:p>
        </p:txBody>
      </p:sp>
    </p:spTree>
    <p:extLst>
      <p:ext uri="{BB962C8B-B14F-4D97-AF65-F5344CB8AC3E}">
        <p14:creationId xmlns:p14="http://schemas.microsoft.com/office/powerpoint/2010/main" val="189989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B68B-B8B0-DA61-F10C-81C6D766F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9ABD4-1BCD-DC9C-5244-53C8A4F2C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1B14C-EAC7-281A-B30C-D06B5F5E6445}"/>
              </a:ext>
            </a:extLst>
          </p:cNvPr>
          <p:cNvSpPr>
            <a:spLocks noGrp="1"/>
          </p:cNvSpPr>
          <p:nvPr>
            <p:ph type="body" idx="1"/>
          </p:nvPr>
        </p:nvSpPr>
        <p:spPr/>
        <p:txBody>
          <a:bodyPr/>
          <a:lstStyle/>
          <a:p>
            <a:r>
              <a:rPr lang="en-US"/>
              <a:t>Behavior supports are allowed during the state-required content assessment when the student plan includes under what conditions a student will need those supports during instruction. They cannot be solely given during a state-required content assessment. This should be documented with evaluation and progress data. </a:t>
            </a:r>
          </a:p>
          <a:p>
            <a:endParaRPr lang="en-US"/>
          </a:p>
          <a:p>
            <a:r>
              <a:rPr lang="en-US"/>
              <a:t>Some strategies used may include positive behavioral interventions and supports as indicated in a student’s behavior intervention plan, IEP, or 504. The student may receive verbal, tangible, or tactile reinforcements for being on-task, such as a piece of candy or a fidget. The student may also use technology to focus attention or reduce stress.  Use of technology for these students does not mean they can automatically use a text to speech online reader or the online calculator.</a:t>
            </a:r>
            <a:r>
              <a:rPr lang="en-US" baseline="0"/>
              <a:t> It means if a student is given computer time as a reward for on task behavior, then the student would still be able to receive that reward after their test session is complete. Some students require classical music or a sound machine to help focus or reduce stress. </a:t>
            </a:r>
          </a:p>
          <a:p>
            <a:endParaRPr lang="en-US" baseline="0"/>
          </a:p>
          <a:p>
            <a:r>
              <a:rPr lang="en-US" baseline="0"/>
              <a:t>A strategy used for reinforcement or behavior modification may not distract or influence another student who is testing. If it does, then the student utilizing this accommodation will need to be tested outside the general test environment.</a:t>
            </a:r>
          </a:p>
          <a:p>
            <a:endParaRPr lang="en-US" baseline="0"/>
          </a:p>
          <a:p>
            <a:r>
              <a:rPr lang="en-US" baseline="0"/>
              <a:t>Please note that students who exhibit disruptive behavior prior to or during testing may be tested in a different location from their peers. This includes students who do not have a behavior plan, IEP, or 504. The administration code regulation provides districts the ability to have a plan to avoid disruptive situations in place prior to a test session. This is a local decision.</a:t>
            </a:r>
          </a:p>
          <a:p>
            <a:endParaRPr lang="en-US" baseline="0"/>
          </a:p>
          <a:p>
            <a:endParaRPr lang="en-US"/>
          </a:p>
        </p:txBody>
      </p:sp>
      <p:sp>
        <p:nvSpPr>
          <p:cNvPr id="4" name="Slide Number Placeholder 3">
            <a:extLst>
              <a:ext uri="{FF2B5EF4-FFF2-40B4-BE49-F238E27FC236}">
                <a16:creationId xmlns:a16="http://schemas.microsoft.com/office/drawing/2014/main" id="{F7A7C4CD-AC63-5B90-9A6E-B60B39089D0F}"/>
              </a:ext>
            </a:extLst>
          </p:cNvPr>
          <p:cNvSpPr>
            <a:spLocks noGrp="1"/>
          </p:cNvSpPr>
          <p:nvPr>
            <p:ph type="sldNum" sz="quarter" idx="5"/>
          </p:nvPr>
        </p:nvSpPr>
        <p:spPr/>
        <p:txBody>
          <a:bodyPr/>
          <a:lstStyle/>
          <a:p>
            <a:fld id="{A018C404-F245-4374-89D2-29B5018900C6}" type="slidenum">
              <a:rPr lang="en-US" smtClean="0"/>
              <a:t>6</a:t>
            </a:fld>
            <a:endParaRPr lang="en-US"/>
          </a:p>
        </p:txBody>
      </p:sp>
    </p:spTree>
    <p:extLst>
      <p:ext uri="{BB962C8B-B14F-4D97-AF65-F5344CB8AC3E}">
        <p14:creationId xmlns:p14="http://schemas.microsoft.com/office/powerpoint/2010/main" val="428214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43D7-2302-59BB-1BCD-1A1AC729A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7EB48-EAAB-E935-35C4-ED8127037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184EA-AED7-BAB3-39A7-9C81D2003A87}"/>
              </a:ext>
            </a:extLst>
          </p:cNvPr>
          <p:cNvSpPr>
            <a:spLocks noGrp="1"/>
          </p:cNvSpPr>
          <p:nvPr>
            <p:ph type="body" idx="1"/>
          </p:nvPr>
        </p:nvSpPr>
        <p:spPr/>
        <p:txBody>
          <a:bodyPr/>
          <a:lstStyle/>
          <a:p>
            <a:r>
              <a:rPr lang="en-US" baseline="0"/>
              <a:t>Students who are Deaf or Hard of Hearing who require an ASL interpreter must have a verified disability in the area of hearing and use sign language as their primary mode of communication due to that disability. The student must also use an interpreter during routine instruction. </a:t>
            </a:r>
          </a:p>
          <a:p>
            <a:endParaRPr lang="en-US" baseline="0"/>
          </a:p>
          <a:p>
            <a:r>
              <a:rPr lang="en-US" baseline="0"/>
              <a:t>While providing services during an assessment administration, an interpreter may not define vocabulary, provide content, or teach concepts. They should not lead students to a current answer. Anyone not employed in a certified position who is providing ASL interpretation must read and sign a nondisclosure form. An interpreter must not be used in place of technology.</a:t>
            </a:r>
          </a:p>
          <a:p>
            <a:endParaRPr lang="en-US"/>
          </a:p>
        </p:txBody>
      </p:sp>
      <p:sp>
        <p:nvSpPr>
          <p:cNvPr id="4" name="Slide Number Placeholder 3">
            <a:extLst>
              <a:ext uri="{FF2B5EF4-FFF2-40B4-BE49-F238E27FC236}">
                <a16:creationId xmlns:a16="http://schemas.microsoft.com/office/drawing/2014/main" id="{91BE57DC-8ADD-B91B-4EC8-081480D4CE36}"/>
              </a:ext>
            </a:extLst>
          </p:cNvPr>
          <p:cNvSpPr>
            <a:spLocks noGrp="1"/>
          </p:cNvSpPr>
          <p:nvPr>
            <p:ph type="sldNum" sz="quarter" idx="5"/>
          </p:nvPr>
        </p:nvSpPr>
        <p:spPr/>
        <p:txBody>
          <a:bodyPr/>
          <a:lstStyle/>
          <a:p>
            <a:fld id="{A018C404-F245-4374-89D2-29B5018900C6}" type="slidenum">
              <a:rPr lang="en-US" smtClean="0"/>
              <a:t>7</a:t>
            </a:fld>
            <a:endParaRPr lang="en-US"/>
          </a:p>
        </p:txBody>
      </p:sp>
    </p:spTree>
    <p:extLst>
      <p:ext uri="{BB962C8B-B14F-4D97-AF65-F5344CB8AC3E}">
        <p14:creationId xmlns:p14="http://schemas.microsoft.com/office/powerpoint/2010/main" val="75467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D7FFE-6043-49B3-1A71-A692002EE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95382-7F99-34D1-468D-925CFB11D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24533-774A-B103-18AE-A873006A0463}"/>
              </a:ext>
            </a:extLst>
          </p:cNvPr>
          <p:cNvSpPr>
            <a:spLocks noGrp="1"/>
          </p:cNvSpPr>
          <p:nvPr>
            <p:ph type="body" idx="1"/>
          </p:nvPr>
        </p:nvSpPr>
        <p:spPr/>
        <p:txBody>
          <a:bodyPr/>
          <a:lstStyle/>
          <a:p>
            <a:pPr>
              <a:spcBef>
                <a:spcPct val="0"/>
              </a:spcBef>
            </a:pPr>
            <a:r>
              <a:rPr lang="en-US" altLang="en-US"/>
              <a:t>Oral Native Language Support, or ONLS is an administration strategy accommodation for EL students. </a:t>
            </a:r>
          </a:p>
          <a:p>
            <a:pPr>
              <a:spcBef>
                <a:spcPct val="0"/>
              </a:spcBef>
            </a:pPr>
            <a:r>
              <a:rPr lang="en-US" altLang="en-US"/>
              <a:t>The level of translation support for each student should be based on the student’s individual language needs as documented in the PSP. This may range from translating specific vocabulary to translating all written parts of the content assessment. Directions may be simplified, but test content should never be paraphrased or simplified. </a:t>
            </a:r>
          </a:p>
          <a:p>
            <a:pPr>
              <a:spcBef>
                <a:spcPct val="0"/>
              </a:spcBef>
            </a:pPr>
            <a:endParaRPr lang="en-US" altLang="en-US"/>
          </a:p>
          <a:p>
            <a:pPr>
              <a:spcBef>
                <a:spcPct val="0"/>
              </a:spcBef>
            </a:pPr>
            <a:r>
              <a:rPr lang="en-US" altLang="en-US"/>
              <a:t>To meet the needs for translators, students may utilize a different testing schedule for EL students as long as the schedule falls within the test window. Please refer to the test literature for your specific assessment for details. </a:t>
            </a:r>
          </a:p>
          <a:p>
            <a:pPr>
              <a:spcBef>
                <a:spcPct val="0"/>
              </a:spcBef>
            </a:pPr>
            <a:endParaRPr lang="en-US" altLang="en-US"/>
          </a:p>
          <a:p>
            <a:pPr>
              <a:spcBef>
                <a:spcPct val="0"/>
              </a:spcBef>
            </a:pPr>
            <a:r>
              <a:rPr lang="en-US" altLang="en-US"/>
              <a:t>ONLS may be provided in a small group of up to four students. Electronic translation devices such as Google translate, </a:t>
            </a:r>
            <a:r>
              <a:rPr lang="en-US" altLang="en-US" err="1"/>
              <a:t>Pocketalk</a:t>
            </a:r>
            <a:r>
              <a:rPr lang="en-US" altLang="en-US"/>
              <a:t>, or translation headphones are not permitted. Telephone translation services are not permitted. </a:t>
            </a:r>
          </a:p>
          <a:p>
            <a:pPr>
              <a:spcBef>
                <a:spcPct val="0"/>
              </a:spcBef>
            </a:pPr>
            <a:endParaRPr lang="en-US" altLang="en-US"/>
          </a:p>
          <a:p>
            <a:pPr>
              <a:spcBef>
                <a:spcPct val="0"/>
              </a:spcBef>
            </a:pPr>
            <a:r>
              <a:rPr lang="en-US" altLang="en-US"/>
              <a:t>Anyone not employed in a certified position who will be providing language support services must complete both Administration Code and Inclusion regulations trainings and sign a nondisclosure.</a:t>
            </a:r>
            <a:endParaRPr lang="en-US" altLang="en-US" baseline="-25000">
              <a:cs typeface="Calibri"/>
            </a:endParaRPr>
          </a:p>
          <a:p>
            <a:endParaRPr lang="en-US"/>
          </a:p>
        </p:txBody>
      </p:sp>
      <p:sp>
        <p:nvSpPr>
          <p:cNvPr id="4" name="Slide Number Placeholder 3">
            <a:extLst>
              <a:ext uri="{FF2B5EF4-FFF2-40B4-BE49-F238E27FC236}">
                <a16:creationId xmlns:a16="http://schemas.microsoft.com/office/drawing/2014/main" id="{F359D3F9-03A6-29C0-D073-FF3D724D943F}"/>
              </a:ext>
            </a:extLst>
          </p:cNvPr>
          <p:cNvSpPr>
            <a:spLocks noGrp="1"/>
          </p:cNvSpPr>
          <p:nvPr>
            <p:ph type="sldNum" sz="quarter" idx="5"/>
          </p:nvPr>
        </p:nvSpPr>
        <p:spPr/>
        <p:txBody>
          <a:bodyPr/>
          <a:lstStyle/>
          <a:p>
            <a:fld id="{A018C404-F245-4374-89D2-29B5018900C6}" type="slidenum">
              <a:rPr lang="en-US" smtClean="0"/>
              <a:t>8</a:t>
            </a:fld>
            <a:endParaRPr lang="en-US"/>
          </a:p>
        </p:txBody>
      </p:sp>
    </p:spTree>
    <p:extLst>
      <p:ext uri="{BB962C8B-B14F-4D97-AF65-F5344CB8AC3E}">
        <p14:creationId xmlns:p14="http://schemas.microsoft.com/office/powerpoint/2010/main" val="19095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F40F-C544-CC2B-E467-3E5319310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26524-89FF-80F2-F37D-141ABC4D0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8258-9999-68CC-6C89-1CB5023E227E}"/>
              </a:ext>
            </a:extLst>
          </p:cNvPr>
          <p:cNvSpPr>
            <a:spLocks noGrp="1"/>
          </p:cNvSpPr>
          <p:nvPr>
            <p:ph type="body" idx="1"/>
          </p:nvPr>
        </p:nvSpPr>
        <p:spPr/>
        <p:txBody>
          <a:bodyPr/>
          <a:lstStyle/>
          <a:p>
            <a:pPr>
              <a:spcBef>
                <a:spcPct val="0"/>
              </a:spcBef>
            </a:pPr>
            <a:r>
              <a:rPr lang="en-US" altLang="en-US"/>
              <a:t>Bilingual/English dictionaries are a processing and response accommodation for EL students. The bilingual or English dictionaries can be in print or electronic versions. Consistent with best practices for ELs, the dictionary used should be a word- to-word translation without definitions. </a:t>
            </a:r>
          </a:p>
          <a:p>
            <a:pPr>
              <a:spcBef>
                <a:spcPct val="0"/>
              </a:spcBef>
            </a:pPr>
            <a:endParaRPr lang="en-US" altLang="en-US"/>
          </a:p>
          <a:p>
            <a:pPr>
              <a:spcBef>
                <a:spcPct val="0"/>
              </a:spcBef>
            </a:pPr>
            <a:r>
              <a:rPr lang="en-US" altLang="en-US"/>
              <a:t>When using an electronic bilingual or English dictionary make sure that other capabilities such as going to the Internet, translating whole phrases and sentences, etc. are turned off before using this accommodation on the state-required content assessments. Again, Google translate or </a:t>
            </a:r>
            <a:r>
              <a:rPr lang="en-US" altLang="en-US" err="1"/>
              <a:t>Pocketalk</a:t>
            </a:r>
            <a:r>
              <a:rPr lang="en-US" altLang="en-US"/>
              <a:t> may not be used. Electronic dictionaries should be used in a 1:1 setting. </a:t>
            </a:r>
          </a:p>
          <a:p>
            <a:pPr>
              <a:spcBef>
                <a:spcPct val="0"/>
              </a:spcBef>
            </a:pPr>
            <a:endParaRPr lang="en-US" altLang="en-US"/>
          </a:p>
          <a:p>
            <a:pPr>
              <a:spcBef>
                <a:spcPct val="0"/>
              </a:spcBef>
            </a:pPr>
            <a:r>
              <a:rPr lang="en-US" altLang="en-US"/>
              <a:t>Paper dictionaries may be used in a small group setting or in a larger group if best practices are taken to ensure this does not cause a distraction to other students who are testing.</a:t>
            </a:r>
          </a:p>
          <a:p>
            <a:endParaRPr lang="en-US"/>
          </a:p>
        </p:txBody>
      </p:sp>
      <p:sp>
        <p:nvSpPr>
          <p:cNvPr id="4" name="Slide Number Placeholder 3">
            <a:extLst>
              <a:ext uri="{FF2B5EF4-FFF2-40B4-BE49-F238E27FC236}">
                <a16:creationId xmlns:a16="http://schemas.microsoft.com/office/drawing/2014/main" id="{4D7E103C-AF5B-8A22-2778-8B19D19E9285}"/>
              </a:ext>
            </a:extLst>
          </p:cNvPr>
          <p:cNvSpPr>
            <a:spLocks noGrp="1"/>
          </p:cNvSpPr>
          <p:nvPr>
            <p:ph type="sldNum" sz="quarter" idx="5"/>
          </p:nvPr>
        </p:nvSpPr>
        <p:spPr/>
        <p:txBody>
          <a:bodyPr/>
          <a:lstStyle/>
          <a:p>
            <a:fld id="{A018C404-F245-4374-89D2-29B5018900C6}" type="slidenum">
              <a:rPr lang="en-US" smtClean="0"/>
              <a:t>9</a:t>
            </a:fld>
            <a:endParaRPr lang="en-US"/>
          </a:p>
        </p:txBody>
      </p:sp>
    </p:spTree>
    <p:extLst>
      <p:ext uri="{BB962C8B-B14F-4D97-AF65-F5344CB8AC3E}">
        <p14:creationId xmlns:p14="http://schemas.microsoft.com/office/powerpoint/2010/main" val="2522524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60310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a:t>Inclusion of Special Populations Training</a:t>
            </a:r>
            <a:br>
              <a:rPr lang="en-US"/>
            </a:br>
            <a:r>
              <a:rPr lang="en-US"/>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t>Office of Assessment and Accountability</a:t>
            </a:r>
          </a:p>
          <a:p>
            <a:endParaRPr lang="en-US" b="1">
              <a:solidFill>
                <a:schemeClr val="tx1"/>
              </a:solidFill>
            </a:endParaRP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FDC-B27D-47FC-A941-4BD148C3442D}"/>
              </a:ext>
            </a:extLst>
          </p:cNvPr>
          <p:cNvSpPr>
            <a:spLocks noGrp="1"/>
          </p:cNvSpPr>
          <p:nvPr>
            <p:ph type="title"/>
          </p:nvPr>
        </p:nvSpPr>
        <p:spPr>
          <a:xfrm>
            <a:off x="304800" y="-92075"/>
            <a:ext cx="10515600" cy="1325563"/>
          </a:xfrm>
        </p:spPr>
        <p:txBody>
          <a:bodyPr/>
          <a:lstStyle/>
          <a:p>
            <a:r>
              <a:rPr lang="en-US"/>
              <a:t>Allegation Prevention/Best Practices </a:t>
            </a:r>
          </a:p>
        </p:txBody>
      </p:sp>
      <p:sp>
        <p:nvSpPr>
          <p:cNvPr id="3" name="Content Placeholder 2">
            <a:extLst>
              <a:ext uri="{FF2B5EF4-FFF2-40B4-BE49-F238E27FC236}">
                <a16:creationId xmlns:a16="http://schemas.microsoft.com/office/drawing/2014/main" id="{A92AD15A-BC5A-4994-8B93-AD06FA182D3F}"/>
              </a:ext>
            </a:extLst>
          </p:cNvPr>
          <p:cNvSpPr>
            <a:spLocks noGrp="1"/>
          </p:cNvSpPr>
          <p:nvPr>
            <p:ph idx="1"/>
          </p:nvPr>
        </p:nvSpPr>
        <p:spPr>
          <a:xfrm>
            <a:off x="631371" y="1230313"/>
            <a:ext cx="10515600" cy="4351338"/>
          </a:xfrm>
        </p:spPr>
        <p:txBody>
          <a:bodyPr>
            <a:normAutofit fontScale="92500" lnSpcReduction="10000"/>
          </a:bodyPr>
          <a:lstStyle/>
          <a:p>
            <a:r>
              <a:rPr lang="en-US" sz="3200">
                <a:solidFill>
                  <a:schemeClr val="tx1"/>
                </a:solidFill>
              </a:rPr>
              <a:t>Be sure that any calculator used on an assessment is in alignment with the guidelines outlined in the test administration manual for the specific assessment you are administering.</a:t>
            </a:r>
          </a:p>
          <a:p>
            <a:r>
              <a:rPr lang="en-US" sz="3200">
                <a:solidFill>
                  <a:schemeClr val="tx1"/>
                </a:solidFill>
              </a:rPr>
              <a:t>Make sure anyone not employed in a certified position who is providing accommodations is trained in both Administration Code and Inclusion of Special Populations regulations and reads and signs a nondisclosure.</a:t>
            </a:r>
          </a:p>
          <a:p>
            <a:r>
              <a:rPr lang="en-US" sz="3200">
                <a:solidFill>
                  <a:schemeClr val="tx1"/>
                </a:solidFill>
              </a:rPr>
              <a:t>Be aware of student English language proficiency scores when grouping students for Oral Native Language Support. </a:t>
            </a:r>
          </a:p>
          <a:p>
            <a:endParaRPr lang="en-US" sz="3200">
              <a:solidFill>
                <a:schemeClr val="tx1"/>
              </a:solidFill>
            </a:endParaRPr>
          </a:p>
          <a:p>
            <a:endParaRPr lang="en-US" sz="3200">
              <a:solidFill>
                <a:schemeClr val="tx1"/>
              </a:solidFill>
            </a:endParaRPr>
          </a:p>
        </p:txBody>
      </p:sp>
      <p:sp>
        <p:nvSpPr>
          <p:cNvPr id="5" name="Rectangle 4">
            <a:extLst>
              <a:ext uri="{FF2B5EF4-FFF2-40B4-BE49-F238E27FC236}">
                <a16:creationId xmlns:a16="http://schemas.microsoft.com/office/drawing/2014/main" id="{BC3C508C-55F8-482F-A6CA-833C692CAE0B}"/>
              </a:ext>
            </a:extLst>
          </p:cNvPr>
          <p:cNvSpPr/>
          <p:nvPr/>
        </p:nvSpPr>
        <p:spPr>
          <a:xfrm>
            <a:off x="7503884" y="5969560"/>
            <a:ext cx="453970" cy="369332"/>
          </a:xfrm>
          <a:prstGeom prst="rect">
            <a:avLst/>
          </a:prstGeom>
        </p:spPr>
        <p:txBody>
          <a:bodyPr wrap="none">
            <a:spAutoFit/>
          </a:bodyPr>
          <a:lstStyle/>
          <a:p>
            <a:r>
              <a:rPr lang="en-US">
                <a:solidFill>
                  <a:schemeClr val="bg1"/>
                </a:solidFill>
              </a:rPr>
              <a:t>43</a:t>
            </a:r>
          </a:p>
        </p:txBody>
      </p:sp>
    </p:spTree>
    <p:extLst>
      <p:ext uri="{BB962C8B-B14F-4D97-AF65-F5344CB8AC3E}">
        <p14:creationId xmlns:p14="http://schemas.microsoft.com/office/powerpoint/2010/main" val="220256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6061-7AF5-98A8-69CE-915138219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F228B-37D6-3694-D4D0-9DFC0CF8DEEC}"/>
              </a:ext>
            </a:extLst>
          </p:cNvPr>
          <p:cNvSpPr>
            <a:spLocks noGrp="1"/>
          </p:cNvSpPr>
          <p:nvPr>
            <p:ph type="title"/>
          </p:nvPr>
        </p:nvSpPr>
        <p:spPr>
          <a:xfrm>
            <a:off x="282692" y="-206703"/>
            <a:ext cx="10515600" cy="1325563"/>
          </a:xfrm>
        </p:spPr>
        <p:txBody>
          <a:bodyPr/>
          <a:lstStyle/>
          <a:p>
            <a:r>
              <a:rPr lang="en-US"/>
              <a:t>Check for Understanding (4)</a:t>
            </a:r>
          </a:p>
        </p:txBody>
      </p:sp>
      <p:sp>
        <p:nvSpPr>
          <p:cNvPr id="3" name="Content Placeholder 2">
            <a:extLst>
              <a:ext uri="{FF2B5EF4-FFF2-40B4-BE49-F238E27FC236}">
                <a16:creationId xmlns:a16="http://schemas.microsoft.com/office/drawing/2014/main" id="{BD897758-23F7-D0C5-3685-5E1E2080A51B}"/>
              </a:ext>
            </a:extLst>
          </p:cNvPr>
          <p:cNvSpPr>
            <a:spLocks noGrp="1"/>
          </p:cNvSpPr>
          <p:nvPr>
            <p:ph idx="1"/>
          </p:nvPr>
        </p:nvSpPr>
        <p:spPr>
          <a:xfrm>
            <a:off x="533400" y="852407"/>
            <a:ext cx="10515600" cy="4702880"/>
          </a:xfrm>
        </p:spPr>
        <p:txBody>
          <a:bodyPr vert="horz" lIns="91440" tIns="45720" rIns="91440" bIns="45720" rtlCol="0" anchor="t">
            <a:normAutofit/>
          </a:bodyPr>
          <a:lstStyle/>
          <a:p>
            <a:pPr marL="514350" indent="-514350">
              <a:buAutoNum type="arabicPeriod"/>
            </a:pPr>
            <a:r>
              <a:rPr lang="en-US" sz="3200"/>
              <a:t>May a district group up to four students together for Oral Native Language Support?</a:t>
            </a:r>
          </a:p>
          <a:p>
            <a:pPr marL="514350" indent="-514350">
              <a:buAutoNum type="arabicPeriod"/>
            </a:pPr>
            <a:r>
              <a:rPr lang="en-US" sz="3200"/>
              <a:t>Can the same types of calculators be used for all state-required assessments?</a:t>
            </a:r>
          </a:p>
          <a:p>
            <a:pPr marL="514350" indent="-514350">
              <a:buAutoNum type="arabicPeriod"/>
            </a:pPr>
            <a:r>
              <a:rPr lang="en-US" sz="3200"/>
              <a:t>Can a student use a text reader as a behavior modification?</a:t>
            </a:r>
          </a:p>
          <a:p>
            <a:pPr marL="514350" indent="-514350">
              <a:buAutoNum type="arabicPeriod"/>
            </a:pPr>
            <a:r>
              <a:rPr lang="en-US" sz="3200"/>
              <a:t>If a student sleeps for 55 minutes of a 60-minute test, are they entitled to their extended time?</a:t>
            </a:r>
          </a:p>
          <a:p>
            <a:pPr marL="514350" indent="-514350">
              <a:buAutoNum type="arabicPeriod"/>
            </a:pPr>
            <a:endParaRPr lang="en-US"/>
          </a:p>
          <a:p>
            <a:pPr marL="514350" indent="-514350">
              <a:buAutoNum type="arabicPeriod"/>
            </a:pPr>
            <a:endParaRPr lang="en-US"/>
          </a:p>
          <a:p>
            <a:pPr marL="514350" indent="-514350">
              <a:buAutoNum type="arabicPeriod"/>
            </a:pPr>
            <a:endParaRPr lang="en-US"/>
          </a:p>
        </p:txBody>
      </p:sp>
      <p:sp>
        <p:nvSpPr>
          <p:cNvPr id="5" name="Rectangle 4">
            <a:extLst>
              <a:ext uri="{FF2B5EF4-FFF2-40B4-BE49-F238E27FC236}">
                <a16:creationId xmlns:a16="http://schemas.microsoft.com/office/drawing/2014/main" id="{E0529CAD-1F4A-E981-0E78-E05D214ECC16}"/>
              </a:ext>
            </a:extLst>
          </p:cNvPr>
          <p:cNvSpPr/>
          <p:nvPr/>
        </p:nvSpPr>
        <p:spPr>
          <a:xfrm>
            <a:off x="7503884" y="5969560"/>
            <a:ext cx="455574" cy="369332"/>
          </a:xfrm>
          <a:prstGeom prst="rect">
            <a:avLst/>
          </a:prstGeom>
        </p:spPr>
        <p:txBody>
          <a:bodyPr wrap="none">
            <a:spAutoFit/>
          </a:bodyPr>
          <a:lstStyle/>
          <a:p>
            <a:r>
              <a:rPr lang="en-US">
                <a:solidFill>
                  <a:schemeClr val="bg1"/>
                </a:solidFill>
              </a:rPr>
              <a:t>44</a:t>
            </a:r>
          </a:p>
        </p:txBody>
      </p:sp>
    </p:spTree>
    <p:extLst>
      <p:ext uri="{BB962C8B-B14F-4D97-AF65-F5344CB8AC3E}">
        <p14:creationId xmlns:p14="http://schemas.microsoft.com/office/powerpoint/2010/main" val="102479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extLst>
              <p:ext uri="{D42A27DB-BD31-4B8C-83A1-F6EECF244321}">
                <p14:modId xmlns:p14="http://schemas.microsoft.com/office/powerpoint/2010/main" val="2281409926"/>
              </p:ext>
            </p:extLst>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2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Conditions for Specific Accommodations</a:t>
            </a:r>
          </a:p>
          <a:p>
            <a:pPr marL="914400" lvl="1" indent="-457200">
              <a:buFont typeface="Wingdings" panose="05000000000000000000" pitchFamily="2" charset="2"/>
              <a:buChar char="Ø"/>
            </a:pPr>
            <a:r>
              <a:rPr lang="en-US" dirty="0"/>
              <a:t>Calculators</a:t>
            </a:r>
          </a:p>
          <a:p>
            <a:pPr marL="914400" lvl="1" indent="-457200">
              <a:buFont typeface="Wingdings" panose="05000000000000000000" pitchFamily="2" charset="2"/>
              <a:buChar char="Ø"/>
            </a:pPr>
            <a:r>
              <a:rPr lang="en-US" dirty="0"/>
              <a:t>Extended Time</a:t>
            </a:r>
          </a:p>
          <a:p>
            <a:pPr marL="914400" lvl="1" indent="-457200">
              <a:buFont typeface="Wingdings" panose="05000000000000000000" pitchFamily="2" charset="2"/>
              <a:buChar char="Ø"/>
            </a:pPr>
            <a:r>
              <a:rPr lang="en-US" dirty="0"/>
              <a:t>Reinforcement/Behavior Modification</a:t>
            </a:r>
          </a:p>
          <a:p>
            <a:pPr marL="914400" lvl="1" indent="-457200">
              <a:buFont typeface="Wingdings" panose="05000000000000000000" pitchFamily="2" charset="2"/>
              <a:buChar char="Ø"/>
            </a:pPr>
            <a:r>
              <a:rPr lang="en-US" dirty="0"/>
              <a:t>Interpreters for DHH</a:t>
            </a:r>
          </a:p>
          <a:p>
            <a:pPr marL="914400" lvl="1" indent="-457200">
              <a:buFont typeface="Wingdings" panose="05000000000000000000" pitchFamily="2" charset="2"/>
              <a:buChar char="Ø"/>
            </a:pPr>
            <a:r>
              <a:rPr lang="en-US" dirty="0"/>
              <a:t>Oral Native Language Support</a:t>
            </a:r>
          </a:p>
          <a:p>
            <a:pPr marL="914400" lvl="1" indent="-457200">
              <a:buFont typeface="Wingdings" panose="05000000000000000000" pitchFamily="2" charset="2"/>
              <a:buChar char="Ø"/>
            </a:pPr>
            <a:r>
              <a:rPr lang="en-US" dirty="0"/>
              <a:t>Bilingual/English Dictionary</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4</a:t>
            </a:r>
          </a:p>
        </p:txBody>
      </p:sp>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4</a:t>
            </a:r>
            <a:endParaRPr lang="en-US" sz="4100" dirty="0"/>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130629" y="9291"/>
            <a:ext cx="11976847" cy="1334527"/>
          </a:xfrm>
        </p:spPr>
        <p:txBody>
          <a:bodyPr/>
          <a:lstStyle/>
          <a:p>
            <a:r>
              <a:rPr lang="en-US"/>
              <a:t>Most Common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359228" y="1525700"/>
            <a:ext cx="4731388" cy="4351338"/>
          </a:xfrm>
        </p:spPr>
        <p:txBody>
          <a:bodyPr/>
          <a:lstStyle/>
          <a:p>
            <a:r>
              <a:rPr lang="en-US"/>
              <a:t>Assistive Technology</a:t>
            </a:r>
          </a:p>
          <a:p>
            <a:r>
              <a:rPr lang="en-US"/>
              <a:t>Manipulatives</a:t>
            </a:r>
          </a:p>
          <a:p>
            <a:r>
              <a:rPr lang="en-US"/>
              <a:t>Reader</a:t>
            </a:r>
          </a:p>
          <a:p>
            <a:r>
              <a:rPr lang="en-US"/>
              <a:t>Scribe</a:t>
            </a:r>
          </a:p>
          <a:p>
            <a:r>
              <a:rPr lang="en-US"/>
              <a:t>Calculator</a:t>
            </a:r>
          </a:p>
          <a:p>
            <a:r>
              <a:rPr lang="en-US"/>
              <a:t>Extended Time</a:t>
            </a:r>
          </a:p>
          <a:p>
            <a:pPr marL="0" indent="0">
              <a:buNone/>
            </a:pPr>
            <a:endParaRPr lang="en-US"/>
          </a:p>
        </p:txBody>
      </p:sp>
      <p:sp>
        <p:nvSpPr>
          <p:cNvPr id="6" name="Rectangle 5">
            <a:extLst>
              <a:ext uri="{FF2B5EF4-FFF2-40B4-BE49-F238E27FC236}">
                <a16:creationId xmlns:a16="http://schemas.microsoft.com/office/drawing/2014/main" id="{CC2417DF-0CCB-4B94-9262-1AD48D87708C}"/>
              </a:ext>
            </a:extLst>
          </p:cNvPr>
          <p:cNvSpPr/>
          <p:nvPr/>
        </p:nvSpPr>
        <p:spPr>
          <a:xfrm>
            <a:off x="7503884" y="5969560"/>
            <a:ext cx="453970" cy="369332"/>
          </a:xfrm>
          <a:prstGeom prst="rect">
            <a:avLst/>
          </a:prstGeom>
        </p:spPr>
        <p:txBody>
          <a:bodyPr wrap="none">
            <a:spAutoFit/>
          </a:bodyPr>
          <a:lstStyle/>
          <a:p>
            <a:r>
              <a:rPr lang="en-US">
                <a:solidFill>
                  <a:schemeClr val="bg1"/>
                </a:solidFill>
              </a:rPr>
              <a:t>25</a:t>
            </a:r>
          </a:p>
        </p:txBody>
      </p:sp>
      <p:sp>
        <p:nvSpPr>
          <p:cNvPr id="5" name="Content Placeholder 2">
            <a:extLst>
              <a:ext uri="{FF2B5EF4-FFF2-40B4-BE49-F238E27FC236}">
                <a16:creationId xmlns:a16="http://schemas.microsoft.com/office/drawing/2014/main" id="{7C5AB66E-E3A5-3AAD-625E-A4AD0E1A62CA}"/>
              </a:ext>
            </a:extLst>
          </p:cNvPr>
          <p:cNvSpPr txBox="1">
            <a:spLocks/>
          </p:cNvSpPr>
          <p:nvPr/>
        </p:nvSpPr>
        <p:spPr>
          <a:xfrm>
            <a:off x="5365174" y="1481020"/>
            <a:ext cx="6221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Reinforcement/Behavior Modification</a:t>
            </a:r>
          </a:p>
          <a:p>
            <a:r>
              <a:rPr lang="en-US"/>
              <a:t>Interpreters for Deaf/Hard of Hearing </a:t>
            </a:r>
          </a:p>
          <a:p>
            <a:r>
              <a:rPr lang="en-US"/>
              <a:t>Oral Native Language Support</a:t>
            </a:r>
          </a:p>
          <a:p>
            <a:r>
              <a:rPr lang="en-US"/>
              <a:t>English/Bilingual Dictionaries</a:t>
            </a:r>
          </a:p>
          <a:p>
            <a:pPr marL="0" inden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334802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DAE-C8B3-43BF-B076-BDEBE904C0C5}"/>
              </a:ext>
            </a:extLst>
          </p:cNvPr>
          <p:cNvSpPr>
            <a:spLocks noGrp="1"/>
          </p:cNvSpPr>
          <p:nvPr>
            <p:ph type="title"/>
          </p:nvPr>
        </p:nvSpPr>
        <p:spPr>
          <a:xfrm>
            <a:off x="250371" y="65314"/>
            <a:ext cx="9927771" cy="690789"/>
          </a:xfrm>
        </p:spPr>
        <p:txBody>
          <a:bodyPr>
            <a:normAutofit fontScale="90000"/>
          </a:bodyPr>
          <a:lstStyle/>
          <a:p>
            <a:r>
              <a:rPr lang="en-US"/>
              <a:t>Calculators</a:t>
            </a:r>
            <a:r>
              <a:rPr lang="en-US" sz="4400" baseline="-25000"/>
              <a:t> p.11, 22, 28 </a:t>
            </a:r>
            <a:r>
              <a:rPr lang="en-US" sz="4400"/>
              <a:t> </a:t>
            </a:r>
            <a:r>
              <a:rPr lang="en-US"/>
              <a:t> </a:t>
            </a:r>
          </a:p>
        </p:txBody>
      </p:sp>
      <p:sp>
        <p:nvSpPr>
          <p:cNvPr id="3" name="TextBox 2">
            <a:extLst>
              <a:ext uri="{FF2B5EF4-FFF2-40B4-BE49-F238E27FC236}">
                <a16:creationId xmlns:a16="http://schemas.microsoft.com/office/drawing/2014/main" id="{8EC86BFB-623D-C224-279A-AF785254D03E}"/>
              </a:ext>
            </a:extLst>
          </p:cNvPr>
          <p:cNvSpPr txBox="1"/>
          <p:nvPr/>
        </p:nvSpPr>
        <p:spPr>
          <a:xfrm>
            <a:off x="423890" y="674400"/>
            <a:ext cx="11272241" cy="5016758"/>
          </a:xfrm>
          <a:prstGeom prst="rect">
            <a:avLst/>
          </a:prstGeom>
          <a:noFill/>
        </p:spPr>
        <p:txBody>
          <a:bodyPr wrap="square" rtlCol="0">
            <a:spAutoFit/>
          </a:bodyPr>
          <a:lstStyle/>
          <a:p>
            <a:pPr marL="285750" indent="-285750">
              <a:buFont typeface="Arial" panose="020B0604020202020204" pitchFamily="34" charset="0"/>
              <a:buChar char="•"/>
            </a:pPr>
            <a:r>
              <a:rPr lang="en-US" sz="3200"/>
              <a:t>Calculators may be handheld or online. </a:t>
            </a:r>
          </a:p>
          <a:p>
            <a:pPr marL="285750" indent="-285750">
              <a:buFont typeface="Arial" panose="020B0604020202020204" pitchFamily="34" charset="0"/>
              <a:buChar char="•"/>
            </a:pPr>
            <a:r>
              <a:rPr lang="en-US" sz="3200"/>
              <a:t>It must be documented on the student plan with evidence of a disability’s impact on mathematics calculation.</a:t>
            </a:r>
          </a:p>
          <a:p>
            <a:pPr marL="285750" indent="-285750">
              <a:buFont typeface="Arial" panose="020B0604020202020204" pitchFamily="34" charset="0"/>
              <a:buChar char="•"/>
            </a:pPr>
            <a:r>
              <a:rPr lang="en-US" sz="3200"/>
              <a:t>The calculator must have been used routinely during instruction.</a:t>
            </a:r>
          </a:p>
          <a:p>
            <a:pPr marL="285750" indent="-285750">
              <a:buFont typeface="Arial" panose="020B0604020202020204" pitchFamily="34" charset="0"/>
              <a:buChar char="•"/>
            </a:pPr>
            <a:r>
              <a:rPr lang="en-US" sz="3200"/>
              <a:t>The calculator must fall within the guidelines for each assessment. </a:t>
            </a:r>
          </a:p>
          <a:p>
            <a:pPr marL="285750" indent="-285750">
              <a:buFont typeface="Arial" panose="020B0604020202020204" pitchFamily="34" charset="0"/>
              <a:buChar char="•"/>
            </a:pPr>
            <a:r>
              <a:rPr lang="en-US" sz="3200"/>
              <a:t>A calculator may be used on all sections of the state-required content assessment, including sections labeled non-calculator.</a:t>
            </a:r>
          </a:p>
          <a:p>
            <a:pPr marL="285750" indent="-285750">
              <a:buFont typeface="Arial" panose="020B0604020202020204" pitchFamily="34" charset="0"/>
              <a:buChar char="•"/>
            </a:pPr>
            <a:r>
              <a:rPr lang="en-US" sz="3200"/>
              <a:t>Calculators are not an EL accommodation.</a:t>
            </a:r>
          </a:p>
        </p:txBody>
      </p:sp>
      <p:sp>
        <p:nvSpPr>
          <p:cNvPr id="8" name="Rectangle 7">
            <a:extLst>
              <a:ext uri="{FF2B5EF4-FFF2-40B4-BE49-F238E27FC236}">
                <a16:creationId xmlns:a16="http://schemas.microsoft.com/office/drawing/2014/main" id="{51FCAAC7-6FF6-5F12-9330-8CB64F8C378F}"/>
              </a:ext>
            </a:extLst>
          </p:cNvPr>
          <p:cNvSpPr/>
          <p:nvPr/>
        </p:nvSpPr>
        <p:spPr>
          <a:xfrm>
            <a:off x="7503884" y="5969560"/>
            <a:ext cx="442493" cy="369332"/>
          </a:xfrm>
          <a:prstGeom prst="rect">
            <a:avLst/>
          </a:prstGeom>
        </p:spPr>
        <p:txBody>
          <a:bodyPr wrap="none">
            <a:spAutoFit/>
          </a:bodyPr>
          <a:lstStyle/>
          <a:p>
            <a:r>
              <a:rPr lang="en-US">
                <a:solidFill>
                  <a:schemeClr val="bg1"/>
                </a:solidFill>
              </a:rPr>
              <a:t>37</a:t>
            </a:r>
          </a:p>
        </p:txBody>
      </p:sp>
    </p:spTree>
    <p:extLst>
      <p:ext uri="{BB962C8B-B14F-4D97-AF65-F5344CB8AC3E}">
        <p14:creationId xmlns:p14="http://schemas.microsoft.com/office/powerpoint/2010/main" val="191776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4043-E969-0BA9-502C-CC1C3BD41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AA6EE-8CF3-9C8A-E6C7-56C55BCB9E4C}"/>
              </a:ext>
            </a:extLst>
          </p:cNvPr>
          <p:cNvSpPr>
            <a:spLocks noGrp="1"/>
          </p:cNvSpPr>
          <p:nvPr>
            <p:ph type="title"/>
          </p:nvPr>
        </p:nvSpPr>
        <p:spPr>
          <a:xfrm>
            <a:off x="250371" y="65314"/>
            <a:ext cx="9927771" cy="690789"/>
          </a:xfrm>
        </p:spPr>
        <p:txBody>
          <a:bodyPr>
            <a:normAutofit fontScale="90000"/>
          </a:bodyPr>
          <a:lstStyle/>
          <a:p>
            <a:r>
              <a:rPr lang="en-US"/>
              <a:t>Extended Time</a:t>
            </a:r>
            <a:r>
              <a:rPr lang="en-US" sz="4400" baseline="-25000"/>
              <a:t> p.11-12, 17, 22</a:t>
            </a:r>
            <a:endParaRPr lang="en-US"/>
          </a:p>
        </p:txBody>
      </p:sp>
      <p:sp>
        <p:nvSpPr>
          <p:cNvPr id="3" name="TextBox 2">
            <a:extLst>
              <a:ext uri="{FF2B5EF4-FFF2-40B4-BE49-F238E27FC236}">
                <a16:creationId xmlns:a16="http://schemas.microsoft.com/office/drawing/2014/main" id="{6BD895B4-38B8-BC39-62EF-FECA81DF00F1}"/>
              </a:ext>
            </a:extLst>
          </p:cNvPr>
          <p:cNvSpPr txBox="1"/>
          <p:nvPr/>
        </p:nvSpPr>
        <p:spPr>
          <a:xfrm>
            <a:off x="459879" y="974651"/>
            <a:ext cx="11272241" cy="4524315"/>
          </a:xfrm>
          <a:prstGeom prst="rect">
            <a:avLst/>
          </a:prstGeom>
          <a:noFill/>
        </p:spPr>
        <p:txBody>
          <a:bodyPr wrap="square" rtlCol="0">
            <a:spAutoFit/>
          </a:bodyPr>
          <a:lstStyle/>
          <a:p>
            <a:pPr marL="285750" indent="-285750">
              <a:buFont typeface="Arial" panose="020B0604020202020204" pitchFamily="34" charset="0"/>
              <a:buChar char="•"/>
            </a:pPr>
            <a:r>
              <a:rPr lang="en-US" sz="3200"/>
              <a:t>Students with an IEP, 504, or PSP are allowed regular time, time and a half, or double time.</a:t>
            </a:r>
          </a:p>
          <a:p>
            <a:pPr marL="285750" indent="-285750">
              <a:buFont typeface="Arial" panose="020B0604020202020204" pitchFamily="34" charset="0"/>
              <a:buChar char="•"/>
            </a:pPr>
            <a:r>
              <a:rPr lang="en-US" sz="3200"/>
              <a:t>The conditions for student use of extended time on instruction and assessments must be documented on the student plan.</a:t>
            </a:r>
          </a:p>
          <a:p>
            <a:pPr marL="285750" indent="-285750">
              <a:buFont typeface="Arial" panose="020B0604020202020204" pitchFamily="34" charset="0"/>
              <a:buChar char="•"/>
            </a:pPr>
            <a:r>
              <a:rPr lang="en-US" sz="3200"/>
              <a:t>The use of extended time may be utilized as long as the student is demonstrating on-task efforts or constructive progress on completing assessment responses.</a:t>
            </a:r>
          </a:p>
          <a:p>
            <a:pPr marL="285750" indent="-285750">
              <a:buFont typeface="Arial" panose="020B0604020202020204" pitchFamily="34" charset="0"/>
              <a:buChar char="•"/>
            </a:pPr>
            <a:r>
              <a:rPr lang="en-US" sz="3200"/>
              <a:t>Please refer to test manuals for each assessment for specifics regarding extended time.</a:t>
            </a:r>
          </a:p>
        </p:txBody>
      </p:sp>
      <p:sp>
        <p:nvSpPr>
          <p:cNvPr id="4" name="Rectangle 3">
            <a:extLst>
              <a:ext uri="{FF2B5EF4-FFF2-40B4-BE49-F238E27FC236}">
                <a16:creationId xmlns:a16="http://schemas.microsoft.com/office/drawing/2014/main" id="{44CFC30D-A2F8-4E6A-D16C-5FDC5F3A1E30}"/>
              </a:ext>
            </a:extLst>
          </p:cNvPr>
          <p:cNvSpPr/>
          <p:nvPr/>
        </p:nvSpPr>
        <p:spPr>
          <a:xfrm>
            <a:off x="7503884" y="5969560"/>
            <a:ext cx="453970" cy="369332"/>
          </a:xfrm>
          <a:prstGeom prst="rect">
            <a:avLst/>
          </a:prstGeom>
        </p:spPr>
        <p:txBody>
          <a:bodyPr wrap="none">
            <a:spAutoFit/>
          </a:bodyPr>
          <a:lstStyle/>
          <a:p>
            <a:r>
              <a:rPr lang="en-US">
                <a:solidFill>
                  <a:schemeClr val="bg1"/>
                </a:solidFill>
              </a:rPr>
              <a:t>38</a:t>
            </a:r>
          </a:p>
        </p:txBody>
      </p:sp>
    </p:spTree>
    <p:extLst>
      <p:ext uri="{BB962C8B-B14F-4D97-AF65-F5344CB8AC3E}">
        <p14:creationId xmlns:p14="http://schemas.microsoft.com/office/powerpoint/2010/main" val="14549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BFE4-45A9-525D-5C27-4520201E1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61CF8-F26D-D3D1-AA5F-A4295382C096}"/>
              </a:ext>
            </a:extLst>
          </p:cNvPr>
          <p:cNvSpPr>
            <a:spLocks noGrp="1"/>
          </p:cNvSpPr>
          <p:nvPr>
            <p:ph type="title"/>
          </p:nvPr>
        </p:nvSpPr>
        <p:spPr>
          <a:xfrm>
            <a:off x="459879" y="283862"/>
            <a:ext cx="10913498" cy="690789"/>
          </a:xfrm>
        </p:spPr>
        <p:txBody>
          <a:bodyPr>
            <a:normAutofit fontScale="90000"/>
          </a:bodyPr>
          <a:lstStyle/>
          <a:p>
            <a:r>
              <a:rPr lang="en-US"/>
              <a:t>Reinforcement/Behavior Modification </a:t>
            </a:r>
            <a:r>
              <a:rPr lang="en-US" sz="4400" baseline="-25000"/>
              <a:t>p.12, 22-23, 28</a:t>
            </a:r>
            <a:endParaRPr lang="en-US"/>
          </a:p>
        </p:txBody>
      </p:sp>
      <p:sp>
        <p:nvSpPr>
          <p:cNvPr id="3" name="TextBox 2">
            <a:extLst>
              <a:ext uri="{FF2B5EF4-FFF2-40B4-BE49-F238E27FC236}">
                <a16:creationId xmlns:a16="http://schemas.microsoft.com/office/drawing/2014/main" id="{DD0D3E93-85A2-C8BE-382C-2AB41BF87206}"/>
              </a:ext>
            </a:extLst>
          </p:cNvPr>
          <p:cNvSpPr txBox="1"/>
          <p:nvPr/>
        </p:nvSpPr>
        <p:spPr>
          <a:xfrm>
            <a:off x="459879" y="974651"/>
            <a:ext cx="11272241" cy="4401205"/>
          </a:xfrm>
          <a:prstGeom prst="rect">
            <a:avLst/>
          </a:prstGeom>
          <a:noFill/>
        </p:spPr>
        <p:txBody>
          <a:bodyPr wrap="square" rtlCol="0">
            <a:spAutoFit/>
          </a:bodyPr>
          <a:lstStyle/>
          <a:p>
            <a:pPr marL="285750" indent="-285750">
              <a:buFont typeface="Arial" panose="020B0604020202020204" pitchFamily="34" charset="0"/>
              <a:buChar char="•"/>
            </a:pPr>
            <a:r>
              <a:rPr lang="en-US" sz="2800"/>
              <a:t>The conditions for reinforcement/behavior modification strategies used during routine instruction must be documented on the student plan in order for them to be used during a content assessment.</a:t>
            </a:r>
          </a:p>
          <a:p>
            <a:pPr marL="285750" indent="-285750">
              <a:buFont typeface="Arial" panose="020B0604020202020204" pitchFamily="34" charset="0"/>
              <a:buChar char="•"/>
            </a:pPr>
            <a:r>
              <a:rPr lang="en-US" sz="2800"/>
              <a:t>Strategies may not influence or distract other students who are testing.</a:t>
            </a:r>
          </a:p>
          <a:p>
            <a:pPr marL="285750" indent="-285750">
              <a:buFont typeface="Arial" panose="020B0604020202020204" pitchFamily="34" charset="0"/>
              <a:buChar char="•"/>
            </a:pPr>
            <a:r>
              <a:rPr lang="en-US" sz="2800"/>
              <a:t>Strategies may include: </a:t>
            </a:r>
          </a:p>
          <a:p>
            <a:pPr marL="1200150" lvl="2" indent="-285750">
              <a:buFont typeface="Arial" panose="020B0604020202020204" pitchFamily="34" charset="0"/>
              <a:buChar char="•"/>
            </a:pPr>
            <a:r>
              <a:rPr lang="en-US" sz="2800"/>
              <a:t>Positive behavioral interventions and supports as indicated in a student’s behavior intervention plan and/or IEP/504 plan</a:t>
            </a:r>
          </a:p>
          <a:p>
            <a:pPr marL="1200150" lvl="2" indent="-285750">
              <a:buFont typeface="Arial" panose="020B0604020202020204" pitchFamily="34" charset="0"/>
              <a:buChar char="•"/>
            </a:pPr>
            <a:r>
              <a:rPr lang="en-US" sz="2800"/>
              <a:t>Verbal, tangible, or tactile reinforcements for being on-task</a:t>
            </a:r>
          </a:p>
          <a:p>
            <a:pPr marL="1200150" lvl="2" indent="-285750">
              <a:buFont typeface="Arial" panose="020B0604020202020204" pitchFamily="34" charset="0"/>
              <a:buChar char="•"/>
            </a:pPr>
            <a:r>
              <a:rPr lang="en-US" sz="2800"/>
              <a:t>Use of technology to focus attention or reduce stress</a:t>
            </a:r>
          </a:p>
          <a:p>
            <a:pPr marL="1200150" lvl="2" indent="-285750">
              <a:buFont typeface="Arial" panose="020B0604020202020204" pitchFamily="34" charset="0"/>
              <a:buChar char="•"/>
            </a:pPr>
            <a:r>
              <a:rPr lang="en-US" sz="2800"/>
              <a:t>Testing in a separate location outside the regular classroom</a:t>
            </a:r>
          </a:p>
        </p:txBody>
      </p:sp>
      <p:sp>
        <p:nvSpPr>
          <p:cNvPr id="4" name="Rectangle 3">
            <a:extLst>
              <a:ext uri="{FF2B5EF4-FFF2-40B4-BE49-F238E27FC236}">
                <a16:creationId xmlns:a16="http://schemas.microsoft.com/office/drawing/2014/main" id="{F5FF1FCF-C8F6-AC32-871E-0DFBE9889B9F}"/>
              </a:ext>
            </a:extLst>
          </p:cNvPr>
          <p:cNvSpPr/>
          <p:nvPr/>
        </p:nvSpPr>
        <p:spPr>
          <a:xfrm>
            <a:off x="7503884" y="5969560"/>
            <a:ext cx="453970" cy="369332"/>
          </a:xfrm>
          <a:prstGeom prst="rect">
            <a:avLst/>
          </a:prstGeom>
        </p:spPr>
        <p:txBody>
          <a:bodyPr wrap="none">
            <a:spAutoFit/>
          </a:bodyPr>
          <a:lstStyle/>
          <a:p>
            <a:r>
              <a:rPr lang="en-US">
                <a:solidFill>
                  <a:schemeClr val="bg1"/>
                </a:solidFill>
              </a:rPr>
              <a:t>39</a:t>
            </a:r>
          </a:p>
        </p:txBody>
      </p:sp>
    </p:spTree>
    <p:extLst>
      <p:ext uri="{BB962C8B-B14F-4D97-AF65-F5344CB8AC3E}">
        <p14:creationId xmlns:p14="http://schemas.microsoft.com/office/powerpoint/2010/main" val="56415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EF0D-DE02-A82D-2352-847FA054B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7B385-8CBE-9B2E-7AE7-DE1469A15A7B}"/>
              </a:ext>
            </a:extLst>
          </p:cNvPr>
          <p:cNvSpPr>
            <a:spLocks noGrp="1"/>
          </p:cNvSpPr>
          <p:nvPr>
            <p:ph type="title"/>
          </p:nvPr>
        </p:nvSpPr>
        <p:spPr>
          <a:xfrm>
            <a:off x="250371" y="65314"/>
            <a:ext cx="10913498" cy="690789"/>
          </a:xfrm>
        </p:spPr>
        <p:txBody>
          <a:bodyPr>
            <a:normAutofit fontScale="90000"/>
          </a:bodyPr>
          <a:lstStyle/>
          <a:p>
            <a:r>
              <a:rPr lang="en-US"/>
              <a:t>Interpreters for Deaf or Hard of Hearing  </a:t>
            </a:r>
            <a:r>
              <a:rPr lang="en-US" sz="4400" baseline="-25000"/>
              <a:t>p.23, 28</a:t>
            </a:r>
            <a:endParaRPr lang="en-US"/>
          </a:p>
        </p:txBody>
      </p:sp>
      <p:sp>
        <p:nvSpPr>
          <p:cNvPr id="3" name="TextBox 2">
            <a:extLst>
              <a:ext uri="{FF2B5EF4-FFF2-40B4-BE49-F238E27FC236}">
                <a16:creationId xmlns:a16="http://schemas.microsoft.com/office/drawing/2014/main" id="{ADFBD248-4AD2-F884-D825-B606DDC9D7B8}"/>
              </a:ext>
            </a:extLst>
          </p:cNvPr>
          <p:cNvSpPr txBox="1"/>
          <p:nvPr/>
        </p:nvSpPr>
        <p:spPr>
          <a:xfrm>
            <a:off x="350697" y="756103"/>
            <a:ext cx="11272241" cy="4832092"/>
          </a:xfrm>
          <a:prstGeom prst="rect">
            <a:avLst/>
          </a:prstGeom>
          <a:noFill/>
        </p:spPr>
        <p:txBody>
          <a:bodyPr wrap="square" rtlCol="0">
            <a:spAutoFit/>
          </a:bodyPr>
          <a:lstStyle/>
          <a:p>
            <a:pPr marL="285750" indent="-285750">
              <a:buFont typeface="Arial" panose="020B0604020202020204" pitchFamily="34" charset="0"/>
              <a:buChar char="•"/>
            </a:pPr>
            <a:r>
              <a:rPr lang="en-US" sz="2800"/>
              <a:t>An ASL interpreter for Deaf or Hard of Hearing students must be used during routine instruction and documented on the student plan in order to be used on the content assessment.</a:t>
            </a:r>
          </a:p>
          <a:p>
            <a:pPr marL="285750" indent="-285750">
              <a:buFont typeface="Arial" panose="020B0604020202020204" pitchFamily="34" charset="0"/>
              <a:buChar char="•"/>
            </a:pPr>
            <a:r>
              <a:rPr lang="en-US" sz="2800"/>
              <a:t>The student must have a verified disability in the area of hearing.</a:t>
            </a:r>
          </a:p>
          <a:p>
            <a:pPr marL="285750" indent="-285750">
              <a:buFont typeface="Arial" panose="020B0604020202020204" pitchFamily="34" charset="0"/>
              <a:buChar char="•"/>
            </a:pPr>
            <a:r>
              <a:rPr lang="en-US" sz="2800"/>
              <a:t>The student must use sign language as their primary mode of communication due to their disability. </a:t>
            </a:r>
          </a:p>
          <a:p>
            <a:pPr marL="285750" indent="-285750">
              <a:buFont typeface="Arial" panose="020B0604020202020204" pitchFamily="34" charset="0"/>
              <a:buChar char="•"/>
            </a:pPr>
            <a:r>
              <a:rPr lang="en-US" sz="2800"/>
              <a:t>During administration of a state-required content assessment, an interpreter may not define vocabulary, provide content, or teach concepts.</a:t>
            </a:r>
          </a:p>
          <a:p>
            <a:pPr marL="285750" indent="-285750">
              <a:buFont typeface="Arial" panose="020B0604020202020204" pitchFamily="34" charset="0"/>
              <a:buChar char="•"/>
            </a:pPr>
            <a:r>
              <a:rPr lang="en-US" sz="2800"/>
              <a:t>Anyone not employed in a certified position who is providing services must sign a nondisclosure form.</a:t>
            </a:r>
          </a:p>
        </p:txBody>
      </p:sp>
      <p:sp>
        <p:nvSpPr>
          <p:cNvPr id="4" name="Rectangle 3">
            <a:extLst>
              <a:ext uri="{FF2B5EF4-FFF2-40B4-BE49-F238E27FC236}">
                <a16:creationId xmlns:a16="http://schemas.microsoft.com/office/drawing/2014/main" id="{59521D22-8165-09D4-AA40-50F48E9C7C23}"/>
              </a:ext>
            </a:extLst>
          </p:cNvPr>
          <p:cNvSpPr/>
          <p:nvPr/>
        </p:nvSpPr>
        <p:spPr>
          <a:xfrm>
            <a:off x="7503884" y="5969560"/>
            <a:ext cx="453970" cy="369332"/>
          </a:xfrm>
          <a:prstGeom prst="rect">
            <a:avLst/>
          </a:prstGeom>
        </p:spPr>
        <p:txBody>
          <a:bodyPr wrap="none">
            <a:spAutoFit/>
          </a:bodyPr>
          <a:lstStyle/>
          <a:p>
            <a:r>
              <a:rPr lang="en-US">
                <a:solidFill>
                  <a:schemeClr val="bg1"/>
                </a:solidFill>
              </a:rPr>
              <a:t>40</a:t>
            </a:r>
          </a:p>
        </p:txBody>
      </p:sp>
    </p:spTree>
    <p:extLst>
      <p:ext uri="{BB962C8B-B14F-4D97-AF65-F5344CB8AC3E}">
        <p14:creationId xmlns:p14="http://schemas.microsoft.com/office/powerpoint/2010/main" val="33191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EEB7-1AB4-F85C-6492-C92C8E87F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54558-9DCA-3E64-8BE8-E6285BB42D7A}"/>
              </a:ext>
            </a:extLst>
          </p:cNvPr>
          <p:cNvSpPr>
            <a:spLocks noGrp="1"/>
          </p:cNvSpPr>
          <p:nvPr>
            <p:ph type="title"/>
          </p:nvPr>
        </p:nvSpPr>
        <p:spPr>
          <a:xfrm>
            <a:off x="250371" y="65314"/>
            <a:ext cx="9927771" cy="690789"/>
          </a:xfrm>
        </p:spPr>
        <p:txBody>
          <a:bodyPr>
            <a:normAutofit fontScale="90000"/>
          </a:bodyPr>
          <a:lstStyle/>
          <a:p>
            <a:r>
              <a:rPr lang="en-US"/>
              <a:t>Oral Native Language Support </a:t>
            </a:r>
            <a:r>
              <a:rPr lang="en-US" sz="4400" baseline="-25000"/>
              <a:t> p.18 </a:t>
            </a:r>
            <a:r>
              <a:rPr lang="en-US" sz="4400"/>
              <a:t> </a:t>
            </a:r>
            <a:r>
              <a:rPr lang="en-US"/>
              <a:t> </a:t>
            </a:r>
          </a:p>
        </p:txBody>
      </p:sp>
      <p:sp>
        <p:nvSpPr>
          <p:cNvPr id="3" name="TextBox 2">
            <a:extLst>
              <a:ext uri="{FF2B5EF4-FFF2-40B4-BE49-F238E27FC236}">
                <a16:creationId xmlns:a16="http://schemas.microsoft.com/office/drawing/2014/main" id="{F2273EEA-7985-1835-2009-45D5B5165A58}"/>
              </a:ext>
            </a:extLst>
          </p:cNvPr>
          <p:cNvSpPr txBox="1"/>
          <p:nvPr/>
        </p:nvSpPr>
        <p:spPr>
          <a:xfrm>
            <a:off x="423890" y="592330"/>
            <a:ext cx="10958343" cy="5262979"/>
          </a:xfrm>
          <a:prstGeom prst="rect">
            <a:avLst/>
          </a:prstGeom>
          <a:noFill/>
        </p:spPr>
        <p:txBody>
          <a:bodyPr wrap="square" rtlCol="0">
            <a:spAutoFit/>
          </a:bodyPr>
          <a:lstStyle/>
          <a:p>
            <a:pPr marL="285750" indent="-285750">
              <a:buFont typeface="Arial" panose="020B0604020202020204" pitchFamily="34" charset="0"/>
              <a:buChar char="•"/>
            </a:pPr>
            <a:r>
              <a:rPr lang="en-US" sz="2800"/>
              <a:t>Shall be based on a student’s individual language needs as documented in the PSP.</a:t>
            </a:r>
          </a:p>
          <a:p>
            <a:pPr marL="285750" indent="-285750">
              <a:buFont typeface="Arial" panose="020B0604020202020204" pitchFamily="34" charset="0"/>
              <a:buChar char="•"/>
            </a:pPr>
            <a:r>
              <a:rPr lang="en-US" sz="2800"/>
              <a:t>May range from translating specific vocabulary to translating all written parts of the content assessment.</a:t>
            </a:r>
          </a:p>
          <a:p>
            <a:pPr marL="285750" indent="-285750">
              <a:buFont typeface="Arial" panose="020B0604020202020204" pitchFamily="34" charset="0"/>
              <a:buChar char="•"/>
            </a:pPr>
            <a:r>
              <a:rPr lang="en-US" sz="2800"/>
              <a:t>Directions </a:t>
            </a:r>
            <a:r>
              <a:rPr lang="en-US" sz="2800" b="1"/>
              <a:t>only</a:t>
            </a:r>
            <a:r>
              <a:rPr lang="en-US" sz="2800"/>
              <a:t> may be simplified.</a:t>
            </a:r>
          </a:p>
          <a:p>
            <a:pPr marL="285750" indent="-285750">
              <a:buFont typeface="Arial" panose="020B0604020202020204" pitchFamily="34" charset="0"/>
              <a:buChar char="•"/>
            </a:pPr>
            <a:r>
              <a:rPr lang="en-US" sz="2800"/>
              <a:t>Schools may utilize a different testing schedule for EL students as long as it is within the test window. </a:t>
            </a:r>
          </a:p>
          <a:p>
            <a:pPr marL="285750" indent="-285750">
              <a:buFont typeface="Arial" panose="020B0604020202020204" pitchFamily="34" charset="0"/>
              <a:buChar char="•"/>
            </a:pPr>
            <a:r>
              <a:rPr lang="en-US" sz="2800"/>
              <a:t>May be provided in a small group of </a:t>
            </a:r>
            <a:r>
              <a:rPr lang="en-US" sz="2800" b="1"/>
              <a:t>up to four </a:t>
            </a:r>
            <a:r>
              <a:rPr lang="en-US" sz="2800"/>
              <a:t>for the same language.</a:t>
            </a:r>
          </a:p>
          <a:p>
            <a:pPr marL="285750" indent="-285750">
              <a:buFont typeface="Arial" panose="020B0604020202020204" pitchFamily="34" charset="0"/>
              <a:buChar char="•"/>
            </a:pPr>
            <a:r>
              <a:rPr lang="en-US" sz="2800"/>
              <a:t>Electronic translation devices (</a:t>
            </a:r>
            <a:r>
              <a:rPr lang="en-US" sz="2800" err="1"/>
              <a:t>Pocketalk</a:t>
            </a:r>
            <a:r>
              <a:rPr lang="en-US" sz="2800"/>
              <a:t>, Google translate) are not permitted.</a:t>
            </a:r>
          </a:p>
          <a:p>
            <a:pPr marL="285750" indent="-285750">
              <a:buFont typeface="Arial" panose="020B0604020202020204" pitchFamily="34" charset="0"/>
              <a:buChar char="•"/>
            </a:pPr>
            <a:r>
              <a:rPr lang="en-US" sz="2800"/>
              <a:t>Anyone providing services not employed in a certified position must complete training and sign a nondisclosure.</a:t>
            </a:r>
          </a:p>
        </p:txBody>
      </p:sp>
      <p:sp>
        <p:nvSpPr>
          <p:cNvPr id="4" name="Rectangle 3">
            <a:extLst>
              <a:ext uri="{FF2B5EF4-FFF2-40B4-BE49-F238E27FC236}">
                <a16:creationId xmlns:a16="http://schemas.microsoft.com/office/drawing/2014/main" id="{DA404106-68FB-9710-55AA-5A40A5996603}"/>
              </a:ext>
            </a:extLst>
          </p:cNvPr>
          <p:cNvSpPr/>
          <p:nvPr/>
        </p:nvSpPr>
        <p:spPr>
          <a:xfrm>
            <a:off x="7503884" y="5969560"/>
            <a:ext cx="438518" cy="369332"/>
          </a:xfrm>
          <a:prstGeom prst="rect">
            <a:avLst/>
          </a:prstGeom>
        </p:spPr>
        <p:txBody>
          <a:bodyPr wrap="none">
            <a:spAutoFit/>
          </a:bodyPr>
          <a:lstStyle/>
          <a:p>
            <a:r>
              <a:rPr lang="en-US">
                <a:solidFill>
                  <a:schemeClr val="bg1"/>
                </a:solidFill>
              </a:rPr>
              <a:t>41</a:t>
            </a:r>
          </a:p>
        </p:txBody>
      </p:sp>
    </p:spTree>
    <p:extLst>
      <p:ext uri="{BB962C8B-B14F-4D97-AF65-F5344CB8AC3E}">
        <p14:creationId xmlns:p14="http://schemas.microsoft.com/office/powerpoint/2010/main" val="381825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E0B3-D871-7202-A0A2-FA8ADAE16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18B1B-9FCD-F86A-4159-B8E15AAAFE6B}"/>
              </a:ext>
            </a:extLst>
          </p:cNvPr>
          <p:cNvSpPr>
            <a:spLocks noGrp="1"/>
          </p:cNvSpPr>
          <p:nvPr>
            <p:ph type="title"/>
          </p:nvPr>
        </p:nvSpPr>
        <p:spPr>
          <a:xfrm>
            <a:off x="250371" y="65314"/>
            <a:ext cx="9927771" cy="690789"/>
          </a:xfrm>
        </p:spPr>
        <p:txBody>
          <a:bodyPr>
            <a:normAutofit fontScale="90000"/>
          </a:bodyPr>
          <a:lstStyle/>
          <a:p>
            <a:r>
              <a:rPr lang="en-US"/>
              <a:t>Use of Bilingual/English Dictionaries</a:t>
            </a:r>
            <a:r>
              <a:rPr lang="en-US" sz="4400" baseline="-25000"/>
              <a:t>p.18 </a:t>
            </a:r>
            <a:r>
              <a:rPr lang="en-US" sz="4400"/>
              <a:t> </a:t>
            </a:r>
            <a:r>
              <a:rPr lang="en-US"/>
              <a:t> </a:t>
            </a:r>
          </a:p>
        </p:txBody>
      </p:sp>
      <p:sp>
        <p:nvSpPr>
          <p:cNvPr id="3" name="TextBox 2">
            <a:extLst>
              <a:ext uri="{FF2B5EF4-FFF2-40B4-BE49-F238E27FC236}">
                <a16:creationId xmlns:a16="http://schemas.microsoft.com/office/drawing/2014/main" id="{85228021-E6EA-85E9-9D6B-9137B93E8491}"/>
              </a:ext>
            </a:extLst>
          </p:cNvPr>
          <p:cNvSpPr txBox="1"/>
          <p:nvPr/>
        </p:nvSpPr>
        <p:spPr>
          <a:xfrm>
            <a:off x="437537" y="756103"/>
            <a:ext cx="10958343" cy="4031873"/>
          </a:xfrm>
          <a:prstGeom prst="rect">
            <a:avLst/>
          </a:prstGeom>
          <a:noFill/>
        </p:spPr>
        <p:txBody>
          <a:bodyPr wrap="square" rtlCol="0">
            <a:spAutoFit/>
          </a:bodyPr>
          <a:lstStyle/>
          <a:p>
            <a:pPr marL="285750" indent="-285750">
              <a:buFont typeface="Arial" panose="020B0604020202020204" pitchFamily="34" charset="0"/>
              <a:buChar char="•"/>
            </a:pPr>
            <a:r>
              <a:rPr lang="en-US" sz="3200"/>
              <a:t>The dictionary may be print or electronic.</a:t>
            </a:r>
          </a:p>
          <a:p>
            <a:pPr marL="285750" indent="-285750">
              <a:buFont typeface="Arial" panose="020B0604020202020204" pitchFamily="34" charset="0"/>
              <a:buChar char="•"/>
            </a:pPr>
            <a:r>
              <a:rPr lang="en-US" sz="3200"/>
              <a:t>The dictionary must be a word- to- word translation without definitions.</a:t>
            </a:r>
          </a:p>
          <a:p>
            <a:pPr marL="285750" indent="-285750">
              <a:buFont typeface="Arial" panose="020B0604020202020204" pitchFamily="34" charset="0"/>
              <a:buChar char="•"/>
            </a:pPr>
            <a:r>
              <a:rPr lang="en-US" sz="3200"/>
              <a:t>Electronic dictionaries may not have internet capabilities or translate whole phrases/sentences.</a:t>
            </a:r>
          </a:p>
          <a:p>
            <a:pPr marL="285750" indent="-285750">
              <a:buFont typeface="Arial" panose="020B0604020202020204" pitchFamily="34" charset="0"/>
              <a:buChar char="•"/>
            </a:pPr>
            <a:r>
              <a:rPr lang="en-US" sz="3200"/>
              <a:t>Electronic dictionaries should be used in a 1:1 setting; paper dictionaries may be used in a small group or larger setting if not distracting to other students testing.</a:t>
            </a:r>
          </a:p>
        </p:txBody>
      </p:sp>
      <p:sp>
        <p:nvSpPr>
          <p:cNvPr id="4" name="Rectangle 3">
            <a:extLst>
              <a:ext uri="{FF2B5EF4-FFF2-40B4-BE49-F238E27FC236}">
                <a16:creationId xmlns:a16="http://schemas.microsoft.com/office/drawing/2014/main" id="{B18495C0-085D-30FD-A433-E84E0BFAD971}"/>
              </a:ext>
            </a:extLst>
          </p:cNvPr>
          <p:cNvSpPr/>
          <p:nvPr/>
        </p:nvSpPr>
        <p:spPr>
          <a:xfrm>
            <a:off x="7503884" y="5969560"/>
            <a:ext cx="453970" cy="369332"/>
          </a:xfrm>
          <a:prstGeom prst="rect">
            <a:avLst/>
          </a:prstGeom>
        </p:spPr>
        <p:txBody>
          <a:bodyPr wrap="none">
            <a:spAutoFit/>
          </a:bodyPr>
          <a:lstStyle/>
          <a:p>
            <a:r>
              <a:rPr lang="en-US">
                <a:solidFill>
                  <a:schemeClr val="bg1"/>
                </a:solidFill>
              </a:rPr>
              <a:t>42</a:t>
            </a:r>
          </a:p>
        </p:txBody>
      </p:sp>
    </p:spTree>
    <p:extLst>
      <p:ext uri="{BB962C8B-B14F-4D97-AF65-F5344CB8AC3E}">
        <p14:creationId xmlns:p14="http://schemas.microsoft.com/office/powerpoint/2010/main" val="311695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KYED-14-1803</_dlc_DocId>
    <_dlc_DocIdUrl xmlns="3a62de7d-ba57-4f43-9dae-9623ba637be0">
      <Url>https://education-edit.ky.gov/AA/distsupp/_layouts/15/DocIdRedir.aspx?ID=KYED-14-1803</Url>
      <Description>KYED-14-1803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f344e808-7514-4527-97db-90ea2673291c"/>
    <ds:schemaRef ds:uri="9b04f766-5820-4c9b-9d5c-24146d04858a"/>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63C47EC2-AB90-4FCA-AE16-865695702138}"/>
</file>

<file path=customXml/itemProps4.xml><?xml version="1.0" encoding="utf-8"?>
<ds:datastoreItem xmlns:ds="http://schemas.openxmlformats.org/officeDocument/2006/customXml" ds:itemID="{FB902F2B-6F89-418C-BE94-B73D704AF5A1}"/>
</file>

<file path=docProps/app.xml><?xml version="1.0" encoding="utf-8"?>
<Properties xmlns="http://schemas.openxmlformats.org/officeDocument/2006/extended-properties" xmlns:vt="http://schemas.openxmlformats.org/officeDocument/2006/docPropsVTypes">
  <Template>KDE PowerPoint Template 2021</Template>
  <TotalTime>10</TotalTime>
  <Words>2274</Words>
  <Application>Microsoft Office PowerPoint</Application>
  <PresentationFormat>Widescreen</PresentationFormat>
  <Paragraphs>158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Inclusion of Special Populations Training 703 KAR 5:070</vt:lpstr>
      <vt:lpstr>Module 4</vt:lpstr>
      <vt:lpstr>Most Common Accommodations</vt:lpstr>
      <vt:lpstr>Calculators p.11, 22, 28   </vt:lpstr>
      <vt:lpstr>Extended Time p.11-12, 17, 22</vt:lpstr>
      <vt:lpstr>Reinforcement/Behavior Modification p.12, 22-23, 28</vt:lpstr>
      <vt:lpstr>Interpreters for Deaf or Hard of Hearing  p.23, 28</vt:lpstr>
      <vt:lpstr>Oral Native Language Support  p.18   </vt:lpstr>
      <vt:lpstr>Use of Bilingual/English Dictionariesp.18   </vt:lpstr>
      <vt:lpstr>Allegation Prevention/Best Practices </vt:lpstr>
      <vt:lpstr>Check for Understanding (4)</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dc:title>
  <dc:creator>Hackworth, Michael - Office of Assessment and Accountability</dc:creator>
  <cp:lastModifiedBy>Mullins, Krista - Division of Assessment and Accountability Support</cp:lastModifiedBy>
  <cp:revision>11</cp:revision>
  <dcterms:created xsi:type="dcterms:W3CDTF">2021-08-26T18:21:30Z</dcterms:created>
  <dcterms:modified xsi:type="dcterms:W3CDTF">2025-07-31T16:03:31Z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21088d0d-d078-4abc-933d-034c6edcad02</vt:lpwstr>
  </property>
  <property fmtid="{D5CDD505-2E9C-101B-9397-08002B2CF9AE}" pid="4" name="MSIP_Label_eb544694-0027-44fa-bee4-2648c0363f9d_Enabled">
    <vt:lpwstr>true</vt:lpwstr>
  </property>
  <property fmtid="{D5CDD505-2E9C-101B-9397-08002B2CF9AE}" pid="5" name="MSIP_Label_eb544694-0027-44fa-bee4-2648c0363f9d_SetDate">
    <vt:lpwstr>2024-07-25T12:17:54Z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5f583716-1af8-4a7f-a82c-d8304a109f51</vt:lpwstr>
  </property>
  <property fmtid="{D5CDD505-2E9C-101B-9397-08002B2CF9AE}" pid="10" name="MSIP_Label_eb544694-0027-44fa-bee4-2648c0363f9d_ContentBits">
    <vt:lpwstr>0</vt:lpwstr>
  </property>
  <property fmtid="{D5CDD505-2E9C-101B-9397-08002B2CF9AE}" pid="11" name="MediaServiceImageTags">
    <vt:lpwstr/>
  </property>
</Properties>
</file>