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715000" type="screen16x10"/>
  <p:notesSz cx="6858000" cy="9144000"/>
  <p:embeddedFontLst>
    <p:embeddedFont>
      <p:font typeface="Poppins" panose="00000500000000000000" pitchFamily="2" charset="0"/>
      <p:regular r:id="rId16"/>
      <p:bold r:id="rId17"/>
      <p:italic r:id="rId18"/>
      <p:boldItalic r:id="rId19"/>
    </p:embeddedFont>
    <p:embeddedFont>
      <p:font typeface="Poppins ExtraBold" panose="00000900000000000000" pitchFamily="2" charset="0"/>
      <p:bold r:id="rId20"/>
    </p:embeddedFont>
    <p:embeddedFont>
      <p:font typeface="Poppins SemiBold" panose="000007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3593A8-BBEA-419F-BF79-9F0835C4E073}">
  <a:tblStyle styleId="{6D3593A8-BBEA-419F-BF79-9F0835C4E0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74" y="53"/>
      </p:cViewPr>
      <p:guideLst>
        <p:guide pos="720"/>
        <p:guide pos="504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Session Summary </a:t>
            </a:r>
            <a:r>
              <a:rPr lang="en" sz="1200">
                <a:solidFill>
                  <a:schemeClr val="dk1"/>
                </a:solidFill>
                <a:latin typeface="Calibri"/>
                <a:ea typeface="Calibri"/>
                <a:cs typeface="Calibri"/>
                <a:sym typeface="Calibri"/>
              </a:rPr>
              <a:t>In this planning and practice session, teachers will apply learning of the instructional practice studied in the previous new learning session. As teachers plan, they will focus on the Planning and Instructional Look-Fors that will support them in meeting goals set in the previous session. Teachers will practice with a colleague, eliciting specific feedback to aid in effective instructional implementation. After collaborating with colleagues and giving/receiving feedback, teachers will modify their approach and complete or refine their instructional plans.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Session Length:</a:t>
            </a:r>
            <a:r>
              <a:rPr lang="en" sz="1200">
                <a:solidFill>
                  <a:schemeClr val="dk1"/>
                </a:solidFill>
                <a:latin typeface="Calibri"/>
                <a:ea typeface="Calibri"/>
                <a:cs typeface="Calibri"/>
                <a:sym typeface="Calibri"/>
              </a:rPr>
              <a:t> 90 minutes</a:t>
            </a:r>
            <a:endParaRPr b="1">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10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Closing the Protocol (7 min total)</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Poppins"/>
                <a:ea typeface="Poppins"/>
                <a:cs typeface="Poppins"/>
                <a:sym typeface="Poppins"/>
              </a:rPr>
              <a:t>Partner Debrief (2 min): </a:t>
            </a:r>
            <a:r>
              <a:rPr lang="en">
                <a:solidFill>
                  <a:schemeClr val="dk1"/>
                </a:solidFill>
                <a:latin typeface="Poppins"/>
                <a:ea typeface="Poppins"/>
                <a:cs typeface="Poppins"/>
                <a:sym typeface="Poppins"/>
              </a:rPr>
              <a:t>Teachers return to their original partner and share instructional plans and modifications/adaptations made in response to the feedback received. A guiding question to facilitate this discussion might be: </a:t>
            </a:r>
            <a:r>
              <a:rPr lang="en" i="1">
                <a:solidFill>
                  <a:schemeClr val="dk1"/>
                </a:solidFill>
                <a:latin typeface="Poppins"/>
                <a:ea typeface="Poppins"/>
                <a:cs typeface="Poppins"/>
                <a:sym typeface="Poppins"/>
              </a:rPr>
              <a:t>How did you apply your partner’s practice feedback into your revised lesson?</a:t>
            </a:r>
            <a:endParaRPr>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Whole Group Share  (4 min):</a:t>
            </a:r>
            <a:endParaRPr b="1">
              <a:solidFill>
                <a:schemeClr val="dk1"/>
              </a:solidFill>
              <a:latin typeface="Poppins"/>
              <a:ea typeface="Poppins"/>
              <a:cs typeface="Poppins"/>
              <a:sym typeface="Poppins"/>
            </a:endParaRPr>
          </a:p>
          <a:p>
            <a:pPr marL="800100" lvl="2"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What is one commitment you can make to your students and/or yourself in regards to reinforcing vocabulary instruction? </a:t>
            </a:r>
            <a:endParaRPr i="1">
              <a:solidFill>
                <a:schemeClr val="dk1"/>
              </a:solidFill>
              <a:latin typeface="Poppins"/>
              <a:ea typeface="Poppins"/>
              <a:cs typeface="Poppins"/>
              <a:sym typeface="Poppins"/>
            </a:endParaRPr>
          </a:p>
          <a:p>
            <a:pPr marL="45720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Identify Next Steps (3 min)</a:t>
            </a:r>
            <a:r>
              <a:rPr lang="en">
                <a:solidFill>
                  <a:schemeClr val="dk1"/>
                </a:solidFill>
                <a:latin typeface="Poppins"/>
                <a:ea typeface="Poppins"/>
                <a:cs typeface="Poppins"/>
                <a:sym typeface="Poppins"/>
              </a:rPr>
              <a:t>: The Teacher Leader will provide guidance regarding the collection of student work for the following session.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Arial"/>
              <a:buChar char="●"/>
            </a:pPr>
            <a:r>
              <a:rPr lang="en" b="1">
                <a:solidFill>
                  <a:schemeClr val="dk1"/>
                </a:solidFill>
                <a:latin typeface="Poppins"/>
                <a:ea typeface="Poppins"/>
                <a:cs typeface="Poppins"/>
                <a:sym typeface="Poppins"/>
              </a:rPr>
              <a:t>Pre-Work</a:t>
            </a:r>
            <a:r>
              <a:rPr lang="en">
                <a:solidFill>
                  <a:schemeClr val="dk1"/>
                </a:solidFill>
                <a:latin typeface="Poppins"/>
                <a:ea typeface="Poppins"/>
                <a:cs typeface="Poppins"/>
                <a:sym typeface="Poppins"/>
              </a:rPr>
              <a:t>:  Teachers should do the following:</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Create and bring an exemplar response to the assignment that will be analyzed (written task, similar to what was prepared for Session 6)</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Bring a rubric/checklist to support analysis. Checklists for this analysis can be grounded in the Student Look-Fors from the Goal-Setting doc.</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Collect identified task for sub-group of students (identified during the first week of the cycle) to be analyzed to determine students’ growth toward the intended learning outcomes.  Teachers may also choose to bring an entire class set of work, if teams discuss further analysis of student learning.</a:t>
            </a:r>
            <a:endParaRPr>
              <a:solidFill>
                <a:schemeClr val="dk1"/>
              </a:solidFill>
              <a:latin typeface="Poppins"/>
              <a:ea typeface="Poppins"/>
              <a:cs typeface="Poppins"/>
              <a:sym typeface="Poppins"/>
            </a:endParaRPr>
          </a:p>
          <a:p>
            <a:pPr marL="45720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Do Now (2 min)</a:t>
            </a:r>
            <a:r>
              <a:rPr lang="en" sz="1200">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“Please take out the goal-setting document you completed during the first week of this content cycle. Take a couple of minutes to reflect on the progress you’ve seen in your practice and in your students over the past week. What are some ways you want to continue to grow?”</a:t>
            </a:r>
            <a:endParaRPr>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(3 min) </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Framing (1 min)</a:t>
            </a:r>
            <a:r>
              <a:rPr lang="en" sz="1200">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This week, we’ll engage in a planning protocol in which we plan and receive feedback on strategic ways that we can leverage our learning from last week as we work toward the goals and look-fors of this cycle. Just like musicians rehearsing, we are tuning and refining our practice off-stage before performing for our audience of students!”</a:t>
            </a:r>
            <a:endParaRPr sz="1200" i="1">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Team Building (2 min)</a:t>
            </a:r>
            <a:r>
              <a:rPr lang="en" sz="1200">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“Before we dig in, take a moment to share with a partner the reflections you noted during the Do Now.  Additionally, discuss the instructional evidence you intend to include in your plan today that will reflect the growth identified in your goals.  Revisiting our goals prior to planning will help to narrow our focus on the portions of our curriculum that we want to receive feedback on today.”</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fd17afdb1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fd17afd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Calibri"/>
              <a:buNone/>
            </a:pPr>
            <a:r>
              <a:rPr lang="en" b="1">
                <a:solidFill>
                  <a:schemeClr val="dk1"/>
                </a:solidFill>
                <a:latin typeface="Poppins"/>
                <a:ea typeface="Poppins"/>
                <a:cs typeface="Poppins"/>
                <a:sym typeface="Poppins"/>
              </a:rPr>
              <a:t>Norms (1 min)</a:t>
            </a:r>
            <a:endParaRPr>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Review norms </a:t>
            </a:r>
            <a:endParaRPr>
              <a:solidFill>
                <a:schemeClr val="dk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ba9cd2b7b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ba9cd2b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11 week path of the cycle, reminding teachers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e1d2b05d_0_19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2e1d2b05d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800100" lvl="0" indent="-304800" algn="l" rtl="0">
              <a:spcBef>
                <a:spcPts val="0"/>
              </a:spcBef>
              <a:spcAft>
                <a:spcPts val="0"/>
              </a:spcAft>
              <a:buClr>
                <a:schemeClr val="dk1"/>
              </a:buClr>
              <a:buSzPts val="1200"/>
              <a:buFont typeface="Noto Sans Symbols"/>
              <a:buChar char="●"/>
            </a:pPr>
            <a:r>
              <a:rPr lang="en" b="1" dirty="0">
                <a:solidFill>
                  <a:schemeClr val="dk1"/>
                </a:solidFill>
              </a:rPr>
              <a:t>Preparing for the Protocol (2 mins): </a:t>
            </a:r>
            <a:r>
              <a:rPr lang="en" i="1" dirty="0">
                <a:solidFill>
                  <a:schemeClr val="dk1"/>
                </a:solidFill>
              </a:rPr>
              <a:t>“In our previous</a:t>
            </a:r>
            <a:r>
              <a:rPr lang="en" i="1">
                <a:solidFill>
                  <a:schemeClr val="dk1"/>
                </a:solidFill>
              </a:rPr>
              <a:t> session, we discussed the importance of vocabulary instruction and why it matters for our students, especially as it relates to access. Today, </a:t>
            </a:r>
            <a:r>
              <a:rPr lang="en" i="1" dirty="0">
                <a:solidFill>
                  <a:schemeClr val="dk1"/>
                </a:solidFill>
              </a:rPr>
              <a:t>we’re going to plan and practice implementing our shared learning. </a:t>
            </a:r>
            <a:endParaRPr dirty="0">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2e1d2b05d_0_20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2e1d2b05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Planning (30 mins total)</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Analyze and Adapt Curriculum (30 mins)</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(2 min): </a:t>
            </a:r>
            <a:r>
              <a:rPr lang="en" i="1">
                <a:solidFill>
                  <a:schemeClr val="dk1"/>
                </a:solidFill>
                <a:latin typeface="Poppins"/>
                <a:ea typeface="Poppins"/>
                <a:cs typeface="Poppins"/>
                <a:sym typeface="Poppins"/>
              </a:rPr>
              <a:t>“In this final session, we have the opportunity to </a:t>
            </a:r>
            <a:endParaRPr>
              <a:solidFill>
                <a:srgbClr val="FF0000"/>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Individually or in Co-teaching teams (20 min):</a:t>
            </a:r>
            <a:r>
              <a:rPr lang="en" i="1">
                <a:solidFill>
                  <a:schemeClr val="dk1"/>
                </a:solidFill>
                <a:latin typeface="Poppins"/>
                <a:ea typeface="Poppins"/>
                <a:cs typeface="Poppins"/>
                <a:sym typeface="Poppins"/>
              </a:rPr>
              <a:t> </a:t>
            </a:r>
            <a:r>
              <a:rPr lang="en">
                <a:solidFill>
                  <a:schemeClr val="dk1"/>
                </a:solidFill>
                <a:latin typeface="Poppins"/>
                <a:ea typeface="Poppins"/>
                <a:cs typeface="Poppins"/>
                <a:sym typeface="Poppins"/>
              </a:rPr>
              <a:t>Teachers analyze and adapt a portion of their curriculum that will provide students with opportunities to maintain and extend vocabulary acquisition. </a:t>
            </a:r>
            <a:endParaRPr>
              <a:solidFill>
                <a:schemeClr val="dk1"/>
              </a:solidFill>
              <a:latin typeface="Poppins"/>
              <a:ea typeface="Poppins"/>
              <a:cs typeface="Poppins"/>
              <a:sym typeface="Poppins"/>
            </a:endParaRPr>
          </a:p>
          <a:p>
            <a:pPr marL="685800" lvl="2"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Teachers who do not have a curricular resource that outlines these activities can use the time to plan activities using learning from the previous session. </a:t>
            </a:r>
            <a:endParaRPr i="1">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2e1d2b05d_0_2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2e1d2b05d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Practice (18 min) </a:t>
            </a:r>
            <a:endParaRPr sz="1200">
              <a:solidFill>
                <a:schemeClr val="dk1"/>
              </a:solidFill>
              <a:latin typeface="Calibri"/>
              <a:ea typeface="Calibri"/>
              <a:cs typeface="Calibri"/>
              <a:sym typeface="Calibri"/>
            </a:endParaRPr>
          </a:p>
          <a:p>
            <a:pPr marL="514350" lvl="0" indent="-304800" algn="l" rtl="0">
              <a:spcBef>
                <a:spcPts val="0"/>
              </a:spcBef>
              <a:spcAft>
                <a:spcPts val="0"/>
              </a:spcAft>
              <a:buClr>
                <a:schemeClr val="dk1"/>
              </a:buClr>
              <a:buSzPts val="1200"/>
              <a:buFont typeface="Noto Sans Symbols"/>
              <a:buChar char="●"/>
            </a:pPr>
            <a:r>
              <a:rPr lang="en" sz="1200" b="1">
                <a:solidFill>
                  <a:schemeClr val="dk1"/>
                </a:solidFill>
                <a:highlight>
                  <a:srgbClr val="FFFF00"/>
                </a:highlight>
                <a:latin typeface="Calibri"/>
                <a:ea typeface="Calibri"/>
                <a:cs typeface="Calibri"/>
                <a:sym typeface="Calibri"/>
              </a:rPr>
              <a:t>In this practice scenario, explain that teachers may opt to teach a specific activity (as they have done in previous practice sessions) or share/talk through an extension activity that doesn’t lend itself to rehearsal (e.g., Interactive Word Wall).</a:t>
            </a:r>
            <a:endParaRPr sz="1200" b="1">
              <a:solidFill>
                <a:schemeClr val="dk1"/>
              </a:solidFill>
              <a:highlight>
                <a:srgbClr val="FFFF00"/>
              </a:highlight>
              <a:latin typeface="Calibri"/>
              <a:ea typeface="Calibri"/>
              <a:cs typeface="Calibri"/>
              <a:sym typeface="Calibri"/>
            </a:endParaRPr>
          </a:p>
          <a:p>
            <a:pPr marL="514350" lvl="0" indent="-304800" algn="l" rtl="0">
              <a:spcBef>
                <a:spcPts val="0"/>
              </a:spcBef>
              <a:spcAft>
                <a:spcPts val="0"/>
              </a:spcAft>
              <a:buClr>
                <a:schemeClr val="dk1"/>
              </a:buClr>
              <a:buSzPts val="1200"/>
              <a:buFont typeface="Noto Sans Symbols"/>
              <a:buChar char="●"/>
            </a:pPr>
            <a:r>
              <a:rPr lang="en" sz="1200" b="1">
                <a:solidFill>
                  <a:schemeClr val="dk1"/>
                </a:solidFill>
                <a:latin typeface="Calibri"/>
                <a:ea typeface="Calibri"/>
                <a:cs typeface="Calibri"/>
                <a:sym typeface="Calibri"/>
              </a:rPr>
              <a:t>Practice/Feedback Loop Round 1 (7 min):</a:t>
            </a:r>
            <a:r>
              <a:rPr lang="en" sz="1200">
                <a:solidFill>
                  <a:schemeClr val="dk1"/>
                </a:solidFill>
                <a:latin typeface="Calibri"/>
                <a:ea typeface="Calibri"/>
                <a:cs typeface="Calibri"/>
                <a:sym typeface="Calibri"/>
              </a:rPr>
              <a:t> Partner 1 practices instructional plan and records partner feedback aligned to relevant Planning and Practice Look-Fors.  Partners may consider the following questions when providing feedback to consider:</a:t>
            </a:r>
            <a:endParaRPr sz="1200">
              <a:solidFill>
                <a:schemeClr val="dk1"/>
              </a:solidFill>
              <a:latin typeface="Calibri"/>
              <a:ea typeface="Calibri"/>
              <a:cs typeface="Calibri"/>
              <a:sym typeface="Calibri"/>
            </a:endParaRPr>
          </a:p>
          <a:p>
            <a:pPr marL="1085850" lvl="1" indent="-304800" algn="l" rtl="0">
              <a:spcBef>
                <a:spcPts val="0"/>
              </a:spcBef>
              <a:spcAft>
                <a:spcPts val="0"/>
              </a:spcAft>
              <a:buClr>
                <a:schemeClr val="dk1"/>
              </a:buClr>
              <a:buSzPts val="1200"/>
              <a:buFont typeface="Courier New"/>
              <a:buChar char="o"/>
            </a:pPr>
            <a:r>
              <a:rPr lang="en" sz="1200" i="1">
                <a:solidFill>
                  <a:schemeClr val="dk1"/>
                </a:solidFill>
                <a:latin typeface="Calibri"/>
                <a:ea typeface="Calibri"/>
                <a:cs typeface="Calibri"/>
                <a:sym typeface="Calibri"/>
              </a:rPr>
              <a:t>Does the vocab</a:t>
            </a:r>
            <a:r>
              <a:rPr lang="en" i="1">
                <a:solidFill>
                  <a:schemeClr val="dk1"/>
                </a:solidFill>
              </a:rPr>
              <a:t>ulary instruction in this read aloud</a:t>
            </a:r>
            <a:r>
              <a:rPr lang="en" sz="1200" i="1">
                <a:solidFill>
                  <a:schemeClr val="dk1"/>
                </a:solidFill>
                <a:latin typeface="Calibri"/>
                <a:ea typeface="Calibri"/>
                <a:cs typeface="Calibri"/>
                <a:sym typeface="Calibri"/>
              </a:rPr>
              <a:t> lesson work?</a:t>
            </a:r>
            <a:endParaRPr sz="1200" i="1">
              <a:solidFill>
                <a:schemeClr val="dk1"/>
              </a:solidFill>
              <a:latin typeface="Calibri"/>
              <a:ea typeface="Calibri"/>
              <a:cs typeface="Calibri"/>
              <a:sym typeface="Calibri"/>
            </a:endParaRPr>
          </a:p>
          <a:p>
            <a:pPr marL="1085850" lvl="1" indent="-304800" algn="l" rtl="0">
              <a:spcBef>
                <a:spcPts val="0"/>
              </a:spcBef>
              <a:spcAft>
                <a:spcPts val="0"/>
              </a:spcAft>
              <a:buClr>
                <a:schemeClr val="dk1"/>
              </a:buClr>
              <a:buSzPts val="1200"/>
              <a:buFont typeface="Courier New"/>
              <a:buChar char="o"/>
            </a:pPr>
            <a:r>
              <a:rPr lang="en" sz="1200" i="1">
                <a:solidFill>
                  <a:schemeClr val="dk1"/>
                </a:solidFill>
                <a:latin typeface="Calibri"/>
                <a:ea typeface="Calibri"/>
                <a:cs typeface="Calibri"/>
                <a:sym typeface="Calibri"/>
              </a:rPr>
              <a:t>What modification would strengthen this lesson component for </a:t>
            </a:r>
            <a:r>
              <a:rPr lang="en" sz="1200" i="1" u="sng">
                <a:solidFill>
                  <a:schemeClr val="dk1"/>
                </a:solidFill>
                <a:latin typeface="Calibri"/>
                <a:ea typeface="Calibri"/>
                <a:cs typeface="Calibri"/>
                <a:sym typeface="Calibri"/>
              </a:rPr>
              <a:t>all</a:t>
            </a:r>
            <a:r>
              <a:rPr lang="en" sz="1200" i="1">
                <a:solidFill>
                  <a:schemeClr val="dk1"/>
                </a:solidFill>
                <a:latin typeface="Calibri"/>
                <a:ea typeface="Calibri"/>
                <a:cs typeface="Calibri"/>
                <a:sym typeface="Calibri"/>
              </a:rPr>
              <a:t> students? </a:t>
            </a:r>
            <a:endParaRPr sz="1200" i="1">
              <a:solidFill>
                <a:schemeClr val="dk1"/>
              </a:solidFill>
              <a:latin typeface="Calibri"/>
              <a:ea typeface="Calibri"/>
              <a:cs typeface="Calibri"/>
              <a:sym typeface="Calibri"/>
            </a:endParaRPr>
          </a:p>
          <a:p>
            <a:pPr marL="1085850" lvl="1" indent="-304800" algn="l" rtl="0">
              <a:spcBef>
                <a:spcPts val="0"/>
              </a:spcBef>
              <a:spcAft>
                <a:spcPts val="0"/>
              </a:spcAft>
              <a:buClr>
                <a:schemeClr val="dk1"/>
              </a:buClr>
              <a:buSzPts val="1200"/>
              <a:buFont typeface="Courier New"/>
              <a:buChar char="o"/>
            </a:pPr>
            <a:r>
              <a:rPr lang="en" sz="1200" i="1">
                <a:solidFill>
                  <a:schemeClr val="dk1"/>
                </a:solidFill>
                <a:latin typeface="Calibri"/>
                <a:ea typeface="Calibri"/>
                <a:cs typeface="Calibri"/>
                <a:sym typeface="Calibri"/>
              </a:rPr>
              <a:t>Does this lesson component/instructional approach align to and/or support the intended student learning?</a:t>
            </a:r>
            <a:endParaRPr sz="1200" i="1">
              <a:solidFill>
                <a:schemeClr val="dk1"/>
              </a:solidFill>
              <a:latin typeface="Calibri"/>
              <a:ea typeface="Calibri"/>
              <a:cs typeface="Calibri"/>
              <a:sym typeface="Calibri"/>
            </a:endParaRPr>
          </a:p>
          <a:p>
            <a:pPr marL="514350" lvl="0" indent="-304800" algn="l" rtl="0">
              <a:spcBef>
                <a:spcPts val="0"/>
              </a:spcBef>
              <a:spcAft>
                <a:spcPts val="0"/>
              </a:spcAft>
              <a:buClr>
                <a:schemeClr val="dk1"/>
              </a:buClr>
              <a:buSzPts val="1200"/>
              <a:buFont typeface="Noto Sans Symbols"/>
              <a:buChar char="●"/>
            </a:pPr>
            <a:r>
              <a:rPr lang="en" sz="1200" b="1">
                <a:solidFill>
                  <a:schemeClr val="dk1"/>
                </a:solidFill>
                <a:latin typeface="Calibri"/>
                <a:ea typeface="Calibri"/>
                <a:cs typeface="Calibri"/>
                <a:sym typeface="Calibri"/>
              </a:rPr>
              <a:t>Practice/Feedback Loop Round 2 (7 min):</a:t>
            </a:r>
            <a:r>
              <a:rPr lang="en" sz="1200">
                <a:solidFill>
                  <a:schemeClr val="dk1"/>
                </a:solidFill>
                <a:latin typeface="Calibri"/>
                <a:ea typeface="Calibri"/>
                <a:cs typeface="Calibri"/>
                <a:sym typeface="Calibri"/>
              </a:rPr>
              <a:t> Partner 2 practices instructional plan and records partner feedback aligned to relevant Planning and Instructional Look-Fors.</a:t>
            </a:r>
            <a:endParaRPr sz="1200" b="1">
              <a:solidFill>
                <a:schemeClr val="dk1"/>
              </a:solidFill>
              <a:latin typeface="Calibri"/>
              <a:ea typeface="Calibri"/>
              <a:cs typeface="Calibri"/>
              <a:sym typeface="Calibri"/>
            </a:endParaRPr>
          </a:p>
          <a:p>
            <a:pPr marL="514350" lvl="0" indent="-304800" algn="l" rtl="0">
              <a:spcBef>
                <a:spcPts val="0"/>
              </a:spcBef>
              <a:spcAft>
                <a:spcPts val="0"/>
              </a:spcAft>
              <a:buClr>
                <a:schemeClr val="dk1"/>
              </a:buClr>
              <a:buSzPts val="1200"/>
              <a:buFont typeface="Noto Sans Symbols"/>
              <a:buChar char="●"/>
            </a:pPr>
            <a:r>
              <a:rPr lang="en" sz="1200" b="1">
                <a:solidFill>
                  <a:schemeClr val="dk1"/>
                </a:solidFill>
                <a:latin typeface="Calibri"/>
                <a:ea typeface="Calibri"/>
                <a:cs typeface="Calibri"/>
                <a:sym typeface="Calibri"/>
              </a:rPr>
              <a:t>Individual Reflection</a:t>
            </a: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(4 min):</a:t>
            </a:r>
            <a:r>
              <a:rPr lang="en" sz="1200">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“As we prepare for revising, take a minute to jot down implications from your partner’s feedback</a:t>
            </a:r>
            <a:r>
              <a:rPr lang="en" sz="1200" b="1" i="1">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for your next steps with planning.  A question to consider in your reflection is:</a:t>
            </a:r>
            <a:r>
              <a:rPr lang="en" sz="1200">
                <a:solidFill>
                  <a:schemeClr val="dk1"/>
                </a:solidFill>
                <a:latin typeface="Calibri"/>
                <a:ea typeface="Calibri"/>
                <a:cs typeface="Calibri"/>
                <a:sym typeface="Calibri"/>
              </a:rPr>
              <a:t> </a:t>
            </a:r>
            <a:r>
              <a:rPr lang="en" sz="1200" i="1">
                <a:solidFill>
                  <a:schemeClr val="dk1"/>
                </a:solidFill>
                <a:latin typeface="Calibri"/>
                <a:ea typeface="Calibri"/>
                <a:cs typeface="Calibri"/>
                <a:sym typeface="Calibri"/>
              </a:rPr>
              <a:t>What are my next steps, based on feedback received, that would ensure effective implementation for all learners?”</a:t>
            </a:r>
            <a:endParaRPr b="1">
              <a:solidFill>
                <a:schemeClr val="dk1"/>
              </a:solidFill>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2e1d2b05d_0_23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2e1d2b05d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Revise  (20 min)</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Using the feedback provided, teachers will revise their instructional approach and continue planning.</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pic>
        <p:nvPicPr>
          <p:cNvPr id="2" name="Picture 1">
            <a:extLst>
              <a:ext uri="{FF2B5EF4-FFF2-40B4-BE49-F238E27FC236}">
                <a16:creationId xmlns:a16="http://schemas.microsoft.com/office/drawing/2014/main" id="{F5235A6B-7F42-4166-B4DC-12B17F66A4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204" y="53750"/>
            <a:ext cx="1097375" cy="1097375"/>
          </a:xfrm>
          <a:prstGeom prst="rect">
            <a:avLst/>
          </a:prstGeom>
        </p:spPr>
      </p:pic>
      <p:sp>
        <p:nvSpPr>
          <p:cNvPr id="86" name="Google Shape;86;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Reinforcing Vocabulary Across Lessons/Texts</a:t>
            </a:r>
            <a:endParaRPr/>
          </a:p>
        </p:txBody>
      </p:sp>
      <p:sp>
        <p:nvSpPr>
          <p:cNvPr id="85" name="Google Shape;85;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10</a:t>
            </a:r>
            <a:endParaRPr sz="1600" b="1" dirty="0">
              <a:solidFill>
                <a:schemeClr val="bg1"/>
              </a:solidFill>
            </a:endParaRPr>
          </a:p>
          <a:p>
            <a:pPr marL="0" lvl="0" indent="0" algn="ctr" rtl="0">
              <a:spcBef>
                <a:spcPts val="1000"/>
              </a:spcBef>
              <a:spcAft>
                <a:spcPts val="0"/>
              </a:spcAft>
              <a:buClr>
                <a:schemeClr val="dk1"/>
              </a:buClr>
              <a:buSzPts val="1100"/>
              <a:buFont typeface="Arial"/>
              <a:buNone/>
            </a:pPr>
            <a:r>
              <a:rPr lang="en" sz="1600" b="1" dirty="0">
                <a:solidFill>
                  <a:schemeClr val="bg1"/>
                </a:solidFill>
              </a:rPr>
              <a:t>PLANNING &amp; PRACTICE </a:t>
            </a:r>
            <a:endParaRPr sz="1600" b="1" dirty="0">
              <a:solidFill>
                <a:schemeClr val="bg1"/>
              </a:solidFill>
            </a:endParaRPr>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87" name="Google Shape;87;p1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2" name="Picture 1">
            <a:extLst>
              <a:ext uri="{FF2B5EF4-FFF2-40B4-BE49-F238E27FC236}">
                <a16:creationId xmlns:a16="http://schemas.microsoft.com/office/drawing/2014/main" id="{886F1D73-60C1-4336-BD04-AD8DDDAD9B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08752"/>
            <a:ext cx="1097375" cy="1097375"/>
          </a:xfrm>
          <a:prstGeom prst="rect">
            <a:avLst/>
          </a:prstGeom>
        </p:spPr>
      </p:pic>
      <p:sp>
        <p:nvSpPr>
          <p:cNvPr id="166" name="Google Shape;166;p2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Closing </a:t>
            </a:r>
            <a:endParaRPr/>
          </a:p>
        </p:txBody>
      </p:sp>
      <p:sp>
        <p:nvSpPr>
          <p:cNvPr id="167" name="Google Shape;167;p26"/>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Debrief:  </a:t>
            </a:r>
            <a:r>
              <a:rPr lang="en" sz="1600" b="1" dirty="0">
                <a:solidFill>
                  <a:schemeClr val="accent5">
                    <a:lumMod val="75000"/>
                  </a:schemeClr>
                </a:solidFill>
              </a:rPr>
              <a:t> </a:t>
            </a:r>
            <a:endParaRPr sz="1600" b="1" dirty="0">
              <a:solidFill>
                <a:schemeClr val="accent5">
                  <a:lumMod val="75000"/>
                </a:schemeClr>
              </a:solidFill>
            </a:endParaRPr>
          </a:p>
        </p:txBody>
      </p:sp>
      <p:sp>
        <p:nvSpPr>
          <p:cNvPr id="165" name="Google Shape;165;p26"/>
          <p:cNvSpPr txBox="1">
            <a:spLocks noGrp="1"/>
          </p:cNvSpPr>
          <p:nvPr>
            <p:ph type="body" idx="1"/>
          </p:nvPr>
        </p:nvSpPr>
        <p:spPr>
          <a:xfrm>
            <a:off x="1143000" y="1998125"/>
            <a:ext cx="62451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a:t>Partners:</a:t>
            </a:r>
            <a:r>
              <a:rPr lang="en" sz="1800"/>
              <a:t> How did you apply your partner’s feedback? </a:t>
            </a:r>
            <a:endParaRPr sz="1800"/>
          </a:p>
          <a:p>
            <a:pPr marL="0" lvl="0" indent="0" algn="l" rtl="0">
              <a:spcBef>
                <a:spcPts val="1000"/>
              </a:spcBef>
              <a:spcAft>
                <a:spcPts val="0"/>
              </a:spcAft>
              <a:buNone/>
            </a:pPr>
            <a:r>
              <a:rPr lang="en" sz="1800" b="1"/>
              <a:t>Whole Group:</a:t>
            </a:r>
            <a:r>
              <a:rPr lang="en" sz="1800"/>
              <a:t> What is one commitment you can make to your students and/or yourself in regards to reinforcing vocabulary instruction? </a:t>
            </a:r>
            <a:endParaRPr sz="1800"/>
          </a:p>
          <a:p>
            <a:pPr marL="457200" lvl="0" indent="0" algn="l" rtl="0">
              <a:spcBef>
                <a:spcPts val="1000"/>
              </a:spcBef>
              <a:spcAft>
                <a:spcPts val="1000"/>
              </a:spcAft>
              <a:buNone/>
            </a:pPr>
            <a:endParaRPr sz="1800"/>
          </a:p>
        </p:txBody>
      </p:sp>
      <p:sp>
        <p:nvSpPr>
          <p:cNvPr id="168" name="Google Shape;168;p26"/>
          <p:cNvSpPr/>
          <p:nvPr/>
        </p:nvSpPr>
        <p:spPr>
          <a:xfrm>
            <a:off x="3361325" y="3677950"/>
            <a:ext cx="4949100" cy="465600"/>
          </a:xfrm>
          <a:prstGeom prst="rect">
            <a:avLst/>
          </a:prstGeom>
          <a:solidFill>
            <a:srgbClr val="40C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Poppins"/>
                <a:ea typeface="Poppins"/>
                <a:cs typeface="Poppins"/>
                <a:sym typeface="Poppins"/>
              </a:rPr>
              <a:t>I commit to...</a:t>
            </a:r>
            <a:endParaRPr sz="1800">
              <a:latin typeface="Poppins"/>
              <a:ea typeface="Poppins"/>
              <a:cs typeface="Poppins"/>
              <a:sym typeface="Poppins"/>
            </a:endParaRPr>
          </a:p>
        </p:txBody>
      </p:sp>
      <p:sp>
        <p:nvSpPr>
          <p:cNvPr id="169" name="Google Shape;169;p26"/>
          <p:cNvSpPr/>
          <p:nvPr/>
        </p:nvSpPr>
        <p:spPr>
          <a:xfrm>
            <a:off x="733950" y="4436600"/>
            <a:ext cx="7676100" cy="5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latin typeface="Poppins"/>
                <a:ea typeface="Poppins"/>
                <a:cs typeface="Poppins"/>
                <a:sym typeface="Poppins"/>
              </a:rPr>
              <a:t>Next session: Student progress! Bring student work samples for analysis.</a:t>
            </a:r>
            <a:endParaRPr sz="16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93" name="Google Shape;93;p18"/>
          <p:cNvSpPr txBox="1">
            <a:spLocks noGrp="1"/>
          </p:cNvSpPr>
          <p:nvPr>
            <p:ph type="body" idx="1"/>
          </p:nvPr>
        </p:nvSpPr>
        <p:spPr>
          <a:xfrm>
            <a:off x="694725" y="1538325"/>
            <a:ext cx="4404300" cy="2515800"/>
          </a:xfrm>
          <a:prstGeom prst="rect">
            <a:avLst/>
          </a:prstGeom>
          <a:noFill/>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888888"/>
                </a:solidFill>
              </a:rPr>
              <a:t>Reflect on the past week using your content cycle goal-setting document:</a:t>
            </a:r>
            <a:endParaRPr sz="1800">
              <a:solidFill>
                <a:srgbClr val="888888"/>
              </a:solidFill>
            </a:endParaRPr>
          </a:p>
          <a:p>
            <a:pPr marL="457200" lvl="0" indent="-342900" algn="l" rtl="0">
              <a:lnSpc>
                <a:spcPct val="100000"/>
              </a:lnSpc>
              <a:spcBef>
                <a:spcPts val="1000"/>
              </a:spcBef>
              <a:spcAft>
                <a:spcPts val="0"/>
              </a:spcAft>
              <a:buClr>
                <a:srgbClr val="888888"/>
              </a:buClr>
              <a:buSzPts val="1800"/>
              <a:buFont typeface="Poppins"/>
              <a:buChar char="●"/>
            </a:pPr>
            <a:r>
              <a:rPr lang="en" sz="1800">
                <a:solidFill>
                  <a:srgbClr val="888888"/>
                </a:solidFill>
              </a:rPr>
              <a:t>What progress have you made in your goals?</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impact are you noticing on student learning?</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are some ways you want to continue to grow?</a:t>
            </a:r>
            <a:endParaRPr sz="1800">
              <a:solidFill>
                <a:srgbClr val="888888"/>
              </a:solidFill>
            </a:endParaRPr>
          </a:p>
          <a:p>
            <a:pPr marL="0" lvl="0" indent="0" algn="l" rtl="0">
              <a:lnSpc>
                <a:spcPct val="115000"/>
              </a:lnSpc>
              <a:spcBef>
                <a:spcPts val="0"/>
              </a:spcBef>
              <a:spcAft>
                <a:spcPts val="0"/>
              </a:spcAft>
              <a:buNone/>
            </a:pPr>
            <a:endParaRPr sz="1800"/>
          </a:p>
          <a:p>
            <a:pPr marL="0" lvl="0" indent="0" algn="l" rtl="0">
              <a:lnSpc>
                <a:spcPct val="115000"/>
              </a:lnSpc>
              <a:spcBef>
                <a:spcPts val="1000"/>
              </a:spcBef>
              <a:spcAft>
                <a:spcPts val="1000"/>
              </a:spcAft>
              <a:buNone/>
            </a:pPr>
            <a:endParaRPr sz="1800"/>
          </a:p>
        </p:txBody>
      </p:sp>
      <p:sp>
        <p:nvSpPr>
          <p:cNvPr id="94" name="Google Shape;94;p1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10</a:t>
            </a:r>
            <a:endParaRPr sz="700" b="1">
              <a:solidFill>
                <a:srgbClr val="397ED0"/>
              </a:solidFill>
              <a:latin typeface="Poppins"/>
              <a:ea typeface="Poppins"/>
              <a:cs typeface="Poppins"/>
              <a:sym typeface="Poppins"/>
            </a:endParaRPr>
          </a:p>
        </p:txBody>
      </p:sp>
      <p:sp>
        <p:nvSpPr>
          <p:cNvPr id="95" name="Google Shape;95;p1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96" name="Google Shape;96;p18" descr="Decorative screenshot of Goal Setting Document needed for the reflection on this slide."/>
          <p:cNvPicPr preferRelativeResize="0"/>
          <p:nvPr/>
        </p:nvPicPr>
        <p:blipFill rotWithShape="1">
          <a:blip r:embed="rId3">
            <a:alphaModFix/>
          </a:blip>
          <a:srcRect l="17499" t="43477" r="19121" b="20705"/>
          <a:stretch/>
        </p:blipFill>
        <p:spPr>
          <a:xfrm>
            <a:off x="5180925" y="1834200"/>
            <a:ext cx="3840149" cy="1017214"/>
          </a:xfrm>
          <a:prstGeom prst="rect">
            <a:avLst/>
          </a:prstGeom>
          <a:noFill/>
          <a:ln>
            <a:noFill/>
          </a:ln>
        </p:spPr>
      </p:pic>
      <p:pic>
        <p:nvPicPr>
          <p:cNvPr id="2" name="Picture 1">
            <a:extLst>
              <a:ext uri="{FF2B5EF4-FFF2-40B4-BE49-F238E27FC236}">
                <a16:creationId xmlns:a16="http://schemas.microsoft.com/office/drawing/2014/main" id="{987EDAF9-00B4-4475-8FE3-8E855A2AD9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108752"/>
            <a:ext cx="1097375" cy="1097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2" name="Picture 1">
            <a:extLst>
              <a:ext uri="{FF2B5EF4-FFF2-40B4-BE49-F238E27FC236}">
                <a16:creationId xmlns:a16="http://schemas.microsoft.com/office/drawing/2014/main" id="{E6BC26F8-5B7D-4384-AF9B-7624EAADB3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08" y="108751"/>
            <a:ext cx="1097375" cy="1097375"/>
          </a:xfrm>
          <a:prstGeom prst="rect">
            <a:avLst/>
          </a:prstGeom>
        </p:spPr>
      </p:pic>
      <p:sp>
        <p:nvSpPr>
          <p:cNvPr id="105" name="Google Shape;105;p19"/>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10</a:t>
            </a:r>
            <a:endParaRPr sz="700" b="1">
              <a:solidFill>
                <a:srgbClr val="397ED0"/>
              </a:solidFill>
              <a:latin typeface="Poppins"/>
              <a:ea typeface="Poppins"/>
              <a:cs typeface="Poppins"/>
              <a:sym typeface="Poppins"/>
            </a:endParaRPr>
          </a:p>
        </p:txBody>
      </p:sp>
      <p:sp>
        <p:nvSpPr>
          <p:cNvPr id="102" name="Google Shape;102;p19"/>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Objectives</a:t>
            </a:r>
            <a:endParaRPr sz="3600"/>
          </a:p>
        </p:txBody>
      </p:sp>
      <p:sp>
        <p:nvSpPr>
          <p:cNvPr id="104" name="Google Shape;104;p19"/>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Apply learning to curricular planning and practice</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Give and receive feedback from colleagues in order to revise plans and refine practices</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03" name="Google Shape;103;p19"/>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01" name="Google Shape;101;p19"/>
          <p:cNvSpPr txBox="1">
            <a:spLocks noGrp="1"/>
          </p:cNvSpPr>
          <p:nvPr>
            <p:ph type="body" idx="1"/>
          </p:nvPr>
        </p:nvSpPr>
        <p:spPr>
          <a:xfrm>
            <a:off x="5448100" y="2033300"/>
            <a:ext cx="24978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Plan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Practice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Revise</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05. Closing</a:t>
            </a:r>
            <a:endParaRPr sz="1800">
              <a:solidFill>
                <a:srgbClr val="2D68C4"/>
              </a:solidFill>
              <a:latin typeface="Poppins SemiBold"/>
              <a:ea typeface="Poppins SemiBold"/>
              <a:cs typeface="Poppins SemiBold"/>
              <a:sym typeface="Poppins SemiBold"/>
            </a:endParaRPr>
          </a:p>
        </p:txBody>
      </p:sp>
      <p:sp>
        <p:nvSpPr>
          <p:cNvPr id="106" name="Google Shape;106;p1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881747" y="1086250"/>
            <a:ext cx="3109800" cy="1022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Our Norms</a:t>
            </a:r>
            <a:endParaRPr/>
          </a:p>
        </p:txBody>
      </p:sp>
      <p:sp>
        <p:nvSpPr>
          <p:cNvPr id="112" name="Google Shape;112;p20"/>
          <p:cNvSpPr txBox="1">
            <a:spLocks noGrp="1"/>
          </p:cNvSpPr>
          <p:nvPr>
            <p:ph type="body" idx="2"/>
          </p:nvPr>
        </p:nvSpPr>
        <p:spPr>
          <a:xfrm>
            <a:off x="773900" y="2312000"/>
            <a:ext cx="7513800" cy="2362800"/>
          </a:xfrm>
          <a:prstGeom prst="rect">
            <a:avLst/>
          </a:prstGeom>
        </p:spPr>
        <p:txBody>
          <a:bodyPr spcFirstLastPara="1" wrap="square" lIns="0" tIns="0" rIns="0" bIns="0" anchor="t" anchorCtr="0">
            <a:noAutofit/>
          </a:bodyPr>
          <a:lstStyle/>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OWN </a:t>
            </a:r>
            <a:r>
              <a:rPr lang="en" sz="2000" dirty="0">
                <a:solidFill>
                  <a:srgbClr val="FFFFFF"/>
                </a:solidFill>
              </a:rPr>
              <a:t>your learning</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RESPECT </a:t>
            </a:r>
            <a:r>
              <a:rPr lang="en" sz="2000" dirty="0">
                <a:solidFill>
                  <a:srgbClr val="FFFFFF"/>
                </a:solidFill>
              </a:rPr>
              <a:t>the learning space</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CONNECT </a:t>
            </a:r>
            <a:r>
              <a:rPr lang="en" sz="2000" dirty="0">
                <a:solidFill>
                  <a:srgbClr val="FFFFFF"/>
                </a:solidFill>
              </a:rPr>
              <a:t>with the learning tools and each other</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PROTECT </a:t>
            </a:r>
            <a:r>
              <a:rPr lang="en" sz="2000" dirty="0">
                <a:solidFill>
                  <a:srgbClr val="FFFFFF"/>
                </a:solidFill>
              </a:rPr>
              <a:t>learning</a:t>
            </a:r>
            <a:r>
              <a:rPr lang="en" sz="2000" b="1" dirty="0">
                <a:solidFill>
                  <a:srgbClr val="FFFFFF"/>
                </a:solidFill>
              </a:rPr>
              <a:t> </a:t>
            </a:r>
            <a:r>
              <a:rPr lang="en" sz="2000" dirty="0">
                <a:solidFill>
                  <a:srgbClr val="FFFFFF"/>
                </a:solidFill>
              </a:rPr>
              <a:t>time and minimize disruptions</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HONOR </a:t>
            </a:r>
            <a:r>
              <a:rPr lang="en" sz="2000" dirty="0">
                <a:solidFill>
                  <a:srgbClr val="FFFFFF"/>
                </a:solidFill>
              </a:rPr>
              <a:t>every voice and experience</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PRACTICE </a:t>
            </a:r>
            <a:r>
              <a:rPr lang="en" sz="2000" dirty="0">
                <a:solidFill>
                  <a:srgbClr val="FFFFFF"/>
                </a:solidFill>
              </a:rPr>
              <a:t>vulnerability and trust</a:t>
            </a:r>
            <a:endParaRPr sz="2000" b="1" dirty="0">
              <a:solidFill>
                <a:srgbClr val="FFFFFF"/>
              </a:solidFill>
            </a:endParaRPr>
          </a:p>
        </p:txBody>
      </p:sp>
      <p:sp>
        <p:nvSpPr>
          <p:cNvPr id="113" name="Google Shape;113;p20"/>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FFFFFF"/>
                </a:solidFill>
                <a:latin typeface="Poppins"/>
                <a:ea typeface="Poppins"/>
                <a:cs typeface="Poppins"/>
                <a:sym typeface="Poppins"/>
              </a:rPr>
              <a:t>ACADEMIC VOCABULARY SESSION 10</a:t>
            </a:r>
            <a:endParaRPr sz="700" b="1">
              <a:solidFill>
                <a:srgbClr val="FFFFFF"/>
              </a:solidFill>
              <a:latin typeface="Poppins"/>
              <a:ea typeface="Poppins"/>
              <a:cs typeface="Poppins"/>
              <a:sym typeface="Poppins"/>
            </a:endParaRPr>
          </a:p>
        </p:txBody>
      </p:sp>
      <p:sp>
        <p:nvSpPr>
          <p:cNvPr id="114" name="Google Shape;114;p2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pic>
        <p:nvPicPr>
          <p:cNvPr id="115" name="Google Shape;115;p20">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2" name="Picture 1">
            <a:extLst>
              <a:ext uri="{FF2B5EF4-FFF2-40B4-BE49-F238E27FC236}">
                <a16:creationId xmlns:a16="http://schemas.microsoft.com/office/drawing/2014/main" id="{722A1233-4D02-49BF-9B4A-A59EF7435EB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938" y="31012"/>
            <a:ext cx="1097375" cy="1097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2" name="Picture 1">
            <a:extLst>
              <a:ext uri="{FF2B5EF4-FFF2-40B4-BE49-F238E27FC236}">
                <a16:creationId xmlns:a16="http://schemas.microsoft.com/office/drawing/2014/main" id="{5C812D7F-2FA9-47EE-9278-B7CE536745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43749"/>
            <a:ext cx="1008325" cy="1008325"/>
          </a:xfrm>
          <a:prstGeom prst="rect">
            <a:avLst/>
          </a:prstGeom>
        </p:spPr>
      </p:pic>
      <p:sp>
        <p:nvSpPr>
          <p:cNvPr id="121" name="Google Shape;121;p21"/>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solidFill>
                  <a:srgbClr val="FFFFFF"/>
                </a:solidFill>
              </a:rPr>
              <a:t>Content Cycle Overview</a:t>
            </a:r>
            <a:r>
              <a:rPr lang="en">
                <a:solidFill>
                  <a:srgbClr val="FFFFFF"/>
                </a:solidFill>
              </a:rPr>
              <a:t> </a:t>
            </a:r>
            <a:endParaRPr>
              <a:solidFill>
                <a:srgbClr val="FFFFFF"/>
              </a:solidFill>
            </a:endParaRPr>
          </a:p>
        </p:txBody>
      </p:sp>
      <p:graphicFrame>
        <p:nvGraphicFramePr>
          <p:cNvPr id="120" name="Google Shape;120;p21"/>
          <p:cNvGraphicFramePr/>
          <p:nvPr>
            <p:extLst>
              <p:ext uri="{D42A27DB-BD31-4B8C-83A1-F6EECF244321}">
                <p14:modId xmlns:p14="http://schemas.microsoft.com/office/powerpoint/2010/main" val="4049023092"/>
              </p:ext>
            </p:extLst>
          </p:nvPr>
        </p:nvGraphicFramePr>
        <p:xfrm>
          <a:off x="1008325" y="1047700"/>
          <a:ext cx="6992675" cy="4415005"/>
        </p:xfrm>
        <a:graphic>
          <a:graphicData uri="http://schemas.openxmlformats.org/drawingml/2006/table">
            <a:tbl>
              <a:tblPr firstRow="1">
                <a:noFill/>
                <a:tableStyleId>{6D3593A8-BBEA-419F-BF79-9F0835C4E073}</a:tableStyleId>
              </a:tblPr>
              <a:tblGrid>
                <a:gridCol w="1125750">
                  <a:extLst>
                    <a:ext uri="{9D8B030D-6E8A-4147-A177-3AD203B41FA5}">
                      <a16:colId xmlns:a16="http://schemas.microsoft.com/office/drawing/2014/main" val="20000"/>
                    </a:ext>
                  </a:extLst>
                </a:gridCol>
                <a:gridCol w="1989225">
                  <a:extLst>
                    <a:ext uri="{9D8B030D-6E8A-4147-A177-3AD203B41FA5}">
                      <a16:colId xmlns:a16="http://schemas.microsoft.com/office/drawing/2014/main" val="20001"/>
                    </a:ext>
                  </a:extLst>
                </a:gridCol>
                <a:gridCol w="3877700">
                  <a:extLst>
                    <a:ext uri="{9D8B030D-6E8A-4147-A177-3AD203B41FA5}">
                      <a16:colId xmlns:a16="http://schemas.microsoft.com/office/drawing/2014/main"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Shared Learning </a:t>
                      </a:r>
                      <a:endParaRPr sz="1200" dirty="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1"/>
                  </a:ext>
                </a:extLst>
              </a:tr>
            </a:tbl>
          </a:graphicData>
        </a:graphic>
      </p:graphicFrame>
      <p:sp>
        <p:nvSpPr>
          <p:cNvPr id="122" name="Google Shape;122;p21" descr="Arrow pointing to Session 10:  Maintaining and Extending Vocabulary"/>
          <p:cNvSpPr/>
          <p:nvPr/>
        </p:nvSpPr>
        <p:spPr>
          <a:xfrm>
            <a:off x="497750" y="4663325"/>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a:extLst>
              <a:ext uri="{FF2B5EF4-FFF2-40B4-BE49-F238E27FC236}">
                <a16:creationId xmlns:a16="http://schemas.microsoft.com/office/drawing/2014/main" id="{A38C6E16-37DD-45F4-8791-8EF03AC63E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5485"/>
            <a:ext cx="1097375" cy="1097375"/>
          </a:xfrm>
          <a:prstGeom prst="rect">
            <a:avLst/>
          </a:prstGeom>
        </p:spPr>
      </p:pic>
      <p:sp>
        <p:nvSpPr>
          <p:cNvPr id="131" name="Google Shape;131;p22"/>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10</a:t>
            </a:r>
            <a:endParaRPr sz="700" b="1">
              <a:solidFill>
                <a:srgbClr val="397ED0"/>
              </a:solidFill>
              <a:latin typeface="Poppins"/>
              <a:ea typeface="Poppins"/>
              <a:cs typeface="Poppins"/>
              <a:sym typeface="Poppins"/>
            </a:endParaRPr>
          </a:p>
        </p:txBody>
      </p:sp>
      <p:sp>
        <p:nvSpPr>
          <p:cNvPr id="128" name="Google Shape;128;p22"/>
          <p:cNvSpPr txBox="1">
            <a:spLocks noGrp="1"/>
          </p:cNvSpPr>
          <p:nvPr>
            <p:ph type="title"/>
          </p:nvPr>
        </p:nvSpPr>
        <p:spPr>
          <a:xfrm>
            <a:off x="852000" y="686550"/>
            <a:ext cx="54327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Preparing for Planning and Practice</a:t>
            </a:r>
            <a:endParaRPr/>
          </a:p>
        </p:txBody>
      </p:sp>
      <p:sp>
        <p:nvSpPr>
          <p:cNvPr id="129" name="Google Shape;129;p22"/>
          <p:cNvSpPr txBox="1">
            <a:spLocks noGrp="1"/>
          </p:cNvSpPr>
          <p:nvPr>
            <p:ph type="title" idx="3"/>
          </p:nvPr>
        </p:nvSpPr>
        <p:spPr>
          <a:xfrm>
            <a:off x="852000" y="156363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Gather the following: </a:t>
            </a:r>
            <a:endParaRPr sz="1800" b="1" dirty="0">
              <a:solidFill>
                <a:schemeClr val="accent5">
                  <a:lumMod val="75000"/>
                </a:schemeClr>
              </a:solidFill>
            </a:endParaRPr>
          </a:p>
        </p:txBody>
      </p:sp>
      <p:sp>
        <p:nvSpPr>
          <p:cNvPr id="127" name="Google Shape;127;p22"/>
          <p:cNvSpPr txBox="1">
            <a:spLocks noGrp="1"/>
          </p:cNvSpPr>
          <p:nvPr>
            <p:ph type="body" idx="1"/>
          </p:nvPr>
        </p:nvSpPr>
        <p:spPr>
          <a:xfrm>
            <a:off x="852000" y="1944850"/>
            <a:ext cx="6841800" cy="2531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a:t>Content cycle goal-setting document </a:t>
            </a:r>
            <a:endParaRPr sz="1800"/>
          </a:p>
          <a:p>
            <a:pPr marL="457200" lvl="0" indent="-342900" algn="l" rtl="0">
              <a:spcBef>
                <a:spcPts val="0"/>
              </a:spcBef>
              <a:spcAft>
                <a:spcPts val="0"/>
              </a:spcAft>
              <a:buSzPts val="1800"/>
              <a:buChar char="●"/>
            </a:pPr>
            <a:r>
              <a:rPr lang="en" sz="1800"/>
              <a:t>Vocabulary reinforcement lessons you will teach this week or next  </a:t>
            </a:r>
            <a:endParaRPr sz="1800"/>
          </a:p>
          <a:p>
            <a:pPr marL="45720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30" name="Google Shape;130;p2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Picture 1">
            <a:extLst>
              <a:ext uri="{FF2B5EF4-FFF2-40B4-BE49-F238E27FC236}">
                <a16:creationId xmlns:a16="http://schemas.microsoft.com/office/drawing/2014/main" id="{BA50D67F-8526-4DAC-BF31-AB44AC2DDE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7638"/>
            <a:ext cx="1097375" cy="1097375"/>
          </a:xfrm>
          <a:prstGeom prst="rect">
            <a:avLst/>
          </a:prstGeom>
        </p:spPr>
      </p:pic>
      <p:sp>
        <p:nvSpPr>
          <p:cNvPr id="138" name="Google Shape;138;p23"/>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sp>
        <p:nvSpPr>
          <p:cNvPr id="136" name="Google Shape;136;p23"/>
          <p:cNvSpPr txBox="1">
            <a:spLocks noGrp="1"/>
          </p:cNvSpPr>
          <p:nvPr>
            <p:ph type="title"/>
          </p:nvPr>
        </p:nvSpPr>
        <p:spPr>
          <a:xfrm>
            <a:off x="852000" y="686550"/>
            <a:ext cx="47583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Plan to Reinforce Vocabulary  </a:t>
            </a:r>
            <a:endParaRPr/>
          </a:p>
        </p:txBody>
      </p:sp>
      <p:sp>
        <p:nvSpPr>
          <p:cNvPr id="140" name="Google Shape;140;p23"/>
          <p:cNvSpPr txBox="1">
            <a:spLocks noGrp="1"/>
          </p:cNvSpPr>
          <p:nvPr>
            <p:ph type="title" idx="3"/>
          </p:nvPr>
        </p:nvSpPr>
        <p:spPr>
          <a:xfrm>
            <a:off x="722400" y="1605625"/>
            <a:ext cx="43086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Individually or in co-teaching teams: </a:t>
            </a:r>
            <a:endParaRPr sz="1800" b="1" dirty="0">
              <a:solidFill>
                <a:schemeClr val="accent5">
                  <a:lumMod val="75000"/>
                </a:schemeClr>
              </a:solidFill>
            </a:endParaRPr>
          </a:p>
        </p:txBody>
      </p:sp>
      <p:sp>
        <p:nvSpPr>
          <p:cNvPr id="141" name="Google Shape;141;p23"/>
          <p:cNvSpPr txBox="1">
            <a:spLocks noGrp="1"/>
          </p:cNvSpPr>
          <p:nvPr>
            <p:ph type="body" idx="1"/>
          </p:nvPr>
        </p:nvSpPr>
        <p:spPr>
          <a:xfrm>
            <a:off x="722400" y="2028800"/>
            <a:ext cx="4308600" cy="11187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7F8080"/>
              </a:buClr>
              <a:buSzPts val="1800"/>
              <a:buChar char="●"/>
            </a:pPr>
            <a:r>
              <a:rPr lang="en" sz="1800">
                <a:solidFill>
                  <a:srgbClr val="7F8080"/>
                </a:solidFill>
              </a:rPr>
              <a:t>How do students have opportunities to maintain and extend vocabulary through additional practice with words previously taught?</a:t>
            </a:r>
            <a:endParaRPr sz="1800">
              <a:solidFill>
                <a:srgbClr val="7F8080"/>
              </a:solidFill>
            </a:endParaRPr>
          </a:p>
          <a:p>
            <a:pPr marL="457200" lvl="0" indent="-342900" algn="l" rtl="0">
              <a:lnSpc>
                <a:spcPct val="100000"/>
              </a:lnSpc>
              <a:spcBef>
                <a:spcPts val="0"/>
              </a:spcBef>
              <a:spcAft>
                <a:spcPts val="0"/>
              </a:spcAft>
              <a:buClr>
                <a:srgbClr val="7F8080"/>
              </a:buClr>
              <a:buSzPts val="1800"/>
              <a:buChar char="●"/>
            </a:pPr>
            <a:r>
              <a:rPr lang="en" sz="1800">
                <a:solidFill>
                  <a:srgbClr val="7F8080"/>
                </a:solidFill>
              </a:rPr>
              <a:t>What adaptations could you make? Consider using: </a:t>
            </a:r>
            <a:endParaRPr sz="1800">
              <a:solidFill>
                <a:srgbClr val="7F8080"/>
              </a:solidFill>
            </a:endParaRPr>
          </a:p>
          <a:p>
            <a:pPr marL="914400" lvl="1" indent="-342900" algn="l" rtl="0">
              <a:lnSpc>
                <a:spcPct val="100000"/>
              </a:lnSpc>
              <a:spcBef>
                <a:spcPts val="0"/>
              </a:spcBef>
              <a:spcAft>
                <a:spcPts val="0"/>
              </a:spcAft>
              <a:buClr>
                <a:srgbClr val="7F8080"/>
              </a:buClr>
              <a:buSzPts val="1800"/>
              <a:buChar char="○"/>
            </a:pPr>
            <a:r>
              <a:rPr lang="en" sz="1800">
                <a:solidFill>
                  <a:srgbClr val="7F8080"/>
                </a:solidFill>
              </a:rPr>
              <a:t>Interactive Word Wall</a:t>
            </a:r>
            <a:endParaRPr sz="1800">
              <a:solidFill>
                <a:srgbClr val="7F8080"/>
              </a:solidFill>
            </a:endParaRPr>
          </a:p>
          <a:p>
            <a:pPr marL="914400" lvl="1" indent="-342900" algn="l" rtl="0">
              <a:lnSpc>
                <a:spcPct val="100000"/>
              </a:lnSpc>
              <a:spcBef>
                <a:spcPts val="0"/>
              </a:spcBef>
              <a:spcAft>
                <a:spcPts val="0"/>
              </a:spcAft>
              <a:buClr>
                <a:srgbClr val="7F8080"/>
              </a:buClr>
              <a:buSzPts val="1800"/>
              <a:buChar char="○"/>
            </a:pPr>
            <a:r>
              <a:rPr lang="en" sz="1800">
                <a:solidFill>
                  <a:srgbClr val="7F8080"/>
                </a:solidFill>
              </a:rPr>
              <a:t>Science Talk </a:t>
            </a:r>
            <a:endParaRPr sz="1800">
              <a:solidFill>
                <a:srgbClr val="7F8080"/>
              </a:solidFill>
            </a:endParaRPr>
          </a:p>
          <a:p>
            <a:pPr marL="914400" lvl="1" indent="-342900" algn="l" rtl="0">
              <a:lnSpc>
                <a:spcPct val="100000"/>
              </a:lnSpc>
              <a:spcBef>
                <a:spcPts val="0"/>
              </a:spcBef>
              <a:spcAft>
                <a:spcPts val="0"/>
              </a:spcAft>
              <a:buClr>
                <a:srgbClr val="7F8080"/>
              </a:buClr>
              <a:buSzPts val="1800"/>
              <a:buChar char="○"/>
            </a:pPr>
            <a:r>
              <a:rPr lang="en" sz="1800">
                <a:solidFill>
                  <a:srgbClr val="7F8080"/>
                </a:solidFill>
              </a:rPr>
              <a:t>Word Play Questions </a:t>
            </a:r>
            <a:endParaRPr sz="1800">
              <a:solidFill>
                <a:srgbClr val="7F8080"/>
              </a:solidFill>
            </a:endParaRPr>
          </a:p>
          <a:p>
            <a:pPr marL="914400" lvl="1" indent="-342900" algn="l" rtl="0">
              <a:lnSpc>
                <a:spcPct val="100000"/>
              </a:lnSpc>
              <a:spcBef>
                <a:spcPts val="0"/>
              </a:spcBef>
              <a:spcAft>
                <a:spcPts val="0"/>
              </a:spcAft>
              <a:buClr>
                <a:srgbClr val="7F8080"/>
              </a:buClr>
              <a:buSzPts val="1800"/>
              <a:buChar char="○"/>
            </a:pPr>
            <a:r>
              <a:rPr lang="en" sz="1800">
                <a:solidFill>
                  <a:srgbClr val="7F8080"/>
                </a:solidFill>
              </a:rPr>
              <a:t>List/Group/Label</a:t>
            </a:r>
            <a:endParaRPr sz="1800">
              <a:solidFill>
                <a:srgbClr val="7F8080"/>
              </a:solidFill>
            </a:endParaRPr>
          </a:p>
          <a:p>
            <a:pPr marL="0" lvl="0" indent="0" algn="l" rtl="0">
              <a:spcBef>
                <a:spcPts val="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37" name="Google Shape;137;p2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pic>
        <p:nvPicPr>
          <p:cNvPr id="139" name="Google Shape;139;p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3">
            <a:off x="5160535" y="1479802"/>
            <a:ext cx="3715275" cy="27878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AF00779C-2D5A-4F72-A950-AB795BEEC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7638"/>
            <a:ext cx="1097375" cy="1097375"/>
          </a:xfrm>
          <a:prstGeom prst="rect">
            <a:avLst/>
          </a:prstGeom>
        </p:spPr>
      </p:pic>
      <p:sp>
        <p:nvSpPr>
          <p:cNvPr id="147" name="Google Shape;147;p24"/>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Practice </a:t>
            </a:r>
            <a:endParaRPr/>
          </a:p>
        </p:txBody>
      </p:sp>
      <p:sp>
        <p:nvSpPr>
          <p:cNvPr id="146" name="Google Shape;146;p24"/>
          <p:cNvSpPr txBox="1">
            <a:spLocks noGrp="1"/>
          </p:cNvSpPr>
          <p:nvPr>
            <p:ph type="body" idx="1"/>
          </p:nvPr>
        </p:nvSpPr>
        <p:spPr>
          <a:xfrm>
            <a:off x="852000" y="1765700"/>
            <a:ext cx="41790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7 min: Partner 1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7 min: Partner 2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4 min: Individual reflection </a:t>
            </a:r>
            <a:endParaRPr sz="1800"/>
          </a:p>
          <a:p>
            <a:pPr marL="0" lvl="0" indent="0" algn="l" rtl="0">
              <a:spcBef>
                <a:spcPts val="1000"/>
              </a:spcBef>
              <a:spcAft>
                <a:spcPts val="1000"/>
              </a:spcAft>
              <a:buNone/>
            </a:pPr>
            <a:r>
              <a:rPr lang="en" sz="1800"/>
              <a:t> </a:t>
            </a:r>
            <a:endParaRPr sz="1800"/>
          </a:p>
        </p:txBody>
      </p:sp>
      <p:sp>
        <p:nvSpPr>
          <p:cNvPr id="149" name="Google Shape;149;p2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pic>
        <p:nvPicPr>
          <p:cNvPr id="150" name="Google Shape;150;p24">
            <a:extLst>
              <a:ext uri="{C183D7F6-B498-43B3-948B-1728B52AA6E4}">
                <adec:decorative xmlns:adec="http://schemas.microsoft.com/office/drawing/2017/decorative" val="1"/>
              </a:ext>
            </a:extLst>
          </p:cNvPr>
          <p:cNvPicPr preferRelativeResize="0"/>
          <p:nvPr/>
        </p:nvPicPr>
        <p:blipFill rotWithShape="1">
          <a:blip r:embed="rId4">
            <a:alphaModFix/>
          </a:blip>
          <a:srcRect l="4154" r="4144" b="2572"/>
          <a:stretch/>
        </p:blipFill>
        <p:spPr>
          <a:xfrm>
            <a:off x="4757903" y="1364550"/>
            <a:ext cx="4032750" cy="2380476"/>
          </a:xfrm>
          <a:prstGeom prst="rect">
            <a:avLst/>
          </a:prstGeom>
          <a:noFill/>
          <a:ln>
            <a:noFill/>
          </a:ln>
        </p:spPr>
      </p:pic>
      <p:pic>
        <p:nvPicPr>
          <p:cNvPr id="151" name="Google Shape;151;p24" descr="Screenshot of the Glow/Grow chart on the participant handout for reference"/>
          <p:cNvPicPr preferRelativeResize="0"/>
          <p:nvPr/>
        </p:nvPicPr>
        <p:blipFill rotWithShape="1">
          <a:blip r:embed="rId5">
            <a:alphaModFix/>
          </a:blip>
          <a:srcRect/>
          <a:stretch/>
        </p:blipFill>
        <p:spPr>
          <a:xfrm>
            <a:off x="4550501" y="3385924"/>
            <a:ext cx="3705175" cy="1595925"/>
          </a:xfrm>
          <a:prstGeom prst="rect">
            <a:avLst/>
          </a:prstGeom>
          <a:noFill/>
          <a:ln>
            <a:noFill/>
          </a:ln>
        </p:spPr>
      </p:pic>
      <p:sp>
        <p:nvSpPr>
          <p:cNvPr id="148" name="Google Shape;148;p2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2" name="Picture 1">
            <a:extLst>
              <a:ext uri="{FF2B5EF4-FFF2-40B4-BE49-F238E27FC236}">
                <a16:creationId xmlns:a16="http://schemas.microsoft.com/office/drawing/2014/main" id="{B8CD87B7-C49A-4A80-AA80-34AC5B58F2D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7638"/>
            <a:ext cx="1097375" cy="1097375"/>
          </a:xfrm>
          <a:prstGeom prst="rect">
            <a:avLst/>
          </a:prstGeom>
        </p:spPr>
      </p:pic>
      <p:sp>
        <p:nvSpPr>
          <p:cNvPr id="159" name="Google Shape;159;p25"/>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11</a:t>
            </a:r>
            <a:endParaRPr sz="700" b="1">
              <a:solidFill>
                <a:srgbClr val="397ED0"/>
              </a:solidFill>
              <a:latin typeface="Poppins"/>
              <a:ea typeface="Poppins"/>
              <a:cs typeface="Poppins"/>
              <a:sym typeface="Poppins"/>
            </a:endParaRPr>
          </a:p>
        </p:txBody>
      </p:sp>
      <p:sp>
        <p:nvSpPr>
          <p:cNvPr id="157" name="Google Shape;157;p25"/>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Revise &amp; Tune  </a:t>
            </a:r>
            <a:endParaRPr/>
          </a:p>
        </p:txBody>
      </p:sp>
      <p:sp>
        <p:nvSpPr>
          <p:cNvPr id="156" name="Google Shape;156;p25"/>
          <p:cNvSpPr txBox="1">
            <a:spLocks noGrp="1"/>
          </p:cNvSpPr>
          <p:nvPr>
            <p:ph type="body" idx="1"/>
          </p:nvPr>
        </p:nvSpPr>
        <p:spPr>
          <a:xfrm>
            <a:off x="852000" y="1765700"/>
            <a:ext cx="4179000" cy="2531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800"/>
              <a:buFont typeface="Arial"/>
              <a:buNone/>
            </a:pPr>
            <a:r>
              <a:rPr lang="en" sz="1800" dirty="0">
                <a:solidFill>
                  <a:srgbClr val="888888"/>
                </a:solidFill>
              </a:rPr>
              <a:t>Using the feedback provided, continue analyzing and adapting your instructional sequence to support progress toward the intended student learning.</a:t>
            </a:r>
            <a:endParaRPr sz="1800" dirty="0">
              <a:solidFill>
                <a:srgbClr val="888888"/>
              </a:solidFill>
            </a:endParaRPr>
          </a:p>
          <a:p>
            <a:pPr marL="0" lvl="0" indent="0" algn="l" rtl="0">
              <a:spcBef>
                <a:spcPts val="0"/>
              </a:spcBef>
              <a:spcAft>
                <a:spcPts val="1000"/>
              </a:spcAft>
              <a:buNone/>
            </a:pPr>
            <a:r>
              <a:rPr lang="en" sz="1800" dirty="0"/>
              <a:t> </a:t>
            </a:r>
            <a:endParaRPr sz="1800" dirty="0"/>
          </a:p>
        </p:txBody>
      </p:sp>
      <p:pic>
        <p:nvPicPr>
          <p:cNvPr id="160" name="Google Shape;160;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031000" y="1265700"/>
            <a:ext cx="3401400" cy="3401400"/>
          </a:xfrm>
          <a:prstGeom prst="rect">
            <a:avLst/>
          </a:prstGeom>
          <a:noFill/>
          <a:ln>
            <a:noFill/>
          </a:ln>
        </p:spPr>
      </p:pic>
      <p:sp>
        <p:nvSpPr>
          <p:cNvPr id="158" name="Google Shape;158;p2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2026-02-10T05:00:00+00:00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KYED-536-1099</_dlc_DocId>
    <_dlc_DocIdUrl xmlns="3a62de7d-ba57-4f43-9dae-9623ba637be0">
      <Url>https://www.education.ky.gov/curriculum/standards/kyacadstand/_layouts/15/DocIdRedir.aspx?ID=KYED-536-1099</Url>
      <Description>KYED-536-1099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FC8DFB-DEF8-430C-9D99-FAB30C0B7FE3}">
  <ds:schemaRefs>
    <ds:schemaRef ds:uri="http://schemas.microsoft.com/sharepoint/v3/contenttype/forms"/>
  </ds:schemaRefs>
</ds:datastoreItem>
</file>

<file path=customXml/itemProps2.xml><?xml version="1.0" encoding="utf-8"?>
<ds:datastoreItem xmlns:ds="http://schemas.openxmlformats.org/officeDocument/2006/customXml" ds:itemID="{B8455E1B-1E12-4496-9810-B7CB3385DC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C5261F-53F7-4270-BBEF-D5BD94499D74}"/>
</file>

<file path=customXml/itemProps4.xml><?xml version="1.0" encoding="utf-8"?>
<ds:datastoreItem xmlns:ds="http://schemas.openxmlformats.org/officeDocument/2006/customXml" ds:itemID="{4A8DDD25-7C2A-44DE-BE34-08CBEED5CFE0}"/>
</file>

<file path=docProps/app.xml><?xml version="1.0" encoding="utf-8"?>
<Properties xmlns="http://schemas.openxmlformats.org/officeDocument/2006/extended-properties" xmlns:vt="http://schemas.openxmlformats.org/officeDocument/2006/docPropsVTypes">
  <TotalTime>82</TotalTime>
  <Words>1379</Words>
  <Application>Microsoft Office PowerPoint</Application>
  <PresentationFormat>On-screen Show (16:10)</PresentationFormat>
  <Paragraphs>150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Noto Sans Symbols</vt:lpstr>
      <vt:lpstr>Poppins SemiBold</vt:lpstr>
      <vt:lpstr>Bitter</vt:lpstr>
      <vt:lpstr>Courier New</vt:lpstr>
      <vt:lpstr>Poppins ExtraBold</vt:lpstr>
      <vt:lpstr>Calibri</vt:lpstr>
      <vt:lpstr>Arial</vt:lpstr>
      <vt:lpstr>Poppins</vt:lpstr>
      <vt:lpstr>Simple Light</vt:lpstr>
      <vt:lpstr>Reinforcing Vocabulary Across Lessons/Texts</vt:lpstr>
      <vt:lpstr>Do Now</vt:lpstr>
      <vt:lpstr>Objectives</vt:lpstr>
      <vt:lpstr>Our Norms</vt:lpstr>
      <vt:lpstr>Content Cycle Overview </vt:lpstr>
      <vt:lpstr>Preparing for Planning and Practice</vt:lpstr>
      <vt:lpstr>Plan to Reinforce Vocabulary  </vt:lpstr>
      <vt:lpstr>Practice </vt:lpstr>
      <vt:lpstr>Revise &amp; Tune  </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Reinforcing Vocabulary Across Lessons/Texts</dc:title>
  <dc:creator>Clouse, Thomas - Division of Academic Program Standards</dc:creator>
  <cp:lastModifiedBy>Clouse, Thomas - Division of Academic Program Standards</cp:lastModifiedBy>
  <cp:revision>7</cp:revision>
  <dcterms:modified xsi:type="dcterms:W3CDTF">2026-02-11T01:54:19Z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MSIP_Label_eb544694-0027-44fa-bee4-2648c0363f9d_Enabled">
    <vt:lpwstr>true</vt:lpwstr>
  </property>
  <property fmtid="{D5CDD505-2E9C-101B-9397-08002B2CF9AE}" pid="4" name="MSIP_Label_eb544694-0027-44fa-bee4-2648c0363f9d_SetDate">
    <vt:lpwstr>2024-08-13T17:49:49Z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66fd95b9-9d30-4f8b-9112-8d8382d8c2f5</vt:lpwstr>
  </property>
  <property fmtid="{D5CDD505-2E9C-101B-9397-08002B2CF9AE}" pid="9" name="MSIP_Label_eb544694-0027-44fa-bee4-2648c0363f9d_ContentBits">
    <vt:lpwstr>0</vt:lpwstr>
  </property>
  <property fmtid="{D5CDD505-2E9C-101B-9397-08002B2CF9AE}" pid="10" name="_dlc_DocIdItemGuid">
    <vt:lpwstr>b4402272-b8d1-4c54-8fac-377ab3944b7e</vt:lpwstr>
  </property>
</Properties>
</file>