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66" r:id="rId6"/>
  </p:sldMasterIdLst>
  <p:notesMasterIdLst>
    <p:notesMasterId r:id="rId123"/>
  </p:notesMasterIdLst>
  <p:sldIdLst>
    <p:sldId id="256" r:id="rId7"/>
    <p:sldId id="440" r:id="rId8"/>
    <p:sldId id="302" r:id="rId9"/>
    <p:sldId id="303" r:id="rId10"/>
    <p:sldId id="362" r:id="rId11"/>
    <p:sldId id="360" r:id="rId12"/>
    <p:sldId id="367" r:id="rId13"/>
    <p:sldId id="361" r:id="rId14"/>
    <p:sldId id="313" r:id="rId15"/>
    <p:sldId id="355" r:id="rId16"/>
    <p:sldId id="351" r:id="rId17"/>
    <p:sldId id="370" r:id="rId18"/>
    <p:sldId id="368" r:id="rId19"/>
    <p:sldId id="488" r:id="rId20"/>
    <p:sldId id="369" r:id="rId21"/>
    <p:sldId id="489" r:id="rId22"/>
    <p:sldId id="449" r:id="rId23"/>
    <p:sldId id="363" r:id="rId24"/>
    <p:sldId id="450" r:id="rId25"/>
    <p:sldId id="432" r:id="rId26"/>
    <p:sldId id="366" r:id="rId27"/>
    <p:sldId id="441" r:id="rId28"/>
    <p:sldId id="474" r:id="rId29"/>
    <p:sldId id="475" r:id="rId30"/>
    <p:sldId id="380" r:id="rId31"/>
    <p:sldId id="285" r:id="rId32"/>
    <p:sldId id="258" r:id="rId33"/>
    <p:sldId id="462" r:id="rId34"/>
    <p:sldId id="483" r:id="rId35"/>
    <p:sldId id="463" r:id="rId36"/>
    <p:sldId id="386" r:id="rId37"/>
    <p:sldId id="464" r:id="rId38"/>
    <p:sldId id="387" r:id="rId39"/>
    <p:sldId id="465" r:id="rId40"/>
    <p:sldId id="466" r:id="rId41"/>
    <p:sldId id="394" r:id="rId42"/>
    <p:sldId id="467" r:id="rId43"/>
    <p:sldId id="383" r:id="rId44"/>
    <p:sldId id="388" r:id="rId45"/>
    <p:sldId id="389" r:id="rId46"/>
    <p:sldId id="468" r:id="rId47"/>
    <p:sldId id="390" r:id="rId48"/>
    <p:sldId id="393" r:id="rId49"/>
    <p:sldId id="392" r:id="rId50"/>
    <p:sldId id="261" r:id="rId51"/>
    <p:sldId id="264" r:id="rId52"/>
    <p:sldId id="345" r:id="rId53"/>
    <p:sldId id="265" r:id="rId54"/>
    <p:sldId id="428" r:id="rId55"/>
    <p:sldId id="319" r:id="rId56"/>
    <p:sldId id="314" r:id="rId57"/>
    <p:sldId id="469" r:id="rId58"/>
    <p:sldId id="316" r:id="rId59"/>
    <p:sldId id="320" r:id="rId60"/>
    <p:sldId id="453" r:id="rId61"/>
    <p:sldId id="476" r:id="rId62"/>
    <p:sldId id="477" r:id="rId63"/>
    <p:sldId id="382" r:id="rId64"/>
    <p:sldId id="356" r:id="rId65"/>
    <p:sldId id="396" r:id="rId66"/>
    <p:sldId id="267" r:id="rId67"/>
    <p:sldId id="400" r:id="rId68"/>
    <p:sldId id="397" r:id="rId69"/>
    <p:sldId id="470" r:id="rId70"/>
    <p:sldId id="484" r:id="rId71"/>
    <p:sldId id="347" r:id="rId72"/>
    <p:sldId id="268" r:id="rId73"/>
    <p:sldId id="485" r:id="rId74"/>
    <p:sldId id="349" r:id="rId75"/>
    <p:sldId id="350" r:id="rId76"/>
    <p:sldId id="348" r:id="rId77"/>
    <p:sldId id="471" r:id="rId78"/>
    <p:sldId id="326" r:id="rId79"/>
    <p:sldId id="325" r:id="rId80"/>
    <p:sldId id="456" r:id="rId81"/>
    <p:sldId id="478" r:id="rId82"/>
    <p:sldId id="479" r:id="rId83"/>
    <p:sldId id="381" r:id="rId84"/>
    <p:sldId id="289" r:id="rId85"/>
    <p:sldId id="395" r:id="rId86"/>
    <p:sldId id="424" r:id="rId87"/>
    <p:sldId id="372" r:id="rId88"/>
    <p:sldId id="376" r:id="rId89"/>
    <p:sldId id="408" r:id="rId90"/>
    <p:sldId id="419" r:id="rId91"/>
    <p:sldId id="404" r:id="rId92"/>
    <p:sldId id="421" r:id="rId93"/>
    <p:sldId id="405" r:id="rId94"/>
    <p:sldId id="422" r:id="rId95"/>
    <p:sldId id="423" r:id="rId96"/>
    <p:sldId id="406" r:id="rId97"/>
    <p:sldId id="354" r:id="rId98"/>
    <p:sldId id="472" r:id="rId99"/>
    <p:sldId id="358" r:id="rId100"/>
    <p:sldId id="359" r:id="rId101"/>
    <p:sldId id="459" r:id="rId102"/>
    <p:sldId id="480" r:id="rId103"/>
    <p:sldId id="481" r:id="rId104"/>
    <p:sldId id="415" r:id="rId105"/>
    <p:sldId id="309" r:id="rId106"/>
    <p:sldId id="403" r:id="rId107"/>
    <p:sldId id="378" r:id="rId108"/>
    <p:sldId id="417" r:id="rId109"/>
    <p:sldId id="407" r:id="rId110"/>
    <p:sldId id="410" r:id="rId111"/>
    <p:sldId id="411" r:id="rId112"/>
    <p:sldId id="412" r:id="rId113"/>
    <p:sldId id="413" r:id="rId114"/>
    <p:sldId id="414" r:id="rId115"/>
    <p:sldId id="486" r:id="rId116"/>
    <p:sldId id="487" r:id="rId117"/>
    <p:sldId id="427" r:id="rId118"/>
    <p:sldId id="473" r:id="rId119"/>
    <p:sldId id="273" r:id="rId120"/>
    <p:sldId id="425" r:id="rId121"/>
    <p:sldId id="426" r:id="rId1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C40904-385E-6578-EC93-2F5898F423D2}" name="Ray, Micki - Office of Teaching and Learning" initials="MR" userId="S::micki.ray@education.ky.gov::a08fef2d-e290-42a4-abc6-bdc92162ba8c" providerId="AD"/>
  <p188:author id="{033E0111-3653-DDE5-496D-B2993283D92E}" name="Rowland, Chrystal - KDE Division Director" initials="RD" userId="S::chrystal.rowland@education.ky.gov::232cd432-b8f6-4e8f-8f71-30ca6c0cfd1a" providerId="AD"/>
  <p188:author id="{0FA9B31C-D7C4-5C66-FB0A-F0F4F41CD746}" name="Gallicchio, Lauren - Division of Academic Program Standards" initials="GS" userId="S::lauren.gallicchio@education.ky.gov::3684e5f7-8324-4f86-b811-38cdaca3d544" providerId="AD"/>
  <p188:author id="{D464C43C-6425-35F1-A910-1896E6ED08C3}" name="Higgins, Misty - Division of Academic Program Standards" initials="HMDoAPS" userId="S::Misty.Higgins@education.ky.gov::d003460c-33fe-4915-8b5f-f22610d64b75" providerId="AD"/>
  <p188:author id="{5BD90D4C-25CF-D8C0-EF06-27663B70180B}" name="Perkins, Jacob - Division of Communications" initials="JP" userId="S::Jacob.Perkins@education.ky.gov::c40ba2c0-b4ef-4c71-9781-8024fdc37b7e" providerId="AD"/>
  <p188:author id="{C0C02F69-9E63-3AE9-50DA-E56228DBB3C1}" name="Baker, Erica - Division of Academic Program Standards" initials="EB" userId="S::erica.baker@education.ky.gov::35536a0b-65bb-47a2-a561-69f5ac603f42" providerId="AD"/>
  <p188:author id="{2EC51DC6-484C-6842-60F8-84C3C54B3885}" name="Prewitt, Amanda - Division of Academic Program Standards" initials="PS" userId="S::amanda.prewitt@education.ky.gov::e2648290-b429-42ac-9e5f-b8ae771bd4ba" providerId="AD"/>
  <p188:author id="{B295C1DE-6BDF-55AF-E374-9C716836EE43}" name="Clouse, Thomas - Division of Academic Program Standards" initials="CS" userId="S::thomas.clouse@education.ky.gov::d46703da-1c68-4b07-bf00-3c53a16c37df" providerId="AD"/>
  <p188:author id="{C3D873E3-4DC4-748B-D574-646FE133D5AE}" name="Turner, Rosalind - Division of Communications" initials="RT" userId="S::rosalind.turner@education.ky.gov::7c9c7ca7-1d99-46ec-ad67-a660f1da40f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883CE"/>
    <a:srgbClr val="007780"/>
    <a:srgbClr val="E1F3EA"/>
    <a:srgbClr val="102649"/>
    <a:srgbClr val="0B5394"/>
    <a:srgbClr val="6AC398"/>
    <a:srgbClr val="51811D"/>
    <a:srgbClr val="BC581A"/>
    <a:srgbClr val="4472C4"/>
    <a:srgbClr val="BC5B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313" autoAdjust="0"/>
  </p:normalViewPr>
  <p:slideViewPr>
    <p:cSldViewPr snapToGrid="0">
      <p:cViewPr varScale="1">
        <p:scale>
          <a:sx n="55" d="100"/>
          <a:sy n="55" d="100"/>
        </p:scale>
        <p:origin x="706"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notesMaster" Target="notesMasters/notesMaster1.xml"/><Relationship Id="rId128" Type="http://schemas.microsoft.com/office/2018/10/relationships/authors" Target="authors.xml"/><Relationship Id="rId5" Type="http://schemas.openxmlformats.org/officeDocument/2006/relationships/slideMaster" Target="slideMasters/slideMaster1.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presProps" Target="presProps.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2.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4" Type="http://schemas.openxmlformats.org/officeDocument/2006/relationships/customXml" Target="../customXml/item4.xml"/><Relationship Id="rId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907E67-4FCA-4A87-9300-E49724776B8C}" type="datetimeFigureOut">
              <a:rPr lang="en-US" smtClean="0"/>
              <a:t>3/12/2026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2FB3BF-3714-49A2-AA8B-040CF7F88068}" type="slidenum">
              <a:rPr lang="en-US" smtClean="0"/>
              <a:t>‹#›</a:t>
            </a:fld>
            <a:endParaRPr lang="en-US"/>
          </a:p>
        </p:txBody>
      </p:sp>
    </p:spTree>
    <p:extLst>
      <p:ext uri="{BB962C8B-B14F-4D97-AF65-F5344CB8AC3E}">
        <p14:creationId xmlns:p14="http://schemas.microsoft.com/office/powerpoint/2010/main" val="3601143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3" Type="http://schemas.openxmlformats.org/officeDocument/2006/relationships/hyperlink" Target="chrome-extension://efaidnbmnnnibpcajpcglclefindmkaj/https:/www.education.ky.gov/curriculum/standards/kyacadstand/Documents/Lesson_Rehearsal_Protocol.pdf" TargetMode="External"/><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nsta.org/science-and-children/science-and-children-mayjune-2023/walking-walk-and-talking-talk#B1"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stem4els.wceruw.org/resources/WIDA-Doing-and-Talking-Science.pdf" TargetMode="External"/><Relationship Id="rId2" Type="http://schemas.openxmlformats.org/officeDocument/2006/relationships/slide" Target="../slides/slide67.xml"/><Relationship Id="rId1" Type="http://schemas.openxmlformats.org/officeDocument/2006/relationships/notesMaster" Target="../notesMasters/notesMaster1.xml"/><Relationship Id="rId4" Type="http://schemas.openxmlformats.org/officeDocument/2006/relationships/hyperlink" Target="https://stem4els.wceruw.org/resources/WIDA-Doing-and-Talking-Science.pdf#page=25-26" TargetMode="Externa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d16dnhlej6sizh.cloudfront.net/assets/portal/1647888854-Self%20Evaluation%20Classroom%20Discussion.pdf"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www.education.ky.gov/curriculum/standards/kyacadstand/Documents/Science_Lesson_Internalization_Protocol.pdf"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a:solidFill>
                  <a:schemeClr val="tx1"/>
                </a:solidFill>
                <a:latin typeface="Arial"/>
                <a:cs typeface="Arial"/>
              </a:rPr>
              <a:t>Additional support for facilitating this module including materials, preparation suggestions, time </a:t>
            </a:r>
            <a:r>
              <a:rPr lang="en-US">
                <a:latin typeface="Arial"/>
                <a:cs typeface="Arial"/>
              </a:rPr>
              <a:t>allotment </a:t>
            </a:r>
            <a:r>
              <a:rPr lang="en-US" sz="1200">
                <a:solidFill>
                  <a:schemeClr val="tx1"/>
                </a:solidFill>
                <a:latin typeface="Arial"/>
                <a:cs typeface="Arial"/>
              </a:rPr>
              <a:t>and facilitator notes (which are included on each slide) can be found in the accompanied facilitator’s guide. </a:t>
            </a:r>
          </a:p>
          <a:p>
            <a:endParaRPr lang="en-US" sz="1200">
              <a:solidFill>
                <a:schemeClr val="tx1"/>
              </a:solidFill>
              <a:latin typeface="Arial" panose="020B0604020202020204" pitchFamily="34" charset="0"/>
              <a:cs typeface="Arial" panose="020B0604020202020204" pitchFamily="34" charset="0"/>
            </a:endParaRPr>
          </a:p>
          <a:p>
            <a:pPr algn="l" rtl="0" fontAlgn="base"/>
            <a:r>
              <a:rPr lang="en-US" sz="1200" b="1" i="0" u="none" strike="noStrike">
                <a:solidFill>
                  <a:schemeClr val="tx1"/>
                </a:solidFill>
                <a:effectLst/>
                <a:latin typeface="Arial" panose="020B0604020202020204" pitchFamily="34" charset="0"/>
                <a:cs typeface="Arial" panose="020B0604020202020204" pitchFamily="34" charset="0"/>
              </a:rPr>
              <a:t>Explain: </a:t>
            </a:r>
            <a:r>
              <a:rPr lang="en-US" sz="1200" b="0" i="0" u="none" strike="noStrike">
                <a:solidFill>
                  <a:schemeClr val="tx1"/>
                </a:solidFill>
                <a:effectLst/>
                <a:latin typeface="Arial" panose="020B0604020202020204" pitchFamily="34" charset="0"/>
                <a:cs typeface="Arial" panose="020B0604020202020204" pitchFamily="34" charset="0"/>
              </a:rPr>
              <a:t> </a:t>
            </a:r>
            <a:r>
              <a:rPr lang="en-US" sz="1200" b="0" i="0">
                <a:solidFill>
                  <a:schemeClr val="tx1"/>
                </a:solidFill>
                <a:effectLst/>
                <a:latin typeface="Arial" panose="020B0604020202020204" pitchFamily="34" charset="0"/>
                <a:cs typeface="Arial" panose="020B060402020202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a:solidFill>
                  <a:schemeClr val="tx1"/>
                </a:solidFill>
                <a:latin typeface="Arial" panose="020B0604020202020204" pitchFamily="34" charset="0"/>
                <a:cs typeface="Arial" panose="020B0604020202020204" pitchFamily="34" charset="0"/>
              </a:rPr>
              <a:t>Officially welcome the participants. Introduce yourself (if necessary).</a:t>
            </a:r>
          </a:p>
          <a:p>
            <a:pPr algn="l" rtl="0" fontAlgn="base"/>
            <a:endParaRPr lang="en-US" sz="1200" b="0" i="0" u="none" strike="noStrike">
              <a:solidFill>
                <a:schemeClr val="tx1"/>
              </a:solidFill>
              <a:effectLst/>
              <a:latin typeface="Arial" panose="020B0604020202020204" pitchFamily="34" charset="0"/>
              <a:cs typeface="Arial" panose="020B0604020202020204" pitchFamily="34" charset="0"/>
            </a:endParaRPr>
          </a:p>
          <a:p>
            <a:pPr algn="l" rtl="0" fontAlgn="base"/>
            <a:r>
              <a:rPr lang="en-US" sz="1200" b="0" i="0" u="none" strike="noStrike">
                <a:solidFill>
                  <a:schemeClr val="tx1"/>
                </a:solidFill>
                <a:effectLst/>
                <a:latin typeface="Arial" panose="020B0604020202020204" pitchFamily="34" charset="0"/>
                <a:cs typeface="Arial" panose="020B0604020202020204" pitchFamily="34" charset="0"/>
              </a:rPr>
              <a:t>This module is intended to build or reinforce your understanding on how science discourse supports student sensemaking for all learners.</a:t>
            </a:r>
          </a:p>
          <a:p>
            <a:pPr algn="l" rtl="0" fontAlgn="base"/>
            <a:endParaRPr lang="en-US" sz="1200" b="0" i="0" u="none" strike="noStrike">
              <a:solidFill>
                <a:schemeClr val="tx1"/>
              </a:solidFill>
              <a:effectLst/>
              <a:latin typeface="Arial" panose="020B0604020202020204" pitchFamily="34" charset="0"/>
              <a:cs typeface="Arial" panose="020B0604020202020204" pitchFamily="34" charset="0"/>
            </a:endParaRPr>
          </a:p>
          <a:p>
            <a:r>
              <a:rPr lang="en-US" sz="1200" b="1" i="1" kern="1200">
                <a:solidFill>
                  <a:schemeClr val="tx1"/>
                </a:solidFill>
                <a:effectLst/>
                <a:latin typeface="Arial" panose="020B0604020202020204" pitchFamily="34" charset="0"/>
                <a:ea typeface="+mn-ea"/>
                <a:cs typeface="Arial" panose="020B0604020202020204" pitchFamily="34" charset="0"/>
              </a:rPr>
              <a:t>Facilitator Note: </a:t>
            </a:r>
            <a:endParaRPr lang="en-US" sz="1200" kern="1200">
              <a:solidFill>
                <a:schemeClr val="tx1"/>
              </a:solidFill>
              <a:effectLst/>
              <a:latin typeface="Arial" panose="020B0604020202020204" pitchFamily="34" charset="0"/>
              <a:ea typeface="+mn-ea"/>
              <a:cs typeface="Arial" panose="020B0604020202020204" pitchFamily="34" charset="0"/>
            </a:endParaRPr>
          </a:p>
          <a:p>
            <a:r>
              <a:rPr lang="en-US" sz="1200" i="1" kern="1200">
                <a:solidFill>
                  <a:schemeClr val="tx1"/>
                </a:solidFill>
                <a:effectLst/>
                <a:latin typeface="Arial" panose="020B0604020202020204" pitchFamily="34" charset="0"/>
                <a:ea typeface="+mn-ea"/>
                <a:cs typeface="Arial" panose="020B0604020202020204" pitchFamily="34" charset="0"/>
              </a:rPr>
              <a:t>Modified from Emily Adah Miller, Patricia Works, Rebecca Nowak, Lia Stelljes, and Erica Baker (2023). [How do we support student sensemaking with equitable discourse? from the Advancing Coherent and Equitable Systems of Science Education (ACESSE) Project. This work is licensed under a Creative Commons Attribution-</a:t>
            </a:r>
            <a:r>
              <a:rPr lang="en-US" sz="1200" i="1" kern="1200" err="1">
                <a:solidFill>
                  <a:schemeClr val="tx1"/>
                </a:solidFill>
                <a:effectLst/>
                <a:latin typeface="Arial" panose="020B0604020202020204" pitchFamily="34" charset="0"/>
                <a:ea typeface="+mn-ea"/>
                <a:cs typeface="Arial" panose="020B0604020202020204" pitchFamily="34" charset="0"/>
              </a:rPr>
              <a:t>ShareAlike</a:t>
            </a:r>
            <a:r>
              <a:rPr lang="en-US" sz="1200" i="1" kern="1200">
                <a:solidFill>
                  <a:schemeClr val="tx1"/>
                </a:solidFill>
                <a:effectLst/>
                <a:latin typeface="Arial" panose="020B0604020202020204" pitchFamily="34" charset="0"/>
                <a:ea typeface="+mn-ea"/>
                <a:cs typeface="Arial" panose="020B0604020202020204" pitchFamily="34" charset="0"/>
              </a:rPr>
              <a:t> 4.0 </a:t>
            </a:r>
            <a:r>
              <a:rPr lang="en-US" sz="1200" i="1" kern="1200" err="1">
                <a:solidFill>
                  <a:schemeClr val="tx1"/>
                </a:solidFill>
                <a:effectLst/>
                <a:latin typeface="Arial" panose="020B0604020202020204" pitchFamily="34" charset="0"/>
                <a:ea typeface="+mn-ea"/>
                <a:cs typeface="Arial" panose="020B0604020202020204" pitchFamily="34" charset="0"/>
              </a:rPr>
              <a:t>Unported</a:t>
            </a:r>
            <a:r>
              <a:rPr lang="en-US" sz="1200" i="1" kern="1200">
                <a:solidFill>
                  <a:schemeClr val="tx1"/>
                </a:solidFill>
                <a:effectLst/>
                <a:latin typeface="Arial" panose="020B0604020202020204" pitchFamily="34" charset="0"/>
                <a:ea typeface="+mn-ea"/>
                <a:cs typeface="Arial" panose="020B0604020202020204" pitchFamily="34" charset="0"/>
              </a:rPr>
              <a:t> License. Educators and others may use or adapt. If modified, please attribute and re-title. CC BY-SA license details are at https://creativecommons.org/licenses/by-sa/4.0/​</a:t>
            </a:r>
            <a:endParaRPr lang="en-US" sz="1200" kern="1200">
              <a:solidFill>
                <a:schemeClr val="tx1"/>
              </a:solidFill>
              <a:effectLst/>
              <a:latin typeface="Arial" panose="020B0604020202020204" pitchFamily="34" charset="0"/>
              <a:ea typeface="+mn-ea"/>
              <a:cs typeface="Arial" panose="020B0604020202020204" pitchFamily="34" charset="0"/>
            </a:endParaRPr>
          </a:p>
          <a:p>
            <a:r>
              <a:rPr lang="en-US" sz="1200" i="1" kern="1200">
                <a:solidFill>
                  <a:schemeClr val="tx1"/>
                </a:solidFill>
                <a:effectLst/>
                <a:latin typeface="Arial" panose="020B0604020202020204" pitchFamily="34" charset="0"/>
                <a:ea typeface="+mn-ea"/>
                <a:cs typeface="Arial" panose="020B0604020202020204" pitchFamily="34" charset="0"/>
              </a:rPr>
              <a:t> </a:t>
            </a:r>
            <a:endParaRPr lang="en-US" sz="1200" kern="1200">
              <a:solidFill>
                <a:schemeClr val="tx1"/>
              </a:solidFill>
              <a:effectLst/>
              <a:latin typeface="Arial" panose="020B0604020202020204" pitchFamily="34" charset="0"/>
              <a:ea typeface="+mn-ea"/>
              <a:cs typeface="Arial" panose="020B0604020202020204" pitchFamily="34" charset="0"/>
            </a:endParaRPr>
          </a:p>
          <a:p>
            <a:pPr algn="l" rtl="0" fontAlgn="base"/>
            <a:endParaRPr lang="en-US" b="0" i="0">
              <a:solidFill>
                <a:srgbClr val="444444"/>
              </a:solidFill>
              <a:effectLst/>
              <a:highlight>
                <a:srgbClr val="F5F5F5"/>
              </a:highligh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D2FB3BF-3714-49A2-AA8B-040CF7F88068}" type="slidenum">
              <a:rPr lang="en-US" smtClean="0"/>
              <a:t>1</a:t>
            </a:fld>
            <a:endParaRPr lang="en-US"/>
          </a:p>
        </p:txBody>
      </p:sp>
    </p:spTree>
    <p:extLst>
      <p:ext uri="{BB962C8B-B14F-4D97-AF65-F5344CB8AC3E}">
        <p14:creationId xmlns:p14="http://schemas.microsoft.com/office/powerpoint/2010/main" val="886704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solidFill>
                  <a:schemeClr val="tx1"/>
                </a:solidFill>
                <a:latin typeface="Arial" panose="020B0604020202020204" pitchFamily="34" charset="0"/>
                <a:cs typeface="Arial" panose="020B0604020202020204" pitchFamily="34" charset="0"/>
              </a:rPr>
              <a:t>Explain:</a:t>
            </a:r>
          </a:p>
          <a:p>
            <a:r>
              <a:rPr lang="en-US">
                <a:solidFill>
                  <a:schemeClr val="tx1"/>
                </a:solidFill>
                <a:latin typeface="Arial" panose="020B0604020202020204" pitchFamily="34" charset="0"/>
                <a:cs typeface="Arial" panose="020B0604020202020204" pitchFamily="34" charset="0"/>
              </a:rPr>
              <a:t>If we have come to a consensus on these agreements for our learning community let’s take a moment to reflect on what these agreements mean. What do these agreements mean? What would they look, sound and feel like? Let’s consider the first agreement, “We share ideas even we are not sure.”  If participants are attending to this agreement, what would it look like, sound and feel like?</a:t>
            </a:r>
          </a:p>
          <a:p>
            <a:endParaRPr lang="en-US">
              <a:solidFill>
                <a:schemeClr val="tx1"/>
              </a:solidFill>
              <a:latin typeface="Arial" panose="020B0604020202020204" pitchFamily="34" charset="0"/>
              <a:cs typeface="Arial" panose="020B0604020202020204" pitchFamily="34" charset="0"/>
            </a:endParaRPr>
          </a:p>
          <a:p>
            <a:r>
              <a:rPr lang="en-US" b="1" i="1">
                <a:solidFill>
                  <a:schemeClr val="tx1"/>
                </a:solidFill>
                <a:latin typeface="Arial" panose="020B0604020202020204" pitchFamily="34" charset="0"/>
                <a:cs typeface="Arial" panose="020B0604020202020204" pitchFamily="34" charset="0"/>
              </a:rPr>
              <a:t>Facilitator Note:</a:t>
            </a:r>
            <a:endParaRPr lang="en-US">
              <a:solidFill>
                <a:schemeClr val="tx1"/>
              </a:solidFill>
              <a:latin typeface="Arial" panose="020B0604020202020204" pitchFamily="34" charset="0"/>
              <a:cs typeface="Arial" panose="020B0604020202020204" pitchFamily="34" charset="0"/>
            </a:endParaRPr>
          </a:p>
          <a:p>
            <a:r>
              <a:rPr lang="en-US" i="1">
                <a:solidFill>
                  <a:schemeClr val="tx1"/>
                </a:solidFill>
                <a:latin typeface="Arial" panose="020B0604020202020204" pitchFamily="34" charset="0"/>
                <a:cs typeface="Arial" panose="020B0604020202020204" pitchFamily="34" charset="0"/>
              </a:rPr>
              <a:t>Allow participants to chapter their individual thoughts in their participant packet. Use chart paper to create a 3x3 table with the norms in the left column, one per cell. The middle column will be what the norms look, sound and feel like. As a group capture the thoughts of the participants. Continue this process will all group agreements. </a:t>
            </a:r>
          </a:p>
          <a:p>
            <a:endParaRPr lang="en-US">
              <a:solidFill>
                <a:schemeClr val="tx1"/>
              </a:solidFill>
              <a:latin typeface="Arial" panose="020B0604020202020204" pitchFamily="34" charset="0"/>
              <a:cs typeface="Arial" panose="020B0604020202020204" pitchFamily="34" charset="0"/>
            </a:endParaRPr>
          </a:p>
          <a:p>
            <a:r>
              <a:rPr lang="en-US" i="1">
                <a:solidFill>
                  <a:schemeClr val="tx1"/>
                </a:solidFill>
                <a:latin typeface="Arial" panose="020B0604020202020204" pitchFamily="34" charset="0"/>
                <a:cs typeface="Arial" panose="020B0604020202020204" pitchFamily="34" charset="0"/>
              </a:rPr>
              <a:t>After gathering responses for these agreements…</a:t>
            </a:r>
          </a:p>
          <a:p>
            <a:endParaRPr lang="en-US">
              <a:solidFill>
                <a:schemeClr val="tx1"/>
              </a:solidFill>
              <a:latin typeface="Arial" panose="020B0604020202020204" pitchFamily="34" charset="0"/>
              <a:cs typeface="Arial" panose="020B0604020202020204" pitchFamily="34" charset="0"/>
            </a:endParaRPr>
          </a:p>
          <a:p>
            <a:r>
              <a:rPr lang="en-US" b="1">
                <a:solidFill>
                  <a:schemeClr val="tx1"/>
                </a:solidFill>
                <a:latin typeface="Arial" panose="020B0604020202020204" pitchFamily="34" charset="0"/>
                <a:cs typeface="Arial" panose="020B0604020202020204" pitchFamily="34" charset="0"/>
              </a:rPr>
              <a:t>Explain:</a:t>
            </a:r>
          </a:p>
          <a:p>
            <a:r>
              <a:rPr lang="en-US">
                <a:solidFill>
                  <a:schemeClr val="tx1"/>
                </a:solidFill>
                <a:latin typeface="Arial" panose="020B0604020202020204" pitchFamily="34" charset="0"/>
                <a:cs typeface="Arial" panose="020B0604020202020204" pitchFamily="34" charset="0"/>
              </a:rPr>
              <a:t>We are working towards a common goal of growing together. This means that we learn collectively, and it is not enough to simply share our ideas without connecting to others’ ideas. Establishing agreements around being prepared and focused during discussions is important. We all have a responsibility to our learning community to come prepared and share our thinking clearly so others can understand. Listening carefully and asking questions are also crucial. Encouraging contributions even when unsure and celebrating all ideas, whether correct or incorrect, supports these agreements.</a:t>
            </a:r>
          </a:p>
          <a:p>
            <a:endParaRPr lang="en-US">
              <a:cs typeface="Calibri"/>
            </a:endParaRPr>
          </a:p>
        </p:txBody>
      </p:sp>
      <p:sp>
        <p:nvSpPr>
          <p:cNvPr id="4" name="Slide Number Placeholder 3"/>
          <p:cNvSpPr>
            <a:spLocks noGrp="1"/>
          </p:cNvSpPr>
          <p:nvPr>
            <p:ph type="sldNum" sz="quarter" idx="5"/>
          </p:nvPr>
        </p:nvSpPr>
        <p:spPr/>
        <p:txBody>
          <a:bodyPr/>
          <a:lstStyle/>
          <a:p>
            <a:fld id="{8D2FB3BF-3714-49A2-AA8B-040CF7F88068}" type="slidenum">
              <a:rPr lang="en-US" smtClean="0"/>
              <a:t>10</a:t>
            </a:fld>
            <a:endParaRPr lang="en-US"/>
          </a:p>
        </p:txBody>
      </p:sp>
    </p:spTree>
    <p:extLst>
      <p:ext uri="{BB962C8B-B14F-4D97-AF65-F5344CB8AC3E}">
        <p14:creationId xmlns:p14="http://schemas.microsoft.com/office/powerpoint/2010/main" val="367782990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58e3d2d026_0_37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chemeClr val="tx1"/>
                </a:solidFill>
                <a:latin typeface="Arial" panose="020B0604020202020204" pitchFamily="34" charset="0"/>
                <a:cs typeface="Arial" panose="020B0604020202020204" pitchFamily="34" charset="0"/>
              </a:rPr>
              <a:t>Explain: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tx1"/>
                </a:solidFill>
                <a:latin typeface="Arial" panose="020B0604020202020204" pitchFamily="34" charset="0"/>
                <a:cs typeface="Arial" panose="020B0604020202020204" pitchFamily="34" charset="0"/>
              </a:rPr>
              <a:t>Find your participant packet and let's take a meta moment to write our initial thoughts around our focus question on the screen. </a:t>
            </a:r>
          </a:p>
          <a:p>
            <a:pPr marL="0" lvl="0" indent="0" algn="l" rtl="0">
              <a:spcBef>
                <a:spcPts val="0"/>
              </a:spcBef>
              <a:spcAft>
                <a:spcPts val="0"/>
              </a:spcAft>
              <a:buNone/>
            </a:pPr>
            <a:endParaRPr/>
          </a:p>
        </p:txBody>
      </p:sp>
      <p:sp>
        <p:nvSpPr>
          <p:cNvPr id="355" name="Google Shape;355;g258e3d2d026_0_3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423241673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indent="0">
              <a:buFont typeface="Arial"/>
              <a:buNone/>
            </a:pPr>
            <a:r>
              <a:rPr lang="en-US" sz="1200" b="1" dirty="0">
                <a:solidFill>
                  <a:schemeClr val="tx1"/>
                </a:solidFill>
                <a:latin typeface="Arial" panose="020B0604020202020204" pitchFamily="34" charset="0"/>
                <a:ea typeface="Calibri"/>
                <a:cs typeface="Arial" panose="020B0604020202020204" pitchFamily="34" charset="0"/>
              </a:rPr>
              <a:t>Explain:</a:t>
            </a:r>
          </a:p>
          <a:p>
            <a:pPr marL="0" indent="0">
              <a:buFont typeface="Arial"/>
              <a:buNone/>
            </a:pPr>
            <a:r>
              <a:rPr lang="en-US" sz="1200" dirty="0">
                <a:solidFill>
                  <a:schemeClr val="tx1"/>
                </a:solidFill>
                <a:latin typeface="Arial" panose="020B0604020202020204" pitchFamily="34" charset="0"/>
                <a:ea typeface="Calibri"/>
                <a:cs typeface="Arial" panose="020B0604020202020204" pitchFamily="34" charset="0"/>
              </a:rPr>
              <a:t>OpenSciEd breaks discussion into three different types: Initial Ideas Discussion, Building Understanding Discussion and Consensus Discussion. Let’s look at page 1 of this document to get a brief overview of these discussion types and their purpose. </a:t>
            </a:r>
          </a:p>
          <a:p>
            <a:pPr marL="0" indent="0">
              <a:buFont typeface="Arial"/>
              <a:buNone/>
            </a:pPr>
            <a:endParaRPr lang="en-US" sz="1200" dirty="0">
              <a:solidFill>
                <a:schemeClr val="tx1"/>
              </a:solidFill>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en-US" sz="1200" dirty="0">
                <a:solidFill>
                  <a:schemeClr val="tx1"/>
                </a:solidFill>
                <a:latin typeface="Arial" panose="020B0604020202020204" pitchFamily="34" charset="0"/>
                <a:ea typeface="+mn-lt"/>
                <a:cs typeface="Arial" panose="020B0604020202020204" pitchFamily="34" charset="0"/>
              </a:rPr>
              <a:t>What basic features do you notice?</a:t>
            </a:r>
          </a:p>
          <a:p>
            <a:pPr marL="171450" indent="-171450">
              <a:buFont typeface="Arial" panose="020B0604020202020204" pitchFamily="34" charset="0"/>
              <a:buChar char="•"/>
            </a:pPr>
            <a:r>
              <a:rPr lang="en-US" sz="1200" dirty="0">
                <a:solidFill>
                  <a:schemeClr val="tx1"/>
                </a:solidFill>
                <a:latin typeface="Arial" panose="020B0604020202020204" pitchFamily="34" charset="0"/>
                <a:ea typeface="+mn-lt"/>
                <a:cs typeface="Arial" panose="020B0604020202020204" pitchFamily="34" charset="0"/>
              </a:rPr>
              <a:t>How do these three discussion types differ in purpose/goal?</a:t>
            </a:r>
          </a:p>
          <a:p>
            <a:pPr marL="171450" indent="-171450">
              <a:buFont typeface="Arial" panose="020B0604020202020204" pitchFamily="34" charset="0"/>
              <a:buChar char="•"/>
            </a:pPr>
            <a:r>
              <a:rPr lang="en-US" sz="1200" dirty="0">
                <a:solidFill>
                  <a:schemeClr val="tx1"/>
                </a:solidFill>
                <a:latin typeface="Arial" panose="020B0604020202020204" pitchFamily="34" charset="0"/>
                <a:ea typeface="+mn-lt"/>
                <a:cs typeface="Arial" panose="020B0604020202020204" pitchFamily="34" charset="0"/>
              </a:rPr>
              <a:t>How might these discussion types impact the skills students need, and the facilitation strategies teachers use?</a:t>
            </a:r>
          </a:p>
          <a:p>
            <a:pPr marL="285750" indent="-285750">
              <a:buFont typeface="Arial"/>
              <a:buChar char="•"/>
            </a:pPr>
            <a:endParaRPr lang="en-US" sz="1200" dirty="0">
              <a:solidFill>
                <a:schemeClr val="tx1"/>
              </a:solidFill>
              <a:latin typeface="Arial" panose="020B0604020202020204" pitchFamily="34" charset="0"/>
              <a:ea typeface="+mn-lt"/>
              <a:cs typeface="Arial" panose="020B0604020202020204" pitchFamily="34" charset="0"/>
            </a:endParaRPr>
          </a:p>
          <a:p>
            <a:pPr marL="0" indent="0">
              <a:buFont typeface="Arial"/>
              <a:buNone/>
            </a:pPr>
            <a:r>
              <a:rPr lang="en-US" sz="1200" b="1" i="1" dirty="0">
                <a:solidFill>
                  <a:schemeClr val="tx1"/>
                </a:solidFill>
                <a:latin typeface="Arial" panose="020B0604020202020204" pitchFamily="34" charset="0"/>
                <a:ea typeface="+mn-lt"/>
                <a:cs typeface="Arial" panose="020B0604020202020204" pitchFamily="34" charset="0"/>
              </a:rPr>
              <a:t>Facilitator Note:</a:t>
            </a:r>
          </a:p>
          <a:p>
            <a:pPr marL="0" marR="0">
              <a:spcBef>
                <a:spcPts val="0"/>
              </a:spcBef>
              <a:spcAft>
                <a:spcPts val="0"/>
              </a:spcAft>
            </a:pPr>
            <a:r>
              <a:rPr lang="en-US" sz="1200" i="1" dirty="0">
                <a:solidFill>
                  <a:schemeClr val="tx1"/>
                </a:solidFill>
                <a:effectLst/>
                <a:latin typeface="Arial" panose="020B0604020202020204" pitchFamily="34" charset="0"/>
                <a:ea typeface="Calibri" panose="020F0502020204030204" pitchFamily="34" charset="0"/>
              </a:rPr>
              <a:t>Allow time for participants to capture their individual thoughts in the participant packet.</a:t>
            </a:r>
            <a:endParaRPr lang="en-US" sz="1200" b="0" i="1" dirty="0">
              <a:solidFill>
                <a:schemeClr val="tx1"/>
              </a:solidFill>
              <a:latin typeface="Arial" panose="020B0604020202020204" pitchFamily="34" charset="0"/>
              <a:cs typeface="Arial" panose="020B0604020202020204" pitchFamily="34" charset="0"/>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D2FB3BF-3714-49A2-AA8B-040CF7F88068}" type="slidenum">
              <a:rPr lang="en-US" smtClean="0"/>
              <a:t>101</a:t>
            </a:fld>
            <a:endParaRPr lang="en-US"/>
          </a:p>
        </p:txBody>
      </p:sp>
    </p:spTree>
    <p:extLst>
      <p:ext uri="{BB962C8B-B14F-4D97-AF65-F5344CB8AC3E}">
        <p14:creationId xmlns:p14="http://schemas.microsoft.com/office/powerpoint/2010/main" val="70733529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latin typeface="Arial" panose="020B0604020202020204" pitchFamily="34" charset="0"/>
                <a:cs typeface="Arial" panose="020B0604020202020204" pitchFamily="34" charset="0"/>
              </a:rPr>
              <a:t>Explain: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latin typeface="Arial" panose="020B0604020202020204" pitchFamily="34" charset="0"/>
                <a:cs typeface="Arial" panose="020B0604020202020204" pitchFamily="34" charset="0"/>
              </a:rPr>
              <a:t>We will continue examining lesson 2 from session D but now looking for examples of discourse. Read through the lesson with a focus on the discourse moves of the teachers and students. Highlight, underline or note evidence of the students engaging in the building understanding discussion. What do you notice and wonder about the support for discourse in this lesson? We will break into small groups to read and discuss. When we return to whole group, please identify a spokesperson for your group to share some of your group’s thinking. Try to connect to specific notations from the lesson.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a:solidFill>
                  <a:schemeClr val="tx1"/>
                </a:solidFill>
                <a:latin typeface="Arial" panose="020B0604020202020204" pitchFamily="34" charset="0"/>
                <a:cs typeface="Arial" panose="020B0604020202020204" pitchFamily="34" charset="0"/>
              </a:rPr>
              <a:t>Facilitator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a:solidFill>
                  <a:schemeClr val="tx1"/>
                </a:solidFill>
                <a:latin typeface="Arial" panose="020B0604020202020204" pitchFamily="34" charset="0"/>
                <a:cs typeface="Arial" panose="020B0604020202020204" pitchFamily="34" charset="0"/>
              </a:rPr>
              <a:t>Allow participants to spend time in their small groups to identify evidence and discuss. Once all the groups are finished, allow each group to share with the whole group. </a:t>
            </a:r>
          </a:p>
        </p:txBody>
      </p:sp>
      <p:sp>
        <p:nvSpPr>
          <p:cNvPr id="4" name="Slide Number Placeholder 3"/>
          <p:cNvSpPr>
            <a:spLocks noGrp="1"/>
          </p:cNvSpPr>
          <p:nvPr>
            <p:ph type="sldNum" sz="quarter" idx="5"/>
          </p:nvPr>
        </p:nvSpPr>
        <p:spPr/>
        <p:txBody>
          <a:bodyPr/>
          <a:lstStyle/>
          <a:p>
            <a:fld id="{8D2FB3BF-3714-49A2-AA8B-040CF7F88068}" type="slidenum">
              <a:rPr lang="en-US" smtClean="0"/>
              <a:t>102</a:t>
            </a:fld>
            <a:endParaRPr lang="en-US"/>
          </a:p>
        </p:txBody>
      </p:sp>
    </p:spTree>
    <p:extLst>
      <p:ext uri="{BB962C8B-B14F-4D97-AF65-F5344CB8AC3E}">
        <p14:creationId xmlns:p14="http://schemas.microsoft.com/office/powerpoint/2010/main" val="23818171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solidFill>
                  <a:schemeClr val="tx1"/>
                </a:solidFill>
                <a:latin typeface="Arial" panose="020B0604020202020204" pitchFamily="34" charset="0"/>
                <a:cs typeface="Arial" panose="020B0604020202020204" pitchFamily="34" charset="0"/>
              </a:rPr>
              <a:t>Explain:</a:t>
            </a:r>
          </a:p>
          <a:p>
            <a:r>
              <a:rPr lang="en-US" sz="1200">
                <a:solidFill>
                  <a:schemeClr val="tx1"/>
                </a:solidFill>
                <a:latin typeface="Arial" panose="020B0604020202020204" pitchFamily="34" charset="0"/>
                <a:ea typeface="+mn-lt"/>
                <a:cs typeface="Arial" panose="020B0604020202020204" pitchFamily="34" charset="0"/>
              </a:rPr>
              <a:t>“Lesson rehearsal is a core process of intellectual preparation that provides an opportunity for educators to practice instructional strategies and routines from key lessons within the HQIR and to receive feedback to support effective classroom implementation.”</a:t>
            </a:r>
          </a:p>
          <a:p>
            <a:endParaRPr lang="en-US" sz="1200">
              <a:solidFill>
                <a:schemeClr val="tx1"/>
              </a:solidFill>
              <a:latin typeface="Arial" panose="020B0604020202020204" pitchFamily="34" charset="0"/>
              <a:ea typeface="+mn-lt"/>
              <a:cs typeface="Arial" panose="020B0604020202020204" pitchFamily="34" charset="0"/>
            </a:endParaRPr>
          </a:p>
          <a:p>
            <a:r>
              <a:rPr lang="en-US" sz="1200" b="1" i="1">
                <a:solidFill>
                  <a:schemeClr val="tx1"/>
                </a:solidFill>
                <a:latin typeface="Arial" panose="020B0604020202020204" pitchFamily="34" charset="0"/>
                <a:ea typeface="+mn-lt"/>
                <a:cs typeface="Arial" panose="020B0604020202020204" pitchFamily="34" charset="0"/>
              </a:rPr>
              <a:t>Facilitator Note: </a:t>
            </a:r>
          </a:p>
          <a:p>
            <a:r>
              <a:rPr lang="en-US" b="0" i="1">
                <a:solidFill>
                  <a:schemeClr val="tx1"/>
                </a:solidFill>
                <a:latin typeface="Arial" panose="020B0604020202020204" pitchFamily="34" charset="0"/>
                <a:cs typeface="Arial" panose="020B0604020202020204" pitchFamily="34" charset="0"/>
              </a:rPr>
              <a:t>Lesson rehearsal may be facilitated by an administrator, coach, lead teacher or other instructional staff member and the time to work through the protocol may vary based on stage of implementation and the focus of the rehearsal. In early implementation, for example, lesson rehearsal may require its own PLC meeting; in ongoing implementation, more targeted rehearsal could be combined with lesson internalization. To further support implementation, educators can observe a model of an embedded instructional practice or procedure whenever available (e.g., video from an external PL provider; demonstration by a PL provider, instructional coach or lead educator).</a:t>
            </a:r>
          </a:p>
        </p:txBody>
      </p:sp>
      <p:sp>
        <p:nvSpPr>
          <p:cNvPr id="4" name="Slide Number Placeholder 3"/>
          <p:cNvSpPr>
            <a:spLocks noGrp="1"/>
          </p:cNvSpPr>
          <p:nvPr>
            <p:ph type="sldNum" sz="quarter" idx="5"/>
          </p:nvPr>
        </p:nvSpPr>
        <p:spPr/>
        <p:txBody>
          <a:bodyPr/>
          <a:lstStyle/>
          <a:p>
            <a:fld id="{8D2FB3BF-3714-49A2-AA8B-040CF7F88068}" type="slidenum">
              <a:rPr lang="en-US" smtClean="0"/>
              <a:t>103</a:t>
            </a:fld>
            <a:endParaRPr lang="en-US"/>
          </a:p>
        </p:txBody>
      </p:sp>
    </p:spTree>
    <p:extLst>
      <p:ext uri="{BB962C8B-B14F-4D97-AF65-F5344CB8AC3E}">
        <p14:creationId xmlns:p14="http://schemas.microsoft.com/office/powerpoint/2010/main" val="276797694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solidFill>
                  <a:schemeClr val="tx1"/>
                </a:solidFill>
                <a:latin typeface="Arial" panose="020B0604020202020204" pitchFamily="34" charset="0"/>
                <a:cs typeface="Arial" panose="020B0604020202020204" pitchFamily="34" charset="0"/>
              </a:rPr>
              <a:t>Explain: </a:t>
            </a:r>
          </a:p>
          <a:p>
            <a:r>
              <a:rPr lang="en-US">
                <a:solidFill>
                  <a:schemeClr val="tx1"/>
                </a:solidFill>
                <a:latin typeface="Arial" panose="020B0604020202020204" pitchFamily="34" charset="0"/>
                <a:cs typeface="Arial" panose="020B0604020202020204" pitchFamily="34" charset="0"/>
              </a:rPr>
              <a:t>As revealed through the lesson, part 7 is where the building understanding discussion about identifying patterns in hailstorm data. We will plan and rehearse this discussion in small groups. </a:t>
            </a:r>
          </a:p>
          <a:p>
            <a:endParaRPr lang="en-US">
              <a:solidFill>
                <a:schemeClr val="tx1"/>
              </a:solidFill>
              <a:latin typeface="Arial" panose="020B0604020202020204" pitchFamily="34" charset="0"/>
              <a:cs typeface="Arial" panose="020B0604020202020204" pitchFamily="34" charset="0"/>
            </a:endParaRPr>
          </a:p>
          <a:p>
            <a:r>
              <a:rPr lang="en-US" b="1" i="1">
                <a:solidFill>
                  <a:schemeClr val="tx1"/>
                </a:solidFill>
                <a:latin typeface="Arial" panose="020B0604020202020204" pitchFamily="34" charset="0"/>
                <a:cs typeface="Arial" panose="020B0604020202020204" pitchFamily="34" charset="0"/>
              </a:rPr>
              <a:t>Facilitator Note: </a:t>
            </a:r>
          </a:p>
          <a:p>
            <a:r>
              <a:rPr lang="en-US" i="1">
                <a:solidFill>
                  <a:schemeClr val="tx1"/>
                </a:solidFill>
                <a:latin typeface="Arial" panose="020B0604020202020204" pitchFamily="34" charset="0"/>
                <a:cs typeface="Arial" panose="020B0604020202020204" pitchFamily="34" charset="0"/>
              </a:rPr>
              <a:t>The lesson internalization process can help educators identify a portion of an upcoming lesson that could be challenging to implement. The educators must determine which key aspect of practice they will investigate and refine together (this could include recurring lesson elements within the HQIR).  The focus is typically decided collaboratively with PLC members, an instructional coach and/or school administrator based on student performance and goals for classroom instruction.</a:t>
            </a:r>
          </a:p>
        </p:txBody>
      </p:sp>
      <p:sp>
        <p:nvSpPr>
          <p:cNvPr id="4" name="Slide Number Placeholder 3"/>
          <p:cNvSpPr>
            <a:spLocks noGrp="1"/>
          </p:cNvSpPr>
          <p:nvPr>
            <p:ph type="sldNum" sz="quarter" idx="5"/>
          </p:nvPr>
        </p:nvSpPr>
        <p:spPr/>
        <p:txBody>
          <a:bodyPr/>
          <a:lstStyle/>
          <a:p>
            <a:fld id="{8D2FB3BF-3714-49A2-AA8B-040CF7F88068}" type="slidenum">
              <a:rPr lang="en-US" smtClean="0"/>
              <a:t>104</a:t>
            </a:fld>
            <a:endParaRPr lang="en-US"/>
          </a:p>
        </p:txBody>
      </p:sp>
    </p:spTree>
    <p:extLst>
      <p:ext uri="{BB962C8B-B14F-4D97-AF65-F5344CB8AC3E}">
        <p14:creationId xmlns:p14="http://schemas.microsoft.com/office/powerpoint/2010/main" val="782334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solidFill>
                  <a:schemeClr val="tx1"/>
                </a:solidFill>
                <a:latin typeface="Arial" panose="020B0604020202020204" pitchFamily="34" charset="0"/>
                <a:cs typeface="Arial" panose="020B0604020202020204" pitchFamily="34" charset="0"/>
              </a:rPr>
              <a:t>Explain:</a:t>
            </a:r>
          </a:p>
          <a:p>
            <a:r>
              <a:rPr lang="en-US" sz="1200" kern="1200">
                <a:solidFill>
                  <a:schemeClr val="tx1"/>
                </a:solidFill>
                <a:effectLst/>
                <a:latin typeface="Arial" panose="020B0604020202020204" pitchFamily="34" charset="0"/>
                <a:ea typeface="+mn-ea"/>
                <a:cs typeface="Arial" panose="020B0604020202020204" pitchFamily="34" charset="0"/>
              </a:rPr>
              <a:t>The first step in conducting a lesson rehearsal is to set clear expectations for the discussion and assign roles for the discussion. Working with a small group of four or more, you will plan a Building Understandings Discussion for the investigation we just completed.</a:t>
            </a:r>
            <a:r>
              <a:rPr lang="en-US" sz="1200" b="1" kern="1200">
                <a:solidFill>
                  <a:schemeClr val="tx1"/>
                </a:solidFill>
                <a:effectLst/>
                <a:latin typeface="Arial" panose="020B0604020202020204" pitchFamily="34" charset="0"/>
                <a:ea typeface="+mn-ea"/>
                <a:cs typeface="Arial" panose="020B0604020202020204" pitchFamily="34" charset="0"/>
              </a:rPr>
              <a:t> </a:t>
            </a:r>
            <a:r>
              <a:rPr lang="en-US" sz="1200" kern="1200">
                <a:solidFill>
                  <a:schemeClr val="tx1"/>
                </a:solidFill>
                <a:effectLst/>
                <a:latin typeface="Arial" panose="020B0604020202020204" pitchFamily="34" charset="0"/>
                <a:ea typeface="+mn-ea"/>
                <a:cs typeface="Arial" panose="020B0604020202020204" pitchFamily="34" charset="0"/>
              </a:rPr>
              <a:t>The goal of this discussion is: to help students make sense of weather conditions that lead to the formation of hail. Have groups determine who will be in the role of “facilitator,” “teacher” and “student(s). Assigning roles ensures that everyone can practice specific instructional moves and experience the discussion from multiple perspectives.</a:t>
            </a:r>
          </a:p>
          <a:p>
            <a:pPr marL="0" indent="0">
              <a:buNone/>
            </a:pPr>
            <a:endParaRPr lang="en-US">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1" i="1">
                <a:solidFill>
                  <a:schemeClr val="tx1"/>
                </a:solidFill>
                <a:latin typeface="Arial" panose="020B0604020202020204" pitchFamily="34" charset="0"/>
                <a:cs typeface="Arial" panose="020B0604020202020204" pitchFamily="34" charset="0"/>
              </a:rPr>
              <a:t>Facilitator Note: </a:t>
            </a:r>
          </a:p>
          <a:p>
            <a:pPr marL="0" indent="0">
              <a:buFont typeface="Arial" panose="020B0604020202020204" pitchFamily="34" charset="0"/>
              <a:buNone/>
            </a:pPr>
            <a:r>
              <a:rPr lang="en-US" i="1">
                <a:solidFill>
                  <a:schemeClr val="tx1"/>
                </a:solidFill>
                <a:latin typeface="Arial" panose="020B0604020202020204" pitchFamily="34" charset="0"/>
                <a:cs typeface="Arial" panose="020B0604020202020204" pitchFamily="34" charset="0"/>
              </a:rPr>
              <a:t>Groups will consist of a minimum of 4 participants, so all the roles are filled. </a:t>
            </a:r>
          </a:p>
          <a:p>
            <a:pPr marL="0" indent="0">
              <a:buFont typeface="Arial" panose="020B0604020202020204" pitchFamily="34" charset="0"/>
              <a:buNone/>
            </a:pPr>
            <a:endParaRPr lang="en-US" i="1">
              <a:solidFill>
                <a:schemeClr val="tx1"/>
              </a:solidFill>
              <a:latin typeface="Arial" panose="020B0604020202020204" pitchFamily="34" charset="0"/>
              <a:cs typeface="Arial" panose="020B0604020202020204" pitchFamily="34" charset="0"/>
            </a:endParaRPr>
          </a:p>
          <a:p>
            <a:r>
              <a:rPr lang="en-US" sz="1200" b="1" i="1" kern="1200">
                <a:solidFill>
                  <a:schemeClr val="tx1"/>
                </a:solidFill>
                <a:effectLst/>
                <a:latin typeface="Arial" panose="020B0604020202020204" pitchFamily="34" charset="0"/>
                <a:ea typeface="+mn-ea"/>
                <a:cs typeface="Arial" panose="020B0604020202020204" pitchFamily="34" charset="0"/>
              </a:rPr>
              <a:t>Set clear expectations: 3-5 Minutes. </a:t>
            </a:r>
            <a:endParaRPr lang="en-US" sz="1200" kern="120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US" sz="1200" i="1" kern="1200">
                <a:solidFill>
                  <a:schemeClr val="tx1"/>
                </a:solidFill>
                <a:effectLst/>
                <a:latin typeface="Arial" panose="020B0604020202020204" pitchFamily="34" charset="0"/>
                <a:ea typeface="+mn-ea"/>
                <a:cs typeface="Arial" panose="020B0604020202020204" pitchFamily="34" charset="0"/>
              </a:rPr>
              <a:t>Remind participants of the lesson rehearsal focus and what effective execution of the instructional moves should look like, including what the teacher should say or do and expected student actions. </a:t>
            </a:r>
            <a:endParaRPr lang="en-US" sz="1200" kern="120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US" sz="1200" i="1" kern="1200">
                <a:solidFill>
                  <a:schemeClr val="tx1"/>
                </a:solidFill>
                <a:effectLst/>
                <a:latin typeface="Arial" panose="020B0604020202020204" pitchFamily="34" charset="0"/>
                <a:ea typeface="+mn-ea"/>
                <a:cs typeface="Arial" panose="020B0604020202020204" pitchFamily="34" charset="0"/>
              </a:rPr>
              <a:t>Provide time for educators to review and ask clarifying questions about the lesson. </a:t>
            </a:r>
            <a:endParaRPr lang="en-US" sz="1200" kern="120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US" sz="1200" i="1" kern="1200">
                <a:solidFill>
                  <a:schemeClr val="tx1"/>
                </a:solidFill>
                <a:effectLst/>
                <a:latin typeface="Arial" panose="020B0604020202020204" pitchFamily="34" charset="0"/>
                <a:ea typeface="+mn-ea"/>
                <a:cs typeface="Arial" panose="020B0604020202020204" pitchFamily="34" charset="0"/>
              </a:rPr>
              <a:t>Review norms for the practice and feedback portions. </a:t>
            </a:r>
            <a:endParaRPr lang="en-US" sz="1200" kern="120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8D2FB3BF-3714-49A2-AA8B-040CF7F88068}" type="slidenum">
              <a:rPr lang="en-US" smtClean="0"/>
              <a:t>105</a:t>
            </a:fld>
            <a:endParaRPr lang="en-US"/>
          </a:p>
        </p:txBody>
      </p:sp>
    </p:spTree>
    <p:extLst>
      <p:ext uri="{BB962C8B-B14F-4D97-AF65-F5344CB8AC3E}">
        <p14:creationId xmlns:p14="http://schemas.microsoft.com/office/powerpoint/2010/main" val="35071925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1">
                <a:solidFill>
                  <a:schemeClr val="tx1"/>
                </a:solidFill>
                <a:latin typeface="Arial" panose="020B0604020202020204" pitchFamily="34" charset="0"/>
                <a:cs typeface="Arial" panose="020B0604020202020204" pitchFamily="34" charset="0"/>
              </a:rPr>
              <a:t>Explain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effectLst/>
                <a:latin typeface="Arial" panose="020B0604020202020204" pitchFamily="34" charset="0"/>
                <a:ea typeface="Calibri" panose="020F0502020204030204" pitchFamily="34" charset="0"/>
                <a:cs typeface="Arial" panose="020B0604020202020204" pitchFamily="34" charset="0"/>
              </a:rPr>
              <a:t>The following is the building understanding discussion support document that identifies the teacher and student role within this discourse. Questions are categorized to provide additional prompts teachers and students can use during key opportunities within the unit. The unit material provides specific teacher and student prompts and ideas to look and listen for. </a:t>
            </a:r>
            <a:r>
              <a:rPr lang="en-US" sz="1200" kern="1200">
                <a:solidFill>
                  <a:schemeClr val="tx1"/>
                </a:solidFill>
                <a:effectLst/>
                <a:latin typeface="Arial" panose="020B0604020202020204" pitchFamily="34" charset="0"/>
                <a:ea typeface="+mn-ea"/>
                <a:cs typeface="Arial" panose="020B0604020202020204" pitchFamily="34" charset="0"/>
              </a:rPr>
              <a:t>These questions engage students in collaborative sensemaking by sharing evidence-based claims, critically building on others’ ideas and arriving at tentative conclusions, rather than simply reporting results or recalling learned information.</a:t>
            </a:r>
          </a:p>
        </p:txBody>
      </p:sp>
      <p:sp>
        <p:nvSpPr>
          <p:cNvPr id="4" name="Slide Number Placeholder 3"/>
          <p:cNvSpPr>
            <a:spLocks noGrp="1"/>
          </p:cNvSpPr>
          <p:nvPr>
            <p:ph type="sldNum" sz="quarter" idx="5"/>
          </p:nvPr>
        </p:nvSpPr>
        <p:spPr/>
        <p:txBody>
          <a:bodyPr/>
          <a:lstStyle/>
          <a:p>
            <a:fld id="{8D2FB3BF-3714-49A2-AA8B-040CF7F88068}" type="slidenum">
              <a:rPr lang="en-US" smtClean="0"/>
              <a:t>106</a:t>
            </a:fld>
            <a:endParaRPr lang="en-US"/>
          </a:p>
        </p:txBody>
      </p:sp>
    </p:spTree>
    <p:extLst>
      <p:ext uri="{BB962C8B-B14F-4D97-AF65-F5344CB8AC3E}">
        <p14:creationId xmlns:p14="http://schemas.microsoft.com/office/powerpoint/2010/main" val="203345594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solidFill>
                  <a:schemeClr val="tx1"/>
                </a:solidFill>
                <a:latin typeface="Arial" panose="020B0604020202020204" pitchFamily="34" charset="0"/>
                <a:cs typeface="Arial" panose="020B0604020202020204" pitchFamily="34" charset="0"/>
              </a:rPr>
              <a:t>Explain:</a:t>
            </a:r>
          </a:p>
          <a:p>
            <a:r>
              <a:rPr lang="en-US">
                <a:solidFill>
                  <a:schemeClr val="tx1"/>
                </a:solidFill>
                <a:latin typeface="Arial" panose="020B0604020202020204" pitchFamily="34" charset="0"/>
                <a:cs typeface="Arial" panose="020B0604020202020204" pitchFamily="34" charset="0"/>
              </a:rPr>
              <a:t>These are some specific aspects you need to consider before the discussion and while leading the discussion. </a:t>
            </a:r>
          </a:p>
          <a:p>
            <a:endParaRPr lang="en-US"/>
          </a:p>
        </p:txBody>
      </p:sp>
      <p:sp>
        <p:nvSpPr>
          <p:cNvPr id="4" name="Slide Number Placeholder 3"/>
          <p:cNvSpPr>
            <a:spLocks noGrp="1"/>
          </p:cNvSpPr>
          <p:nvPr>
            <p:ph type="sldNum" sz="quarter" idx="5"/>
          </p:nvPr>
        </p:nvSpPr>
        <p:spPr/>
        <p:txBody>
          <a:bodyPr/>
          <a:lstStyle/>
          <a:p>
            <a:fld id="{8D2FB3BF-3714-49A2-AA8B-040CF7F88068}" type="slidenum">
              <a:rPr lang="en-US" smtClean="0"/>
              <a:t>107</a:t>
            </a:fld>
            <a:endParaRPr lang="en-US"/>
          </a:p>
        </p:txBody>
      </p:sp>
    </p:spTree>
    <p:extLst>
      <p:ext uri="{BB962C8B-B14F-4D97-AF65-F5344CB8AC3E}">
        <p14:creationId xmlns:p14="http://schemas.microsoft.com/office/powerpoint/2010/main" val="276469163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1">
                <a:solidFill>
                  <a:schemeClr val="tx1"/>
                </a:solidFill>
                <a:latin typeface="Arial" panose="020B0604020202020204" pitchFamily="34" charset="0"/>
                <a:cs typeface="Arial" panose="020B0604020202020204" pitchFamily="34" charset="0"/>
              </a:rPr>
              <a:t>Explain:</a:t>
            </a:r>
          </a:p>
          <a:p>
            <a:r>
              <a:rPr lang="en-US" sz="1200">
                <a:solidFill>
                  <a:schemeClr val="tx1"/>
                </a:solidFill>
                <a:latin typeface="Arial" panose="020B0604020202020204" pitchFamily="34" charset="0"/>
                <a:cs typeface="Arial" panose="020B0604020202020204" pitchFamily="34" charset="0"/>
              </a:rPr>
              <a:t>In this part of the rehearsal, the teacher will actively practice the instructional moves for this lesson segment, while everyone else participates as students and the facilitator ensures the process stays on track and norms are followed.</a:t>
            </a:r>
          </a:p>
          <a:p>
            <a:endParaRPr lang="en-US" sz="1200" b="1" i="1">
              <a:solidFill>
                <a:schemeClr val="tx1"/>
              </a:solidFill>
              <a:latin typeface="Arial" panose="020B0604020202020204" pitchFamily="34" charset="0"/>
              <a:cs typeface="Arial" panose="020B0604020202020204" pitchFamily="34" charset="0"/>
            </a:endParaRPr>
          </a:p>
          <a:p>
            <a:r>
              <a:rPr lang="en-US" sz="1200" b="1" i="1">
                <a:solidFill>
                  <a:schemeClr val="tx1"/>
                </a:solidFill>
                <a:latin typeface="Arial" panose="020B0604020202020204" pitchFamily="34" charset="0"/>
                <a:cs typeface="Arial" panose="020B0604020202020204" pitchFamily="34" charset="0"/>
              </a:rPr>
              <a:t>Facilitator Note:</a:t>
            </a:r>
          </a:p>
          <a:p>
            <a:r>
              <a:rPr lang="en-US" sz="1200" i="1">
                <a:solidFill>
                  <a:schemeClr val="tx1"/>
                </a:solidFill>
                <a:latin typeface="Arial" panose="020B0604020202020204" pitchFamily="34" charset="0"/>
                <a:cs typeface="Arial" panose="020B0604020202020204" pitchFamily="34" charset="0"/>
              </a:rPr>
              <a:t>Read the expectations from the slide. </a:t>
            </a:r>
          </a:p>
          <a:p>
            <a:r>
              <a:rPr lang="en-US" sz="1200" kern="1200">
                <a:solidFill>
                  <a:schemeClr val="tx1"/>
                </a:solidFill>
                <a:effectLst/>
                <a:latin typeface="Arial" panose="020B0604020202020204" pitchFamily="34" charset="0"/>
                <a:ea typeface="+mn-ea"/>
                <a:cs typeface="Arial" panose="020B0604020202020204" pitchFamily="34" charset="0"/>
              </a:rPr>
              <a:t> </a:t>
            </a:r>
          </a:p>
          <a:p>
            <a:r>
              <a:rPr lang="en-US" sz="1200" b="1" i="1" kern="1200">
                <a:solidFill>
                  <a:schemeClr val="tx1"/>
                </a:solidFill>
                <a:effectLst/>
                <a:latin typeface="Arial" panose="020B0604020202020204" pitchFamily="34" charset="0"/>
                <a:ea typeface="+mn-ea"/>
                <a:cs typeface="Arial" panose="020B0604020202020204" pitchFamily="34" charset="0"/>
              </a:rPr>
              <a:t>Engage in lesson rehearsal: 10-15 minutes. </a:t>
            </a:r>
            <a:endParaRPr lang="en-US" sz="1200" kern="1200">
              <a:solidFill>
                <a:schemeClr val="tx1"/>
              </a:solidFill>
              <a:effectLst/>
              <a:latin typeface="Arial" panose="020B0604020202020204" pitchFamily="34" charset="0"/>
              <a:ea typeface="+mn-ea"/>
              <a:cs typeface="Arial" panose="020B0604020202020204" pitchFamily="34" charset="0"/>
            </a:endParaRPr>
          </a:p>
          <a:p>
            <a:pPr lvl="0"/>
            <a:r>
              <a:rPr lang="en-US" sz="1200" i="1" kern="1200">
                <a:solidFill>
                  <a:schemeClr val="tx1"/>
                </a:solidFill>
                <a:effectLst/>
                <a:latin typeface="Arial" panose="020B0604020202020204" pitchFamily="34" charset="0"/>
                <a:ea typeface="+mn-ea"/>
                <a:cs typeface="Arial" panose="020B0604020202020204" pitchFamily="34" charset="0"/>
              </a:rPr>
              <a:t>The designated “teacher” practices specific instructional moves for the identified portion of the lesson while the other educators participate as “students.”</a:t>
            </a:r>
            <a:endParaRPr lang="en-US" sz="1200" kern="1200">
              <a:solidFill>
                <a:schemeClr val="tx1"/>
              </a:solidFill>
              <a:effectLst/>
              <a:latin typeface="Arial" panose="020B0604020202020204" pitchFamily="34" charset="0"/>
              <a:ea typeface="+mn-ea"/>
              <a:cs typeface="Arial" panose="020B0604020202020204" pitchFamily="34" charset="0"/>
            </a:endParaRPr>
          </a:p>
          <a:p>
            <a:pPr lvl="0"/>
            <a:r>
              <a:rPr lang="en-US" sz="1200" i="1" kern="1200">
                <a:solidFill>
                  <a:schemeClr val="tx1"/>
                </a:solidFill>
                <a:effectLst/>
                <a:latin typeface="Arial" panose="020B0604020202020204" pitchFamily="34" charset="0"/>
                <a:ea typeface="+mn-ea"/>
                <a:cs typeface="Arial" panose="020B0604020202020204" pitchFamily="34" charset="0"/>
              </a:rPr>
              <a:t>The facilitator keeps track of time and monitors norms. </a:t>
            </a:r>
            <a:endParaRPr lang="en-US" sz="1200" kern="1200">
              <a:solidFill>
                <a:schemeClr val="tx1"/>
              </a:solidFill>
              <a:effectLst/>
              <a:latin typeface="Arial" panose="020B0604020202020204" pitchFamily="34" charset="0"/>
              <a:ea typeface="+mn-ea"/>
              <a:cs typeface="Arial" panose="020B0604020202020204" pitchFamily="34" charset="0"/>
            </a:endParaRPr>
          </a:p>
          <a:p>
            <a:endParaRPr lang="en-US" i="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D2FB3BF-3714-49A2-AA8B-040CF7F88068}" type="slidenum">
              <a:rPr lang="en-US" smtClean="0"/>
              <a:t>108</a:t>
            </a:fld>
            <a:endParaRPr lang="en-US"/>
          </a:p>
        </p:txBody>
      </p:sp>
    </p:spTree>
    <p:extLst>
      <p:ext uri="{BB962C8B-B14F-4D97-AF65-F5344CB8AC3E}">
        <p14:creationId xmlns:p14="http://schemas.microsoft.com/office/powerpoint/2010/main" val="282708727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solidFill>
                  <a:schemeClr val="tx1"/>
                </a:solidFill>
                <a:latin typeface="Arial" panose="020B0604020202020204" pitchFamily="34" charset="0"/>
                <a:cs typeface="Arial" panose="020B0604020202020204" pitchFamily="34" charset="0"/>
              </a:rPr>
              <a:t>Explain: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Arial" panose="020B0604020202020204" pitchFamily="34" charset="0"/>
                <a:cs typeface="Arial" panose="020B0604020202020204" pitchFamily="34" charset="0"/>
              </a:rPr>
              <a:t>During the debrief of the lesson rehearsal in each group, begin by having the “teacher” share their immediate reflections with the team while the “students” listen to the reflections from the “teacher”. </a:t>
            </a:r>
            <a:r>
              <a:rPr lang="en-US">
                <a:solidFill>
                  <a:schemeClr val="tx1"/>
                </a:solidFill>
                <a:latin typeface="Arial" panose="020B0604020202020204" pitchFamily="34" charset="0"/>
                <a:cs typeface="Arial" panose="020B0604020202020204" pitchFamily="34" charset="0"/>
              </a:rPr>
              <a:t>This reflection should remain within your small group to maintain a safe space for honest discussion and learning.</a:t>
            </a:r>
            <a:endParaRPr lang="en-US" sz="120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a:solidFill>
                  <a:schemeClr val="tx1"/>
                </a:solidFill>
                <a:latin typeface="Arial" panose="020B0604020202020204" pitchFamily="34" charset="0"/>
                <a:cs typeface="Arial" panose="020B0604020202020204" pitchFamily="34" charset="0"/>
              </a:rPr>
              <a:t>Facilitator 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a:solidFill>
                  <a:schemeClr val="tx1"/>
                </a:solidFill>
                <a:effectLst/>
                <a:latin typeface="Arial" panose="020B0604020202020204" pitchFamily="34" charset="0"/>
                <a:ea typeface="+mn-ea"/>
                <a:cs typeface="Arial" panose="020B0604020202020204" pitchFamily="34" charset="0"/>
              </a:rPr>
              <a:t>Debrief the lesson rehearsal: 5-10 minutes to complete debrief starting on slide 109-111.</a:t>
            </a:r>
            <a:endParaRPr lang="en-US" sz="1200" kern="120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a:solidFill>
                  <a:schemeClr val="tx1"/>
                </a:solidFill>
                <a:latin typeface="Arial" panose="020B0604020202020204" pitchFamily="34" charset="0"/>
                <a:cs typeface="Arial" panose="020B0604020202020204" pitchFamily="34" charset="0"/>
              </a:rPr>
              <a:t>During this debrief, the facilitator may use probing questions to reveal more information about the teacher’s thinking. Consider using one or more of the following to probe the teacher’s thinking: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a:solidFill>
                  <a:schemeClr val="tx1"/>
                </a:solidFill>
                <a:latin typeface="Arial" panose="020B0604020202020204" pitchFamily="34" charset="0"/>
                <a:cs typeface="Arial" panose="020B0604020202020204" pitchFamily="34" charset="0"/>
              </a:rPr>
              <a:t>Tell us more about that.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a:solidFill>
                  <a:schemeClr val="tx1"/>
                </a:solidFill>
                <a:latin typeface="Arial" panose="020B0604020202020204" pitchFamily="34" charset="0"/>
                <a:cs typeface="Arial" panose="020B0604020202020204" pitchFamily="34" charset="0"/>
              </a:rPr>
              <a:t>What do you mean when you 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a:solidFill>
                  <a:schemeClr val="tx1"/>
                </a:solidFill>
                <a:latin typeface="Arial" panose="020B0604020202020204" pitchFamily="34" charset="0"/>
                <a:cs typeface="Arial" panose="020B0604020202020204" pitchFamily="34" charset="0"/>
              </a:rPr>
              <a:t>So, you are saying [paraphrase the teacher’s response]. Is that correct?</a:t>
            </a:r>
          </a:p>
          <a:p>
            <a:endParaRPr lang="en-US"/>
          </a:p>
        </p:txBody>
      </p:sp>
      <p:sp>
        <p:nvSpPr>
          <p:cNvPr id="4" name="Slide Number Placeholder 3"/>
          <p:cNvSpPr>
            <a:spLocks noGrp="1"/>
          </p:cNvSpPr>
          <p:nvPr>
            <p:ph type="sldNum" sz="quarter" idx="5"/>
          </p:nvPr>
        </p:nvSpPr>
        <p:spPr/>
        <p:txBody>
          <a:bodyPr/>
          <a:lstStyle/>
          <a:p>
            <a:fld id="{8D2FB3BF-3714-49A2-AA8B-040CF7F88068}" type="slidenum">
              <a:rPr lang="en-US" smtClean="0"/>
              <a:t>109</a:t>
            </a:fld>
            <a:endParaRPr lang="en-US"/>
          </a:p>
        </p:txBody>
      </p:sp>
    </p:spTree>
    <p:extLst>
      <p:ext uri="{BB962C8B-B14F-4D97-AF65-F5344CB8AC3E}">
        <p14:creationId xmlns:p14="http://schemas.microsoft.com/office/powerpoint/2010/main" val="1852326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solidFill>
                  <a:schemeClr val="tx1"/>
                </a:solidFill>
                <a:latin typeface="Arial" panose="020B0604020202020204" pitchFamily="34" charset="0"/>
                <a:cs typeface="Arial" panose="020B0604020202020204" pitchFamily="34" charset="0"/>
              </a:rPr>
              <a:t>Explain:</a:t>
            </a:r>
          </a:p>
          <a:p>
            <a:r>
              <a:rPr lang="en-US">
                <a:solidFill>
                  <a:schemeClr val="tx1"/>
                </a:solidFill>
                <a:latin typeface="Arial" panose="020B0604020202020204" pitchFamily="34" charset="0"/>
                <a:cs typeface="Arial" panose="020B0604020202020204" pitchFamily="34" charset="0"/>
              </a:rPr>
              <a:t>The third strategy focuses on ensuring all students have access to resources, participation and opportunities to engage meaningfully in the science classroom.  </a:t>
            </a:r>
          </a:p>
          <a:p>
            <a:endParaRPr lang="en-US">
              <a:solidFill>
                <a:schemeClr val="tx1"/>
              </a:solidFill>
              <a:latin typeface="Arial" panose="020B0604020202020204" pitchFamily="34" charset="0"/>
              <a:cs typeface="Arial" panose="020B0604020202020204" pitchFamily="34" charset="0"/>
            </a:endParaRPr>
          </a:p>
          <a:p>
            <a:r>
              <a:rPr lang="en-US">
                <a:solidFill>
                  <a:schemeClr val="tx1"/>
                </a:solidFill>
                <a:latin typeface="Arial" panose="020B0604020202020204" pitchFamily="34" charset="0"/>
                <a:cs typeface="Arial" panose="020B0604020202020204" pitchFamily="34" charset="0"/>
              </a:rPr>
              <a:t>Read from the screen: </a:t>
            </a:r>
            <a:r>
              <a:rPr lang="en-US" sz="1200">
                <a:solidFill>
                  <a:schemeClr val="bg1"/>
                </a:solidFill>
                <a:latin typeface="Arial" panose="020B0604020202020204" pitchFamily="34" charset="0"/>
                <a:cs typeface="Arial" panose="020B0604020202020204" pitchFamily="34" charset="0"/>
              </a:rPr>
              <a:t>The writers’ vision in the </a:t>
            </a:r>
            <a:r>
              <a:rPr lang="en-US" sz="1200" i="1">
                <a:solidFill>
                  <a:schemeClr val="bg1"/>
                </a:solidFill>
                <a:latin typeface="Arial" panose="020B0604020202020204" pitchFamily="34" charset="0"/>
                <a:cs typeface="Arial" panose="020B0604020202020204" pitchFamily="34" charset="0"/>
              </a:rPr>
              <a:t>KAS for Science </a:t>
            </a:r>
            <a:r>
              <a:rPr lang="en-US" sz="1200">
                <a:solidFill>
                  <a:schemeClr val="bg1"/>
                </a:solidFill>
                <a:latin typeface="Arial" panose="020B0604020202020204" pitchFamily="34" charset="0"/>
                <a:cs typeface="Arial" panose="020B0604020202020204" pitchFamily="34" charset="0"/>
              </a:rPr>
              <a:t>states that science education in Kentucky “begins in kindergarten and progresses yearly through grade 12 to ensure that all students possess sufficient understanding of the science and engineering practices, crosscutting concepts and core ideas of science to engage in public discussions on science-related issues and are critically educated consumers of scientific information related to their everyday lives.”</a:t>
            </a:r>
          </a:p>
          <a:p>
            <a:pPr algn="l"/>
            <a:endParaRPr lang="en-US" sz="1200">
              <a:solidFill>
                <a:schemeClr val="bg1"/>
              </a:solidFill>
              <a:latin typeface="Arial" panose="020B0604020202020204" pitchFamily="34" charset="0"/>
              <a:cs typeface="Arial" panose="020B0604020202020204" pitchFamily="34" charset="0"/>
            </a:endParaRPr>
          </a:p>
          <a:p>
            <a:r>
              <a:rPr lang="en-US"/>
              <a:t>This quote captures why our work matters. We are helping build a foundation that begins in kindergarten and continues through high school. As we look at the </a:t>
            </a:r>
            <a:r>
              <a:rPr lang="en-US" i="1"/>
              <a:t>KAS for Science</a:t>
            </a:r>
            <a:r>
              <a:rPr lang="en-US"/>
              <a:t>, this vision is the anchor. Our goal is to create learning that supports this kind of progression and empowers all students to participate in meaningful scientific thinking and discussions.</a:t>
            </a:r>
            <a:endParaRPr lang="en-US">
              <a:solidFill>
                <a:schemeClr val="tx1"/>
              </a:solidFill>
              <a:latin typeface="Arial" panose="020B0604020202020204" pitchFamily="34" charset="0"/>
              <a:cs typeface="Arial" panose="020B0604020202020204" pitchFamily="34" charset="0"/>
            </a:endParaRPr>
          </a:p>
          <a:p>
            <a:endParaRPr lang="en-US">
              <a:solidFill>
                <a:schemeClr val="tx1"/>
              </a:solidFill>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D2FB3BF-3714-49A2-AA8B-040CF7F88068}" type="slidenum">
              <a:rPr lang="en-US" smtClean="0"/>
              <a:t>11</a:t>
            </a:fld>
            <a:endParaRPr lang="en-US"/>
          </a:p>
        </p:txBody>
      </p:sp>
    </p:spTree>
    <p:extLst>
      <p:ext uri="{BB962C8B-B14F-4D97-AF65-F5344CB8AC3E}">
        <p14:creationId xmlns:p14="http://schemas.microsoft.com/office/powerpoint/2010/main" val="401717268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DDE98-5692-64C6-F484-646E109478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E0A56D-52EA-2DE1-FF70-F011E0F0F0A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962828B-4263-3D66-B933-4F2BFD159685}"/>
              </a:ext>
            </a:extLst>
          </p:cNvPr>
          <p:cNvSpPr>
            <a:spLocks noGrp="1"/>
          </p:cNvSpPr>
          <p:nvPr>
            <p:ph type="body" idx="1"/>
          </p:nvPr>
        </p:nvSpPr>
        <p:spPr/>
        <p:txBody>
          <a:bodyPr/>
          <a:lstStyle/>
          <a:p>
            <a:r>
              <a:rPr lang="en-US" b="1">
                <a:solidFill>
                  <a:schemeClr val="tx1"/>
                </a:solidFill>
                <a:latin typeface="Arial" panose="020B0604020202020204" pitchFamily="34" charset="0"/>
                <a:cs typeface="Arial" panose="020B0604020202020204" pitchFamily="34" charset="0"/>
              </a:rPr>
              <a:t>Explain: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latin typeface="Arial" panose="020B0604020202020204" pitchFamily="34" charset="0"/>
                <a:cs typeface="Arial" panose="020B0604020202020204" pitchFamily="34" charset="0"/>
              </a:rPr>
              <a:t>Continue the debrief by opening team discussion for participants to provide feedback related to the lesson focus while the teacher role listens to the feedback. During discussion, be intentional by using the CSW stems, #7: </a:t>
            </a:r>
            <a:r>
              <a:rPr lang="en-US" sz="1200">
                <a:solidFill>
                  <a:schemeClr val="tx1"/>
                </a:solidFill>
                <a:latin typeface="Arial" panose="020B0604020202020204" pitchFamily="34" charset="0"/>
                <a:cs typeface="Arial" panose="020B0604020202020204" pitchFamily="34" charset="0"/>
              </a:rPr>
              <a:t>Listen to other’s ideas and ask clarifying questions, #8: Agree or disagree with others’ ideas and #9: Add onto someone else’s idea.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Arial" panose="020B0604020202020204" pitchFamily="34" charset="0"/>
                <a:cs typeface="Arial" panose="020B0604020202020204" pitchFamily="34" charset="0"/>
              </a:rPr>
              <a:t>Facilitator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a:solidFill>
                  <a:schemeClr val="tx1"/>
                </a:solidFill>
                <a:latin typeface="Arial" panose="020B0604020202020204" pitchFamily="34" charset="0"/>
                <a:cs typeface="Arial" panose="020B0604020202020204" pitchFamily="34" charset="0"/>
              </a:rPr>
              <a:t>During this debrief, the facilitator may use probing questions to reveal more information about the teacher’s thinking. Consider using one or more of the following to probe the teacher’s thinking: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a:solidFill>
                  <a:schemeClr val="tx1"/>
                </a:solidFill>
                <a:latin typeface="Arial" panose="020B0604020202020204" pitchFamily="34" charset="0"/>
                <a:cs typeface="Arial" panose="020B0604020202020204" pitchFamily="34" charset="0"/>
              </a:rPr>
              <a:t>Tell us more about that.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a:solidFill>
                  <a:schemeClr val="tx1"/>
                </a:solidFill>
                <a:latin typeface="Arial" panose="020B0604020202020204" pitchFamily="34" charset="0"/>
                <a:cs typeface="Arial" panose="020B0604020202020204" pitchFamily="34" charset="0"/>
              </a:rPr>
              <a:t>What do you mean when you 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a:solidFill>
                  <a:schemeClr val="tx1"/>
                </a:solidFill>
                <a:latin typeface="Arial" panose="020B0604020202020204" pitchFamily="34" charset="0"/>
                <a:cs typeface="Arial" panose="020B0604020202020204" pitchFamily="34" charset="0"/>
              </a:rPr>
              <a:t>So, you are saying [paraphrase the teacher’s response]. Is that correct?</a:t>
            </a:r>
          </a:p>
        </p:txBody>
      </p:sp>
      <p:sp>
        <p:nvSpPr>
          <p:cNvPr id="4" name="Slide Number Placeholder 3">
            <a:extLst>
              <a:ext uri="{FF2B5EF4-FFF2-40B4-BE49-F238E27FC236}">
                <a16:creationId xmlns:a16="http://schemas.microsoft.com/office/drawing/2014/main" id="{11A2C709-38B4-878F-B227-CE7B33D53E35}"/>
              </a:ext>
            </a:extLst>
          </p:cNvPr>
          <p:cNvSpPr>
            <a:spLocks noGrp="1"/>
          </p:cNvSpPr>
          <p:nvPr>
            <p:ph type="sldNum" sz="quarter" idx="5"/>
          </p:nvPr>
        </p:nvSpPr>
        <p:spPr/>
        <p:txBody>
          <a:bodyPr/>
          <a:lstStyle/>
          <a:p>
            <a:fld id="{8D2FB3BF-3714-49A2-AA8B-040CF7F88068}" type="slidenum">
              <a:rPr lang="en-US" smtClean="0"/>
              <a:t>110</a:t>
            </a:fld>
            <a:endParaRPr lang="en-US"/>
          </a:p>
        </p:txBody>
      </p:sp>
    </p:spTree>
    <p:extLst>
      <p:ext uri="{BB962C8B-B14F-4D97-AF65-F5344CB8AC3E}">
        <p14:creationId xmlns:p14="http://schemas.microsoft.com/office/powerpoint/2010/main" val="357980277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solidFill>
                  <a:schemeClr val="tx1"/>
                </a:solidFill>
                <a:latin typeface="Arial" panose="020B0604020202020204" pitchFamily="34" charset="0"/>
                <a:cs typeface="Arial" panose="020B0604020202020204" pitchFamily="34" charset="0"/>
              </a:rPr>
              <a:t>Explain: </a:t>
            </a:r>
          </a:p>
          <a:p>
            <a:r>
              <a:rPr lang="en-US">
                <a:solidFill>
                  <a:schemeClr val="tx1"/>
                </a:solidFill>
                <a:latin typeface="Arial" panose="020B0604020202020204" pitchFamily="34" charset="0"/>
                <a:cs typeface="Arial" panose="020B0604020202020204" pitchFamily="34" charset="0"/>
              </a:rPr>
              <a:t>The final step to the debrief is for all roles to identify and record key takeaways and determine next steps. The participants then decide what student data to collect to determine potential impacts of the session.</a:t>
            </a:r>
          </a:p>
          <a:p>
            <a:endParaRPr lang="en-US"/>
          </a:p>
        </p:txBody>
      </p:sp>
      <p:sp>
        <p:nvSpPr>
          <p:cNvPr id="4" name="Slide Number Placeholder 3"/>
          <p:cNvSpPr>
            <a:spLocks noGrp="1"/>
          </p:cNvSpPr>
          <p:nvPr>
            <p:ph type="sldNum" sz="quarter" idx="5"/>
          </p:nvPr>
        </p:nvSpPr>
        <p:spPr/>
        <p:txBody>
          <a:bodyPr/>
          <a:lstStyle/>
          <a:p>
            <a:fld id="{8D2FB3BF-3714-49A2-AA8B-040CF7F88068}" type="slidenum">
              <a:rPr lang="en-US" smtClean="0"/>
              <a:t>111</a:t>
            </a:fld>
            <a:endParaRPr lang="en-US"/>
          </a:p>
        </p:txBody>
      </p:sp>
    </p:spTree>
    <p:extLst>
      <p:ext uri="{BB962C8B-B14F-4D97-AF65-F5344CB8AC3E}">
        <p14:creationId xmlns:p14="http://schemas.microsoft.com/office/powerpoint/2010/main" val="364538297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solidFill>
                  <a:schemeClr val="tx1"/>
                </a:solidFill>
                <a:latin typeface="Arial" panose="020B0604020202020204" pitchFamily="34" charset="0"/>
                <a:cs typeface="Arial" panose="020B0604020202020204" pitchFamily="34" charset="0"/>
              </a:rPr>
              <a:t>Explain:</a:t>
            </a:r>
          </a:p>
          <a:p>
            <a:r>
              <a:rPr lang="en-US" b="0">
                <a:solidFill>
                  <a:schemeClr val="tx1"/>
                </a:solidFill>
                <a:latin typeface="Arial" panose="020B0604020202020204" pitchFamily="34" charset="0"/>
                <a:cs typeface="Arial" panose="020B0604020202020204" pitchFamily="34" charset="0"/>
              </a:rPr>
              <a:t>Now that participants have had the opportunity to engage in a symmetrical like classroom experience as an adult learner, to see into a couple of classrooms where meaningful science discourse was happening, to examine the connections between discourse and its intentionality to align with the three-dimensional standards and practice these moves as a teacher and/or student, how have your ideas grown or changed since your initial thinking of w</a:t>
            </a:r>
            <a:r>
              <a:rPr lang="en-US" sz="1200" b="0">
                <a:solidFill>
                  <a:schemeClr val="tx1"/>
                </a:solidFill>
                <a:latin typeface="Arial" panose="020B0604020202020204" pitchFamily="34" charset="0"/>
                <a:cs typeface="Arial" panose="020B0604020202020204" pitchFamily="34" charset="0"/>
              </a:rPr>
              <a:t>hat science discourse is and how it supports sensemaking for all students</a:t>
            </a:r>
            <a:r>
              <a:rPr lang="en-US" b="0">
                <a:solidFill>
                  <a:schemeClr val="tx1"/>
                </a:solidFill>
                <a:latin typeface="Arial" panose="020B0604020202020204" pitchFamily="34" charset="0"/>
                <a:cs typeface="Arial" panose="020B0604020202020204" pitchFamily="34" charset="0"/>
              </a:rPr>
              <a:t>? Use the stems from CSW #13: Let your ideas change and grow. </a:t>
            </a:r>
          </a:p>
        </p:txBody>
      </p:sp>
      <p:sp>
        <p:nvSpPr>
          <p:cNvPr id="4" name="Slide Number Placeholder 3"/>
          <p:cNvSpPr>
            <a:spLocks noGrp="1"/>
          </p:cNvSpPr>
          <p:nvPr>
            <p:ph type="sldNum" sz="quarter" idx="5"/>
          </p:nvPr>
        </p:nvSpPr>
        <p:spPr/>
        <p:txBody>
          <a:bodyPr/>
          <a:lstStyle/>
          <a:p>
            <a:fld id="{8D2FB3BF-3714-49A2-AA8B-040CF7F88068}" type="slidenum">
              <a:rPr lang="en-US" smtClean="0"/>
              <a:t>112</a:t>
            </a:fld>
            <a:endParaRPr lang="en-US"/>
          </a:p>
        </p:txBody>
      </p:sp>
    </p:spTree>
    <p:extLst>
      <p:ext uri="{BB962C8B-B14F-4D97-AF65-F5344CB8AC3E}">
        <p14:creationId xmlns:p14="http://schemas.microsoft.com/office/powerpoint/2010/main" val="8828695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58e3d2d026_0_37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chemeClr val="tx1"/>
                </a:solidFill>
                <a:latin typeface="Arial" panose="020B0604020202020204" pitchFamily="34" charset="0"/>
                <a:cs typeface="Arial" panose="020B0604020202020204" pitchFamily="34" charset="0"/>
              </a:rPr>
              <a:t>Explain: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latin typeface="Arial" panose="020B0604020202020204" pitchFamily="34" charset="0"/>
                <a:cs typeface="Arial" panose="020B0604020202020204" pitchFamily="34" charset="0"/>
              </a:rPr>
              <a:t>Let’s take a meta moment to respond to our focus question at the top of our participants packet in a different color to see how our individual ideas have grown and changed.</a:t>
            </a:r>
          </a:p>
          <a:p>
            <a:pPr marL="0" lvl="0" indent="0" algn="l" rtl="0">
              <a:spcBef>
                <a:spcPts val="0"/>
              </a:spcBef>
              <a:spcAft>
                <a:spcPts val="0"/>
              </a:spcAft>
              <a:buNone/>
            </a:pPr>
            <a:endParaRPr lang="en-US" b="1">
              <a:solidFill>
                <a:schemeClr val="tx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US"/>
          </a:p>
        </p:txBody>
      </p:sp>
      <p:sp>
        <p:nvSpPr>
          <p:cNvPr id="355" name="Google Shape;355;g258e3d2d026_0_3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268351341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60054d7a80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a:solidFill>
                  <a:schemeClr val="tx1"/>
                </a:solidFill>
                <a:latin typeface="Arial" panose="020B0604020202020204" pitchFamily="34" charset="0"/>
                <a:cs typeface="Arial" panose="020B0604020202020204" pitchFamily="34" charset="0"/>
              </a:rPr>
              <a:t>Explain:</a:t>
            </a:r>
          </a:p>
          <a:p>
            <a:pPr marL="0" indent="0">
              <a:buNone/>
            </a:pPr>
            <a:r>
              <a:rPr lang="en-US" sz="1200">
                <a:solidFill>
                  <a:schemeClr val="tx1"/>
                </a:solidFill>
                <a:latin typeface="Arial" panose="020B0604020202020204" pitchFamily="34" charset="0"/>
                <a:cs typeface="Arial" panose="020B0604020202020204" pitchFamily="34" charset="0"/>
              </a:rPr>
              <a:t>Alexander Graham Bell once said, “Before anything else, preparation is the key to success.” Discourse in our classroom is no different. For discourse to be successful, we need to intentionally plan for it. With your learning community, examine an upcoming lesson in your instructional resource you plan to teach. </a:t>
            </a:r>
          </a:p>
          <a:p>
            <a:pPr marL="0" indent="0">
              <a:buNone/>
            </a:pPr>
            <a:endParaRPr lang="en-US" sz="1200">
              <a:solidFill>
                <a:schemeClr val="tx1"/>
              </a:solidFill>
              <a:latin typeface="Arial" panose="020B0604020202020204" pitchFamily="34" charset="0"/>
              <a:cs typeface="Arial" panose="020B0604020202020204" pitchFamily="34" charset="0"/>
            </a:endParaRPr>
          </a:p>
          <a:p>
            <a:pPr marL="0" indent="0">
              <a:lnSpc>
                <a:spcPct val="120000"/>
              </a:lnSpc>
              <a:spcBef>
                <a:spcPts val="0"/>
              </a:spcBef>
              <a:buNone/>
            </a:pPr>
            <a:r>
              <a:rPr lang="en-US" sz="1200">
                <a:solidFill>
                  <a:schemeClr val="tx1"/>
                </a:solidFill>
                <a:latin typeface="Arial" panose="020B0604020202020204" pitchFamily="34" charset="0"/>
                <a:cs typeface="Arial" panose="020B0604020202020204" pitchFamily="34" charset="0"/>
              </a:rPr>
              <a:t>Step 1: Use the lesson you internalized in session D to engage in a lesson rehearsal to prepare to facilitate in the classroom using the </a:t>
            </a:r>
            <a:r>
              <a:rPr lang="en-US" sz="120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Lesson Rehearsal Protocol. </a:t>
            </a:r>
            <a:endParaRPr lang="en-US" sz="1200">
              <a:solidFill>
                <a:schemeClr val="tx1"/>
              </a:solidFill>
              <a:latin typeface="Arial" panose="020B0604020202020204" pitchFamily="34" charset="0"/>
              <a:cs typeface="Arial" panose="020B0604020202020204" pitchFamily="34" charset="0"/>
            </a:endParaRPr>
          </a:p>
          <a:p>
            <a:pPr marL="0" indent="0">
              <a:buNone/>
            </a:pPr>
            <a:endParaRPr lang="en-US" sz="1200">
              <a:latin typeface="Arial" panose="020B0604020202020204" pitchFamily="34" charset="0"/>
              <a:cs typeface="Arial" panose="020B0604020202020204" pitchFamily="34" charset="0"/>
            </a:endParaRPr>
          </a:p>
          <a:p>
            <a:pPr marL="0" indent="0">
              <a:buNone/>
            </a:pPr>
            <a:r>
              <a:rPr lang="en-US" sz="1200">
                <a:latin typeface="Arial" panose="020B0604020202020204" pitchFamily="34" charset="0"/>
                <a:cs typeface="Arial" panose="020B0604020202020204" pitchFamily="34" charset="0"/>
              </a:rPr>
              <a:t>Step 2: Use the lesson rehearsal process from this session to:</a:t>
            </a:r>
          </a:p>
          <a:p>
            <a:pPr marL="628650" lvl="1" indent="-171450">
              <a:buFont typeface="Arial" panose="020B0604020202020204" pitchFamily="34" charset="0"/>
              <a:buChar char="•"/>
            </a:pPr>
            <a:r>
              <a:rPr lang="en-US" sz="1200">
                <a:latin typeface="Arial" panose="020B0604020202020204" pitchFamily="34" charset="0"/>
                <a:cs typeface="Arial" panose="020B0604020202020204" pitchFamily="34" charset="0"/>
              </a:rPr>
              <a:t>Identify the goal of the discussion.</a:t>
            </a:r>
          </a:p>
          <a:p>
            <a:pPr marL="628650" lvl="1" indent="-171450">
              <a:buFont typeface="Arial" panose="020B0604020202020204" pitchFamily="34" charset="0"/>
              <a:buChar char="•"/>
            </a:pPr>
            <a:r>
              <a:rPr lang="en-US" sz="1200">
                <a:latin typeface="Arial" panose="020B0604020202020204" pitchFamily="34" charset="0"/>
                <a:cs typeface="Arial" panose="020B0604020202020204" pitchFamily="34" charset="0"/>
              </a:rPr>
              <a:t>Consider talk moves and strategies you may utilize.</a:t>
            </a:r>
          </a:p>
          <a:p>
            <a:pPr marL="628650" lvl="1" indent="-171450">
              <a:buFont typeface="Arial" panose="020B0604020202020204" pitchFamily="34" charset="0"/>
              <a:buChar char="•"/>
            </a:pPr>
            <a:r>
              <a:rPr lang="en-US" sz="1200">
                <a:latin typeface="Arial" panose="020B0604020202020204" pitchFamily="34" charset="0"/>
                <a:cs typeface="Arial" panose="020B0604020202020204" pitchFamily="34" charset="0"/>
              </a:rPr>
              <a:t>Plan before the discussion and leading the discussion. </a:t>
            </a:r>
          </a:p>
          <a:p>
            <a:pPr marL="628650" lvl="1" indent="-171450">
              <a:buFont typeface="Arial" panose="020B0604020202020204" pitchFamily="34" charset="0"/>
              <a:buChar char="•"/>
            </a:pPr>
            <a:r>
              <a:rPr lang="en-US" sz="1200">
                <a:latin typeface="Arial" panose="020B0604020202020204" pitchFamily="34" charset="0"/>
                <a:cs typeface="Arial" panose="020B0604020202020204" pitchFamily="34" charset="0"/>
              </a:rPr>
              <a:t>Rehearse with a partner.</a:t>
            </a:r>
          </a:p>
          <a:p>
            <a:pPr marL="628650" lvl="1" indent="-171450">
              <a:buFont typeface="Arial" panose="020B0604020202020204" pitchFamily="34" charset="0"/>
              <a:buChar char="•"/>
            </a:pPr>
            <a:r>
              <a:rPr lang="en-US" sz="1200">
                <a:latin typeface="Arial" panose="020B0604020202020204" pitchFamily="34" charset="0"/>
                <a:cs typeface="Arial" panose="020B0604020202020204" pitchFamily="34" charset="0"/>
              </a:rPr>
              <a:t>Reflect on the discussion.</a:t>
            </a:r>
          </a:p>
          <a:p>
            <a:pPr marL="628650" lvl="1" indent="-171450">
              <a:buFont typeface="Arial" panose="020B0604020202020204" pitchFamily="34" charset="0"/>
              <a:buChar char="•"/>
            </a:pPr>
            <a:r>
              <a:rPr lang="en-US" sz="1200">
                <a:latin typeface="Arial" panose="020B0604020202020204" pitchFamily="34" charset="0"/>
                <a:cs typeface="Arial" panose="020B0604020202020204" pitchFamily="34" charset="0"/>
              </a:rPr>
              <a:t>Implement the discussion with students. </a:t>
            </a:r>
          </a:p>
          <a:p>
            <a:pPr marL="171450" indent="-171450">
              <a:buFont typeface="Arial" panose="020B0604020202020204" pitchFamily="34" charset="0"/>
              <a:buChar char="•"/>
            </a:pPr>
            <a:endParaRPr lang="en-US" sz="1200">
              <a:latin typeface="Arial" panose="020B0604020202020204" pitchFamily="34" charset="0"/>
              <a:cs typeface="Arial" panose="020B0604020202020204" pitchFamily="34" charset="0"/>
            </a:endParaRPr>
          </a:p>
          <a:p>
            <a:pPr marL="457200" lvl="1" indent="0">
              <a:lnSpc>
                <a:spcPct val="170000"/>
              </a:lnSpc>
              <a:buNone/>
            </a:pPr>
            <a:endParaRPr lang="en-US" sz="1200">
              <a:latin typeface="Arial" panose="020B0604020202020204" pitchFamily="34" charset="0"/>
              <a:cs typeface="Arial" panose="020B0604020202020204" pitchFamily="34" charset="0"/>
            </a:endParaRPr>
          </a:p>
          <a:p>
            <a:pPr marL="0" lvl="1" indent="0">
              <a:lnSpc>
                <a:spcPct val="170000"/>
              </a:lnSpc>
              <a:buNone/>
            </a:pPr>
            <a:r>
              <a:rPr lang="en-US" sz="1200" b="1" i="1">
                <a:latin typeface="Arial" panose="020B0604020202020204" pitchFamily="34" charset="0"/>
                <a:cs typeface="Arial" panose="020B0604020202020204" pitchFamily="34" charset="0"/>
              </a:rPr>
              <a:t>Facilitator Note:</a:t>
            </a:r>
          </a:p>
          <a:p>
            <a:pPr marL="0" lvl="1" indent="0">
              <a:lnSpc>
                <a:spcPct val="170000"/>
              </a:lnSpc>
              <a:buNone/>
            </a:pPr>
            <a:r>
              <a:rPr lang="en-US" sz="1200" i="1">
                <a:latin typeface="Arial" panose="020B0604020202020204" pitchFamily="34" charset="0"/>
                <a:cs typeface="Arial" panose="020B0604020202020204" pitchFamily="34" charset="0"/>
              </a:rPr>
              <a:t>Here are some suggestions for follow-up: </a:t>
            </a:r>
          </a:p>
          <a:p>
            <a:pPr marL="0" lvl="1" indent="0">
              <a:lnSpc>
                <a:spcPct val="120000"/>
              </a:lnSpc>
              <a:buNone/>
            </a:pPr>
            <a:r>
              <a:rPr lang="en-US" sz="1200" i="1">
                <a:latin typeface="Arial" panose="020B0604020202020204" pitchFamily="34" charset="0"/>
                <a:cs typeface="Arial" panose="020B0604020202020204" pitchFamily="34" charset="0"/>
              </a:rPr>
              <a:t>• Consider inviting a coach or administrator to observe the lesson and provide targeted feedback. </a:t>
            </a:r>
          </a:p>
          <a:p>
            <a:pPr marL="0" lvl="1" indent="0">
              <a:lnSpc>
                <a:spcPct val="120000"/>
              </a:lnSpc>
              <a:buNone/>
            </a:pPr>
            <a:r>
              <a:rPr lang="en-US" sz="1200" i="1">
                <a:latin typeface="Arial" panose="020B0604020202020204" pitchFamily="34" charset="0"/>
                <a:cs typeface="Arial" panose="020B0604020202020204" pitchFamily="34" charset="0"/>
              </a:rPr>
              <a:t>• Collect data from the lesson and collaboratively analyze to determine impact.</a:t>
            </a:r>
            <a:endParaRPr lang="en-US" sz="120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400"/>
              <a:buNone/>
            </a:pPr>
            <a:endParaRPr lang="en-US">
              <a:latin typeface="Arial" panose="020B0604020202020204" pitchFamily="34" charset="0"/>
              <a:cs typeface="Arial" panose="020B0604020202020204" pitchFamily="34" charset="0"/>
            </a:endParaRPr>
          </a:p>
        </p:txBody>
      </p:sp>
      <p:sp>
        <p:nvSpPr>
          <p:cNvPr id="225" name="Google Shape;225;g260054d7a80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1">
                <a:solidFill>
                  <a:schemeClr val="tx1"/>
                </a:solidFill>
                <a:latin typeface="Arial" panose="020B0604020202020204" pitchFamily="34" charset="0"/>
                <a:cs typeface="Arial" panose="020B0604020202020204" pitchFamily="34" charset="0"/>
              </a:rPr>
              <a:t>Explain: </a:t>
            </a:r>
          </a:p>
          <a:p>
            <a:r>
              <a:rPr lang="en-US" sz="1200">
                <a:solidFill>
                  <a:schemeClr val="tx1"/>
                </a:solidFill>
                <a:latin typeface="Arial" panose="020B0604020202020204" pitchFamily="34" charset="0"/>
                <a:cs typeface="Arial" panose="020B0604020202020204" pitchFamily="34" charset="0"/>
              </a:rPr>
              <a:t>As a final reflection for session E, if you were to share a recipe for meaningful science discourse, what would your recipe be?</a:t>
            </a:r>
          </a:p>
          <a:p>
            <a:endParaRPr lang="en-US" sz="120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a:solidFill>
                  <a:schemeClr val="tx1"/>
                </a:solidFill>
                <a:latin typeface="Arial" panose="020B0604020202020204" pitchFamily="34" charset="0"/>
                <a:cs typeface="Arial" panose="020B0604020202020204" pitchFamily="34" charset="0"/>
              </a:rPr>
              <a:t>What would you name your dish?</a:t>
            </a:r>
          </a:p>
          <a:p>
            <a:pPr marL="171450" indent="-171450">
              <a:buFont typeface="Arial" panose="020B0604020202020204" pitchFamily="34" charset="0"/>
              <a:buChar char="•"/>
            </a:pPr>
            <a:r>
              <a:rPr lang="en-US" sz="1200">
                <a:solidFill>
                  <a:schemeClr val="tx1"/>
                </a:solidFill>
                <a:latin typeface="Arial" panose="020B0604020202020204" pitchFamily="34" charset="0"/>
                <a:cs typeface="Arial" panose="020B0604020202020204" pitchFamily="34" charset="0"/>
              </a:rPr>
              <a:t>From whose kitchen would it come from? </a:t>
            </a:r>
          </a:p>
          <a:p>
            <a:pPr marL="171450" indent="-171450">
              <a:buFont typeface="Arial" panose="020B0604020202020204" pitchFamily="34" charset="0"/>
              <a:buChar char="•"/>
            </a:pPr>
            <a:r>
              <a:rPr lang="en-US" sz="1200">
                <a:solidFill>
                  <a:schemeClr val="tx1"/>
                </a:solidFill>
                <a:latin typeface="Arial" panose="020B0604020202020204" pitchFamily="34" charset="0"/>
                <a:cs typeface="Arial" panose="020B0604020202020204" pitchFamily="34" charset="0"/>
              </a:rPr>
              <a:t>Who would it serve?</a:t>
            </a:r>
          </a:p>
          <a:p>
            <a:pPr marL="171450" indent="-171450">
              <a:buFont typeface="Arial" panose="020B0604020202020204" pitchFamily="34" charset="0"/>
              <a:buChar char="•"/>
            </a:pPr>
            <a:r>
              <a:rPr lang="en-US" sz="1200">
                <a:solidFill>
                  <a:schemeClr val="tx1"/>
                </a:solidFill>
                <a:latin typeface="Arial" panose="020B0604020202020204" pitchFamily="34" charset="0"/>
                <a:cs typeface="Arial" panose="020B0604020202020204" pitchFamily="34" charset="0"/>
              </a:rPr>
              <a:t>What would the ingredients be?</a:t>
            </a:r>
          </a:p>
          <a:p>
            <a:endParaRPr lang="en-US" sz="120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Arial" panose="020B0604020202020204" pitchFamily="34" charset="0"/>
                <a:cs typeface="Arial" panose="020B0604020202020204" pitchFamily="34" charset="0"/>
              </a:rPr>
              <a:t>Develop your recipe in small groups and post it on chart paper.</a:t>
            </a:r>
          </a:p>
          <a:p>
            <a:endParaRPr lang="en-US"/>
          </a:p>
        </p:txBody>
      </p:sp>
      <p:sp>
        <p:nvSpPr>
          <p:cNvPr id="4" name="Slide Number Placeholder 3"/>
          <p:cNvSpPr>
            <a:spLocks noGrp="1"/>
          </p:cNvSpPr>
          <p:nvPr>
            <p:ph type="sldNum" sz="quarter" idx="5"/>
          </p:nvPr>
        </p:nvSpPr>
        <p:spPr/>
        <p:txBody>
          <a:bodyPr/>
          <a:lstStyle/>
          <a:p>
            <a:fld id="{8D2FB3BF-3714-49A2-AA8B-040CF7F88068}" type="slidenum">
              <a:rPr lang="en-US" smtClean="0"/>
              <a:t>115</a:t>
            </a:fld>
            <a:endParaRPr lang="en-US"/>
          </a:p>
        </p:txBody>
      </p:sp>
    </p:spTree>
    <p:extLst>
      <p:ext uri="{BB962C8B-B14F-4D97-AF65-F5344CB8AC3E}">
        <p14:creationId xmlns:p14="http://schemas.microsoft.com/office/powerpoint/2010/main" val="21668518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solidFill>
                  <a:schemeClr val="tx1"/>
                </a:solidFill>
                <a:latin typeface="Arial" panose="020B0604020202020204" pitchFamily="34" charset="0"/>
                <a:cs typeface="Arial" panose="020B0604020202020204" pitchFamily="34" charset="0"/>
              </a:rPr>
              <a:t>Explain:</a:t>
            </a:r>
          </a:p>
          <a:p>
            <a:r>
              <a:rPr lang="en-US" sz="1200">
                <a:solidFill>
                  <a:schemeClr val="tx1"/>
                </a:solidFill>
                <a:latin typeface="Arial" panose="020B0604020202020204" pitchFamily="34" charset="0"/>
                <a:cs typeface="Arial" panose="020B0604020202020204" pitchFamily="34" charset="0"/>
              </a:rPr>
              <a:t>Thank you for completing this module provided by the Kentucky Department of Education.  Please use the link to obtain your certificate of completion.</a:t>
            </a:r>
          </a:p>
          <a:p>
            <a:endParaRPr lang="en-US"/>
          </a:p>
        </p:txBody>
      </p:sp>
      <p:sp>
        <p:nvSpPr>
          <p:cNvPr id="4" name="Slide Number Placeholder 3"/>
          <p:cNvSpPr>
            <a:spLocks noGrp="1"/>
          </p:cNvSpPr>
          <p:nvPr>
            <p:ph type="sldNum" sz="quarter" idx="5"/>
          </p:nvPr>
        </p:nvSpPr>
        <p:spPr/>
        <p:txBody>
          <a:bodyPr/>
          <a:lstStyle/>
          <a:p>
            <a:fld id="{8D2FB3BF-3714-49A2-AA8B-040CF7F88068}" type="slidenum">
              <a:rPr lang="en-US" smtClean="0"/>
              <a:t>116</a:t>
            </a:fld>
            <a:endParaRPr lang="en-US"/>
          </a:p>
        </p:txBody>
      </p:sp>
    </p:spTree>
    <p:extLst>
      <p:ext uri="{BB962C8B-B14F-4D97-AF65-F5344CB8AC3E}">
        <p14:creationId xmlns:p14="http://schemas.microsoft.com/office/powerpoint/2010/main" val="3800024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D662D-5907-ADE5-816A-1BF4F29604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A0EEAF-CE03-EBE2-8FE6-B9BBDF1940C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DA47837-A7D6-F9BC-CC7A-C94205148E41}"/>
              </a:ext>
            </a:extLst>
          </p:cNvPr>
          <p:cNvSpPr>
            <a:spLocks noGrp="1"/>
          </p:cNvSpPr>
          <p:nvPr>
            <p:ph type="body" idx="1"/>
          </p:nvPr>
        </p:nvSpPr>
        <p:spPr/>
        <p:txBody>
          <a:bodyPr/>
          <a:lstStyle/>
          <a:p>
            <a:r>
              <a:rPr lang="en-US" b="1">
                <a:solidFill>
                  <a:schemeClr val="tx1"/>
                </a:solidFill>
                <a:latin typeface="Arial" panose="020B0604020202020204" pitchFamily="34" charset="0"/>
                <a:cs typeface="Arial" panose="020B0604020202020204" pitchFamily="34" charset="0"/>
              </a:rPr>
              <a:t>Explain:</a:t>
            </a:r>
          </a:p>
          <a:p>
            <a:r>
              <a:rPr lang="en-US">
                <a:solidFill>
                  <a:schemeClr val="tx1"/>
                </a:solidFill>
                <a:latin typeface="Arial" panose="020B0604020202020204" pitchFamily="34" charset="0"/>
                <a:cs typeface="Arial" panose="020B0604020202020204" pitchFamily="34" charset="0"/>
              </a:rPr>
              <a:t>One way to ensure all students have access and opportunity is to provide support and resources to assist students with effective talk practices. </a:t>
            </a:r>
          </a:p>
          <a:p>
            <a:endParaRPr lang="en-US">
              <a:solidFill>
                <a:schemeClr val="tx1"/>
              </a:solidFill>
              <a:latin typeface="Arial" panose="020B0604020202020204" pitchFamily="34" charset="0"/>
              <a:cs typeface="Arial" panose="020B0604020202020204" pitchFamily="34" charset="0"/>
            </a:endParaRPr>
          </a:p>
          <a:p>
            <a:r>
              <a:rPr lang="en-US">
                <a:solidFill>
                  <a:schemeClr val="tx1"/>
                </a:solidFill>
                <a:latin typeface="Arial" panose="020B0604020202020204" pitchFamily="34" charset="0"/>
                <a:cs typeface="Arial" panose="020B0604020202020204" pitchFamily="34" charset="0"/>
              </a:rPr>
              <a:t>When using this in the classroom, teachers should encourage all students to join the conversation and ensure everyone feels welcomed.  Engaging students in productive talk involves asking them to communicate in ways they might not be comfortable with or used to at home. </a:t>
            </a:r>
          </a:p>
          <a:p>
            <a:endParaRPr lang="en-US">
              <a:solidFill>
                <a:schemeClr val="tx1"/>
              </a:solidFill>
              <a:latin typeface="Arial" panose="020B0604020202020204" pitchFamily="34" charset="0"/>
              <a:cs typeface="Arial" panose="020B0604020202020204" pitchFamily="34" charset="0"/>
            </a:endParaRPr>
          </a:p>
          <a:p>
            <a:r>
              <a:rPr lang="en-US">
                <a:solidFill>
                  <a:schemeClr val="tx1"/>
                </a:solidFill>
                <a:latin typeface="Arial" panose="020B0604020202020204" pitchFamily="34" charset="0"/>
                <a:cs typeface="Arial" panose="020B0604020202020204" pitchFamily="34" charset="0"/>
              </a:rPr>
              <a:t>This can be particularly challenging for shy students, emerging multilingual students, those with high-frequency learning needs or students new to academic discussions. These students will require scaffolding and support from both teachers and peers to help them formulate arguments and explanations in a way that others can understand. </a:t>
            </a:r>
          </a:p>
          <a:p>
            <a:endParaRPr lang="en-US"/>
          </a:p>
        </p:txBody>
      </p:sp>
      <p:sp>
        <p:nvSpPr>
          <p:cNvPr id="4" name="Slide Number Placeholder 3">
            <a:extLst>
              <a:ext uri="{FF2B5EF4-FFF2-40B4-BE49-F238E27FC236}">
                <a16:creationId xmlns:a16="http://schemas.microsoft.com/office/drawing/2014/main" id="{65BD6243-255D-4D49-BC32-439951AB755F}"/>
              </a:ext>
            </a:extLst>
          </p:cNvPr>
          <p:cNvSpPr>
            <a:spLocks noGrp="1"/>
          </p:cNvSpPr>
          <p:nvPr>
            <p:ph type="sldNum" sz="quarter" idx="5"/>
          </p:nvPr>
        </p:nvSpPr>
        <p:spPr/>
        <p:txBody>
          <a:bodyPr/>
          <a:lstStyle/>
          <a:p>
            <a:fld id="{8D2FB3BF-3714-49A2-AA8B-040CF7F88068}" type="slidenum">
              <a:rPr lang="en-US" smtClean="0"/>
              <a:t>12</a:t>
            </a:fld>
            <a:endParaRPr lang="en-US"/>
          </a:p>
        </p:txBody>
      </p:sp>
    </p:spTree>
    <p:extLst>
      <p:ext uri="{BB962C8B-B14F-4D97-AF65-F5344CB8AC3E}">
        <p14:creationId xmlns:p14="http://schemas.microsoft.com/office/powerpoint/2010/main" val="203133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CF9F9-02ED-D2A1-AC38-BDEB380D7F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0890CB-33EA-B7FE-9043-7F035A9AE79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426D773-5537-5DC6-3DAF-F896BEBFBD35}"/>
              </a:ext>
            </a:extLst>
          </p:cNvPr>
          <p:cNvSpPr>
            <a:spLocks noGrp="1"/>
          </p:cNvSpPr>
          <p:nvPr>
            <p:ph type="body" idx="1"/>
          </p:nvPr>
        </p:nvSpPr>
        <p:spPr/>
        <p:txBody>
          <a:bodyPr/>
          <a:lstStyle/>
          <a:p>
            <a:r>
              <a:rPr lang="en-US" b="1">
                <a:solidFill>
                  <a:schemeClr val="tx1"/>
                </a:solidFill>
                <a:latin typeface="Arial" panose="020B0604020202020204" pitchFamily="34" charset="0"/>
                <a:cs typeface="Arial" panose="020B0604020202020204" pitchFamily="34" charset="0"/>
              </a:rPr>
              <a:t>Explain:</a:t>
            </a:r>
          </a:p>
          <a:p>
            <a:r>
              <a:rPr lang="en-US">
                <a:solidFill>
                  <a:schemeClr val="tx1"/>
                </a:solidFill>
                <a:latin typeface="Arial" panose="020B0604020202020204" pitchFamily="34" charset="0"/>
                <a:cs typeface="Arial" panose="020B0604020202020204" pitchFamily="34" charset="0"/>
              </a:rPr>
              <a:t>Let’s take a moment to look at the Communicating in Scientific Ways (CSW) document. Supporting science discourse in our classrooms involves teaching students how to effectively communicate within a scientific community. This includes understanding how to present scientific arguments and evidence and practicing productive social interactions during science investigations. </a:t>
            </a:r>
          </a:p>
          <a:p>
            <a:endParaRPr lang="en-US">
              <a:solidFill>
                <a:schemeClr val="tx1"/>
              </a:solidFill>
              <a:latin typeface="Arial" panose="020B0604020202020204" pitchFamily="34" charset="0"/>
              <a:cs typeface="Arial" panose="020B0604020202020204" pitchFamily="34" charset="0"/>
            </a:endParaRPr>
          </a:p>
          <a:p>
            <a:r>
              <a:rPr lang="en-US">
                <a:solidFill>
                  <a:schemeClr val="tx1"/>
                </a:solidFill>
                <a:latin typeface="Arial" panose="020B0604020202020204" pitchFamily="34" charset="0"/>
                <a:cs typeface="Arial" panose="020B0604020202020204" pitchFamily="34" charset="0"/>
              </a:rPr>
              <a:t>Teachers can use and model specific questions to help students communicate. These questions encourage listening, considering different perspectives and clearly presenting their own ideas and evidence. Structuring this communication is vital for building a scientific community in the classroom where ideas are shared, challenged and refined.</a:t>
            </a:r>
          </a:p>
          <a:p>
            <a:endParaRPr lang="en-US">
              <a:solidFill>
                <a:schemeClr val="tx1"/>
              </a:solidFill>
              <a:latin typeface="Arial" panose="020B0604020202020204" pitchFamily="34" charset="0"/>
              <a:cs typeface="Arial" panose="020B0604020202020204" pitchFamily="34" charset="0"/>
            </a:endParaRPr>
          </a:p>
          <a:p>
            <a:r>
              <a:rPr lang="en-US">
                <a:solidFill>
                  <a:schemeClr val="tx1"/>
                </a:solidFill>
                <a:latin typeface="Arial" panose="020B0604020202020204" pitchFamily="34" charset="0"/>
                <a:cs typeface="Arial" panose="020B0604020202020204" pitchFamily="34" charset="0"/>
              </a:rPr>
              <a:t>Here are some examples of teacher questions that support science discourse: </a:t>
            </a:r>
          </a:p>
          <a:p>
            <a:pPr>
              <a:buFont typeface="Arial" panose="020B0604020202020204" pitchFamily="34" charset="0"/>
              <a:buChar char="•"/>
            </a:pPr>
            <a:r>
              <a:rPr lang="en-US">
                <a:solidFill>
                  <a:schemeClr val="tx1"/>
                </a:solidFill>
                <a:latin typeface="Arial" panose="020B0604020202020204" pitchFamily="34" charset="0"/>
                <a:cs typeface="Arial" panose="020B0604020202020204" pitchFamily="34" charset="0"/>
              </a:rPr>
              <a:t>Did anyone have a similar/different question to that?</a:t>
            </a:r>
          </a:p>
          <a:p>
            <a:pPr>
              <a:buFont typeface="Arial" panose="020B0604020202020204" pitchFamily="34" charset="0"/>
              <a:buChar char="•"/>
            </a:pPr>
            <a:r>
              <a:rPr lang="en-US">
                <a:solidFill>
                  <a:schemeClr val="tx1"/>
                </a:solidFill>
                <a:latin typeface="Arial" panose="020B0604020202020204" pitchFamily="34" charset="0"/>
                <a:cs typeface="Arial" panose="020B0604020202020204" pitchFamily="34" charset="0"/>
              </a:rPr>
              <a:t>Can anyone add onto this idea?</a:t>
            </a:r>
          </a:p>
          <a:p>
            <a:pPr>
              <a:buFont typeface="Arial" panose="020B0604020202020204" pitchFamily="34" charset="0"/>
              <a:buChar char="•"/>
            </a:pPr>
            <a:r>
              <a:rPr lang="en-US">
                <a:solidFill>
                  <a:schemeClr val="tx1"/>
                </a:solidFill>
                <a:latin typeface="Arial" panose="020B0604020202020204" pitchFamily="34" charset="0"/>
                <a:cs typeface="Arial" panose="020B0604020202020204" pitchFamily="34" charset="0"/>
              </a:rPr>
              <a:t>Who has a different way of thinking about this topic?</a:t>
            </a:r>
          </a:p>
          <a:p>
            <a:pPr>
              <a:buFont typeface="Arial" panose="020B0604020202020204" pitchFamily="34" charset="0"/>
              <a:buChar char="•"/>
            </a:pPr>
            <a:r>
              <a:rPr lang="en-US">
                <a:solidFill>
                  <a:schemeClr val="tx1"/>
                </a:solidFill>
                <a:latin typeface="Arial" panose="020B0604020202020204" pitchFamily="34" charset="0"/>
                <a:cs typeface="Arial" panose="020B0604020202020204" pitchFamily="34" charset="0"/>
              </a:rPr>
              <a:t>Who can summarize some of the ideas we’ve heard today?</a:t>
            </a:r>
          </a:p>
          <a:p>
            <a:pPr>
              <a:buFont typeface="Arial" panose="020B0604020202020204" pitchFamily="34" charset="0"/>
              <a:buChar char="•"/>
            </a:pPr>
            <a:r>
              <a:rPr lang="en-US">
                <a:solidFill>
                  <a:schemeClr val="tx1"/>
                </a:solidFill>
                <a:latin typeface="Arial" panose="020B0604020202020204" pitchFamily="34" charset="0"/>
                <a:cs typeface="Arial" panose="020B0604020202020204" pitchFamily="34" charset="0"/>
              </a:rPr>
              <a:t>What questions do you have for this group about their model/solution?</a:t>
            </a:r>
          </a:p>
          <a:p>
            <a:pPr>
              <a:buFont typeface="Arial" panose="020B0604020202020204" pitchFamily="34" charset="0"/>
              <a:buChar char="•"/>
            </a:pPr>
            <a:r>
              <a:rPr lang="en-US">
                <a:solidFill>
                  <a:schemeClr val="tx1"/>
                </a:solidFill>
                <a:latin typeface="Arial" panose="020B0604020202020204" pitchFamily="34" charset="0"/>
                <a:cs typeface="Arial" panose="020B0604020202020204" pitchFamily="34" charset="0"/>
              </a:rPr>
              <a:t>What do the rest of you think of that idea?</a:t>
            </a:r>
          </a:p>
          <a:p>
            <a:endParaRPr lang="en-US">
              <a:solidFill>
                <a:schemeClr val="tx1"/>
              </a:solidFill>
              <a:latin typeface="Arial" panose="020B0604020202020204" pitchFamily="34" charset="0"/>
              <a:cs typeface="Arial" panose="020B0604020202020204" pitchFamily="34" charset="0"/>
            </a:endParaRPr>
          </a:p>
          <a:p>
            <a:r>
              <a:rPr lang="en-US">
                <a:solidFill>
                  <a:schemeClr val="tx1"/>
                </a:solidFill>
                <a:latin typeface="Arial" panose="020B0604020202020204" pitchFamily="34" charset="0"/>
                <a:cs typeface="Arial" panose="020B0604020202020204" pitchFamily="34" charset="0"/>
              </a:rPr>
              <a:t>By using these sentence stems, students can engage more deeply in scientific discourse, fostering a classroom culture where ideas are collaboratively developed and refined. The questioning strategies we use in the classroom serve as teacher talk moves, encouraging students to share, revise and challenge ideas constructively. </a:t>
            </a:r>
          </a:p>
          <a:p>
            <a:endParaRPr lang="en-US">
              <a:solidFill>
                <a:schemeClr val="tx1"/>
              </a:solidFill>
              <a:latin typeface="Arial" panose="020B0604020202020204" pitchFamily="34" charset="0"/>
              <a:cs typeface="Arial" panose="020B0604020202020204" pitchFamily="34" charset="0"/>
            </a:endParaRPr>
          </a:p>
          <a:p>
            <a:r>
              <a:rPr lang="en-US">
                <a:solidFill>
                  <a:schemeClr val="tx1"/>
                </a:solidFill>
                <a:latin typeface="Arial" panose="020B0604020202020204" pitchFamily="34" charset="0"/>
                <a:cs typeface="Arial" panose="020B0604020202020204" pitchFamily="34" charset="0"/>
              </a:rPr>
              <a:t>While these strategies initially help guide students, a key goal is for students to begin communicating naturally with each other as their thinking evolves. This allows the teacher to step back from being the teller of the science ideas in the discussion and instead become the listener and facilitator. By noting the progression of their thinking and areas of disagreement, teachers can better plan future instruction.</a:t>
            </a:r>
          </a:p>
          <a:p>
            <a:endParaRPr lang="en-US">
              <a:solidFill>
                <a:schemeClr val="tx1"/>
              </a:solidFill>
              <a:latin typeface="Arial" panose="020B0604020202020204" pitchFamily="34" charset="0"/>
              <a:cs typeface="Arial" panose="020B0604020202020204" pitchFamily="34" charset="0"/>
            </a:endParaRPr>
          </a:p>
          <a:p>
            <a:r>
              <a:rPr lang="en-US">
                <a:solidFill>
                  <a:schemeClr val="tx1"/>
                </a:solidFill>
                <a:latin typeface="Arial" panose="020B0604020202020204" pitchFamily="34" charset="0"/>
                <a:cs typeface="Arial" panose="020B0604020202020204" pitchFamily="34" charset="0"/>
              </a:rPr>
              <a:t>How might this resource, CSW help ensure access and opportunity for all learners?</a:t>
            </a:r>
          </a:p>
          <a:p>
            <a:endParaRPr lang="en-US">
              <a:solidFill>
                <a:schemeClr val="tx1"/>
              </a:solidFill>
              <a:latin typeface="Arial" panose="020B0604020202020204" pitchFamily="34" charset="0"/>
              <a:cs typeface="Arial" panose="020B0604020202020204" pitchFamily="34" charset="0"/>
            </a:endParaRPr>
          </a:p>
          <a:p>
            <a:r>
              <a:rPr lang="en-US" b="1" i="1">
                <a:solidFill>
                  <a:schemeClr val="tx1"/>
                </a:solidFill>
                <a:latin typeface="Arial" panose="020B0604020202020204" pitchFamily="34" charset="0"/>
                <a:cs typeface="Arial" panose="020B0604020202020204" pitchFamily="34" charset="0"/>
              </a:rPr>
              <a:t>Facilitator Note:</a:t>
            </a:r>
          </a:p>
          <a:p>
            <a:r>
              <a:rPr lang="en-US" i="1">
                <a:solidFill>
                  <a:schemeClr val="tx1"/>
                </a:solidFill>
                <a:latin typeface="Arial" panose="020B0604020202020204" pitchFamily="34" charset="0"/>
                <a:cs typeface="Arial" panose="020B0604020202020204" pitchFamily="34" charset="0"/>
              </a:rPr>
              <a:t>Allow participants to capture their thoughts in the participant packet. Consider printing a larger poster of this document and/or printing individual copies for each participant to reference and use in their discussions throughout these sessions. </a:t>
            </a:r>
          </a:p>
        </p:txBody>
      </p:sp>
      <p:sp>
        <p:nvSpPr>
          <p:cNvPr id="4" name="Slide Number Placeholder 3">
            <a:extLst>
              <a:ext uri="{FF2B5EF4-FFF2-40B4-BE49-F238E27FC236}">
                <a16:creationId xmlns:a16="http://schemas.microsoft.com/office/drawing/2014/main" id="{336E03DB-5B67-C8D9-8152-8479009D2CE5}"/>
              </a:ext>
            </a:extLst>
          </p:cNvPr>
          <p:cNvSpPr>
            <a:spLocks noGrp="1"/>
          </p:cNvSpPr>
          <p:nvPr>
            <p:ph type="sldNum" sz="quarter" idx="5"/>
          </p:nvPr>
        </p:nvSpPr>
        <p:spPr/>
        <p:txBody>
          <a:bodyPr/>
          <a:lstStyle/>
          <a:p>
            <a:fld id="{8D2FB3BF-3714-49A2-AA8B-040CF7F88068}" type="slidenum">
              <a:rPr lang="en-US" smtClean="0"/>
              <a:t>13</a:t>
            </a:fld>
            <a:endParaRPr lang="en-US"/>
          </a:p>
        </p:txBody>
      </p:sp>
    </p:spTree>
    <p:extLst>
      <p:ext uri="{BB962C8B-B14F-4D97-AF65-F5344CB8AC3E}">
        <p14:creationId xmlns:p14="http://schemas.microsoft.com/office/powerpoint/2010/main" val="116748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B9D6E-6A27-1EFE-4570-AAE47A7A2B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242018-46FA-4354-934D-6CB8E996D95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B276845-2E45-824A-FC8F-FC42DD8FD04D}"/>
              </a:ext>
            </a:extLst>
          </p:cNvPr>
          <p:cNvSpPr>
            <a:spLocks noGrp="1"/>
          </p:cNvSpPr>
          <p:nvPr>
            <p:ph type="body" idx="1"/>
          </p:nvPr>
        </p:nvSpPr>
        <p:spPr/>
        <p:txBody>
          <a:bodyPr/>
          <a:lstStyle/>
          <a:p>
            <a:r>
              <a:rPr lang="en-US" b="1">
                <a:solidFill>
                  <a:schemeClr val="tx1"/>
                </a:solidFill>
                <a:latin typeface="Arial" panose="020B0604020202020204" pitchFamily="34" charset="0"/>
                <a:cs typeface="Arial" panose="020B0604020202020204" pitchFamily="34" charset="0"/>
              </a:rPr>
              <a:t>Explain:</a:t>
            </a:r>
          </a:p>
          <a:p>
            <a:r>
              <a:rPr lang="en-US">
                <a:solidFill>
                  <a:schemeClr val="tx1"/>
                </a:solidFill>
                <a:latin typeface="Arial" panose="020B0604020202020204" pitchFamily="34" charset="0"/>
                <a:cs typeface="Arial" panose="020B0604020202020204" pitchFamily="34" charset="0"/>
              </a:rPr>
              <a:t>One way to ensure all students have access and opportunity is to provide support and resources to assist students with effective talk practices. </a:t>
            </a:r>
          </a:p>
          <a:p>
            <a:endParaRPr lang="en-US">
              <a:solidFill>
                <a:schemeClr val="tx1"/>
              </a:solidFill>
              <a:latin typeface="Arial" panose="020B0604020202020204" pitchFamily="34" charset="0"/>
              <a:cs typeface="Arial" panose="020B0604020202020204" pitchFamily="34" charset="0"/>
            </a:endParaRPr>
          </a:p>
          <a:p>
            <a:r>
              <a:rPr lang="en-US">
                <a:solidFill>
                  <a:schemeClr val="tx1"/>
                </a:solidFill>
                <a:latin typeface="Arial" panose="020B0604020202020204" pitchFamily="34" charset="0"/>
                <a:cs typeface="Arial" panose="020B0604020202020204" pitchFamily="34" charset="0"/>
              </a:rPr>
              <a:t>When using this in the classroom, teachers should encourage all students to join the conversation and ensure everyone feels welcomed.  Engaging students in productive talk involves asking them to communicate in ways they might not be comfortable with or used to at home. </a:t>
            </a:r>
          </a:p>
          <a:p>
            <a:endParaRPr lang="en-US">
              <a:solidFill>
                <a:schemeClr val="tx1"/>
              </a:solidFill>
              <a:latin typeface="Arial" panose="020B0604020202020204" pitchFamily="34" charset="0"/>
              <a:cs typeface="Arial" panose="020B0604020202020204" pitchFamily="34" charset="0"/>
            </a:endParaRPr>
          </a:p>
          <a:p>
            <a:r>
              <a:rPr lang="en-US">
                <a:solidFill>
                  <a:schemeClr val="tx1"/>
                </a:solidFill>
                <a:latin typeface="Arial" panose="020B0604020202020204" pitchFamily="34" charset="0"/>
                <a:cs typeface="Arial" panose="020B0604020202020204" pitchFamily="34" charset="0"/>
              </a:rPr>
              <a:t>This can be particularly challenging for shy students, emerging multilingual students, those with high-frequency learning needs or students new to academic discussions. These students will require scaffolding and support from both teachers and peers to help them formulate arguments and explanations in a way that others can understand. </a:t>
            </a:r>
          </a:p>
          <a:p>
            <a:endParaRPr lang="en-US"/>
          </a:p>
        </p:txBody>
      </p:sp>
      <p:sp>
        <p:nvSpPr>
          <p:cNvPr id="4" name="Slide Number Placeholder 3">
            <a:extLst>
              <a:ext uri="{FF2B5EF4-FFF2-40B4-BE49-F238E27FC236}">
                <a16:creationId xmlns:a16="http://schemas.microsoft.com/office/drawing/2014/main" id="{22102574-D57A-A392-E593-E37F5A36BF42}"/>
              </a:ext>
            </a:extLst>
          </p:cNvPr>
          <p:cNvSpPr>
            <a:spLocks noGrp="1"/>
          </p:cNvSpPr>
          <p:nvPr>
            <p:ph type="sldNum" sz="quarter" idx="5"/>
          </p:nvPr>
        </p:nvSpPr>
        <p:spPr/>
        <p:txBody>
          <a:bodyPr/>
          <a:lstStyle/>
          <a:p>
            <a:fld id="{8D2FB3BF-3714-49A2-AA8B-040CF7F88068}" type="slidenum">
              <a:rPr lang="en-US" smtClean="0"/>
              <a:t>14</a:t>
            </a:fld>
            <a:endParaRPr lang="en-US"/>
          </a:p>
        </p:txBody>
      </p:sp>
    </p:spTree>
    <p:extLst>
      <p:ext uri="{BB962C8B-B14F-4D97-AF65-F5344CB8AC3E}">
        <p14:creationId xmlns:p14="http://schemas.microsoft.com/office/powerpoint/2010/main" val="3628520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1" dirty="0">
                <a:solidFill>
                  <a:schemeClr val="tx1"/>
                </a:solidFill>
                <a:latin typeface="Arial" panose="020B0604020202020204" pitchFamily="34" charset="0"/>
                <a:ea typeface="Calibri"/>
                <a:cs typeface="Arial" panose="020B0604020202020204" pitchFamily="34" charset="0"/>
              </a:rPr>
              <a:t>Explain:</a:t>
            </a:r>
          </a:p>
          <a:p>
            <a:r>
              <a:rPr lang="en-US" sz="1200" dirty="0">
                <a:solidFill>
                  <a:schemeClr val="tx1"/>
                </a:solidFill>
                <a:latin typeface="Arial" panose="020B0604020202020204" pitchFamily="34" charset="0"/>
                <a:ea typeface="Calibri"/>
                <a:cs typeface="Arial" panose="020B0604020202020204" pitchFamily="34" charset="0"/>
              </a:rPr>
              <a:t>There are a variety of classroom layouts that may support different structures for discourse.</a:t>
            </a:r>
          </a:p>
          <a:p>
            <a:endParaRPr lang="en-US" sz="1200" dirty="0">
              <a:solidFill>
                <a:schemeClr val="tx1"/>
              </a:solidFill>
              <a:latin typeface="Arial" panose="020B0604020202020204" pitchFamily="34" charset="0"/>
              <a:ea typeface="Calibri"/>
              <a:cs typeface="Arial" panose="020B0604020202020204" pitchFamily="34" charset="0"/>
            </a:endParaRPr>
          </a:p>
          <a:p>
            <a:r>
              <a:rPr lang="en-US" sz="1200" dirty="0">
                <a:solidFill>
                  <a:schemeClr val="tx1"/>
                </a:solidFill>
                <a:latin typeface="Arial" panose="020B0604020202020204" pitchFamily="34" charset="0"/>
                <a:ea typeface="Calibri"/>
                <a:cs typeface="Arial" panose="020B0604020202020204" pitchFamily="34" charset="0"/>
              </a:rPr>
              <a:t>Partner Pairing: Students share their ideas and listen to the ideas of another student. Partner talk allows the quiet students to share in a low-risk situation before speaking in a larger group.  </a:t>
            </a:r>
          </a:p>
          <a:p>
            <a:endParaRPr lang="en-US" sz="1200" dirty="0">
              <a:solidFill>
                <a:schemeClr val="tx1"/>
              </a:solidFill>
              <a:latin typeface="Arial" panose="020B0604020202020204" pitchFamily="34" charset="0"/>
              <a:ea typeface="Calibri"/>
              <a:cs typeface="Arial" panose="020B0604020202020204" pitchFamily="34" charset="0"/>
            </a:endParaRPr>
          </a:p>
          <a:p>
            <a:r>
              <a:rPr lang="en-US" sz="1200" dirty="0">
                <a:solidFill>
                  <a:schemeClr val="tx1"/>
                </a:solidFill>
                <a:latin typeface="Arial" panose="020B0604020202020204" pitchFamily="34" charset="0"/>
                <a:ea typeface="Calibri"/>
                <a:cs typeface="Arial" panose="020B0604020202020204" pitchFamily="34" charset="0"/>
              </a:rPr>
              <a:t>Small Group: Students actively engage with their peers by sharing their ideas and listening to the ideas of others to grow their understanding of the science ideas. Small groups help to build confidence in students and prepares them to share out in a larger group.</a:t>
            </a:r>
          </a:p>
          <a:p>
            <a:endParaRPr lang="en-US" sz="1200" dirty="0">
              <a:solidFill>
                <a:schemeClr val="tx1"/>
              </a:solidFill>
              <a:latin typeface="Arial" panose="020B0604020202020204" pitchFamily="34" charset="0"/>
              <a:ea typeface="Calibri"/>
              <a:cs typeface="Arial" panose="020B0604020202020204" pitchFamily="34" charset="0"/>
            </a:endParaRPr>
          </a:p>
          <a:p>
            <a:r>
              <a:rPr lang="en-US" sz="1200" dirty="0">
                <a:solidFill>
                  <a:schemeClr val="tx1"/>
                </a:solidFill>
                <a:latin typeface="Arial" panose="020B0604020202020204" pitchFamily="34" charset="0"/>
                <a:ea typeface="Calibri"/>
                <a:cs typeface="Arial" panose="020B0604020202020204" pitchFamily="34" charset="0"/>
              </a:rPr>
              <a:t>Scientists Circle: Students form a circle where all students are seen and heard. The circle arrangement makes listening and building on ideas easier while holding students accountable to the group. The scientists circle positions the students as the “knowers” and “thinkers” as they work to figure things out.</a:t>
            </a:r>
          </a:p>
          <a:p>
            <a:r>
              <a:rPr lang="en-US" sz="1200" dirty="0">
                <a:solidFill>
                  <a:schemeClr val="tx1"/>
                </a:solidFill>
                <a:latin typeface="Arial" panose="020B0604020202020204" pitchFamily="34" charset="0"/>
                <a:ea typeface="Calibri"/>
                <a:cs typeface="Arial" panose="020B0604020202020204" pitchFamily="34" charset="0"/>
              </a:rPr>
              <a:t> </a:t>
            </a:r>
          </a:p>
          <a:p>
            <a:r>
              <a:rPr lang="en-US" sz="1200" dirty="0">
                <a:solidFill>
                  <a:schemeClr val="tx1"/>
                </a:solidFill>
                <a:latin typeface="Arial" panose="020B0604020202020204" pitchFamily="34" charset="0"/>
                <a:ea typeface="Calibri"/>
                <a:cs typeface="Arial" panose="020B0604020202020204" pitchFamily="34" charset="0"/>
              </a:rPr>
              <a:t>Take a moment to read the one pager around using a scientists circle for discourse from OpenSciEd. As you read, note what stands out to you when implementing this classroom layout to support discourse.</a:t>
            </a:r>
          </a:p>
          <a:p>
            <a:endParaRPr lang="en-US" sz="1200" dirty="0">
              <a:solidFill>
                <a:schemeClr val="tx1"/>
              </a:solidFill>
              <a:latin typeface="Arial" panose="020B0604020202020204" pitchFamily="34" charset="0"/>
              <a:ea typeface="Calibri"/>
              <a:cs typeface="Arial" panose="020B0604020202020204" pitchFamily="34" charset="0"/>
            </a:endParaRPr>
          </a:p>
          <a:p>
            <a:r>
              <a:rPr lang="en-US" sz="1200" b="1" i="1" dirty="0">
                <a:solidFill>
                  <a:schemeClr val="tx1"/>
                </a:solidFill>
                <a:latin typeface="Arial" panose="020B0604020202020204" pitchFamily="34" charset="0"/>
                <a:ea typeface="Calibri"/>
                <a:cs typeface="Arial" panose="020B0604020202020204" pitchFamily="34" charset="0"/>
              </a:rPr>
              <a:t>Facilitator Note:</a:t>
            </a:r>
          </a:p>
          <a:p>
            <a:r>
              <a:rPr lang="en-US" sz="1200" i="1" dirty="0">
                <a:solidFill>
                  <a:schemeClr val="tx1"/>
                </a:solidFill>
                <a:latin typeface="Arial" panose="020B0604020202020204" pitchFamily="34" charset="0"/>
                <a:ea typeface="Calibri"/>
                <a:cs typeface="Arial" panose="020B0604020202020204" pitchFamily="34" charset="0"/>
              </a:rPr>
              <a:t>Have participants share out whole group using CSW stems #2: Observe and #9: Add on to someone else’s idea. Capture the group thinking in a visual way using an anchor chart, shared document or whiteboard app of your choice.</a:t>
            </a:r>
          </a:p>
          <a:p>
            <a:endParaRPr lang="en-US" sz="1200" i="1" dirty="0">
              <a:solidFill>
                <a:schemeClr val="tx1"/>
              </a:solidFill>
              <a:latin typeface="Arial" panose="020B0604020202020204" pitchFamily="34" charset="0"/>
              <a:ea typeface="Calibri"/>
              <a:cs typeface="Arial" panose="020B0604020202020204" pitchFamily="34" charset="0"/>
            </a:endParaRPr>
          </a:p>
          <a:p>
            <a:r>
              <a:rPr lang="en-US" sz="1200" i="1" dirty="0">
                <a:solidFill>
                  <a:schemeClr val="tx1"/>
                </a:solidFill>
                <a:latin typeface="Arial" panose="020B0604020202020204" pitchFamily="34" charset="0"/>
                <a:ea typeface="Calibri"/>
                <a:cs typeface="Arial" panose="020B0604020202020204" pitchFamily="34" charset="0"/>
              </a:rPr>
              <a:t>Consider these questions for facilitating the discussion:</a:t>
            </a:r>
          </a:p>
          <a:p>
            <a:pPr marL="171450" indent="-171450">
              <a:buFont typeface="Arial" panose="020B0604020202020204" pitchFamily="34" charset="0"/>
              <a:buChar char="•"/>
            </a:pPr>
            <a:r>
              <a:rPr lang="en-US" sz="1200" i="1" dirty="0">
                <a:solidFill>
                  <a:schemeClr val="tx1"/>
                </a:solidFill>
                <a:latin typeface="Arial" panose="020B0604020202020204" pitchFamily="34" charset="0"/>
                <a:ea typeface="Calibri"/>
                <a:cs typeface="Arial" panose="020B0604020202020204" pitchFamily="34" charset="0"/>
              </a:rPr>
              <a:t>What did you notice about…</a:t>
            </a:r>
          </a:p>
          <a:p>
            <a:pPr marL="171450" indent="-171450">
              <a:buFont typeface="Arial" panose="020B0604020202020204" pitchFamily="34" charset="0"/>
              <a:buChar char="•"/>
            </a:pPr>
            <a:r>
              <a:rPr lang="en-US" sz="1200" i="1" dirty="0">
                <a:solidFill>
                  <a:schemeClr val="tx1"/>
                </a:solidFill>
                <a:latin typeface="Arial" panose="020B0604020202020204" pitchFamily="34" charset="0"/>
                <a:ea typeface="Calibri"/>
                <a:cs typeface="Arial" panose="020B0604020202020204" pitchFamily="34" charset="0"/>
              </a:rPr>
              <a:t>Who wants to add on to what ______ is saying?</a:t>
            </a:r>
          </a:p>
          <a:p>
            <a:pPr marL="171450" indent="-171450">
              <a:buFont typeface="Arial" panose="020B0604020202020204" pitchFamily="34" charset="0"/>
              <a:buChar char="•"/>
            </a:pPr>
            <a:r>
              <a:rPr lang="en-US" sz="1200" i="1" dirty="0">
                <a:solidFill>
                  <a:schemeClr val="tx1"/>
                </a:solidFill>
                <a:latin typeface="Arial" panose="020B0604020202020204" pitchFamily="34" charset="0"/>
                <a:ea typeface="Calibri"/>
                <a:cs typeface="Arial" panose="020B0604020202020204" pitchFamily="34" charset="0"/>
              </a:rPr>
              <a:t>Can others add on to this thought…. </a:t>
            </a:r>
          </a:p>
          <a:p>
            <a:pPr marL="171450" indent="-171450">
              <a:buFont typeface="Arial" panose="020B0604020202020204" pitchFamily="34" charset="0"/>
              <a:buChar char="•"/>
            </a:pPr>
            <a:r>
              <a:rPr lang="en-US" sz="1200" i="1" dirty="0">
                <a:solidFill>
                  <a:schemeClr val="tx1"/>
                </a:solidFill>
                <a:latin typeface="Arial" panose="020B0604020202020204" pitchFamily="34" charset="0"/>
                <a:ea typeface="Calibri"/>
                <a:cs typeface="Arial" panose="020B0604020202020204" pitchFamily="34" charset="0"/>
              </a:rPr>
              <a:t>Were there others that had something similar/different marked?</a:t>
            </a:r>
          </a:p>
          <a:p>
            <a:pPr marL="171450" indent="-171450">
              <a:buFont typeface="Arial" panose="020B0604020202020204" pitchFamily="34" charset="0"/>
              <a:buChar char="•"/>
            </a:pPr>
            <a:r>
              <a:rPr lang="en-US" sz="1200" i="1" dirty="0">
                <a:solidFill>
                  <a:schemeClr val="tx1"/>
                </a:solidFill>
                <a:latin typeface="Arial" panose="020B0604020202020204" pitchFamily="34" charset="0"/>
                <a:ea typeface="Calibri"/>
                <a:cs typeface="Arial" panose="020B0604020202020204" pitchFamily="34" charset="0"/>
              </a:rPr>
              <a:t>Can you say more about that?</a:t>
            </a:r>
          </a:p>
          <a:p>
            <a:pPr marL="0" marR="0" algn="l">
              <a:spcBef>
                <a:spcPts val="0"/>
              </a:spcBef>
              <a:spcAft>
                <a:spcPts val="0"/>
              </a:spcAft>
            </a:pPr>
            <a:endParaRPr lang="en-US" sz="1200" i="1" dirty="0">
              <a:solidFill>
                <a:schemeClr val="tx1"/>
              </a:solidFill>
              <a:effectLst/>
              <a:latin typeface="Arial" panose="020B0604020202020204" pitchFamily="34" charset="0"/>
              <a:ea typeface="Calibri" panose="020F0502020204030204" pitchFamily="34" charset="0"/>
            </a:endParaRPr>
          </a:p>
          <a:p>
            <a:pPr marL="0" marR="0" algn="l">
              <a:spcBef>
                <a:spcPts val="0"/>
              </a:spcBef>
              <a:spcAft>
                <a:spcPts val="0"/>
              </a:spcAft>
            </a:pPr>
            <a:r>
              <a:rPr lang="en-US" sz="1200" i="1" u="sng" dirty="0">
                <a:solidFill>
                  <a:schemeClr val="tx1"/>
                </a:solidFill>
                <a:effectLst/>
                <a:latin typeface="Arial" panose="020B0604020202020204" pitchFamily="34" charset="0"/>
                <a:ea typeface="Arial" panose="020B0604020202020204" pitchFamily="34" charset="0"/>
              </a:rPr>
              <a:t>Listen For:</a:t>
            </a:r>
            <a:endParaRPr lang="en-US" sz="1200" dirty="0">
              <a:solidFill>
                <a:schemeClr val="tx1"/>
              </a:solidFill>
              <a:effectLst/>
              <a:latin typeface="Arial" panose="020B0604020202020204" pitchFamily="34" charset="0"/>
              <a:ea typeface="Arial" panose="020B0604020202020204" pitchFamily="34" charset="0"/>
            </a:endParaRPr>
          </a:p>
          <a:p>
            <a:pPr marL="0" marR="0" algn="l">
              <a:spcBef>
                <a:spcPts val="0"/>
              </a:spcBef>
              <a:spcAft>
                <a:spcPts val="0"/>
              </a:spcAft>
            </a:pPr>
            <a:r>
              <a:rPr lang="en-US" sz="1200" b="1" i="1" dirty="0">
                <a:solidFill>
                  <a:schemeClr val="tx1"/>
                </a:solidFill>
                <a:effectLst/>
                <a:latin typeface="Arial" panose="020B0604020202020204" pitchFamily="34" charset="0"/>
                <a:ea typeface="Arial" panose="020B0604020202020204" pitchFamily="34" charset="0"/>
              </a:rPr>
              <a:t> </a:t>
            </a:r>
            <a:endParaRPr lang="en-US" sz="1200" dirty="0">
              <a:solidFill>
                <a:schemeClr val="tx1"/>
              </a:solidFill>
              <a:effectLst/>
              <a:latin typeface="Arial" panose="020B0604020202020204" pitchFamily="34" charset="0"/>
              <a:ea typeface="Arial" panose="020B06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i="1" dirty="0">
                <a:solidFill>
                  <a:schemeClr val="tx1"/>
                </a:solidFill>
                <a:effectLst/>
                <a:latin typeface="Arial" panose="020B0604020202020204" pitchFamily="34" charset="0"/>
                <a:ea typeface="Arial" panose="020B0604020202020204" pitchFamily="34" charset="0"/>
              </a:rPr>
              <a:t>Desks are set up in circles already so I can easily implement science circles.</a:t>
            </a:r>
            <a:endParaRPr lang="en-US" sz="1200" dirty="0">
              <a:solidFill>
                <a:schemeClr val="tx1"/>
              </a:solidFill>
              <a:effectLst/>
              <a:latin typeface="Arial" panose="020B0604020202020204" pitchFamily="34" charset="0"/>
              <a:ea typeface="Arial" panose="020B06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i="1" dirty="0">
                <a:solidFill>
                  <a:schemeClr val="tx1"/>
                </a:solidFill>
                <a:effectLst/>
                <a:latin typeface="Arial" panose="020B0604020202020204" pitchFamily="34" charset="0"/>
                <a:ea typeface="Arial" panose="020B0604020202020204" pitchFamily="34" charset="0"/>
              </a:rPr>
              <a:t>Students will be more likely to share knowing the expectations of these discussions.</a:t>
            </a:r>
            <a:endParaRPr lang="en-US" sz="1200" dirty="0">
              <a:solidFill>
                <a:schemeClr val="tx1"/>
              </a:solidFill>
              <a:effectLst/>
              <a:latin typeface="Arial" panose="020B0604020202020204" pitchFamily="34" charset="0"/>
              <a:ea typeface="Arial" panose="020B06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i="1" dirty="0">
                <a:solidFill>
                  <a:schemeClr val="tx1"/>
                </a:solidFill>
                <a:effectLst/>
                <a:latin typeface="Arial" panose="020B0604020202020204" pitchFamily="34" charset="0"/>
                <a:ea typeface="Arial" panose="020B0604020202020204" pitchFamily="34" charset="0"/>
              </a:rPr>
              <a:t>Students sit in a circle with the teacher outside the circle. Students need their notebooks to pull from.</a:t>
            </a:r>
            <a:endParaRPr lang="en-US" sz="1200" dirty="0">
              <a:solidFill>
                <a:schemeClr val="tx1"/>
              </a:solidFill>
              <a:effectLst/>
              <a:latin typeface="Arial" panose="020B0604020202020204" pitchFamily="34" charset="0"/>
              <a:ea typeface="Arial" panose="020B06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i="1" dirty="0">
                <a:solidFill>
                  <a:schemeClr val="tx1"/>
                </a:solidFill>
                <a:effectLst/>
                <a:latin typeface="Arial" panose="020B0604020202020204" pitchFamily="34" charset="0"/>
                <a:ea typeface="Arial" panose="020B0604020202020204" pitchFamily="34" charset="0"/>
              </a:rPr>
              <a:t>Puts the focus on the students and their ideas.</a:t>
            </a:r>
            <a:endParaRPr lang="en-US" sz="1200" dirty="0">
              <a:solidFill>
                <a:schemeClr val="tx1"/>
              </a:solidFill>
              <a:effectLst/>
              <a:latin typeface="Arial" panose="020B0604020202020204" pitchFamily="34" charset="0"/>
              <a:ea typeface="Arial" panose="020B06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i="1" dirty="0">
                <a:solidFill>
                  <a:schemeClr val="tx1"/>
                </a:solidFill>
                <a:effectLst/>
                <a:latin typeface="Arial" panose="020B0604020202020204" pitchFamily="34" charset="0"/>
                <a:ea typeface="Arial" panose="020B0604020202020204" pitchFamily="34" charset="0"/>
              </a:rPr>
              <a:t>This structure allows students to have more communication of ideas.</a:t>
            </a:r>
            <a:endParaRPr lang="en-US" sz="1200" dirty="0">
              <a:solidFill>
                <a:schemeClr val="tx1"/>
              </a:solidFill>
              <a:effectLst/>
              <a:latin typeface="Arial" panose="020B0604020202020204" pitchFamily="34" charset="0"/>
              <a:ea typeface="Arial" panose="020B06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i="1" dirty="0">
                <a:solidFill>
                  <a:schemeClr val="tx1"/>
                </a:solidFill>
                <a:effectLst/>
                <a:latin typeface="Arial" panose="020B0604020202020204" pitchFamily="34" charset="0"/>
                <a:ea typeface="Arial" panose="020B0604020202020204" pitchFamily="34" charset="0"/>
              </a:rPr>
              <a:t>Teachers are not the sole source of knowledge.</a:t>
            </a:r>
            <a:endParaRPr lang="en-US" sz="1200" dirty="0">
              <a:solidFill>
                <a:schemeClr val="tx1"/>
              </a:solidFill>
              <a:effectLst/>
              <a:latin typeface="Arial" panose="020B0604020202020204" pitchFamily="34" charset="0"/>
              <a:ea typeface="Arial" panose="020B06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i="1" dirty="0">
                <a:solidFill>
                  <a:schemeClr val="tx1"/>
                </a:solidFill>
                <a:effectLst/>
                <a:latin typeface="Arial" panose="020B0604020202020204" pitchFamily="34" charset="0"/>
                <a:ea typeface="Arial" panose="020B0604020202020204" pitchFamily="34" charset="0"/>
              </a:rPr>
              <a:t>Getting up and moving also helps students stay engaged.</a:t>
            </a:r>
            <a:endParaRPr lang="en-US" sz="1200" dirty="0">
              <a:solidFill>
                <a:schemeClr val="tx1"/>
              </a:solidFill>
              <a:effectLst/>
              <a:latin typeface="Arial" panose="020B0604020202020204" pitchFamily="34" charset="0"/>
              <a:ea typeface="Arial" panose="020B06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i="1" dirty="0">
                <a:solidFill>
                  <a:schemeClr val="tx1"/>
                </a:solidFill>
                <a:effectLst/>
                <a:latin typeface="Arial" panose="020B0604020202020204" pitchFamily="34" charset="0"/>
                <a:ea typeface="Arial" panose="020B0604020202020204" pitchFamily="34" charset="0"/>
              </a:rPr>
              <a:t>Set the expectation of </a:t>
            </a:r>
            <a:r>
              <a:rPr lang="en-US" sz="1200" b="1" i="1" dirty="0">
                <a:solidFill>
                  <a:schemeClr val="tx1"/>
                </a:solidFill>
                <a:effectLst/>
                <a:latin typeface="Arial" panose="020B0604020202020204" pitchFamily="34" charset="0"/>
                <a:ea typeface="Arial" panose="020B0604020202020204" pitchFamily="34" charset="0"/>
              </a:rPr>
              <a:t>ALL</a:t>
            </a:r>
            <a:r>
              <a:rPr lang="en-US" sz="1200" i="1" dirty="0">
                <a:solidFill>
                  <a:schemeClr val="tx1"/>
                </a:solidFill>
                <a:effectLst/>
                <a:latin typeface="Arial" panose="020B0604020202020204" pitchFamily="34" charset="0"/>
                <a:ea typeface="Arial" panose="020B0604020202020204" pitchFamily="34" charset="0"/>
              </a:rPr>
              <a:t> students participating.</a:t>
            </a:r>
            <a:endParaRPr lang="en-US" sz="1200" dirty="0">
              <a:solidFill>
                <a:schemeClr val="tx1"/>
              </a:solidFill>
              <a:effectLst/>
              <a:latin typeface="Arial" panose="020B0604020202020204" pitchFamily="34" charset="0"/>
              <a:ea typeface="Arial" panose="020B06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i="1" dirty="0">
                <a:solidFill>
                  <a:schemeClr val="tx1"/>
                </a:solidFill>
                <a:effectLst/>
                <a:latin typeface="Arial" panose="020B0604020202020204" pitchFamily="34" charset="0"/>
                <a:ea typeface="Arial" panose="020B0604020202020204" pitchFamily="34" charset="0"/>
              </a:rPr>
              <a:t>It's important to capture ideas and ideas that are agreed upon or ideas that need further clarification.</a:t>
            </a:r>
            <a:endParaRPr lang="en-US" sz="1200" dirty="0">
              <a:solidFill>
                <a:schemeClr val="tx1"/>
              </a:solidFill>
              <a:effectLst/>
              <a:latin typeface="Arial" panose="020B0604020202020204" pitchFamily="34" charset="0"/>
              <a:ea typeface="Arial" panose="020B0604020202020204" pitchFamily="34" charset="0"/>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D2FB3BF-3714-49A2-AA8B-040CF7F88068}" type="slidenum">
              <a:rPr lang="en-US" smtClean="0"/>
              <a:t>15</a:t>
            </a:fld>
            <a:endParaRPr lang="en-US"/>
          </a:p>
        </p:txBody>
      </p:sp>
    </p:spTree>
    <p:extLst>
      <p:ext uri="{BB962C8B-B14F-4D97-AF65-F5344CB8AC3E}">
        <p14:creationId xmlns:p14="http://schemas.microsoft.com/office/powerpoint/2010/main" val="817179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8C45F-C172-093D-53DB-88A57E9943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046292-AE52-488B-99BB-84E88D0D5F7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291A0C0-81A0-2F87-4632-9A7E3F7175A8}"/>
              </a:ext>
            </a:extLst>
          </p:cNvPr>
          <p:cNvSpPr>
            <a:spLocks noGrp="1"/>
          </p:cNvSpPr>
          <p:nvPr>
            <p:ph type="body" idx="1"/>
          </p:nvPr>
        </p:nvSpPr>
        <p:spPr/>
        <p:txBody>
          <a:bodyPr/>
          <a:lstStyle/>
          <a:p>
            <a:r>
              <a:rPr lang="en-US" b="1">
                <a:solidFill>
                  <a:schemeClr val="tx1"/>
                </a:solidFill>
                <a:latin typeface="Arial" panose="020B0604020202020204" pitchFamily="34" charset="0"/>
                <a:cs typeface="Arial" panose="020B0604020202020204" pitchFamily="34" charset="0"/>
              </a:rPr>
              <a:t>Explain:</a:t>
            </a:r>
          </a:p>
          <a:p>
            <a:r>
              <a:rPr lang="en-US">
                <a:solidFill>
                  <a:schemeClr val="tx1"/>
                </a:solidFill>
                <a:latin typeface="Arial" panose="020B0604020202020204" pitchFamily="34" charset="0"/>
                <a:cs typeface="Arial" panose="020B0604020202020204" pitchFamily="34" charset="0"/>
              </a:rPr>
              <a:t>One way to ensure all students have access and opportunity is to provide support and resources to assist students with effective talk practices. </a:t>
            </a:r>
          </a:p>
          <a:p>
            <a:endParaRPr lang="en-US">
              <a:solidFill>
                <a:schemeClr val="tx1"/>
              </a:solidFill>
              <a:latin typeface="Arial" panose="020B0604020202020204" pitchFamily="34" charset="0"/>
              <a:cs typeface="Arial" panose="020B0604020202020204" pitchFamily="34" charset="0"/>
            </a:endParaRPr>
          </a:p>
          <a:p>
            <a:r>
              <a:rPr lang="en-US">
                <a:solidFill>
                  <a:schemeClr val="tx1"/>
                </a:solidFill>
                <a:latin typeface="Arial" panose="020B0604020202020204" pitchFamily="34" charset="0"/>
                <a:cs typeface="Arial" panose="020B0604020202020204" pitchFamily="34" charset="0"/>
              </a:rPr>
              <a:t>When using this in the classroom, teachers should encourage all students to join the conversation and ensure everyone feels welcomed.  Engaging students in productive talk involves asking them to communicate in ways they might not be comfortable with or used to at home. </a:t>
            </a:r>
          </a:p>
          <a:p>
            <a:endParaRPr lang="en-US">
              <a:solidFill>
                <a:schemeClr val="tx1"/>
              </a:solidFill>
              <a:latin typeface="Arial" panose="020B0604020202020204" pitchFamily="34" charset="0"/>
              <a:cs typeface="Arial" panose="020B0604020202020204" pitchFamily="34" charset="0"/>
            </a:endParaRPr>
          </a:p>
          <a:p>
            <a:r>
              <a:rPr lang="en-US">
                <a:solidFill>
                  <a:schemeClr val="tx1"/>
                </a:solidFill>
                <a:latin typeface="Arial" panose="020B0604020202020204" pitchFamily="34" charset="0"/>
                <a:cs typeface="Arial" panose="020B0604020202020204" pitchFamily="34" charset="0"/>
              </a:rPr>
              <a:t>This can be particularly challenging for shy students, emerging multilingual students, those with high-frequency learning needs or students new to academic discussions. These students will require scaffolding and support from both teachers and peers to help them formulate arguments and explanations in a way that others can understand. </a:t>
            </a:r>
          </a:p>
          <a:p>
            <a:endParaRPr lang="en-US"/>
          </a:p>
        </p:txBody>
      </p:sp>
      <p:sp>
        <p:nvSpPr>
          <p:cNvPr id="4" name="Slide Number Placeholder 3">
            <a:extLst>
              <a:ext uri="{FF2B5EF4-FFF2-40B4-BE49-F238E27FC236}">
                <a16:creationId xmlns:a16="http://schemas.microsoft.com/office/drawing/2014/main" id="{EE7AF576-EA68-4FF0-DD77-4B06A350FAB3}"/>
              </a:ext>
            </a:extLst>
          </p:cNvPr>
          <p:cNvSpPr>
            <a:spLocks noGrp="1"/>
          </p:cNvSpPr>
          <p:nvPr>
            <p:ph type="sldNum" sz="quarter" idx="5"/>
          </p:nvPr>
        </p:nvSpPr>
        <p:spPr/>
        <p:txBody>
          <a:bodyPr/>
          <a:lstStyle/>
          <a:p>
            <a:fld id="{8D2FB3BF-3714-49A2-AA8B-040CF7F88068}" type="slidenum">
              <a:rPr lang="en-US" smtClean="0"/>
              <a:t>16</a:t>
            </a:fld>
            <a:endParaRPr lang="en-US"/>
          </a:p>
        </p:txBody>
      </p:sp>
    </p:spTree>
    <p:extLst>
      <p:ext uri="{BB962C8B-B14F-4D97-AF65-F5344CB8AC3E}">
        <p14:creationId xmlns:p14="http://schemas.microsoft.com/office/powerpoint/2010/main" val="848806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dirty="0">
                <a:solidFill>
                  <a:schemeClr val="tx1"/>
                </a:solidFill>
                <a:latin typeface="Arial" panose="020B0604020202020204" pitchFamily="34" charset="0"/>
                <a:cs typeface="Arial" panose="020B0604020202020204" pitchFamily="34" charset="0"/>
              </a:rPr>
              <a:t>Explain:</a:t>
            </a:r>
          </a:p>
          <a:p>
            <a:r>
              <a:rPr lang="en-US" dirty="0">
                <a:solidFill>
                  <a:schemeClr val="tx1"/>
                </a:solidFill>
                <a:latin typeface="Arial" panose="020B0604020202020204" pitchFamily="34" charset="0"/>
                <a:cs typeface="Arial" panose="020B0604020202020204" pitchFamily="34" charset="0"/>
              </a:rPr>
              <a:t>The NGSS framework says, “All science learning can be understood as a cultural accomplishment...What counts as learning and what types of knowledge are seen as important are closely tied to a community’s values and what is useful in that community context.” There are many opportunities to connect learners’ sensemaking with their lived experiences, interests, cultural practices and the like. We are going to read about some ways teachers can begin to incorporate these ideas into their instructional practices.  </a:t>
            </a:r>
          </a:p>
          <a:p>
            <a:endParaRPr lang="en-US" dirty="0">
              <a:solidFill>
                <a:schemeClr val="tx1"/>
              </a:solidFill>
              <a:latin typeface="Arial" panose="020B0604020202020204" pitchFamily="34" charset="0"/>
              <a:cs typeface="Arial" panose="020B0604020202020204" pitchFamily="34" charset="0"/>
            </a:endParaRPr>
          </a:p>
          <a:p>
            <a:r>
              <a:rPr lang="en-US" dirty="0">
                <a:solidFill>
                  <a:schemeClr val="tx1"/>
                </a:solidFill>
                <a:latin typeface="Arial" panose="020B0604020202020204" pitchFamily="34" charset="0"/>
                <a:cs typeface="Arial" panose="020B0604020202020204" pitchFamily="34" charset="0"/>
              </a:rPr>
              <a:t>We are going to take a moment to read before we move into small groups to discuss what opportunities you see to recognize and leverage the unique strengths and experiences of your students.</a:t>
            </a:r>
          </a:p>
          <a:p>
            <a:endParaRPr lang="en-US" dirty="0">
              <a:solidFill>
                <a:schemeClr val="tx1"/>
              </a:solidFill>
              <a:latin typeface="Arial" panose="020B0604020202020204" pitchFamily="34" charset="0"/>
              <a:cs typeface="Arial" panose="020B0604020202020204" pitchFamily="34" charset="0"/>
            </a:endParaRPr>
          </a:p>
          <a:p>
            <a:r>
              <a:rPr lang="en-US" dirty="0">
                <a:solidFill>
                  <a:schemeClr val="tx1"/>
                </a:solidFill>
                <a:latin typeface="Arial" panose="020B0604020202020204" pitchFamily="34" charset="0"/>
                <a:cs typeface="Arial" panose="020B0604020202020204" pitchFamily="34" charset="0"/>
              </a:rPr>
              <a:t>In your small groups, be an active listener so that you can build off one another’s ideas and offer new thoughts that resonated with you.  Utilize the CSW stems from OpenSciEd #1: Ask why and how questions, #7: Listening to other’s ideas and ask clarifying questions and  #9: Add onto someone else’s idea.</a:t>
            </a:r>
          </a:p>
          <a:p>
            <a:endParaRPr lang="en-US" b="1" dirty="0">
              <a:solidFill>
                <a:schemeClr val="tx1"/>
              </a:solidFill>
              <a:latin typeface="Arial" panose="020B0604020202020204" pitchFamily="34" charset="0"/>
              <a:cs typeface="Arial" panose="020B0604020202020204" pitchFamily="34" charset="0"/>
            </a:endParaRPr>
          </a:p>
          <a:p>
            <a:r>
              <a:rPr lang="en-US" b="1" i="1" dirty="0">
                <a:solidFill>
                  <a:schemeClr val="tx1"/>
                </a:solidFill>
                <a:latin typeface="Arial" panose="020B0604020202020204" pitchFamily="34" charset="0"/>
                <a:cs typeface="Arial" panose="020B0604020202020204" pitchFamily="34" charset="0"/>
              </a:rPr>
              <a:t>Facilitator Note:</a:t>
            </a:r>
          </a:p>
          <a:p>
            <a:r>
              <a:rPr lang="en-US" b="0" i="1" dirty="0">
                <a:solidFill>
                  <a:schemeClr val="tx1"/>
                </a:solidFill>
                <a:latin typeface="Arial" panose="020B0604020202020204" pitchFamily="34" charset="0"/>
                <a:cs typeface="Arial" panose="020B0604020202020204" pitchFamily="34" charset="0"/>
              </a:rPr>
              <a:t>Allow each group to share out a notice or wondering. Consider the following questions to help navigate the discussion:</a:t>
            </a:r>
          </a:p>
          <a:p>
            <a:pPr marL="171450" indent="-171450">
              <a:buFont typeface="Arial" panose="020B0604020202020204" pitchFamily="34" charset="0"/>
              <a:buChar char="•"/>
            </a:pPr>
            <a:r>
              <a:rPr lang="en-US" b="0" i="1" dirty="0">
                <a:solidFill>
                  <a:schemeClr val="tx1"/>
                </a:solidFill>
                <a:latin typeface="Arial" panose="020B0604020202020204" pitchFamily="34" charset="0"/>
                <a:cs typeface="Arial" panose="020B0604020202020204" pitchFamily="34" charset="0"/>
              </a:rPr>
              <a:t>What did you notice about…</a:t>
            </a:r>
          </a:p>
          <a:p>
            <a:pPr marL="171450" indent="-171450">
              <a:buFont typeface="Arial" panose="020B0604020202020204" pitchFamily="34" charset="0"/>
              <a:buChar char="•"/>
            </a:pPr>
            <a:r>
              <a:rPr lang="en-US" b="0" i="1" dirty="0">
                <a:solidFill>
                  <a:schemeClr val="tx1"/>
                </a:solidFill>
                <a:latin typeface="Arial" panose="020B0604020202020204" pitchFamily="34" charset="0"/>
                <a:cs typeface="Arial" panose="020B0604020202020204" pitchFamily="34" charset="0"/>
              </a:rPr>
              <a:t>Who wants to add on to what ______ is saying?</a:t>
            </a:r>
          </a:p>
          <a:p>
            <a:pPr marL="171450" indent="-171450">
              <a:buFont typeface="Arial" panose="020B0604020202020204" pitchFamily="34" charset="0"/>
              <a:buChar char="•"/>
            </a:pPr>
            <a:r>
              <a:rPr lang="en-US" b="0" i="1" dirty="0">
                <a:solidFill>
                  <a:schemeClr val="tx1"/>
                </a:solidFill>
                <a:latin typeface="Arial" panose="020B0604020202020204" pitchFamily="34" charset="0"/>
                <a:cs typeface="Arial" panose="020B0604020202020204" pitchFamily="34" charset="0"/>
              </a:rPr>
              <a:t>Can others add on to this thought…. </a:t>
            </a:r>
          </a:p>
          <a:p>
            <a:pPr marL="171450" indent="-171450">
              <a:buFont typeface="Arial" panose="020B0604020202020204" pitchFamily="34" charset="0"/>
              <a:buChar char="•"/>
            </a:pPr>
            <a:r>
              <a:rPr lang="en-US" b="0" i="1" dirty="0">
                <a:solidFill>
                  <a:schemeClr val="tx1"/>
                </a:solidFill>
                <a:latin typeface="Arial" panose="020B0604020202020204" pitchFamily="34" charset="0"/>
                <a:cs typeface="Arial" panose="020B0604020202020204" pitchFamily="34" charset="0"/>
              </a:rPr>
              <a:t>Were there others that had something similar/different marked?</a:t>
            </a:r>
          </a:p>
          <a:p>
            <a:pPr marL="171450" indent="-171450">
              <a:buFont typeface="Arial" panose="020B0604020202020204" pitchFamily="34" charset="0"/>
              <a:buChar char="•"/>
            </a:pPr>
            <a:r>
              <a:rPr lang="en-US" b="0" i="1" dirty="0">
                <a:solidFill>
                  <a:schemeClr val="tx1"/>
                </a:solidFill>
                <a:latin typeface="Arial" panose="020B0604020202020204" pitchFamily="34" charset="0"/>
                <a:cs typeface="Arial" panose="020B0604020202020204" pitchFamily="34" charset="0"/>
              </a:rPr>
              <a:t>Can you say more about that?</a:t>
            </a:r>
          </a:p>
          <a:p>
            <a:pPr marL="171450" indent="-171450">
              <a:buFont typeface="Arial" panose="020B0604020202020204" pitchFamily="34" charset="0"/>
              <a:buChar char="•"/>
            </a:pPr>
            <a:r>
              <a:rPr lang="en-US" b="0" i="1" dirty="0">
                <a:solidFill>
                  <a:schemeClr val="tx1"/>
                </a:solidFill>
                <a:latin typeface="Arial" panose="020B0604020202020204" pitchFamily="34" charset="0"/>
                <a:cs typeface="Arial" panose="020B0604020202020204" pitchFamily="34" charset="0"/>
              </a:rPr>
              <a:t>What you mean when you say…</a:t>
            </a:r>
          </a:p>
          <a:p>
            <a:pPr marL="171450" indent="-171450">
              <a:buFont typeface="Arial" panose="020B0604020202020204" pitchFamily="34" charset="0"/>
              <a:buChar char="•"/>
            </a:pPr>
            <a:r>
              <a:rPr lang="en-US" b="0" i="1" dirty="0">
                <a:solidFill>
                  <a:schemeClr val="tx1"/>
                </a:solidFill>
                <a:latin typeface="Arial" panose="020B0604020202020204" pitchFamily="34" charset="0"/>
                <a:cs typeface="Arial" panose="020B0604020202020204" pitchFamily="34" charset="0"/>
              </a:rPr>
              <a:t>What wonderings do you have?</a:t>
            </a:r>
          </a:p>
          <a:p>
            <a:endParaRPr lang="en-US" b="0" i="1" dirty="0"/>
          </a:p>
        </p:txBody>
      </p:sp>
      <p:sp>
        <p:nvSpPr>
          <p:cNvPr id="4" name="Slide Number Placeholder 3"/>
          <p:cNvSpPr>
            <a:spLocks noGrp="1"/>
          </p:cNvSpPr>
          <p:nvPr>
            <p:ph type="sldNum" sz="quarter" idx="5"/>
          </p:nvPr>
        </p:nvSpPr>
        <p:spPr/>
        <p:txBody>
          <a:bodyPr/>
          <a:lstStyle/>
          <a:p>
            <a:fld id="{8D2FB3BF-3714-49A2-AA8B-040CF7F88068}" type="slidenum">
              <a:rPr lang="en-US" smtClean="0"/>
              <a:t>17</a:t>
            </a:fld>
            <a:endParaRPr lang="en-US"/>
          </a:p>
        </p:txBody>
      </p:sp>
    </p:spTree>
    <p:extLst>
      <p:ext uri="{BB962C8B-B14F-4D97-AF65-F5344CB8AC3E}">
        <p14:creationId xmlns:p14="http://schemas.microsoft.com/office/powerpoint/2010/main" val="2149269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58e3d2d026_0_57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chemeClr val="tx1"/>
                </a:solidFill>
                <a:latin typeface="Arial" panose="020B0604020202020204" pitchFamily="34" charset="0"/>
                <a:cs typeface="Arial" panose="020B0604020202020204" pitchFamily="34" charset="0"/>
              </a:rPr>
              <a:t>Explain:</a:t>
            </a:r>
            <a:r>
              <a:rPr lang="en-US">
                <a:solidFill>
                  <a:schemeClr val="tx1"/>
                </a:solidFill>
                <a:latin typeface="Arial" panose="020B0604020202020204" pitchFamily="34" charset="0"/>
                <a:cs typeface="Arial" panose="020B0604020202020204" pitchFamily="34" charset="0"/>
              </a:rPr>
              <a:t> </a:t>
            </a:r>
          </a:p>
          <a:p>
            <a:pPr marL="0" lvl="0" indent="0" algn="l" rtl="0">
              <a:spcBef>
                <a:spcPts val="0"/>
              </a:spcBef>
              <a:spcAft>
                <a:spcPts val="0"/>
              </a:spcAft>
              <a:buNone/>
            </a:pPr>
            <a:r>
              <a:rPr lang="en-US">
                <a:solidFill>
                  <a:schemeClr val="tx1"/>
                </a:solidFill>
                <a:latin typeface="Arial" panose="020B0604020202020204" pitchFamily="34" charset="0"/>
                <a:cs typeface="Arial" panose="020B0604020202020204" pitchFamily="34" charset="0"/>
              </a:rPr>
              <a:t>Here are some shared understandings from session A.</a:t>
            </a:r>
          </a:p>
          <a:p>
            <a:pPr marL="0" lvl="0" indent="0" algn="l" rtl="0">
              <a:spcBef>
                <a:spcPts val="0"/>
              </a:spcBef>
              <a:spcAft>
                <a:spcPts val="0"/>
              </a:spcAft>
              <a:buNone/>
            </a:pPr>
            <a:endParaRPr lang="en-US">
              <a:solidFill>
                <a:schemeClr val="tx1"/>
              </a:solidFill>
              <a:latin typeface="Arial" panose="020B0604020202020204" pitchFamily="34" charset="0"/>
              <a:cs typeface="Arial" panose="020B0604020202020204" pitchFamily="34" charset="0"/>
            </a:endParaRPr>
          </a:p>
          <a:p>
            <a:pPr marL="294465" indent="-294465">
              <a:spcAft>
                <a:spcPts val="1237"/>
              </a:spcAft>
              <a:buFont typeface="Arial" panose="020B0604020202020204" pitchFamily="34" charset="0"/>
              <a:buChar char="•"/>
            </a:pPr>
            <a:r>
              <a:rPr lang="en-US" b="1">
                <a:solidFill>
                  <a:schemeClr val="tx1"/>
                </a:solidFill>
                <a:latin typeface="Arial" panose="020B0604020202020204" pitchFamily="34" charset="0"/>
                <a:cs typeface="Arial" panose="020B0604020202020204" pitchFamily="34" charset="0"/>
              </a:rPr>
              <a:t>Establishing </a:t>
            </a:r>
            <a:r>
              <a:rPr lang="en-US" b="0">
                <a:solidFill>
                  <a:schemeClr val="tx1"/>
                </a:solidFill>
                <a:latin typeface="Arial" panose="020B0604020202020204" pitchFamily="34" charset="0"/>
                <a:cs typeface="Arial" panose="020B0604020202020204" pitchFamily="34" charset="0"/>
              </a:rPr>
              <a:t>a</a:t>
            </a:r>
            <a:r>
              <a:rPr lang="en-US">
                <a:solidFill>
                  <a:schemeClr val="tx1"/>
                </a:solidFill>
                <a:latin typeface="Arial" panose="020B0604020202020204" pitchFamily="34" charset="0"/>
                <a:cs typeface="Arial" panose="020B0604020202020204" pitchFamily="34" charset="0"/>
              </a:rPr>
              <a:t> safe and supportive classroom culture will encourage students to be open to share their ideas and experiences with others.</a:t>
            </a:r>
          </a:p>
          <a:p>
            <a:pPr marL="294465" indent="-294465">
              <a:spcAft>
                <a:spcPts val="1237"/>
              </a:spcAft>
              <a:buFont typeface="Arial" panose="020B0604020202020204" pitchFamily="34" charset="0"/>
              <a:buChar char="•"/>
            </a:pPr>
            <a:r>
              <a:rPr lang="en-US" b="1">
                <a:solidFill>
                  <a:schemeClr val="tx1"/>
                </a:solidFill>
                <a:latin typeface="Arial" panose="020B0604020202020204" pitchFamily="34" charset="0"/>
                <a:cs typeface="Arial" panose="020B0604020202020204" pitchFamily="34" charset="0"/>
              </a:rPr>
              <a:t>Building</a:t>
            </a:r>
            <a:r>
              <a:rPr lang="en-US">
                <a:solidFill>
                  <a:schemeClr val="tx1"/>
                </a:solidFill>
                <a:latin typeface="Arial" panose="020B0604020202020204" pitchFamily="34" charset="0"/>
                <a:cs typeface="Arial" panose="020B0604020202020204" pitchFamily="34" charset="0"/>
              </a:rPr>
              <a:t> community is worth the extra time and will produce learning gains that will more than compensate for the loss of instruction time.</a:t>
            </a:r>
          </a:p>
          <a:p>
            <a:pPr marL="294465" indent="-294465">
              <a:spcAft>
                <a:spcPts val="1237"/>
              </a:spcAft>
              <a:buFont typeface="Arial" panose="020B0604020202020204" pitchFamily="34" charset="0"/>
              <a:buChar char="•"/>
            </a:pPr>
            <a:r>
              <a:rPr lang="en-US" b="1">
                <a:solidFill>
                  <a:schemeClr val="tx1"/>
                </a:solidFill>
                <a:latin typeface="Arial" panose="020B0604020202020204" pitchFamily="34" charset="0"/>
                <a:cs typeface="Arial" panose="020B0604020202020204" pitchFamily="34" charset="0"/>
              </a:rPr>
              <a:t>Changing</a:t>
            </a:r>
            <a:r>
              <a:rPr lang="en-US">
                <a:solidFill>
                  <a:schemeClr val="tx1"/>
                </a:solidFill>
                <a:latin typeface="Arial" panose="020B0604020202020204" pitchFamily="34" charset="0"/>
                <a:cs typeface="Arial" panose="020B0604020202020204" pitchFamily="34" charset="0"/>
              </a:rPr>
              <a:t> the physical arrangement of the classroom is necessary to shift whose voice and what ideas are valued in discussion.</a:t>
            </a:r>
          </a:p>
          <a:p>
            <a:pPr marL="294465" indent="-294465">
              <a:spcAft>
                <a:spcPts val="1237"/>
              </a:spcAft>
              <a:buFont typeface="Arial" panose="020B0604020202020204" pitchFamily="34" charset="0"/>
              <a:buChar char="•"/>
            </a:pPr>
            <a:r>
              <a:rPr lang="en-US" b="1">
                <a:solidFill>
                  <a:schemeClr val="tx1"/>
                </a:solidFill>
                <a:latin typeface="Arial" panose="020B0604020202020204" pitchFamily="34" charset="0"/>
                <a:cs typeface="Arial" panose="020B0604020202020204" pitchFamily="34" charset="0"/>
              </a:rPr>
              <a:t>Bridging</a:t>
            </a:r>
            <a:r>
              <a:rPr lang="en-US">
                <a:solidFill>
                  <a:schemeClr val="tx1"/>
                </a:solidFill>
                <a:latin typeface="Arial" panose="020B0604020202020204" pitchFamily="34" charset="0"/>
                <a:cs typeface="Arial" panose="020B0604020202020204" pitchFamily="34" charset="0"/>
              </a:rPr>
              <a:t> learning between school, community and the students’ everyday lives will show students you value their individuality.</a:t>
            </a:r>
          </a:p>
          <a:p>
            <a:pPr marL="0" lvl="0" indent="0" algn="l" rtl="0">
              <a:spcBef>
                <a:spcPts val="0"/>
              </a:spcBef>
              <a:spcAft>
                <a:spcPts val="0"/>
              </a:spcAft>
              <a:buNone/>
            </a:pPr>
            <a:endParaRPr/>
          </a:p>
        </p:txBody>
      </p:sp>
      <p:sp>
        <p:nvSpPr>
          <p:cNvPr id="360" name="Google Shape;360;g258e3d2d026_0_5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624220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58e3d2d026_0_37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algn="l" rtl="0" fontAlgn="base"/>
            <a:r>
              <a:rPr lang="en-US" b="1" i="0" u="none" strike="noStrike">
                <a:solidFill>
                  <a:schemeClr val="tx1"/>
                </a:solidFill>
                <a:effectLst/>
                <a:highlight>
                  <a:srgbClr val="FFFFFF"/>
                </a:highlight>
                <a:latin typeface="Arial" panose="020B0604020202020204" pitchFamily="34" charset="0"/>
                <a:cs typeface="Arial" panose="020B0604020202020204" pitchFamily="34" charset="0"/>
              </a:rPr>
              <a:t>Explain:</a:t>
            </a:r>
          </a:p>
          <a:p>
            <a:pPr marL="0" lvl="0" indent="0" algn="l" rtl="0">
              <a:spcBef>
                <a:spcPts val="0"/>
              </a:spcBef>
              <a:spcAft>
                <a:spcPts val="0"/>
              </a:spcAft>
              <a:buNone/>
            </a:pPr>
            <a:r>
              <a:rPr lang="en-US">
                <a:solidFill>
                  <a:schemeClr val="tx1"/>
                </a:solidFill>
                <a:latin typeface="Arial" panose="020B0604020202020204" pitchFamily="34" charset="0"/>
                <a:cs typeface="Arial" panose="020B0604020202020204" pitchFamily="34" charset="0"/>
              </a:rPr>
              <a:t>Take a moment to go back and look at your individual initial thoughts recorded at the start of this session. Consider adding on to your initial thoughts in a different color. How have your thoughts grown or changed after completing session A?</a:t>
            </a:r>
          </a:p>
          <a:p>
            <a:pPr marL="0" lvl="0" indent="0" algn="l" rtl="0">
              <a:spcBef>
                <a:spcPts val="0"/>
              </a:spcBef>
              <a:spcAft>
                <a:spcPts val="0"/>
              </a:spcAft>
              <a:buNone/>
            </a:pPr>
            <a:endParaRPr/>
          </a:p>
        </p:txBody>
      </p:sp>
      <p:sp>
        <p:nvSpPr>
          <p:cNvPr id="355" name="Google Shape;355;g258e3d2d026_0_3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599597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solidFill>
                  <a:schemeClr val="tx1"/>
                </a:solidFill>
                <a:latin typeface="Arial" panose="020B0604020202020204" pitchFamily="34" charset="0"/>
                <a:cs typeface="Arial" panose="020B0604020202020204" pitchFamily="34" charset="0"/>
              </a:rPr>
              <a:t>Explain:</a:t>
            </a:r>
          </a:p>
          <a:p>
            <a:r>
              <a:rPr lang="en-US">
                <a:solidFill>
                  <a:schemeClr val="tx1"/>
                </a:solidFill>
                <a:latin typeface="Arial" panose="020B0604020202020204" pitchFamily="34" charset="0"/>
                <a:cs typeface="Arial" panose="020B0604020202020204" pitchFamily="34" charset="0"/>
              </a:rPr>
              <a:t>We will now begin session A of this module. </a:t>
            </a:r>
          </a:p>
        </p:txBody>
      </p:sp>
      <p:sp>
        <p:nvSpPr>
          <p:cNvPr id="4" name="Slide Number Placeholder 3"/>
          <p:cNvSpPr>
            <a:spLocks noGrp="1"/>
          </p:cNvSpPr>
          <p:nvPr>
            <p:ph type="sldNum" sz="quarter" idx="5"/>
          </p:nvPr>
        </p:nvSpPr>
        <p:spPr/>
        <p:txBody>
          <a:bodyPr/>
          <a:lstStyle/>
          <a:p>
            <a:fld id="{8D2FB3BF-3714-49A2-AA8B-040CF7F88068}" type="slidenum">
              <a:rPr lang="en-US" smtClean="0"/>
              <a:t>2</a:t>
            </a:fld>
            <a:endParaRPr lang="en-US"/>
          </a:p>
        </p:txBody>
      </p:sp>
    </p:spTree>
    <p:extLst>
      <p:ext uri="{BB962C8B-B14F-4D97-AF65-F5344CB8AC3E}">
        <p14:creationId xmlns:p14="http://schemas.microsoft.com/office/powerpoint/2010/main" val="2279820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solidFill>
                  <a:schemeClr val="tx1"/>
                </a:solidFill>
                <a:latin typeface="Arial" panose="020B0604020202020204" pitchFamily="34" charset="0"/>
                <a:cs typeface="Arial" panose="020B0604020202020204" pitchFamily="34" charset="0"/>
              </a:rPr>
              <a:t>Explain:</a:t>
            </a:r>
          </a:p>
          <a:p>
            <a:r>
              <a:rPr lang="en-US" b="0">
                <a:solidFill>
                  <a:schemeClr val="tx1"/>
                </a:solidFill>
                <a:latin typeface="Arial" panose="020B0604020202020204" pitchFamily="34" charset="0"/>
                <a:cs typeface="Arial" panose="020B0604020202020204" pitchFamily="34" charset="0"/>
              </a:rPr>
              <a:t>Take some time to reflect on this session.  Allow time for participants to record their thoughts in the participant packet. </a:t>
            </a:r>
          </a:p>
          <a:p>
            <a:endParaRPr lang="en-US" b="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a:solidFill>
                  <a:schemeClr val="tx1"/>
                </a:solidFill>
                <a:latin typeface="Arial" panose="020B0604020202020204" pitchFamily="34" charset="0"/>
                <a:cs typeface="Arial" panose="020B0604020202020204" pitchFamily="34" charset="0"/>
              </a:rPr>
              <a:t>What do you know? </a:t>
            </a:r>
            <a:r>
              <a:rPr lang="en-US">
                <a:solidFill>
                  <a:schemeClr val="tx1"/>
                </a:solidFill>
                <a:latin typeface="Arial" panose="020B0604020202020204" pitchFamily="34" charset="0"/>
                <a:cs typeface="Arial" panose="020B0604020202020204" pitchFamily="34" charset="0"/>
              </a:rPr>
              <a:t>–Something you have learned from this session. </a:t>
            </a:r>
          </a:p>
          <a:p>
            <a:pPr marL="171450" indent="-171450">
              <a:buFont typeface="Arial" panose="020B0604020202020204" pitchFamily="34" charset="0"/>
              <a:buChar char="•"/>
            </a:pPr>
            <a:r>
              <a:rPr lang="en-US" b="1">
                <a:solidFill>
                  <a:schemeClr val="tx1"/>
                </a:solidFill>
                <a:latin typeface="Arial" panose="020B0604020202020204" pitchFamily="34" charset="0"/>
                <a:cs typeface="Arial" panose="020B0604020202020204" pitchFamily="34" charset="0"/>
              </a:rPr>
              <a:t>Why is it so? </a:t>
            </a:r>
            <a:r>
              <a:rPr lang="en-US">
                <a:solidFill>
                  <a:schemeClr val="tx1"/>
                </a:solidFill>
                <a:latin typeface="Arial" panose="020B0604020202020204" pitchFamily="34" charset="0"/>
                <a:cs typeface="Arial" panose="020B0604020202020204" pitchFamily="34" charset="0"/>
              </a:rPr>
              <a:t>– The why or the evidence that supports what you learned. </a:t>
            </a:r>
          </a:p>
          <a:p>
            <a:pPr marL="171450" indent="-171450">
              <a:buFont typeface="Arial" panose="020B0604020202020204" pitchFamily="34" charset="0"/>
              <a:buChar char="•"/>
            </a:pPr>
            <a:r>
              <a:rPr lang="en-US" b="1">
                <a:solidFill>
                  <a:schemeClr val="tx1"/>
                </a:solidFill>
                <a:latin typeface="Arial" panose="020B0604020202020204" pitchFamily="34" charset="0"/>
                <a:cs typeface="Arial" panose="020B0604020202020204" pitchFamily="34" charset="0"/>
              </a:rPr>
              <a:t>How did you grow? </a:t>
            </a:r>
            <a:r>
              <a:rPr lang="en-US">
                <a:solidFill>
                  <a:schemeClr val="tx1"/>
                </a:solidFill>
                <a:latin typeface="Arial" panose="020B0604020202020204" pitchFamily="34" charset="0"/>
                <a:cs typeface="Arial" panose="020B0604020202020204" pitchFamily="34" charset="0"/>
              </a:rPr>
              <a:t>– Explain how this helped you grow.</a:t>
            </a:r>
          </a:p>
          <a:p>
            <a:pPr marL="171450" indent="-171450">
              <a:buFont typeface="Arial" panose="020B0604020202020204" pitchFamily="34" charset="0"/>
              <a:buChar char="•"/>
            </a:pPr>
            <a:r>
              <a:rPr lang="en-US" b="1">
                <a:solidFill>
                  <a:schemeClr val="tx1"/>
                </a:solidFill>
                <a:latin typeface="Arial" panose="020B0604020202020204" pitchFamily="34" charset="0"/>
                <a:cs typeface="Arial" panose="020B0604020202020204" pitchFamily="34" charset="0"/>
              </a:rPr>
              <a:t>How will it show? </a:t>
            </a:r>
            <a:r>
              <a:rPr lang="en-US">
                <a:solidFill>
                  <a:schemeClr val="tx1"/>
                </a:solidFill>
                <a:latin typeface="Arial" panose="020B0604020202020204" pitchFamily="34" charset="0"/>
                <a:cs typeface="Arial" panose="020B0604020202020204" pitchFamily="34" charset="0"/>
              </a:rPr>
              <a:t>– The actions you are putting into place.</a:t>
            </a:r>
          </a:p>
          <a:p>
            <a:pPr marL="171450" indent="-171450" defTabSz="942289">
              <a:buFont typeface="Arial" panose="020B0604020202020204" pitchFamily="34" charset="0"/>
              <a:buChar char="•"/>
              <a:defRPr/>
            </a:pPr>
            <a:r>
              <a:rPr lang="en-US" b="1">
                <a:solidFill>
                  <a:schemeClr val="tx1"/>
                </a:solidFill>
                <a:latin typeface="Arial" panose="020B0604020202020204" pitchFamily="34" charset="0"/>
                <a:cs typeface="Arial" panose="020B0604020202020204" pitchFamily="34" charset="0"/>
              </a:rPr>
              <a:t>How will this help you know? </a:t>
            </a:r>
            <a:r>
              <a:rPr lang="en-US">
                <a:solidFill>
                  <a:schemeClr val="tx1"/>
                </a:solidFill>
                <a:latin typeface="Arial" panose="020B0604020202020204" pitchFamily="34" charset="0"/>
                <a:cs typeface="Arial" panose="020B0604020202020204" pitchFamily="34" charset="0"/>
              </a:rPr>
              <a:t>– Identify how those actions will help you know you have grown.</a:t>
            </a:r>
          </a:p>
          <a:p>
            <a:endParaRPr lang="en-US">
              <a:solidFill>
                <a:schemeClr val="tx1"/>
              </a:solidFill>
              <a:latin typeface="Arial" panose="020B0604020202020204" pitchFamily="34" charset="0"/>
              <a:cs typeface="Arial" panose="020B0604020202020204" pitchFamily="34" charset="0"/>
            </a:endParaRPr>
          </a:p>
          <a:p>
            <a:r>
              <a:rPr lang="en-US" b="1" i="1">
                <a:solidFill>
                  <a:schemeClr val="tx1"/>
                </a:solidFill>
                <a:latin typeface="Arial" panose="020B0604020202020204" pitchFamily="34" charset="0"/>
                <a:cs typeface="Arial" panose="020B0604020202020204" pitchFamily="34" charset="0"/>
              </a:rPr>
              <a:t>Facilitator Note:</a:t>
            </a:r>
          </a:p>
          <a:p>
            <a:r>
              <a:rPr lang="en-US" i="1">
                <a:solidFill>
                  <a:schemeClr val="tx1"/>
                </a:solidFill>
                <a:latin typeface="Arial" panose="020B0604020202020204" pitchFamily="34" charset="0"/>
                <a:cs typeface="Arial" panose="020B0604020202020204" pitchFamily="34" charset="0"/>
              </a:rPr>
              <a:t>Encourage participants to share how did they grown in this session.  If there is time invite a few to share. </a:t>
            </a:r>
          </a:p>
          <a:p>
            <a:endParaRPr lang="en-US"/>
          </a:p>
        </p:txBody>
      </p:sp>
      <p:sp>
        <p:nvSpPr>
          <p:cNvPr id="4" name="Slide Number Placeholder 3"/>
          <p:cNvSpPr>
            <a:spLocks noGrp="1"/>
          </p:cNvSpPr>
          <p:nvPr>
            <p:ph type="sldNum" sz="quarter" idx="5"/>
          </p:nvPr>
        </p:nvSpPr>
        <p:spPr/>
        <p:txBody>
          <a:bodyPr/>
          <a:lstStyle/>
          <a:p>
            <a:fld id="{8D2FB3BF-3714-49A2-AA8B-040CF7F88068}" type="slidenum">
              <a:rPr lang="en-US" smtClean="0"/>
              <a:t>20</a:t>
            </a:fld>
            <a:endParaRPr lang="en-US"/>
          </a:p>
        </p:txBody>
      </p:sp>
    </p:spTree>
    <p:extLst>
      <p:ext uri="{BB962C8B-B14F-4D97-AF65-F5344CB8AC3E}">
        <p14:creationId xmlns:p14="http://schemas.microsoft.com/office/powerpoint/2010/main" val="272655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lgn="l" rtl="0" fontAlgn="base"/>
            <a:r>
              <a:rPr lang="en-US" b="1" i="0" u="none" strike="noStrike">
                <a:solidFill>
                  <a:schemeClr val="tx1"/>
                </a:solidFill>
                <a:effectLst/>
                <a:highlight>
                  <a:srgbClr val="FFFFFF"/>
                </a:highlight>
                <a:latin typeface="Arial" panose="020B0604020202020204" pitchFamily="34" charset="0"/>
                <a:cs typeface="Arial" panose="020B0604020202020204" pitchFamily="34" charset="0"/>
              </a:rPr>
              <a:t>Explain:</a:t>
            </a:r>
          </a:p>
          <a:p>
            <a:r>
              <a:rPr lang="en-US" sz="1200" kern="1200">
                <a:solidFill>
                  <a:schemeClr val="tx1"/>
                </a:solidFill>
                <a:effectLst/>
                <a:highlight>
                  <a:srgbClr val="FFFFFF"/>
                </a:highlight>
                <a:latin typeface="Arial" panose="020B0604020202020204" pitchFamily="34" charset="0"/>
                <a:ea typeface="+mn-ea"/>
                <a:cs typeface="Arial" panose="020B0604020202020204" pitchFamily="34" charset="0"/>
              </a:rPr>
              <a:t>Consider this quote from Socrates, “The secret of change is to focus all of your energy not on fighting the old, but on building the new.” As you begin to focus your energy on building the new, what small step might you take to establish a safe and supportive classroom culture? </a:t>
            </a:r>
          </a:p>
          <a:p>
            <a:r>
              <a:rPr lang="en-US" sz="1200" kern="1200">
                <a:solidFill>
                  <a:schemeClr val="tx1"/>
                </a:solidFill>
                <a:effectLst/>
                <a:highlight>
                  <a:srgbClr val="FFFFFF"/>
                </a:highlight>
                <a:latin typeface="Arial" panose="020B0604020202020204" pitchFamily="34" charset="0"/>
                <a:ea typeface="+mn-ea"/>
                <a:cs typeface="Arial" panose="020B0604020202020204" pitchFamily="34" charset="0"/>
              </a:rPr>
              <a:t> </a:t>
            </a:r>
          </a:p>
          <a:p>
            <a:r>
              <a:rPr lang="en-US" sz="1200" kern="1200">
                <a:solidFill>
                  <a:schemeClr val="tx1"/>
                </a:solidFill>
                <a:effectLst/>
                <a:highlight>
                  <a:srgbClr val="FFFFFF"/>
                </a:highlight>
                <a:latin typeface="Arial" panose="020B0604020202020204" pitchFamily="34" charset="0"/>
                <a:ea typeface="+mn-ea"/>
                <a:cs typeface="Arial" panose="020B0604020202020204" pitchFamily="34" charset="0"/>
              </a:rPr>
              <a:t>Record your responses in Session 1: Next Steps – Considerations for Implementation section of your participant packet. </a:t>
            </a:r>
          </a:p>
        </p:txBody>
      </p:sp>
      <p:sp>
        <p:nvSpPr>
          <p:cNvPr id="4" name="Slide Number Placeholder 3"/>
          <p:cNvSpPr>
            <a:spLocks noGrp="1"/>
          </p:cNvSpPr>
          <p:nvPr>
            <p:ph type="sldNum" sz="quarter" idx="5"/>
          </p:nvPr>
        </p:nvSpPr>
        <p:spPr/>
        <p:txBody>
          <a:bodyPr/>
          <a:lstStyle/>
          <a:p>
            <a:fld id="{8D2FB3BF-3714-49A2-AA8B-040CF7F88068}" type="slidenum">
              <a:rPr lang="en-US" smtClean="0"/>
              <a:t>21</a:t>
            </a:fld>
            <a:endParaRPr lang="en-US"/>
          </a:p>
        </p:txBody>
      </p:sp>
    </p:spTree>
    <p:extLst>
      <p:ext uri="{BB962C8B-B14F-4D97-AF65-F5344CB8AC3E}">
        <p14:creationId xmlns:p14="http://schemas.microsoft.com/office/powerpoint/2010/main" val="2565695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latin typeface="Arial" panose="020B0604020202020204" pitchFamily="34" charset="0"/>
                <a:cs typeface="Arial" panose="020B0604020202020204" pitchFamily="34" charset="0"/>
              </a:rPr>
              <a:t>Explain: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tx1"/>
                </a:solidFill>
                <a:latin typeface="Arial" panose="020B0604020202020204" pitchFamily="34" charset="0"/>
                <a:cs typeface="Arial" panose="020B0604020202020204" pitchFamily="34" charset="0"/>
              </a:rPr>
              <a:t>We will now begin session B. </a:t>
            </a:r>
          </a:p>
        </p:txBody>
      </p:sp>
      <p:sp>
        <p:nvSpPr>
          <p:cNvPr id="4" name="Slide Number Placeholder 3"/>
          <p:cNvSpPr>
            <a:spLocks noGrp="1"/>
          </p:cNvSpPr>
          <p:nvPr>
            <p:ph type="sldNum" sz="quarter" idx="5"/>
          </p:nvPr>
        </p:nvSpPr>
        <p:spPr/>
        <p:txBody>
          <a:bodyPr/>
          <a:lstStyle/>
          <a:p>
            <a:fld id="{8D2FB3BF-3714-49A2-AA8B-040CF7F88068}" type="slidenum">
              <a:rPr lang="en-US" smtClean="0"/>
              <a:t>22</a:t>
            </a:fld>
            <a:endParaRPr lang="en-US"/>
          </a:p>
        </p:txBody>
      </p:sp>
    </p:spTree>
    <p:extLst>
      <p:ext uri="{BB962C8B-B14F-4D97-AF65-F5344CB8AC3E}">
        <p14:creationId xmlns:p14="http://schemas.microsoft.com/office/powerpoint/2010/main" val="1745646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60FD3-9BF4-2961-2F93-65F881072F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F6F67C-F6EC-C2EE-82D4-47D2C0051C6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F50FD39-6320-FB4C-7077-580B62B91619}"/>
              </a:ext>
            </a:extLst>
          </p:cNvPr>
          <p:cNvSpPr>
            <a:spLocks noGrp="1"/>
          </p:cNvSpPr>
          <p:nvPr>
            <p:ph type="body" idx="1"/>
          </p:nvPr>
        </p:nvSpPr>
        <p:spPr/>
        <p:txBody>
          <a:bodyPr/>
          <a:lstStyle/>
          <a:p>
            <a:r>
              <a:rPr lang="en-US" b="1">
                <a:solidFill>
                  <a:schemeClr val="tx1"/>
                </a:solidFill>
                <a:latin typeface="Arial" panose="020B0604020202020204" pitchFamily="34" charset="0"/>
                <a:cs typeface="Arial" panose="020B0604020202020204" pitchFamily="34" charset="0"/>
              </a:rPr>
              <a:t>Explain: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Arial" panose="020B0604020202020204" pitchFamily="34" charset="0"/>
                <a:ea typeface="+mn-ea"/>
                <a:cs typeface="Arial" panose="020B0604020202020204" pitchFamily="34" charset="0"/>
              </a:rPr>
              <a:t>In session A, our goal was to work through how to establish a learning environment where all students have access and opportunity to learn through discourse.  In this session, we are going to focus on developing a collaborative understanding of science discourse that supports all learners in sensemaking.</a:t>
            </a:r>
          </a:p>
          <a:p>
            <a:endParaRPr lang="en-US"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D6D19AF-A9BD-DEC7-2A8C-47F1602F8D30}"/>
              </a:ext>
            </a:extLst>
          </p:cNvPr>
          <p:cNvSpPr>
            <a:spLocks noGrp="1"/>
          </p:cNvSpPr>
          <p:nvPr>
            <p:ph type="sldNum" sz="quarter" idx="5"/>
          </p:nvPr>
        </p:nvSpPr>
        <p:spPr/>
        <p:txBody>
          <a:bodyPr/>
          <a:lstStyle/>
          <a:p>
            <a:fld id="{8D2FB3BF-3714-49A2-AA8B-040CF7F88068}" type="slidenum">
              <a:rPr lang="en-US" smtClean="0"/>
              <a:t>23</a:t>
            </a:fld>
            <a:endParaRPr lang="en-US"/>
          </a:p>
        </p:txBody>
      </p:sp>
    </p:spTree>
    <p:extLst>
      <p:ext uri="{BB962C8B-B14F-4D97-AF65-F5344CB8AC3E}">
        <p14:creationId xmlns:p14="http://schemas.microsoft.com/office/powerpoint/2010/main" val="223392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E6C09-EDD7-BF00-EDD6-B7FAECEB5F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7A77D9-BB15-3DC5-2126-A8144CC32E4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694C6F8-B02F-988F-F724-53C839D41D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latin typeface="Arial" panose="020B0604020202020204" pitchFamily="34" charset="0"/>
                <a:cs typeface="Arial" panose="020B0604020202020204" pitchFamily="34" charset="0"/>
              </a:rPr>
              <a:t>Explain: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Arial" panose="020B0604020202020204" pitchFamily="34" charset="0"/>
                <a:ea typeface="+mn-ea"/>
                <a:cs typeface="Arial" panose="020B0604020202020204" pitchFamily="34" charset="0"/>
              </a:rPr>
              <a:t>As you can see our focus questions are closely aligned to our goals throughout our sessions. Our focus question for this session will be, “What is science discourse and how does it support sensemaking for all students?”</a:t>
            </a:r>
          </a:p>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5971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solidFill>
                  <a:schemeClr val="tx1"/>
                </a:solidFill>
                <a:latin typeface="Arial" panose="020B0604020202020204" pitchFamily="34" charset="0"/>
                <a:cs typeface="Arial" panose="020B0604020202020204" pitchFamily="34" charset="0"/>
              </a:rPr>
              <a:t>Explain:</a:t>
            </a:r>
          </a:p>
          <a:p>
            <a:r>
              <a:rPr lang="en-US">
                <a:solidFill>
                  <a:schemeClr val="tx1"/>
                </a:solidFill>
                <a:latin typeface="Arial" panose="020B0604020202020204" pitchFamily="34" charset="0"/>
                <a:cs typeface="Arial" panose="020B0604020202020204" pitchFamily="34" charset="0"/>
              </a:rPr>
              <a:t>During the previous session, we came to a consensus that these agreements are important for our community.  We identified what participants would look, sound and feel like while honoring these agreements.  Now, let’s take a moment to reflect on the potential impacts on our learning community if these agreements were fully attended to?  </a:t>
            </a:r>
          </a:p>
          <a:p>
            <a:endParaRPr lang="en-US">
              <a:solidFill>
                <a:schemeClr val="tx1"/>
              </a:solidFill>
              <a:latin typeface="Arial" panose="020B0604020202020204" pitchFamily="34" charset="0"/>
              <a:cs typeface="Arial" panose="020B0604020202020204" pitchFamily="34" charset="0"/>
            </a:endParaRPr>
          </a:p>
          <a:p>
            <a:r>
              <a:rPr lang="en-US" b="1" i="1">
                <a:solidFill>
                  <a:schemeClr val="tx1"/>
                </a:solidFill>
                <a:latin typeface="Arial" panose="020B0604020202020204" pitchFamily="34" charset="0"/>
                <a:cs typeface="Arial" panose="020B0604020202020204" pitchFamily="34" charset="0"/>
              </a:rPr>
              <a:t>Facilitator Note:</a:t>
            </a:r>
          </a:p>
          <a:p>
            <a:r>
              <a:rPr lang="en-US" i="1">
                <a:solidFill>
                  <a:schemeClr val="tx1"/>
                </a:solidFill>
                <a:latin typeface="Arial" panose="020B0604020202020204" pitchFamily="34" charset="0"/>
                <a:cs typeface="Arial" panose="020B0604020202020204" pitchFamily="34" charset="0"/>
              </a:rPr>
              <a:t>You will add the potential impacts for each agreement to the right column on your agreements chart made during session A. </a:t>
            </a:r>
          </a:p>
          <a:p>
            <a:endParaRPr lang="en-US">
              <a:cs typeface="Calibri"/>
            </a:endParaRPr>
          </a:p>
        </p:txBody>
      </p:sp>
      <p:sp>
        <p:nvSpPr>
          <p:cNvPr id="4" name="Slide Number Placeholder 3"/>
          <p:cNvSpPr>
            <a:spLocks noGrp="1"/>
          </p:cNvSpPr>
          <p:nvPr>
            <p:ph type="sldNum" sz="quarter" idx="5"/>
          </p:nvPr>
        </p:nvSpPr>
        <p:spPr/>
        <p:txBody>
          <a:bodyPr/>
          <a:lstStyle/>
          <a:p>
            <a:fld id="{8D2FB3BF-3714-49A2-AA8B-040CF7F88068}" type="slidenum">
              <a:rPr lang="en-US" smtClean="0"/>
              <a:t>25</a:t>
            </a:fld>
            <a:endParaRPr lang="en-US"/>
          </a:p>
        </p:txBody>
      </p:sp>
    </p:spTree>
    <p:extLst>
      <p:ext uri="{BB962C8B-B14F-4D97-AF65-F5344CB8AC3E}">
        <p14:creationId xmlns:p14="http://schemas.microsoft.com/office/powerpoint/2010/main" val="42945850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58e3d2d026_0_37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latin typeface="Arial" panose="020B0604020202020204" pitchFamily="34" charset="0"/>
                <a:cs typeface="Arial" panose="020B0604020202020204" pitchFamily="34" charset="0"/>
              </a:rPr>
              <a:t>Explain: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latin typeface="Arial" panose="020B0604020202020204" pitchFamily="34" charset="0"/>
                <a:cs typeface="Arial" panose="020B0604020202020204" pitchFamily="34" charset="0"/>
              </a:rPr>
              <a:t>Let’s take a meta moment and jot down our initial ideas around today’s focus question in your participant packet, what is science </a:t>
            </a:r>
            <a:r>
              <a:rPr kumimoji="0" lang="en-US" sz="120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discourse and how does it support sensemaking for all students?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Facilitator Note: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Check to see that participants have their participant packet for this module. If not, provide one for them.</a:t>
            </a:r>
            <a:endParaRPr lang="en-US" b="0" i="1">
              <a:solidFill>
                <a:schemeClr val="tx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US"/>
          </a:p>
        </p:txBody>
      </p:sp>
      <p:sp>
        <p:nvSpPr>
          <p:cNvPr id="355" name="Google Shape;355;g258e3d2d026_0_3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solidFill>
                  <a:schemeClr val="tx1"/>
                </a:solidFill>
                <a:latin typeface="Arial" panose="020B0604020202020204" pitchFamily="34" charset="0"/>
                <a:cs typeface="Arial" panose="020B0604020202020204" pitchFamily="34" charset="0"/>
              </a:rPr>
              <a:t>Explain:</a:t>
            </a:r>
            <a:r>
              <a:rPr lang="en-US">
                <a:solidFill>
                  <a:schemeClr val="tx1"/>
                </a:solidFill>
                <a:latin typeface="Arial" panose="020B0604020202020204" pitchFamily="34" charset="0"/>
                <a:cs typeface="Arial" panose="020B0604020202020204" pitchFamily="34" charset="0"/>
              </a:rPr>
              <a:t> </a:t>
            </a:r>
          </a:p>
          <a:p>
            <a:pPr marL="0" lvl="0" indent="0" algn="l" rtl="0">
              <a:lnSpc>
                <a:spcPct val="100000"/>
              </a:lnSpc>
              <a:spcBef>
                <a:spcPts val="0"/>
              </a:spcBef>
              <a:spcAft>
                <a:spcPts val="0"/>
              </a:spcAft>
              <a:buSzPts val="1400"/>
              <a:buNone/>
            </a:pPr>
            <a:r>
              <a:rPr lang="en-US">
                <a:solidFill>
                  <a:schemeClr val="tx1"/>
                </a:solidFill>
                <a:latin typeface="Arial" panose="020B0604020202020204" pitchFamily="34" charset="0"/>
                <a:cs typeface="Arial" panose="020B0604020202020204" pitchFamily="34" charset="0"/>
              </a:rPr>
              <a:t>Pause and reflect on this powerful quote from the National Academy of Science. “In three-dimensional learning, communication and collaboration are the gears that drive sensemaking. </a:t>
            </a:r>
          </a:p>
          <a:p>
            <a:pPr marL="0" lvl="0" indent="0" algn="l" rtl="0">
              <a:lnSpc>
                <a:spcPct val="100000"/>
              </a:lnSpc>
              <a:spcBef>
                <a:spcPts val="0"/>
              </a:spcBef>
              <a:spcAft>
                <a:spcPts val="0"/>
              </a:spcAft>
              <a:buSzPts val="1400"/>
              <a:buNone/>
            </a:pPr>
            <a:endParaRPr lang="en-US">
              <a:solidFill>
                <a:schemeClr val="tx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400"/>
              <a:buNone/>
            </a:pPr>
            <a:r>
              <a:rPr lang="en-US">
                <a:solidFill>
                  <a:schemeClr val="tx1"/>
                </a:solidFill>
                <a:latin typeface="Arial" panose="020B0604020202020204" pitchFamily="34" charset="0"/>
                <a:cs typeface="Arial" panose="020B0604020202020204" pitchFamily="34" charset="0"/>
              </a:rPr>
              <a:t>Would anyone like to share what this quote means to you?</a:t>
            </a:r>
          </a:p>
          <a:p>
            <a:pPr marL="0" lvl="0" indent="0" algn="l" rtl="0">
              <a:lnSpc>
                <a:spcPct val="100000"/>
              </a:lnSpc>
              <a:spcBef>
                <a:spcPts val="0"/>
              </a:spcBef>
              <a:spcAft>
                <a:spcPts val="0"/>
              </a:spcAft>
              <a:buSzPts val="1400"/>
              <a:buNone/>
            </a:pPr>
            <a:endParaRPr lang="en-US">
              <a:solidFill>
                <a:schemeClr val="tx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400"/>
              <a:buNone/>
            </a:pPr>
            <a:r>
              <a:rPr lang="en-US" b="1" i="1">
                <a:solidFill>
                  <a:schemeClr val="tx1"/>
                </a:solidFill>
                <a:latin typeface="Arial" panose="020B0604020202020204" pitchFamily="34" charset="0"/>
                <a:cs typeface="Arial" panose="020B0604020202020204" pitchFamily="34" charset="0"/>
              </a:rPr>
              <a:t>Facilitator Note:</a:t>
            </a:r>
          </a:p>
          <a:p>
            <a:pPr marL="0" lvl="0" indent="0" algn="l" rtl="0">
              <a:lnSpc>
                <a:spcPct val="100000"/>
              </a:lnSpc>
              <a:spcBef>
                <a:spcPts val="0"/>
              </a:spcBef>
              <a:spcAft>
                <a:spcPts val="0"/>
              </a:spcAft>
              <a:buSzPts val="1400"/>
              <a:buNone/>
            </a:pPr>
            <a:r>
              <a:rPr lang="en-US" b="0" i="1">
                <a:solidFill>
                  <a:schemeClr val="tx1"/>
                </a:solidFill>
                <a:latin typeface="Arial" panose="020B0604020202020204" pitchFamily="34" charset="0"/>
                <a:cs typeface="Arial" panose="020B0604020202020204" pitchFamily="34" charset="0"/>
              </a:rPr>
              <a:t>Allow time for participants to share out in whole group. </a:t>
            </a:r>
          </a:p>
          <a:p>
            <a:pPr marL="0" lvl="0" indent="0" algn="l" rtl="0">
              <a:lnSpc>
                <a:spcPct val="100000"/>
              </a:lnSpc>
              <a:spcBef>
                <a:spcPts val="0"/>
              </a:spcBef>
              <a:spcAft>
                <a:spcPts val="0"/>
              </a:spcAft>
              <a:buSzPts val="1400"/>
              <a:buNone/>
            </a:pPr>
            <a:endParaRPr/>
          </a:p>
        </p:txBody>
      </p:sp>
      <p:sp>
        <p:nvSpPr>
          <p:cNvPr id="127" name="Google Shape;12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1" algn="l"/>
            <a:r>
              <a:rPr lang="en-US" sz="1200" b="1" dirty="0">
                <a:solidFill>
                  <a:schemeClr val="tx1"/>
                </a:solidFill>
                <a:latin typeface="Arial" panose="020B0604020202020204" pitchFamily="34" charset="0"/>
                <a:cs typeface="Arial" panose="020B0604020202020204" pitchFamily="34" charset="0"/>
              </a:rPr>
              <a:t>Explain:</a:t>
            </a:r>
          </a:p>
          <a:p>
            <a:pPr marL="0" lvl="1" algn="l"/>
            <a:r>
              <a:rPr lang="en-US" sz="1200" dirty="0">
                <a:solidFill>
                  <a:schemeClr val="tx1"/>
                </a:solidFill>
                <a:latin typeface="Arial" panose="020B0604020202020204" pitchFamily="34" charset="0"/>
                <a:cs typeface="Arial" panose="020B0604020202020204" pitchFamily="34" charset="0"/>
              </a:rPr>
              <a:t>At this time, we are going to engage in a learning experience symmetrical to the classroom experience anchored in a high-quality instructional resource. We will be using a 6</a:t>
            </a:r>
            <a:r>
              <a:rPr lang="en-US" sz="1200" baseline="30000" dirty="0">
                <a:solidFill>
                  <a:schemeClr val="tx1"/>
                </a:solidFill>
                <a:latin typeface="Arial" panose="020B0604020202020204" pitchFamily="34" charset="0"/>
                <a:cs typeface="Arial" panose="020B0604020202020204" pitchFamily="34" charset="0"/>
              </a:rPr>
              <a:t>th</a:t>
            </a:r>
            <a:r>
              <a:rPr lang="en-US" sz="1200" dirty="0">
                <a:solidFill>
                  <a:schemeClr val="tx1"/>
                </a:solidFill>
                <a:latin typeface="Arial" panose="020B0604020202020204" pitchFamily="34" charset="0"/>
                <a:cs typeface="Arial" panose="020B0604020202020204" pitchFamily="34" charset="0"/>
              </a:rPr>
              <a:t> grade unit on Weather, Climate and Water Cycling from the open educational resource, OpenSciEd. It is important to provide </a:t>
            </a:r>
            <a:r>
              <a:rPr lang="en-US" sz="1200" dirty="0">
                <a:solidFill>
                  <a:schemeClr val="tx1"/>
                </a:solidFill>
                <a:highlight>
                  <a:srgbClr val="FFFFFF"/>
                </a:highlight>
                <a:latin typeface="Arial" panose="020B0604020202020204" pitchFamily="34" charset="0"/>
                <a:cs typeface="Arial" panose="020B0604020202020204" pitchFamily="34" charset="0"/>
              </a:rPr>
              <a:t>opportunities to learn in ways that reflect how students learn (</a:t>
            </a:r>
            <a:r>
              <a:rPr lang="en-US" sz="1200" dirty="0">
                <a:solidFill>
                  <a:schemeClr val="tx1"/>
                </a:solidFill>
                <a:highlight>
                  <a:srgbClr val="FFFFFF"/>
                </a:highligh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Mehta and Fine 2019</a:t>
            </a:r>
            <a:r>
              <a:rPr lang="en-US" sz="1200" dirty="0">
                <a:solidFill>
                  <a:schemeClr val="tx1"/>
                </a:solidFill>
                <a:highlight>
                  <a:srgbClr val="FFFFFF"/>
                </a:highlight>
                <a:latin typeface="Arial" panose="020B0604020202020204" pitchFamily="34" charset="0"/>
                <a:cs typeface="Arial" panose="020B0604020202020204" pitchFamily="34" charset="0"/>
              </a:rPr>
              <a:t>). If we expect you as educators to use curricula in ways consistent with the NGSS vision, then the learning experiences designed for teachers should be symmetrical to the learning experiences we design for students. In addition, it a</a:t>
            </a:r>
            <a:r>
              <a:rPr lang="en-US" sz="1200" dirty="0">
                <a:solidFill>
                  <a:schemeClr val="tx1"/>
                </a:solidFill>
                <a:latin typeface="Arial" panose="020B0604020202020204" pitchFamily="34" charset="0"/>
                <a:cs typeface="Arial" panose="020B0604020202020204" pitchFamily="34" charset="0"/>
              </a:rPr>
              <a:t>llows the participants to reflect from multiple perspectives. You will experience learning in the adult learner hat while building background of the phenomenon and reflecting in the teacher hat.</a:t>
            </a:r>
          </a:p>
          <a:p>
            <a:pPr marL="0" lvl="1" algn="l"/>
            <a:endParaRPr lang="en-US" sz="1200" dirty="0">
              <a:solidFill>
                <a:schemeClr val="tx1"/>
              </a:solidFill>
              <a:latin typeface="Arial" panose="020B0604020202020204" pitchFamily="34" charset="0"/>
              <a:cs typeface="Arial" panose="020B0604020202020204" pitchFamily="34" charset="0"/>
            </a:endParaRPr>
          </a:p>
          <a:p>
            <a:pPr marL="0" lvl="1" algn="l"/>
            <a:r>
              <a:rPr lang="en-US" sz="1200" b="1" i="1" dirty="0">
                <a:solidFill>
                  <a:schemeClr val="tx1"/>
                </a:solidFill>
                <a:latin typeface="Arial" panose="020B0604020202020204" pitchFamily="34" charset="0"/>
                <a:cs typeface="Arial" panose="020B0604020202020204" pitchFamily="34" charset="0"/>
              </a:rPr>
              <a:t>Facilitator Note:</a:t>
            </a:r>
          </a:p>
          <a:p>
            <a:pPr marL="0" lvl="1" algn="l"/>
            <a:r>
              <a:rPr lang="en-US" sz="1200" i="1" dirty="0">
                <a:solidFill>
                  <a:schemeClr val="tx1"/>
                </a:solidFill>
                <a:latin typeface="Arial" panose="020B0604020202020204" pitchFamily="34" charset="0"/>
                <a:cs typeface="Arial" panose="020B0604020202020204" pitchFamily="34" charset="0"/>
              </a:rPr>
              <a:t>Refrain from sharing the teacher guide to this lesson prior to engaging as an adult learner. Participants will have the opportunity to examine this later.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D2FB3BF-3714-49A2-AA8B-040CF7F88068}" type="slidenum">
              <a:rPr lang="en-US" smtClean="0"/>
              <a:t>28</a:t>
            </a:fld>
            <a:endParaRPr lang="en-US"/>
          </a:p>
        </p:txBody>
      </p:sp>
    </p:spTree>
    <p:extLst>
      <p:ext uri="{BB962C8B-B14F-4D97-AF65-F5344CB8AC3E}">
        <p14:creationId xmlns:p14="http://schemas.microsoft.com/office/powerpoint/2010/main" val="22660047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Explain:</a:t>
            </a:r>
          </a:p>
          <a:p>
            <a:pPr fontAlgn="bas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As already shared, you will be experiencing the learning from both a teacher and an adult learner perspective. When in “teacher hat,” we will grow our understanding of the phenomenon and analyze the </a:t>
            </a:r>
            <a:r>
              <a:rPr kumimoji="0" lang="en-US" sz="1200" b="0" i="1"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Kentucky Academic Standards </a:t>
            </a:r>
            <a:r>
              <a:rPr lang="en-US" sz="1200" i="1">
                <a:solidFill>
                  <a:schemeClr val="tx1"/>
                </a:solidFill>
                <a:latin typeface="Arial" panose="020B0604020202020204" pitchFamily="34" charset="0"/>
                <a:cs typeface="Arial" panose="020B0604020202020204" pitchFamily="34" charset="0"/>
              </a:rPr>
              <a:t>(KAS) for</a:t>
            </a:r>
            <a:r>
              <a:rPr kumimoji="0" lang="en-US" sz="1200" b="0" i="1"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 Science</a:t>
            </a:r>
            <a:r>
              <a:rPr kumimoji="0" lang="en-US" sz="12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 Most importantly, we will reflect on our teaching and consider new shifts in our teaching practice. ​</a:t>
            </a:r>
            <a:endParaRPr lang="en-US" sz="12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 ​</a:t>
            </a:r>
            <a:endParaRPr lang="en-US" sz="12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As we shift our focus from the “teacher hat” to the “adult learner hat,” it is very important we do not speak as one of our students but rather be engaged in the learning for ourselves. </a:t>
            </a:r>
            <a:r>
              <a:rPr lang="en-US" sz="1200">
                <a:solidFill>
                  <a:schemeClr val="tx1"/>
                </a:solidFill>
                <a:latin typeface="Arial" panose="020B0604020202020204" pitchFamily="34" charset="0"/>
                <a:cs typeface="Arial" panose="020B0604020202020204" pitchFamily="34" charset="0"/>
              </a:rPr>
              <a:t>This will provide a safe space for all participants to engage in the phenomenon, ask questions and deepen their own understanding of the science. Participants will also engage in discourse contributing to the community’s understanding as we make sense of the phenomenon together. </a:t>
            </a:r>
            <a:r>
              <a:rPr kumimoji="0" lang="en-US" sz="12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In the “adult learner hat” it is very important that the participant stays in the learner hat. Staying in the “adult learner hat” will honor the investigative process for the adult learning community as it is very likely that the adults in the room have varying backgrounds and past opportunities to make sense of the science content they are learning. As we navigate between these two hats the corresponding symbol can be found in the upper right-hand corner of the slide.</a:t>
            </a:r>
            <a:endParaRPr lang="en-US" sz="12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Facilitator Note:</a:t>
            </a:r>
            <a:endParaRPr lang="en-US" sz="1200" b="1" i="1"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Refrain from encouraging participants to engage in the learning experience as one of their students. Participants should engage as an adult learner rather than pretending to be a 6</a:t>
            </a:r>
            <a:r>
              <a:rPr kumimoji="0" lang="en-US" sz="1200" b="0" i="1" u="none" strike="noStrike" kern="1200" cap="none" spc="0" normalizeH="0" baseline="30000" noProof="0">
                <a:ln>
                  <a:noFill/>
                </a:ln>
                <a:solidFill>
                  <a:schemeClr val="tx1"/>
                </a:solidFill>
                <a:effectLst/>
                <a:uLnTx/>
                <a:uFillTx/>
                <a:latin typeface="Arial" panose="020B0604020202020204" pitchFamily="34" charset="0"/>
                <a:cs typeface="Arial" panose="020B0604020202020204" pitchFamily="34" charset="0"/>
              </a:rPr>
              <a:t>th</a:t>
            </a:r>
            <a:r>
              <a:rPr kumimoji="0" lang="en-US" sz="1200" b="0" i="1"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 grade student. </a:t>
            </a:r>
            <a:endParaRPr lang="en-US" sz="1200" b="0" i="1"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A poster is linked above in the materials to call attention to these two hats we will be using in our learning together. It may be helpful to have this posted in the room as a reminder for participants. </a:t>
            </a:r>
            <a:endParaRPr lang="en-US" sz="1200" b="0" i="1"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Provide a space for participants to ask clarifying questions regarding these two hats. </a:t>
            </a:r>
          </a:p>
        </p:txBody>
      </p:sp>
    </p:spTree>
    <p:extLst>
      <p:ext uri="{BB962C8B-B14F-4D97-AF65-F5344CB8AC3E}">
        <p14:creationId xmlns:p14="http://schemas.microsoft.com/office/powerpoint/2010/main" val="3123179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solidFill>
                  <a:schemeClr val="tx1"/>
                </a:solidFill>
                <a:latin typeface="Arial" panose="020B0604020202020204" pitchFamily="34" charset="0"/>
                <a:cs typeface="Arial" panose="020B0604020202020204" pitchFamily="34" charset="0"/>
              </a:rPr>
              <a:t>Explain:</a:t>
            </a:r>
          </a:p>
          <a:p>
            <a:r>
              <a:rPr lang="en-US">
                <a:solidFill>
                  <a:schemeClr val="tx1"/>
                </a:solidFill>
                <a:latin typeface="Arial" panose="020B0604020202020204" pitchFamily="34" charset="0"/>
                <a:cs typeface="Arial" panose="020B0604020202020204" pitchFamily="34" charset="0"/>
              </a:rPr>
              <a:t>Throughout this module, we will be learning more about “effective science talk”. During these sessions, we will work toward the goals on the screen. Take a moment to read the goals on the screen. For this first session, we will focus on goal one, establishing a classroom culture where all students have access and opportunity to learn through discourse.</a:t>
            </a:r>
          </a:p>
        </p:txBody>
      </p:sp>
      <p:sp>
        <p:nvSpPr>
          <p:cNvPr id="4" name="Slide Number Placeholder 3"/>
          <p:cNvSpPr>
            <a:spLocks noGrp="1"/>
          </p:cNvSpPr>
          <p:nvPr>
            <p:ph type="sldNum" sz="quarter" idx="5"/>
          </p:nvPr>
        </p:nvSpPr>
        <p:spPr/>
        <p:txBody>
          <a:bodyPr/>
          <a:lstStyle/>
          <a:p>
            <a:fld id="{8D2FB3BF-3714-49A2-AA8B-040CF7F88068}" type="slidenum">
              <a:rPr lang="en-US" smtClean="0"/>
              <a:t>3</a:t>
            </a:fld>
            <a:endParaRPr lang="en-US"/>
          </a:p>
        </p:txBody>
      </p:sp>
    </p:spTree>
    <p:extLst>
      <p:ext uri="{BB962C8B-B14F-4D97-AF65-F5344CB8AC3E}">
        <p14:creationId xmlns:p14="http://schemas.microsoft.com/office/powerpoint/2010/main" val="33323305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1">
                <a:solidFill>
                  <a:schemeClr val="tx1"/>
                </a:solidFill>
                <a:latin typeface="Arial" panose="020B0604020202020204" pitchFamily="34" charset="0"/>
                <a:cs typeface="Arial" panose="020B0604020202020204" pitchFamily="34" charset="0"/>
              </a:rPr>
              <a:t>Explain:</a:t>
            </a:r>
          </a:p>
          <a:p>
            <a:r>
              <a:rPr lang="en-US" sz="1200">
                <a:solidFill>
                  <a:schemeClr val="tx1"/>
                </a:solidFill>
                <a:latin typeface="Arial" panose="020B0604020202020204" pitchFamily="34" charset="0"/>
                <a:cs typeface="Arial" panose="020B0604020202020204" pitchFamily="34" charset="0"/>
              </a:rPr>
              <a:t>To build the background of the phenomenon and answer the driving question, “Why does a lot of hail, rain or snow fall at some times and not others?” You will need some information regarding what has happened prior to engaging as an adult learner. </a:t>
            </a:r>
          </a:p>
          <a:p>
            <a:endParaRPr lang="en-US" sz="1200">
              <a:solidFill>
                <a:schemeClr val="tx1"/>
              </a:solidFill>
              <a:latin typeface="Arial" panose="020B0604020202020204" pitchFamily="34" charset="0"/>
              <a:cs typeface="Arial" panose="020B0604020202020204" pitchFamily="34" charset="0"/>
            </a:endParaRPr>
          </a:p>
          <a:p>
            <a:r>
              <a:rPr lang="en-US" sz="1200">
                <a:solidFill>
                  <a:schemeClr val="tx1"/>
                </a:solidFill>
                <a:latin typeface="Arial" panose="020B0604020202020204" pitchFamily="34" charset="0"/>
                <a:cs typeface="Arial" panose="020B0604020202020204" pitchFamily="34" charset="0"/>
              </a:rPr>
              <a:t>The phenomenon was launched by exploring a series of videos of hailstorms from different locations across the country at different times of the year. From the videos, the observations on the screen were made.</a:t>
            </a:r>
          </a:p>
          <a:p>
            <a:r>
              <a:rPr lang="en-US" sz="1200">
                <a:solidFill>
                  <a:schemeClr val="tx1"/>
                </a:solidFill>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8D2FB3BF-3714-49A2-AA8B-040CF7F88068}" type="slidenum">
              <a:rPr lang="en-US" smtClean="0"/>
              <a:t>30</a:t>
            </a:fld>
            <a:endParaRPr lang="en-US"/>
          </a:p>
        </p:txBody>
      </p:sp>
    </p:spTree>
    <p:extLst>
      <p:ext uri="{BB962C8B-B14F-4D97-AF65-F5344CB8AC3E}">
        <p14:creationId xmlns:p14="http://schemas.microsoft.com/office/powerpoint/2010/main" val="11692906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1">
                <a:solidFill>
                  <a:schemeClr val="tx1"/>
                </a:solidFill>
                <a:latin typeface="Arial" panose="020B0604020202020204" pitchFamily="34" charset="0"/>
                <a:cs typeface="Arial" panose="020B0604020202020204" pitchFamily="34" charset="0"/>
              </a:rPr>
              <a:t>Explain:</a:t>
            </a:r>
          </a:p>
          <a:p>
            <a:r>
              <a:rPr lang="en-US" sz="1200">
                <a:solidFill>
                  <a:schemeClr val="tx1"/>
                </a:solidFill>
                <a:latin typeface="Arial" panose="020B0604020202020204" pitchFamily="34" charset="0"/>
                <a:cs typeface="Arial" panose="020B0604020202020204" pitchFamily="34" charset="0"/>
              </a:rPr>
              <a:t>Next, models were developed to explain what causes this to occur and questions were developed for a driving question board (DQB) about the mechanisms that cause different kinds of precipitation events. Then, investigations were brainstormed that could help them collect data and figure out answers to their questions. The picture on the screen provides a visual of what that could look like. </a:t>
            </a:r>
          </a:p>
          <a:p>
            <a:endParaRPr lang="en-US" sz="1200">
              <a:solidFill>
                <a:schemeClr val="tx1"/>
              </a:solidFill>
              <a:latin typeface="Arial" panose="020B0604020202020204" pitchFamily="34" charset="0"/>
              <a:cs typeface="Arial" panose="020B0604020202020204" pitchFamily="34" charset="0"/>
            </a:endParaRPr>
          </a:p>
          <a:p>
            <a:r>
              <a:rPr lang="en-US" sz="1200" b="1" i="1">
                <a:solidFill>
                  <a:schemeClr val="tx1"/>
                </a:solidFill>
                <a:latin typeface="Arial" panose="020B0604020202020204" pitchFamily="34" charset="0"/>
                <a:cs typeface="Arial" panose="020B0604020202020204" pitchFamily="34" charset="0"/>
              </a:rPr>
              <a:t>Facilitator Note:</a:t>
            </a:r>
          </a:p>
          <a:p>
            <a:r>
              <a:rPr lang="en-US" sz="1200" i="1" strike="noStrike">
                <a:solidFill>
                  <a:schemeClr val="tx1"/>
                </a:solidFill>
                <a:latin typeface="Arial" panose="020B0604020202020204" pitchFamily="34" charset="0"/>
                <a:cs typeface="Arial" panose="020B0604020202020204" pitchFamily="34" charset="0"/>
              </a:rPr>
              <a:t>For more information regarding driving question boards, please refer to the Professional Learning Module, Improving Student Engagement Using a Driving Question Board. https://www.education.ky.gov/_layouts/download.aspx?SourceUrl=/curriculum/standards/kyacadstand/Documents/Driving_Question_Board_Module.pptx </a:t>
            </a: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D2FB3BF-3714-49A2-AA8B-040CF7F88068}" type="slidenum">
              <a:rPr lang="en-US" smtClean="0"/>
              <a:t>31</a:t>
            </a:fld>
            <a:endParaRPr lang="en-US"/>
          </a:p>
        </p:txBody>
      </p:sp>
    </p:spTree>
    <p:extLst>
      <p:ext uri="{BB962C8B-B14F-4D97-AF65-F5344CB8AC3E}">
        <p14:creationId xmlns:p14="http://schemas.microsoft.com/office/powerpoint/2010/main" val="24641644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1">
                <a:solidFill>
                  <a:schemeClr val="tx1"/>
                </a:solidFill>
                <a:latin typeface="Arial" panose="020B0604020202020204" pitchFamily="34" charset="0"/>
                <a:cs typeface="Arial" panose="020B0604020202020204" pitchFamily="34" charset="0"/>
              </a:rPr>
              <a:t>Explain:</a:t>
            </a:r>
          </a:p>
          <a:p>
            <a:r>
              <a:rPr lang="en-US" sz="1200" b="0">
                <a:solidFill>
                  <a:schemeClr val="tx1"/>
                </a:solidFill>
                <a:latin typeface="Arial" panose="020B0604020202020204" pitchFamily="34" charset="0"/>
                <a:cs typeface="Arial" panose="020B0604020202020204" pitchFamily="34" charset="0"/>
              </a:rPr>
              <a:t>L</a:t>
            </a:r>
            <a:r>
              <a:rPr lang="en-US" sz="1200">
                <a:solidFill>
                  <a:schemeClr val="tx1"/>
                </a:solidFill>
                <a:latin typeface="Arial" panose="020B0604020202020204" pitchFamily="34" charset="0"/>
                <a:cs typeface="Arial" panose="020B0604020202020204" pitchFamily="34" charset="0"/>
              </a:rPr>
              <a:t>esson 2 addresses one of the questions on the driving question board, which is what the conditions are like on days when it hails. Photos of hailstorms were provided to make observations and identify patterns. Look at the photos of hailstones. What do you think the students would have noticed or wondered when observing these photos?</a:t>
            </a:r>
          </a:p>
          <a:p>
            <a:endParaRPr lang="en-US" sz="1200">
              <a:solidFill>
                <a:schemeClr val="tx1"/>
              </a:solidFill>
              <a:latin typeface="Arial" panose="020B0604020202020204" pitchFamily="34" charset="0"/>
              <a:cs typeface="Arial" panose="020B0604020202020204" pitchFamily="34" charset="0"/>
            </a:endParaRPr>
          </a:p>
          <a:p>
            <a:r>
              <a:rPr lang="en-US" sz="1200" b="1" i="1">
                <a:solidFill>
                  <a:schemeClr val="tx1"/>
                </a:solidFill>
                <a:latin typeface="Arial" panose="020B0604020202020204" pitchFamily="34" charset="0"/>
                <a:cs typeface="Arial" panose="020B0604020202020204" pitchFamily="34" charset="0"/>
              </a:rPr>
              <a:t>Facilitator Note:</a:t>
            </a:r>
          </a:p>
          <a:p>
            <a:r>
              <a:rPr lang="en-US" sz="1200" b="0" i="1">
                <a:solidFill>
                  <a:schemeClr val="tx1"/>
                </a:solidFill>
                <a:latin typeface="Arial" panose="020B0604020202020204" pitchFamily="34" charset="0"/>
                <a:cs typeface="Arial" panose="020B0604020202020204" pitchFamily="34" charset="0"/>
              </a:rPr>
              <a:t>Allow time for participants to capture their individual thoughts in the participant packet . Then capture the groups’ notices and wonderings on a t-chart. Notices on the left and wonderings on the right. </a:t>
            </a:r>
          </a:p>
        </p:txBody>
      </p:sp>
      <p:sp>
        <p:nvSpPr>
          <p:cNvPr id="4" name="Slide Number Placeholder 3"/>
          <p:cNvSpPr>
            <a:spLocks noGrp="1"/>
          </p:cNvSpPr>
          <p:nvPr>
            <p:ph type="sldNum" sz="quarter" idx="5"/>
          </p:nvPr>
        </p:nvSpPr>
        <p:spPr/>
        <p:txBody>
          <a:bodyPr/>
          <a:lstStyle/>
          <a:p>
            <a:fld id="{8D2FB3BF-3714-49A2-AA8B-040CF7F88068}" type="slidenum">
              <a:rPr lang="en-US" smtClean="0"/>
              <a:t>32</a:t>
            </a:fld>
            <a:endParaRPr lang="en-US"/>
          </a:p>
        </p:txBody>
      </p:sp>
    </p:spTree>
    <p:extLst>
      <p:ext uri="{BB962C8B-B14F-4D97-AF65-F5344CB8AC3E}">
        <p14:creationId xmlns:p14="http://schemas.microsoft.com/office/powerpoint/2010/main" val="34941602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1">
                <a:solidFill>
                  <a:schemeClr val="tx1"/>
                </a:solidFill>
                <a:latin typeface="Arial" panose="020B0604020202020204" pitchFamily="34" charset="0"/>
                <a:cs typeface="Arial" panose="020B0604020202020204" pitchFamily="34" charset="0"/>
              </a:rPr>
              <a:t>Explain:</a:t>
            </a:r>
          </a:p>
          <a:p>
            <a:r>
              <a:rPr lang="en-US" sz="1200">
                <a:solidFill>
                  <a:schemeClr val="tx1"/>
                </a:solidFill>
                <a:latin typeface="Arial" panose="020B0604020202020204" pitchFamily="34" charset="0"/>
                <a:cs typeface="Arial" panose="020B0604020202020204" pitchFamily="34" charset="0"/>
              </a:rPr>
              <a:t>Here are a few notices and wonders about the hailstones. Just like what you mentioned, students noticed… </a:t>
            </a:r>
          </a:p>
          <a:p>
            <a:pPr marL="285750" lvl="0" indent="-285750">
              <a:buClr>
                <a:srgbClr val="000000"/>
              </a:buClr>
              <a:buFont typeface="Arial,Sans-Serif"/>
              <a:buChar char="•"/>
            </a:pPr>
            <a:r>
              <a:rPr lang="en-US" sz="1200" b="0" i="0" u="none" strike="noStrike" noProof="0">
                <a:solidFill>
                  <a:schemeClr val="tx1"/>
                </a:solidFill>
                <a:latin typeface="Arial" panose="020B0604020202020204" pitchFamily="34" charset="0"/>
                <a:cs typeface="Arial" panose="020B0604020202020204" pitchFamily="34" charset="0"/>
              </a:rPr>
              <a:t>Different sizes (small/pea – big/baseball) </a:t>
            </a:r>
          </a:p>
          <a:p>
            <a:pPr marL="285750" lvl="0" indent="-285750">
              <a:buClr>
                <a:srgbClr val="000000"/>
              </a:buClr>
              <a:buFont typeface="Arial,Sans-Serif"/>
              <a:buChar char="•"/>
            </a:pPr>
            <a:r>
              <a:rPr lang="en-US" sz="1200" b="0" i="0" u="none" strike="noStrike" noProof="0">
                <a:solidFill>
                  <a:schemeClr val="tx1"/>
                </a:solidFill>
                <a:latin typeface="Arial" panose="020B0604020202020204" pitchFamily="34" charset="0"/>
                <a:cs typeface="Arial" panose="020B0604020202020204" pitchFamily="34" charset="0"/>
              </a:rPr>
              <a:t>Different shapes (most round with some flat)</a:t>
            </a:r>
          </a:p>
          <a:p>
            <a:pPr marL="285750" lvl="0" indent="-285750">
              <a:buClr>
                <a:srgbClr val="000000"/>
              </a:buClr>
              <a:buFont typeface="Arial,Sans-Serif"/>
              <a:buChar char="•"/>
            </a:pPr>
            <a:r>
              <a:rPr lang="en-US" sz="1200" b="0" i="0" u="none" strike="noStrike" noProof="0">
                <a:solidFill>
                  <a:schemeClr val="tx1"/>
                </a:solidFill>
                <a:latin typeface="Arial" panose="020B0604020202020204" pitchFamily="34" charset="0"/>
                <a:cs typeface="Arial" panose="020B0604020202020204" pitchFamily="34" charset="0"/>
              </a:rPr>
              <a:t>Some smooth and some spiky</a:t>
            </a:r>
          </a:p>
          <a:p>
            <a:pPr marL="285750" lvl="0" indent="-285750">
              <a:buClr>
                <a:srgbClr val="000000"/>
              </a:buClr>
              <a:buFont typeface="Arial,Sans-Serif"/>
              <a:buChar char="•"/>
            </a:pPr>
            <a:r>
              <a:rPr lang="en-US" sz="1200" b="0" i="0" u="none" strike="noStrike" noProof="0">
                <a:solidFill>
                  <a:schemeClr val="tx1"/>
                </a:solidFill>
                <a:latin typeface="Arial" panose="020B0604020202020204" pitchFamily="34" charset="0"/>
                <a:cs typeface="Arial" panose="020B0604020202020204" pitchFamily="34" charset="0"/>
              </a:rPr>
              <a:t>See "layers" or "rings”</a:t>
            </a:r>
          </a:p>
          <a:p>
            <a:pPr marL="285750" lvl="0" indent="-285750">
              <a:buClr>
                <a:srgbClr val="000000"/>
              </a:buClr>
              <a:buFont typeface="Arial,Sans-Serif"/>
              <a:buChar char="•"/>
            </a:pPr>
            <a:endParaRPr lang="en-US" sz="1200" b="0" i="0" u="none" strike="noStrike" noProof="0">
              <a:solidFill>
                <a:schemeClr val="tx1"/>
              </a:solidFill>
              <a:latin typeface="Arial" panose="020B0604020202020204" pitchFamily="34" charset="0"/>
              <a:cs typeface="Arial" panose="020B0604020202020204" pitchFamily="34" charset="0"/>
            </a:endParaRPr>
          </a:p>
          <a:p>
            <a:pPr marL="0" lvl="0" indent="0">
              <a:buClr>
                <a:srgbClr val="000000"/>
              </a:buClr>
              <a:buFont typeface="Arial,Sans-Serif"/>
              <a:buNone/>
            </a:pPr>
            <a:r>
              <a:rPr lang="en-US" sz="1200" b="0" i="0" u="none" strike="noStrike" noProof="0">
                <a:solidFill>
                  <a:schemeClr val="tx1"/>
                </a:solidFill>
                <a:latin typeface="Arial" panose="020B0604020202020204" pitchFamily="34" charset="0"/>
                <a:cs typeface="Arial" panose="020B0604020202020204" pitchFamily="34" charset="0"/>
              </a:rPr>
              <a:t>These notices lead them to wonder…</a:t>
            </a:r>
          </a:p>
          <a:p>
            <a:pPr marL="285750" lvl="0" indent="-285750">
              <a:buClr>
                <a:srgbClr val="000000"/>
              </a:buClr>
              <a:buFont typeface="Arial,Sans-Serif"/>
              <a:buChar char="•"/>
            </a:pPr>
            <a:r>
              <a:rPr lang="en-US" sz="1200" b="0" i="0" u="none" strike="noStrike" noProof="0">
                <a:solidFill>
                  <a:schemeClr val="tx1"/>
                </a:solidFill>
                <a:latin typeface="Arial" panose="020B0604020202020204" pitchFamily="34" charset="0"/>
                <a:cs typeface="Arial" panose="020B0604020202020204" pitchFamily="34" charset="0"/>
              </a:rPr>
              <a:t>How do they get so big?</a:t>
            </a:r>
          </a:p>
          <a:p>
            <a:pPr marL="285750" lvl="0" indent="-285750">
              <a:buClr>
                <a:srgbClr val="000000"/>
              </a:buClr>
              <a:buFont typeface="Arial,Sans-Serif"/>
              <a:buChar char="•"/>
            </a:pPr>
            <a:r>
              <a:rPr lang="en-US" sz="1200" b="0" i="0" u="none" strike="noStrike" noProof="0">
                <a:solidFill>
                  <a:schemeClr val="tx1"/>
                </a:solidFill>
                <a:latin typeface="Arial" panose="020B0604020202020204" pitchFamily="34" charset="0"/>
                <a:cs typeface="Arial" panose="020B0604020202020204" pitchFamily="34" charset="0"/>
              </a:rPr>
              <a:t>What are the "rings"?</a:t>
            </a:r>
          </a:p>
          <a:p>
            <a:pPr marL="285750" lvl="0" indent="-285750">
              <a:buClr>
                <a:srgbClr val="000000"/>
              </a:buClr>
              <a:buFont typeface="Arial,Sans-Serif"/>
              <a:buChar char="•"/>
            </a:pPr>
            <a:r>
              <a:rPr lang="en-US" sz="1200" b="0" i="0" u="none" strike="noStrike" noProof="0">
                <a:solidFill>
                  <a:schemeClr val="tx1"/>
                </a:solidFill>
                <a:latin typeface="Arial" panose="020B0604020202020204" pitchFamily="34" charset="0"/>
                <a:cs typeface="Arial" panose="020B0604020202020204" pitchFamily="34" charset="0"/>
              </a:rPr>
              <a:t>If they are so big, how do they stay up there?</a:t>
            </a:r>
          </a:p>
          <a:p>
            <a:pPr marL="285750" lvl="0" indent="-285750">
              <a:buClr>
                <a:srgbClr val="000000"/>
              </a:buClr>
              <a:buFont typeface="Arial,Sans-Serif"/>
              <a:buChar char="•"/>
            </a:pPr>
            <a:r>
              <a:rPr lang="en-US" sz="1200" b="0" i="0" u="none" strike="noStrike" noProof="0">
                <a:solidFill>
                  <a:schemeClr val="tx1"/>
                </a:solidFill>
                <a:latin typeface="Arial" panose="020B0604020202020204" pitchFamily="34" charset="0"/>
                <a:cs typeface="Arial" panose="020B0604020202020204" pitchFamily="34" charset="0"/>
              </a:rPr>
              <a:t>Why spikes?</a:t>
            </a:r>
            <a:endParaRPr lang="en-US">
              <a:solidFill>
                <a:schemeClr val="tx1"/>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8D2FB3BF-3714-49A2-AA8B-040CF7F88068}" type="slidenum">
              <a:rPr lang="en-US" smtClean="0"/>
              <a:t>33</a:t>
            </a:fld>
            <a:endParaRPr lang="en-US"/>
          </a:p>
        </p:txBody>
      </p:sp>
    </p:spTree>
    <p:extLst>
      <p:ext uri="{BB962C8B-B14F-4D97-AF65-F5344CB8AC3E}">
        <p14:creationId xmlns:p14="http://schemas.microsoft.com/office/powerpoint/2010/main" val="2875420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1">
                <a:solidFill>
                  <a:schemeClr val="tx1"/>
                </a:solidFill>
                <a:latin typeface="Arial" panose="020B0604020202020204" pitchFamily="34" charset="0"/>
                <a:cs typeface="Arial" panose="020B0604020202020204" pitchFamily="34" charset="0"/>
              </a:rPr>
              <a:t>Explain:</a:t>
            </a:r>
          </a:p>
          <a:p>
            <a:r>
              <a:rPr lang="en-US" sz="1200">
                <a:solidFill>
                  <a:schemeClr val="tx1"/>
                </a:solidFill>
                <a:latin typeface="Arial" panose="020B0604020202020204" pitchFamily="34" charset="0"/>
                <a:cs typeface="Arial" panose="020B0604020202020204" pitchFamily="34" charset="0"/>
              </a:rPr>
              <a:t>Utilize the “WIS” strategy to analyze the hail frequency map data for patterns showing the frequency of occurrences of hail in the United States. The WIS strategy stands for “What I see.” Without making any interpretations, what do you think the students would see from the data included on this map? </a:t>
            </a:r>
          </a:p>
          <a:p>
            <a:endParaRPr lang="en-US" sz="1200" i="1" u="none">
              <a:solidFill>
                <a:schemeClr val="tx1"/>
              </a:solidFill>
              <a:latin typeface="Arial" panose="020B0604020202020204" pitchFamily="34" charset="0"/>
              <a:cs typeface="Arial" panose="020B0604020202020204" pitchFamily="34" charset="0"/>
            </a:endParaRPr>
          </a:p>
          <a:p>
            <a:r>
              <a:rPr lang="en-US" sz="1200" b="1" i="1" u="none">
                <a:solidFill>
                  <a:schemeClr val="tx1"/>
                </a:solidFill>
                <a:latin typeface="Arial" panose="020B0604020202020204" pitchFamily="34" charset="0"/>
                <a:cs typeface="Arial" panose="020B0604020202020204" pitchFamily="34" charset="0"/>
              </a:rPr>
              <a:t>Facilitator Note:</a:t>
            </a:r>
          </a:p>
          <a:p>
            <a:r>
              <a:rPr lang="en-US" sz="1200" b="0" i="1">
                <a:solidFill>
                  <a:schemeClr val="tx1"/>
                </a:solidFill>
                <a:latin typeface="Arial" panose="020B0604020202020204" pitchFamily="34" charset="0"/>
                <a:cs typeface="Arial" panose="020B0604020202020204" pitchFamily="34" charset="0"/>
              </a:rPr>
              <a:t>Allow time for participants to capture their individual thoughts in the participant packet. Then capture the groups’ collective ideas on chart paper.   </a:t>
            </a:r>
            <a:endParaRPr lang="en-US" sz="1200" b="0" i="1" u="none">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D2FB3BF-3714-49A2-AA8B-040CF7F88068}" type="slidenum">
              <a:rPr lang="en-US" smtClean="0"/>
              <a:t>34</a:t>
            </a:fld>
            <a:endParaRPr lang="en-US"/>
          </a:p>
        </p:txBody>
      </p:sp>
    </p:spTree>
    <p:extLst>
      <p:ext uri="{BB962C8B-B14F-4D97-AF65-F5344CB8AC3E}">
        <p14:creationId xmlns:p14="http://schemas.microsoft.com/office/powerpoint/2010/main" val="19542301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1">
                <a:solidFill>
                  <a:schemeClr val="tx1"/>
                </a:solidFill>
                <a:latin typeface="Arial" panose="020B0604020202020204" pitchFamily="34" charset="0"/>
                <a:cs typeface="Arial" panose="020B0604020202020204" pitchFamily="34" charset="0"/>
              </a:rPr>
              <a:t>Explain:</a:t>
            </a:r>
          </a:p>
          <a:p>
            <a:r>
              <a:rPr lang="en-US" sz="1200">
                <a:solidFill>
                  <a:schemeClr val="tx1"/>
                </a:solidFill>
                <a:latin typeface="Arial" panose="020B0604020202020204" pitchFamily="34" charset="0"/>
                <a:cs typeface="Arial" panose="020B0604020202020204" pitchFamily="34" charset="0"/>
              </a:rPr>
              <a:t>On the screen you see what the students saw in this data. </a:t>
            </a:r>
          </a:p>
        </p:txBody>
      </p:sp>
      <p:sp>
        <p:nvSpPr>
          <p:cNvPr id="4" name="Slide Number Placeholder 3"/>
          <p:cNvSpPr>
            <a:spLocks noGrp="1"/>
          </p:cNvSpPr>
          <p:nvPr>
            <p:ph type="sldNum" sz="quarter" idx="5"/>
          </p:nvPr>
        </p:nvSpPr>
        <p:spPr/>
        <p:txBody>
          <a:bodyPr/>
          <a:lstStyle/>
          <a:p>
            <a:fld id="{8D2FB3BF-3714-49A2-AA8B-040CF7F88068}" type="slidenum">
              <a:rPr lang="en-US" smtClean="0"/>
              <a:t>35</a:t>
            </a:fld>
            <a:endParaRPr lang="en-US"/>
          </a:p>
        </p:txBody>
      </p:sp>
    </p:spTree>
    <p:extLst>
      <p:ext uri="{BB962C8B-B14F-4D97-AF65-F5344CB8AC3E}">
        <p14:creationId xmlns:p14="http://schemas.microsoft.com/office/powerpoint/2010/main" val="6102829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Arial" panose="020B0604020202020204" pitchFamily="34" charset="0"/>
                <a:cs typeface="Arial" panose="020B0604020202020204" pitchFamily="34" charset="0"/>
              </a:rPr>
              <a:t>Explain: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Arial" panose="020B0604020202020204" pitchFamily="34" charset="0"/>
                <a:cs typeface="Arial" panose="020B0604020202020204" pitchFamily="34" charset="0"/>
              </a:rPr>
              <a:t>From the information gathered from the map, students noticed…  </a:t>
            </a:r>
          </a:p>
          <a:p>
            <a:pPr marL="285750" lvl="0" indent="-285750">
              <a:buFont typeface="Arial"/>
              <a:buChar char="•"/>
            </a:pPr>
            <a:r>
              <a:rPr lang="en-US" sz="1200">
                <a:solidFill>
                  <a:schemeClr val="tx1"/>
                </a:solidFill>
                <a:latin typeface="Arial" panose="020B0604020202020204" pitchFamily="34" charset="0"/>
                <a:cs typeface="Arial" panose="020B0604020202020204" pitchFamily="34" charset="0"/>
              </a:rPr>
              <a:t>Not very many big hail days on the west coast.</a:t>
            </a:r>
          </a:p>
          <a:p>
            <a:pPr marL="285750" lvl="0" indent="-285750">
              <a:buFont typeface="Arial"/>
              <a:buChar char="•"/>
            </a:pPr>
            <a:r>
              <a:rPr lang="en-US" sz="1200">
                <a:solidFill>
                  <a:schemeClr val="tx1"/>
                </a:solidFill>
                <a:latin typeface="Arial" panose="020B0604020202020204" pitchFamily="34" charset="0"/>
                <a:cs typeface="Arial" panose="020B0604020202020204" pitchFamily="34" charset="0"/>
              </a:rPr>
              <a:t>Some places get lots of hail.</a:t>
            </a:r>
          </a:p>
          <a:p>
            <a:pPr marL="285750" lvl="0" indent="-285750">
              <a:buFont typeface="Arial"/>
              <a:buChar char="•"/>
            </a:pPr>
            <a:r>
              <a:rPr lang="en-US" sz="1200">
                <a:solidFill>
                  <a:schemeClr val="tx1"/>
                </a:solidFill>
                <a:latin typeface="Arial" panose="020B0604020202020204" pitchFamily="34" charset="0"/>
                <a:cs typeface="Arial" panose="020B0604020202020204" pitchFamily="34" charset="0"/>
              </a:rPr>
              <a:t>More hail days in the middle of the country.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Arial" panose="020B0604020202020204" pitchFamily="34" charset="0"/>
                <a:cs typeface="Arial" panose="020B0604020202020204" pitchFamily="34" charset="0"/>
              </a:rPr>
              <a:t>and wondered… </a:t>
            </a:r>
          </a:p>
          <a:p>
            <a:pPr marL="285750" lvl="0" indent="-285750">
              <a:buFont typeface="Arial"/>
              <a:buChar char="•"/>
            </a:pPr>
            <a:r>
              <a:rPr lang="en-US" sz="1200">
                <a:solidFill>
                  <a:schemeClr val="tx1"/>
                </a:solidFill>
                <a:latin typeface="Arial" panose="020B0604020202020204" pitchFamily="34" charset="0"/>
                <a:cs typeface="Arial" panose="020B0604020202020204" pitchFamily="34" charset="0"/>
              </a:rPr>
              <a:t>Why more hail in the middle?</a:t>
            </a:r>
          </a:p>
          <a:p>
            <a:pPr marL="285750" lvl="0" indent="-285750">
              <a:buFont typeface="Arial"/>
              <a:buChar char="•"/>
            </a:pPr>
            <a:r>
              <a:rPr lang="en-US" sz="1200">
                <a:solidFill>
                  <a:schemeClr val="tx1"/>
                </a:solidFill>
                <a:latin typeface="Arial" panose="020B0604020202020204" pitchFamily="34" charset="0"/>
                <a:cs typeface="Arial" panose="020B0604020202020204" pitchFamily="34" charset="0"/>
              </a:rPr>
              <a:t>What is it like in the middle where there is more hail?</a:t>
            </a:r>
          </a:p>
          <a:p>
            <a:pPr marL="285750" lvl="0" indent="-285750">
              <a:buFont typeface="Arial"/>
              <a:buChar char="•"/>
            </a:pPr>
            <a:r>
              <a:rPr lang="en-US" sz="1200">
                <a:solidFill>
                  <a:schemeClr val="tx1"/>
                </a:solidFill>
                <a:latin typeface="Arial" panose="020B0604020202020204" pitchFamily="34" charset="0"/>
                <a:cs typeface="Arial" panose="020B0604020202020204" pitchFamily="34" charset="0"/>
              </a:rPr>
              <a:t>What was it like outside on those days?</a:t>
            </a:r>
          </a:p>
          <a:p>
            <a:pPr marL="285750" lvl="0" indent="-285750">
              <a:buFont typeface="Arial"/>
              <a:buChar char="•"/>
            </a:pPr>
            <a:r>
              <a:rPr lang="en-US" sz="1200">
                <a:solidFill>
                  <a:schemeClr val="tx1"/>
                </a:solidFill>
                <a:latin typeface="Arial" panose="020B0604020202020204" pitchFamily="34" charset="0"/>
                <a:cs typeface="Arial" panose="020B0604020202020204" pitchFamily="34" charset="0"/>
              </a:rPr>
              <a:t>Does CA get small hail?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Arial" panose="020B0604020202020204" pitchFamily="34" charset="0"/>
                <a:cs typeface="Arial" panose="020B0604020202020204" pitchFamily="34" charset="0"/>
              </a:rPr>
              <a:t>Are there any additional notice and wondering you had that are not captured here?</a:t>
            </a:r>
            <a:endParaRPr lang="en-US">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D2FB3BF-3714-49A2-AA8B-040CF7F88068}" type="slidenum">
              <a:rPr lang="en-US" smtClean="0"/>
              <a:t>36</a:t>
            </a:fld>
            <a:endParaRPr lang="en-US"/>
          </a:p>
        </p:txBody>
      </p:sp>
    </p:spTree>
    <p:extLst>
      <p:ext uri="{BB962C8B-B14F-4D97-AF65-F5344CB8AC3E}">
        <p14:creationId xmlns:p14="http://schemas.microsoft.com/office/powerpoint/2010/main" val="19542301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1">
                <a:solidFill>
                  <a:schemeClr val="tx1"/>
                </a:solidFill>
                <a:latin typeface="Arial" panose="020B0604020202020204" pitchFamily="34" charset="0"/>
                <a:cs typeface="Arial" panose="020B0604020202020204" pitchFamily="34" charset="0"/>
              </a:rPr>
              <a:t>Explain:</a:t>
            </a:r>
          </a:p>
          <a:p>
            <a:r>
              <a:rPr lang="en-US" sz="1200">
                <a:solidFill>
                  <a:schemeClr val="tx1"/>
                </a:solidFill>
                <a:latin typeface="Arial" panose="020B0604020202020204" pitchFamily="34" charset="0"/>
                <a:cs typeface="Arial" panose="020B0604020202020204" pitchFamily="34" charset="0"/>
              </a:rPr>
              <a:t>Staying in the adult learner hat is one way to honor the figuring out process for our adult learning community.  It is likely that we have varying backgrounds, past experiences and opportunities to make sense of this science. As we shift to the adult learner hat, teacher thoughts or wonderings may linger.  While these thoughts are important, we want to honor staying in the adult learner hat too.  Please feel free to capture these teacher thoughts on a post it note or on the parking lot. </a:t>
            </a:r>
          </a:p>
        </p:txBody>
      </p:sp>
      <p:sp>
        <p:nvSpPr>
          <p:cNvPr id="4" name="Slide Number Placeholder 3"/>
          <p:cNvSpPr>
            <a:spLocks noGrp="1"/>
          </p:cNvSpPr>
          <p:nvPr>
            <p:ph type="sldNum" sz="quarter" idx="5"/>
          </p:nvPr>
        </p:nvSpPr>
        <p:spPr/>
        <p:txBody>
          <a:bodyPr/>
          <a:lstStyle/>
          <a:p>
            <a:fld id="{8D2FB3BF-3714-49A2-AA8B-040CF7F88068}" type="slidenum">
              <a:rPr lang="en-US" smtClean="0"/>
              <a:t>37</a:t>
            </a:fld>
            <a:endParaRPr lang="en-US"/>
          </a:p>
        </p:txBody>
      </p:sp>
    </p:spTree>
    <p:extLst>
      <p:ext uri="{BB962C8B-B14F-4D97-AF65-F5344CB8AC3E}">
        <p14:creationId xmlns:p14="http://schemas.microsoft.com/office/powerpoint/2010/main" val="21906446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1">
                <a:solidFill>
                  <a:schemeClr val="tx1"/>
                </a:solidFill>
                <a:latin typeface="Arial" panose="020B0604020202020204" pitchFamily="34" charset="0"/>
                <a:cs typeface="Arial" panose="020B0604020202020204" pitchFamily="34" charset="0"/>
              </a:rPr>
              <a:t>Explain:</a:t>
            </a:r>
          </a:p>
          <a:p>
            <a:r>
              <a:rPr lang="en-US" sz="1200" i="0">
                <a:solidFill>
                  <a:schemeClr val="tx1"/>
                </a:solidFill>
                <a:latin typeface="Arial" panose="020B0604020202020204" pitchFamily="34" charset="0"/>
                <a:cs typeface="Arial" panose="020B0604020202020204" pitchFamily="34" charset="0"/>
              </a:rPr>
              <a:t>We have weather data from eight sites where hail hit, shown in the map on the right. Three of these storms were present in the videos during the phenomenon launch. Please direct your attention to the photograph of the weather station on the left of the slide. Near each of the eight sites is a weather station that measures weather conditions. What do you think is meant by “weather” and “weather conditions”?</a:t>
            </a:r>
          </a:p>
          <a:p>
            <a:endParaRPr lang="en-US" sz="1200">
              <a:solidFill>
                <a:schemeClr val="tx1"/>
              </a:solidFill>
              <a:latin typeface="Arial" panose="020B0604020202020204" pitchFamily="34" charset="0"/>
              <a:cs typeface="Arial" panose="020B0604020202020204" pitchFamily="34" charset="0"/>
            </a:endParaRPr>
          </a:p>
          <a:p>
            <a:r>
              <a:rPr lang="en-US" sz="1200" i="1">
                <a:solidFill>
                  <a:schemeClr val="tx1"/>
                </a:solidFill>
                <a:latin typeface="Arial" panose="020B0604020202020204" pitchFamily="34" charset="0"/>
                <a:cs typeface="Arial" panose="020B0604020202020204" pitchFamily="34" charset="0"/>
              </a:rPr>
              <a:t>Listen for:</a:t>
            </a:r>
          </a:p>
          <a:p>
            <a:pPr marL="0" indent="0">
              <a:buFont typeface="Arial" panose="020B0604020202020204" pitchFamily="34" charset="0"/>
              <a:buNone/>
            </a:pPr>
            <a:r>
              <a:rPr lang="en-US" sz="1200" i="1">
                <a:solidFill>
                  <a:schemeClr val="tx1"/>
                </a:solidFill>
                <a:latin typeface="Arial" panose="020B0604020202020204" pitchFamily="34" charset="0"/>
                <a:cs typeface="Arial" panose="020B0604020202020204" pitchFamily="34" charset="0"/>
              </a:rPr>
              <a:t>Temperature, Humidity, Wind Speed, Precipitation and Wind Gusts</a:t>
            </a:r>
            <a:br>
              <a:rPr lang="en-US" sz="1200">
                <a:solidFill>
                  <a:schemeClr val="tx1"/>
                </a:solidFill>
                <a:latin typeface="Arial" panose="020B0604020202020204" pitchFamily="34" charset="0"/>
                <a:cs typeface="Arial" panose="020B0604020202020204" pitchFamily="34" charset="0"/>
              </a:rPr>
            </a:br>
            <a:endParaRPr lang="en-US" sz="1200">
              <a:solidFill>
                <a:schemeClr val="tx1"/>
              </a:solidFill>
              <a:latin typeface="Arial" panose="020B0604020202020204" pitchFamily="34" charset="0"/>
              <a:cs typeface="Arial" panose="020B0604020202020204" pitchFamily="34" charset="0"/>
            </a:endParaRPr>
          </a:p>
          <a:p>
            <a:r>
              <a:rPr lang="en-US" sz="1200" b="0" i="0">
                <a:solidFill>
                  <a:schemeClr val="tx1"/>
                </a:solidFill>
                <a:latin typeface="Arial" panose="020B0604020202020204" pitchFamily="34" charset="0"/>
                <a:cs typeface="Arial" panose="020B0604020202020204" pitchFamily="34" charset="0"/>
              </a:rPr>
              <a:t>All these conditions together make up our weather in a particular place at any given point in time. So, when we talk about weather conditions, we mean what the air is like at a given time in terms of things like the temperature, how windy it might be, how humid it is, and other factors.</a:t>
            </a:r>
          </a:p>
        </p:txBody>
      </p:sp>
      <p:sp>
        <p:nvSpPr>
          <p:cNvPr id="4" name="Slide Number Placeholder 3"/>
          <p:cNvSpPr>
            <a:spLocks noGrp="1"/>
          </p:cNvSpPr>
          <p:nvPr>
            <p:ph type="sldNum" sz="quarter" idx="5"/>
          </p:nvPr>
        </p:nvSpPr>
        <p:spPr/>
        <p:txBody>
          <a:bodyPr/>
          <a:lstStyle/>
          <a:p>
            <a:fld id="{8D2FB3BF-3714-49A2-AA8B-040CF7F88068}" type="slidenum">
              <a:rPr lang="en-US" smtClean="0"/>
              <a:t>38</a:t>
            </a:fld>
            <a:endParaRPr lang="en-US"/>
          </a:p>
        </p:txBody>
      </p:sp>
    </p:spTree>
    <p:extLst>
      <p:ext uri="{BB962C8B-B14F-4D97-AF65-F5344CB8AC3E}">
        <p14:creationId xmlns:p14="http://schemas.microsoft.com/office/powerpoint/2010/main" val="5438690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solidFill>
                  <a:schemeClr val="tx1"/>
                </a:solidFill>
                <a:latin typeface="Arial" panose="020B0604020202020204" pitchFamily="34" charset="0"/>
                <a:cs typeface="Arial" panose="020B0604020202020204" pitchFamily="34" charset="0"/>
              </a:rPr>
              <a:t>Explain:</a:t>
            </a:r>
          </a:p>
          <a:p>
            <a:r>
              <a:rPr lang="en-US">
                <a:solidFill>
                  <a:schemeClr val="tx1"/>
                </a:solidFill>
                <a:latin typeface="Arial" panose="020B0604020202020204" pitchFamily="34" charset="0"/>
                <a:cs typeface="Arial" panose="020B0604020202020204" pitchFamily="34" charset="0"/>
              </a:rPr>
              <a:t>We will divide into small groups to analyze hailstorm data at 1 of the 8 sites. During this time, you will be utilizing the Weather Data for Sites. Your group will be assigned one of the sites to analyze. Group 1 will analyze site A and so forth. Each site consists of 3-4 pieces of data. As you are making your observations, consider marking up the data. Feel free to draw arrows to things you noticed. Be sure to capture your observations using the “WIS” What I See strategy. To help make sense of the data, consider putting a mark next to the time the hail event started and use that to help determine the weather conditions around that time of day. </a:t>
            </a:r>
          </a:p>
          <a:p>
            <a:endParaRPr lang="en-US">
              <a:solidFill>
                <a:schemeClr val="tx1"/>
              </a:solidFill>
              <a:latin typeface="Arial" panose="020B0604020202020204" pitchFamily="34" charset="0"/>
              <a:cs typeface="Arial" panose="020B0604020202020204" pitchFamily="34" charset="0"/>
            </a:endParaRPr>
          </a:p>
          <a:p>
            <a:r>
              <a:rPr lang="en-US">
                <a:solidFill>
                  <a:schemeClr val="tx1"/>
                </a:solidFill>
                <a:latin typeface="Arial" panose="020B0604020202020204" pitchFamily="34" charset="0"/>
                <a:cs typeface="Arial" panose="020B0604020202020204" pitchFamily="34" charset="0"/>
              </a:rPr>
              <a:t>Be open to discussion with your group to understand more about your site. As you discuss, be intentional with your discussions by considering the following Communicating in Scientific Ways stems, CSW#2: Observe, CSW#3: Organize Data and Observations and CSW#8: Agree or Disagree with others’ ideas. Before we move into groups, what questions might you have?</a:t>
            </a:r>
          </a:p>
          <a:p>
            <a:endParaRPr lang="en-US">
              <a:solidFill>
                <a:schemeClr val="tx1"/>
              </a:solidFill>
              <a:latin typeface="Arial" panose="020B0604020202020204" pitchFamily="34" charset="0"/>
              <a:cs typeface="Arial" panose="020B0604020202020204" pitchFamily="34" charset="0"/>
            </a:endParaRPr>
          </a:p>
          <a:p>
            <a:r>
              <a:rPr lang="en-US" b="1" i="1">
                <a:solidFill>
                  <a:schemeClr val="tx1"/>
                </a:solidFill>
                <a:latin typeface="Arial" panose="020B0604020202020204" pitchFamily="34" charset="0"/>
                <a:cs typeface="Arial" panose="020B0604020202020204" pitchFamily="34" charset="0"/>
              </a:rPr>
              <a:t>Facilitator Note:</a:t>
            </a:r>
          </a:p>
          <a:p>
            <a:r>
              <a:rPr lang="en-US" b="0" i="1">
                <a:solidFill>
                  <a:schemeClr val="tx1"/>
                </a:solidFill>
                <a:latin typeface="Arial" panose="020B0604020202020204" pitchFamily="34" charset="0"/>
                <a:cs typeface="Arial" panose="020B0604020202020204" pitchFamily="34" charset="0"/>
              </a:rPr>
              <a:t>Participants will need around 8-10 minutes to collect their case data. Consider walking around to check on small groups to address any questions or concerns they have with the task. You may need to remind participants to remain in the adult learner hat. If they have thoughts or questions in their teacher’s hat, capture those on a post it and place it on parking lot. This will honor their thoughts while encouraging them to stay in adult learner hat. </a:t>
            </a: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D2FB3BF-3714-49A2-AA8B-040CF7F88068}" type="slidenum">
              <a:rPr lang="en-US" smtClean="0"/>
              <a:t>39</a:t>
            </a:fld>
            <a:endParaRPr lang="en-US"/>
          </a:p>
        </p:txBody>
      </p:sp>
    </p:spTree>
    <p:extLst>
      <p:ext uri="{BB962C8B-B14F-4D97-AF65-F5344CB8AC3E}">
        <p14:creationId xmlns:p14="http://schemas.microsoft.com/office/powerpoint/2010/main" val="1315875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latin typeface="Arial" panose="020B0604020202020204" pitchFamily="34" charset="0"/>
                <a:cs typeface="Arial" panose="020B0604020202020204" pitchFamily="34" charset="0"/>
              </a:rPr>
              <a:t>Explain: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latin typeface="Arial" panose="020B0604020202020204" pitchFamily="34" charset="0"/>
                <a:cs typeface="Arial" panose="020B0604020202020204" pitchFamily="34" charset="0"/>
              </a:rPr>
              <a:t>This slide shows the content incorporated within this module. At the end of each session, you should have a deeper understanding of academic discourse in order to answer the focus question aligned to each session. To accompany session A’s goal, we will focus on the following question, “How can we establish a classroom culture to ensure all learners have access and opportunity to learn through science discourse?”</a:t>
            </a:r>
          </a:p>
          <a:p>
            <a:endParaRPr lang="en-US">
              <a:cs typeface="Calibri"/>
            </a:endParaRPr>
          </a:p>
        </p:txBody>
      </p:sp>
    </p:spTree>
    <p:extLst>
      <p:ext uri="{BB962C8B-B14F-4D97-AF65-F5344CB8AC3E}">
        <p14:creationId xmlns:p14="http://schemas.microsoft.com/office/powerpoint/2010/main" val="3300933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1">
                <a:solidFill>
                  <a:schemeClr val="tx1"/>
                </a:solidFill>
                <a:latin typeface="Arial" panose="020B0604020202020204" pitchFamily="34" charset="0"/>
                <a:cs typeface="Arial" panose="020B0604020202020204" pitchFamily="34" charset="0"/>
              </a:rPr>
              <a:t>Explain:</a:t>
            </a:r>
          </a:p>
          <a:p>
            <a:r>
              <a:rPr lang="en-US" sz="1200" b="0">
                <a:solidFill>
                  <a:schemeClr val="tx1"/>
                </a:solidFill>
                <a:latin typeface="Arial" panose="020B0604020202020204" pitchFamily="34" charset="0"/>
                <a:cs typeface="Arial" panose="020B0604020202020204" pitchFamily="34" charset="0"/>
              </a:rPr>
              <a:t>Now that you have had some time to look at your case, we will share our site data with the whole group to identify patterns in our hailstorm cases. Please bring your chairs, notebooks, data and pencils to gather in a scientists circle. Record the data observations for each site on chart paper or a spreadsheet. </a:t>
            </a:r>
          </a:p>
          <a:p>
            <a:endParaRPr lang="en-US" sz="1200" b="0">
              <a:solidFill>
                <a:schemeClr val="tx1"/>
              </a:solidFill>
              <a:latin typeface="Arial" panose="020B0604020202020204" pitchFamily="34" charset="0"/>
              <a:cs typeface="Arial" panose="020B0604020202020204" pitchFamily="34" charset="0"/>
            </a:endParaRPr>
          </a:p>
          <a:p>
            <a:r>
              <a:rPr lang="en-US" sz="1200" b="1" i="1">
                <a:solidFill>
                  <a:schemeClr val="tx1"/>
                </a:solidFill>
                <a:latin typeface="Arial" panose="020B0604020202020204" pitchFamily="34" charset="0"/>
                <a:cs typeface="Arial" panose="020B0604020202020204" pitchFamily="34" charset="0"/>
              </a:rPr>
              <a:t>Facilitator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a:solidFill>
                  <a:schemeClr val="tx1"/>
                </a:solidFill>
                <a:latin typeface="Arial" panose="020B0604020202020204" pitchFamily="34" charset="0"/>
                <a:cs typeface="Arial" panose="020B0604020202020204" pitchFamily="34" charset="0"/>
              </a:rPr>
              <a:t>Allow time for participants to capture their individual thoughts in the participant packet.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a:solidFill>
                  <a:schemeClr val="tx1"/>
                </a:solidFill>
                <a:latin typeface="Arial" panose="020B0604020202020204" pitchFamily="34" charset="0"/>
                <a:cs typeface="Arial" panose="020B0604020202020204" pitchFamily="34" charset="0"/>
              </a:rPr>
              <a:t>If time allows, have 2 small groups share their findings and identify patterns across those 2 sites before moving into whole group sharing with all 8 sites. </a:t>
            </a:r>
          </a:p>
        </p:txBody>
      </p:sp>
      <p:sp>
        <p:nvSpPr>
          <p:cNvPr id="4" name="Slide Number Placeholder 3"/>
          <p:cNvSpPr>
            <a:spLocks noGrp="1"/>
          </p:cNvSpPr>
          <p:nvPr>
            <p:ph type="sldNum" sz="quarter" idx="5"/>
          </p:nvPr>
        </p:nvSpPr>
        <p:spPr/>
        <p:txBody>
          <a:bodyPr/>
          <a:lstStyle/>
          <a:p>
            <a:fld id="{8D2FB3BF-3714-49A2-AA8B-040CF7F88068}" type="slidenum">
              <a:rPr lang="en-US" smtClean="0"/>
              <a:t>40</a:t>
            </a:fld>
            <a:endParaRPr lang="en-US"/>
          </a:p>
        </p:txBody>
      </p:sp>
    </p:spTree>
    <p:extLst>
      <p:ext uri="{BB962C8B-B14F-4D97-AF65-F5344CB8AC3E}">
        <p14:creationId xmlns:p14="http://schemas.microsoft.com/office/powerpoint/2010/main" val="15759308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i="1">
                <a:solidFill>
                  <a:schemeClr val="tx1"/>
                </a:solidFill>
                <a:latin typeface="Arial" panose="020B0604020202020204" pitchFamily="34" charset="0"/>
                <a:cs typeface="Arial" panose="020B0604020202020204" pitchFamily="34" charset="0"/>
              </a:rPr>
              <a:t>Facilitator Note:</a:t>
            </a:r>
          </a:p>
          <a:p>
            <a:r>
              <a:rPr lang="en-US" sz="1200" b="0" i="1">
                <a:solidFill>
                  <a:schemeClr val="tx1"/>
                </a:solidFill>
                <a:latin typeface="Arial" panose="020B0604020202020204" pitchFamily="34" charset="0"/>
                <a:cs typeface="Arial" panose="020B0604020202020204" pitchFamily="34" charset="0"/>
              </a:rPr>
              <a:t>Allow time for participants to capture their individual thoughts in the participant packet.</a:t>
            </a:r>
            <a:endParaRPr lang="en-US" b="0" i="1">
              <a:solidFill>
                <a:schemeClr val="tx1"/>
              </a:solidFill>
              <a:latin typeface="Arial" panose="020B0604020202020204" pitchFamily="34" charset="0"/>
              <a:cs typeface="Arial" panose="020B0604020202020204" pitchFamily="34" charset="0"/>
            </a:endParaRPr>
          </a:p>
          <a:p>
            <a:endParaRPr lang="en-US" b="0" i="1">
              <a:solidFill>
                <a:schemeClr val="tx1"/>
              </a:solidFill>
              <a:latin typeface="Arial" panose="020B0604020202020204" pitchFamily="34" charset="0"/>
              <a:cs typeface="Arial" panose="020B0604020202020204" pitchFamily="34" charset="0"/>
            </a:endParaRPr>
          </a:p>
          <a:p>
            <a:r>
              <a:rPr lang="en-US" b="0" i="1">
                <a:solidFill>
                  <a:schemeClr val="tx1"/>
                </a:solidFill>
                <a:latin typeface="Arial" panose="020B0604020202020204" pitchFamily="34" charset="0"/>
                <a:cs typeface="Arial" panose="020B0604020202020204" pitchFamily="34" charset="0"/>
              </a:rPr>
              <a:t>This slide is </a:t>
            </a:r>
            <a:r>
              <a:rPr lang="en-US" b="1" i="1">
                <a:solidFill>
                  <a:schemeClr val="tx1"/>
                </a:solidFill>
                <a:latin typeface="Arial" panose="020B0604020202020204" pitchFamily="34" charset="0"/>
                <a:cs typeface="Arial" panose="020B0604020202020204" pitchFamily="34" charset="0"/>
              </a:rPr>
              <a:t>optional</a:t>
            </a:r>
            <a:r>
              <a:rPr lang="en-US" b="0" i="1">
                <a:solidFill>
                  <a:schemeClr val="tx1"/>
                </a:solidFill>
                <a:latin typeface="Arial" panose="020B0604020202020204" pitchFamily="34" charset="0"/>
                <a:cs typeface="Arial" panose="020B0604020202020204" pitchFamily="34" charset="0"/>
              </a:rPr>
              <a:t> and can be used if someone is working through this module independently.  This will allow the participant to have the completed hailstorm case data for all 8 sites. </a:t>
            </a:r>
          </a:p>
        </p:txBody>
      </p:sp>
      <p:sp>
        <p:nvSpPr>
          <p:cNvPr id="4" name="Slide Number Placeholder 3"/>
          <p:cNvSpPr>
            <a:spLocks noGrp="1"/>
          </p:cNvSpPr>
          <p:nvPr>
            <p:ph type="sldNum" sz="quarter" idx="5"/>
          </p:nvPr>
        </p:nvSpPr>
        <p:spPr/>
        <p:txBody>
          <a:bodyPr/>
          <a:lstStyle/>
          <a:p>
            <a:fld id="{8D2FB3BF-3714-49A2-AA8B-040CF7F88068}" type="slidenum">
              <a:rPr lang="en-US" smtClean="0"/>
              <a:t>41</a:t>
            </a:fld>
            <a:endParaRPr lang="en-US"/>
          </a:p>
        </p:txBody>
      </p:sp>
    </p:spTree>
    <p:extLst>
      <p:ext uri="{BB962C8B-B14F-4D97-AF65-F5344CB8AC3E}">
        <p14:creationId xmlns:p14="http://schemas.microsoft.com/office/powerpoint/2010/main" val="10237109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latin typeface="Arial" panose="020B0604020202020204" pitchFamily="34" charset="0"/>
                <a:cs typeface="Arial" panose="020B0604020202020204" pitchFamily="34" charset="0"/>
              </a:rPr>
              <a:t>Explain: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latin typeface="Arial" panose="020B0604020202020204" pitchFamily="34" charset="0"/>
                <a:cs typeface="Arial" panose="020B0604020202020204" pitchFamily="34" charset="0"/>
              </a:rPr>
              <a:t>We are building our understanding of what the conditions are like when it hails. Let’s continue building our understanding together. What patterns did you notice in the compiled data? Please feel free to share with the group. As we engage in this discussion, I will invite you to use CSW #4: Think of an idea, claim, prediction or model to explain your data and observations. As you discuss, be intentional with your discussions by considering the following CSW stems #7: Listen to others’ ideas and ask clarifying questions, # 9: Add onto someone else’s idea and #11: Consider if new ideas make sense.  </a:t>
            </a:r>
          </a:p>
          <a:p>
            <a:endParaRPr lang="en-US" b="0" i="1" u="none">
              <a:solidFill>
                <a:schemeClr val="tx1"/>
              </a:solidFill>
              <a:latin typeface="Arial" panose="020B0604020202020204" pitchFamily="34" charset="0"/>
              <a:cs typeface="Arial" panose="020B0604020202020204" pitchFamily="34" charset="0"/>
            </a:endParaRPr>
          </a:p>
          <a:p>
            <a:r>
              <a:rPr lang="en-US" b="1" i="1" u="none">
                <a:solidFill>
                  <a:schemeClr val="tx1"/>
                </a:solidFill>
                <a:latin typeface="Arial" panose="020B0604020202020204" pitchFamily="34" charset="0"/>
                <a:cs typeface="Arial" panose="020B0604020202020204" pitchFamily="34" charset="0"/>
              </a:rPr>
              <a:t>Facilitator Note:</a:t>
            </a:r>
          </a:p>
          <a:p>
            <a:r>
              <a:rPr lang="en-US" b="0" i="1">
                <a:solidFill>
                  <a:schemeClr val="tx1"/>
                </a:solidFill>
                <a:latin typeface="Arial" panose="020B0604020202020204" pitchFamily="34" charset="0"/>
                <a:cs typeface="Arial" panose="020B0604020202020204" pitchFamily="34" charset="0"/>
              </a:rPr>
              <a:t>Suggested prompts if participants struggle with identifying patterns:</a:t>
            </a:r>
          </a:p>
          <a:p>
            <a:pPr marL="285750" indent="-285750">
              <a:buFont typeface="Arial" panose="020B0604020202020204" pitchFamily="34" charset="0"/>
              <a:buChar char="•"/>
            </a:pPr>
            <a:r>
              <a:rPr lang="en-US" sz="1200" b="0" i="1" u="none" strike="noStrike">
                <a:solidFill>
                  <a:schemeClr val="tx1"/>
                </a:solidFill>
                <a:effectLst/>
                <a:latin typeface="Arial" panose="020B0604020202020204" pitchFamily="34" charset="0"/>
                <a:cs typeface="Arial" panose="020B0604020202020204" pitchFamily="34" charset="0"/>
              </a:rPr>
              <a:t>What was one pattern you noticed in the location, scale, timing and weather conditions that lead to the formation of hail?</a:t>
            </a:r>
          </a:p>
          <a:p>
            <a:pPr marL="285750" indent="-285750">
              <a:buFont typeface="Arial" panose="020B0604020202020204" pitchFamily="34" charset="0"/>
              <a:buChar char="•"/>
            </a:pPr>
            <a:r>
              <a:rPr lang="en-US" sz="1200" b="0" i="1" u="none" strike="noStrike">
                <a:solidFill>
                  <a:schemeClr val="tx1"/>
                </a:solidFill>
                <a:effectLst/>
                <a:latin typeface="Arial" panose="020B0604020202020204" pitchFamily="34" charset="0"/>
                <a:cs typeface="Arial" panose="020B0604020202020204" pitchFamily="34" charset="0"/>
              </a:rPr>
              <a:t>What does the pattern of data lead you to conclude about the timing of hailstorms?</a:t>
            </a:r>
          </a:p>
          <a:p>
            <a:pPr marL="285750" indent="-285750">
              <a:buFont typeface="Arial" panose="020B0604020202020204" pitchFamily="34" charset="0"/>
              <a:buChar char="•"/>
            </a:pPr>
            <a:r>
              <a:rPr lang="en-US" sz="1200" b="0" i="1" u="none" strike="noStrike">
                <a:solidFill>
                  <a:schemeClr val="tx1"/>
                </a:solidFill>
                <a:effectLst/>
                <a:latin typeface="Arial" panose="020B0604020202020204" pitchFamily="34" charset="0"/>
                <a:cs typeface="Arial" panose="020B0604020202020204" pitchFamily="34" charset="0"/>
              </a:rPr>
              <a:t>What patterns do you observe in the data about the weather conditions around the time of a hailstorm?</a:t>
            </a:r>
          </a:p>
          <a:p>
            <a:pPr marL="285750" indent="-285750">
              <a:buFont typeface="Arial" panose="020B0604020202020204" pitchFamily="34" charset="0"/>
              <a:buChar char="•"/>
            </a:pPr>
            <a:r>
              <a:rPr lang="en-US" sz="1200" b="0" i="1" u="none" strike="noStrike">
                <a:solidFill>
                  <a:schemeClr val="tx1"/>
                </a:solidFill>
                <a:effectLst/>
                <a:latin typeface="Arial" panose="020B0604020202020204" pitchFamily="34" charset="0"/>
                <a:cs typeface="Arial" panose="020B0604020202020204" pitchFamily="34" charset="0"/>
              </a:rPr>
              <a:t>What other patterns do you observe in the data about the weather conditions?</a:t>
            </a:r>
            <a:endParaRPr lang="en-US" b="1" i="1">
              <a:solidFill>
                <a:schemeClr val="tx1"/>
              </a:solidFill>
              <a:latin typeface="Arial" panose="020B0604020202020204" pitchFamily="34" charset="0"/>
              <a:cs typeface="Arial" panose="020B0604020202020204" pitchFamily="34" charset="0"/>
            </a:endParaRPr>
          </a:p>
          <a:p>
            <a:endParaRPr lang="en-US" b="0" i="1" u="none">
              <a:solidFill>
                <a:schemeClr val="tx1"/>
              </a:solidFill>
              <a:latin typeface="Arial" panose="020B0604020202020204" pitchFamily="34" charset="0"/>
              <a:cs typeface="Arial" panose="020B0604020202020204" pitchFamily="34" charset="0"/>
            </a:endParaRPr>
          </a:p>
          <a:p>
            <a:r>
              <a:rPr lang="en-US" b="0" i="1" u="sng">
                <a:solidFill>
                  <a:schemeClr val="tx1"/>
                </a:solidFill>
                <a:latin typeface="Arial" panose="020B0604020202020204" pitchFamily="34" charset="0"/>
                <a:cs typeface="Arial" panose="020B0604020202020204" pitchFamily="34" charset="0"/>
              </a:rPr>
              <a:t>Listen For:</a:t>
            </a:r>
          </a:p>
          <a:p>
            <a:endParaRPr lang="en-US" b="0" i="1">
              <a:solidFill>
                <a:schemeClr val="tx1"/>
              </a:solidFill>
              <a:latin typeface="Arial" panose="020B0604020202020204" pitchFamily="34" charset="0"/>
              <a:cs typeface="Arial" panose="020B0604020202020204" pitchFamily="34" charset="0"/>
            </a:endParaRPr>
          </a:p>
          <a:p>
            <a:r>
              <a:rPr lang="en-US" b="0" i="1">
                <a:solidFill>
                  <a:schemeClr val="tx1"/>
                </a:solidFill>
                <a:latin typeface="Arial" panose="020B0604020202020204" pitchFamily="34" charset="0"/>
                <a:cs typeface="Arial" panose="020B0604020202020204" pitchFamily="34" charset="0"/>
              </a:rPr>
              <a:t>Location and scale</a:t>
            </a:r>
          </a:p>
          <a:p>
            <a:pPr marL="457200" rtl="0" fontAlgn="base">
              <a:spcBef>
                <a:spcPts val="0"/>
              </a:spcBef>
              <a:spcAft>
                <a:spcPts val="0"/>
              </a:spcAft>
              <a:buFont typeface="Arial" panose="020B0604020202020204" pitchFamily="34" charset="0"/>
              <a:buChar char="•"/>
            </a:pPr>
            <a:r>
              <a:rPr lang="en-US" sz="1200" b="0" i="1" u="none" strike="noStrike">
                <a:solidFill>
                  <a:schemeClr val="tx1"/>
                </a:solidFill>
                <a:effectLst/>
                <a:latin typeface="Arial" panose="020B0604020202020204" pitchFamily="34" charset="0"/>
                <a:cs typeface="Arial" panose="020B0604020202020204" pitchFamily="34" charset="0"/>
              </a:rPr>
              <a:t>Hailstorms happen more often in the Midwest.</a:t>
            </a:r>
          </a:p>
          <a:p>
            <a:pPr marL="457200" rtl="0" fontAlgn="base">
              <a:spcBef>
                <a:spcPts val="0"/>
              </a:spcBef>
              <a:spcAft>
                <a:spcPts val="0"/>
              </a:spcAft>
              <a:buFont typeface="Arial" panose="020B0604020202020204" pitchFamily="34" charset="0"/>
              <a:buChar char="•"/>
            </a:pPr>
            <a:r>
              <a:rPr lang="en-US" sz="1200" b="0" i="1" u="none" strike="noStrike">
                <a:solidFill>
                  <a:schemeClr val="tx1"/>
                </a:solidFill>
                <a:effectLst/>
                <a:latin typeface="Arial" panose="020B0604020202020204" pitchFamily="34" charset="0"/>
                <a:cs typeface="Arial" panose="020B0604020202020204" pitchFamily="34" charset="0"/>
              </a:rPr>
              <a:t>Hailstorms appear to happen in “lines”.</a:t>
            </a:r>
          </a:p>
          <a:p>
            <a:pPr marL="457200" rtl="0" fontAlgn="base">
              <a:spcBef>
                <a:spcPts val="0"/>
              </a:spcBef>
              <a:spcAft>
                <a:spcPts val="0"/>
              </a:spcAft>
              <a:buFont typeface="Arial" panose="020B0604020202020204" pitchFamily="34" charset="0"/>
              <a:buChar char="•"/>
            </a:pPr>
            <a:r>
              <a:rPr lang="en-US" sz="1200" b="0" i="1" u="none" strike="noStrike">
                <a:solidFill>
                  <a:schemeClr val="tx1"/>
                </a:solidFill>
                <a:effectLst/>
                <a:latin typeface="Arial" panose="020B0604020202020204" pitchFamily="34" charset="0"/>
                <a:cs typeface="Arial" panose="020B0604020202020204" pitchFamily="34" charset="0"/>
              </a:rPr>
              <a:t>Hailstorms impact relatively small areas (20-60 square miles).</a:t>
            </a:r>
          </a:p>
          <a:p>
            <a:pPr marL="457200" rtl="0" fontAlgn="base">
              <a:spcBef>
                <a:spcPts val="0"/>
              </a:spcBef>
              <a:spcAft>
                <a:spcPts val="0"/>
              </a:spcAft>
              <a:buFont typeface="Arial" panose="020B0604020202020204" pitchFamily="34" charset="0"/>
              <a:buChar char="•"/>
            </a:pPr>
            <a:r>
              <a:rPr lang="en-US" sz="1200" b="0" i="1" u="none" strike="noStrike">
                <a:solidFill>
                  <a:schemeClr val="tx1"/>
                </a:solidFill>
                <a:effectLst/>
                <a:latin typeface="Arial" panose="020B0604020202020204" pitchFamily="34" charset="0"/>
                <a:cs typeface="Arial" panose="020B0604020202020204" pitchFamily="34" charset="0"/>
              </a:rPr>
              <a:t>Hailstorms are relatively short (10-30 minutes).</a:t>
            </a:r>
          </a:p>
          <a:p>
            <a:pPr rtl="0" fontAlgn="base">
              <a:spcBef>
                <a:spcPts val="0"/>
              </a:spcBef>
              <a:spcAft>
                <a:spcPts val="0"/>
              </a:spcAft>
              <a:buFont typeface="Arial" panose="020B0604020202020204" pitchFamily="34" charset="0"/>
              <a:buNone/>
            </a:pPr>
            <a:r>
              <a:rPr lang="en-US" sz="1200" b="0" i="1" u="none" strike="noStrike">
                <a:solidFill>
                  <a:schemeClr val="tx1"/>
                </a:solidFill>
                <a:effectLst/>
                <a:latin typeface="Arial" panose="020B0604020202020204" pitchFamily="34" charset="0"/>
                <a:cs typeface="Arial" panose="020B0604020202020204" pitchFamily="34" charset="0"/>
              </a:rPr>
              <a:t>Timing</a:t>
            </a:r>
          </a:p>
          <a:p>
            <a:pPr marL="457200" rtl="0" fontAlgn="base">
              <a:spcBef>
                <a:spcPts val="0"/>
              </a:spcBef>
              <a:spcAft>
                <a:spcPts val="0"/>
              </a:spcAft>
              <a:buFont typeface="Arial" panose="020B0604020202020204" pitchFamily="34" charset="0"/>
              <a:buChar char="•"/>
            </a:pPr>
            <a:r>
              <a:rPr lang="en-US" sz="1200" b="0" i="1" u="none" strike="noStrike">
                <a:solidFill>
                  <a:schemeClr val="tx1"/>
                </a:solidFill>
                <a:effectLst/>
                <a:latin typeface="Arial" panose="020B0604020202020204" pitchFamily="34" charset="0"/>
                <a:cs typeface="Arial" panose="020B0604020202020204" pitchFamily="34" charset="0"/>
              </a:rPr>
              <a:t>Hail is less common in the winter months.</a:t>
            </a:r>
          </a:p>
          <a:p>
            <a:pPr marL="457200" rtl="0" fontAlgn="base">
              <a:spcBef>
                <a:spcPts val="0"/>
              </a:spcBef>
              <a:spcAft>
                <a:spcPts val="0"/>
              </a:spcAft>
              <a:buFont typeface="Arial" panose="020B0604020202020204" pitchFamily="34" charset="0"/>
              <a:buChar char="•"/>
            </a:pPr>
            <a:r>
              <a:rPr lang="en-US" sz="1200" b="0" i="1" u="none" strike="noStrike">
                <a:solidFill>
                  <a:schemeClr val="tx1"/>
                </a:solidFill>
                <a:effectLst/>
                <a:latin typeface="Arial" panose="020B0604020202020204" pitchFamily="34" charset="0"/>
                <a:cs typeface="Arial" panose="020B0604020202020204" pitchFamily="34" charset="0"/>
              </a:rPr>
              <a:t>Hail happens later in the day.</a:t>
            </a:r>
          </a:p>
          <a:p>
            <a:pPr rtl="0" fontAlgn="base">
              <a:spcBef>
                <a:spcPts val="0"/>
              </a:spcBef>
              <a:spcAft>
                <a:spcPts val="0"/>
              </a:spcAft>
              <a:buFont typeface="Arial" panose="020B0604020202020204" pitchFamily="34" charset="0"/>
              <a:buNone/>
            </a:pPr>
            <a:r>
              <a:rPr lang="en-US" sz="1200" b="0" i="1" u="none" strike="noStrike">
                <a:solidFill>
                  <a:schemeClr val="tx1"/>
                </a:solidFill>
                <a:effectLst/>
                <a:latin typeface="Arial" panose="020B0604020202020204" pitchFamily="34" charset="0"/>
                <a:cs typeface="Arial" panose="020B0604020202020204" pitchFamily="34" charset="0"/>
              </a:rPr>
              <a:t>Weather conditions</a:t>
            </a:r>
          </a:p>
          <a:p>
            <a:pPr marL="457200" rtl="0" fontAlgn="base">
              <a:spcBef>
                <a:spcPts val="0"/>
              </a:spcBef>
              <a:spcAft>
                <a:spcPts val="0"/>
              </a:spcAft>
              <a:buFont typeface="Arial" panose="020B0604020202020204" pitchFamily="34" charset="0"/>
              <a:buChar char="•"/>
            </a:pPr>
            <a:r>
              <a:rPr lang="en-US" sz="1200" b="0" i="1" u="none" strike="noStrike">
                <a:solidFill>
                  <a:schemeClr val="tx1"/>
                </a:solidFill>
                <a:effectLst/>
                <a:latin typeface="Arial" panose="020B0604020202020204" pitchFamily="34" charset="0"/>
                <a:cs typeface="Arial" panose="020B0604020202020204" pitchFamily="34" charset="0"/>
              </a:rPr>
              <a:t>The temperature is relatively warm (above 50℉) on days when it hails.</a:t>
            </a:r>
          </a:p>
          <a:p>
            <a:pPr marL="457200" rtl="0" fontAlgn="base">
              <a:spcBef>
                <a:spcPts val="0"/>
              </a:spcBef>
              <a:spcAft>
                <a:spcPts val="0"/>
              </a:spcAft>
              <a:buFont typeface="Arial" panose="020B0604020202020204" pitchFamily="34" charset="0"/>
              <a:buChar char="•"/>
            </a:pPr>
            <a:r>
              <a:rPr lang="en-US" sz="1200" b="0" i="1" u="none" strike="noStrike">
                <a:solidFill>
                  <a:schemeClr val="tx1"/>
                </a:solidFill>
                <a:effectLst/>
                <a:latin typeface="Arial" panose="020B0604020202020204" pitchFamily="34" charset="0"/>
                <a:cs typeface="Arial" panose="020B0604020202020204" pitchFamily="34" charset="0"/>
              </a:rPr>
              <a:t>Humidity is relatively high when it hails.</a:t>
            </a:r>
          </a:p>
          <a:p>
            <a:pPr marL="457200" rtl="0" fontAlgn="base">
              <a:spcBef>
                <a:spcPts val="0"/>
              </a:spcBef>
              <a:spcAft>
                <a:spcPts val="0"/>
              </a:spcAft>
              <a:buFont typeface="Arial" panose="020B0604020202020204" pitchFamily="34" charset="0"/>
              <a:buChar char="•"/>
            </a:pPr>
            <a:r>
              <a:rPr lang="en-US" sz="1200" b="0" i="1" u="none" strike="noStrike">
                <a:solidFill>
                  <a:schemeClr val="tx1"/>
                </a:solidFill>
                <a:effectLst/>
                <a:latin typeface="Arial" panose="020B0604020202020204" pitchFamily="34" charset="0"/>
                <a:cs typeface="Arial" panose="020B0604020202020204" pitchFamily="34" charset="0"/>
              </a:rPr>
              <a:t>The humidity often goes up and the temperature often goes down and there are often changes in the wind around the time of a hailstorm. (General trends like the one listed are easily identified, though they are difficult ones to find in the data due to the relatively brief nature of the hailstorm vs. where weather stations are located and how often they are sampling the weather conditions.)</a:t>
            </a:r>
          </a:p>
        </p:txBody>
      </p:sp>
      <p:sp>
        <p:nvSpPr>
          <p:cNvPr id="4" name="Slide Number Placeholder 3"/>
          <p:cNvSpPr>
            <a:spLocks noGrp="1"/>
          </p:cNvSpPr>
          <p:nvPr>
            <p:ph type="sldNum" sz="quarter" idx="5"/>
          </p:nvPr>
        </p:nvSpPr>
        <p:spPr/>
        <p:txBody>
          <a:bodyPr/>
          <a:lstStyle/>
          <a:p>
            <a:fld id="{8D2FB3BF-3714-49A2-AA8B-040CF7F88068}" type="slidenum">
              <a:rPr lang="en-US" smtClean="0"/>
              <a:t>42</a:t>
            </a:fld>
            <a:endParaRPr lang="en-US"/>
          </a:p>
        </p:txBody>
      </p:sp>
    </p:spTree>
    <p:extLst>
      <p:ext uri="{BB962C8B-B14F-4D97-AF65-F5344CB8AC3E}">
        <p14:creationId xmlns:p14="http://schemas.microsoft.com/office/powerpoint/2010/main" val="1331705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1">
                <a:solidFill>
                  <a:schemeClr val="tx1"/>
                </a:solidFill>
                <a:latin typeface="Arial" panose="020B0604020202020204" pitchFamily="34" charset="0"/>
                <a:cs typeface="Arial" panose="020B0604020202020204" pitchFamily="34" charset="0"/>
              </a:rPr>
              <a:t>Explain: </a:t>
            </a:r>
          </a:p>
          <a:p>
            <a:r>
              <a:rPr lang="en-US" sz="1200">
                <a:solidFill>
                  <a:schemeClr val="tx1"/>
                </a:solidFill>
                <a:latin typeface="Arial" panose="020B0604020202020204" pitchFamily="34" charset="0"/>
                <a:cs typeface="Arial" panose="020B0604020202020204" pitchFamily="34" charset="0"/>
              </a:rPr>
              <a:t>Now that you have had the opportunity to discuss with your peers and share your thinking as you let your ideas change and grow, take some individual time to capture what we figured out from our analysis and discussion of the hailstorm data in your participant packet. Feel free to use words and/or pictures. </a:t>
            </a:r>
          </a:p>
          <a:p>
            <a:endParaRPr lang="en-US" sz="1200">
              <a:solidFill>
                <a:schemeClr val="tx1"/>
              </a:solidFill>
              <a:latin typeface="Arial" panose="020B0604020202020204" pitchFamily="34" charset="0"/>
              <a:cs typeface="Arial" panose="020B0604020202020204" pitchFamily="34" charset="0"/>
            </a:endParaRPr>
          </a:p>
          <a:p>
            <a:r>
              <a:rPr lang="en-US" sz="1200" b="1" i="1">
                <a:solidFill>
                  <a:schemeClr val="tx1"/>
                </a:solidFill>
                <a:latin typeface="Arial" panose="020B0604020202020204" pitchFamily="34" charset="0"/>
                <a:cs typeface="Arial" panose="020B0604020202020204" pitchFamily="34" charset="0"/>
              </a:rPr>
              <a:t>Facilitator Note:</a:t>
            </a:r>
          </a:p>
          <a:p>
            <a:pPr marL="0" marR="0">
              <a:spcBef>
                <a:spcPts val="0"/>
              </a:spcBef>
              <a:spcAft>
                <a:spcPts val="0"/>
              </a:spcAft>
            </a:pPr>
            <a:r>
              <a:rPr lang="en-US" sz="1200" i="1">
                <a:solidFill>
                  <a:schemeClr val="tx1"/>
                </a:solidFill>
                <a:effectLst/>
                <a:latin typeface="Arial" panose="020B0604020202020204" pitchFamily="34" charset="0"/>
                <a:ea typeface="Calibri" panose="020F0502020204030204" pitchFamily="34" charset="0"/>
              </a:rPr>
              <a:t>Allow time for participants to capture their individual thoughts in the participant packet.</a:t>
            </a:r>
            <a:endParaRPr lang="en-US" sz="1200">
              <a:solidFill>
                <a:schemeClr val="tx1"/>
              </a:solidFill>
              <a:effectLst/>
              <a:latin typeface="Arial" panose="020B0604020202020204" pitchFamily="34" charset="0"/>
              <a:ea typeface="Arial" panose="020B0604020202020204" pitchFamily="34" charset="0"/>
            </a:endParaRPr>
          </a:p>
          <a:p>
            <a:pPr marL="0" marR="0">
              <a:spcBef>
                <a:spcPts val="0"/>
              </a:spcBef>
              <a:spcAft>
                <a:spcPts val="0"/>
              </a:spcAft>
            </a:pPr>
            <a:r>
              <a:rPr lang="en-US" sz="1200" i="1">
                <a:solidFill>
                  <a:schemeClr val="tx1"/>
                </a:solidFill>
                <a:effectLst/>
                <a:latin typeface="Arial" panose="020B0604020202020204" pitchFamily="34" charset="0"/>
                <a:ea typeface="Calibri" panose="020F0502020204030204" pitchFamily="34" charset="0"/>
              </a:rPr>
              <a:t> </a:t>
            </a:r>
            <a:endParaRPr lang="en-US" sz="1200">
              <a:solidFill>
                <a:schemeClr val="tx1"/>
              </a:solidFill>
              <a:effectLst/>
              <a:latin typeface="Arial" panose="020B0604020202020204" pitchFamily="34" charset="0"/>
              <a:ea typeface="Arial" panose="020B0604020202020204" pitchFamily="34" charset="0"/>
            </a:endParaRPr>
          </a:p>
          <a:p>
            <a:r>
              <a:rPr lang="en-US" sz="1200" i="1">
                <a:solidFill>
                  <a:schemeClr val="tx1"/>
                </a:solidFill>
                <a:latin typeface="Arial" panose="020B0604020202020204" pitchFamily="34" charset="0"/>
                <a:cs typeface="Arial" panose="020B0604020202020204" pitchFamily="34" charset="0"/>
              </a:rPr>
              <a:t>Allow participants to share if they feel comfortable. </a:t>
            </a:r>
          </a:p>
          <a:p>
            <a:endParaRPr lang="en-US"/>
          </a:p>
        </p:txBody>
      </p:sp>
      <p:sp>
        <p:nvSpPr>
          <p:cNvPr id="4" name="Slide Number Placeholder 3"/>
          <p:cNvSpPr>
            <a:spLocks noGrp="1"/>
          </p:cNvSpPr>
          <p:nvPr>
            <p:ph type="sldNum" sz="quarter" idx="5"/>
          </p:nvPr>
        </p:nvSpPr>
        <p:spPr/>
        <p:txBody>
          <a:bodyPr/>
          <a:lstStyle/>
          <a:p>
            <a:fld id="{8D2FB3BF-3714-49A2-AA8B-040CF7F88068}" type="slidenum">
              <a:rPr lang="en-US" smtClean="0"/>
              <a:t>43</a:t>
            </a:fld>
            <a:endParaRPr lang="en-US"/>
          </a:p>
        </p:txBody>
      </p:sp>
    </p:spTree>
    <p:extLst>
      <p:ext uri="{BB962C8B-B14F-4D97-AF65-F5344CB8AC3E}">
        <p14:creationId xmlns:p14="http://schemas.microsoft.com/office/powerpoint/2010/main" val="9515575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1">
                <a:solidFill>
                  <a:schemeClr val="tx1"/>
                </a:solidFill>
                <a:latin typeface="Arial" panose="020B0604020202020204" pitchFamily="34" charset="0"/>
                <a:cs typeface="Arial" panose="020B0604020202020204" pitchFamily="34" charset="0"/>
              </a:rPr>
              <a:t>Explain:</a:t>
            </a:r>
          </a:p>
          <a:p>
            <a:r>
              <a:rPr lang="en-US" sz="1200">
                <a:solidFill>
                  <a:schemeClr val="tx1"/>
                </a:solidFill>
                <a:latin typeface="Arial" panose="020B0604020202020204" pitchFamily="34" charset="0"/>
                <a:cs typeface="Arial" panose="020B0604020202020204" pitchFamily="34" charset="0"/>
              </a:rPr>
              <a:t>Now we will reflect on the adult learning experience as a teacher. Take a few moments to jot your thinking down and we will take some time to share with the whole group. Let’s consider the first question, how did the discussion support your sensemaking around hailstorm conditions? How did the discussion encourage participation from all in the learning community? </a:t>
            </a:r>
          </a:p>
          <a:p>
            <a:endParaRPr lang="en-US" sz="1200" b="1">
              <a:solidFill>
                <a:schemeClr val="tx1"/>
              </a:solidFill>
              <a:latin typeface="Arial" panose="020B0604020202020204" pitchFamily="34" charset="0"/>
              <a:cs typeface="Arial" panose="020B0604020202020204" pitchFamily="34" charset="0"/>
            </a:endParaRPr>
          </a:p>
          <a:p>
            <a:r>
              <a:rPr lang="en-US" sz="1200" b="1" i="1">
                <a:solidFill>
                  <a:schemeClr val="tx1"/>
                </a:solidFill>
                <a:latin typeface="Arial" panose="020B0604020202020204" pitchFamily="34" charset="0"/>
                <a:cs typeface="Arial" panose="020B0604020202020204" pitchFamily="34" charset="0"/>
              </a:rPr>
              <a:t>Facilitator Note:</a:t>
            </a:r>
          </a:p>
          <a:p>
            <a:pPr marL="0" marR="0">
              <a:spcBef>
                <a:spcPts val="0"/>
              </a:spcBef>
              <a:spcAft>
                <a:spcPts val="0"/>
              </a:spcAft>
            </a:pPr>
            <a:r>
              <a:rPr lang="en-US" sz="1200" i="1">
                <a:solidFill>
                  <a:schemeClr val="tx1"/>
                </a:solidFill>
                <a:effectLst/>
                <a:latin typeface="Arial" panose="020B0604020202020204" pitchFamily="34" charset="0"/>
                <a:ea typeface="Calibri" panose="020F0502020204030204" pitchFamily="34" charset="0"/>
                <a:cs typeface="Arial" panose="020B0604020202020204" pitchFamily="34" charset="0"/>
              </a:rPr>
              <a:t>Allow time for participants to capture their individual thoughts in the participant packet.</a:t>
            </a:r>
            <a:endParaRPr lang="en-US" sz="120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L="0" marR="0">
              <a:spcBef>
                <a:spcPts val="0"/>
              </a:spcBef>
              <a:spcAft>
                <a:spcPts val="0"/>
              </a:spcAft>
            </a:pPr>
            <a:r>
              <a:rPr lang="en-US" sz="1200" i="1">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lang="en-US" sz="1200">
              <a:solidFill>
                <a:schemeClr val="tx1"/>
              </a:solidFill>
              <a:effectLst/>
              <a:latin typeface="Arial" panose="020B0604020202020204" pitchFamily="34" charset="0"/>
              <a:ea typeface="Arial" panose="020B0604020202020204" pitchFamily="34" charset="0"/>
              <a:cs typeface="Arial" panose="020B0604020202020204" pitchFamily="34" charset="0"/>
            </a:endParaRPr>
          </a:p>
          <a:p>
            <a:r>
              <a:rPr lang="en-US" sz="1200" i="1">
                <a:solidFill>
                  <a:schemeClr val="tx1"/>
                </a:solidFill>
                <a:latin typeface="Arial" panose="020B0604020202020204" pitchFamily="34" charset="0"/>
                <a:cs typeface="Arial" panose="020B0604020202020204" pitchFamily="34" charset="0"/>
              </a:rPr>
              <a:t>Check the parking lot or ask the participants if they have any questions they would like to discuss in the teacher hat</a:t>
            </a:r>
            <a:r>
              <a:rPr lang="en-US" sz="1200" i="0">
                <a:solidFill>
                  <a:schemeClr val="tx1"/>
                </a:solidFill>
                <a:latin typeface="Arial" panose="020B0604020202020204" pitchFamily="34" charset="0"/>
                <a:cs typeface="Arial" panose="020B0604020202020204" pitchFamily="34" charset="0"/>
              </a:rPr>
              <a:t>. </a:t>
            </a: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D2FB3BF-3714-49A2-AA8B-040CF7F88068}" type="slidenum">
              <a:rPr lang="en-US" smtClean="0"/>
              <a:t>44</a:t>
            </a:fld>
            <a:endParaRPr lang="en-US"/>
          </a:p>
        </p:txBody>
      </p:sp>
    </p:spTree>
    <p:extLst>
      <p:ext uri="{BB962C8B-B14F-4D97-AF65-F5344CB8AC3E}">
        <p14:creationId xmlns:p14="http://schemas.microsoft.com/office/powerpoint/2010/main" val="5608860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46" name="Google Shape;14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a:solidFill>
                  <a:schemeClr val="tx1"/>
                </a:solidFill>
                <a:latin typeface="Arial" panose="020B0604020202020204" pitchFamily="34" charset="0"/>
                <a:cs typeface="Arial" panose="020B0604020202020204" pitchFamily="34" charset="0"/>
              </a:rPr>
              <a:t>Explain: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solidFill>
                  <a:schemeClr val="tx1"/>
                </a:solidFill>
                <a:latin typeface="Arial" panose="020B0604020202020204" pitchFamily="34" charset="0"/>
                <a:cs typeface="Arial" panose="020B0604020202020204" pitchFamily="34" charset="0"/>
              </a:rPr>
              <a:t>In the top right-hand corner of your discussion diamond protocol found in your participant packet, record your initial ideas and understanding answering the following question. Feel free to use words and/or pictures.</a:t>
            </a:r>
          </a:p>
          <a:p>
            <a:pPr lvl="1" indent="-374650">
              <a:buClr>
                <a:schemeClr val="dk2"/>
              </a:buClr>
              <a:buSzPts val="2300"/>
              <a:buFont typeface="Lato"/>
              <a:buChar char="•"/>
            </a:pPr>
            <a:r>
              <a:rPr lang="en-US">
                <a:solidFill>
                  <a:schemeClr val="tx1"/>
                </a:solidFill>
                <a:latin typeface="Arial" panose="020B0604020202020204" pitchFamily="34" charset="0"/>
                <a:cs typeface="Arial" panose="020B0604020202020204" pitchFamily="34" charset="0"/>
              </a:rPr>
              <a:t>What does science discourse look like when all students’ voices are valued and heard? How can we know if we are making progress toward achieving this?</a:t>
            </a:r>
          </a:p>
          <a:p>
            <a:pPr lvl="1" indent="-374650">
              <a:buClr>
                <a:schemeClr val="dk2"/>
              </a:buClr>
              <a:buSzPts val="2300"/>
              <a:buFont typeface="Lato"/>
              <a:buChar char="•"/>
            </a:pPr>
            <a:r>
              <a:rPr lang="en-US" sz="1200">
                <a:solidFill>
                  <a:schemeClr val="tx1"/>
                </a:solidFill>
                <a:latin typeface="Arial" panose="020B0604020202020204" pitchFamily="34" charset="0"/>
                <a:cs typeface="Arial" panose="020B0604020202020204" pitchFamily="34" charset="0"/>
              </a:rPr>
              <a:t>How might science discourse </a:t>
            </a:r>
            <a:r>
              <a:rPr lang="en-US" sz="1200" b="0" i="0">
                <a:solidFill>
                  <a:schemeClr val="tx1"/>
                </a:solidFill>
                <a:latin typeface="Arial" panose="020B0604020202020204" pitchFamily="34" charset="0"/>
                <a:cs typeface="Arial" panose="020B0604020202020204" pitchFamily="34" charset="0"/>
              </a:rPr>
              <a:t>support</a:t>
            </a:r>
            <a:r>
              <a:rPr lang="en-US" sz="1200">
                <a:solidFill>
                  <a:schemeClr val="tx1"/>
                </a:solidFill>
                <a:latin typeface="Arial" panose="020B0604020202020204" pitchFamily="34" charset="0"/>
                <a:cs typeface="Arial" panose="020B0604020202020204" pitchFamily="34" charset="0"/>
              </a:rPr>
              <a:t> sensemaking for all students?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solidFill>
                <a:schemeClr val="tx1"/>
              </a:solidFill>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1400"/>
              <a:buFont typeface="Arial"/>
              <a:buNone/>
            </a:pPr>
            <a:r>
              <a:rPr lang="en-US" b="1" i="1">
                <a:solidFill>
                  <a:schemeClr val="tx1"/>
                </a:solidFill>
                <a:latin typeface="Arial" panose="020B0604020202020204" pitchFamily="34" charset="0"/>
                <a:cs typeface="Arial" panose="020B0604020202020204" pitchFamily="34" charset="0"/>
              </a:rPr>
              <a:t>Facilitator Note: </a:t>
            </a:r>
          </a:p>
          <a:p>
            <a:pPr marL="0" marR="0" lvl="0" indent="0" algn="l" rtl="0">
              <a:lnSpc>
                <a:spcPct val="100000"/>
              </a:lnSpc>
              <a:spcBef>
                <a:spcPts val="0"/>
              </a:spcBef>
              <a:spcAft>
                <a:spcPts val="0"/>
              </a:spcAft>
              <a:buClr>
                <a:srgbClr val="000000"/>
              </a:buClr>
              <a:buSzPts val="1400"/>
              <a:buFont typeface="Arial"/>
              <a:buNone/>
            </a:pPr>
            <a:r>
              <a:rPr lang="en-US" i="1">
                <a:solidFill>
                  <a:schemeClr val="tx1"/>
                </a:solidFill>
                <a:latin typeface="Arial" panose="020B0604020202020204" pitchFamily="34" charset="0"/>
                <a:cs typeface="Arial" panose="020B0604020202020204" pitchFamily="34" charset="0"/>
              </a:rPr>
              <a:t>The discussion diamond protocol is designed for a group of four coming to a consensus. If you are working through the module independently, you may want to adapt the protocol. You can write your ideas from each learning experience on each corner then pull all your ideas together in the middle in the form of a summary of your learning. </a:t>
            </a:r>
          </a:p>
          <a:p>
            <a:pPr marL="457200" marR="0" lvl="0" indent="-228600" algn="l" rtl="0">
              <a:lnSpc>
                <a:spcPct val="100000"/>
              </a:lnSpc>
              <a:spcBef>
                <a:spcPts val="0"/>
              </a:spcBef>
              <a:spcAft>
                <a:spcPts val="0"/>
              </a:spcAft>
              <a:buClr>
                <a:srgbClr val="000000"/>
              </a:buClr>
              <a:buSzPts val="1400"/>
              <a:buFont typeface="Arial"/>
              <a:buNone/>
            </a:pPr>
            <a:endParaRPr lang="en-US">
              <a:latin typeface="Arial" panose="020B0604020202020204" pitchFamily="34" charset="0"/>
              <a:cs typeface="Arial" panose="020B0604020202020204" pitchFamily="34" charset="0"/>
            </a:endParaRPr>
          </a:p>
        </p:txBody>
      </p:sp>
      <p:sp>
        <p:nvSpPr>
          <p:cNvPr id="147" name="Google Shape;14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45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solidFill>
                  <a:schemeClr val="tx1"/>
                </a:solidFill>
                <a:latin typeface="Arial" panose="020B0604020202020204" pitchFamily="34" charset="0"/>
                <a:cs typeface="Arial" panose="020B0604020202020204" pitchFamily="34" charset="0"/>
              </a:rPr>
              <a:t>Explain:</a:t>
            </a:r>
          </a:p>
          <a:p>
            <a:r>
              <a:rPr lang="en-US">
                <a:solidFill>
                  <a:schemeClr val="tx1"/>
                </a:solidFill>
                <a:latin typeface="Arial" panose="020B0604020202020204" pitchFamily="34" charset="0"/>
                <a:cs typeface="Arial" panose="020B0604020202020204" pitchFamily="34" charset="0"/>
              </a:rPr>
              <a:t>Read the “</a:t>
            </a:r>
            <a:r>
              <a:rPr lang="en-US" sz="1200">
                <a:cs typeface="Arial"/>
              </a:rPr>
              <a:t>How can I get my students to learn science by productively talking with each other</a:t>
            </a:r>
            <a:r>
              <a:rPr lang="en-US">
                <a:solidFill>
                  <a:schemeClr val="tx1"/>
                </a:solidFill>
                <a:latin typeface="Arial" panose="020B0604020202020204" pitchFamily="34" charset="0"/>
                <a:cs typeface="Arial" panose="020B0604020202020204" pitchFamily="34" charset="0"/>
              </a:rPr>
              <a:t>”</a:t>
            </a:r>
            <a:r>
              <a:rPr lang="en-US" sz="1200">
                <a:solidFill>
                  <a:schemeClr val="tx1"/>
                </a:solidFill>
                <a:latin typeface="Arial" panose="020B0604020202020204" pitchFamily="34" charset="0"/>
                <a:cs typeface="Arial" panose="020B0604020202020204" pitchFamily="34" charset="0"/>
              </a:rPr>
              <a:t>. As you read, respond to the following questions in your participant packet:</a:t>
            </a:r>
          </a:p>
          <a:p>
            <a:endParaRPr lang="en-US" sz="1200">
              <a:solidFill>
                <a:schemeClr val="tx1"/>
              </a:solidFill>
              <a:latin typeface="Arial" panose="020B0604020202020204" pitchFamily="34" charset="0"/>
              <a:cs typeface="Arial" panose="020B0604020202020204" pitchFamily="34" charset="0"/>
            </a:endParaRPr>
          </a:p>
          <a:p>
            <a:pPr marL="342900" indent="-342900" algn="l" rtl="0" fontAlgn="base">
              <a:buFont typeface="Arial" panose="020B0604020202020204" pitchFamily="34" charset="0"/>
              <a:buChar char="•"/>
            </a:pPr>
            <a:r>
              <a:rPr lang="en-US" sz="1200" b="0" i="0" u="none" strike="noStrike">
                <a:solidFill>
                  <a:schemeClr val="tx1"/>
                </a:solidFill>
                <a:effectLst/>
                <a:latin typeface="Arial" panose="020B0604020202020204" pitchFamily="34" charset="0"/>
                <a:cs typeface="Arial" panose="020B0604020202020204" pitchFamily="34" charset="0"/>
              </a:rPr>
              <a:t>What is the purpose of discourse in the science classroom?</a:t>
            </a:r>
            <a:endParaRPr lang="en-US" sz="1200">
              <a:solidFill>
                <a:schemeClr val="tx1"/>
              </a:solidFill>
              <a:latin typeface="Arial" panose="020B0604020202020204" pitchFamily="34" charset="0"/>
              <a:cs typeface="Arial" panose="020B0604020202020204" pitchFamily="34" charset="0"/>
            </a:endParaRPr>
          </a:p>
          <a:p>
            <a:pPr marL="342900" indent="-342900" algn="l" rtl="0" fontAlgn="base">
              <a:buFont typeface="Arial" panose="020B0604020202020204" pitchFamily="34" charset="0"/>
              <a:buChar char="•"/>
            </a:pPr>
            <a:r>
              <a:rPr lang="en-US" sz="1200" b="0" i="0" u="none" strike="noStrike">
                <a:solidFill>
                  <a:schemeClr val="tx1"/>
                </a:solidFill>
                <a:effectLst/>
                <a:latin typeface="Arial" panose="020B0604020202020204" pitchFamily="34" charset="0"/>
                <a:cs typeface="Arial" panose="020B0604020202020204" pitchFamily="34" charset="0"/>
              </a:rPr>
              <a:t>How does science discourse support sensemaking for all students?</a:t>
            </a:r>
            <a:r>
              <a:rPr lang="en-US" sz="1200" b="0" i="0">
                <a:solidFill>
                  <a:schemeClr val="tx1"/>
                </a:solidFill>
                <a:effectLst/>
                <a:latin typeface="Arial" panose="020B0604020202020204" pitchFamily="34" charset="0"/>
                <a:cs typeface="Arial" panose="020B0604020202020204" pitchFamily="34" charset="0"/>
              </a:rPr>
              <a:t>​</a:t>
            </a:r>
          </a:p>
          <a:p>
            <a:pPr marL="0" indent="0" algn="l" rtl="0" fontAlgn="base">
              <a:buFont typeface="Arial" panose="020B0604020202020204" pitchFamily="34" charset="0"/>
              <a:buNone/>
            </a:pPr>
            <a:endParaRPr lang="en-US" sz="1200" b="0" i="0">
              <a:solidFill>
                <a:schemeClr val="tx1"/>
              </a:solidFill>
              <a:effectLst/>
              <a:latin typeface="Arial" panose="020B0604020202020204" pitchFamily="34" charset="0"/>
              <a:cs typeface="Arial" panose="020B0604020202020204" pitchFamily="34" charset="0"/>
            </a:endParaRPr>
          </a:p>
          <a:p>
            <a:pPr marL="0" indent="0" algn="l" rtl="0" fontAlgn="base">
              <a:buFont typeface="Arial" panose="020B0604020202020204" pitchFamily="34" charset="0"/>
              <a:buNone/>
            </a:pPr>
            <a:r>
              <a:rPr lang="en-US" b="1" i="1">
                <a:solidFill>
                  <a:schemeClr val="tx1"/>
                </a:solidFill>
                <a:latin typeface="Arial" panose="020B0604020202020204" pitchFamily="34" charset="0"/>
                <a:cs typeface="Arial" panose="020B0604020202020204" pitchFamily="34" charset="0"/>
              </a:rPr>
              <a:t>Facilitator Note:</a:t>
            </a:r>
          </a:p>
          <a:p>
            <a:pPr marL="0" indent="0" algn="l" rtl="0" fontAlgn="base">
              <a:buFont typeface="Arial" panose="020B0604020202020204" pitchFamily="34" charset="0"/>
              <a:buNone/>
            </a:pPr>
            <a:endParaRPr lang="en-US" b="1" i="1">
              <a:solidFill>
                <a:schemeClr val="tx1"/>
              </a:solidFill>
              <a:latin typeface="Arial" panose="020B0604020202020204" pitchFamily="34" charset="0"/>
              <a:cs typeface="Arial" panose="020B0604020202020204" pitchFamily="34" charset="0"/>
            </a:endParaRPr>
          </a:p>
          <a:p>
            <a:pPr marL="0" indent="0" algn="l" rtl="0" fontAlgn="base">
              <a:buFont typeface="Arial" panose="020B0604020202020204" pitchFamily="34" charset="0"/>
              <a:buNone/>
            </a:pPr>
            <a:r>
              <a:rPr lang="en-US" b="0" i="1">
                <a:solidFill>
                  <a:schemeClr val="tx1"/>
                </a:solidFill>
                <a:latin typeface="Arial" panose="020B0604020202020204" pitchFamily="34" charset="0"/>
                <a:cs typeface="Arial" panose="020B0604020202020204" pitchFamily="34" charset="0"/>
              </a:rPr>
              <a:t>Adapted from Bell, P. &amp; Bang, M. (2015). Overview: How can I get my students to learn science by productively talking with each other?. STEM Teaching Tools Initiative, Institute for Science + Math Education. Seattle, WA: University of Washington. Retrieved from https://stemteachingtools.org/brief/6</a:t>
            </a:r>
          </a:p>
          <a:p>
            <a:pPr marL="0" indent="0" algn="l" rtl="0" fontAlgn="base">
              <a:buFont typeface="Arial" panose="020B0604020202020204" pitchFamily="34" charset="0"/>
              <a:buNone/>
            </a:pPr>
            <a:endParaRPr lang="en-US" b="1" i="1">
              <a:solidFill>
                <a:schemeClr val="tx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400"/>
              <a:buNone/>
            </a:pPr>
            <a:endParaRPr/>
          </a:p>
        </p:txBody>
      </p:sp>
      <p:sp>
        <p:nvSpPr>
          <p:cNvPr id="166" name="Google Shape;16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58e3d2d026_0_104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r>
              <a:rPr lang="en-US" b="1">
                <a:solidFill>
                  <a:schemeClr val="tx1"/>
                </a:solidFill>
                <a:latin typeface="Arial" panose="020B0604020202020204" pitchFamily="34" charset="0"/>
                <a:cs typeface="Arial" panose="020B0604020202020204" pitchFamily="34" charset="0"/>
              </a:rPr>
              <a:t>Explain:</a:t>
            </a:r>
          </a:p>
          <a:p>
            <a:r>
              <a:rPr lang="en-US">
                <a:solidFill>
                  <a:schemeClr val="tx1"/>
                </a:solidFill>
                <a:latin typeface="Arial" panose="020B0604020202020204" pitchFamily="34" charset="0"/>
                <a:cs typeface="Arial" panose="020B0604020202020204" pitchFamily="34" charset="0"/>
              </a:rPr>
              <a:t>Using your notes, discuss the following questions in your small groups. </a:t>
            </a:r>
          </a:p>
          <a:p>
            <a:pPr marL="171450" indent="-171450">
              <a:buFont typeface="Arial" panose="020B0604020202020204" pitchFamily="34" charset="0"/>
              <a:buChar char="•"/>
            </a:pPr>
            <a:r>
              <a:rPr lang="en-US">
                <a:solidFill>
                  <a:schemeClr val="tx1"/>
                </a:solidFill>
                <a:latin typeface="Arial" panose="020B0604020202020204" pitchFamily="34" charset="0"/>
                <a:cs typeface="Arial" panose="020B0604020202020204" pitchFamily="34" charset="0"/>
              </a:rPr>
              <a:t>What is the purpose of discourse in the science classroom? </a:t>
            </a:r>
          </a:p>
          <a:p>
            <a:pPr marL="171450" indent="-171450">
              <a:buFont typeface="Arial" panose="020B0604020202020204" pitchFamily="34" charset="0"/>
              <a:buChar char="•"/>
            </a:pPr>
            <a:r>
              <a:rPr lang="en-US">
                <a:solidFill>
                  <a:schemeClr val="tx1"/>
                </a:solidFill>
                <a:latin typeface="Arial" panose="020B0604020202020204" pitchFamily="34" charset="0"/>
                <a:cs typeface="Arial" panose="020B0604020202020204" pitchFamily="34" charset="0"/>
              </a:rPr>
              <a:t>How does science discourse support sensemaking for all students?  </a:t>
            </a:r>
          </a:p>
          <a:p>
            <a:pPr marL="0" indent="0">
              <a:buFont typeface="Arial" panose="020B0604020202020204" pitchFamily="34" charset="0"/>
              <a:buNone/>
            </a:pPr>
            <a:endParaRPr lang="en-US">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a:solidFill>
                  <a:schemeClr val="tx1"/>
                </a:solidFill>
                <a:latin typeface="Arial" panose="020B0604020202020204" pitchFamily="34" charset="0"/>
                <a:cs typeface="Arial" panose="020B0604020202020204" pitchFamily="34" charset="0"/>
              </a:rPr>
              <a:t>Remember to be an active listener so that you can build off one another's’ ideas and offer new thoughts that resonate with you.  Utilize the CSW stems, #7: Listening to other’s ideas and ask clarifying questions, #8: Agree or disagree with other ideas and #9: Add onto someone else’s idea. </a:t>
            </a:r>
          </a:p>
          <a:p>
            <a:endParaRPr lang="en-US">
              <a:latin typeface="Arial" panose="020B0604020202020204" pitchFamily="34" charset="0"/>
              <a:cs typeface="Arial" panose="020B0604020202020204" pitchFamily="34" charset="0"/>
            </a:endParaRPr>
          </a:p>
        </p:txBody>
      </p:sp>
      <p:sp>
        <p:nvSpPr>
          <p:cNvPr id="392" name="Google Shape;392;g258e3d2d026_0_10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72" name="Google Shape;17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a:solidFill>
                  <a:schemeClr val="tx1"/>
                </a:solidFill>
                <a:latin typeface="Arial" panose="020B0604020202020204" pitchFamily="34" charset="0"/>
                <a:cs typeface="Arial" panose="020B0604020202020204" pitchFamily="34" charset="0"/>
              </a:rPr>
              <a:t>Explain:</a:t>
            </a:r>
          </a:p>
          <a:p>
            <a:pPr marL="0" marR="0" lvl="0" indent="0" algn="l" rtl="0">
              <a:lnSpc>
                <a:spcPct val="100000"/>
              </a:lnSpc>
              <a:spcBef>
                <a:spcPts val="0"/>
              </a:spcBef>
              <a:spcAft>
                <a:spcPts val="0"/>
              </a:spcAft>
              <a:buClr>
                <a:srgbClr val="000000"/>
              </a:buClr>
              <a:buSzPts val="1400"/>
              <a:buFont typeface="Arial"/>
              <a:buNone/>
            </a:pPr>
            <a:r>
              <a:rPr lang="en-US">
                <a:solidFill>
                  <a:schemeClr val="tx1"/>
                </a:solidFill>
                <a:latin typeface="Arial" panose="020B0604020202020204" pitchFamily="34" charset="0"/>
                <a:cs typeface="Arial" panose="020B0604020202020204" pitchFamily="34" charset="0"/>
              </a:rPr>
              <a:t>Take a moment to record your key takeaways from your small group discussion in the bottom right-hand corner of the diamond protocol. </a:t>
            </a:r>
          </a:p>
        </p:txBody>
      </p:sp>
      <p:sp>
        <p:nvSpPr>
          <p:cNvPr id="173" name="Google Shape;17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48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58e3d2d026_0_104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r>
              <a:rPr lang="en-US" b="1">
                <a:solidFill>
                  <a:schemeClr val="tx1"/>
                </a:solidFill>
                <a:latin typeface="Arial" panose="020B0604020202020204" pitchFamily="34" charset="0"/>
                <a:cs typeface="Arial" panose="020B0604020202020204" pitchFamily="34" charset="0"/>
              </a:rPr>
              <a:t>Explain:</a:t>
            </a:r>
          </a:p>
          <a:p>
            <a:r>
              <a:rPr lang="en-US">
                <a:solidFill>
                  <a:schemeClr val="tx1"/>
                </a:solidFill>
                <a:latin typeface="Arial" panose="020B0604020202020204" pitchFamily="34" charset="0"/>
                <a:cs typeface="Arial" panose="020B0604020202020204" pitchFamily="34" charset="0"/>
              </a:rPr>
              <a:t>What common themes arose in your discussion and what wondering does your group have?  Who would like to share out?  </a:t>
            </a:r>
          </a:p>
          <a:p>
            <a:endParaRPr lang="en-US">
              <a:solidFill>
                <a:schemeClr val="tx1"/>
              </a:solidFill>
              <a:latin typeface="Arial" panose="020B0604020202020204" pitchFamily="34" charset="0"/>
              <a:cs typeface="Arial" panose="020B0604020202020204" pitchFamily="34" charset="0"/>
            </a:endParaRPr>
          </a:p>
          <a:p>
            <a:r>
              <a:rPr lang="en-US">
                <a:solidFill>
                  <a:schemeClr val="tx1"/>
                </a:solidFill>
                <a:latin typeface="Arial" panose="020B0604020202020204" pitchFamily="34" charset="0"/>
                <a:cs typeface="Arial" panose="020B0604020202020204" pitchFamily="34" charset="0"/>
              </a:rPr>
              <a:t>As you share, please use CSW stems: #7: Listening to other’s ideas and ask clarifying questions, #8: Agree or disagree with other ideas and #9: Add onto someone else’s idea. </a:t>
            </a:r>
          </a:p>
          <a:p>
            <a:endParaRPr/>
          </a:p>
        </p:txBody>
      </p:sp>
      <p:sp>
        <p:nvSpPr>
          <p:cNvPr id="392" name="Google Shape;392;g258e3d2d026_0_10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3113365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58e3d2d026_0_37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algn="l" rtl="0" fontAlgn="base"/>
            <a:r>
              <a:rPr lang="en-US" b="1" i="0" u="none" strike="noStrike">
                <a:solidFill>
                  <a:schemeClr val="tx1"/>
                </a:solidFill>
                <a:effectLst/>
                <a:highlight>
                  <a:srgbClr val="FFFFFF"/>
                </a:highlight>
                <a:latin typeface="Arial" panose="020B0604020202020204" pitchFamily="34" charset="0"/>
                <a:cs typeface="Arial" panose="020B0604020202020204" pitchFamily="34" charset="0"/>
              </a:rPr>
              <a:t>Explain:</a:t>
            </a:r>
          </a:p>
          <a:p>
            <a:pPr algn="l" rtl="0" fontAlgn="base"/>
            <a:r>
              <a:rPr lang="en-US" b="0" i="0" u="none" strike="noStrike">
                <a:solidFill>
                  <a:schemeClr val="tx1"/>
                </a:solidFill>
                <a:effectLst/>
                <a:highlight>
                  <a:srgbClr val="FFFFFF"/>
                </a:highlight>
                <a:latin typeface="Arial" panose="020B0604020202020204" pitchFamily="34" charset="0"/>
                <a:cs typeface="Arial" panose="020B0604020202020204" pitchFamily="34" charset="0"/>
              </a:rPr>
              <a:t>As we begin session A, our focus question for this section of the module is: How can we establish a classroom culture to ensure all learners have access and opportunity to learn through science discourse? Please take a meta moment to individually respond to the focus question in your participant packet. A meta moment is a brief pause to capture your current thinking.  </a:t>
            </a:r>
            <a:r>
              <a:rPr lang="en-US" b="0" i="0">
                <a:solidFill>
                  <a:schemeClr val="tx1"/>
                </a:solidFill>
                <a:effectLst/>
                <a:highlight>
                  <a:srgbClr val="F5F5F5"/>
                </a:highlight>
                <a:latin typeface="Arial" panose="020B0604020202020204" pitchFamily="34" charset="0"/>
                <a:cs typeface="Arial" panose="020B0604020202020204" pitchFamily="34" charset="0"/>
              </a:rPr>
              <a:t>​</a:t>
            </a:r>
          </a:p>
          <a:p>
            <a:pPr algn="l" rtl="0" fontAlgn="base"/>
            <a:r>
              <a:rPr lang="en-US" b="0" i="0" u="none" strike="noStrike">
                <a:solidFill>
                  <a:schemeClr val="tx1"/>
                </a:solidFill>
                <a:effectLst/>
                <a:highlight>
                  <a:srgbClr val="FFFFFF"/>
                </a:highlight>
                <a:latin typeface="Arial" panose="020B0604020202020204" pitchFamily="34" charset="0"/>
                <a:cs typeface="Arial" panose="020B0604020202020204" pitchFamily="34" charset="0"/>
              </a:rPr>
              <a:t> </a:t>
            </a:r>
            <a:r>
              <a:rPr lang="en-US" b="0" i="0">
                <a:solidFill>
                  <a:schemeClr val="tx1"/>
                </a:solidFill>
                <a:effectLst/>
                <a:highlight>
                  <a:srgbClr val="F5F5F5"/>
                </a:highlight>
                <a:latin typeface="Arial" panose="020B0604020202020204" pitchFamily="34" charset="0"/>
                <a:cs typeface="Arial" panose="020B0604020202020204" pitchFamily="34" charset="0"/>
              </a:rPr>
              <a:t>​</a:t>
            </a:r>
          </a:p>
          <a:p>
            <a:pPr algn="l" rtl="0" fontAlgn="base"/>
            <a:r>
              <a:rPr lang="en-US" b="1" i="1" u="none" strike="noStrike">
                <a:solidFill>
                  <a:schemeClr val="tx1"/>
                </a:solidFill>
                <a:effectLst/>
                <a:highlight>
                  <a:srgbClr val="FFFFFF"/>
                </a:highlight>
                <a:latin typeface="Arial" panose="020B0604020202020204" pitchFamily="34" charset="0"/>
                <a:cs typeface="Arial" panose="020B0604020202020204" pitchFamily="34" charset="0"/>
              </a:rPr>
              <a:t>Facilitator Note: </a:t>
            </a:r>
            <a:r>
              <a:rPr lang="en-US" b="0" i="0" u="none" strike="noStrike">
                <a:solidFill>
                  <a:schemeClr val="tx1"/>
                </a:solidFill>
                <a:effectLst/>
                <a:highlight>
                  <a:srgbClr val="FFFFFF"/>
                </a:highlight>
                <a:latin typeface="Arial" panose="020B0604020202020204" pitchFamily="34" charset="0"/>
                <a:cs typeface="Arial" panose="020B0604020202020204" pitchFamily="34" charset="0"/>
              </a:rPr>
              <a:t> </a:t>
            </a:r>
            <a:r>
              <a:rPr lang="en-US" b="0" i="0">
                <a:solidFill>
                  <a:schemeClr val="tx1"/>
                </a:solidFill>
                <a:effectLst/>
                <a:highlight>
                  <a:srgbClr val="F5F5F5"/>
                </a:highlight>
                <a:latin typeface="Arial" panose="020B0604020202020204" pitchFamily="34" charset="0"/>
                <a:cs typeface="Arial" panose="020B0604020202020204" pitchFamily="34" charset="0"/>
              </a:rPr>
              <a:t>​</a:t>
            </a:r>
          </a:p>
          <a:p>
            <a:pPr algn="l" rtl="0" fontAlgn="base"/>
            <a:r>
              <a:rPr lang="en-US" b="0" i="1" u="none" strike="noStrike">
                <a:solidFill>
                  <a:schemeClr val="tx1"/>
                </a:solidFill>
                <a:effectLst/>
                <a:highlight>
                  <a:srgbClr val="FFFFFF"/>
                </a:highlight>
                <a:latin typeface="Arial" panose="020B0604020202020204" pitchFamily="34" charset="0"/>
                <a:cs typeface="Arial" panose="020B0604020202020204" pitchFamily="34" charset="0"/>
              </a:rPr>
              <a:t>Check to make sure participants have a copy of the participant packet as a digital file or printed.  They will use this throughout the session to record their thoughts to various prompts embedded in the session. </a:t>
            </a:r>
            <a:r>
              <a:rPr lang="en-US" b="0" i="0" u="none" strike="noStrike">
                <a:solidFill>
                  <a:schemeClr val="tx1"/>
                </a:solidFill>
                <a:effectLst/>
                <a:highlight>
                  <a:srgbClr val="FFFFFF"/>
                </a:highlight>
                <a:latin typeface="Arial" panose="020B0604020202020204" pitchFamily="34" charset="0"/>
                <a:cs typeface="Arial" panose="020B0604020202020204" pitchFamily="34" charset="0"/>
              </a:rPr>
              <a:t> </a:t>
            </a:r>
            <a:r>
              <a:rPr lang="en-US" b="0" i="0">
                <a:solidFill>
                  <a:schemeClr val="tx1"/>
                </a:solidFill>
                <a:effectLst/>
                <a:highlight>
                  <a:srgbClr val="F5F5F5"/>
                </a:highlight>
                <a:latin typeface="Arial" panose="020B0604020202020204" pitchFamily="34" charset="0"/>
                <a:cs typeface="Arial" panose="020B0604020202020204" pitchFamily="34" charset="0"/>
              </a:rPr>
              <a:t>​</a:t>
            </a:r>
          </a:p>
          <a:p>
            <a:pPr marL="0" lvl="0" indent="0" algn="l" rtl="0">
              <a:spcBef>
                <a:spcPts val="0"/>
              </a:spcBef>
              <a:spcAft>
                <a:spcPts val="0"/>
              </a:spcAft>
              <a:buNone/>
            </a:pPr>
            <a:endParaRPr/>
          </a:p>
        </p:txBody>
      </p:sp>
      <p:sp>
        <p:nvSpPr>
          <p:cNvPr id="355" name="Google Shape;355;g258e3d2d026_0_3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42267262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58e3d2d026_0_57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Arial" panose="020B0604020202020204" pitchFamily="34" charset="0"/>
                <a:cs typeface="Arial" panose="020B0604020202020204" pitchFamily="34" charset="0"/>
              </a:rPr>
              <a:t>Explain: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latin typeface="Arial" panose="020B0604020202020204" pitchFamily="34" charset="0"/>
                <a:cs typeface="Arial" panose="020B0604020202020204" pitchFamily="34" charset="0"/>
              </a:rPr>
              <a:t>After considering these questions, we can begin to develop a shared definition of meaningful science discourse, one that reflects how all students actively engage in making sense of phenomena through talk, reasoning and collaboration.</a:t>
            </a:r>
            <a:endParaRPr lang="en-US" sz="1200" b="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Arial" panose="020B0604020202020204" pitchFamily="34" charset="0"/>
                <a:cs typeface="Arial" panose="020B0604020202020204" pitchFamily="34" charset="0"/>
              </a:rPr>
              <a:t>Meaningful science discourse </a:t>
            </a:r>
            <a:r>
              <a:rPr lang="en-US" sz="1200">
                <a:solidFill>
                  <a:schemeClr val="tx1"/>
                </a:solidFill>
                <a:latin typeface="Arial" panose="020B0604020202020204" pitchFamily="34" charset="0"/>
                <a:cs typeface="Arial" panose="020B0604020202020204" pitchFamily="34" charset="0"/>
              </a:rPr>
              <a:t>is productive science talk centered around a phenomenon in which </a:t>
            </a:r>
            <a:r>
              <a:rPr lang="en-US" sz="1200" b="1" u="sng">
                <a:solidFill>
                  <a:schemeClr val="tx1"/>
                </a:solidFill>
                <a:latin typeface="Arial" panose="020B0604020202020204" pitchFamily="34" charset="0"/>
                <a:cs typeface="Arial" panose="020B0604020202020204" pitchFamily="34" charset="0"/>
              </a:rPr>
              <a:t>ALL</a:t>
            </a:r>
            <a:r>
              <a:rPr lang="en-US" sz="1200">
                <a:solidFill>
                  <a:schemeClr val="tx1"/>
                </a:solidFill>
                <a:latin typeface="Arial" panose="020B0604020202020204" pitchFamily="34" charset="0"/>
                <a:cs typeface="Arial" panose="020B0604020202020204" pitchFamily="34" charset="0"/>
              </a:rPr>
              <a:t> students actively </a:t>
            </a:r>
            <a:r>
              <a:rPr lang="en-US" sz="1200" u="sng">
                <a:solidFill>
                  <a:schemeClr val="tx1"/>
                </a:solidFill>
                <a:latin typeface="Arial" panose="020B0604020202020204" pitchFamily="34" charset="0"/>
                <a:cs typeface="Arial" panose="020B0604020202020204" pitchFamily="34" charset="0"/>
              </a:rPr>
              <a:t>share</a:t>
            </a:r>
            <a:r>
              <a:rPr lang="en-US" sz="1200">
                <a:solidFill>
                  <a:schemeClr val="tx1"/>
                </a:solidFill>
                <a:latin typeface="Arial" panose="020B0604020202020204" pitchFamily="34" charset="0"/>
                <a:cs typeface="Arial" panose="020B0604020202020204" pitchFamily="34" charset="0"/>
              </a:rPr>
              <a:t> and </a:t>
            </a:r>
            <a:r>
              <a:rPr lang="en-US" sz="1200" u="sng">
                <a:solidFill>
                  <a:schemeClr val="tx1"/>
                </a:solidFill>
                <a:latin typeface="Arial" panose="020B0604020202020204" pitchFamily="34" charset="0"/>
                <a:cs typeface="Arial" panose="020B0604020202020204" pitchFamily="34" charset="0"/>
              </a:rPr>
              <a:t>clarify</a:t>
            </a:r>
            <a:r>
              <a:rPr lang="en-US" sz="1200">
                <a:solidFill>
                  <a:schemeClr val="tx1"/>
                </a:solidFill>
                <a:latin typeface="Arial" panose="020B0604020202020204" pitchFamily="34" charset="0"/>
                <a:cs typeface="Arial" panose="020B0604020202020204" pitchFamily="34" charset="0"/>
              </a:rPr>
              <a:t> their thinking to </a:t>
            </a:r>
            <a:r>
              <a:rPr lang="en-US" sz="1200" u="sng">
                <a:solidFill>
                  <a:schemeClr val="tx1"/>
                </a:solidFill>
                <a:latin typeface="Arial" panose="020B0604020202020204" pitchFamily="34" charset="0"/>
                <a:cs typeface="Arial" panose="020B0604020202020204" pitchFamily="34" charset="0"/>
              </a:rPr>
              <a:t>deepen understanding</a:t>
            </a:r>
            <a:r>
              <a:rPr lang="en-US" sz="1200">
                <a:solidFill>
                  <a:schemeClr val="tx1"/>
                </a:solidFill>
                <a:latin typeface="Arial" panose="020B0604020202020204" pitchFamily="34" charset="0"/>
                <a:cs typeface="Arial" panose="020B0604020202020204" pitchFamily="34" charset="0"/>
              </a:rPr>
              <a:t>, while fostering a </a:t>
            </a:r>
            <a:r>
              <a:rPr lang="en-US" sz="1200" u="sng">
                <a:solidFill>
                  <a:schemeClr val="tx1"/>
                </a:solidFill>
                <a:latin typeface="Arial" panose="020B0604020202020204" pitchFamily="34" charset="0"/>
                <a:cs typeface="Arial" panose="020B0604020202020204" pitchFamily="34" charset="0"/>
              </a:rPr>
              <a:t>collaborative</a:t>
            </a:r>
            <a:r>
              <a:rPr lang="en-US" sz="1200">
                <a:solidFill>
                  <a:schemeClr val="tx1"/>
                </a:solidFill>
                <a:latin typeface="Arial" panose="020B0604020202020204" pitchFamily="34" charset="0"/>
                <a:cs typeface="Arial" panose="020B0604020202020204" pitchFamily="34" charset="0"/>
              </a:rPr>
              <a:t> learning environment where every voice is </a:t>
            </a:r>
            <a:r>
              <a:rPr lang="en-US" sz="1200" u="sng">
                <a:solidFill>
                  <a:schemeClr val="tx1"/>
                </a:solidFill>
                <a:latin typeface="Arial" panose="020B0604020202020204" pitchFamily="34" charset="0"/>
                <a:cs typeface="Arial" panose="020B0604020202020204" pitchFamily="34" charset="0"/>
              </a:rPr>
              <a:t>valued</a:t>
            </a:r>
            <a:r>
              <a:rPr lang="en-US" sz="1200">
                <a:solidFill>
                  <a:schemeClr val="tx1"/>
                </a:solidFill>
                <a:latin typeface="Arial" panose="020B0604020202020204" pitchFamily="34" charset="0"/>
                <a:cs typeface="Arial" panose="020B0604020202020204" pitchFamily="34" charset="0"/>
              </a:rPr>
              <a:t> and </a:t>
            </a:r>
            <a:r>
              <a:rPr lang="en-US" sz="1200" u="sng">
                <a:solidFill>
                  <a:schemeClr val="tx1"/>
                </a:solidFill>
                <a:latin typeface="Arial" panose="020B0604020202020204" pitchFamily="34" charset="0"/>
                <a:cs typeface="Arial" panose="020B0604020202020204" pitchFamily="34" charset="0"/>
              </a:rPr>
              <a:t>heard</a:t>
            </a:r>
            <a:r>
              <a:rPr lang="en-US" sz="1200">
                <a:solidFill>
                  <a:schemeClr val="tx1"/>
                </a:solidFill>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Arial" panose="020B0604020202020204" pitchFamily="34" charset="0"/>
                <a:cs typeface="Arial" panose="020B0604020202020204" pitchFamily="34" charset="0"/>
              </a:rPr>
              <a:t>Is there anything that needs to be added or revised?</a:t>
            </a:r>
            <a:endParaRPr lang="en-US">
              <a:solidFill>
                <a:schemeClr val="tx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US">
              <a:latin typeface="Arial" panose="020B0604020202020204" pitchFamily="34" charset="0"/>
              <a:cs typeface="Arial" panose="020B0604020202020204" pitchFamily="34" charset="0"/>
            </a:endParaRPr>
          </a:p>
        </p:txBody>
      </p:sp>
      <p:sp>
        <p:nvSpPr>
          <p:cNvPr id="360" name="Google Shape;360;g258e3d2d026_0_5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58e3d2d026_0_57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1" indent="0">
              <a:lnSpc>
                <a:spcPct val="100000"/>
              </a:lnSpc>
              <a:spcBef>
                <a:spcPts val="0"/>
              </a:spcBef>
              <a:buClr>
                <a:schemeClr val="dk2"/>
              </a:buClr>
              <a:buSzPts val="2600"/>
              <a:buNone/>
            </a:pPr>
            <a:r>
              <a:rPr lang="en-US" sz="1200" b="1">
                <a:solidFill>
                  <a:schemeClr val="tx1"/>
                </a:solidFill>
                <a:latin typeface="Arial" panose="020B0604020202020204" pitchFamily="34" charset="0"/>
                <a:cs typeface="Arial" panose="020B0604020202020204" pitchFamily="34" charset="0"/>
              </a:rPr>
              <a:t>Explain: </a:t>
            </a:r>
          </a:p>
          <a:p>
            <a:pPr marL="0" lvl="1" indent="0">
              <a:lnSpc>
                <a:spcPct val="100000"/>
              </a:lnSpc>
              <a:spcBef>
                <a:spcPts val="0"/>
              </a:spcBef>
              <a:buClr>
                <a:schemeClr val="dk2"/>
              </a:buClr>
              <a:buSzPts val="2600"/>
              <a:buNone/>
            </a:pPr>
            <a:r>
              <a:rPr lang="en-US" sz="1200" b="0">
                <a:solidFill>
                  <a:schemeClr val="tx1"/>
                </a:solidFill>
                <a:latin typeface="Arial" panose="020B0604020202020204" pitchFamily="34" charset="0"/>
                <a:cs typeface="Arial" panose="020B0604020202020204" pitchFamily="34" charset="0"/>
              </a:rPr>
              <a:t>Science discourse supports all learners in sensemaking by: </a:t>
            </a:r>
          </a:p>
          <a:p>
            <a:pPr marL="0" lvl="1" indent="0">
              <a:lnSpc>
                <a:spcPct val="100000"/>
              </a:lnSpc>
              <a:spcBef>
                <a:spcPts val="0"/>
              </a:spcBef>
              <a:buClr>
                <a:schemeClr val="dk2"/>
              </a:buClr>
              <a:buSzPts val="2600"/>
              <a:buNone/>
            </a:pPr>
            <a:endParaRPr lang="en-US" sz="1200">
              <a:solidFill>
                <a:schemeClr val="tx1"/>
              </a:solidFill>
              <a:latin typeface="Arial" panose="020B0604020202020204" pitchFamily="34" charset="0"/>
              <a:cs typeface="Arial" panose="020B0604020202020204" pitchFamily="34" charset="0"/>
            </a:endParaRPr>
          </a:p>
          <a:p>
            <a:pPr marL="749300" marR="0" lvl="1" indent="-342900" algn="l" defTabSz="914400" rtl="0" eaLnBrk="1" fontAlgn="auto" latinLnBrk="0" hangingPunct="1">
              <a:lnSpc>
                <a:spcPct val="100000"/>
              </a:lnSpc>
              <a:spcBef>
                <a:spcPts val="600"/>
              </a:spcBef>
              <a:spcAft>
                <a:spcPts val="600"/>
              </a:spcAft>
              <a:buClr>
                <a:srgbClr val="44546A"/>
              </a:buClr>
              <a:buSzPts val="2600"/>
              <a:buFont typeface="Wingdings" panose="05000000000000000000" pitchFamily="2" charset="2"/>
              <a:buChar char="Ø"/>
              <a:tabLst/>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Providing a real-world experience authentic to the field of science where students make sense of their work, gather feedback and refine their ideas.</a:t>
            </a:r>
          </a:p>
          <a:p>
            <a:pPr marL="749300" marR="0" lvl="1" indent="-342900" algn="l" defTabSz="914400" rtl="0" eaLnBrk="1" fontAlgn="auto" latinLnBrk="0" hangingPunct="1">
              <a:lnSpc>
                <a:spcPct val="100000"/>
              </a:lnSpc>
              <a:spcBef>
                <a:spcPts val="600"/>
              </a:spcBef>
              <a:spcAft>
                <a:spcPts val="600"/>
              </a:spcAft>
              <a:buClr>
                <a:srgbClr val="44546A"/>
              </a:buClr>
              <a:buSzPts val="2600"/>
              <a:buFont typeface="Wingdings" panose="05000000000000000000" pitchFamily="2" charset="2"/>
              <a:buChar char="Ø"/>
              <a:tabLst/>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Carrying out the deeply social nature of the science and engineering practices.</a:t>
            </a:r>
          </a:p>
          <a:p>
            <a:pPr marL="749300" marR="0" lvl="1" indent="-342900" algn="l" defTabSz="914400" rtl="0" eaLnBrk="1" fontAlgn="auto" latinLnBrk="0" hangingPunct="1">
              <a:lnSpc>
                <a:spcPct val="100000"/>
              </a:lnSpc>
              <a:spcBef>
                <a:spcPts val="600"/>
              </a:spcBef>
              <a:spcAft>
                <a:spcPts val="600"/>
              </a:spcAft>
              <a:buClr>
                <a:srgbClr val="44546A"/>
              </a:buClr>
              <a:buSzPts val="2600"/>
              <a:buFont typeface="Wingdings" panose="05000000000000000000" pitchFamily="2" charset="2"/>
              <a:buChar char="Ø"/>
              <a:tabLst/>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Revealing students’ thinking to the teacher and classmates. </a:t>
            </a:r>
          </a:p>
          <a:p>
            <a:pPr marL="749300" marR="0" lvl="1" indent="-342900" algn="l" defTabSz="914400" rtl="0" eaLnBrk="1" fontAlgn="auto" latinLnBrk="0" hangingPunct="1">
              <a:lnSpc>
                <a:spcPct val="100000"/>
              </a:lnSpc>
              <a:spcBef>
                <a:spcPts val="600"/>
              </a:spcBef>
              <a:spcAft>
                <a:spcPts val="600"/>
              </a:spcAft>
              <a:buClr>
                <a:srgbClr val="44546A"/>
              </a:buClr>
              <a:buSzPts val="2600"/>
              <a:buFont typeface="Wingdings" panose="05000000000000000000" pitchFamily="2" charset="2"/>
              <a:buChar char="Ø"/>
              <a:tabLst/>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Positioning students as developing experts towards the understanding of a phenomenon based on available interpretations and evidence.</a:t>
            </a:r>
          </a:p>
          <a:p>
            <a:pPr marL="749300" marR="0" lvl="1" indent="-342900" algn="l" defTabSz="914400" rtl="0" eaLnBrk="1" fontAlgn="auto" latinLnBrk="0" hangingPunct="1">
              <a:lnSpc>
                <a:spcPct val="100000"/>
              </a:lnSpc>
              <a:spcBef>
                <a:spcPts val="600"/>
              </a:spcBef>
              <a:spcAft>
                <a:spcPts val="600"/>
              </a:spcAft>
              <a:buClr>
                <a:srgbClr val="44546A"/>
              </a:buClr>
              <a:buSzPts val="2600"/>
              <a:buFont typeface="Wingdings" panose="05000000000000000000" pitchFamily="2" charset="2"/>
              <a:buChar char="Ø"/>
              <a:tabLst/>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Broadening participation within the room where all students share, clarify and develop their ideas.</a:t>
            </a:r>
          </a:p>
          <a:p>
            <a:pPr marL="749300" marR="0" lvl="1" indent="-342900" algn="l" defTabSz="914400" rtl="0" eaLnBrk="1" fontAlgn="auto" latinLnBrk="0" hangingPunct="1">
              <a:lnSpc>
                <a:spcPct val="100000"/>
              </a:lnSpc>
              <a:spcBef>
                <a:spcPts val="600"/>
              </a:spcBef>
              <a:spcAft>
                <a:spcPts val="600"/>
              </a:spcAft>
              <a:buClr>
                <a:srgbClr val="44546A"/>
              </a:buClr>
              <a:buSzPts val="2600"/>
              <a:buFont typeface="Wingdings" panose="05000000000000000000" pitchFamily="2" charset="2"/>
              <a:buChar char="Ø"/>
              <a:tabLst/>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Valuing students’ unique differences and experiences in the classroom.</a:t>
            </a:r>
          </a:p>
          <a:p>
            <a:pPr marL="0" lvl="0" indent="0" algn="l" rtl="0">
              <a:spcBef>
                <a:spcPts val="0"/>
              </a:spcBef>
              <a:spcAft>
                <a:spcPts val="0"/>
              </a:spcAft>
              <a:buNone/>
            </a:pPr>
            <a:endParaRPr lang="en-US">
              <a:latin typeface="Arial" panose="020B0604020202020204" pitchFamily="34" charset="0"/>
              <a:cs typeface="Arial" panose="020B0604020202020204" pitchFamily="34" charset="0"/>
            </a:endParaRPr>
          </a:p>
        </p:txBody>
      </p:sp>
      <p:sp>
        <p:nvSpPr>
          <p:cNvPr id="360" name="Google Shape;360;g258e3d2d026_0_5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36548585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58e3d2d026_0_37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latin typeface="Arial" panose="020B0604020202020204" pitchFamily="34" charset="0"/>
                <a:cs typeface="Arial" panose="020B0604020202020204" pitchFamily="34" charset="0"/>
              </a:rPr>
              <a:t>Explain: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latin typeface="Arial" panose="020B0604020202020204" pitchFamily="34" charset="0"/>
                <a:cs typeface="Arial" panose="020B0604020202020204" pitchFamily="34" charset="0"/>
              </a:rPr>
              <a:t>Let’s take a meta moment and jot down our initial ideas around today’s focus question in your participant packet, what is science </a:t>
            </a:r>
            <a:r>
              <a:rPr kumimoji="0" lang="en-US" sz="120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discourse and how does it support sensemaking for all students? </a:t>
            </a:r>
            <a:r>
              <a:rPr lang="en-US">
                <a:solidFill>
                  <a:schemeClr val="tx1"/>
                </a:solidFill>
                <a:latin typeface="Arial" panose="020B0604020202020204" pitchFamily="34" charset="0"/>
                <a:cs typeface="Arial" panose="020B0604020202020204" pitchFamily="34" charset="0"/>
              </a:rPr>
              <a:t>Consider adding on to your initial thoughts in a different color. How have your thoughts grown or changed after completing session B?</a:t>
            </a:r>
            <a:endParaRPr kumimoji="0" lang="en-US" sz="120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p>
            <a:pPr marL="0" lvl="0" indent="0" algn="l" rtl="0">
              <a:spcBef>
                <a:spcPts val="0"/>
              </a:spcBef>
              <a:spcAft>
                <a:spcPts val="0"/>
              </a:spcAft>
              <a:buNone/>
            </a:pPr>
            <a:endParaRPr lang="en-US"/>
          </a:p>
        </p:txBody>
      </p:sp>
      <p:sp>
        <p:nvSpPr>
          <p:cNvPr id="355" name="Google Shape;355;g258e3d2d026_0_3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17918975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lgn="l"/>
            <a:r>
              <a:rPr lang="en-US" sz="1200" b="1">
                <a:solidFill>
                  <a:schemeClr val="tx1"/>
                </a:solidFill>
                <a:latin typeface="Arial" panose="020B0604020202020204" pitchFamily="34" charset="0"/>
                <a:cs typeface="Arial" panose="020B0604020202020204" pitchFamily="34" charset="0"/>
              </a:rPr>
              <a:t>Explain:</a:t>
            </a:r>
          </a:p>
          <a:p>
            <a:pPr algn="l"/>
            <a:r>
              <a:rPr lang="en-US" sz="1200">
                <a:solidFill>
                  <a:schemeClr val="tx1"/>
                </a:solidFill>
                <a:latin typeface="Arial" panose="020B0604020202020204" pitchFamily="34" charset="0"/>
                <a:cs typeface="Arial" panose="020B0604020202020204" pitchFamily="34" charset="0"/>
              </a:rPr>
              <a:t>Take some time to record your thoughts from today’s session by responding to the following prompt at the end of your participant packet called, </a:t>
            </a:r>
            <a:r>
              <a:rPr lang="en-US" sz="1200" b="0" u="sng">
                <a:solidFill>
                  <a:schemeClr val="tx1"/>
                </a:solidFill>
                <a:latin typeface="Arial" panose="020B0604020202020204" pitchFamily="34" charset="0"/>
                <a:cs typeface="Arial" panose="020B0604020202020204" pitchFamily="34" charset="0"/>
              </a:rPr>
              <a:t>Paint the Picture. </a:t>
            </a:r>
            <a:r>
              <a:rPr lang="en-US" sz="1200">
                <a:solidFill>
                  <a:schemeClr val="tx1"/>
                </a:solidFill>
                <a:latin typeface="Arial" panose="020B0604020202020204" pitchFamily="34" charset="0"/>
                <a:cs typeface="Arial" panose="020B0604020202020204" pitchFamily="34" charset="0"/>
              </a:rPr>
              <a:t>Use descriptive words or draw a picture of what you envision a classroom being like where science discourse supports sensemaking for all students.  </a:t>
            </a:r>
          </a:p>
          <a:p>
            <a:pPr algn="l"/>
            <a:endParaRPr lang="en-US" sz="1200">
              <a:solidFill>
                <a:schemeClr val="tx1"/>
              </a:solidFill>
              <a:latin typeface="Arial" panose="020B0604020202020204" pitchFamily="34" charset="0"/>
              <a:cs typeface="Arial" panose="020B0604020202020204" pitchFamily="34" charset="0"/>
            </a:endParaRPr>
          </a:p>
          <a:p>
            <a:pPr algn="l"/>
            <a:r>
              <a:rPr lang="en-US" sz="1200" b="1" i="1">
                <a:solidFill>
                  <a:schemeClr val="tx1"/>
                </a:solidFill>
                <a:latin typeface="Arial" panose="020B0604020202020204" pitchFamily="34" charset="0"/>
                <a:cs typeface="Arial" panose="020B0604020202020204" pitchFamily="34" charset="0"/>
              </a:rPr>
              <a:t>Facilitator Note:</a:t>
            </a:r>
          </a:p>
          <a:p>
            <a:pPr algn="l"/>
            <a:r>
              <a:rPr lang="en-US" sz="1200" i="1">
                <a:solidFill>
                  <a:schemeClr val="tx1"/>
                </a:solidFill>
                <a:latin typeface="Arial" panose="020B0604020202020204" pitchFamily="34" charset="0"/>
                <a:cs typeface="Arial" panose="020B0604020202020204" pitchFamily="34" charset="0"/>
              </a:rPr>
              <a:t>Invite everyone to choose a word they used or a word that would describe their drawing you made and share it out with the whole group. You might consider a word cloud with these descriptor words.  </a:t>
            </a:r>
          </a:p>
          <a:p>
            <a:endParaRPr lang="en-US">
              <a:solidFill>
                <a:schemeClr val="tx1"/>
              </a:solidFill>
            </a:endParaRPr>
          </a:p>
        </p:txBody>
      </p:sp>
      <p:sp>
        <p:nvSpPr>
          <p:cNvPr id="4" name="Slide Number Placeholder 3"/>
          <p:cNvSpPr>
            <a:spLocks noGrp="1"/>
          </p:cNvSpPr>
          <p:nvPr>
            <p:ph type="sldNum" sz="quarter" idx="5"/>
          </p:nvPr>
        </p:nvSpPr>
        <p:spPr/>
        <p:txBody>
          <a:bodyPr/>
          <a:lstStyle/>
          <a:p>
            <a:fld id="{8D2FB3BF-3714-49A2-AA8B-040CF7F88068}" type="slidenum">
              <a:rPr lang="en-US" smtClean="0"/>
              <a:t>53</a:t>
            </a:fld>
            <a:endParaRPr lang="en-US"/>
          </a:p>
        </p:txBody>
      </p:sp>
    </p:spTree>
    <p:extLst>
      <p:ext uri="{BB962C8B-B14F-4D97-AF65-F5344CB8AC3E}">
        <p14:creationId xmlns:p14="http://schemas.microsoft.com/office/powerpoint/2010/main" val="25159119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1">
                <a:solidFill>
                  <a:schemeClr val="tx1"/>
                </a:solidFill>
                <a:latin typeface="Arial" panose="020B0604020202020204" pitchFamily="34" charset="0"/>
                <a:cs typeface="Arial" panose="020B0604020202020204" pitchFamily="34" charset="0"/>
              </a:rPr>
              <a:t>Explain:</a:t>
            </a:r>
          </a:p>
          <a:p>
            <a:r>
              <a:rPr lang="en-US" sz="1200" b="0">
                <a:solidFill>
                  <a:schemeClr val="tx1"/>
                </a:solidFill>
                <a:latin typeface="Arial" panose="020B0604020202020204" pitchFamily="34" charset="0"/>
                <a:cs typeface="Arial" panose="020B0604020202020204" pitchFamily="34" charset="0"/>
              </a:rPr>
              <a:t>“The first step toward change is awareness. The second step is acceptance.” This quote by Nathaniel Branden helps us to see the importance of taking inventory of the nature and quality of talk occurring in our classroom. </a:t>
            </a:r>
            <a:r>
              <a:rPr lang="en-US" sz="1200">
                <a:solidFill>
                  <a:schemeClr val="tx1"/>
                </a:solidFill>
                <a:latin typeface="Arial" panose="020B0604020202020204" pitchFamily="34" charset="0"/>
                <a:cs typeface="Arial" panose="020B0604020202020204" pitchFamily="34" charset="0"/>
              </a:rPr>
              <a:t>Video a science lesson and listen for the nature and quality of talk that occurs. Reflect on the current state of science talk in your classroom.</a:t>
            </a:r>
          </a:p>
          <a:p>
            <a:pPr marL="742950" lvl="1" indent="-285750">
              <a:buFont typeface="Arial" panose="020B0604020202020204" pitchFamily="34" charset="0"/>
              <a:buChar char="•"/>
            </a:pPr>
            <a:r>
              <a:rPr lang="en-US" sz="1200">
                <a:solidFill>
                  <a:schemeClr val="tx1"/>
                </a:solidFill>
                <a:latin typeface="Arial" panose="020B0604020202020204" pitchFamily="34" charset="0"/>
                <a:cs typeface="Arial" panose="020B0604020202020204" pitchFamily="34" charset="0"/>
              </a:rPr>
              <a:t>What is the balance of talk between you as the teacher and students?</a:t>
            </a:r>
          </a:p>
          <a:p>
            <a:pPr marL="742950" lvl="1" indent="-285750">
              <a:buFont typeface="Arial" panose="020B0604020202020204" pitchFamily="34" charset="0"/>
              <a:buChar char="•"/>
            </a:pPr>
            <a:r>
              <a:rPr lang="en-US" sz="1200">
                <a:solidFill>
                  <a:schemeClr val="tx1"/>
                </a:solidFill>
                <a:latin typeface="Arial" panose="020B0604020202020204" pitchFamily="34" charset="0"/>
                <a:cs typeface="Arial" panose="020B0604020202020204" pitchFamily="34" charset="0"/>
              </a:rPr>
              <a:t>Do some students talk more than others? </a:t>
            </a:r>
          </a:p>
          <a:p>
            <a:pPr marL="742950" lvl="1" indent="-285750">
              <a:buFont typeface="Arial" panose="020B0604020202020204" pitchFamily="34" charset="0"/>
              <a:buChar char="•"/>
            </a:pPr>
            <a:r>
              <a:rPr lang="en-US" sz="1200">
                <a:solidFill>
                  <a:schemeClr val="tx1"/>
                </a:solidFill>
                <a:latin typeface="Arial" panose="020B0604020202020204" pitchFamily="34" charset="0"/>
                <a:cs typeface="Arial" panose="020B0604020202020204" pitchFamily="34" charset="0"/>
              </a:rPr>
              <a:t>Is there evidence of meaningful science discourse as described in this session?</a:t>
            </a:r>
          </a:p>
          <a:p>
            <a:pPr marL="742950" lvl="1" indent="-285750">
              <a:buFont typeface="Arial" panose="020B0604020202020204" pitchFamily="34" charset="0"/>
              <a:buChar char="•"/>
            </a:pPr>
            <a:r>
              <a:rPr lang="en-US" sz="1200">
                <a:solidFill>
                  <a:schemeClr val="tx1"/>
                </a:solidFill>
                <a:latin typeface="Arial" panose="020B0604020202020204" pitchFamily="34" charset="0"/>
                <a:cs typeface="Arial" panose="020B0604020202020204" pitchFamily="34" charset="0"/>
              </a:rPr>
              <a:t>How are student thinking and reasoning made public and visible?</a:t>
            </a:r>
            <a:endParaRPr lang="en-US" sz="1200" b="1">
              <a:solidFill>
                <a:schemeClr val="tx1"/>
              </a:solidFill>
              <a:latin typeface="Arial" panose="020B0604020202020204" pitchFamily="34" charset="0"/>
              <a:cs typeface="Arial" panose="020B0604020202020204" pitchFamily="34" charset="0"/>
            </a:endParaRPr>
          </a:p>
          <a:p>
            <a:endParaRPr lang="en-US" b="1"/>
          </a:p>
        </p:txBody>
      </p:sp>
      <p:sp>
        <p:nvSpPr>
          <p:cNvPr id="4" name="Slide Number Placeholder 3"/>
          <p:cNvSpPr>
            <a:spLocks noGrp="1"/>
          </p:cNvSpPr>
          <p:nvPr>
            <p:ph type="sldNum" sz="quarter" idx="5"/>
          </p:nvPr>
        </p:nvSpPr>
        <p:spPr/>
        <p:txBody>
          <a:bodyPr/>
          <a:lstStyle/>
          <a:p>
            <a:fld id="{8D2FB3BF-3714-49A2-AA8B-040CF7F88068}" type="slidenum">
              <a:rPr lang="en-US" smtClean="0"/>
              <a:t>54</a:t>
            </a:fld>
            <a:endParaRPr lang="en-US"/>
          </a:p>
        </p:txBody>
      </p:sp>
    </p:spTree>
    <p:extLst>
      <p:ext uri="{BB962C8B-B14F-4D97-AF65-F5344CB8AC3E}">
        <p14:creationId xmlns:p14="http://schemas.microsoft.com/office/powerpoint/2010/main" val="23965463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latin typeface="Arial" panose="020B0604020202020204" pitchFamily="34" charset="0"/>
                <a:cs typeface="Arial" panose="020B0604020202020204" pitchFamily="34" charset="0"/>
              </a:rPr>
              <a:t>Explain: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tx1"/>
                </a:solidFill>
                <a:latin typeface="Arial" panose="020B0604020202020204" pitchFamily="34" charset="0"/>
                <a:cs typeface="Arial" panose="020B0604020202020204" pitchFamily="34" charset="0"/>
              </a:rPr>
              <a:t>We will now begin session C. </a:t>
            </a:r>
          </a:p>
        </p:txBody>
      </p:sp>
      <p:sp>
        <p:nvSpPr>
          <p:cNvPr id="4" name="Slide Number Placeholder 3"/>
          <p:cNvSpPr>
            <a:spLocks noGrp="1"/>
          </p:cNvSpPr>
          <p:nvPr>
            <p:ph type="sldNum" sz="quarter" idx="5"/>
          </p:nvPr>
        </p:nvSpPr>
        <p:spPr/>
        <p:txBody>
          <a:bodyPr/>
          <a:lstStyle/>
          <a:p>
            <a:fld id="{8D2FB3BF-3714-49A2-AA8B-040CF7F88068}" type="slidenum">
              <a:rPr lang="en-US" smtClean="0"/>
              <a:t>55</a:t>
            </a:fld>
            <a:endParaRPr lang="en-US"/>
          </a:p>
        </p:txBody>
      </p:sp>
    </p:spTree>
    <p:extLst>
      <p:ext uri="{BB962C8B-B14F-4D97-AF65-F5344CB8AC3E}">
        <p14:creationId xmlns:p14="http://schemas.microsoft.com/office/powerpoint/2010/main" val="15876004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40F1D-D729-4AE3-BA9D-9EF7CB74CB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1A758-86C6-B921-DACC-E412456A687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4AE8787-E7C2-DA5B-2E53-AC8E0BD1117B}"/>
              </a:ext>
            </a:extLst>
          </p:cNvPr>
          <p:cNvSpPr>
            <a:spLocks noGrp="1"/>
          </p:cNvSpPr>
          <p:nvPr>
            <p:ph type="body" idx="1"/>
          </p:nvPr>
        </p:nvSpPr>
        <p:spPr/>
        <p:txBody>
          <a:bodyPr/>
          <a:lstStyle/>
          <a:p>
            <a:r>
              <a:rPr lang="en-US" sz="1200" b="1">
                <a:solidFill>
                  <a:schemeClr val="tx1"/>
                </a:solidFill>
                <a:latin typeface="Arial" panose="020B0604020202020204" pitchFamily="34" charset="0"/>
                <a:cs typeface="Arial" panose="020B0604020202020204" pitchFamily="34" charset="0"/>
              </a:rPr>
              <a:t>Explain:</a:t>
            </a:r>
          </a:p>
          <a:p>
            <a:r>
              <a:rPr lang="en-US" sz="1200" kern="1200">
                <a:solidFill>
                  <a:schemeClr val="tx1"/>
                </a:solidFill>
                <a:effectLst/>
                <a:latin typeface="Arial" panose="020B0604020202020204" pitchFamily="34" charset="0"/>
                <a:ea typeface="+mn-ea"/>
                <a:cs typeface="Arial" panose="020B0604020202020204" pitchFamily="34" charset="0"/>
              </a:rPr>
              <a:t>As you can see, we have worked towards the first two goals and during this session we will explore how both teachers and students contribute to science discourse. </a:t>
            </a:r>
          </a:p>
          <a:p>
            <a:r>
              <a:rPr lang="en-US" sz="1200" kern="1200">
                <a:solidFill>
                  <a:schemeClr val="tx1"/>
                </a:solidFill>
                <a:effectLst/>
                <a:latin typeface="Arial" panose="020B0604020202020204" pitchFamily="34" charset="0"/>
                <a:ea typeface="+mn-ea"/>
                <a:cs typeface="Arial" panose="020B0604020202020204" pitchFamily="34" charset="0"/>
              </a:rPr>
              <a:t> </a:t>
            </a:r>
          </a:p>
          <a:p>
            <a:r>
              <a:rPr lang="en-US" sz="1200" kern="1200">
                <a:solidFill>
                  <a:schemeClr val="tx1"/>
                </a:solidFill>
                <a:effectLst/>
                <a:latin typeface="Arial" panose="020B0604020202020204" pitchFamily="34" charset="0"/>
                <a:ea typeface="+mn-ea"/>
                <a:cs typeface="Arial" panose="020B0604020202020204" pitchFamily="34" charset="0"/>
              </a:rPr>
              <a:t>We will be engaging in some video analysis to see how both teachers and students are contributing to science discourse. </a:t>
            </a:r>
          </a:p>
          <a:p>
            <a:r>
              <a:rPr lang="en-US" sz="1200" b="1" kern="1200">
                <a:solidFill>
                  <a:schemeClr val="tx1"/>
                </a:solidFill>
                <a:effectLst/>
                <a:latin typeface="Arial" panose="020B0604020202020204" pitchFamily="34" charset="0"/>
                <a:ea typeface="+mn-ea"/>
                <a:cs typeface="Arial" panose="020B0604020202020204" pitchFamily="34" charset="0"/>
              </a:rPr>
              <a:t> </a:t>
            </a:r>
            <a:endParaRPr lang="en-US" sz="1200" kern="120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00AE6FE2-668E-86F7-B431-C616E43F31AE}"/>
              </a:ext>
            </a:extLst>
          </p:cNvPr>
          <p:cNvSpPr>
            <a:spLocks noGrp="1"/>
          </p:cNvSpPr>
          <p:nvPr>
            <p:ph type="sldNum" sz="quarter" idx="5"/>
          </p:nvPr>
        </p:nvSpPr>
        <p:spPr/>
        <p:txBody>
          <a:bodyPr/>
          <a:lstStyle/>
          <a:p>
            <a:fld id="{8D2FB3BF-3714-49A2-AA8B-040CF7F88068}" type="slidenum">
              <a:rPr lang="en-US" smtClean="0"/>
              <a:t>56</a:t>
            </a:fld>
            <a:endParaRPr lang="en-US"/>
          </a:p>
        </p:txBody>
      </p:sp>
    </p:spTree>
    <p:extLst>
      <p:ext uri="{BB962C8B-B14F-4D97-AF65-F5344CB8AC3E}">
        <p14:creationId xmlns:p14="http://schemas.microsoft.com/office/powerpoint/2010/main" val="13846973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E695F-3D6A-0DA9-422B-9B512EE828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401BB9-44BD-4D89-A840-38292B15146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5283406-EFC6-A6E1-37CB-F97BB43A52D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latin typeface="Arial" panose="020B0604020202020204" pitchFamily="34" charset="0"/>
                <a:cs typeface="Arial" panose="020B0604020202020204" pitchFamily="34" charset="0"/>
              </a:rPr>
              <a:t>Explain:</a:t>
            </a:r>
          </a:p>
          <a:p>
            <a:r>
              <a:rPr lang="en-US" sz="1200" kern="1200">
                <a:solidFill>
                  <a:schemeClr val="tx1"/>
                </a:solidFill>
                <a:effectLst/>
                <a:latin typeface="Arial" panose="020B0604020202020204" pitchFamily="34" charset="0"/>
                <a:ea typeface="+mn-ea"/>
                <a:cs typeface="Arial" panose="020B0604020202020204" pitchFamily="34" charset="0"/>
              </a:rPr>
              <a:t>This goal aligns to our focus question, </a:t>
            </a:r>
            <a:r>
              <a:rPr lang="en-US">
                <a:solidFill>
                  <a:schemeClr val="tx1"/>
                </a:solidFill>
                <a:latin typeface="Arial" panose="020B0604020202020204" pitchFamily="34" charset="0"/>
                <a:cs typeface="Arial" panose="020B0604020202020204" pitchFamily="34" charset="0"/>
              </a:rPr>
              <a:t>"How</a:t>
            </a:r>
            <a:r>
              <a:rPr lang="en-US" sz="1200" kern="1200">
                <a:solidFill>
                  <a:schemeClr val="tx1"/>
                </a:solidFill>
                <a:effectLst/>
                <a:latin typeface="Arial" panose="020B0604020202020204" pitchFamily="34" charset="0"/>
                <a:ea typeface="+mn-ea"/>
                <a:cs typeface="Arial" panose="020B0604020202020204" pitchFamily="34" charset="0"/>
              </a:rPr>
              <a:t> can both teachers and students contribute to science discourse</a:t>
            </a:r>
            <a:r>
              <a:rPr lang="en-US">
                <a:solidFill>
                  <a:schemeClr val="tx1"/>
                </a:solidFill>
                <a:latin typeface="Arial" panose="020B0604020202020204" pitchFamily="34" charset="0"/>
                <a:cs typeface="Arial" panose="020B0604020202020204" pitchFamily="34" charset="0"/>
              </a:rPr>
              <a:t>?".</a:t>
            </a:r>
            <a:endParaRPr lang="en-US" sz="1200" kern="1200">
              <a:solidFill>
                <a:schemeClr val="tx1"/>
              </a:solidFill>
              <a:effectLst/>
              <a:latin typeface="Arial" panose="020B0604020202020204" pitchFamily="34" charset="0"/>
              <a:ea typeface="Calibri"/>
              <a:cs typeface="Arial" panose="020B0604020202020204" pitchFamily="34" charset="0"/>
            </a:endParaRPr>
          </a:p>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97069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1">
                <a:solidFill>
                  <a:schemeClr val="tx1"/>
                </a:solidFill>
                <a:latin typeface="Arial" panose="020B0604020202020204" pitchFamily="34" charset="0"/>
                <a:ea typeface="Calibri"/>
                <a:cs typeface="Arial" panose="020B0604020202020204" pitchFamily="34" charset="0"/>
              </a:rPr>
              <a:t>Explain:</a:t>
            </a:r>
          </a:p>
          <a:p>
            <a:r>
              <a:rPr lang="en-US" sz="1200">
                <a:solidFill>
                  <a:schemeClr val="tx1"/>
                </a:solidFill>
                <a:latin typeface="Arial" panose="020B0604020202020204" pitchFamily="34" charset="0"/>
                <a:ea typeface="Calibri"/>
                <a:cs typeface="Arial" panose="020B0604020202020204" pitchFamily="34" charset="0"/>
              </a:rPr>
              <a:t>Reflecting on our agreements we have built together, are there any additional agreements that you feel are important to add and have not fully been captured?</a:t>
            </a:r>
          </a:p>
          <a:p>
            <a:endParaRPr lang="en-US" sz="1200">
              <a:solidFill>
                <a:schemeClr val="tx1"/>
              </a:solidFill>
              <a:latin typeface="Arial" panose="020B0604020202020204" pitchFamily="34" charset="0"/>
              <a:ea typeface="Calibri"/>
              <a:cs typeface="Arial" panose="020B0604020202020204" pitchFamily="34" charset="0"/>
            </a:endParaRPr>
          </a:p>
          <a:p>
            <a:r>
              <a:rPr lang="en-US" sz="1200">
                <a:solidFill>
                  <a:schemeClr val="tx1"/>
                </a:solidFill>
                <a:latin typeface="Arial" panose="020B0604020202020204" pitchFamily="34" charset="0"/>
                <a:ea typeface="Calibri"/>
                <a:cs typeface="Arial" panose="020B0604020202020204" pitchFamily="34" charset="0"/>
              </a:rPr>
              <a:t>Thank you for the ideas you have shared on the potential impacts on our learning community if these agreements are fully attended to. </a:t>
            </a:r>
          </a:p>
          <a:p>
            <a:endParaRPr lang="en-US" sz="1200">
              <a:solidFill>
                <a:schemeClr val="tx1"/>
              </a:solidFill>
              <a:latin typeface="Arial" panose="020B0604020202020204" pitchFamily="34" charset="0"/>
              <a:ea typeface="Calibri"/>
              <a:cs typeface="Arial" panose="020B0604020202020204" pitchFamily="34" charset="0"/>
            </a:endParaRPr>
          </a:p>
          <a:p>
            <a:r>
              <a:rPr lang="en-US" sz="1200" b="1" i="1">
                <a:solidFill>
                  <a:schemeClr val="tx1"/>
                </a:solidFill>
                <a:latin typeface="Arial" panose="020B0604020202020204" pitchFamily="34" charset="0"/>
                <a:ea typeface="Calibri"/>
                <a:cs typeface="Arial" panose="020B0604020202020204" pitchFamily="34" charset="0"/>
              </a:rPr>
              <a:t>Facilitator Note:</a:t>
            </a:r>
          </a:p>
          <a:p>
            <a:r>
              <a:rPr lang="en-US" sz="1200" i="1">
                <a:solidFill>
                  <a:schemeClr val="tx1"/>
                </a:solidFill>
                <a:latin typeface="Arial" panose="020B0604020202020204" pitchFamily="34" charset="0"/>
                <a:ea typeface="Calibri"/>
                <a:cs typeface="Arial" panose="020B0604020202020204" pitchFamily="34" charset="0"/>
              </a:rPr>
              <a:t>Bring in some of the participants’ thoughts regarding the impacts shared during session B. </a:t>
            </a:r>
          </a:p>
          <a:p>
            <a:endParaRPr lang="en-US" sz="1200">
              <a:solidFill>
                <a:schemeClr val="tx1"/>
              </a:solidFill>
              <a:latin typeface="Arial" panose="020B0604020202020204" pitchFamily="34" charset="0"/>
              <a:ea typeface="Calibri"/>
              <a:cs typeface="Arial" panose="020B0604020202020204" pitchFamily="34" charset="0"/>
            </a:endParaRPr>
          </a:p>
          <a:p>
            <a:r>
              <a:rPr lang="en-US" sz="1200" b="1">
                <a:solidFill>
                  <a:schemeClr val="tx1"/>
                </a:solidFill>
                <a:latin typeface="Arial" panose="020B0604020202020204" pitchFamily="34" charset="0"/>
                <a:ea typeface="Calibri"/>
                <a:cs typeface="Arial" panose="020B0604020202020204" pitchFamily="34" charset="0"/>
              </a:rPr>
              <a:t>Explain:</a:t>
            </a:r>
          </a:p>
          <a:p>
            <a:r>
              <a:rPr lang="en-US" sz="1200">
                <a:solidFill>
                  <a:schemeClr val="tx1"/>
                </a:solidFill>
                <a:latin typeface="Arial" panose="020B0604020202020204" pitchFamily="34" charset="0"/>
                <a:ea typeface="Calibri"/>
                <a:cs typeface="Arial" panose="020B0604020202020204" pitchFamily="34" charset="0"/>
              </a:rPr>
              <a:t>Let’s continue as we work today to honor these thoughts and contributions from one another that will impact all of us.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8D2FB3BF-3714-49A2-AA8B-040CF7F88068}" type="slidenum">
              <a:rPr lang="en-US" smtClean="0"/>
              <a:t>58</a:t>
            </a:fld>
            <a:endParaRPr lang="en-US"/>
          </a:p>
        </p:txBody>
      </p:sp>
    </p:spTree>
    <p:extLst>
      <p:ext uri="{BB962C8B-B14F-4D97-AF65-F5344CB8AC3E}">
        <p14:creationId xmlns:p14="http://schemas.microsoft.com/office/powerpoint/2010/main" val="32989629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latin typeface="Arial" panose="020B0604020202020204" pitchFamily="34" charset="0"/>
                <a:cs typeface="Arial" panose="020B0604020202020204" pitchFamily="34" charset="0"/>
              </a:rPr>
              <a:t>Explain: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latin typeface="Arial" panose="020B0604020202020204" pitchFamily="34" charset="0"/>
                <a:cs typeface="Arial" panose="020B0604020202020204" pitchFamily="34" charset="0"/>
              </a:rPr>
              <a:t>Let’s take a meta moment and jot down our initial ideas around today’s focus question in your participant packet, “How can both teachers and students contribute to science discourse?”.</a:t>
            </a:r>
          </a:p>
          <a:p>
            <a:endParaRPr lang="en-US"/>
          </a:p>
        </p:txBody>
      </p:sp>
      <p:sp>
        <p:nvSpPr>
          <p:cNvPr id="4" name="Slide Number Placeholder 3"/>
          <p:cNvSpPr>
            <a:spLocks noGrp="1"/>
          </p:cNvSpPr>
          <p:nvPr>
            <p:ph type="sldNum" sz="quarter" idx="5"/>
          </p:nvPr>
        </p:nvSpPr>
        <p:spPr/>
        <p:txBody>
          <a:bodyPr/>
          <a:lstStyle/>
          <a:p>
            <a:fld id="{8D2FB3BF-3714-49A2-AA8B-040CF7F88068}" type="slidenum">
              <a:rPr lang="en-US" smtClean="0"/>
              <a:t>59</a:t>
            </a:fld>
            <a:endParaRPr lang="en-US"/>
          </a:p>
        </p:txBody>
      </p:sp>
    </p:spTree>
    <p:extLst>
      <p:ext uri="{BB962C8B-B14F-4D97-AF65-F5344CB8AC3E}">
        <p14:creationId xmlns:p14="http://schemas.microsoft.com/office/powerpoint/2010/main" val="2627909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latin typeface="Arial" panose="020B0604020202020204" pitchFamily="34" charset="0"/>
                <a:cs typeface="Arial" panose="020B0604020202020204" pitchFamily="34" charset="0"/>
              </a:rPr>
              <a:t>Explain:</a:t>
            </a:r>
          </a:p>
          <a:p>
            <a:pPr>
              <a:spcBef>
                <a:spcPts val="600"/>
              </a:spcBef>
              <a:spcAft>
                <a:spcPts val="600"/>
              </a:spcAft>
            </a:pPr>
            <a:r>
              <a:rPr lang="en-US">
                <a:solidFill>
                  <a:schemeClr val="tx1"/>
                </a:solidFill>
                <a:latin typeface="Arial" panose="020B0604020202020204" pitchFamily="34" charset="0"/>
                <a:cs typeface="Arial" panose="020B0604020202020204" pitchFamily="34" charset="0"/>
              </a:rPr>
              <a:t>For all students to be a part of academic discourse, one of the most important steps is to establish a positive classroom culture. Teachers are responsible for developing science classroom communities that welcome all students into a safe and supportive science learning opportunity. We are going to read </a:t>
            </a:r>
            <a:r>
              <a:rPr lang="en-US" sz="1200">
                <a:solidFill>
                  <a:schemeClr val="tx1"/>
                </a:solidFill>
                <a:latin typeface="Arial" panose="020B0604020202020204" pitchFamily="34" charset="0"/>
                <a:cs typeface="Arial" panose="020B0604020202020204" pitchFamily="34" charset="0"/>
              </a:rPr>
              <a:t>one of the Evidence Based Instructional Practices: Establishing the Learning Environment and the </a:t>
            </a:r>
            <a:r>
              <a:rPr lang="en-US" sz="1200" i="1">
                <a:solidFill>
                  <a:schemeClr val="tx1"/>
                </a:solidFill>
                <a:latin typeface="Arial" panose="020B0604020202020204" pitchFamily="34" charset="0"/>
                <a:cs typeface="Arial" panose="020B0604020202020204" pitchFamily="34" charset="0"/>
              </a:rPr>
              <a:t>Kentucky Academic Standards (KAS) for Science</a:t>
            </a:r>
            <a:r>
              <a:rPr lang="en-US" sz="1200">
                <a:solidFill>
                  <a:schemeClr val="tx1"/>
                </a:solidFill>
                <a:latin typeface="Arial" panose="020B0604020202020204" pitchFamily="34" charset="0"/>
                <a:cs typeface="Arial" panose="020B0604020202020204" pitchFamily="34" charset="0"/>
              </a:rPr>
              <a:t>, jot your response to the following questions.</a:t>
            </a:r>
          </a:p>
          <a:p>
            <a:pPr>
              <a:spcBef>
                <a:spcPts val="600"/>
              </a:spcBef>
              <a:spcAft>
                <a:spcPts val="600"/>
              </a:spcAft>
            </a:pPr>
            <a:endParaRPr lang="en-US" sz="1200">
              <a:solidFill>
                <a:schemeClr val="tx1"/>
              </a:solidFill>
              <a:latin typeface="Arial" panose="020B0604020202020204" pitchFamily="34" charset="0"/>
              <a:cs typeface="Arial" panose="020B0604020202020204" pitchFamily="34" charset="0"/>
            </a:endParaRPr>
          </a:p>
          <a:p>
            <a:pPr marL="285750" indent="-285750">
              <a:spcBef>
                <a:spcPts val="600"/>
              </a:spcBef>
              <a:spcAft>
                <a:spcPts val="600"/>
              </a:spcAft>
              <a:buFont typeface="Wingdings" panose="05000000000000000000" pitchFamily="2" charset="2"/>
              <a:buChar char="Ø"/>
            </a:pPr>
            <a:r>
              <a:rPr lang="en-US" sz="1200">
                <a:solidFill>
                  <a:schemeClr val="tx1"/>
                </a:solidFill>
                <a:latin typeface="Arial" panose="020B0604020202020204" pitchFamily="34" charset="0"/>
                <a:cs typeface="Arial" panose="020B0604020202020204" pitchFamily="34" charset="0"/>
              </a:rPr>
              <a:t>Why is it important to take the time to establish a positive classroom culture?</a:t>
            </a:r>
          </a:p>
          <a:p>
            <a:pPr marL="285750" indent="-285750">
              <a:spcBef>
                <a:spcPts val="600"/>
              </a:spcBef>
              <a:spcAft>
                <a:spcPts val="600"/>
              </a:spcAft>
              <a:buFont typeface="Wingdings" panose="05000000000000000000" pitchFamily="2" charset="2"/>
              <a:buChar char="Ø"/>
            </a:pPr>
            <a:r>
              <a:rPr lang="en-US" sz="1200">
                <a:solidFill>
                  <a:schemeClr val="tx1"/>
                </a:solidFill>
                <a:latin typeface="Arial" panose="020B0604020202020204" pitchFamily="34" charset="0"/>
                <a:cs typeface="Arial" panose="020B0604020202020204" pitchFamily="34" charset="0"/>
              </a:rPr>
              <a:t>What are some key strategies you can use to build and sustain an effective classroom community?</a:t>
            </a:r>
          </a:p>
          <a:p>
            <a:pPr marL="285750" indent="-285750">
              <a:spcBef>
                <a:spcPts val="600"/>
              </a:spcBef>
              <a:spcAft>
                <a:spcPts val="600"/>
              </a:spcAft>
              <a:buFont typeface="Wingdings" panose="05000000000000000000" pitchFamily="2" charset="2"/>
              <a:buChar char="Ø"/>
            </a:pPr>
            <a:endParaRPr lang="en-US" sz="1200">
              <a:solidFill>
                <a:schemeClr val="tx1"/>
              </a:solidFill>
              <a:latin typeface="Arial" panose="020B0604020202020204" pitchFamily="34" charset="0"/>
              <a:cs typeface="Arial" panose="020B0604020202020204" pitchFamily="34" charset="0"/>
            </a:endParaRPr>
          </a:p>
          <a:p>
            <a:pPr marL="0" indent="0">
              <a:spcBef>
                <a:spcPts val="600"/>
              </a:spcBef>
              <a:spcAft>
                <a:spcPts val="600"/>
              </a:spcAft>
              <a:buFont typeface="Wingdings" panose="05000000000000000000" pitchFamily="2" charset="2"/>
              <a:buNone/>
            </a:pPr>
            <a:r>
              <a:rPr lang="en-US" sz="1200">
                <a:solidFill>
                  <a:schemeClr val="tx1"/>
                </a:solidFill>
                <a:latin typeface="Arial" panose="020B0604020202020204" pitchFamily="34" charset="0"/>
                <a:cs typeface="Arial" panose="020B0604020202020204" pitchFamily="34" charset="0"/>
              </a:rPr>
              <a:t>Please be prepared to share out in small groups.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a:solidFill>
                  <a:schemeClr val="tx1"/>
                </a:solidFill>
                <a:latin typeface="Arial" panose="020B0604020202020204" pitchFamily="34" charset="0"/>
                <a:cs typeface="Arial" panose="020B0604020202020204" pitchFamily="34" charset="0"/>
              </a:rPr>
              <a:t>Facilitator 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solidFill>
                  <a:schemeClr val="tx1"/>
                </a:solidFill>
                <a:latin typeface="Arial" panose="020B0604020202020204" pitchFamily="34" charset="0"/>
                <a:cs typeface="Arial" panose="020B0604020202020204" pitchFamily="34" charset="0"/>
              </a:rPr>
              <a:t>Allow participants to share their takeaways in small groups, then ask each group to share a key takeaway from their group’s conversation.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solidFill>
                  <a:schemeClr val="tx1"/>
                </a:solidFill>
                <a:latin typeface="Arial" panose="020B0604020202020204" pitchFamily="34" charset="0"/>
                <a:cs typeface="Arial" panose="020B0604020202020204" pitchFamily="34" charset="0"/>
              </a:rPr>
              <a:t>Listen Fors: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solidFill>
                  <a:schemeClr val="tx1"/>
                </a:solidFill>
                <a:latin typeface="Arial" panose="020B0604020202020204" pitchFamily="34" charset="0"/>
                <a:cs typeface="Arial" panose="020B0604020202020204" pitchFamily="34" charset="0"/>
              </a:rPr>
              <a:t>Engage students in exploring phenomena or designing solutions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solidFill>
                  <a:schemeClr val="tx1"/>
                </a:solidFill>
                <a:latin typeface="Arial" panose="020B0604020202020204" pitchFamily="34" charset="0"/>
                <a:cs typeface="Arial" panose="020B0604020202020204" pitchFamily="34" charset="0"/>
              </a:rPr>
              <a:t>Ensure all students feel comfortable contributing and that differences in how they contribute are respected.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solidFill>
                  <a:schemeClr val="tx1"/>
                </a:solidFill>
                <a:latin typeface="Arial" panose="020B0604020202020204" pitchFamily="34" charset="0"/>
                <a:cs typeface="Arial" panose="020B0604020202020204" pitchFamily="34" charset="0"/>
              </a:rPr>
              <a:t>Utilize student and community interest.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solidFill>
                  <a:schemeClr val="tx1"/>
                </a:solidFill>
                <a:latin typeface="Arial" panose="020B0604020202020204" pitchFamily="34" charset="0"/>
                <a:cs typeface="Arial" panose="020B0604020202020204" pitchFamily="34" charset="0"/>
              </a:rPr>
              <a:t>Collaborate with families and community members as students engage in citizen science projects.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solidFill>
                  <a:schemeClr val="tx1"/>
                </a:solidFill>
                <a:latin typeface="Arial" panose="020B0604020202020204" pitchFamily="34" charset="0"/>
                <a:cs typeface="Arial" panose="020B0604020202020204" pitchFamily="34" charset="0"/>
              </a:rPr>
              <a:t>Recognize student differences and leverage their various perspectives.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solidFill>
                  <a:schemeClr val="tx1"/>
                </a:solidFill>
                <a:latin typeface="Arial" panose="020B0604020202020204" pitchFamily="34" charset="0"/>
                <a:cs typeface="Arial" panose="020B0604020202020204" pitchFamily="34" charset="0"/>
              </a:rPr>
              <a:t>Improve deeper science talk through discourse.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solidFill>
                  <a:schemeClr val="tx1"/>
                </a:solidFill>
                <a:latin typeface="Arial" panose="020B0604020202020204" pitchFamily="34" charset="0"/>
                <a:cs typeface="Arial" panose="020B0604020202020204" pitchFamily="34" charset="0"/>
              </a:rPr>
              <a:t>Alter classroom layout to meet the needs of the task.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solidFill>
                  <a:schemeClr val="tx1"/>
                </a:solidFill>
                <a:latin typeface="Arial" panose="020B0604020202020204" pitchFamily="34" charset="0"/>
                <a:cs typeface="Arial" panose="020B0604020202020204" pitchFamily="34" charset="0"/>
              </a:rPr>
              <a:t>Implement norms/agreements and routines.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solidFill>
                  <a:schemeClr val="tx1"/>
                </a:solidFill>
                <a:latin typeface="Arial" panose="020B0604020202020204" pitchFamily="34" charset="0"/>
                <a:cs typeface="Arial" panose="020B0604020202020204" pitchFamily="34" charset="0"/>
              </a:rPr>
              <a:t>Use students’ questions to drive 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solidFill>
                  <a:schemeClr val="tx1"/>
                </a:solidFill>
                <a:latin typeface="Arial" panose="020B0604020202020204" pitchFamily="34" charset="0"/>
                <a:cs typeface="Arial" panose="020B0604020202020204" pitchFamily="34" charset="0"/>
              </a:rPr>
              <a:t>Reduce the risk of social injuries associated with learning together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solidFill>
                  <a:schemeClr val="tx1"/>
                </a:solidFill>
                <a:latin typeface="Arial" panose="020B0604020202020204" pitchFamily="34" charset="0"/>
                <a:cs typeface="Arial" panose="020B0604020202020204" pitchFamily="34" charset="0"/>
              </a:rPr>
              <a:t>Build a respectful classroom community.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1" strike="sngStrike"/>
          </a:p>
        </p:txBody>
      </p:sp>
      <p:sp>
        <p:nvSpPr>
          <p:cNvPr id="4" name="Slide Number Placeholder 3"/>
          <p:cNvSpPr>
            <a:spLocks noGrp="1"/>
          </p:cNvSpPr>
          <p:nvPr>
            <p:ph type="sldNum" sz="quarter" idx="5"/>
          </p:nvPr>
        </p:nvSpPr>
        <p:spPr/>
        <p:txBody>
          <a:bodyPr/>
          <a:lstStyle/>
          <a:p>
            <a:fld id="{8D2FB3BF-3714-49A2-AA8B-040CF7F88068}" type="slidenum">
              <a:rPr lang="en-US" smtClean="0"/>
              <a:t>6</a:t>
            </a:fld>
            <a:endParaRPr lang="en-US"/>
          </a:p>
        </p:txBody>
      </p:sp>
    </p:spTree>
    <p:extLst>
      <p:ext uri="{BB962C8B-B14F-4D97-AF65-F5344CB8AC3E}">
        <p14:creationId xmlns:p14="http://schemas.microsoft.com/office/powerpoint/2010/main" val="53701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solidFill>
                  <a:schemeClr val="tx1"/>
                </a:solidFill>
                <a:latin typeface="Arial" panose="020B0604020202020204" pitchFamily="34" charset="0"/>
                <a:cs typeface="Arial" panose="020B0604020202020204" pitchFamily="34" charset="0"/>
              </a:rPr>
              <a:t>Explain:</a:t>
            </a:r>
          </a:p>
          <a:p>
            <a:r>
              <a:rPr lang="en-US">
                <a:solidFill>
                  <a:schemeClr val="tx1"/>
                </a:solidFill>
                <a:latin typeface="Arial" panose="020B0604020202020204" pitchFamily="34" charset="0"/>
                <a:cs typeface="Arial" panose="020B0604020202020204" pitchFamily="34" charset="0"/>
              </a:rPr>
              <a:t>As we prepare for video analysis it is important to follow a few ground rules to support our work today. Teaching and the classrooms we will see are complex.  There is much we don’t know about the students, the teacher and their history together. These teachers are giving us a gift by opening their classroom. Let’s presume expertise on the part of the teacher acknowledging that there may be missed opportunities or alternative moves that could continue opening the space for student sensemaking in other ways. Assume what the kids are saying makes sense to them.  In these few minutes, we do not get to see what happened before or after to continue supporting students in their sensemaking. Lastly, focus on how the classroom talk (teacher and students) serves the learning goals of the lesson and the science and engineering practices involved. </a:t>
            </a:r>
          </a:p>
          <a:p>
            <a:endParaRPr lang="en-US"/>
          </a:p>
        </p:txBody>
      </p:sp>
      <p:sp>
        <p:nvSpPr>
          <p:cNvPr id="4" name="Slide Number Placeholder 3"/>
          <p:cNvSpPr>
            <a:spLocks noGrp="1"/>
          </p:cNvSpPr>
          <p:nvPr>
            <p:ph type="sldNum" sz="quarter" idx="5"/>
          </p:nvPr>
        </p:nvSpPr>
        <p:spPr/>
        <p:txBody>
          <a:bodyPr/>
          <a:lstStyle/>
          <a:p>
            <a:fld id="{8D2FB3BF-3714-49A2-AA8B-040CF7F88068}" type="slidenum">
              <a:rPr lang="en-US" smtClean="0"/>
              <a:t>60</a:t>
            </a:fld>
            <a:endParaRPr lang="en-US"/>
          </a:p>
        </p:txBody>
      </p:sp>
    </p:spTree>
    <p:extLst>
      <p:ext uri="{BB962C8B-B14F-4D97-AF65-F5344CB8AC3E}">
        <p14:creationId xmlns:p14="http://schemas.microsoft.com/office/powerpoint/2010/main" val="34606749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buSzPts val="1400"/>
            </a:pPr>
            <a:r>
              <a:rPr lang="en-US" sz="1200" b="1">
                <a:solidFill>
                  <a:schemeClr val="tx1"/>
                </a:solidFill>
                <a:latin typeface="Arial" panose="020B0604020202020204" pitchFamily="34" charset="0"/>
                <a:ea typeface="Calibri"/>
                <a:cs typeface="Arial" panose="020B0604020202020204" pitchFamily="34" charset="0"/>
              </a:rPr>
              <a:t>Explain:</a:t>
            </a:r>
          </a:p>
          <a:p>
            <a:pPr>
              <a:buSzPts val="1400"/>
            </a:pPr>
            <a:r>
              <a:rPr lang="en-US" sz="1200">
                <a:solidFill>
                  <a:schemeClr val="tx1"/>
                </a:solidFill>
                <a:latin typeface="Arial" panose="020B0604020202020204" pitchFamily="34" charset="0"/>
                <a:ea typeface="Calibri"/>
                <a:cs typeface="Arial" panose="020B0604020202020204" pitchFamily="34" charset="0"/>
              </a:rPr>
              <a:t>A T-chart can be found in our participant packet.  As we watch this video, note what the teacher and students are doing.  Consider how science discourse is supporting all students’ sensemaking in the classroom. You will also need the transcript. Feel free to make notes, highlight, or underline evidence as we go or during that independent time after the video. These markings will help support your thoughts as we share out in the whole group. </a:t>
            </a:r>
          </a:p>
          <a:p>
            <a:pPr>
              <a:buSzPts val="1400"/>
            </a:pPr>
            <a:endParaRPr lang="en-US" sz="1200">
              <a:solidFill>
                <a:schemeClr val="tx1"/>
              </a:solidFill>
              <a:latin typeface="Arial" panose="020B0604020202020204" pitchFamily="34" charset="0"/>
              <a:ea typeface="Calibri"/>
              <a:cs typeface="Arial" panose="020B0604020202020204" pitchFamily="34" charset="0"/>
            </a:endParaRPr>
          </a:p>
          <a:p>
            <a:pPr>
              <a:buSzPts val="1400"/>
            </a:pPr>
            <a:r>
              <a:rPr lang="en-US" sz="1200" b="1" i="1">
                <a:solidFill>
                  <a:schemeClr val="tx1"/>
                </a:solidFill>
                <a:latin typeface="Arial" panose="020B0604020202020204" pitchFamily="34" charset="0"/>
                <a:ea typeface="Calibri"/>
                <a:cs typeface="Arial" panose="020B0604020202020204" pitchFamily="34" charset="0"/>
              </a:rPr>
              <a:t>Facilitator Note:</a:t>
            </a:r>
          </a:p>
          <a:p>
            <a:pPr>
              <a:buSzPts val="1400"/>
            </a:pPr>
            <a:r>
              <a:rPr lang="en-US" sz="1200" b="0" i="1">
                <a:solidFill>
                  <a:schemeClr val="tx1"/>
                </a:solidFill>
                <a:latin typeface="Arial" panose="020B0604020202020204" pitchFamily="34" charset="0"/>
                <a:ea typeface="Calibri"/>
                <a:cs typeface="Arial" panose="020B0604020202020204" pitchFamily="34" charset="0"/>
              </a:rPr>
              <a:t>Watch video.</a:t>
            </a:r>
          </a:p>
          <a:p>
            <a:pPr>
              <a:buSzPts val="1400"/>
            </a:pPr>
            <a:endParaRPr lang="en-US" sz="1200" b="1">
              <a:solidFill>
                <a:schemeClr val="tx1"/>
              </a:solidFill>
              <a:latin typeface="Arial" panose="020B0604020202020204" pitchFamily="34" charset="0"/>
              <a:ea typeface="Calibri"/>
              <a:cs typeface="Arial" panose="020B0604020202020204" pitchFamily="34" charset="0"/>
            </a:endParaRPr>
          </a:p>
          <a:p>
            <a:pPr>
              <a:buSzPts val="1400"/>
            </a:pPr>
            <a:r>
              <a:rPr lang="en-US" sz="1200" b="1">
                <a:solidFill>
                  <a:schemeClr val="tx1"/>
                </a:solidFill>
                <a:latin typeface="Arial" panose="020B0604020202020204" pitchFamily="34" charset="0"/>
                <a:ea typeface="Calibri"/>
                <a:cs typeface="Arial" panose="020B0604020202020204" pitchFamily="34" charset="0"/>
              </a:rPr>
              <a:t>Explain:</a:t>
            </a:r>
          </a:p>
          <a:p>
            <a:pPr>
              <a:buSzPts val="1400"/>
            </a:pPr>
            <a:r>
              <a:rPr lang="en-US" sz="1200" b="0">
                <a:solidFill>
                  <a:schemeClr val="tx1"/>
                </a:solidFill>
                <a:latin typeface="Arial" panose="020B0604020202020204" pitchFamily="34" charset="0"/>
                <a:ea typeface="Calibri"/>
                <a:cs typeface="Arial" panose="020B0604020202020204" pitchFamily="34" charset="0"/>
              </a:rPr>
              <a:t>Let’s take a moment to continue collecting our thoughts and mark the transcript where we see evidence of what the teacher and students are saying and doing.  </a:t>
            </a:r>
          </a:p>
          <a:p>
            <a:pPr>
              <a:buSzPts val="1400"/>
            </a:pPr>
            <a:endParaRPr lang="en-US" sz="1200" b="0">
              <a:solidFill>
                <a:schemeClr val="tx1"/>
              </a:solidFill>
              <a:latin typeface="Arial" panose="020B0604020202020204" pitchFamily="34" charset="0"/>
              <a:ea typeface="Calibri"/>
              <a:cs typeface="Arial" panose="020B0604020202020204" pitchFamily="34" charset="0"/>
            </a:endParaRPr>
          </a:p>
          <a:p>
            <a:pPr>
              <a:buSzPts val="1400"/>
            </a:pPr>
            <a:r>
              <a:rPr lang="en-US" sz="1200" b="0">
                <a:solidFill>
                  <a:schemeClr val="tx1"/>
                </a:solidFill>
                <a:latin typeface="Arial" panose="020B0604020202020204" pitchFamily="34" charset="0"/>
                <a:ea typeface="Calibri"/>
                <a:cs typeface="Arial" panose="020B0604020202020204" pitchFamily="34" charset="0"/>
              </a:rPr>
              <a:t>As we come back into the conversation, we will use the timestamps in the transcript to call out the place we are referring to so others can navigate to that spot as well and continue adding on to the conversation. </a:t>
            </a:r>
          </a:p>
          <a:p>
            <a:pPr>
              <a:buSzPts val="1400"/>
            </a:pPr>
            <a:endParaRPr lang="en-US" sz="1200" b="0">
              <a:solidFill>
                <a:schemeClr val="tx1"/>
              </a:solidFill>
              <a:latin typeface="Arial" panose="020B0604020202020204" pitchFamily="34" charset="0"/>
              <a:ea typeface="Calibri"/>
              <a:cs typeface="Arial" panose="020B0604020202020204" pitchFamily="34" charset="0"/>
            </a:endParaRPr>
          </a:p>
          <a:p>
            <a:pPr>
              <a:buSzPts val="1400"/>
            </a:pPr>
            <a:r>
              <a:rPr lang="en-US" sz="1200" b="0">
                <a:solidFill>
                  <a:schemeClr val="tx1"/>
                </a:solidFill>
                <a:latin typeface="Arial" panose="020B0604020202020204" pitchFamily="34" charset="0"/>
                <a:ea typeface="Calibri"/>
                <a:cs typeface="Arial" panose="020B0604020202020204" pitchFamily="34" charset="0"/>
              </a:rPr>
              <a:t>Who would like to begin sharing a timestamp and describe what the teacher is saying and doing?</a:t>
            </a:r>
          </a:p>
          <a:p>
            <a:pPr>
              <a:buSzPts val="1400"/>
            </a:pPr>
            <a:endParaRPr lang="en-US" sz="1200" b="0">
              <a:solidFill>
                <a:schemeClr val="tx1"/>
              </a:solidFill>
              <a:latin typeface="Arial" panose="020B0604020202020204" pitchFamily="34" charset="0"/>
              <a:ea typeface="Calibri"/>
              <a:cs typeface="Arial" panose="020B0604020202020204" pitchFamily="34" charset="0"/>
            </a:endParaRPr>
          </a:p>
          <a:p>
            <a:pPr>
              <a:buSzPts val="1400"/>
            </a:pPr>
            <a:r>
              <a:rPr lang="en-US" sz="1200" b="1" i="1">
                <a:solidFill>
                  <a:schemeClr val="tx1"/>
                </a:solidFill>
                <a:latin typeface="Arial" panose="020B0604020202020204" pitchFamily="34" charset="0"/>
                <a:ea typeface="Calibri"/>
                <a:cs typeface="Arial" panose="020B0604020202020204" pitchFamily="34" charset="0"/>
              </a:rPr>
              <a:t>Facilitator Note:</a:t>
            </a:r>
          </a:p>
          <a:p>
            <a:pPr>
              <a:buSzPts val="1400"/>
            </a:pPr>
            <a:r>
              <a:rPr lang="en-US" sz="1200" b="0" i="1">
                <a:solidFill>
                  <a:schemeClr val="tx1"/>
                </a:solidFill>
                <a:latin typeface="Arial" panose="020B0604020202020204" pitchFamily="34" charset="0"/>
                <a:ea typeface="Calibri"/>
                <a:cs typeface="Arial" panose="020B0604020202020204" pitchFamily="34" charset="0"/>
              </a:rPr>
              <a:t>As participants are sharing, encourage them to note the specific timestamp so that others can follow. </a:t>
            </a:r>
          </a:p>
          <a:p>
            <a:pPr>
              <a:buSzPts val="1400"/>
            </a:pPr>
            <a:endParaRPr lang="en-US" sz="1200" b="0" i="1">
              <a:solidFill>
                <a:schemeClr val="tx1"/>
              </a:solidFill>
              <a:latin typeface="Arial" panose="020B0604020202020204" pitchFamily="34" charset="0"/>
              <a:ea typeface="Calibri"/>
              <a:cs typeface="Arial" panose="020B0604020202020204" pitchFamily="34" charset="0"/>
            </a:endParaRPr>
          </a:p>
          <a:p>
            <a:pPr>
              <a:buSzPts val="1400"/>
            </a:pPr>
            <a:r>
              <a:rPr lang="en-US" sz="1200" b="0" i="1" u="sng">
                <a:solidFill>
                  <a:schemeClr val="tx1"/>
                </a:solidFill>
                <a:latin typeface="Arial" panose="020B0604020202020204" pitchFamily="34" charset="0"/>
                <a:ea typeface="Calibri"/>
                <a:cs typeface="Arial" panose="020B0604020202020204" pitchFamily="34" charset="0"/>
              </a:rPr>
              <a:t>Listen Fors:</a:t>
            </a:r>
          </a:p>
          <a:p>
            <a:pPr>
              <a:buSzPts val="1400"/>
            </a:pPr>
            <a:endParaRPr lang="en-US" sz="1200" b="0" i="1">
              <a:solidFill>
                <a:schemeClr val="tx1"/>
              </a:solidFill>
              <a:latin typeface="Arial" panose="020B0604020202020204" pitchFamily="34" charset="0"/>
              <a:ea typeface="Calibri"/>
              <a:cs typeface="Arial" panose="020B0604020202020204" pitchFamily="34" charset="0"/>
            </a:endParaRPr>
          </a:p>
          <a:p>
            <a:pPr>
              <a:buSzPts val="1400"/>
            </a:pPr>
            <a:r>
              <a:rPr lang="en-US" sz="1200" b="1" i="1" u="none" strike="noStrike">
                <a:solidFill>
                  <a:schemeClr val="tx1"/>
                </a:solidFill>
                <a:effectLst/>
                <a:latin typeface="Arial" panose="020B0604020202020204" pitchFamily="34" charset="0"/>
                <a:cs typeface="Arial" panose="020B0604020202020204" pitchFamily="34" charset="0"/>
              </a:rPr>
              <a:t>What is the teacher saying and doing?</a:t>
            </a:r>
            <a:endParaRPr lang="en-US" sz="1200" b="0" i="1">
              <a:solidFill>
                <a:schemeClr val="tx1"/>
              </a:solidFill>
              <a:effectLst/>
              <a:latin typeface="Arial" panose="020B0604020202020204" pitchFamily="34" charset="0"/>
              <a:cs typeface="Arial" panose="020B0604020202020204" pitchFamily="34" charset="0"/>
            </a:endParaRPr>
          </a:p>
          <a:p>
            <a:pPr marL="342900" marR="0" lvl="0" indent="-342900">
              <a:spcBef>
                <a:spcPts val="0"/>
              </a:spcBef>
              <a:spcAft>
                <a:spcPts val="0"/>
              </a:spcAft>
              <a:buFont typeface="Arial" panose="020B0604020202020204" pitchFamily="34" charset="0"/>
              <a:buChar char="•"/>
              <a:tabLst>
                <a:tab pos="457200" algn="l"/>
              </a:tabLst>
            </a:pPr>
            <a:r>
              <a:rPr lang="en-US" sz="1200" i="1">
                <a:solidFill>
                  <a:schemeClr val="tx1"/>
                </a:solidFill>
                <a:effectLst/>
                <a:latin typeface="Arial" panose="020B0604020202020204" pitchFamily="34" charset="0"/>
                <a:ea typeface="Calibri" panose="020F0502020204030204" pitchFamily="34" charset="0"/>
                <a:cs typeface="Arial" panose="020B0604020202020204" pitchFamily="34" charset="0"/>
              </a:rPr>
              <a:t>1:34 Teacher uses specific prompts and questions such as tell me more.</a:t>
            </a:r>
            <a:endParaRPr lang="en-US" sz="120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L="342900" marR="0" lvl="0" indent="-342900">
              <a:spcBef>
                <a:spcPts val="0"/>
              </a:spcBef>
              <a:spcAft>
                <a:spcPts val="0"/>
              </a:spcAft>
              <a:buFont typeface="Arial" panose="020B0604020202020204" pitchFamily="34" charset="0"/>
              <a:buChar char="•"/>
              <a:tabLst>
                <a:tab pos="457200" algn="l"/>
              </a:tabLst>
            </a:pPr>
            <a:r>
              <a:rPr lang="en-US" sz="1200" i="1">
                <a:solidFill>
                  <a:schemeClr val="tx1"/>
                </a:solidFill>
                <a:effectLst/>
                <a:latin typeface="Arial" panose="020B0604020202020204" pitchFamily="34" charset="0"/>
                <a:ea typeface="Calibri" panose="020F0502020204030204" pitchFamily="34" charset="0"/>
                <a:cs typeface="Arial" panose="020B0604020202020204" pitchFamily="34" charset="0"/>
              </a:rPr>
              <a:t>00:41 Teacher acknowledges a claim and invites discourse, which prompts students to think and begin speaking.</a:t>
            </a:r>
            <a:endParaRPr lang="en-US" sz="120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L="342900" marR="0" lvl="0" indent="-342900">
              <a:spcBef>
                <a:spcPts val="0"/>
              </a:spcBef>
              <a:spcAft>
                <a:spcPts val="0"/>
              </a:spcAft>
              <a:buFont typeface="Arial" panose="020B0604020202020204" pitchFamily="34" charset="0"/>
              <a:buChar char="•"/>
              <a:tabLst>
                <a:tab pos="457200" algn="l"/>
              </a:tabLst>
            </a:pPr>
            <a:r>
              <a:rPr lang="en-US" sz="1200" i="1">
                <a:solidFill>
                  <a:schemeClr val="tx1"/>
                </a:solidFill>
                <a:effectLst/>
                <a:latin typeface="Arial" panose="020B0604020202020204" pitchFamily="34" charset="0"/>
                <a:ea typeface="Calibri" panose="020F0502020204030204" pitchFamily="34" charset="0"/>
                <a:cs typeface="Arial" panose="020B0604020202020204" pitchFamily="34" charset="0"/>
              </a:rPr>
              <a:t>5:46 Teacher guides the conversation.</a:t>
            </a:r>
            <a:endParaRPr lang="en-US" sz="120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L="342900" marR="0" lvl="0" indent="-342900">
              <a:spcBef>
                <a:spcPts val="0"/>
              </a:spcBef>
              <a:spcAft>
                <a:spcPts val="0"/>
              </a:spcAft>
              <a:buFont typeface="Arial" panose="020B0604020202020204" pitchFamily="34" charset="0"/>
              <a:buChar char="•"/>
              <a:tabLst>
                <a:tab pos="457200" algn="l"/>
              </a:tabLst>
            </a:pPr>
            <a:r>
              <a:rPr lang="en-US" sz="1200" i="1">
                <a:solidFill>
                  <a:schemeClr val="tx1"/>
                </a:solidFill>
                <a:effectLst/>
                <a:latin typeface="Arial" panose="020B0604020202020204" pitchFamily="34" charset="0"/>
                <a:ea typeface="Calibri" panose="020F0502020204030204" pitchFamily="34" charset="0"/>
                <a:cs typeface="Arial" panose="020B0604020202020204" pitchFamily="34" charset="0"/>
              </a:rPr>
              <a:t>7:44-8:29 Teacher is talking less but providing prompts.</a:t>
            </a:r>
            <a:endParaRPr lang="en-US" sz="120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L="342900" marR="0" lvl="0" indent="-342900">
              <a:spcBef>
                <a:spcPts val="0"/>
              </a:spcBef>
              <a:spcAft>
                <a:spcPts val="0"/>
              </a:spcAft>
              <a:buFont typeface="Arial" panose="020B0604020202020204" pitchFamily="34" charset="0"/>
              <a:buChar char="•"/>
              <a:tabLst>
                <a:tab pos="457200" algn="l"/>
              </a:tabLst>
            </a:pPr>
            <a:r>
              <a:rPr lang="en-US" sz="1200" i="1">
                <a:solidFill>
                  <a:schemeClr val="tx1"/>
                </a:solidFill>
                <a:effectLst/>
                <a:latin typeface="Arial" panose="020B0604020202020204" pitchFamily="34" charset="0"/>
                <a:ea typeface="Calibri" panose="020F0502020204030204" pitchFamily="34" charset="0"/>
                <a:cs typeface="Arial" panose="020B0604020202020204" pitchFamily="34" charset="0"/>
              </a:rPr>
              <a:t>3:28-5:55 At one point the students noticed that one of the drawings they created matched another claim and the teacher led that into another discussion about agreeing or explaining why it fit better with the other claim.</a:t>
            </a:r>
            <a:endParaRPr lang="en-US" sz="120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L="342900" marR="0" lvl="0" indent="-342900">
              <a:spcBef>
                <a:spcPts val="0"/>
              </a:spcBef>
              <a:spcAft>
                <a:spcPts val="0"/>
              </a:spcAft>
              <a:buFont typeface="Arial" panose="020B0604020202020204" pitchFamily="34" charset="0"/>
              <a:buChar char="•"/>
              <a:tabLst>
                <a:tab pos="457200" algn="l"/>
              </a:tabLst>
            </a:pPr>
            <a:r>
              <a:rPr lang="en-US" sz="1200" i="1">
                <a:solidFill>
                  <a:schemeClr val="tx1"/>
                </a:solidFill>
                <a:effectLst/>
                <a:latin typeface="Arial" panose="020B0604020202020204" pitchFamily="34" charset="0"/>
                <a:ea typeface="Calibri" panose="020F0502020204030204" pitchFamily="34" charset="0"/>
                <a:cs typeface="Arial" panose="020B0604020202020204" pitchFamily="34" charset="0"/>
              </a:rPr>
              <a:t>1:17 Teacher asked, “What claim did you hear?”</a:t>
            </a:r>
            <a:endParaRPr lang="en-US" sz="120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L="342900" marR="0" lvl="0" indent="-342900">
              <a:spcBef>
                <a:spcPts val="0"/>
              </a:spcBef>
              <a:spcAft>
                <a:spcPts val="0"/>
              </a:spcAft>
              <a:buFont typeface="Arial" panose="020B0604020202020204" pitchFamily="34" charset="0"/>
              <a:buChar char="•"/>
              <a:tabLst>
                <a:tab pos="457200" algn="l"/>
              </a:tabLst>
            </a:pPr>
            <a:r>
              <a:rPr lang="en-US" sz="1200" i="1">
                <a:solidFill>
                  <a:schemeClr val="tx1"/>
                </a:solidFill>
                <a:effectLst/>
                <a:latin typeface="Arial" panose="020B0604020202020204" pitchFamily="34" charset="0"/>
                <a:ea typeface="Calibri" panose="020F0502020204030204" pitchFamily="34" charset="0"/>
                <a:cs typeface="Arial" panose="020B0604020202020204" pitchFamily="34" charset="0"/>
              </a:rPr>
              <a:t>5:36 Teacher asked the student to share their idea again.</a:t>
            </a:r>
            <a:endParaRPr lang="en-US" sz="120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L="342900" marR="0" lvl="0" indent="-342900">
              <a:spcBef>
                <a:spcPts val="0"/>
              </a:spcBef>
              <a:spcAft>
                <a:spcPts val="0"/>
              </a:spcAft>
              <a:buFont typeface="Arial" panose="020B0604020202020204" pitchFamily="34" charset="0"/>
              <a:buChar char="•"/>
              <a:tabLst>
                <a:tab pos="457200" algn="l"/>
              </a:tabLst>
            </a:pPr>
            <a:r>
              <a:rPr lang="en-US" sz="1200" i="1">
                <a:solidFill>
                  <a:schemeClr val="tx1"/>
                </a:solidFill>
                <a:effectLst/>
                <a:latin typeface="Arial" panose="020B0604020202020204" pitchFamily="34" charset="0"/>
                <a:ea typeface="Calibri" panose="020F0502020204030204" pitchFamily="34" charset="0"/>
                <a:cs typeface="Arial" panose="020B0604020202020204" pitchFamily="34" charset="0"/>
              </a:rPr>
              <a:t>5:55 Teacher pushes students’ ideas to further support their claim.</a:t>
            </a:r>
            <a:endParaRPr lang="en-US" sz="120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L="342900" marR="0" lvl="0" indent="-342900">
              <a:spcBef>
                <a:spcPts val="0"/>
              </a:spcBef>
              <a:spcAft>
                <a:spcPts val="0"/>
              </a:spcAft>
              <a:buFont typeface="Arial" panose="020B0604020202020204" pitchFamily="34" charset="0"/>
              <a:buChar char="•"/>
              <a:tabLst>
                <a:tab pos="457200" algn="l"/>
              </a:tabLst>
            </a:pPr>
            <a:r>
              <a:rPr lang="en-US" sz="1200" i="1">
                <a:solidFill>
                  <a:schemeClr val="tx1"/>
                </a:solidFill>
                <a:effectLst/>
                <a:latin typeface="Arial" panose="020B0604020202020204" pitchFamily="34" charset="0"/>
                <a:ea typeface="Calibri" panose="020F0502020204030204" pitchFamily="34" charset="0"/>
                <a:cs typeface="Arial" panose="020B0604020202020204" pitchFamily="34" charset="0"/>
              </a:rPr>
              <a:t>1:27-1:34 Teacher says, “Mm-hmm” and asks, “Can you tell me more?” The teacher doesn’t confirm or deny what the students are thinking. </a:t>
            </a:r>
            <a:endParaRPr lang="en-US" sz="120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rtl="0" fontAlgn="base">
              <a:spcBef>
                <a:spcPts val="0"/>
              </a:spcBef>
              <a:spcAft>
                <a:spcPts val="0"/>
              </a:spcAft>
              <a:buFont typeface="Arial" panose="020B0604020202020204" pitchFamily="34" charset="0"/>
              <a:buNone/>
            </a:pPr>
            <a:endParaRPr lang="en-US" sz="1200" b="0" i="1">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b="1" i="1" u="none" strike="noStrike">
                <a:solidFill>
                  <a:schemeClr val="tx1"/>
                </a:solidFill>
                <a:effectLst/>
                <a:latin typeface="Arial" panose="020B0604020202020204" pitchFamily="34" charset="0"/>
                <a:cs typeface="Arial" panose="020B0604020202020204" pitchFamily="34" charset="0"/>
              </a:rPr>
              <a:t>What are the students saying and doing?</a:t>
            </a:r>
            <a:endParaRPr lang="en-US" sz="1200" b="0" i="1">
              <a:solidFill>
                <a:schemeClr val="tx1"/>
              </a:solidFill>
              <a:effectLst/>
              <a:latin typeface="Arial" panose="020B0604020202020204" pitchFamily="34" charset="0"/>
              <a:cs typeface="Arial" panose="020B0604020202020204" pitchFamily="34" charset="0"/>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1" u="none" strike="noStrike">
                <a:solidFill>
                  <a:schemeClr val="tx1"/>
                </a:solidFill>
                <a:effectLst/>
                <a:latin typeface="Arial" panose="020B0604020202020204" pitchFamily="34" charset="0"/>
                <a:cs typeface="Arial" panose="020B0604020202020204" pitchFamily="34" charset="0"/>
              </a:rPr>
              <a:t>9:11 Student 9 began talking about why he agreed with what another student said - then he asked that student to repeat what he said for clarification.</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1" u="none" strike="noStrike">
                <a:solidFill>
                  <a:schemeClr val="tx1"/>
                </a:solidFill>
                <a:effectLst/>
                <a:latin typeface="Arial" panose="020B0604020202020204" pitchFamily="34" charset="0"/>
                <a:cs typeface="Arial" panose="020B0604020202020204" pitchFamily="34" charset="0"/>
              </a:rPr>
              <a:t>7:31 Student 6 is sharing their claim.</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1" u="none" strike="noStrike">
                <a:solidFill>
                  <a:schemeClr val="tx1"/>
                </a:solidFill>
                <a:effectLst/>
                <a:latin typeface="Arial" panose="020B0604020202020204" pitchFamily="34" charset="0"/>
                <a:cs typeface="Arial" panose="020B0604020202020204" pitchFamily="34" charset="0"/>
              </a:rPr>
              <a:t>1:45 and 9:25 Students add on or agree to what another student said.</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1" u="none" strike="noStrike">
                <a:solidFill>
                  <a:schemeClr val="tx1"/>
                </a:solidFill>
                <a:effectLst/>
                <a:latin typeface="Arial" panose="020B0604020202020204" pitchFamily="34" charset="0"/>
                <a:cs typeface="Arial" panose="020B0604020202020204" pitchFamily="34" charset="0"/>
              </a:rPr>
              <a:t>1:17-1:45 Student 1 explained what they heard and adding on to their thoughts as the teacher probed at 1:34, “Can you tell me more?”</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1" u="none" strike="noStrike">
                <a:solidFill>
                  <a:schemeClr val="tx1"/>
                </a:solidFill>
                <a:effectLst/>
                <a:latin typeface="Arial" panose="020B0604020202020204" pitchFamily="34" charset="0"/>
                <a:cs typeface="Arial" panose="020B0604020202020204" pitchFamily="34" charset="0"/>
              </a:rPr>
              <a:t>9:24 Students asked other student to repeat their idea for clarification.</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1" u="none" strike="noStrike">
                <a:solidFill>
                  <a:schemeClr val="tx1"/>
                </a:solidFill>
                <a:effectLst/>
                <a:latin typeface="Arial" panose="020B0604020202020204" pitchFamily="34" charset="0"/>
                <a:cs typeface="Arial" panose="020B0604020202020204" pitchFamily="34" charset="0"/>
              </a:rPr>
              <a:t>1:36 Students felt comfortable to adjust their understanding of the models based on new evidence.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1" u="none" strike="noStrike">
                <a:solidFill>
                  <a:schemeClr val="tx1"/>
                </a:solidFill>
                <a:effectLst/>
                <a:latin typeface="Arial" panose="020B0604020202020204" pitchFamily="34" charset="0"/>
                <a:cs typeface="Arial" panose="020B0604020202020204" pitchFamily="34" charset="0"/>
              </a:rPr>
              <a:t>5:55 and 7:28-8:30  Students gave nonverbal cues as they actively listened to one another. Students were willing to share with one another even when different from their peers. Through their thinking at it was challenged and they allowed their science ideas to grow and change.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1" u="none" strike="noStrike">
                <a:solidFill>
                  <a:schemeClr val="tx1"/>
                </a:solidFill>
                <a:effectLst/>
                <a:latin typeface="Arial" panose="020B0604020202020204" pitchFamily="34" charset="0"/>
                <a:cs typeface="Arial" panose="020B0604020202020204" pitchFamily="34" charset="0"/>
              </a:rPr>
              <a:t>5:36 – 5:55 Brought in their own experiences and background into the classroom. Students then lead an evidence-based discussion.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1" u="none" strike="noStrike">
                <a:solidFill>
                  <a:schemeClr val="tx1"/>
                </a:solidFill>
                <a:effectLst/>
                <a:latin typeface="Arial" panose="020B0604020202020204" pitchFamily="34" charset="0"/>
                <a:cs typeface="Arial" panose="020B0604020202020204" pitchFamily="34" charset="0"/>
              </a:rPr>
              <a:t>7:29 Teacher shares several notices of students in the class where they have gained in confidence in sharing their thinking, engaging in discussion where they agree and disagree comfortable, challenge each other’s thinking, ask questions, clarify one another’s thinking, thank one another for their contribution in their learning community. All students are involved and “doing the work”.</a:t>
            </a:r>
            <a:endParaRPr lang="en-US" sz="1200" b="0" i="1">
              <a:solidFill>
                <a:schemeClr val="tx1"/>
              </a:solidFill>
              <a:latin typeface="Arial" panose="020B0604020202020204" pitchFamily="34" charset="0"/>
              <a:ea typeface="Calibri"/>
              <a:cs typeface="Arial" panose="020B0604020202020204" pitchFamily="34" charset="0"/>
            </a:endParaRPr>
          </a:p>
          <a:p>
            <a:pPr>
              <a:buSzPts val="1400"/>
            </a:pPr>
            <a:endParaRPr lang="en-US">
              <a:ea typeface="Calibri"/>
              <a:cs typeface="Calibri"/>
            </a:endParaRPr>
          </a:p>
        </p:txBody>
      </p:sp>
      <p:sp>
        <p:nvSpPr>
          <p:cNvPr id="185" name="Google Shape;18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dirty="0">
                <a:solidFill>
                  <a:schemeClr val="tx1"/>
                </a:solidFill>
                <a:latin typeface="Arial" panose="020B0604020202020204" pitchFamily="34" charset="0"/>
                <a:cs typeface="Arial" panose="020B0604020202020204" pitchFamily="34" charset="0"/>
              </a:rPr>
              <a:t>Explain:</a:t>
            </a:r>
          </a:p>
          <a:p>
            <a:r>
              <a:rPr lang="en-US" dirty="0">
                <a:solidFill>
                  <a:schemeClr val="tx1"/>
                </a:solidFill>
                <a:latin typeface="Arial" panose="020B0604020202020204" pitchFamily="34" charset="0"/>
                <a:cs typeface="Arial" panose="020B0604020202020204" pitchFamily="34" charset="0"/>
              </a:rPr>
              <a:t>This document from OpenSciEd describes four features of classroom culture that support sensemaking for all. Take a moment to examine this document closely. As you read, what resonates with you? What questions or concerns do you have? </a:t>
            </a:r>
          </a:p>
          <a:p>
            <a:endParaRPr lang="en-US" dirty="0">
              <a:solidFill>
                <a:schemeClr val="tx1"/>
              </a:solidFill>
              <a:latin typeface="Arial" panose="020B0604020202020204" pitchFamily="34" charset="0"/>
              <a:cs typeface="Arial" panose="020B0604020202020204" pitchFamily="34" charset="0"/>
            </a:endParaRPr>
          </a:p>
          <a:p>
            <a:r>
              <a:rPr lang="en-US" b="1" i="1" dirty="0">
                <a:solidFill>
                  <a:schemeClr val="tx1"/>
                </a:solidFill>
                <a:latin typeface="Arial" panose="020B0604020202020204" pitchFamily="34" charset="0"/>
                <a:cs typeface="Arial" panose="020B0604020202020204" pitchFamily="34" charset="0"/>
              </a:rPr>
              <a:t>Facilitator Note:</a:t>
            </a:r>
          </a:p>
          <a:p>
            <a:r>
              <a:rPr lang="en-US" i="1" dirty="0">
                <a:solidFill>
                  <a:schemeClr val="tx1"/>
                </a:solidFill>
                <a:latin typeface="Arial" panose="020B0604020202020204" pitchFamily="34" charset="0"/>
                <a:cs typeface="Arial" panose="020B0604020202020204" pitchFamily="34" charset="0"/>
              </a:rPr>
              <a:t>Open the floor up for discussion. As participants share, you may want to add in the information below. </a:t>
            </a:r>
          </a:p>
          <a:p>
            <a:endParaRPr lang="en-US" dirty="0">
              <a:solidFill>
                <a:schemeClr val="tx1"/>
              </a:solidFill>
              <a:latin typeface="Arial" panose="020B0604020202020204" pitchFamily="34" charset="0"/>
              <a:cs typeface="Arial" panose="020B0604020202020204" pitchFamily="34" charset="0"/>
            </a:endParaRPr>
          </a:p>
          <a:p>
            <a:r>
              <a:rPr lang="en-US" i="1" u="sng" dirty="0">
                <a:solidFill>
                  <a:schemeClr val="tx1"/>
                </a:solidFill>
                <a:latin typeface="Arial" panose="020B0604020202020204" pitchFamily="34" charset="0"/>
                <a:cs typeface="Arial" panose="020B0604020202020204" pitchFamily="34" charset="0"/>
              </a:rPr>
              <a:t>Feature 1: </a:t>
            </a:r>
            <a:r>
              <a:rPr lang="en-US" i="1" dirty="0">
                <a:solidFill>
                  <a:schemeClr val="tx1"/>
                </a:solidFill>
                <a:latin typeface="Arial" panose="020B0604020202020204" pitchFamily="34" charset="0"/>
                <a:cs typeface="Arial" panose="020B0604020202020204" pitchFamily="34" charset="0"/>
              </a:rPr>
              <a:t>Who is engaged in (or excluded from) classroom activity? Participation from all ensures everyone has a chance to share their ideas. Providing multiple arrangements (e.g., pairs, small group, whole group) and modalities (e.g., talking, drawing, gesturing) for students to express their ideas can support all students.</a:t>
            </a:r>
          </a:p>
          <a:p>
            <a:r>
              <a:rPr lang="en-US" i="1" u="sng" dirty="0">
                <a:solidFill>
                  <a:schemeClr val="tx1"/>
                </a:solidFill>
                <a:latin typeface="Arial" panose="020B0604020202020204" pitchFamily="34" charset="0"/>
                <a:cs typeface="Arial" panose="020B0604020202020204" pitchFamily="34" charset="0"/>
              </a:rPr>
              <a:t>Feature 2:</a:t>
            </a:r>
            <a:r>
              <a:rPr lang="en-US" i="1" dirty="0">
                <a:solidFill>
                  <a:schemeClr val="tx1"/>
                </a:solidFill>
                <a:latin typeface="Arial" panose="020B0604020202020204" pitchFamily="34" charset="0"/>
                <a:cs typeface="Arial" panose="020B0604020202020204" pitchFamily="34" charset="0"/>
              </a:rPr>
              <a:t> Who is treated as a “knower” in the classroom? Central to a classroom culture that supports all students in sensemaking is the need for students to see themselves, one another and the teacher as the “knowers” in the classroom.</a:t>
            </a:r>
          </a:p>
          <a:p>
            <a:r>
              <a:rPr lang="en-US" i="1" u="sng" dirty="0">
                <a:solidFill>
                  <a:schemeClr val="tx1"/>
                </a:solidFill>
                <a:latin typeface="Arial" panose="020B0604020202020204" pitchFamily="34" charset="0"/>
                <a:cs typeface="Arial" panose="020B0604020202020204" pitchFamily="34" charset="0"/>
              </a:rPr>
              <a:t>Feature 3:</a:t>
            </a:r>
            <a:r>
              <a:rPr lang="en-US" i="1" dirty="0">
                <a:solidFill>
                  <a:schemeClr val="tx1"/>
                </a:solidFill>
                <a:latin typeface="Arial" panose="020B0604020202020204" pitchFamily="34" charset="0"/>
                <a:cs typeface="Arial" panose="020B0604020202020204" pitchFamily="34" charset="0"/>
              </a:rPr>
              <a:t> What ways of knowing are acknowledged in the classroom? We cannot consider and build on all ideas if students and the teacher do not value the various resources that each person brings. Making space for students to use their everyday and native languages for their sensemaking as well as other ways to communicate (e.g., gestures, drawing, storytelling) signals that students’ ideas and experiences are valued.</a:t>
            </a:r>
          </a:p>
          <a:p>
            <a:r>
              <a:rPr lang="en-US" i="1" u="sng" dirty="0">
                <a:solidFill>
                  <a:schemeClr val="tx1"/>
                </a:solidFill>
                <a:latin typeface="Arial" panose="020B0604020202020204" pitchFamily="34" charset="0"/>
                <a:cs typeface="Arial" panose="020B0604020202020204" pitchFamily="34" charset="0"/>
              </a:rPr>
              <a:t>Feature 4: </a:t>
            </a:r>
            <a:r>
              <a:rPr lang="en-US" i="1" dirty="0">
                <a:solidFill>
                  <a:schemeClr val="tx1"/>
                </a:solidFill>
                <a:latin typeface="Arial" panose="020B0604020202020204" pitchFamily="34" charset="0"/>
                <a:cs typeface="Arial" panose="020B0604020202020204" pitchFamily="34" charset="0"/>
              </a:rPr>
              <a:t>What science is practiced in the classroom? If we want to establish a classroom culture where we consider all ideas, students need opportunities to observe, wonder and explain complex phenomena or design solutions. </a:t>
            </a:r>
          </a:p>
          <a:p>
            <a:endParaRPr lang="en-US" dirty="0">
              <a:cs typeface="Calibri"/>
            </a:endParaRPr>
          </a:p>
        </p:txBody>
      </p:sp>
      <p:sp>
        <p:nvSpPr>
          <p:cNvPr id="4" name="Slide Number Placeholder 3"/>
          <p:cNvSpPr>
            <a:spLocks noGrp="1"/>
          </p:cNvSpPr>
          <p:nvPr>
            <p:ph type="sldNum" sz="quarter" idx="5"/>
          </p:nvPr>
        </p:nvSpPr>
        <p:spPr/>
        <p:txBody>
          <a:bodyPr/>
          <a:lstStyle/>
          <a:p>
            <a:fld id="{8D2FB3BF-3714-49A2-AA8B-040CF7F88068}" type="slidenum">
              <a:rPr lang="en-US" smtClean="0"/>
              <a:t>62</a:t>
            </a:fld>
            <a:endParaRPr lang="en-US"/>
          </a:p>
        </p:txBody>
      </p:sp>
    </p:spTree>
    <p:extLst>
      <p:ext uri="{BB962C8B-B14F-4D97-AF65-F5344CB8AC3E}">
        <p14:creationId xmlns:p14="http://schemas.microsoft.com/office/powerpoint/2010/main" val="28359781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solidFill>
                  <a:schemeClr val="tx1"/>
                </a:solidFill>
                <a:latin typeface="Arial" panose="020B0604020202020204" pitchFamily="34" charset="0"/>
                <a:cs typeface="Arial" panose="020B0604020202020204" pitchFamily="34" charset="0"/>
              </a:rPr>
              <a:t>Explain: </a:t>
            </a:r>
          </a:p>
          <a:p>
            <a:r>
              <a:rPr lang="en-US" sz="1200" kern="1200">
                <a:solidFill>
                  <a:schemeClr val="tx1"/>
                </a:solidFill>
                <a:effectLst/>
                <a:latin typeface="Arial" panose="020B0604020202020204" pitchFamily="34" charset="0"/>
                <a:ea typeface="+mn-ea"/>
                <a:cs typeface="Arial" panose="020B0604020202020204" pitchFamily="34" charset="0"/>
              </a:rPr>
              <a:t>We are going to think about the video through a different lens, the features of classroom culture that support sensemaking for all. Point out specific examples of features of classroom culture that support sensemaking for all. </a:t>
            </a:r>
          </a:p>
          <a:p>
            <a:r>
              <a:rPr lang="en-US" sz="1200" kern="1200">
                <a:solidFill>
                  <a:schemeClr val="tx1"/>
                </a:solidFill>
                <a:effectLst/>
                <a:latin typeface="Arial" panose="020B0604020202020204" pitchFamily="34" charset="0"/>
                <a:ea typeface="+mn-ea"/>
                <a:cs typeface="Arial" panose="020B0604020202020204" pitchFamily="34" charset="0"/>
              </a:rPr>
              <a:t> </a:t>
            </a:r>
          </a:p>
          <a:p>
            <a:r>
              <a:rPr lang="en-US" sz="1200" kern="1200">
                <a:solidFill>
                  <a:schemeClr val="tx1"/>
                </a:solidFill>
                <a:effectLst/>
                <a:latin typeface="Arial" panose="020B0604020202020204" pitchFamily="34" charset="0"/>
                <a:ea typeface="+mn-ea"/>
                <a:cs typeface="Arial" panose="020B0604020202020204" pitchFamily="34" charset="0"/>
              </a:rPr>
              <a:t>As you discuss, don’t forget to use your CSW stems, #2: Observe, #5: Give evidence for your idea or claim and #11: Consider if new ideas make sense. Be sure to cite specific lines/timestamps from the transcript as evidence. Would anyone like to share?</a:t>
            </a:r>
          </a:p>
        </p:txBody>
      </p:sp>
      <p:sp>
        <p:nvSpPr>
          <p:cNvPr id="4" name="Slide Number Placeholder 3"/>
          <p:cNvSpPr>
            <a:spLocks noGrp="1"/>
          </p:cNvSpPr>
          <p:nvPr>
            <p:ph type="sldNum" sz="quarter" idx="5"/>
          </p:nvPr>
        </p:nvSpPr>
        <p:spPr/>
        <p:txBody>
          <a:bodyPr/>
          <a:lstStyle/>
          <a:p>
            <a:fld id="{8D2FB3BF-3714-49A2-AA8B-040CF7F88068}" type="slidenum">
              <a:rPr lang="en-US" smtClean="0"/>
              <a:t>63</a:t>
            </a:fld>
            <a:endParaRPr lang="en-US"/>
          </a:p>
        </p:txBody>
      </p:sp>
    </p:spTree>
    <p:extLst>
      <p:ext uri="{BB962C8B-B14F-4D97-AF65-F5344CB8AC3E}">
        <p14:creationId xmlns:p14="http://schemas.microsoft.com/office/powerpoint/2010/main" val="5704900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5: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a:buSzPts val="1400"/>
            </a:pPr>
            <a:r>
              <a:rPr lang="en-US" b="1" dirty="0">
                <a:solidFill>
                  <a:schemeClr val="tx1"/>
                </a:solidFill>
                <a:latin typeface="Arial" panose="020B0604020202020204" pitchFamily="34" charset="0"/>
                <a:ea typeface="Calibri"/>
                <a:cs typeface="Arial" panose="020B0604020202020204" pitchFamily="34" charset="0"/>
              </a:rPr>
              <a:t>Explain:</a:t>
            </a:r>
          </a:p>
          <a:p>
            <a:pPr>
              <a:buSzPts val="1400"/>
            </a:pPr>
            <a:r>
              <a:rPr lang="en-US" dirty="0">
                <a:solidFill>
                  <a:schemeClr val="tx1"/>
                </a:solidFill>
                <a:latin typeface="Arial" panose="020B0604020202020204" pitchFamily="34" charset="0"/>
                <a:ea typeface="Calibri"/>
                <a:cs typeface="Arial" panose="020B0604020202020204" pitchFamily="34" charset="0"/>
              </a:rPr>
              <a:t>We will now watch a video with accompanying transcript of the grade level you most identify with. You will complete a T-chart identifying the actions and talk of both the teacher and students just like you did with the first video. </a:t>
            </a:r>
          </a:p>
          <a:p>
            <a:pPr>
              <a:buSzPts val="1400"/>
            </a:pPr>
            <a:endParaRPr lang="en-US" dirty="0">
              <a:solidFill>
                <a:schemeClr val="tx1"/>
              </a:solidFill>
              <a:latin typeface="Arial" panose="020B0604020202020204" pitchFamily="34" charset="0"/>
              <a:ea typeface="Calibri"/>
              <a:cs typeface="Arial" panose="020B0604020202020204" pitchFamily="34" charset="0"/>
            </a:endParaRPr>
          </a:p>
          <a:p>
            <a:pPr>
              <a:buSzPts val="1400"/>
            </a:pPr>
            <a:r>
              <a:rPr lang="en-US" b="1" i="1" dirty="0">
                <a:solidFill>
                  <a:schemeClr val="tx1"/>
                </a:solidFill>
                <a:latin typeface="Arial" panose="020B0604020202020204" pitchFamily="34" charset="0"/>
                <a:ea typeface="Calibri"/>
                <a:cs typeface="Arial" panose="020B0604020202020204" pitchFamily="34" charset="0"/>
              </a:rPr>
              <a:t>Facilitator Note: </a:t>
            </a:r>
          </a:p>
          <a:p>
            <a:pPr>
              <a:buSzPts val="1400"/>
            </a:pPr>
            <a:r>
              <a:rPr lang="en-US" b="0" i="1" dirty="0">
                <a:solidFill>
                  <a:schemeClr val="tx1"/>
                </a:solidFill>
                <a:latin typeface="Arial" panose="020B0604020202020204" pitchFamily="34" charset="0"/>
                <a:ea typeface="Calibri"/>
                <a:cs typeface="Arial" panose="020B0604020202020204" pitchFamily="34" charset="0"/>
              </a:rPr>
              <a:t>Group participants in small groups by grade level. Allow them to watch the video in their groups and complete the T-chart as they watch. Allow time for groups to discuss their evidence of what the teacher and students are doing. If you have more than one group for each grade, consider allowing the same grade level groups to join and share their findings. </a:t>
            </a:r>
          </a:p>
          <a:p>
            <a:pPr>
              <a:buSzPts val="1400"/>
            </a:pPr>
            <a:endParaRPr lang="en-US" b="0" i="1" dirty="0">
              <a:solidFill>
                <a:schemeClr val="tx1"/>
              </a:solidFill>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i="1" kern="1200" dirty="0">
                <a:solidFill>
                  <a:schemeClr val="tx1"/>
                </a:solidFill>
                <a:effectLst/>
                <a:latin typeface="+mn-lt"/>
                <a:ea typeface="+mn-ea"/>
                <a:cs typeface="+mn-cs"/>
              </a:rPr>
              <a:t>Primary participants should only watch an excerpt of the primary video (1:40-6:34). They do not need to answer the questions at the end of this primary video. </a:t>
            </a:r>
            <a:endParaRPr lang="en-US" sz="1200" kern="1200" dirty="0">
              <a:solidFill>
                <a:schemeClr val="tx1"/>
              </a:solidFill>
              <a:effectLst/>
              <a:latin typeface="+mn-lt"/>
              <a:ea typeface="+mn-ea"/>
              <a:cs typeface="+mn-cs"/>
            </a:endParaRPr>
          </a:p>
          <a:p>
            <a:pPr>
              <a:buSzPts val="1400"/>
            </a:pPr>
            <a:endParaRPr lang="en-US" b="0" i="1" dirty="0">
              <a:solidFill>
                <a:schemeClr val="tx1"/>
              </a:solidFill>
              <a:latin typeface="Arial" panose="020B0604020202020204" pitchFamily="34" charset="0"/>
              <a:ea typeface="Calibri"/>
              <a:cs typeface="Arial" panose="020B0604020202020204" pitchFamily="34" charset="0"/>
            </a:endParaRPr>
          </a:p>
          <a:p>
            <a:r>
              <a:rPr lang="en-US" sz="1200" i="1" kern="1200" dirty="0">
                <a:solidFill>
                  <a:schemeClr val="tx1"/>
                </a:solidFill>
                <a:effectLst/>
                <a:latin typeface="+mn-lt"/>
                <a:ea typeface="+mn-ea"/>
                <a:cs typeface="+mn-cs"/>
              </a:rPr>
              <a:t>If you have more than one group for each grade, consider allowing the same grade level groups to join and share their findings.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You may decide to ask participants to complete this first watch on their own, then come together to discuss the following slide on the features of classroom culture that supports sensemaking</a:t>
            </a:r>
            <a:r>
              <a:rPr lang="en-US" sz="1200" i="1" u="sng" kern="1200" dirty="0">
                <a:solidFill>
                  <a:schemeClr val="tx1"/>
                </a:solidFill>
                <a:effectLst/>
                <a:latin typeface="+mn-lt"/>
                <a:ea typeface="+mn-ea"/>
                <a:cs typeface="+mn-cs"/>
              </a:rPr>
              <a:t> </a:t>
            </a:r>
            <a:r>
              <a:rPr lang="en-US" sz="1200" i="1" u="none" kern="1200" dirty="0">
                <a:solidFill>
                  <a:schemeClr val="tx1"/>
                </a:solidFill>
                <a:effectLst/>
                <a:latin typeface="+mn-lt"/>
                <a:ea typeface="+mn-ea"/>
                <a:cs typeface="+mn-cs"/>
              </a:rPr>
              <a:t>for all learners.</a:t>
            </a:r>
            <a:endParaRPr lang="en-US" sz="1200" kern="1200" dirty="0">
              <a:solidFill>
                <a:schemeClr val="tx1"/>
              </a:solidFill>
              <a:effectLst/>
              <a:latin typeface="+mn-lt"/>
              <a:ea typeface="+mn-ea"/>
              <a:cs typeface="+mn-cs"/>
            </a:endParaRPr>
          </a:p>
          <a:p>
            <a:pPr>
              <a:buSzPts val="1400"/>
            </a:pPr>
            <a:endParaRPr lang="en-US" b="0" i="1" dirty="0">
              <a:solidFill>
                <a:schemeClr val="tx1"/>
              </a:solidFill>
              <a:latin typeface="Arial" panose="020B0604020202020204" pitchFamily="34" charset="0"/>
              <a:ea typeface="Calibri"/>
              <a:cs typeface="Arial" panose="020B0604020202020204" pitchFamily="34" charset="0"/>
            </a:endParaRPr>
          </a:p>
        </p:txBody>
      </p:sp>
      <p:sp>
        <p:nvSpPr>
          <p:cNvPr id="185" name="Google Shape;185;p5: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extLst>
      <p:ext uri="{BB962C8B-B14F-4D97-AF65-F5344CB8AC3E}">
        <p14:creationId xmlns:p14="http://schemas.microsoft.com/office/powerpoint/2010/main" val="36800300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27163-A0F5-DA1B-7932-C3642DEEF6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2EC073-7B20-D0C3-C0BE-FAAAF25B7D9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987DEA5-72C4-58B9-27BE-BC951130BD65}"/>
              </a:ext>
            </a:extLst>
          </p:cNvPr>
          <p:cNvSpPr>
            <a:spLocks noGrp="1"/>
          </p:cNvSpPr>
          <p:nvPr>
            <p:ph type="body" idx="1"/>
          </p:nvPr>
        </p:nvSpPr>
        <p:spPr/>
        <p:txBody>
          <a:bodyPr/>
          <a:lstStyle/>
          <a:p>
            <a:r>
              <a:rPr lang="en-US" b="1">
                <a:solidFill>
                  <a:schemeClr val="tx1"/>
                </a:solidFill>
                <a:latin typeface="Arial" panose="020B0604020202020204" pitchFamily="34" charset="0"/>
                <a:cs typeface="Arial" panose="020B0604020202020204" pitchFamily="34" charset="0"/>
              </a:rPr>
              <a:t>Explain: </a:t>
            </a:r>
          </a:p>
          <a:p>
            <a:r>
              <a:rPr lang="en-US" sz="1200" kern="1200">
                <a:solidFill>
                  <a:schemeClr val="tx1"/>
                </a:solidFill>
                <a:effectLst/>
                <a:latin typeface="Arial" panose="020B0604020202020204" pitchFamily="34" charset="0"/>
                <a:ea typeface="+mn-ea"/>
                <a:cs typeface="Arial" panose="020B0604020202020204" pitchFamily="34" charset="0"/>
              </a:rPr>
              <a:t>Now consider specific examples of the features of classroom culture that support sensemaking, just like you did with the last video. You can do these one of two ways. You can watch the video again independently and return to your small group for discussion or one person can oversee sharing screen while you all watch together. </a:t>
            </a:r>
          </a:p>
          <a:p>
            <a:r>
              <a:rPr lang="en-US" sz="1200" kern="1200">
                <a:solidFill>
                  <a:schemeClr val="tx1"/>
                </a:solidFill>
                <a:effectLst/>
                <a:latin typeface="Arial" panose="020B0604020202020204" pitchFamily="34" charset="0"/>
                <a:ea typeface="+mn-ea"/>
                <a:cs typeface="Arial" panose="020B0604020202020204" pitchFamily="34" charset="0"/>
              </a:rPr>
              <a:t> </a:t>
            </a:r>
          </a:p>
          <a:p>
            <a:r>
              <a:rPr lang="en-US" sz="1200" kern="1200">
                <a:solidFill>
                  <a:schemeClr val="tx1"/>
                </a:solidFill>
                <a:effectLst/>
                <a:latin typeface="Arial" panose="020B0604020202020204" pitchFamily="34" charset="0"/>
                <a:ea typeface="+mn-ea"/>
                <a:cs typeface="Arial" panose="020B0604020202020204" pitchFamily="34" charset="0"/>
              </a:rPr>
              <a:t>While discussing your examples of the four features, be sure to cite specific lines/timestamps from the transcript as evidence in your discussion. </a:t>
            </a:r>
          </a:p>
          <a:p>
            <a:r>
              <a:rPr lang="en-US" sz="1200" b="1" i="1" kern="1200">
                <a:solidFill>
                  <a:schemeClr val="tx1"/>
                </a:solidFill>
                <a:effectLst/>
                <a:latin typeface="Arial" panose="020B0604020202020204" pitchFamily="34" charset="0"/>
                <a:ea typeface="+mn-ea"/>
                <a:cs typeface="Arial" panose="020B0604020202020204" pitchFamily="34" charset="0"/>
              </a:rPr>
              <a:t> </a:t>
            </a:r>
            <a:endParaRPr lang="en-US" sz="1200" kern="1200">
              <a:solidFill>
                <a:schemeClr val="tx1"/>
              </a:solidFill>
              <a:effectLst/>
              <a:latin typeface="Arial" panose="020B0604020202020204" pitchFamily="34" charset="0"/>
              <a:ea typeface="+mn-ea"/>
              <a:cs typeface="Arial" panose="020B0604020202020204" pitchFamily="34" charset="0"/>
            </a:endParaRPr>
          </a:p>
          <a:p>
            <a:r>
              <a:rPr lang="en-US" sz="1200" b="1" i="1" kern="1200">
                <a:solidFill>
                  <a:schemeClr val="tx1"/>
                </a:solidFill>
                <a:effectLst/>
                <a:latin typeface="Arial" panose="020B0604020202020204" pitchFamily="34" charset="0"/>
                <a:ea typeface="+mn-ea"/>
                <a:cs typeface="Arial" panose="020B0604020202020204" pitchFamily="34" charset="0"/>
              </a:rPr>
              <a:t>Facilitator Note:</a:t>
            </a:r>
            <a:endParaRPr lang="en-US" sz="1200" kern="1200">
              <a:solidFill>
                <a:schemeClr val="tx1"/>
              </a:solidFill>
              <a:effectLst/>
              <a:latin typeface="Arial" panose="020B0604020202020204" pitchFamily="34" charset="0"/>
              <a:ea typeface="+mn-ea"/>
              <a:cs typeface="Arial" panose="020B0604020202020204" pitchFamily="34" charset="0"/>
            </a:endParaRPr>
          </a:p>
          <a:p>
            <a:r>
              <a:rPr lang="en-US" sz="1200" i="1" kern="1200">
                <a:solidFill>
                  <a:schemeClr val="tx1"/>
                </a:solidFill>
                <a:effectLst/>
                <a:latin typeface="Arial" panose="020B0604020202020204" pitchFamily="34" charset="0"/>
                <a:ea typeface="+mn-ea"/>
                <a:cs typeface="Arial" panose="020B0604020202020204" pitchFamily="34" charset="0"/>
              </a:rPr>
              <a:t>Allow grade level groups to discuss their findings. </a:t>
            </a:r>
            <a:endParaRPr lang="en-US" sz="1200" kern="1200">
              <a:solidFill>
                <a:schemeClr val="tx1"/>
              </a:solidFill>
              <a:effectLst/>
              <a:latin typeface="Arial" panose="020B0604020202020204" pitchFamily="34" charset="0"/>
              <a:ea typeface="+mn-ea"/>
              <a:cs typeface="Arial" panose="020B0604020202020204" pitchFamily="34" charset="0"/>
            </a:endParaRPr>
          </a:p>
          <a:p>
            <a:r>
              <a:rPr lang="en-US" sz="1200" i="1" kern="1200">
                <a:solidFill>
                  <a:schemeClr val="tx1"/>
                </a:solidFill>
                <a:effectLst/>
                <a:latin typeface="Arial" panose="020B0604020202020204" pitchFamily="34" charset="0"/>
                <a:ea typeface="+mn-ea"/>
                <a:cs typeface="Arial" panose="020B0604020202020204" pitchFamily="34" charset="0"/>
              </a:rPr>
              <a:t>Optional: Let each group share out key takeaways as they come back whole group. </a:t>
            </a:r>
            <a:endParaRPr lang="en-US">
              <a:solidFill>
                <a:schemeClr val="tx1"/>
              </a:solidFill>
              <a:latin typeface="Arial" panose="020B0604020202020204" pitchFamily="34" charset="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93BEA775-5CA1-1B40-4A50-D51DD2BF8C59}"/>
              </a:ext>
            </a:extLst>
          </p:cNvPr>
          <p:cNvSpPr>
            <a:spLocks noGrp="1"/>
          </p:cNvSpPr>
          <p:nvPr>
            <p:ph type="sldNum" sz="quarter" idx="5"/>
          </p:nvPr>
        </p:nvSpPr>
        <p:spPr/>
        <p:txBody>
          <a:bodyPr/>
          <a:lstStyle/>
          <a:p>
            <a:fld id="{8D2FB3BF-3714-49A2-AA8B-040CF7F88068}" type="slidenum">
              <a:rPr lang="en-US" smtClean="0"/>
              <a:t>65</a:t>
            </a:fld>
            <a:endParaRPr lang="en-US"/>
          </a:p>
        </p:txBody>
      </p:sp>
    </p:spTree>
    <p:extLst>
      <p:ext uri="{BB962C8B-B14F-4D97-AF65-F5344CB8AC3E}">
        <p14:creationId xmlns:p14="http://schemas.microsoft.com/office/powerpoint/2010/main" val="14508983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98" name="Google Shape;19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SzPts val="1946"/>
              <a:buNone/>
            </a:pPr>
            <a:r>
              <a:rPr lang="en-US" b="1">
                <a:solidFill>
                  <a:schemeClr val="tx1"/>
                </a:solidFill>
                <a:latin typeface="Arial" panose="020B0604020202020204" pitchFamily="34" charset="0"/>
                <a:cs typeface="Arial" panose="020B0604020202020204" pitchFamily="34" charset="0"/>
              </a:rPr>
              <a:t>Explain:</a:t>
            </a:r>
          </a:p>
          <a:p>
            <a:pPr marL="0" indent="0">
              <a:buSzPts val="1946"/>
              <a:buNone/>
            </a:pPr>
            <a:r>
              <a:rPr lang="en-US">
                <a:solidFill>
                  <a:schemeClr val="tx1"/>
                </a:solidFill>
                <a:latin typeface="Arial" panose="020B0604020202020204" pitchFamily="34" charset="0"/>
                <a:cs typeface="Arial" panose="020B0604020202020204" pitchFamily="34" charset="0"/>
              </a:rPr>
              <a:t>Take a moment to locate your discussion diamond protocol from your participant packet from session B. </a:t>
            </a:r>
            <a:r>
              <a:rPr lang="en-US" sz="1200">
                <a:solidFill>
                  <a:schemeClr val="tx1"/>
                </a:solidFill>
                <a:latin typeface="Arial" panose="020B0604020202020204" pitchFamily="34" charset="0"/>
                <a:cs typeface="Arial" panose="020B0604020202020204" pitchFamily="34" charset="0"/>
              </a:rPr>
              <a:t>Add to your ideas to the </a:t>
            </a:r>
            <a:r>
              <a:rPr lang="en-US" sz="1200" b="0">
                <a:solidFill>
                  <a:schemeClr val="tx1"/>
                </a:solidFill>
                <a:latin typeface="Arial" panose="020B0604020202020204" pitchFamily="34" charset="0"/>
                <a:cs typeface="Arial" panose="020B0604020202020204" pitchFamily="34" charset="0"/>
              </a:rPr>
              <a:t>bottom left triangle of </a:t>
            </a:r>
            <a:r>
              <a:rPr lang="en-US" sz="1200">
                <a:solidFill>
                  <a:schemeClr val="tx1"/>
                </a:solidFill>
                <a:latin typeface="Arial" panose="020B0604020202020204" pitchFamily="34" charset="0"/>
                <a:cs typeface="Arial" panose="020B0604020202020204" pitchFamily="34" charset="0"/>
              </a:rPr>
              <a:t>the </a:t>
            </a:r>
            <a:r>
              <a:rPr lang="en-US" sz="1200" b="0" i="1" u="sng">
                <a:solidFill>
                  <a:schemeClr val="tx1"/>
                </a:solidFill>
                <a:latin typeface="Arial" panose="020B0604020202020204" pitchFamily="34" charset="0"/>
                <a:cs typeface="Arial" panose="020B0604020202020204" pitchFamily="34" charset="0"/>
              </a:rPr>
              <a:t>Discussion Diamond Protocol</a:t>
            </a:r>
            <a:r>
              <a:rPr lang="en-US" sz="1200" b="0">
                <a:solidFill>
                  <a:schemeClr val="tx1"/>
                </a:solidFill>
                <a:latin typeface="Arial" panose="020B0604020202020204" pitchFamily="34" charset="0"/>
                <a:cs typeface="Arial" panose="020B0604020202020204" pitchFamily="34" charset="0"/>
              </a:rPr>
              <a:t> by considering </a:t>
            </a:r>
            <a:r>
              <a:rPr lang="en-US" sz="1200">
                <a:solidFill>
                  <a:schemeClr val="tx1"/>
                </a:solidFill>
                <a:latin typeface="Arial" panose="020B0604020202020204" pitchFamily="34" charset="0"/>
                <a:cs typeface="Arial" panose="020B0604020202020204" pitchFamily="34" charset="0"/>
              </a:rPr>
              <a:t>the following questions…</a:t>
            </a:r>
          </a:p>
          <a:p>
            <a:pPr marL="171450" indent="-171450">
              <a:buClr>
                <a:schemeClr val="dk2"/>
              </a:buClr>
              <a:buSzPts val="1446"/>
              <a:buFont typeface="Arial" panose="020B0604020202020204" pitchFamily="34" charset="0"/>
              <a:buChar char="•"/>
            </a:pPr>
            <a:r>
              <a:rPr lang="en-US" sz="1200">
                <a:solidFill>
                  <a:schemeClr val="tx1"/>
                </a:solidFill>
                <a:latin typeface="Arial" panose="020B0604020202020204" pitchFamily="34" charset="0"/>
                <a:cs typeface="Arial" panose="020B0604020202020204" pitchFamily="34" charset="0"/>
              </a:rPr>
              <a:t>What are the roles of the teacher and students while engaging in science discourse?</a:t>
            </a:r>
          </a:p>
          <a:p>
            <a:pPr marL="171450" indent="-171450">
              <a:buClr>
                <a:schemeClr val="dk2"/>
              </a:buClr>
              <a:buSzPts val="1446"/>
              <a:buFont typeface="Arial" panose="020B0604020202020204" pitchFamily="34" charset="0"/>
              <a:buChar char="•"/>
            </a:pPr>
            <a:r>
              <a:rPr lang="en-US" sz="1200">
                <a:solidFill>
                  <a:schemeClr val="tx1"/>
                </a:solidFill>
                <a:latin typeface="Arial" panose="020B0604020202020204" pitchFamily="34" charset="0"/>
                <a:cs typeface="Arial" panose="020B0604020202020204" pitchFamily="34" charset="0"/>
              </a:rPr>
              <a:t>How does the teacher create a classroom culture where science discourse supports all students’ sensemaking in the classroom?</a:t>
            </a:r>
          </a:p>
          <a:p>
            <a:pPr marL="0" indent="0">
              <a:buClr>
                <a:schemeClr val="dk2"/>
              </a:buClr>
              <a:buSzPts val="1446"/>
              <a:buNone/>
            </a:pPr>
            <a:endParaRPr lang="en-US" sz="1200">
              <a:latin typeface="+mn-lt"/>
            </a:endParaRPr>
          </a:p>
        </p:txBody>
      </p:sp>
      <p:sp>
        <p:nvSpPr>
          <p:cNvPr id="199" name="Google Shape;19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66</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929318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60054d7a8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spcBef>
                <a:spcPts val="0"/>
              </a:spcBef>
              <a:spcAft>
                <a:spcPts val="600"/>
              </a:spcAft>
              <a:buFont typeface="Wingdings" panose="05000000000000000000" pitchFamily="2" charset="2"/>
              <a:buNone/>
            </a:pPr>
            <a:r>
              <a:rPr lang="en-US" sz="1200" b="1">
                <a:solidFill>
                  <a:schemeClr val="tx1"/>
                </a:solidFill>
                <a:latin typeface="Arial" panose="020B0604020202020204" pitchFamily="34" charset="0"/>
                <a:cs typeface="Arial" panose="020B0604020202020204" pitchFamily="34" charset="0"/>
              </a:rPr>
              <a:t>Explain:</a:t>
            </a:r>
          </a:p>
          <a:p>
            <a:pPr>
              <a:spcBef>
                <a:spcPts val="0"/>
              </a:spcBef>
              <a:spcAft>
                <a:spcPts val="600"/>
              </a:spcAft>
              <a:buFont typeface="Wingdings" panose="05000000000000000000" pitchFamily="2" charset="2"/>
              <a:buNone/>
            </a:pPr>
            <a:r>
              <a:rPr lang="en-US" sz="1200">
                <a:solidFill>
                  <a:schemeClr val="tx1"/>
                </a:solidFill>
                <a:latin typeface="Arial" panose="020B0604020202020204" pitchFamily="34" charset="0"/>
                <a:cs typeface="Arial" panose="020B0604020202020204" pitchFamily="34" charset="0"/>
              </a:rPr>
              <a:t>We are now going to read through the </a:t>
            </a:r>
            <a:r>
              <a:rPr lang="en-US" sz="1200" u="none">
                <a:solidFill>
                  <a:schemeClr val="tx1"/>
                </a:solidFill>
                <a:latin typeface="Arial" panose="020B0604020202020204" pitchFamily="34" charset="0"/>
                <a:cs typeface="Arial" panose="020B0604020202020204" pitchFamily="34" charset="0"/>
              </a:rPr>
              <a:t>lesson scenario</a:t>
            </a:r>
            <a:r>
              <a:rPr lang="en-US" sz="1200" u="sng">
                <a:solidFill>
                  <a:schemeClr val="tx1"/>
                </a:solidFill>
                <a:latin typeface="Arial" panose="020B0604020202020204" pitchFamily="34" charset="0"/>
                <a:cs typeface="Arial" panose="020B0604020202020204" pitchFamily="34" charset="0"/>
              </a:rPr>
              <a:t> </a:t>
            </a:r>
            <a:r>
              <a:rPr lang="en-US" sz="1200">
                <a:solidFill>
                  <a:schemeClr val="tx1"/>
                </a:solidFill>
                <a:latin typeface="Arial" panose="020B0604020202020204" pitchFamily="34" charset="0"/>
                <a:cs typeface="Arial" panose="020B0604020202020204" pitchFamily="34" charset="0"/>
              </a:rPr>
              <a:t>and think about how science discourse is supporting sensemaking for all students in the classroom. Take a moment to read and mark what the teacher was saying and doing and what were the students saying and doing? Refer to your t-chart from the previous notes and add ideas from this vignette. </a:t>
            </a:r>
          </a:p>
          <a:p>
            <a:pPr>
              <a:spcBef>
                <a:spcPts val="0"/>
              </a:spcBef>
              <a:spcAft>
                <a:spcPts val="600"/>
              </a:spcAft>
              <a:buFont typeface="Wingdings" panose="05000000000000000000" pitchFamily="2" charset="2"/>
              <a:buNone/>
            </a:pPr>
            <a:endParaRPr lang="en-US" sz="1200">
              <a:solidFill>
                <a:schemeClr val="tx1"/>
              </a:solidFill>
              <a:latin typeface="Arial" panose="020B0604020202020204" pitchFamily="34" charset="0"/>
              <a:cs typeface="Arial" panose="020B0604020202020204" pitchFamily="34" charset="0"/>
            </a:endParaRPr>
          </a:p>
          <a:p>
            <a:pPr>
              <a:spcBef>
                <a:spcPts val="0"/>
              </a:spcBef>
              <a:spcAft>
                <a:spcPts val="600"/>
              </a:spcAft>
              <a:buFont typeface="Wingdings" panose="05000000000000000000" pitchFamily="2" charset="2"/>
              <a:buNone/>
            </a:pPr>
            <a:r>
              <a:rPr lang="en-US" sz="1200" b="1" i="1">
                <a:solidFill>
                  <a:schemeClr val="tx1"/>
                </a:solidFill>
                <a:latin typeface="Arial" panose="020B0604020202020204" pitchFamily="34" charset="0"/>
                <a:cs typeface="Arial" panose="020B0604020202020204" pitchFamily="34" charset="0"/>
              </a:rPr>
              <a:t>Facilitator Note:</a:t>
            </a:r>
          </a:p>
          <a:p>
            <a:pPr>
              <a:spcBef>
                <a:spcPts val="0"/>
              </a:spcBef>
              <a:spcAft>
                <a:spcPts val="600"/>
              </a:spcAft>
              <a:buFont typeface="Wingdings" panose="05000000000000000000" pitchFamily="2" charset="2"/>
              <a:buNone/>
            </a:pPr>
            <a:r>
              <a:rPr lang="en-US" sz="1200" i="1">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WIDA-Doing-and-Talking-Science.pdf</a:t>
            </a:r>
            <a:r>
              <a:rPr lang="en-US" sz="1200" i="1">
                <a:solidFill>
                  <a:schemeClr val="tx1"/>
                </a:solidFill>
                <a:latin typeface="Arial" panose="020B0604020202020204" pitchFamily="34" charset="0"/>
                <a:cs typeface="Arial" panose="020B0604020202020204" pitchFamily="34" charset="0"/>
              </a:rPr>
              <a:t> Pgs. 25-26</a:t>
            </a:r>
          </a:p>
          <a:p>
            <a:pPr marL="0" lvl="0" indent="0" algn="l" rtl="0">
              <a:lnSpc>
                <a:spcPct val="100000"/>
              </a:lnSpc>
              <a:spcBef>
                <a:spcPts val="0"/>
              </a:spcBef>
              <a:spcAft>
                <a:spcPts val="0"/>
              </a:spcAft>
              <a:buSzPts val="1400"/>
              <a:buNone/>
            </a:pPr>
            <a:endParaRPr lang="en-US" sz="1200">
              <a:solidFill>
                <a:schemeClr val="tx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400"/>
              <a:buNone/>
            </a:pPr>
            <a:r>
              <a:rPr lang="en-US" sz="1200">
                <a:solidFill>
                  <a:schemeClr val="tx1"/>
                </a:solidFill>
                <a:latin typeface="Arial" panose="020B0604020202020204" pitchFamily="34" charset="0"/>
                <a:cs typeface="Arial" panose="020B0604020202020204" pitchFamily="34" charset="0"/>
              </a:rPr>
              <a:t>MacDonald, R., Cook, H. G., &amp; Miller, E. C. (2014). </a:t>
            </a:r>
            <a:r>
              <a:rPr lang="en-US" sz="1200" i="1">
                <a:solidFill>
                  <a:schemeClr val="tx1"/>
                </a:solidFill>
                <a:latin typeface="Arial" panose="020B0604020202020204" pitchFamily="34" charset="0"/>
                <a:cs typeface="Arial" panose="020B0604020202020204" pitchFamily="34" charset="0"/>
              </a:rPr>
              <a:t>Doing and Talking Science: A Teacher’s Guide to Meaning-Making with English Learners</a:t>
            </a:r>
            <a:r>
              <a:rPr lang="en-US" sz="1200">
                <a:solidFill>
                  <a:schemeClr val="tx1"/>
                </a:solidFill>
                <a:latin typeface="Arial" panose="020B0604020202020204" pitchFamily="34" charset="0"/>
                <a:cs typeface="Arial" panose="020B0604020202020204" pitchFamily="34" charset="0"/>
              </a:rPr>
              <a:t> (pp. 25–26). Wisconsin Center for Education Research, Board of Regents of the University of Wisconsin System. Retrieved from </a:t>
            </a:r>
            <a:r>
              <a:rPr lang="en-US" sz="120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https://stem4els.wceruw.org/resources/WIDA-Doing-and-Talking-Science.pdf#page=25-26</a:t>
            </a:r>
            <a:endParaRPr lang="en-US" sz="1200">
              <a:solidFill>
                <a:schemeClr val="tx1"/>
              </a:solidFill>
              <a:latin typeface="Arial" panose="020B0604020202020204" pitchFamily="34" charset="0"/>
              <a:cs typeface="Arial" panose="020B0604020202020204" pitchFamily="34" charset="0"/>
            </a:endParaRPr>
          </a:p>
        </p:txBody>
      </p:sp>
      <p:sp>
        <p:nvSpPr>
          <p:cNvPr id="192" name="Google Shape;192;g260054d7a8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6DA65-B314-776D-843A-21DA40E140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F5E1B0-2A29-2DEB-36D5-4B8E6F301D4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A75AF80-5C55-38BF-B938-0F0F9E433665}"/>
              </a:ext>
            </a:extLst>
          </p:cNvPr>
          <p:cNvSpPr>
            <a:spLocks noGrp="1"/>
          </p:cNvSpPr>
          <p:nvPr>
            <p:ph type="body" idx="1"/>
          </p:nvPr>
        </p:nvSpPr>
        <p:spPr/>
        <p:txBody>
          <a:bodyPr/>
          <a:lstStyle/>
          <a:p>
            <a:r>
              <a:rPr lang="en-US" b="1">
                <a:solidFill>
                  <a:schemeClr val="tx1"/>
                </a:solidFill>
                <a:latin typeface="Arial" panose="020B0604020202020204" pitchFamily="34" charset="0"/>
                <a:cs typeface="Arial" panose="020B0604020202020204" pitchFamily="34" charset="0"/>
              </a:rPr>
              <a:t>Explain: </a:t>
            </a:r>
          </a:p>
          <a:p>
            <a:r>
              <a:rPr lang="en-US">
                <a:solidFill>
                  <a:schemeClr val="tx1"/>
                </a:solidFill>
                <a:latin typeface="Arial" panose="020B0604020202020204" pitchFamily="34" charset="0"/>
                <a:cs typeface="Arial" panose="020B0604020202020204" pitchFamily="34" charset="0"/>
              </a:rPr>
              <a:t>Let’s engage in a whole group discussion around the features of classroom culture that support sensemaking for all students. As you are sharing, reference the feature you see evidence of and where your example is located using specific lines or timestamps from the transcript.</a:t>
            </a:r>
          </a:p>
        </p:txBody>
      </p:sp>
      <p:sp>
        <p:nvSpPr>
          <p:cNvPr id="4" name="Slide Number Placeholder 3">
            <a:extLst>
              <a:ext uri="{FF2B5EF4-FFF2-40B4-BE49-F238E27FC236}">
                <a16:creationId xmlns:a16="http://schemas.microsoft.com/office/drawing/2014/main" id="{51160FF4-9E46-BE19-8870-3B14EDCB7377}"/>
              </a:ext>
            </a:extLst>
          </p:cNvPr>
          <p:cNvSpPr>
            <a:spLocks noGrp="1"/>
          </p:cNvSpPr>
          <p:nvPr>
            <p:ph type="sldNum" sz="quarter" idx="5"/>
          </p:nvPr>
        </p:nvSpPr>
        <p:spPr/>
        <p:txBody>
          <a:bodyPr/>
          <a:lstStyle/>
          <a:p>
            <a:fld id="{8D2FB3BF-3714-49A2-AA8B-040CF7F88068}" type="slidenum">
              <a:rPr lang="en-US" smtClean="0"/>
              <a:t>68</a:t>
            </a:fld>
            <a:endParaRPr lang="en-US"/>
          </a:p>
        </p:txBody>
      </p:sp>
    </p:spTree>
    <p:extLst>
      <p:ext uri="{BB962C8B-B14F-4D97-AF65-F5344CB8AC3E}">
        <p14:creationId xmlns:p14="http://schemas.microsoft.com/office/powerpoint/2010/main" val="32549580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98" name="Google Shape;19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buNone/>
            </a:pPr>
            <a:r>
              <a:rPr lang="en-US"/>
              <a:t>Generated by Copilot</a:t>
            </a:r>
            <a:br>
              <a:rPr lang="en-US"/>
            </a:br>
            <a:br>
              <a:rPr lang="en-US"/>
            </a:br>
            <a:r>
              <a:rPr lang="en-US"/>
              <a:t>This slide invites you to deepen your reflection on the roles of teachers and students during science discourse. Consider how teachers can foster an inclusive classroom culture that encourages all students to engage in sensemaking. Reflect on the strategies used to incorporate multiple communication modalities, ensuring diverse learner needs are met. Your insights can be added to the upper left triangle of the Discussion Diamond Protocol, helping to build a comprehensive understanding of effective science discourse practices. </a:t>
            </a:r>
            <a:br>
              <a:rPr lang="en-US"/>
            </a:br>
            <a:endParaRPr lang="en-US"/>
          </a:p>
          <a:p>
            <a:pPr>
              <a:buNone/>
            </a:pPr>
            <a:r>
              <a:rPr lang="en-US"/>
              <a:t>______</a:t>
            </a:r>
          </a:p>
          <a:p>
            <a:pPr>
              <a:buNone/>
            </a:pPr>
            <a:br>
              <a:rPr lang="en-US"/>
            </a:br>
            <a:r>
              <a:rPr lang="en-US" sz="1200" b="1">
                <a:solidFill>
                  <a:schemeClr val="tx1"/>
                </a:solidFill>
                <a:latin typeface="Arial" panose="020B0604020202020204" pitchFamily="34" charset="0"/>
                <a:cs typeface="Arial" panose="020B0604020202020204" pitchFamily="34" charset="0"/>
              </a:rPr>
              <a:t>Explain:</a:t>
            </a:r>
          </a:p>
          <a:p>
            <a:r>
              <a:rPr lang="en-US" sz="1200" kern="1200">
                <a:solidFill>
                  <a:schemeClr val="tx1"/>
                </a:solidFill>
                <a:effectLst/>
                <a:latin typeface="Arial" panose="020B0604020202020204" pitchFamily="34" charset="0"/>
                <a:ea typeface="+mn-ea"/>
                <a:cs typeface="Arial" panose="020B0604020202020204" pitchFamily="34" charset="0"/>
              </a:rPr>
              <a:t>Add to your ideas in your corner of the </a:t>
            </a:r>
            <a:r>
              <a:rPr lang="en-US" sz="1200" i="1" u="sng" kern="1200">
                <a:solidFill>
                  <a:schemeClr val="tx1"/>
                </a:solidFill>
                <a:effectLst/>
                <a:latin typeface="Arial" panose="020B0604020202020204" pitchFamily="34" charset="0"/>
                <a:ea typeface="+mn-ea"/>
                <a:cs typeface="Arial" panose="020B0604020202020204" pitchFamily="34" charset="0"/>
              </a:rPr>
              <a:t>Discussion Diamond Protocol </a:t>
            </a:r>
            <a:r>
              <a:rPr lang="en-US" sz="1200" kern="1200">
                <a:solidFill>
                  <a:schemeClr val="tx1"/>
                </a:solidFill>
                <a:effectLst/>
                <a:latin typeface="Arial" panose="020B0604020202020204" pitchFamily="34" charset="0"/>
                <a:ea typeface="+mn-ea"/>
                <a:cs typeface="Arial" panose="020B0604020202020204" pitchFamily="34" charset="0"/>
              </a:rPr>
              <a:t>by considering the following questions…</a:t>
            </a:r>
          </a:p>
          <a:p>
            <a:pPr marL="171450" indent="-171450">
              <a:buFont typeface="Arial" panose="020B0604020202020204" pitchFamily="34" charset="0"/>
              <a:buChar char="•"/>
            </a:pPr>
            <a:r>
              <a:rPr lang="en-US" sz="1200" kern="1200">
                <a:solidFill>
                  <a:schemeClr val="tx1"/>
                </a:solidFill>
                <a:effectLst/>
                <a:latin typeface="Arial" panose="020B0604020202020204" pitchFamily="34" charset="0"/>
                <a:ea typeface="+mn-ea"/>
                <a:cs typeface="Arial" panose="020B0604020202020204" pitchFamily="34" charset="0"/>
              </a:rPr>
              <a:t>What are the roles of the teacher and students while engaging in science discourse?</a:t>
            </a:r>
          </a:p>
          <a:p>
            <a:pPr marL="171450" indent="-171450">
              <a:buFont typeface="Arial" panose="020B0604020202020204" pitchFamily="34" charset="0"/>
              <a:buChar char="•"/>
            </a:pPr>
            <a:r>
              <a:rPr lang="en-US" sz="1200" kern="1200">
                <a:solidFill>
                  <a:schemeClr val="tx1"/>
                </a:solidFill>
                <a:effectLst/>
                <a:latin typeface="Arial" panose="020B0604020202020204" pitchFamily="34" charset="0"/>
                <a:ea typeface="+mn-ea"/>
                <a:cs typeface="Arial" panose="020B0604020202020204" pitchFamily="34" charset="0"/>
              </a:rPr>
              <a:t>How does the teacher create a classroom culture where science discourse supports all students’ sensemaking in the classroom?</a:t>
            </a:r>
          </a:p>
          <a:p>
            <a:pPr marL="171450" indent="-171450">
              <a:buFont typeface="Arial" panose="020B0604020202020204" pitchFamily="34" charset="0"/>
              <a:buChar char="•"/>
            </a:pPr>
            <a:r>
              <a:rPr lang="en-US" sz="1200" kern="1200">
                <a:solidFill>
                  <a:schemeClr val="tx1"/>
                </a:solidFill>
                <a:effectLst/>
                <a:latin typeface="Arial" panose="020B0604020202020204" pitchFamily="34" charset="0"/>
                <a:ea typeface="+mn-ea"/>
                <a:cs typeface="Arial" panose="020B0604020202020204" pitchFamily="34" charset="0"/>
              </a:rPr>
              <a:t>How did this teacher use multiple modalities for communication to attend to the needs of all learners? </a:t>
            </a:r>
          </a:p>
          <a:p>
            <a:r>
              <a:rPr lang="en-US" sz="1200" kern="1200">
                <a:solidFill>
                  <a:schemeClr val="tx1"/>
                </a:solidFill>
                <a:effectLst/>
                <a:latin typeface="Arial" panose="020B0604020202020204" pitchFamily="34" charset="0"/>
                <a:ea typeface="+mn-ea"/>
                <a:cs typeface="Arial" panose="020B0604020202020204" pitchFamily="34" charset="0"/>
              </a:rPr>
              <a:t> </a:t>
            </a:r>
          </a:p>
          <a:p>
            <a:r>
              <a:rPr lang="en-US" sz="1200" kern="1200">
                <a:solidFill>
                  <a:schemeClr val="tx1"/>
                </a:solidFill>
                <a:effectLst/>
                <a:latin typeface="Arial" panose="020B0604020202020204" pitchFamily="34" charset="0"/>
                <a:ea typeface="+mn-ea"/>
                <a:cs typeface="Arial" panose="020B0604020202020204" pitchFamily="34" charset="0"/>
              </a:rPr>
              <a:t>Record your ideas in the upper left triangle.</a:t>
            </a:r>
            <a:endParaRPr lang="en-US" sz="1200">
              <a:solidFill>
                <a:schemeClr val="tx1"/>
              </a:solidFill>
              <a:latin typeface="Arial" panose="020B0604020202020204" pitchFamily="34" charset="0"/>
              <a:cs typeface="Arial" panose="020B0604020202020204" pitchFamily="34" charset="0"/>
            </a:endParaRPr>
          </a:p>
        </p:txBody>
      </p:sp>
      <p:sp>
        <p:nvSpPr>
          <p:cNvPr id="199" name="Google Shape;19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69</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1993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solidFill>
                  <a:schemeClr val="tx1"/>
                </a:solidFill>
                <a:latin typeface="Arial" panose="020B0604020202020204" pitchFamily="34" charset="0"/>
                <a:cs typeface="Arial" panose="020B0604020202020204" pitchFamily="34" charset="0"/>
              </a:rPr>
              <a:t>Explain:</a:t>
            </a:r>
          </a:p>
          <a:p>
            <a:r>
              <a:rPr lang="en-US">
                <a:solidFill>
                  <a:schemeClr val="tx1"/>
                </a:solidFill>
                <a:latin typeface="Arial" panose="020B0604020202020204" pitchFamily="34" charset="0"/>
                <a:cs typeface="Arial" panose="020B0604020202020204" pitchFamily="34" charset="0"/>
              </a:rPr>
              <a:t>Three key strategies noted in the readings and discussions we wish to focus in on, are: 1) build the community of learners by getting to know each other’s personal experiences, 2) establish and implement agreements and routines to foster a safe and supportive learning environment and 3) ensure all students have access and opportunity to learn science. We will take some time as a group to dive deeper into each of these strategies to help us establish an effective classroom community. </a:t>
            </a:r>
          </a:p>
          <a:p>
            <a:endParaRPr lang="en-US"/>
          </a:p>
        </p:txBody>
      </p:sp>
      <p:sp>
        <p:nvSpPr>
          <p:cNvPr id="4" name="Slide Number Placeholder 3"/>
          <p:cNvSpPr>
            <a:spLocks noGrp="1"/>
          </p:cNvSpPr>
          <p:nvPr>
            <p:ph type="sldNum" sz="quarter" idx="5"/>
          </p:nvPr>
        </p:nvSpPr>
        <p:spPr/>
        <p:txBody>
          <a:bodyPr/>
          <a:lstStyle/>
          <a:p>
            <a:fld id="{8D2FB3BF-3714-49A2-AA8B-040CF7F88068}" type="slidenum">
              <a:rPr lang="en-US" smtClean="0"/>
              <a:t>7</a:t>
            </a:fld>
            <a:endParaRPr lang="en-US"/>
          </a:p>
        </p:txBody>
      </p:sp>
    </p:spTree>
    <p:extLst>
      <p:ext uri="{BB962C8B-B14F-4D97-AF65-F5344CB8AC3E}">
        <p14:creationId xmlns:p14="http://schemas.microsoft.com/office/powerpoint/2010/main" val="430840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58e3d2d026_0_104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latin typeface="Arial" panose="020B0604020202020204" pitchFamily="34" charset="0"/>
                <a:cs typeface="Arial" panose="020B0604020202020204" pitchFamily="34" charset="0"/>
              </a:rPr>
              <a:t>Explain: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latin typeface="Arial" panose="020B0604020202020204" pitchFamily="34" charset="0"/>
                <a:cs typeface="Arial" panose="020B0604020202020204" pitchFamily="34" charset="0"/>
              </a:rPr>
              <a:t>Allow participants to share their thinking with a shoulder partner. Encourage them to use the following CSW stems: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latin typeface="Arial" panose="020B0604020202020204" pitchFamily="34" charset="0"/>
                <a:cs typeface="Arial" panose="020B0604020202020204" pitchFamily="34" charset="0"/>
              </a:rPr>
              <a:t>#4: Think of an idea, claim, prediction, or model to explain your data and observations,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latin typeface="Arial" panose="020B0604020202020204" pitchFamily="34" charset="0"/>
                <a:cs typeface="Arial" panose="020B0604020202020204" pitchFamily="34" charset="0"/>
              </a:rPr>
              <a:t>#11: Consider if new ideas make sense,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latin typeface="Arial" panose="020B0604020202020204" pitchFamily="34" charset="0"/>
                <a:cs typeface="Arial" panose="020B0604020202020204" pitchFamily="34" charset="0"/>
              </a:rPr>
              <a:t>#13: Let your ideas change and grow. </a:t>
            </a:r>
          </a:p>
          <a:p>
            <a:pPr marL="0" lvl="0" indent="0" algn="l" rtl="0">
              <a:spcBef>
                <a:spcPts val="0"/>
              </a:spcBef>
              <a:spcAft>
                <a:spcPts val="0"/>
              </a:spcAft>
              <a:buNone/>
            </a:pPr>
            <a:endParaRPr/>
          </a:p>
        </p:txBody>
      </p:sp>
      <p:sp>
        <p:nvSpPr>
          <p:cNvPr id="392" name="Google Shape;392;g258e3d2d026_0_10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25258922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58e3d2d026_0_104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chemeClr val="tx1"/>
                </a:solidFill>
                <a:latin typeface="Arial" panose="020B0604020202020204" pitchFamily="34" charset="0"/>
                <a:cs typeface="Arial" panose="020B0604020202020204" pitchFamily="34" charset="0"/>
              </a:rPr>
              <a:t>Explain:</a:t>
            </a:r>
          </a:p>
          <a:p>
            <a:pPr marL="0" lvl="0" indent="0" algn="l" rtl="0">
              <a:spcBef>
                <a:spcPts val="0"/>
              </a:spcBef>
              <a:spcAft>
                <a:spcPts val="0"/>
              </a:spcAft>
              <a:buNone/>
            </a:pPr>
            <a:r>
              <a:rPr lang="en-US">
                <a:solidFill>
                  <a:schemeClr val="tx1"/>
                </a:solidFill>
                <a:latin typeface="Arial" panose="020B0604020202020204" pitchFamily="34" charset="0"/>
                <a:cs typeface="Arial" panose="020B0604020202020204" pitchFamily="34" charset="0"/>
              </a:rPr>
              <a:t>We will now take some time to synthesize our thoughts from all 4 corner triangles into the center diamond. </a:t>
            </a:r>
          </a:p>
          <a:p>
            <a:pPr marL="0" lvl="0" indent="0" algn="l" rtl="0">
              <a:spcBef>
                <a:spcPts val="0"/>
              </a:spcBef>
              <a:spcAft>
                <a:spcPts val="0"/>
              </a:spcAft>
              <a:buNone/>
            </a:pPr>
            <a:endParaRPr lang="en-US">
              <a:solidFill>
                <a:schemeClr val="tx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b="1" i="1">
                <a:solidFill>
                  <a:schemeClr val="tx1"/>
                </a:solidFill>
                <a:latin typeface="Arial" panose="020B0604020202020204" pitchFamily="34" charset="0"/>
                <a:cs typeface="Arial" panose="020B0604020202020204" pitchFamily="34" charset="0"/>
              </a:rPr>
              <a:t>Facilitator Note:</a:t>
            </a:r>
          </a:p>
          <a:p>
            <a:pPr marL="0" lvl="0" indent="0" algn="l" rtl="0">
              <a:spcBef>
                <a:spcPts val="0"/>
              </a:spcBef>
              <a:spcAft>
                <a:spcPts val="0"/>
              </a:spcAft>
              <a:buNone/>
            </a:pPr>
            <a:r>
              <a:rPr lang="en-US" i="1">
                <a:solidFill>
                  <a:schemeClr val="tx1"/>
                </a:solidFill>
                <a:latin typeface="Arial" panose="020B0604020202020204" pitchFamily="34" charset="0"/>
                <a:cs typeface="Arial" panose="020B0604020202020204" pitchFamily="34" charset="0"/>
              </a:rPr>
              <a:t>If time allows, have a few participants share out their synthesis. </a:t>
            </a:r>
          </a:p>
        </p:txBody>
      </p:sp>
      <p:sp>
        <p:nvSpPr>
          <p:cNvPr id="392" name="Google Shape;392;g258e3d2d026_0_10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18514750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latin typeface="Arial" panose="020B0604020202020204" pitchFamily="34" charset="0"/>
                <a:cs typeface="Arial" panose="020B0604020202020204" pitchFamily="34" charset="0"/>
              </a:rPr>
              <a:t>Explain: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latin typeface="Arial" panose="020B0604020202020204" pitchFamily="34" charset="0"/>
                <a:cs typeface="Arial" panose="020B0604020202020204" pitchFamily="34" charset="0"/>
              </a:rPr>
              <a:t>Meta moment to go back to our initial ideas as we began our session today.  With a different colored pen please take a moment to show how your ideas have grown and changed. </a:t>
            </a:r>
          </a:p>
          <a:p>
            <a:endParaRPr lang="en-US"/>
          </a:p>
        </p:txBody>
      </p:sp>
      <p:sp>
        <p:nvSpPr>
          <p:cNvPr id="4" name="Slide Number Placeholder 3"/>
          <p:cNvSpPr>
            <a:spLocks noGrp="1"/>
          </p:cNvSpPr>
          <p:nvPr>
            <p:ph type="sldNum" sz="quarter" idx="5"/>
          </p:nvPr>
        </p:nvSpPr>
        <p:spPr/>
        <p:txBody>
          <a:bodyPr/>
          <a:lstStyle/>
          <a:p>
            <a:fld id="{8D2FB3BF-3714-49A2-AA8B-040CF7F88068}" type="slidenum">
              <a:rPr lang="en-US" smtClean="0"/>
              <a:t>72</a:t>
            </a:fld>
            <a:endParaRPr lang="en-US"/>
          </a:p>
        </p:txBody>
      </p:sp>
    </p:spTree>
    <p:extLst>
      <p:ext uri="{BB962C8B-B14F-4D97-AF65-F5344CB8AC3E}">
        <p14:creationId xmlns:p14="http://schemas.microsoft.com/office/powerpoint/2010/main" val="26885061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solidFill>
                  <a:schemeClr val="tx1"/>
                </a:solidFill>
                <a:latin typeface="Arial" panose="020B0604020202020204" pitchFamily="34" charset="0"/>
                <a:cs typeface="Arial" panose="020B0604020202020204" pitchFamily="34" charset="0"/>
              </a:rPr>
              <a:t>Explain: </a:t>
            </a:r>
          </a:p>
          <a:p>
            <a:r>
              <a:rPr lang="en-US">
                <a:solidFill>
                  <a:schemeClr val="tx1"/>
                </a:solidFill>
                <a:latin typeface="Arial" panose="020B0604020202020204" pitchFamily="34" charset="0"/>
                <a:cs typeface="Arial" panose="020B0604020202020204" pitchFamily="34" charset="0"/>
              </a:rPr>
              <a:t>Take some time to record your thoughts from today’s session by completing the SWOT analysis, </a:t>
            </a:r>
            <a:r>
              <a:rPr lang="en-US" b="0" i="0">
                <a:solidFill>
                  <a:schemeClr val="tx1"/>
                </a:solidFill>
                <a:effectLst/>
                <a:latin typeface="Arial" panose="020B0604020202020204" pitchFamily="34" charset="0"/>
                <a:cs typeface="Arial" panose="020B0604020202020204" pitchFamily="34" charset="0"/>
              </a:rPr>
              <a:t>one of the oldest and most widely adopted strategy tools worldwide.</a:t>
            </a:r>
            <a:endParaRPr lang="en-US">
              <a:solidFill>
                <a:schemeClr val="tx1"/>
              </a:solidFill>
              <a:latin typeface="Arial" panose="020B0604020202020204" pitchFamily="34" charset="0"/>
              <a:cs typeface="Arial" panose="020B0604020202020204" pitchFamily="34" charset="0"/>
            </a:endParaRPr>
          </a:p>
          <a:p>
            <a:endParaRPr lang="en-US">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latin typeface="Arial" panose="020B0604020202020204" pitchFamily="34" charset="0"/>
                <a:cs typeface="Arial" panose="020B0604020202020204" pitchFamily="34" charset="0"/>
              </a:rPr>
              <a:t>S- What are your </a:t>
            </a:r>
            <a:r>
              <a:rPr lang="en-US" b="1">
                <a:solidFill>
                  <a:schemeClr val="tx1"/>
                </a:solidFill>
                <a:latin typeface="Arial" panose="020B0604020202020204" pitchFamily="34" charset="0"/>
                <a:cs typeface="Arial" panose="020B0604020202020204" pitchFamily="34" charset="0"/>
              </a:rPr>
              <a:t>strengths</a:t>
            </a:r>
            <a:r>
              <a:rPr lang="en-US">
                <a:solidFill>
                  <a:schemeClr val="tx1"/>
                </a:solidFill>
                <a:latin typeface="Arial" panose="020B0604020202020204" pitchFamily="34" charset="0"/>
                <a:cs typeface="Arial" panose="020B0604020202020204" pitchFamily="34" charset="0"/>
              </a:rPr>
              <a:t> (things you do well) when it comes to meaningful science discourse?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latin typeface="Arial" panose="020B0604020202020204" pitchFamily="34" charset="0"/>
                <a:cs typeface="Arial" panose="020B0604020202020204" pitchFamily="34" charset="0"/>
              </a:rPr>
              <a:t>W- What are your </a:t>
            </a:r>
            <a:r>
              <a:rPr lang="en-US" b="1">
                <a:solidFill>
                  <a:schemeClr val="tx1"/>
                </a:solidFill>
                <a:latin typeface="Arial" panose="020B0604020202020204" pitchFamily="34" charset="0"/>
                <a:cs typeface="Arial" panose="020B0604020202020204" pitchFamily="34" charset="0"/>
              </a:rPr>
              <a:t>weaknesses</a:t>
            </a:r>
            <a:r>
              <a:rPr lang="en-US">
                <a:solidFill>
                  <a:schemeClr val="tx1"/>
                </a:solidFill>
                <a:latin typeface="Arial" panose="020B0604020202020204" pitchFamily="34" charset="0"/>
                <a:cs typeface="Arial" panose="020B0604020202020204" pitchFamily="34" charset="0"/>
              </a:rPr>
              <a:t> (where you need to improve) when it comes to meaningful science discourse?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latin typeface="Arial" panose="020B0604020202020204" pitchFamily="34" charset="0"/>
                <a:cs typeface="Arial" panose="020B0604020202020204" pitchFamily="34" charset="0"/>
              </a:rPr>
              <a:t>O- What </a:t>
            </a:r>
            <a:r>
              <a:rPr lang="en-US" b="1">
                <a:solidFill>
                  <a:schemeClr val="tx1"/>
                </a:solidFill>
                <a:latin typeface="Arial" panose="020B0604020202020204" pitchFamily="34" charset="0"/>
                <a:cs typeface="Arial" panose="020B0604020202020204" pitchFamily="34" charset="0"/>
              </a:rPr>
              <a:t>opportunities </a:t>
            </a:r>
            <a:r>
              <a:rPr lang="en-US">
                <a:solidFill>
                  <a:schemeClr val="tx1"/>
                </a:solidFill>
                <a:latin typeface="Arial" panose="020B0604020202020204" pitchFamily="34" charset="0"/>
                <a:cs typeface="Arial" panose="020B0604020202020204" pitchFamily="34" charset="0"/>
              </a:rPr>
              <a:t>(goals) do you see possible?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latin typeface="Arial" panose="020B0604020202020204" pitchFamily="34" charset="0"/>
                <a:cs typeface="Arial" panose="020B0604020202020204" pitchFamily="34" charset="0"/>
              </a:rPr>
              <a:t>T- What </a:t>
            </a:r>
            <a:r>
              <a:rPr lang="en-US" b="1">
                <a:solidFill>
                  <a:schemeClr val="tx1"/>
                </a:solidFill>
                <a:latin typeface="Arial" panose="020B0604020202020204" pitchFamily="34" charset="0"/>
                <a:cs typeface="Arial" panose="020B0604020202020204" pitchFamily="34" charset="0"/>
              </a:rPr>
              <a:t>threats</a:t>
            </a:r>
            <a:r>
              <a:rPr lang="en-US">
                <a:solidFill>
                  <a:schemeClr val="tx1"/>
                </a:solidFill>
                <a:latin typeface="Arial" panose="020B0604020202020204" pitchFamily="34" charset="0"/>
                <a:cs typeface="Arial" panose="020B0604020202020204" pitchFamily="34" charset="0"/>
              </a:rPr>
              <a:t> (obstacles) do you face and how might you overcome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solidFill>
              <a:latin typeface="Arial" panose="020B0604020202020204" pitchFamily="34" charset="0"/>
              <a:cs typeface="Arial" panose="020B0604020202020204" pitchFamily="34" charset="0"/>
            </a:endParaRPr>
          </a:p>
          <a:p>
            <a:r>
              <a:rPr lang="en-US" b="1" i="1">
                <a:solidFill>
                  <a:schemeClr val="tx1"/>
                </a:solidFill>
                <a:latin typeface="Arial" panose="020B0604020202020204" pitchFamily="34" charset="0"/>
                <a:cs typeface="Arial" panose="020B0604020202020204" pitchFamily="34" charset="0"/>
              </a:rPr>
              <a:t>Facilitator Note:</a:t>
            </a:r>
          </a:p>
          <a:p>
            <a:r>
              <a:rPr lang="en-US" i="1">
                <a:solidFill>
                  <a:schemeClr val="tx1"/>
                </a:solidFill>
                <a:latin typeface="Arial" panose="020B0604020202020204" pitchFamily="34" charset="0"/>
                <a:cs typeface="Arial" panose="020B0604020202020204" pitchFamily="34" charset="0"/>
              </a:rPr>
              <a:t>This is a private reflection and will not be shared out with the group. If you want to share one of these, have participants share out their opportunity (goals) they see possible. </a:t>
            </a:r>
          </a:p>
        </p:txBody>
      </p:sp>
      <p:sp>
        <p:nvSpPr>
          <p:cNvPr id="4" name="Slide Number Placeholder 3"/>
          <p:cNvSpPr>
            <a:spLocks noGrp="1"/>
          </p:cNvSpPr>
          <p:nvPr>
            <p:ph type="sldNum" sz="quarter" idx="5"/>
          </p:nvPr>
        </p:nvSpPr>
        <p:spPr/>
        <p:txBody>
          <a:bodyPr/>
          <a:lstStyle/>
          <a:p>
            <a:fld id="{8D2FB3BF-3714-49A2-AA8B-040CF7F88068}" type="slidenum">
              <a:rPr lang="en-US" smtClean="0"/>
              <a:t>73</a:t>
            </a:fld>
            <a:endParaRPr lang="en-US"/>
          </a:p>
        </p:txBody>
      </p:sp>
    </p:spTree>
    <p:extLst>
      <p:ext uri="{BB962C8B-B14F-4D97-AF65-F5344CB8AC3E}">
        <p14:creationId xmlns:p14="http://schemas.microsoft.com/office/powerpoint/2010/main" val="30967381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1" dirty="0">
                <a:solidFill>
                  <a:schemeClr val="tx1"/>
                </a:solidFill>
                <a:latin typeface="Arial" panose="020B0604020202020204" pitchFamily="34" charset="0"/>
                <a:cs typeface="Arial" panose="020B0604020202020204" pitchFamily="34" charset="0"/>
              </a:rPr>
              <a:t>Explain:</a:t>
            </a:r>
          </a:p>
          <a:p>
            <a:r>
              <a:rPr lang="en-US" sz="1200" b="0" i="0" dirty="0">
                <a:solidFill>
                  <a:schemeClr val="tx1"/>
                </a:solidFill>
                <a:effectLst/>
                <a:highlight>
                  <a:srgbClr val="FFFFFF"/>
                </a:highlight>
                <a:latin typeface="Arial" panose="020B0604020202020204" pitchFamily="34" charset="0"/>
                <a:cs typeface="Arial" panose="020B0604020202020204" pitchFamily="34" charset="0"/>
              </a:rPr>
              <a:t>George Evans said, “Every student can learn, just not on the same day or in the same way.” Knowing that all students are unique, consider the different styles of talk and sensemaking in your classroom and how you may support those differences. </a:t>
            </a:r>
          </a:p>
          <a:p>
            <a:pPr marL="171450" indent="-171450">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What </a:t>
            </a:r>
            <a:r>
              <a:rPr lang="en-US" sz="1200" b="0" i="0" dirty="0">
                <a:solidFill>
                  <a:schemeClr val="tx1"/>
                </a:solidFill>
                <a:latin typeface="Arial" panose="020B0604020202020204" pitchFamily="34" charset="0"/>
                <a:cs typeface="Arial" panose="020B0604020202020204" pitchFamily="34" charset="0"/>
              </a:rPr>
              <a:t>personal </a:t>
            </a:r>
            <a:r>
              <a:rPr lang="en-US" sz="1200" b="0" dirty="0">
                <a:solidFill>
                  <a:schemeClr val="tx1"/>
                </a:solidFill>
                <a:latin typeface="Arial" panose="020B0604020202020204" pitchFamily="34" charset="0"/>
                <a:cs typeface="Arial" panose="020B0604020202020204" pitchFamily="34" charset="0"/>
              </a:rPr>
              <a:t>styles </a:t>
            </a:r>
            <a:r>
              <a:rPr lang="en-US" sz="1200" dirty="0">
                <a:solidFill>
                  <a:schemeClr val="tx1"/>
                </a:solidFill>
                <a:latin typeface="Arial" panose="020B0604020202020204" pitchFamily="34" charset="0"/>
                <a:cs typeface="Arial" panose="020B0604020202020204" pitchFamily="34" charset="0"/>
              </a:rPr>
              <a:t>of talk and sensemaking are present in your community of students that you should make room for in science learning conversations. </a:t>
            </a:r>
          </a:p>
          <a:p>
            <a:pPr marL="171450" indent="-171450">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List the instructional needs of your students. What supports might you provide to students to </a:t>
            </a:r>
            <a:r>
              <a:rPr lang="en-US" sz="1200" b="0" dirty="0">
                <a:solidFill>
                  <a:schemeClr val="tx1"/>
                </a:solidFill>
                <a:latin typeface="Arial" panose="020B0604020202020204" pitchFamily="34" charset="0"/>
                <a:cs typeface="Arial" panose="020B0604020202020204" pitchFamily="34" charset="0"/>
              </a:rPr>
              <a:t>engage </a:t>
            </a:r>
            <a:r>
              <a:rPr lang="en-US" sz="1200" b="0" i="0" u="none" dirty="0">
                <a:solidFill>
                  <a:schemeClr val="tx1"/>
                </a:solidFill>
                <a:latin typeface="Arial" panose="020B0604020202020204" pitchFamily="34" charset="0"/>
                <a:cs typeface="Arial" panose="020B0604020202020204" pitchFamily="34" charset="0"/>
              </a:rPr>
              <a:t>all</a:t>
            </a:r>
            <a:r>
              <a:rPr lang="en-US" sz="1200" b="0" dirty="0">
                <a:solidFill>
                  <a:schemeClr val="tx1"/>
                </a:solidFill>
                <a:latin typeface="Arial" panose="020B0604020202020204" pitchFamily="34" charset="0"/>
                <a:cs typeface="Arial" panose="020B0604020202020204" pitchFamily="34" charset="0"/>
              </a:rPr>
              <a:t> students </a:t>
            </a:r>
            <a:r>
              <a:rPr lang="en-US" sz="1200" dirty="0">
                <a:solidFill>
                  <a:schemeClr val="tx1"/>
                </a:solidFill>
                <a:latin typeface="Arial" panose="020B0604020202020204" pitchFamily="34" charset="0"/>
                <a:cs typeface="Arial" panose="020B0604020202020204" pitchFamily="34" charset="0"/>
              </a:rPr>
              <a:t>in academic discourse? </a:t>
            </a:r>
          </a:p>
          <a:p>
            <a:pPr marL="171450" indent="-171450">
              <a:buFont typeface="Arial" panose="020B0604020202020204" pitchFamily="34" charset="0"/>
              <a:buChar char="•"/>
            </a:pPr>
            <a:endParaRPr lang="en-US" sz="1200" dirty="0">
              <a:solidFill>
                <a:schemeClr val="tx1"/>
              </a:solidFill>
              <a:latin typeface="Arial" panose="020B0604020202020204" pitchFamily="34" charset="0"/>
              <a:cs typeface="Arial" panose="020B0604020202020204" pitchFamily="34" charset="0"/>
            </a:endParaRPr>
          </a:p>
          <a:p>
            <a:pPr marL="0" marR="0">
              <a:spcBef>
                <a:spcPts val="0"/>
              </a:spcBef>
              <a:spcAft>
                <a:spcPts val="0"/>
              </a:spcAft>
            </a:pPr>
            <a:r>
              <a:rPr lang="en-US" sz="12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Facilitator Note:</a:t>
            </a:r>
            <a:endParaRPr lang="en-US" sz="120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p>
            <a:r>
              <a:rPr lang="en-US" sz="12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One supportive document that can be provided to students is the </a:t>
            </a:r>
            <a:r>
              <a:rPr lang="en-US" sz="1200" u="sng" kern="0" dirty="0">
                <a:solidFill>
                  <a:schemeClr val="tx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Self-evaluation: Engaging in Classroom Discourse</a:t>
            </a:r>
            <a:r>
              <a:rPr lang="en-US" sz="12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(https://d16dnhlej6sizh.cloudfront.net/assets/portal/1647888854-Self%20Evaluation%20Classroom%20Discussion.pdf) document from OpenSciEd.  Provide a copy of this resource and time for educators to share how they might use this in their implementation plan.</a:t>
            </a:r>
            <a:endParaRPr lang="en-US" sz="1200" b="0" i="0" dirty="0">
              <a:solidFill>
                <a:schemeClr val="tx1"/>
              </a:solidFill>
              <a:effectLst/>
              <a:highlight>
                <a:srgbClr val="FFFFFF"/>
              </a:highligh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74</a:t>
            </a:fld>
            <a:endParaRPr lang="en-US"/>
          </a:p>
        </p:txBody>
      </p:sp>
    </p:spTree>
    <p:extLst>
      <p:ext uri="{BB962C8B-B14F-4D97-AF65-F5344CB8AC3E}">
        <p14:creationId xmlns:p14="http://schemas.microsoft.com/office/powerpoint/2010/main" val="11288175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latin typeface="Arial" panose="020B0604020202020204" pitchFamily="34" charset="0"/>
                <a:cs typeface="Arial" panose="020B0604020202020204" pitchFamily="34" charset="0"/>
              </a:rPr>
              <a:t>Explain: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tx1"/>
                </a:solidFill>
                <a:latin typeface="Arial" panose="020B0604020202020204" pitchFamily="34" charset="0"/>
                <a:cs typeface="Arial" panose="020B0604020202020204" pitchFamily="34" charset="0"/>
              </a:rPr>
              <a:t>We will now begin session D. </a:t>
            </a:r>
          </a:p>
        </p:txBody>
      </p:sp>
      <p:sp>
        <p:nvSpPr>
          <p:cNvPr id="4" name="Slide Number Placeholder 3"/>
          <p:cNvSpPr>
            <a:spLocks noGrp="1"/>
          </p:cNvSpPr>
          <p:nvPr>
            <p:ph type="sldNum" sz="quarter" idx="5"/>
          </p:nvPr>
        </p:nvSpPr>
        <p:spPr/>
        <p:txBody>
          <a:bodyPr/>
          <a:lstStyle/>
          <a:p>
            <a:fld id="{8D2FB3BF-3714-49A2-AA8B-040CF7F88068}" type="slidenum">
              <a:rPr lang="en-US" smtClean="0"/>
              <a:t>75</a:t>
            </a:fld>
            <a:endParaRPr lang="en-US"/>
          </a:p>
        </p:txBody>
      </p:sp>
    </p:spTree>
    <p:extLst>
      <p:ext uri="{BB962C8B-B14F-4D97-AF65-F5344CB8AC3E}">
        <p14:creationId xmlns:p14="http://schemas.microsoft.com/office/powerpoint/2010/main" val="22208497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E926D-8C76-2413-A6EE-E64E0F74A4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F4FCCB-2108-EB09-05FD-A41055260BE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D41E8E1-9170-32E4-116A-BDD2E600752A}"/>
              </a:ext>
            </a:extLst>
          </p:cNvPr>
          <p:cNvSpPr>
            <a:spLocks noGrp="1"/>
          </p:cNvSpPr>
          <p:nvPr>
            <p:ph type="body" idx="1"/>
          </p:nvPr>
        </p:nvSpPr>
        <p:spPr/>
        <p:txBody>
          <a:bodyPr/>
          <a:lstStyle/>
          <a:p>
            <a:r>
              <a:rPr lang="en-US" b="1">
                <a:solidFill>
                  <a:schemeClr val="tx1"/>
                </a:solidFill>
                <a:latin typeface="Arial" panose="020B0604020202020204" pitchFamily="34" charset="0"/>
                <a:cs typeface="Arial" panose="020B0604020202020204" pitchFamily="34" charset="0"/>
              </a:rPr>
              <a:t>Explain:</a:t>
            </a:r>
          </a:p>
          <a:p>
            <a:r>
              <a:rPr lang="en-US">
                <a:solidFill>
                  <a:schemeClr val="tx1"/>
                </a:solidFill>
                <a:latin typeface="Arial"/>
                <a:cs typeface="Arial"/>
              </a:rPr>
              <a:t>Our goal today is to examine why discourse is critical for sensemaking in the science classroom.</a:t>
            </a:r>
            <a:endParaRPr lang="en-US">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A20F4CD-0470-469C-9C16-79FCFD60CC8A}"/>
              </a:ext>
            </a:extLst>
          </p:cNvPr>
          <p:cNvSpPr>
            <a:spLocks noGrp="1"/>
          </p:cNvSpPr>
          <p:nvPr>
            <p:ph type="sldNum" sz="quarter" idx="5"/>
          </p:nvPr>
        </p:nvSpPr>
        <p:spPr/>
        <p:txBody>
          <a:bodyPr/>
          <a:lstStyle/>
          <a:p>
            <a:fld id="{8D2FB3BF-3714-49A2-AA8B-040CF7F88068}" type="slidenum">
              <a:rPr lang="en-US" smtClean="0"/>
              <a:t>76</a:t>
            </a:fld>
            <a:endParaRPr lang="en-US"/>
          </a:p>
        </p:txBody>
      </p:sp>
    </p:spTree>
    <p:extLst>
      <p:ext uri="{BB962C8B-B14F-4D97-AF65-F5344CB8AC3E}">
        <p14:creationId xmlns:p14="http://schemas.microsoft.com/office/powerpoint/2010/main" val="23453021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913B2-BD6B-2F96-2486-7B70AA6587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FC3A0F-80C4-AC1B-6CAB-CAF6DFA503D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5AD6E45-D3F6-C9DE-8338-52995953989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latin typeface="Arial" panose="020B0604020202020204" pitchFamily="34" charset="0"/>
                <a:cs typeface="Arial" panose="020B0604020202020204" pitchFamily="34" charset="0"/>
              </a:rPr>
              <a:t>Explain:</a:t>
            </a:r>
          </a:p>
          <a:p>
            <a:pPr>
              <a:defRPr/>
            </a:pPr>
            <a:r>
              <a:rPr lang="en-US">
                <a:solidFill>
                  <a:schemeClr val="tx1"/>
                </a:solidFill>
                <a:latin typeface="Arial" panose="020B0604020202020204" pitchFamily="34" charset="0"/>
                <a:ea typeface="Calibri"/>
                <a:cs typeface="Arial" panose="020B0604020202020204" pitchFamily="34" charset="0"/>
              </a:rPr>
              <a:t>This leads us to our focus question for the day, "Why Is discourse critical for sensemaking in the science classroom?".</a:t>
            </a:r>
            <a:endParaRPr lang="en-US">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11928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solidFill>
                  <a:schemeClr val="tx1"/>
                </a:solidFill>
                <a:latin typeface="Arial"/>
                <a:ea typeface="Calibri"/>
                <a:cs typeface="Arial"/>
              </a:rPr>
              <a:t>Explain:</a:t>
            </a:r>
          </a:p>
          <a:p>
            <a:pPr>
              <a:defRPr/>
            </a:pPr>
            <a:r>
              <a:rPr lang="en-US" sz="1200" kern="1200">
                <a:solidFill>
                  <a:schemeClr val="tx1"/>
                </a:solidFill>
                <a:effectLst/>
                <a:latin typeface="Arial" panose="020B0604020202020204" pitchFamily="34" charset="0"/>
                <a:ea typeface="+mn-ea"/>
                <a:cs typeface="Arial" panose="020B0604020202020204" pitchFamily="34" charset="0"/>
              </a:rPr>
              <a:t>As you can see on the screen, the questions in the thought bubbles on the right capture the questions we have worked </a:t>
            </a:r>
            <a:r>
              <a:rPr lang="en-US">
                <a:solidFill>
                  <a:schemeClr val="tx1"/>
                </a:solidFill>
                <a:latin typeface="Arial" panose="020B0604020202020204" pitchFamily="34" charset="0"/>
                <a:cs typeface="Arial" panose="020B0604020202020204" pitchFamily="34" charset="0"/>
              </a:rPr>
              <a:t>on </a:t>
            </a:r>
            <a:r>
              <a:rPr lang="en-US" sz="1200" kern="1200">
                <a:solidFill>
                  <a:schemeClr val="tx1"/>
                </a:solidFill>
                <a:effectLst/>
                <a:latin typeface="Arial" panose="020B0604020202020204" pitchFamily="34" charset="0"/>
                <a:ea typeface="+mn-ea"/>
                <a:cs typeface="Arial" panose="020B0604020202020204" pitchFamily="34" charset="0"/>
              </a:rPr>
              <a:t>through each session to build out our agreements that we are using in our community. As we reflect on how this has impacted our learning community, let us keep in mind how we might carry this over into the classroom with our students. </a:t>
            </a:r>
            <a:endParaRPr lang="en-US" sz="1200" kern="1200">
              <a:solidFill>
                <a:schemeClr val="tx1"/>
              </a:solidFill>
              <a:effectLst/>
              <a:latin typeface="Arial" panose="020B0604020202020204" pitchFamily="34" charset="0"/>
              <a:ea typeface="Calibri"/>
              <a:cs typeface="Arial" panose="020B0604020202020204" pitchFamily="34" charset="0"/>
            </a:endParaRPr>
          </a:p>
          <a:p>
            <a:endParaRPr lang="en-US" b="1">
              <a:latin typeface="Arial" panose="020B0604020202020204" pitchFamily="34" charset="0"/>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8D2FB3BF-3714-49A2-AA8B-040CF7F88068}" type="slidenum">
              <a:rPr lang="en-US" smtClean="0"/>
              <a:t>78</a:t>
            </a:fld>
            <a:endParaRPr lang="en-US"/>
          </a:p>
        </p:txBody>
      </p:sp>
    </p:spTree>
    <p:extLst>
      <p:ext uri="{BB962C8B-B14F-4D97-AF65-F5344CB8AC3E}">
        <p14:creationId xmlns:p14="http://schemas.microsoft.com/office/powerpoint/2010/main" val="1198695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latin typeface="Arial" panose="020B0604020202020204" pitchFamily="34" charset="0"/>
                <a:cs typeface="Arial" panose="020B0604020202020204" pitchFamily="34" charset="0"/>
              </a:rPr>
              <a:t>Explain: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tx1"/>
                </a:solidFill>
                <a:latin typeface="Arial" panose="020B0604020202020204" pitchFamily="34" charset="0"/>
                <a:cs typeface="Arial" panose="020B0604020202020204" pitchFamily="34" charset="0"/>
              </a:rPr>
              <a:t>As we navigate to the participant packet, let’s take a meta moment to write our initial thoughts around our focus question on the screen. </a:t>
            </a:r>
          </a:p>
          <a:p>
            <a:endParaRPr lang="en-US"/>
          </a:p>
        </p:txBody>
      </p:sp>
      <p:sp>
        <p:nvSpPr>
          <p:cNvPr id="4" name="Slide Number Placeholder 3"/>
          <p:cNvSpPr>
            <a:spLocks noGrp="1"/>
          </p:cNvSpPr>
          <p:nvPr>
            <p:ph type="sldNum" sz="quarter" idx="5"/>
          </p:nvPr>
        </p:nvSpPr>
        <p:spPr/>
        <p:txBody>
          <a:bodyPr/>
          <a:lstStyle/>
          <a:p>
            <a:fld id="{8D2FB3BF-3714-49A2-AA8B-040CF7F88068}" type="slidenum">
              <a:rPr lang="en-US" smtClean="0"/>
              <a:t>79</a:t>
            </a:fld>
            <a:endParaRPr lang="en-US"/>
          </a:p>
        </p:txBody>
      </p:sp>
    </p:spTree>
    <p:extLst>
      <p:ext uri="{BB962C8B-B14F-4D97-AF65-F5344CB8AC3E}">
        <p14:creationId xmlns:p14="http://schemas.microsoft.com/office/powerpoint/2010/main" val="3569055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latin typeface="Arial" panose="020B0604020202020204" pitchFamily="34" charset="0"/>
                <a:cs typeface="Arial" panose="020B0604020202020204" pitchFamily="34" charset="0"/>
              </a:rPr>
              <a:t>Explain: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latin typeface="Arial" panose="020B0604020202020204" pitchFamily="34" charset="0"/>
                <a:cs typeface="Arial" panose="020B0604020202020204" pitchFamily="34" charset="0"/>
              </a:rPr>
              <a:t>The first strategy we will consider is building our learning community.  Community building prepares all students for the deep sensemaking discourse experiences required by the vision of the science standards. “</a:t>
            </a:r>
            <a:r>
              <a:rPr lang="en-US" b="0" i="0">
                <a:solidFill>
                  <a:schemeClr val="tx1"/>
                </a:solidFill>
                <a:effectLst/>
                <a:highlight>
                  <a:srgbClr val="FFFFFF"/>
                </a:highlight>
                <a:latin typeface="Arial" panose="020B0604020202020204" pitchFamily="34" charset="0"/>
                <a:cs typeface="Arial" panose="020B0604020202020204" pitchFamily="34" charset="0"/>
              </a:rPr>
              <a:t>Research shows that when students feel that they belong to their academic community, that they matter to one another, and that they can find emotional, social, and cognitive support for one another, they are able to engage in dialogue and reflection more actively and take ownership and responsibility of their own learning” (Baker, 2010; Berry, 2019; Brown, 2001; Bush et al. 2010; Cowan, 2012; Lohr &amp; Haley, 2018; </a:t>
            </a:r>
            <a:r>
              <a:rPr lang="en-US" b="0" i="0" err="1">
                <a:solidFill>
                  <a:schemeClr val="tx1"/>
                </a:solidFill>
                <a:effectLst/>
                <a:highlight>
                  <a:srgbClr val="FFFFFF"/>
                </a:highlight>
                <a:latin typeface="Arial" panose="020B0604020202020204" pitchFamily="34" charset="0"/>
                <a:cs typeface="Arial" panose="020B0604020202020204" pitchFamily="34" charset="0"/>
              </a:rPr>
              <a:t>Sadera</a:t>
            </a:r>
            <a:r>
              <a:rPr lang="en-US" b="0" i="0">
                <a:solidFill>
                  <a:schemeClr val="tx1"/>
                </a:solidFill>
                <a:effectLst/>
                <a:highlight>
                  <a:srgbClr val="FFFFFF"/>
                </a:highlight>
                <a:latin typeface="Arial" panose="020B0604020202020204" pitchFamily="34" charset="0"/>
                <a:cs typeface="Arial" panose="020B0604020202020204" pitchFamily="34" charset="0"/>
              </a:rPr>
              <a:t> et al., 2009). https://ctl.columbia.edu/resources-and-technology/teaching-with-technology/teaching-online/community-building/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chemeClr val="tx1"/>
              </a:solidFill>
              <a:effectLst/>
              <a:highlight>
                <a:srgbClr val="FFFFFF"/>
              </a:highligh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chemeClr val="tx1"/>
                </a:solidFill>
                <a:effectLst/>
                <a:highlight>
                  <a:srgbClr val="FFFFFF"/>
                </a:highlight>
                <a:latin typeface="Arial" panose="020B0604020202020204" pitchFamily="34" charset="0"/>
                <a:cs typeface="Arial" panose="020B0604020202020204" pitchFamily="34" charset="0"/>
              </a:rPr>
              <a:t>We will take a few minutes to draw a picture of or describe yourself as a scientist. In your drawing, include key features you think are critical, such as your environment, interests and skills. Now, consider the ways that you, as a scientist, communicate and represent those in your drawing.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chemeClr val="tx1"/>
              </a:solidFill>
              <a:effectLst/>
              <a:highlight>
                <a:srgbClr val="FFFFFF"/>
              </a:highligh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u="none">
                <a:solidFill>
                  <a:schemeClr val="tx1"/>
                </a:solidFill>
                <a:effectLst/>
                <a:highlight>
                  <a:srgbClr val="FFFFFF"/>
                </a:highlight>
                <a:latin typeface="Arial" panose="020B0604020202020204" pitchFamily="34" charset="0"/>
                <a:cs typeface="Arial" panose="020B0604020202020204" pitchFamily="34" charset="0"/>
              </a:rPr>
              <a:t>Facilitator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solidFill>
                  <a:schemeClr val="tx1"/>
                </a:solidFill>
                <a:effectLst/>
                <a:highlight>
                  <a:srgbClr val="FFFFFF"/>
                </a:highlight>
                <a:latin typeface="Arial" panose="020B0604020202020204" pitchFamily="34" charset="0"/>
                <a:cs typeface="Arial" panose="020B0604020202020204" pitchFamily="34" charset="0"/>
              </a:rPr>
              <a:t>Consider posting these in the room and allow participants to share out or complete a gallery walk of these posters to see connections between one another. </a:t>
            </a:r>
            <a:endParaRPr lang="en-US">
              <a:solidFill>
                <a:schemeClr val="tx1"/>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8D2FB3BF-3714-49A2-AA8B-040CF7F88068}" type="slidenum">
              <a:rPr lang="en-US" smtClean="0"/>
              <a:t>8</a:t>
            </a:fld>
            <a:endParaRPr lang="en-US"/>
          </a:p>
        </p:txBody>
      </p:sp>
    </p:spTree>
    <p:extLst>
      <p:ext uri="{BB962C8B-B14F-4D97-AF65-F5344CB8AC3E}">
        <p14:creationId xmlns:p14="http://schemas.microsoft.com/office/powerpoint/2010/main" val="41982079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latin typeface="Arial"/>
                <a:cs typeface="Arial"/>
              </a:rPr>
              <a:t>Explain:</a:t>
            </a:r>
          </a:p>
          <a:p>
            <a:pPr>
              <a:defRPr/>
            </a:pPr>
            <a:r>
              <a:rPr lang="en-US">
                <a:solidFill>
                  <a:schemeClr val="tx1"/>
                </a:solidFill>
                <a:latin typeface="Arial"/>
                <a:cs typeface="Arial"/>
              </a:rPr>
              <a:t>A strong research-based resource for science educators is a book called </a:t>
            </a:r>
            <a:r>
              <a:rPr lang="en-US" i="1">
                <a:solidFill>
                  <a:schemeClr val="tx1"/>
                </a:solidFill>
                <a:latin typeface="Arial"/>
                <a:cs typeface="Arial"/>
              </a:rPr>
              <a:t>A Framework for K-12 Science Education</a:t>
            </a:r>
            <a:r>
              <a:rPr lang="en-US">
                <a:solidFill>
                  <a:schemeClr val="tx1"/>
                </a:solidFill>
                <a:latin typeface="Arial"/>
                <a:cs typeface="Arial"/>
              </a:rPr>
              <a:t>.  This resource supports teachers in understanding the shifts called for in our standards, shifts from students learning about science to figuring it out.  It also highlights that science content is </a:t>
            </a:r>
            <a:r>
              <a:rPr lang="en-US" i="0">
                <a:solidFill>
                  <a:schemeClr val="tx1"/>
                </a:solidFill>
                <a:latin typeface="Arial"/>
                <a:cs typeface="Arial"/>
              </a:rPr>
              <a:t>three-dimensional: including</a:t>
            </a:r>
            <a:r>
              <a:rPr lang="en-US" i="1">
                <a:solidFill>
                  <a:schemeClr val="tx1"/>
                </a:solidFill>
                <a:latin typeface="Arial"/>
                <a:cs typeface="Arial"/>
              </a:rPr>
              <a:t> </a:t>
            </a:r>
            <a:r>
              <a:rPr lang="en-US">
                <a:solidFill>
                  <a:schemeClr val="tx1"/>
                </a:solidFill>
                <a:latin typeface="Arial"/>
                <a:cs typeface="Arial"/>
              </a:rPr>
              <a:t>disciplinary core ideas, cross-cutting concepts and science practices. In addition, it supports a</a:t>
            </a:r>
            <a:r>
              <a:rPr lang="en-US" i="1">
                <a:solidFill>
                  <a:schemeClr val="tx1"/>
                </a:solidFill>
                <a:latin typeface="Arial"/>
                <a:cs typeface="Arial"/>
              </a:rPr>
              <a:t> vision</a:t>
            </a:r>
            <a:r>
              <a:rPr lang="en-US">
                <a:solidFill>
                  <a:schemeClr val="tx1"/>
                </a:solidFill>
                <a:latin typeface="Arial"/>
                <a:cs typeface="Arial"/>
              </a:rPr>
              <a:t> of science instruction in which all students are known, heard and supported with access and opportunities for learning. </a:t>
            </a:r>
          </a:p>
          <a:p>
            <a:endParaRPr lang="en-US"/>
          </a:p>
        </p:txBody>
      </p:sp>
      <p:sp>
        <p:nvSpPr>
          <p:cNvPr id="4" name="Slide Number Placeholder 3"/>
          <p:cNvSpPr>
            <a:spLocks noGrp="1"/>
          </p:cNvSpPr>
          <p:nvPr>
            <p:ph type="sldNum" sz="quarter" idx="5"/>
          </p:nvPr>
        </p:nvSpPr>
        <p:spPr/>
        <p:txBody>
          <a:bodyPr/>
          <a:lstStyle/>
          <a:p>
            <a:fld id="{8D2FB3BF-3714-49A2-AA8B-040CF7F88068}" type="slidenum">
              <a:rPr lang="en-US" smtClean="0"/>
              <a:t>80</a:t>
            </a:fld>
            <a:endParaRPr lang="en-US"/>
          </a:p>
        </p:txBody>
      </p:sp>
    </p:spTree>
    <p:extLst>
      <p:ext uri="{BB962C8B-B14F-4D97-AF65-F5344CB8AC3E}">
        <p14:creationId xmlns:p14="http://schemas.microsoft.com/office/powerpoint/2010/main" val="394482965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1">
                <a:solidFill>
                  <a:schemeClr val="tx1"/>
                </a:solidFill>
                <a:latin typeface="Arial" panose="020B0604020202020204" pitchFamily="34" charset="0"/>
                <a:cs typeface="Arial" panose="020B0604020202020204" pitchFamily="34" charset="0"/>
              </a:rPr>
              <a:t>Explain:</a:t>
            </a:r>
          </a:p>
          <a:p>
            <a:r>
              <a:rPr lang="en-US" sz="1200" b="0">
                <a:solidFill>
                  <a:schemeClr val="tx1"/>
                </a:solidFill>
                <a:latin typeface="Arial" panose="020B0604020202020204" pitchFamily="34" charset="0"/>
                <a:cs typeface="Arial" panose="020B0604020202020204" pitchFamily="34" charset="0"/>
              </a:rPr>
              <a:t>Locate the Talk Science Primer and turn to page 4 using the green page numbers at the bottom. We are going to read this section. As you read, respond to following questions in your participant packet:</a:t>
            </a:r>
            <a:endParaRPr lang="en-US" sz="120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a:solidFill>
                  <a:schemeClr val="tx1"/>
                </a:solidFill>
                <a:latin typeface="Arial" panose="020B0604020202020204" pitchFamily="34" charset="0"/>
                <a:cs typeface="Arial" panose="020B0604020202020204" pitchFamily="34" charset="0"/>
              </a:rPr>
              <a:t>How does talk promote learning?</a:t>
            </a:r>
          </a:p>
          <a:p>
            <a:pPr marL="171450" indent="-171450">
              <a:buFont typeface="Arial" panose="020B0604020202020204" pitchFamily="34" charset="0"/>
              <a:buChar char="•"/>
            </a:pPr>
            <a:r>
              <a:rPr lang="en-US" sz="1200">
                <a:solidFill>
                  <a:schemeClr val="tx1"/>
                </a:solidFill>
                <a:latin typeface="Arial" panose="020B0604020202020204" pitchFamily="34" charset="0"/>
                <a:cs typeface="Arial" panose="020B0604020202020204" pitchFamily="34" charset="0"/>
              </a:rPr>
              <a:t>Why is it particularly critical in science?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cs typeface="Arial" panose="020B0604020202020204" pitchFamily="34" charset="0"/>
              </a:rPr>
              <a:t>We will move back into small groups and take time to share evidence from the passage that supports how talk promotes learning and why it is particularly critical in science. Choose a person from your group who will come back prepared to share out the group's key takeaways. </a:t>
            </a:r>
          </a:p>
          <a:p>
            <a:pPr marL="0" indent="0">
              <a:buFont typeface="Arial" panose="020B0604020202020204" pitchFamily="34" charset="0"/>
              <a:buNone/>
            </a:pPr>
            <a:endParaRPr lang="en-US" sz="1200" b="0">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200" b="0">
                <a:solidFill>
                  <a:schemeClr val="tx1"/>
                </a:solidFill>
                <a:latin typeface="Arial" panose="020B0604020202020204" pitchFamily="34" charset="0"/>
                <a:cs typeface="Arial" panose="020B0604020202020204" pitchFamily="34" charset="0"/>
              </a:rPr>
              <a:t>Does any have any questions before moving into small groups?  </a:t>
            </a:r>
          </a:p>
          <a:p>
            <a:pPr marL="0" indent="0">
              <a:buFont typeface="Arial" panose="020B0604020202020204" pitchFamily="34" charset="0"/>
              <a:buNone/>
            </a:pPr>
            <a:endParaRPr lang="en-US" sz="1200" b="0">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200" b="1" i="1">
                <a:solidFill>
                  <a:schemeClr val="tx1"/>
                </a:solidFill>
                <a:latin typeface="Arial" panose="020B0604020202020204" pitchFamily="34" charset="0"/>
                <a:cs typeface="Arial" panose="020B0604020202020204" pitchFamily="34" charset="0"/>
              </a:rPr>
              <a:t>Facilitator Note:</a:t>
            </a:r>
          </a:p>
          <a:p>
            <a:pPr marL="0" indent="0">
              <a:buFont typeface="Arial" panose="020B0604020202020204" pitchFamily="34" charset="0"/>
              <a:buNone/>
            </a:pPr>
            <a:r>
              <a:rPr lang="en-US" sz="1200" b="0" i="1">
                <a:solidFill>
                  <a:schemeClr val="tx1"/>
                </a:solidFill>
                <a:latin typeface="Arial" panose="020B0604020202020204" pitchFamily="34" charset="0"/>
                <a:cs typeface="Arial" panose="020B0604020202020204" pitchFamily="34" charset="0"/>
              </a:rPr>
              <a:t>Small groups can be formed by grade level or can be mixed, whatever you think is best and will meet the needs of the participants. </a:t>
            </a:r>
            <a:endParaRPr lang="en-US" sz="1200" b="1">
              <a:solidFill>
                <a:schemeClr val="tx1"/>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8D2FB3BF-3714-49A2-AA8B-040CF7F88068}" type="slidenum">
              <a:rPr lang="en-US" smtClean="0"/>
              <a:t>81</a:t>
            </a:fld>
            <a:endParaRPr lang="en-US"/>
          </a:p>
        </p:txBody>
      </p:sp>
    </p:spTree>
    <p:extLst>
      <p:ext uri="{BB962C8B-B14F-4D97-AF65-F5344CB8AC3E}">
        <p14:creationId xmlns:p14="http://schemas.microsoft.com/office/powerpoint/2010/main" val="400389754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solidFill>
                  <a:schemeClr val="tx1"/>
                </a:solidFill>
                <a:latin typeface="Arial"/>
                <a:cs typeface="Arial"/>
              </a:rPr>
              <a:t>Explain:</a:t>
            </a:r>
          </a:p>
          <a:p>
            <a:r>
              <a:rPr lang="en-US">
                <a:solidFill>
                  <a:schemeClr val="tx1"/>
                </a:solidFill>
                <a:latin typeface="Arial"/>
                <a:cs typeface="Arial"/>
              </a:rPr>
              <a:t>As we have mentioned several times, it is important to notice and leverage the differences of our students in the classroom and the resources they bring. How do we notice and leverage student resources? “By attending closely to what </a:t>
            </a:r>
            <a:r>
              <a:rPr lang="en-US" b="0">
                <a:solidFill>
                  <a:schemeClr val="tx1"/>
                </a:solidFill>
                <a:latin typeface="Arial"/>
                <a:cs typeface="Arial"/>
              </a:rPr>
              <a:t>students actually say and do in </a:t>
            </a:r>
            <a:r>
              <a:rPr lang="en-US">
                <a:solidFill>
                  <a:schemeClr val="tx1"/>
                </a:solidFill>
                <a:latin typeface="Arial"/>
                <a:cs typeface="Arial"/>
              </a:rPr>
              <a:t>science, teachers can expand the relationships that are possible among themselves, their students and science. In this way, they can begin to create more...opportunities to learn in science for...[all]  students.” (Brown, 2017)</a:t>
            </a:r>
          </a:p>
          <a:p>
            <a:endParaRPr lang="en-US"/>
          </a:p>
        </p:txBody>
      </p:sp>
      <p:sp>
        <p:nvSpPr>
          <p:cNvPr id="4" name="Slide Number Placeholder 3"/>
          <p:cNvSpPr>
            <a:spLocks noGrp="1"/>
          </p:cNvSpPr>
          <p:nvPr>
            <p:ph type="sldNum" sz="quarter" idx="5"/>
          </p:nvPr>
        </p:nvSpPr>
        <p:spPr/>
        <p:txBody>
          <a:bodyPr/>
          <a:lstStyle/>
          <a:p>
            <a:fld id="{8D2FB3BF-3714-49A2-AA8B-040CF7F88068}" type="slidenum">
              <a:rPr lang="en-US" smtClean="0"/>
              <a:t>82</a:t>
            </a:fld>
            <a:endParaRPr lang="en-US"/>
          </a:p>
        </p:txBody>
      </p:sp>
    </p:spTree>
    <p:extLst>
      <p:ext uri="{BB962C8B-B14F-4D97-AF65-F5344CB8AC3E}">
        <p14:creationId xmlns:p14="http://schemas.microsoft.com/office/powerpoint/2010/main" val="308380761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solidFill>
                  <a:schemeClr val="tx1"/>
                </a:solidFill>
                <a:latin typeface="Arial"/>
                <a:cs typeface="Arial"/>
              </a:rPr>
              <a:t>Explain:</a:t>
            </a:r>
          </a:p>
          <a:p>
            <a:r>
              <a:rPr lang="en-US">
                <a:solidFill>
                  <a:schemeClr val="tx1"/>
                </a:solidFill>
                <a:latin typeface="Arial"/>
                <a:cs typeface="Arial"/>
              </a:rPr>
              <a:t>Understanding science and how it works goes beyond knowing discrete pieces of information. To meet the vision of scientifically literate students, the integration of the three dimensions of science, as outlined in the Framework for K-12 Science Education, must be maintained. </a:t>
            </a:r>
          </a:p>
          <a:p>
            <a:r>
              <a:rPr lang="en-US">
                <a:solidFill>
                  <a:schemeClr val="tx1"/>
                </a:solidFill>
                <a:latin typeface="Arial"/>
                <a:cs typeface="Arial"/>
              </a:rPr>
              <a:t>These dimensions are:</a:t>
            </a:r>
          </a:p>
          <a:p>
            <a:pPr marL="171450" indent="-171450">
              <a:buFont typeface="Arial" panose="020B0604020202020204" pitchFamily="34" charset="0"/>
              <a:buChar char="•"/>
            </a:pPr>
            <a:r>
              <a:rPr lang="en-US">
                <a:solidFill>
                  <a:schemeClr val="tx1"/>
                </a:solidFill>
                <a:latin typeface="Arial"/>
                <a:cs typeface="Arial"/>
              </a:rPr>
              <a:t>Science and Engineering Practices (SEPs) refers to what the students do and describes the way in which scientists and engineers engage in their work. They engage in wonder, design, modeling, argumentation, communication and engineering thinking. </a:t>
            </a:r>
          </a:p>
          <a:p>
            <a:pPr marL="171450" indent="-171450">
              <a:buFont typeface="Arial" panose="020B0604020202020204" pitchFamily="34" charset="0"/>
              <a:buChar char="•"/>
            </a:pPr>
            <a:r>
              <a:rPr lang="en-US">
                <a:solidFill>
                  <a:schemeClr val="tx1"/>
                </a:solidFill>
                <a:latin typeface="Arial"/>
                <a:cs typeface="Arial"/>
              </a:rPr>
              <a:t>Disciplinary Core Ideas (DCIs)refer to what the students know. Core ideas found in the </a:t>
            </a:r>
            <a:r>
              <a:rPr lang="en-US" i="1">
                <a:solidFill>
                  <a:schemeClr val="tx1"/>
                </a:solidFill>
                <a:latin typeface="Arial"/>
                <a:cs typeface="Arial"/>
              </a:rPr>
              <a:t>Kentucky Academic Standards for Science</a:t>
            </a:r>
            <a:r>
              <a:rPr lang="en-US">
                <a:solidFill>
                  <a:schemeClr val="tx1"/>
                </a:solidFill>
                <a:latin typeface="Arial"/>
                <a:cs typeface="Arial"/>
              </a:rPr>
              <a:t> are foundational understandings so that students may later acquire additional information on their own. The core ideas are organized by discipline: physical science, life science and earth/space science. </a:t>
            </a:r>
          </a:p>
          <a:p>
            <a:pPr marL="171450" indent="-171450">
              <a:buFont typeface="Arial" panose="020B0604020202020204" pitchFamily="34" charset="0"/>
              <a:buChar char="•"/>
            </a:pPr>
            <a:r>
              <a:rPr lang="en-US">
                <a:solidFill>
                  <a:schemeClr val="tx1"/>
                </a:solidFill>
                <a:latin typeface="Arial"/>
                <a:cs typeface="Arial"/>
              </a:rPr>
              <a:t>Crosscutting Concepts (CCCs) are conceptual tools that are used as lenses for understanding the natural/designed world. They provide ways of thinking and reasoning about phenomena across disciplines, uniting core ideas throughout the fields of science and engineering. While specific crosscutting concepts may be identified in each performance expectation, explicit instruction and engagement in all crosscutting concepts are expected.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2BC98-6EA0-4EE7-A97F-558F26662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039075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Arial" panose="020B0604020202020204" pitchFamily="34" charset="0"/>
                <a:ea typeface="Calibri" panose="020F0502020204030204"/>
                <a:cs typeface="Arial" panose="020B0604020202020204" pitchFamily="34" charset="0"/>
              </a:rPr>
              <a:t>Explain:</a:t>
            </a:r>
            <a:br>
              <a:rPr lang="en-US" sz="1200" b="1">
                <a:solidFill>
                  <a:schemeClr val="tx1"/>
                </a:solidFill>
                <a:latin typeface="Arial" panose="020B0604020202020204" pitchFamily="34" charset="0"/>
                <a:ea typeface="Calibri" panose="020F0502020204030204"/>
                <a:cs typeface="Arial" panose="020B0604020202020204" pitchFamily="34" charset="0"/>
              </a:rPr>
            </a:br>
            <a:r>
              <a:rPr lang="en-US" sz="1200">
                <a:solidFill>
                  <a:schemeClr val="tx1"/>
                </a:solidFill>
                <a:latin typeface="Arial" panose="020B0604020202020204" pitchFamily="34" charset="0"/>
                <a:cs typeface="Arial" panose="020B0604020202020204" pitchFamily="34" charset="0"/>
              </a:rPr>
              <a:t>Think of the three components of three-dimensional learning as three intertwining strands of a rope. While the rope can be separated into its three different strands, the strength of the rope is determined by the strands working together; separating the strands weakens the rope so that it is no longer effective for our intended use. In the past, we may have separated out the knowledge and skills students need in the study of science. Knowing and doing cannot be separated if our goal is the kind of usable, conceptual understanding students need to think, act and learn like scientists. Three-dimensional learning (SEPs, DCIs and CCCs working together) is therefore a non-negotiable for science lessons and units.</a:t>
            </a:r>
            <a:endParaRPr lang="en-US" sz="1200" b="1">
              <a:solidFill>
                <a:schemeClr val="tx1"/>
              </a:solidFill>
              <a:latin typeface="Arial" panose="020B0604020202020204" pitchFamily="34" charset="0"/>
              <a:ea typeface="Calibri" panose="020F0502020204030204"/>
              <a:cs typeface="Arial" panose="020B0604020202020204" pitchFamily="34" charset="0"/>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C1E2BC98-6EA0-4EE7-A97F-558F26662BCA}" type="slidenum">
              <a:rPr lang="en-US" smtClean="0"/>
              <a:t>84</a:t>
            </a:fld>
            <a:endParaRPr lang="en-US"/>
          </a:p>
        </p:txBody>
      </p:sp>
    </p:spTree>
    <p:extLst>
      <p:ext uri="{BB962C8B-B14F-4D97-AF65-F5344CB8AC3E}">
        <p14:creationId xmlns:p14="http://schemas.microsoft.com/office/powerpoint/2010/main" val="374125157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1">
                <a:solidFill>
                  <a:schemeClr val="tx1"/>
                </a:solidFill>
                <a:latin typeface="Arial"/>
                <a:cs typeface="Arial"/>
              </a:rPr>
              <a:t>Explain: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effectLst/>
                <a:latin typeface="Arial"/>
                <a:ea typeface="Calibri"/>
                <a:cs typeface="Arial"/>
              </a:rPr>
              <a:t>As we look at how meaningful science discourse supports the </a:t>
            </a:r>
            <a:r>
              <a:rPr lang="en-US" sz="1200" i="1">
                <a:solidFill>
                  <a:schemeClr val="tx1"/>
                </a:solidFill>
                <a:effectLst/>
                <a:latin typeface="Arial"/>
                <a:ea typeface="Calibri"/>
                <a:cs typeface="Arial"/>
              </a:rPr>
              <a:t>KAS for Science</a:t>
            </a:r>
            <a:r>
              <a:rPr lang="en-US" sz="1200">
                <a:solidFill>
                  <a:schemeClr val="tx1"/>
                </a:solidFill>
                <a:effectLst/>
                <a:latin typeface="Arial"/>
                <a:ea typeface="Calibri"/>
                <a:cs typeface="Arial"/>
              </a:rPr>
              <a:t>, there is room in your participants packet to record your key takeaways. </a:t>
            </a:r>
          </a:p>
          <a:p>
            <a:endParaRPr lang="en-US" sz="1200">
              <a:solidFill>
                <a:schemeClr val="tx1"/>
              </a:solidFill>
              <a:latin typeface="Arial" panose="020B0604020202020204" pitchFamily="34" charset="0"/>
              <a:cs typeface="Arial" panose="020B0604020202020204" pitchFamily="34" charset="0"/>
            </a:endParaRPr>
          </a:p>
          <a:p>
            <a:r>
              <a:rPr lang="en-US" sz="1200">
                <a:solidFill>
                  <a:schemeClr val="tx1"/>
                </a:solidFill>
                <a:latin typeface="Arial"/>
                <a:cs typeface="Arial"/>
              </a:rPr>
              <a:t>We will take a closer look at the DCIs. </a:t>
            </a:r>
            <a:r>
              <a:rPr lang="en-US" sz="1200" kern="1200">
                <a:solidFill>
                  <a:schemeClr val="tx1"/>
                </a:solidFill>
                <a:latin typeface="Arial"/>
                <a:ea typeface="+mn-lt"/>
                <a:cs typeface="Arial"/>
              </a:rPr>
              <a:t>"</a:t>
            </a:r>
            <a:r>
              <a:rPr lang="en-US" sz="1200" b="0" kern="1200">
                <a:solidFill>
                  <a:schemeClr val="tx1"/>
                </a:solidFill>
                <a:latin typeface="Arial"/>
                <a:ea typeface="+mn-lt"/>
                <a:cs typeface="Arial"/>
              </a:rPr>
              <a:t>Core ideas are </a:t>
            </a:r>
            <a:r>
              <a:rPr lang="en-US" sz="1200" kern="1200">
                <a:solidFill>
                  <a:schemeClr val="tx1"/>
                </a:solidFill>
                <a:latin typeface="Arial"/>
                <a:ea typeface="+mn-lt"/>
                <a:cs typeface="Arial"/>
              </a:rPr>
              <a:t>powerful in that they are central to the disciplines of science, provide explanations of phenomena, and are the building blocks for learning within a discipline.”  </a:t>
            </a:r>
            <a:r>
              <a:rPr lang="en-US" sz="1200">
                <a:solidFill>
                  <a:schemeClr val="tx1"/>
                </a:solidFill>
                <a:latin typeface="Arial"/>
                <a:cs typeface="Arial"/>
              </a:rPr>
              <a:t>“Because of the easy access of information, or facts, an important role of science education is to prepare students with sufficient core knowledge so that they can acquire additional information on their own. Therefore, a small set of core ideas that meet these criteria were developed. These core ideas, or elements of them, appear across science domains.</a:t>
            </a:r>
          </a:p>
          <a:p>
            <a:endParaRPr lang="en-US" sz="1200">
              <a:solidFill>
                <a:schemeClr val="tx1"/>
              </a:solidFill>
              <a:latin typeface="Arial" panose="020B0604020202020204" pitchFamily="34" charset="0"/>
              <a:cs typeface="Arial" panose="020B0604020202020204" pitchFamily="34" charset="0"/>
            </a:endParaRPr>
          </a:p>
          <a:p>
            <a:r>
              <a:rPr lang="en-US" sz="1200" kern="1200">
                <a:solidFill>
                  <a:schemeClr val="tx1"/>
                </a:solidFill>
                <a:latin typeface="Arial"/>
                <a:ea typeface="+mn-lt"/>
                <a:cs typeface="Arial"/>
              </a:rPr>
              <a:t>How might</a:t>
            </a:r>
            <a:r>
              <a:rPr lang="en-US" sz="1200">
                <a:solidFill>
                  <a:schemeClr val="tx1"/>
                </a:solidFill>
                <a:latin typeface="Arial"/>
                <a:ea typeface="+mn-lt"/>
                <a:cs typeface="Arial"/>
              </a:rPr>
              <a:t> meaningful science discourse</a:t>
            </a:r>
            <a:r>
              <a:rPr lang="en-US" sz="1200" kern="1200">
                <a:solidFill>
                  <a:schemeClr val="tx1"/>
                </a:solidFill>
                <a:latin typeface="Arial"/>
                <a:ea typeface="+mn-lt"/>
                <a:cs typeface="Arial"/>
              </a:rPr>
              <a:t> support the understanding of the DCIs?</a:t>
            </a:r>
          </a:p>
          <a:p>
            <a:endParaRPr lang="en-US" sz="1200" kern="1200">
              <a:solidFill>
                <a:schemeClr val="tx1"/>
              </a:solidFill>
              <a:latin typeface="Arial" panose="020B0604020202020204" pitchFamily="34" charset="0"/>
              <a:ea typeface="+mn-lt"/>
              <a:cs typeface="Arial" panose="020B0604020202020204" pitchFamily="34" charset="0"/>
            </a:endParaRPr>
          </a:p>
          <a:p>
            <a:r>
              <a:rPr lang="en-US" sz="1200" b="1" i="1" kern="1200">
                <a:solidFill>
                  <a:schemeClr val="tx1"/>
                </a:solidFill>
                <a:latin typeface="Arial"/>
                <a:ea typeface="+mn-lt"/>
                <a:cs typeface="Arial"/>
              </a:rPr>
              <a:t>Facilitator Note:</a:t>
            </a:r>
          </a:p>
          <a:p>
            <a:r>
              <a:rPr lang="en-US" sz="1200" i="1" kern="1200">
                <a:solidFill>
                  <a:schemeClr val="tx1"/>
                </a:solidFill>
                <a:latin typeface="Arial"/>
                <a:ea typeface="+mn-lt"/>
                <a:cs typeface="Arial"/>
              </a:rPr>
              <a:t>If participants are struggling with making the connections between the DCIs and discourse, encourage them to use the Talk Science Primer they just read for support. </a:t>
            </a:r>
          </a:p>
          <a:p>
            <a:endParaRPr lang="en-US" sz="1200" b="0" i="1" u="sng" kern="1200">
              <a:solidFill>
                <a:schemeClr val="tx1"/>
              </a:solidFill>
              <a:latin typeface="Arial" panose="020B0604020202020204" pitchFamily="34" charset="0"/>
              <a:ea typeface="+mn-lt"/>
              <a:cs typeface="Arial" panose="020B0604020202020204" pitchFamily="34" charset="0"/>
            </a:endParaRPr>
          </a:p>
          <a:p>
            <a:r>
              <a:rPr lang="en-US" sz="1200" b="0" i="1" u="sng" kern="1200">
                <a:solidFill>
                  <a:schemeClr val="tx1"/>
                </a:solidFill>
                <a:latin typeface="Arial"/>
                <a:ea typeface="+mn-lt"/>
                <a:cs typeface="Arial"/>
              </a:rPr>
              <a:t>Listen for:</a:t>
            </a:r>
          </a:p>
          <a:p>
            <a:pPr marL="171450" indent="-171450">
              <a:buFont typeface="Arial" panose="020B0604020202020204" pitchFamily="34" charset="0"/>
              <a:buChar char="•"/>
            </a:pPr>
            <a:r>
              <a:rPr lang="en-US" sz="1200" i="1" kern="1200">
                <a:solidFill>
                  <a:schemeClr val="tx1"/>
                </a:solidFill>
                <a:latin typeface="Arial"/>
                <a:ea typeface="+mn-lt"/>
                <a:cs typeface="Arial"/>
              </a:rPr>
              <a:t>Through discussion students reveal current thinking of science ideas.</a:t>
            </a:r>
          </a:p>
          <a:p>
            <a:pPr marL="171450" indent="-171450">
              <a:buFont typeface="Arial" panose="020B0604020202020204" pitchFamily="34" charset="0"/>
              <a:buChar char="•"/>
            </a:pPr>
            <a:r>
              <a:rPr lang="en-US" sz="1200" i="1" kern="1200">
                <a:solidFill>
                  <a:schemeClr val="tx1"/>
                </a:solidFill>
                <a:latin typeface="Arial"/>
                <a:ea typeface="+mn-lt"/>
                <a:cs typeface="Arial"/>
              </a:rPr>
              <a:t>If students talk about the content they are studying, teachers can see more clearly what they do not understand and what they do understand. </a:t>
            </a:r>
          </a:p>
          <a:p>
            <a:pPr marL="171450" indent="-171450">
              <a:buFont typeface="Arial" panose="020B0604020202020204" pitchFamily="34" charset="0"/>
              <a:buChar char="•"/>
            </a:pPr>
            <a:r>
              <a:rPr lang="en-US" sz="1200" i="1" kern="1200">
                <a:solidFill>
                  <a:schemeClr val="tx1"/>
                </a:solidFill>
                <a:latin typeface="Arial"/>
                <a:ea typeface="+mn-lt"/>
                <a:cs typeface="Arial"/>
              </a:rPr>
              <a:t>Students themselves may realize what they do not and do understand. </a:t>
            </a:r>
          </a:p>
          <a:p>
            <a:pPr marL="171450" indent="-171450">
              <a:buFont typeface="Arial" panose="020B0604020202020204" pitchFamily="34" charset="0"/>
              <a:buChar char="•"/>
            </a:pPr>
            <a:r>
              <a:rPr lang="en-US" sz="1200" i="1" kern="1200">
                <a:solidFill>
                  <a:schemeClr val="tx1"/>
                </a:solidFill>
                <a:latin typeface="Arial"/>
                <a:ea typeface="+mn-lt"/>
                <a:cs typeface="Arial"/>
              </a:rPr>
              <a:t>Students are willing to tryout ideas before they are fully formed, so that others can hear them and think with them. </a:t>
            </a:r>
          </a:p>
          <a:p>
            <a:pPr marL="171450" indent="-171450">
              <a:buFont typeface="Arial" panose="020B0604020202020204" pitchFamily="34" charset="0"/>
              <a:buChar char="•"/>
            </a:pPr>
            <a:r>
              <a:rPr lang="en-US" sz="1200" i="1" kern="1200">
                <a:solidFill>
                  <a:schemeClr val="tx1"/>
                </a:solidFill>
                <a:latin typeface="Arial"/>
                <a:ea typeface="+mn-lt"/>
                <a:cs typeface="Arial"/>
              </a:rPr>
              <a:t>Students take one another seriously as thinkers and evaluate the content of others’ contributions, challenging ideas, not people.  They gain confidence in expressing their ideas. </a:t>
            </a:r>
          </a:p>
          <a:p>
            <a:pPr marL="171450" indent="-171450">
              <a:buFont typeface="Arial" panose="020B0604020202020204" pitchFamily="34" charset="0"/>
              <a:buChar char="•"/>
            </a:pPr>
            <a:r>
              <a:rPr lang="en-US" sz="1200" i="1" kern="1200">
                <a:solidFill>
                  <a:schemeClr val="tx1"/>
                </a:solidFill>
                <a:latin typeface="Arial"/>
                <a:ea typeface="+mn-lt"/>
                <a:cs typeface="Arial"/>
              </a:rPr>
              <a:t>Students can work through naïve concepts. </a:t>
            </a:r>
          </a:p>
          <a:p>
            <a:pPr marL="171450" indent="-171450">
              <a:buFont typeface="Arial" panose="020B0604020202020204" pitchFamily="34" charset="0"/>
              <a:buChar char="•"/>
            </a:pPr>
            <a:r>
              <a:rPr lang="en-US" sz="1200" i="1" kern="1200">
                <a:solidFill>
                  <a:schemeClr val="tx1"/>
                </a:solidFill>
                <a:latin typeface="Arial"/>
                <a:ea typeface="+mn-lt"/>
                <a:cs typeface="Arial"/>
              </a:rPr>
              <a:t>Students’ ideas can grow or change.</a:t>
            </a:r>
          </a:p>
          <a:p>
            <a:pPr marL="171450" indent="-171450">
              <a:buFont typeface="Arial" panose="020B0604020202020204" pitchFamily="34" charset="0"/>
              <a:buChar char="•"/>
            </a:pPr>
            <a:r>
              <a:rPr lang="en-US" sz="1200" i="1" kern="1200">
                <a:solidFill>
                  <a:schemeClr val="tx1"/>
                </a:solidFill>
                <a:latin typeface="Arial"/>
                <a:ea typeface="+mn-lt"/>
                <a:cs typeface="Arial"/>
              </a:rPr>
              <a:t>Capture science ideas visually (add or change them in a different color as students build their understanding).</a:t>
            </a:r>
            <a:endParaRPr lang="en-US" sz="1200" i="1">
              <a:solidFill>
                <a:schemeClr val="tx1"/>
              </a:solidFill>
              <a:latin typeface="Arial"/>
              <a:cs typeface="Arial"/>
            </a:endParaRPr>
          </a:p>
          <a:p>
            <a:pPr marL="0" indent="0">
              <a:buFontTx/>
              <a:buNone/>
            </a:pPr>
            <a:endParaRPr lang="en-US"/>
          </a:p>
        </p:txBody>
      </p:sp>
      <p:sp>
        <p:nvSpPr>
          <p:cNvPr id="4" name="Slide Number Placeholder 3"/>
          <p:cNvSpPr>
            <a:spLocks noGrp="1"/>
          </p:cNvSpPr>
          <p:nvPr>
            <p:ph type="sldNum" sz="quarter" idx="5"/>
          </p:nvPr>
        </p:nvSpPr>
        <p:spPr/>
        <p:txBody>
          <a:bodyPr/>
          <a:lstStyle/>
          <a:p>
            <a:fld id="{8D2FB3BF-3714-49A2-AA8B-040CF7F88068}" type="slidenum">
              <a:rPr lang="en-US" smtClean="0"/>
              <a:t>85</a:t>
            </a:fld>
            <a:endParaRPr lang="en-US"/>
          </a:p>
        </p:txBody>
      </p:sp>
    </p:spTree>
    <p:extLst>
      <p:ext uri="{BB962C8B-B14F-4D97-AF65-F5344CB8AC3E}">
        <p14:creationId xmlns:p14="http://schemas.microsoft.com/office/powerpoint/2010/main" val="299212452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dirty="0">
                <a:solidFill>
                  <a:schemeClr val="tx1"/>
                </a:solidFill>
                <a:latin typeface="Arial" panose="020B0604020202020204" pitchFamily="34" charset="0"/>
                <a:cs typeface="Arial" panose="020B0604020202020204" pitchFamily="34" charset="0"/>
              </a:rPr>
              <a:t>Explain:</a:t>
            </a:r>
          </a:p>
          <a:p>
            <a:r>
              <a:rPr lang="en-US" dirty="0">
                <a:solidFill>
                  <a:schemeClr val="tx1"/>
                </a:solidFill>
                <a:latin typeface="Arial" panose="020B0604020202020204" pitchFamily="34" charset="0"/>
                <a:cs typeface="Arial" panose="020B0604020202020204" pitchFamily="34" charset="0"/>
              </a:rPr>
              <a:t>We engaged as an adult learner during session B. We are going to utilize that same lesson to complete a lesson internalization of how the lesson aligns to the </a:t>
            </a:r>
            <a:r>
              <a:rPr lang="en-US" i="1" dirty="0">
                <a:solidFill>
                  <a:schemeClr val="tx1"/>
                </a:solidFill>
                <a:latin typeface="Arial" panose="020B0604020202020204" pitchFamily="34" charset="0"/>
                <a:cs typeface="Arial" panose="020B0604020202020204" pitchFamily="34" charset="0"/>
              </a:rPr>
              <a:t>KAS for Science </a:t>
            </a:r>
            <a:r>
              <a:rPr lang="en-US" dirty="0">
                <a:solidFill>
                  <a:schemeClr val="tx1"/>
                </a:solidFill>
                <a:latin typeface="Arial" panose="020B0604020202020204" pitchFamily="34" charset="0"/>
                <a:cs typeface="Arial" panose="020B0604020202020204" pitchFamily="34" charset="0"/>
              </a:rPr>
              <a:t>and how the writers of this lesson intentionally planned for discussion to help students make sense of the phenomenon. Let’s first consider, “Which standard(s) or part(s) of standards from the </a:t>
            </a:r>
            <a:r>
              <a:rPr lang="en-US" i="1" dirty="0">
                <a:solidFill>
                  <a:schemeClr val="tx1"/>
                </a:solidFill>
                <a:latin typeface="Arial" panose="020B0604020202020204" pitchFamily="34" charset="0"/>
                <a:cs typeface="Arial" panose="020B0604020202020204" pitchFamily="34" charset="0"/>
              </a:rPr>
              <a:t>KAS for Science </a:t>
            </a:r>
            <a:r>
              <a:rPr lang="en-US" dirty="0">
                <a:solidFill>
                  <a:schemeClr val="tx1"/>
                </a:solidFill>
                <a:latin typeface="Arial" panose="020B0604020202020204" pitchFamily="34" charset="0"/>
                <a:cs typeface="Arial" panose="020B0604020202020204" pitchFamily="34" charset="0"/>
              </a:rPr>
              <a:t>are addressed in this lesson?”. </a:t>
            </a:r>
          </a:p>
          <a:p>
            <a:endParaRPr lang="en-US" dirty="0">
              <a:solidFill>
                <a:schemeClr val="tx1"/>
              </a:solidFill>
              <a:latin typeface="Arial" panose="020B0604020202020204" pitchFamily="34" charset="0"/>
              <a:cs typeface="Arial" panose="020B0604020202020204" pitchFamily="34" charset="0"/>
            </a:endParaRPr>
          </a:p>
          <a:p>
            <a:r>
              <a:rPr lang="en-US" dirty="0">
                <a:solidFill>
                  <a:schemeClr val="tx1"/>
                </a:solidFill>
                <a:latin typeface="Arial" panose="020B0604020202020204" pitchFamily="34" charset="0"/>
                <a:cs typeface="Arial" panose="020B0604020202020204" pitchFamily="34" charset="0"/>
              </a:rPr>
              <a:t>Consider the DCIs within the lesson. What are the fundamental scientific ideas students will engage in?</a:t>
            </a: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r>
              <a:rPr lang="en-US" b="1" i="1" dirty="0">
                <a:solidFill>
                  <a:schemeClr val="tx1"/>
                </a:solidFill>
                <a:latin typeface="Arial" panose="020B0604020202020204" pitchFamily="34" charset="0"/>
                <a:cs typeface="Arial" panose="020B0604020202020204" pitchFamily="34" charset="0"/>
              </a:rPr>
              <a:t>Facilitator Note:</a:t>
            </a:r>
          </a:p>
          <a:p>
            <a:r>
              <a:rPr lang="en-US" b="0" i="1" dirty="0">
                <a:solidFill>
                  <a:schemeClr val="tx1"/>
                </a:solidFill>
                <a:latin typeface="Arial" panose="020B0604020202020204" pitchFamily="34" charset="0"/>
                <a:cs typeface="Arial" panose="020B0604020202020204" pitchFamily="34" charset="0"/>
              </a:rPr>
              <a:t>Participants will need to register and login at https://openscied.org/. Once they have a free account and have logged in, they will be able to access the link provided to the Unit 6.3 Teacher Edition. </a:t>
            </a:r>
          </a:p>
          <a:p>
            <a:r>
              <a:rPr lang="en-US" i="1" dirty="0">
                <a:solidFill>
                  <a:schemeClr val="tx1"/>
                </a:solidFill>
                <a:latin typeface="Arial" panose="020B0604020202020204" pitchFamily="34" charset="0"/>
                <a:cs typeface="Arial" panose="020B0604020202020204" pitchFamily="34" charset="0"/>
              </a:rPr>
              <a:t>Lesson 2 aligns with Performance Expectation (PE) 6-ESS2-5: Collect data to provide evidence for how the motions and complex interactions of air masses result in changes in weather conditions.</a:t>
            </a:r>
          </a:p>
          <a:p>
            <a:r>
              <a:rPr lang="en-US" i="1" dirty="0">
                <a:solidFill>
                  <a:schemeClr val="tx1"/>
                </a:solidFill>
                <a:latin typeface="Arial" panose="020B0604020202020204" pitchFamily="34" charset="0"/>
                <a:cs typeface="Arial" panose="020B0604020202020204" pitchFamily="34" charset="0"/>
              </a:rPr>
              <a:t> </a:t>
            </a:r>
          </a:p>
          <a:p>
            <a:r>
              <a:rPr lang="en-US" i="1" dirty="0">
                <a:solidFill>
                  <a:schemeClr val="tx1"/>
                </a:solidFill>
                <a:latin typeface="Arial" panose="020B0604020202020204" pitchFamily="34" charset="0"/>
                <a:cs typeface="Arial" panose="020B0604020202020204" pitchFamily="34" charset="0"/>
              </a:rPr>
              <a:t>DCIs addressed in this lesson:</a:t>
            </a:r>
          </a:p>
          <a:p>
            <a:pPr marL="171450" indent="-171450">
              <a:buFont typeface="Arial" panose="020B0604020202020204" pitchFamily="34" charset="0"/>
              <a:buChar char="•"/>
            </a:pPr>
            <a:r>
              <a:rPr lang="en-US" i="1" dirty="0">
                <a:solidFill>
                  <a:schemeClr val="tx1"/>
                </a:solidFill>
                <a:latin typeface="Arial" panose="020B0604020202020204" pitchFamily="34" charset="0"/>
                <a:cs typeface="Arial" panose="020B0604020202020204" pitchFamily="34" charset="0"/>
              </a:rPr>
              <a:t>ESS2.C Roles of Water in Earth’s Surface Processes: The complex patterns of the changes and the movement of water in the atmosphere, determined by winds, landforms and ocean temperatures and currents, are major determinants of local weather patterns. </a:t>
            </a:r>
          </a:p>
          <a:p>
            <a:pPr marL="171450" indent="-171450">
              <a:buFont typeface="Arial" panose="020B0604020202020204" pitchFamily="34" charset="0"/>
              <a:buChar char="•"/>
            </a:pPr>
            <a:r>
              <a:rPr lang="en-US" i="1" dirty="0">
                <a:solidFill>
                  <a:schemeClr val="tx1"/>
                </a:solidFill>
                <a:latin typeface="Arial" panose="020B0604020202020204" pitchFamily="34" charset="0"/>
                <a:cs typeface="Arial" panose="020B0604020202020204" pitchFamily="34" charset="0"/>
              </a:rPr>
              <a:t>ESS2.D Weather and Climate: Because these patterns are so complex, weather can only be predicted probabilistically.</a:t>
            </a:r>
          </a:p>
          <a:p>
            <a:endParaRPr lang="en-US" dirty="0"/>
          </a:p>
        </p:txBody>
      </p:sp>
      <p:sp>
        <p:nvSpPr>
          <p:cNvPr id="4" name="Slide Number Placeholder 3"/>
          <p:cNvSpPr>
            <a:spLocks noGrp="1"/>
          </p:cNvSpPr>
          <p:nvPr>
            <p:ph type="sldNum" sz="quarter" idx="5"/>
          </p:nvPr>
        </p:nvSpPr>
        <p:spPr/>
        <p:txBody>
          <a:bodyPr/>
          <a:lstStyle/>
          <a:p>
            <a:fld id="{8D2FB3BF-3714-49A2-AA8B-040CF7F88068}" type="slidenum">
              <a:rPr lang="en-US" smtClean="0"/>
              <a:t>86</a:t>
            </a:fld>
            <a:endParaRPr lang="en-US"/>
          </a:p>
        </p:txBody>
      </p:sp>
    </p:spTree>
    <p:extLst>
      <p:ext uri="{BB962C8B-B14F-4D97-AF65-F5344CB8AC3E}">
        <p14:creationId xmlns:p14="http://schemas.microsoft.com/office/powerpoint/2010/main" val="23383336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latin typeface="Arial" panose="020B0604020202020204" pitchFamily="34" charset="0"/>
                <a:cs typeface="Arial" panose="020B0604020202020204" pitchFamily="34" charset="0"/>
              </a:rPr>
              <a:t>Explain: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latin typeface="Arial" panose="020B0604020202020204" pitchFamily="34" charset="0"/>
                <a:cs typeface="Arial" panose="020B0604020202020204" pitchFamily="34" charset="0"/>
              </a:rPr>
              <a:t>Key to the vision expressed in the Framework is that students learn the DCIs in the context of SEPs. Students are expected to be able to use their understanding of the DCIs to investigate the natural world through the practice of science inquiry and solve meaningful problems through the practices of engineering design. </a:t>
            </a:r>
            <a:r>
              <a:rPr lang="en-US" sz="1200" kern="1200">
                <a:solidFill>
                  <a:schemeClr val="tx1"/>
                </a:solidFill>
                <a:latin typeface="Arial" panose="020B0604020202020204" pitchFamily="34" charset="0"/>
                <a:cs typeface="Arial" panose="020B0604020202020204" pitchFamily="34" charset="0"/>
              </a:rPr>
              <a:t>“When student sensemaking is the focus of the classroom goals and purposes, it becomes critical to use </a:t>
            </a:r>
            <a:r>
              <a:rPr lang="en-US" sz="1200" b="0" kern="1200">
                <a:solidFill>
                  <a:schemeClr val="tx1"/>
                </a:solidFill>
                <a:latin typeface="Arial" panose="020B0604020202020204" pitchFamily="34" charset="0"/>
                <a:cs typeface="Arial" panose="020B0604020202020204" pitchFamily="34" charset="0"/>
              </a:rPr>
              <a:t>science and engineering practices to make sense of the world.  Science and engineering practices </a:t>
            </a:r>
            <a:r>
              <a:rPr lang="en-US" sz="1200" kern="1200">
                <a:solidFill>
                  <a:schemeClr val="tx1"/>
                </a:solidFill>
                <a:latin typeface="Arial" panose="020B0604020202020204" pitchFamily="34" charset="0"/>
                <a:cs typeface="Arial" panose="020B0604020202020204" pitchFamily="34" charset="0"/>
              </a:rPr>
              <a:t>are the way we build, test, refine and use knowledge either to investigate questions or to solve problems.”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Arial" panose="020B0604020202020204" pitchFamily="34" charset="0"/>
                <a:ea typeface="+mn-lt"/>
                <a:cs typeface="Arial" panose="020B0604020202020204" pitchFamily="34" charset="0"/>
              </a:rPr>
              <a:t>How might meaningful science discourse support the SEPs?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a:solidFill>
                  <a:schemeClr val="tx1"/>
                </a:solidFill>
                <a:latin typeface="Arial" panose="020B0604020202020204" pitchFamily="34" charset="0"/>
                <a:ea typeface="+mn-lt"/>
                <a:cs typeface="Arial" panose="020B0604020202020204" pitchFamily="34" charset="0"/>
              </a:rPr>
              <a:t>Facilitator Note: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kern="120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kern="1200">
                <a:solidFill>
                  <a:schemeClr val="tx1"/>
                </a:solidFill>
                <a:latin typeface="Arial" panose="020B0604020202020204" pitchFamily="34" charset="0"/>
                <a:ea typeface="+mn-lt"/>
                <a:cs typeface="Arial" panose="020B0604020202020204" pitchFamily="34" charset="0"/>
              </a:rPr>
              <a:t>Listen For: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a:solidFill>
                  <a:schemeClr val="tx1"/>
                </a:solidFill>
                <a:latin typeface="Arial" panose="020B0604020202020204" pitchFamily="34" charset="0"/>
                <a:ea typeface="+mn-lt"/>
                <a:cs typeface="Arial" panose="020B0604020202020204" pitchFamily="34" charset="0"/>
              </a:rPr>
              <a:t>Involving students actively in “communication” about their thinking and investigations, while encouraging them to use evidence to support their claims, conjectures, predictions and explanations.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a:solidFill>
                  <a:schemeClr val="tx1"/>
                </a:solidFill>
                <a:latin typeface="Arial" panose="020B0604020202020204" pitchFamily="34" charset="0"/>
                <a:ea typeface="+mn-lt"/>
                <a:cs typeface="Arial" panose="020B0604020202020204" pitchFamily="34" charset="0"/>
              </a:rPr>
              <a:t>When teachers “open up the conversation” and engage students actively in reasoning with evidence and building and critiquing academic arguments, students make dramatic learning gains.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a:solidFill>
                  <a:schemeClr val="tx1"/>
                </a:solidFill>
                <a:latin typeface="Arial" panose="020B0604020202020204" pitchFamily="34" charset="0"/>
                <a:ea typeface="+mn-lt"/>
                <a:cs typeface="Arial" panose="020B0604020202020204" pitchFamily="34" charset="0"/>
              </a:rPr>
              <a:t>This requires dedicated and disciplined approaches to the explication and sharing of evidence and agreed-upon ways of challenging or critiquing evidence in the effort to advance knowledge and understanding.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a:solidFill>
                  <a:schemeClr val="tx1"/>
                </a:solidFill>
                <a:latin typeface="Arial" panose="020B0604020202020204" pitchFamily="34" charset="0"/>
                <a:ea typeface="+mn-lt"/>
                <a:cs typeface="Arial" panose="020B0604020202020204" pitchFamily="34" charset="0"/>
              </a:rPr>
              <a:t>Discussion may cause us to ask more questions or define problems.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a:solidFill>
                  <a:schemeClr val="tx1"/>
                </a:solidFill>
                <a:latin typeface="Arial" panose="020B0604020202020204" pitchFamily="34" charset="0"/>
                <a:ea typeface="+mn-lt"/>
                <a:cs typeface="Arial" panose="020B0604020202020204" pitchFamily="34" charset="0"/>
              </a:rPr>
              <a:t>Discussion gives us an avenue to communicate information with others. </a:t>
            </a:r>
            <a:endParaRPr lang="en-US" i="1">
              <a:solidFill>
                <a:schemeClr val="tx1"/>
              </a:solidFill>
              <a:latin typeface="Arial" panose="020B0604020202020204" pitchFamily="34" charset="0"/>
              <a:cs typeface="Arial" panose="020B0604020202020204" pitchFamily="34" charset="0"/>
            </a:endParaRP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8D2FB3BF-3714-49A2-AA8B-040CF7F88068}" type="slidenum">
              <a:rPr lang="en-US" smtClean="0"/>
              <a:t>87</a:t>
            </a:fld>
            <a:endParaRPr lang="en-US"/>
          </a:p>
        </p:txBody>
      </p:sp>
    </p:spTree>
    <p:extLst>
      <p:ext uri="{BB962C8B-B14F-4D97-AF65-F5344CB8AC3E}">
        <p14:creationId xmlns:p14="http://schemas.microsoft.com/office/powerpoint/2010/main" val="373004498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solidFill>
                  <a:schemeClr val="tx1"/>
                </a:solidFill>
                <a:latin typeface="Arial" panose="020B0604020202020204" pitchFamily="34" charset="0"/>
                <a:cs typeface="Arial" panose="020B0604020202020204" pitchFamily="34" charset="0"/>
              </a:rPr>
              <a:t>Explain:</a:t>
            </a:r>
          </a:p>
          <a:p>
            <a:r>
              <a:rPr lang="en-US">
                <a:solidFill>
                  <a:schemeClr val="tx1"/>
                </a:solidFill>
                <a:latin typeface="Arial" panose="020B0604020202020204" pitchFamily="34" charset="0"/>
                <a:cs typeface="Arial" panose="020B0604020202020204" pitchFamily="34" charset="0"/>
              </a:rPr>
              <a:t>Let’s go back to Lesson 2 to identify the SEPs from the </a:t>
            </a:r>
            <a:r>
              <a:rPr lang="en-US" i="1">
                <a:solidFill>
                  <a:schemeClr val="tx1"/>
                </a:solidFill>
                <a:latin typeface="Arial" panose="020B0604020202020204" pitchFamily="34" charset="0"/>
                <a:cs typeface="Arial" panose="020B0604020202020204" pitchFamily="34" charset="0"/>
              </a:rPr>
              <a:t>KAS for Science </a:t>
            </a:r>
            <a:r>
              <a:rPr lang="en-US">
                <a:solidFill>
                  <a:schemeClr val="tx1"/>
                </a:solidFill>
                <a:latin typeface="Arial" panose="020B0604020202020204" pitchFamily="34" charset="0"/>
                <a:cs typeface="Arial" panose="020B0604020202020204" pitchFamily="34" charset="0"/>
              </a:rPr>
              <a:t>that are addressed in Lesson 2. How did your experiences with discourse support you in those SEPs?</a:t>
            </a:r>
          </a:p>
          <a:p>
            <a:endParaRPr lang="en-US">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a:solidFill>
                  <a:schemeClr val="tx1"/>
                </a:solidFill>
                <a:latin typeface="Arial" panose="020B0604020202020204" pitchFamily="34" charset="0"/>
                <a:cs typeface="Arial" panose="020B0604020202020204" pitchFamily="34" charset="0"/>
              </a:rPr>
              <a:t>Facilitator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a:solidFill>
                  <a:schemeClr val="tx1"/>
                </a:solidFill>
                <a:latin typeface="Arial" panose="020B0604020202020204" pitchFamily="34" charset="0"/>
                <a:cs typeface="Arial" panose="020B0604020202020204" pitchFamily="34" charset="0"/>
              </a:rPr>
              <a:t>While a specific practice may be identified in each performance expectation, students should engage in all practices to help them understand how scientific knowledge develops and the links between science and engineering.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a:solidFill>
                  <a:schemeClr val="tx1"/>
                </a:solidFill>
                <a:latin typeface="Arial" panose="020B0604020202020204" pitchFamily="34" charset="0"/>
                <a:cs typeface="Arial" panose="020B0604020202020204" pitchFamily="34" charset="0"/>
              </a:rPr>
              <a:t>Listen For: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solidFill>
                  <a:schemeClr val="tx1"/>
                </a:solidFill>
                <a:latin typeface="Arial" panose="020B0604020202020204" pitchFamily="34" charset="0"/>
                <a:cs typeface="Arial" panose="020B0604020202020204" pitchFamily="34" charset="0"/>
              </a:rPr>
              <a:t>Using models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solidFill>
                  <a:schemeClr val="tx1"/>
                </a:solidFill>
                <a:latin typeface="Arial" panose="020B0604020202020204" pitchFamily="34" charset="0"/>
                <a:cs typeface="Arial" panose="020B0604020202020204" pitchFamily="34" charset="0"/>
              </a:rPr>
              <a:t>Analyzing and Interpreting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solidFill>
                  <a:schemeClr val="tx1"/>
                </a:solidFill>
                <a:latin typeface="Arial" panose="020B0604020202020204" pitchFamily="34" charset="0"/>
                <a:cs typeface="Arial" panose="020B0604020202020204" pitchFamily="34" charset="0"/>
              </a:rPr>
              <a:t>Constructing Explanations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solidFill>
                  <a:schemeClr val="tx1"/>
                </a:solidFill>
                <a:latin typeface="Arial" panose="020B0604020202020204" pitchFamily="34" charset="0"/>
                <a:cs typeface="Arial" panose="020B0604020202020204" pitchFamily="34" charset="0"/>
              </a:rPr>
              <a:t>Asking questions</a:t>
            </a:r>
          </a:p>
          <a:p>
            <a:endParaRPr lang="en-US"/>
          </a:p>
        </p:txBody>
      </p:sp>
      <p:sp>
        <p:nvSpPr>
          <p:cNvPr id="4" name="Slide Number Placeholder 3"/>
          <p:cNvSpPr>
            <a:spLocks noGrp="1"/>
          </p:cNvSpPr>
          <p:nvPr>
            <p:ph type="sldNum" sz="quarter" idx="5"/>
          </p:nvPr>
        </p:nvSpPr>
        <p:spPr/>
        <p:txBody>
          <a:bodyPr/>
          <a:lstStyle/>
          <a:p>
            <a:fld id="{8D2FB3BF-3714-49A2-AA8B-040CF7F88068}" type="slidenum">
              <a:rPr lang="en-US" smtClean="0"/>
              <a:t>88</a:t>
            </a:fld>
            <a:endParaRPr lang="en-US"/>
          </a:p>
        </p:txBody>
      </p:sp>
    </p:spTree>
    <p:extLst>
      <p:ext uri="{BB962C8B-B14F-4D97-AF65-F5344CB8AC3E}">
        <p14:creationId xmlns:p14="http://schemas.microsoft.com/office/powerpoint/2010/main" val="392190323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42289" rtl="0" eaLnBrk="1" fontAlgn="auto" latinLnBrk="0" hangingPunct="1">
              <a:lnSpc>
                <a:spcPct val="100000"/>
              </a:lnSpc>
              <a:spcBef>
                <a:spcPts val="0"/>
              </a:spcBef>
              <a:spcAft>
                <a:spcPts val="0"/>
              </a:spcAft>
              <a:buClrTx/>
              <a:buSzTx/>
              <a:buFontTx/>
              <a:buNone/>
              <a:tabLst/>
              <a:defRPr/>
            </a:pPr>
            <a:r>
              <a:rPr lang="en-US" b="1">
                <a:solidFill>
                  <a:schemeClr val="tx1"/>
                </a:solidFill>
                <a:latin typeface="Arial" panose="020B0604020202020204" pitchFamily="34" charset="0"/>
                <a:cs typeface="Arial" panose="020B0604020202020204" pitchFamily="34" charset="0"/>
              </a:rPr>
              <a:t>Explain:</a:t>
            </a:r>
          </a:p>
          <a:p>
            <a:pPr marL="0" marR="0" lvl="0" indent="0" algn="l" defTabSz="942289" rtl="0" eaLnBrk="1" fontAlgn="auto" latinLnBrk="0" hangingPunct="1">
              <a:lnSpc>
                <a:spcPct val="100000"/>
              </a:lnSpc>
              <a:spcBef>
                <a:spcPts val="0"/>
              </a:spcBef>
              <a:spcAft>
                <a:spcPts val="0"/>
              </a:spcAft>
              <a:buClrTx/>
              <a:buSzTx/>
              <a:buFontTx/>
              <a:buNone/>
              <a:tabLst/>
              <a:defRPr/>
            </a:pPr>
            <a:r>
              <a:rPr lang="en-US">
                <a:solidFill>
                  <a:schemeClr val="tx1"/>
                </a:solidFill>
                <a:latin typeface="Arial" panose="020B0604020202020204" pitchFamily="34" charset="0"/>
                <a:cs typeface="Arial" panose="020B0604020202020204" pitchFamily="34" charset="0"/>
              </a:rPr>
              <a:t>The framework identifies seven CCCs that bridge disciplinary boundaries, uniting core ideas throughout the fields of science and engineering. Their purpose is to help students deepen their understanding of the DCIs and develop a coherent and scientifically based view of the world. </a:t>
            </a:r>
            <a:r>
              <a:rPr lang="en-US" sz="1200">
                <a:solidFill>
                  <a:schemeClr val="tx1"/>
                </a:solidFill>
                <a:latin typeface="Arial" panose="020B0604020202020204" pitchFamily="34" charset="0"/>
                <a:cs typeface="Arial" panose="020B0604020202020204" pitchFamily="34" charset="0"/>
              </a:rPr>
              <a:t>“Among the most powerful ways that </a:t>
            </a:r>
            <a:r>
              <a:rPr lang="en-US" sz="1200" b="0">
                <a:solidFill>
                  <a:schemeClr val="tx1"/>
                </a:solidFill>
                <a:latin typeface="Arial" panose="020B0604020202020204" pitchFamily="34" charset="0"/>
                <a:cs typeface="Arial" panose="020B0604020202020204" pitchFamily="34" charset="0"/>
              </a:rPr>
              <a:t>CCCs</a:t>
            </a:r>
            <a:r>
              <a:rPr lang="en-US" sz="1200">
                <a:solidFill>
                  <a:schemeClr val="tx1"/>
                </a:solidFill>
                <a:latin typeface="Arial" panose="020B0604020202020204" pitchFamily="34" charset="0"/>
                <a:cs typeface="Arial" panose="020B0604020202020204" pitchFamily="34" charset="0"/>
              </a:rPr>
              <a:t> help students learn science is by providing multiple lenses through which they can make sense of phenomena.” </a:t>
            </a:r>
          </a:p>
          <a:p>
            <a:pPr marL="0" marR="0" lvl="0" indent="0" algn="l" defTabSz="942289" rtl="0" eaLnBrk="1" fontAlgn="auto" latinLnBrk="0" hangingPunct="1">
              <a:lnSpc>
                <a:spcPct val="100000"/>
              </a:lnSpc>
              <a:spcBef>
                <a:spcPts val="0"/>
              </a:spcBef>
              <a:spcAft>
                <a:spcPts val="0"/>
              </a:spcAft>
              <a:buClrTx/>
              <a:buSzTx/>
              <a:buFontTx/>
              <a:buNone/>
              <a:tabLst/>
              <a:defRPr/>
            </a:pPr>
            <a:endParaRPr lang="en-US" sz="1200">
              <a:solidFill>
                <a:schemeClr val="tx1"/>
              </a:solidFill>
              <a:latin typeface="Arial" panose="020B0604020202020204" pitchFamily="34" charset="0"/>
              <a:cs typeface="Arial" panose="020B0604020202020204" pitchFamily="34" charset="0"/>
            </a:endParaRPr>
          </a:p>
          <a:p>
            <a:pPr marL="0" marR="0" lvl="0" indent="0" algn="l" defTabSz="942289" rtl="0" eaLnBrk="1" fontAlgn="auto" latinLnBrk="0" hangingPunct="1">
              <a:lnSpc>
                <a:spcPct val="100000"/>
              </a:lnSpc>
              <a:spcBef>
                <a:spcPts val="0"/>
              </a:spcBef>
              <a:spcAft>
                <a:spcPts val="0"/>
              </a:spcAft>
              <a:buClrTx/>
              <a:buSzTx/>
              <a:buFontTx/>
              <a:buNone/>
              <a:tabLst/>
              <a:defRPr/>
            </a:pPr>
            <a:r>
              <a:rPr lang="en-US" sz="1200">
                <a:solidFill>
                  <a:schemeClr val="tx1"/>
                </a:solidFill>
                <a:latin typeface="Arial" panose="020B0604020202020204" pitchFamily="34" charset="0"/>
                <a:cs typeface="Arial" panose="020B0604020202020204" pitchFamily="34" charset="0"/>
              </a:rPr>
              <a:t>How might meaningful science discourse support the CCCs?</a:t>
            </a:r>
          </a:p>
          <a:p>
            <a:pPr marL="0" marR="0" lvl="0" indent="0" algn="l" defTabSz="942289" rtl="0" eaLnBrk="1" fontAlgn="auto" latinLnBrk="0" hangingPunct="1">
              <a:lnSpc>
                <a:spcPct val="100000"/>
              </a:lnSpc>
              <a:spcBef>
                <a:spcPts val="0"/>
              </a:spcBef>
              <a:spcAft>
                <a:spcPts val="0"/>
              </a:spcAft>
              <a:buClrTx/>
              <a:buSzTx/>
              <a:buFontTx/>
              <a:buNone/>
              <a:tabLst/>
              <a:defRPr/>
            </a:pPr>
            <a:endParaRPr lang="en-US" sz="1200">
              <a:solidFill>
                <a:schemeClr val="tx1"/>
              </a:solidFill>
              <a:latin typeface="Arial" panose="020B0604020202020204" pitchFamily="34" charset="0"/>
              <a:cs typeface="Arial" panose="020B0604020202020204" pitchFamily="34" charset="0"/>
            </a:endParaRPr>
          </a:p>
          <a:p>
            <a:pPr marL="0" marR="0" lvl="0" indent="0" algn="l" defTabSz="942289" rtl="0" eaLnBrk="1" fontAlgn="auto" latinLnBrk="0" hangingPunct="1">
              <a:lnSpc>
                <a:spcPct val="100000"/>
              </a:lnSpc>
              <a:spcBef>
                <a:spcPts val="0"/>
              </a:spcBef>
              <a:spcAft>
                <a:spcPts val="0"/>
              </a:spcAft>
              <a:buClrTx/>
              <a:buSzTx/>
              <a:buFontTx/>
              <a:buNone/>
              <a:tabLst/>
              <a:defRPr/>
            </a:pPr>
            <a:r>
              <a:rPr lang="en-US" sz="1200" b="1" i="1">
                <a:solidFill>
                  <a:schemeClr val="tx1"/>
                </a:solidFill>
                <a:latin typeface="Arial" panose="020B0604020202020204" pitchFamily="34" charset="0"/>
                <a:cs typeface="Arial" panose="020B0604020202020204" pitchFamily="34" charset="0"/>
              </a:rPr>
              <a:t>Facilitator Note:</a:t>
            </a:r>
          </a:p>
          <a:p>
            <a:pPr marL="0" marR="0" lvl="0" indent="0" algn="l" defTabSz="942289" rtl="0" eaLnBrk="1" fontAlgn="auto" latinLnBrk="0" hangingPunct="1">
              <a:lnSpc>
                <a:spcPct val="100000"/>
              </a:lnSpc>
              <a:spcBef>
                <a:spcPts val="0"/>
              </a:spcBef>
              <a:spcAft>
                <a:spcPts val="0"/>
              </a:spcAft>
              <a:buClrTx/>
              <a:buSzTx/>
              <a:buFontTx/>
              <a:buNone/>
              <a:tabLst/>
              <a:defRPr/>
            </a:pPr>
            <a:endParaRPr lang="en-US" sz="1200" i="1">
              <a:solidFill>
                <a:schemeClr val="tx1"/>
              </a:solidFill>
              <a:latin typeface="Arial" panose="020B0604020202020204" pitchFamily="34" charset="0"/>
              <a:cs typeface="Arial" panose="020B0604020202020204" pitchFamily="34" charset="0"/>
            </a:endParaRPr>
          </a:p>
          <a:p>
            <a:pPr marL="0" marR="0" lvl="0" indent="0" algn="l" defTabSz="942289" rtl="0" eaLnBrk="1" fontAlgn="auto" latinLnBrk="0" hangingPunct="1">
              <a:lnSpc>
                <a:spcPct val="100000"/>
              </a:lnSpc>
              <a:spcBef>
                <a:spcPts val="0"/>
              </a:spcBef>
              <a:spcAft>
                <a:spcPts val="0"/>
              </a:spcAft>
              <a:buClrTx/>
              <a:buSzTx/>
              <a:buFontTx/>
              <a:buNone/>
              <a:tabLst/>
              <a:defRPr/>
            </a:pPr>
            <a:r>
              <a:rPr lang="en-US" sz="1200" i="1">
                <a:solidFill>
                  <a:schemeClr val="tx1"/>
                </a:solidFill>
                <a:latin typeface="Arial" panose="020B0604020202020204" pitchFamily="34" charset="0"/>
                <a:cs typeface="Arial" panose="020B0604020202020204" pitchFamily="34" charset="0"/>
              </a:rPr>
              <a:t>Listen For:</a:t>
            </a:r>
          </a:p>
          <a:p>
            <a:pPr marL="171450" marR="0" lvl="0" indent="-171450" algn="l" defTabSz="9422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a:solidFill>
                  <a:schemeClr val="tx1"/>
                </a:solidFill>
                <a:latin typeface="Arial" panose="020B0604020202020204" pitchFamily="34" charset="0"/>
                <a:cs typeface="Arial" panose="020B0604020202020204" pitchFamily="34" charset="0"/>
              </a:rPr>
              <a:t>Student talk helps them begin to see ideas from more angles and make links to other concepts and meanings they already have. </a:t>
            </a:r>
          </a:p>
          <a:p>
            <a:pPr marL="171450" marR="0" lvl="0" indent="-171450" algn="l" defTabSz="9422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a:solidFill>
                  <a:schemeClr val="tx1"/>
                </a:solidFill>
                <a:latin typeface="Arial" panose="020B0604020202020204" pitchFamily="34" charset="0"/>
                <a:cs typeface="Arial" panose="020B0604020202020204" pitchFamily="34" charset="0"/>
              </a:rPr>
              <a:t>Allows the discussion to be focused on a specific purpose such as identifying patterns or identifying the cause-and-effect relationship.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8D2FB3BF-3714-49A2-AA8B-040CF7F88068}" type="slidenum">
              <a:rPr lang="en-US" smtClean="0"/>
              <a:t>89</a:t>
            </a:fld>
            <a:endParaRPr lang="en-US"/>
          </a:p>
        </p:txBody>
      </p:sp>
    </p:spTree>
    <p:extLst>
      <p:ext uri="{BB962C8B-B14F-4D97-AF65-F5344CB8AC3E}">
        <p14:creationId xmlns:p14="http://schemas.microsoft.com/office/powerpoint/2010/main" val="2780119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latin typeface="Arial" panose="020B0604020202020204" pitchFamily="34" charset="0"/>
                <a:cs typeface="Arial" panose="020B0604020202020204" pitchFamily="34" charset="0"/>
              </a:rPr>
              <a:t>Explain: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latin typeface="Arial" panose="020B0604020202020204" pitchFamily="34" charset="0"/>
                <a:cs typeface="Arial" panose="020B0604020202020204" pitchFamily="34" charset="0"/>
              </a:rPr>
              <a:t>The second strategy resolves around establishing group agreements, commonly referred to as norms. Norms are slightly different from working agreements because they are the general best practices of all productive groups, while working agreements are agreed upon guidelines for how group members will conduct themselves to achieve desired outcomes. (Thinking Collaborative, 2024) Working to develop the group agreements where the needs and styles of participants are honored will assist the group in collectively figuring out science ideas through productive discourse and talk. This requires a culture where all members of the learning community feel like they belong and it is safe to participate, share ideas, disagree and productively struggle together. Our learning space integrates varied cultural and linguistic experiences and ways of knowing. These elements are integral to the community's sensemaking and can be leveraged to enhance everyone’s learning. Developing and using agreements can support safe classroom culture where all participate in collaborative sensemaking.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solidFill>
              <a:latin typeface="Arial" panose="020B0604020202020204" pitchFamily="34" charset="0"/>
              <a:cs typeface="Arial" panose="020B0604020202020204" pitchFamily="34" charset="0"/>
            </a:endParaRPr>
          </a:p>
          <a:p>
            <a:r>
              <a:rPr lang="en-US">
                <a:solidFill>
                  <a:schemeClr val="tx1"/>
                </a:solidFill>
                <a:latin typeface="Arial" panose="020B0604020202020204" pitchFamily="34" charset="0"/>
                <a:cs typeface="Arial" panose="020B0604020202020204" pitchFamily="34" charset="0"/>
              </a:rPr>
              <a:t>The quote on the screen reminds that, “</a:t>
            </a:r>
            <a:r>
              <a:rPr lang="en-US" b="0" i="0">
                <a:solidFill>
                  <a:schemeClr val="tx1"/>
                </a:solidFill>
                <a:effectLst/>
                <a:latin typeface="Arial" panose="020B0604020202020204" pitchFamily="34" charset="0"/>
                <a:cs typeface="Arial" panose="020B0604020202020204" pitchFamily="34" charset="0"/>
              </a:rPr>
              <a:t>As part of their practice, scientists rely on norms of thinking and discourse that enable them to pursue the work of the discipline and communicate with other scientists. In order to successfully engage students in the scientific practices, teachers need to support the development of these agreements and routines in their classrooms.”  </a:t>
            </a:r>
          </a:p>
          <a:p>
            <a:endParaRPr lang="en-US" b="0" i="0">
              <a:solidFill>
                <a:schemeClr val="tx1"/>
              </a:solidFill>
              <a:effectLst/>
              <a:latin typeface="Arial" panose="020B0604020202020204" pitchFamily="34" charset="0"/>
              <a:cs typeface="Arial" panose="020B0604020202020204" pitchFamily="34" charset="0"/>
            </a:endParaRPr>
          </a:p>
          <a:p>
            <a:r>
              <a:rPr lang="en-US" b="0" i="0">
                <a:solidFill>
                  <a:schemeClr val="tx1"/>
                </a:solidFill>
                <a:effectLst/>
                <a:latin typeface="Arial" panose="020B0604020202020204" pitchFamily="34" charset="0"/>
                <a:cs typeface="Arial" panose="020B0604020202020204" pitchFamily="34" charset="0"/>
              </a:rPr>
              <a:t>As we work together to build our agreements, we will identify those as our group agreements. </a:t>
            </a:r>
            <a:r>
              <a:rPr lang="en-US">
                <a:solidFill>
                  <a:schemeClr val="tx1"/>
                </a:solidFill>
                <a:latin typeface="Arial" panose="020B0604020202020204" pitchFamily="34" charset="0"/>
                <a:ea typeface="Calibri" panose="020F0502020204030204"/>
                <a:cs typeface="Arial" panose="020B0604020202020204" pitchFamily="34" charset="0"/>
              </a:rPr>
              <a:t>Let’s take a moment to consider the following agreements for our learning community as we begin working together:</a:t>
            </a:r>
          </a:p>
          <a:p>
            <a:pPr marL="176679" indent="-176679">
              <a:buFont typeface="Arial" panose="020B0604020202020204" pitchFamily="34" charset="0"/>
              <a:buChar char="•"/>
            </a:pPr>
            <a:r>
              <a:rPr lang="en-US">
                <a:solidFill>
                  <a:schemeClr val="tx1"/>
                </a:solidFill>
                <a:latin typeface="Arial" panose="020B0604020202020204" pitchFamily="34" charset="0"/>
                <a:ea typeface="Calibri" panose="020F0502020204030204"/>
                <a:cs typeface="Arial" panose="020B0604020202020204" pitchFamily="34" charset="0"/>
              </a:rPr>
              <a:t>We share ideas even when we are not sure. </a:t>
            </a:r>
          </a:p>
          <a:p>
            <a:pPr marL="176679" indent="-176679">
              <a:buFont typeface="Arial" panose="020B0604020202020204" pitchFamily="34" charset="0"/>
              <a:buChar char="•"/>
            </a:pPr>
            <a:r>
              <a:rPr lang="en-US">
                <a:solidFill>
                  <a:schemeClr val="tx1"/>
                </a:solidFill>
                <a:latin typeface="Arial" panose="020B0604020202020204" pitchFamily="34" charset="0"/>
                <a:ea typeface="Calibri" panose="020F0502020204030204"/>
                <a:cs typeface="Arial" panose="020B0604020202020204" pitchFamily="34" charset="0"/>
              </a:rPr>
              <a:t>We look, listen and consider each other’s ideas.</a:t>
            </a:r>
          </a:p>
          <a:p>
            <a:pPr marL="176679" indent="-176679">
              <a:buFont typeface="Arial" panose="020B0604020202020204" pitchFamily="34" charset="0"/>
              <a:buChar char="•"/>
            </a:pPr>
            <a:r>
              <a:rPr lang="en-US">
                <a:solidFill>
                  <a:schemeClr val="tx1"/>
                </a:solidFill>
                <a:latin typeface="Arial" panose="020B0604020202020204" pitchFamily="34" charset="0"/>
                <a:ea typeface="Calibri" panose="020F0502020204030204"/>
                <a:cs typeface="Arial" panose="020B0604020202020204" pitchFamily="34" charset="0"/>
              </a:rPr>
              <a:t>We let our ideas change and grow. </a:t>
            </a:r>
          </a:p>
          <a:p>
            <a:endParaRPr lang="en-US">
              <a:solidFill>
                <a:schemeClr val="tx1"/>
              </a:solidFill>
              <a:latin typeface="Arial" panose="020B0604020202020204" pitchFamily="34" charset="0"/>
              <a:ea typeface="Calibri" panose="020F0502020204030204"/>
              <a:cs typeface="Arial" panose="020B0604020202020204" pitchFamily="34" charset="0"/>
            </a:endParaRPr>
          </a:p>
          <a:p>
            <a:r>
              <a:rPr lang="en-US">
                <a:solidFill>
                  <a:schemeClr val="tx1"/>
                </a:solidFill>
                <a:latin typeface="Arial" panose="020B0604020202020204" pitchFamily="34" charset="0"/>
                <a:ea typeface="Calibri" panose="020F0502020204030204"/>
                <a:cs typeface="Arial" panose="020B0604020202020204" pitchFamily="34" charset="0"/>
              </a:rPr>
              <a:t>Are there any changes to this list are additional agreements you would like the group to consider? </a:t>
            </a:r>
            <a:endParaRPr lang="en-US">
              <a:solidFill>
                <a:schemeClr val="tx1"/>
              </a:solidFill>
              <a:latin typeface="Arial" panose="020B0604020202020204" pitchFamily="34" charset="0"/>
              <a:cs typeface="Arial" panose="020B0604020202020204" pitchFamily="34" charset="0"/>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8D2FB3BF-3714-49A2-AA8B-040CF7F88068}" type="slidenum">
              <a:rPr lang="en-US" smtClean="0"/>
              <a:t>9</a:t>
            </a:fld>
            <a:endParaRPr lang="en-US"/>
          </a:p>
        </p:txBody>
      </p:sp>
    </p:spTree>
    <p:extLst>
      <p:ext uri="{BB962C8B-B14F-4D97-AF65-F5344CB8AC3E}">
        <p14:creationId xmlns:p14="http://schemas.microsoft.com/office/powerpoint/2010/main" val="38678242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latin typeface="Arial" panose="020B0604020202020204" pitchFamily="34" charset="0"/>
                <a:cs typeface="Arial" panose="020B0604020202020204" pitchFamily="34" charset="0"/>
              </a:rPr>
              <a:t>Explain: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latin typeface="Arial" panose="020B0604020202020204" pitchFamily="34" charset="0"/>
                <a:cs typeface="Arial" panose="020B0604020202020204" pitchFamily="34" charset="0"/>
              </a:rPr>
              <a:t>Going back a third time to look closer at this lesson, which CCCs from the </a:t>
            </a:r>
            <a:r>
              <a:rPr lang="en-US" i="1">
                <a:solidFill>
                  <a:schemeClr val="tx1"/>
                </a:solidFill>
                <a:latin typeface="Arial" panose="020B0604020202020204" pitchFamily="34" charset="0"/>
                <a:cs typeface="Arial" panose="020B0604020202020204" pitchFamily="34" charset="0"/>
              </a:rPr>
              <a:t>KAS for Science</a:t>
            </a:r>
            <a:r>
              <a:rPr lang="en-US">
                <a:solidFill>
                  <a:schemeClr val="tx1"/>
                </a:solidFill>
                <a:latin typeface="Arial" panose="020B0604020202020204" pitchFamily="34" charset="0"/>
                <a:cs typeface="Arial" panose="020B0604020202020204" pitchFamily="34" charset="0"/>
              </a:rPr>
              <a:t> are addressed in this lesson? How were you able to use these CCCs in your discussion as you were working to make sense of hailstorms?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a:solidFill>
                  <a:schemeClr val="tx1"/>
                </a:solidFill>
                <a:latin typeface="Arial" panose="020B0604020202020204" pitchFamily="34" charset="0"/>
                <a:cs typeface="Arial" panose="020B0604020202020204" pitchFamily="34" charset="0"/>
              </a:rPr>
              <a:t>Facilitator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solidFill>
                  <a:schemeClr val="tx1"/>
                </a:solidFill>
                <a:latin typeface="Arial" panose="020B0604020202020204" pitchFamily="34" charset="0"/>
                <a:cs typeface="Arial" panose="020B0604020202020204" pitchFamily="34" charset="0"/>
              </a:rPr>
              <a:t>Listen For: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solidFill>
                  <a:schemeClr val="tx1"/>
                </a:solidFill>
                <a:latin typeface="Arial" panose="020B0604020202020204" pitchFamily="34" charset="0"/>
                <a:cs typeface="Arial" panose="020B0604020202020204" pitchFamily="34" charset="0"/>
              </a:rPr>
              <a:t>Patterns</a:t>
            </a:r>
            <a:endParaRPr lang="en-US">
              <a:solidFill>
                <a:schemeClr val="tx1"/>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8D2FB3BF-3714-49A2-AA8B-040CF7F88068}" type="slidenum">
              <a:rPr lang="en-US" smtClean="0"/>
              <a:t>90</a:t>
            </a:fld>
            <a:endParaRPr lang="en-US"/>
          </a:p>
        </p:txBody>
      </p:sp>
    </p:spTree>
    <p:extLst>
      <p:ext uri="{BB962C8B-B14F-4D97-AF65-F5344CB8AC3E}">
        <p14:creationId xmlns:p14="http://schemas.microsoft.com/office/powerpoint/2010/main" val="312970638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Arial" panose="020B0604020202020204" pitchFamily="34" charset="0"/>
                <a:cs typeface="Arial" panose="020B0604020202020204" pitchFamily="34" charset="0"/>
              </a:rPr>
              <a:t>Explain: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Arial" panose="020B0604020202020204" pitchFamily="34" charset="0"/>
                <a:cs typeface="Arial" panose="020B0604020202020204" pitchFamily="34" charset="0"/>
              </a:rPr>
              <a:t>I want us to consider the three-dimensionality of this lesson. Let’s begin with the focus question for this lesson. What was the overall phenomenon? What were we trying to figure out? How did all three dimensions work together to help you make sense of the phenomenon?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a:solidFill>
                  <a:schemeClr val="tx1"/>
                </a:solidFill>
                <a:latin typeface="Arial" panose="020B0604020202020204" pitchFamily="34" charset="0"/>
                <a:cs typeface="Arial" panose="020B0604020202020204" pitchFamily="34" charset="0"/>
              </a:rPr>
              <a:t>Facilitator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u="sng">
                <a:solidFill>
                  <a:schemeClr val="tx1"/>
                </a:solidFill>
                <a:latin typeface="Arial" panose="020B0604020202020204" pitchFamily="34" charset="0"/>
                <a:cs typeface="Arial" panose="020B0604020202020204" pitchFamily="34" charset="0"/>
              </a:rPr>
              <a:t>What was the overall phenomenon?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a:solidFill>
                  <a:schemeClr val="tx1"/>
                </a:solidFill>
                <a:latin typeface="Arial" panose="020B0604020202020204" pitchFamily="34" charset="0"/>
                <a:cs typeface="Arial" panose="020B0604020202020204" pitchFamily="34" charset="0"/>
              </a:rPr>
              <a:t>Variety of storms taking place.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i="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u="sng">
                <a:solidFill>
                  <a:schemeClr val="tx1"/>
                </a:solidFill>
                <a:latin typeface="Arial" panose="020B0604020202020204" pitchFamily="34" charset="0"/>
                <a:cs typeface="Arial" panose="020B0604020202020204" pitchFamily="34" charset="0"/>
              </a:rPr>
              <a:t>What was the lesson level phenomenon?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a:solidFill>
                  <a:schemeClr val="tx1"/>
                </a:solidFill>
                <a:latin typeface="Arial" panose="020B0604020202020204" pitchFamily="34" charset="0"/>
                <a:cs typeface="Arial" panose="020B0604020202020204" pitchFamily="34" charset="0"/>
              </a:rPr>
              <a:t>Hailstorms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i="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u="sng">
                <a:solidFill>
                  <a:schemeClr val="tx1"/>
                </a:solidFill>
                <a:latin typeface="Arial" panose="020B0604020202020204" pitchFamily="34" charset="0"/>
                <a:cs typeface="Arial" panose="020B0604020202020204" pitchFamily="34" charset="0"/>
              </a:rPr>
              <a:t>What was the lesson focus question?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a:solidFill>
                  <a:schemeClr val="tx1"/>
                </a:solidFill>
                <a:latin typeface="Arial" panose="020B0604020202020204" pitchFamily="34" charset="0"/>
                <a:cs typeface="Arial" panose="020B0604020202020204" pitchFamily="34" charset="0"/>
              </a:rPr>
              <a:t>What are the conditions like on days when it hails?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i="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u="sng">
                <a:solidFill>
                  <a:schemeClr val="tx1"/>
                </a:solidFill>
                <a:latin typeface="Arial" panose="020B0604020202020204" pitchFamily="34" charset="0"/>
                <a:cs typeface="Arial" panose="020B0604020202020204" pitchFamily="34" charset="0"/>
              </a:rPr>
              <a:t>What are the students supposed to figure out from this lesson?</a:t>
            </a:r>
          </a:p>
          <a:p>
            <a:pPr marL="285750" indent="-285750" rtl="0" fontAlgn="base">
              <a:spcBef>
                <a:spcPts val="0"/>
              </a:spcBef>
              <a:spcAft>
                <a:spcPts val="0"/>
              </a:spcAft>
              <a:buFont typeface="Arial" panose="020B0604020202020204" pitchFamily="34" charset="0"/>
              <a:buChar char="•"/>
            </a:pPr>
            <a:r>
              <a:rPr lang="en-US" sz="1200" b="0" i="1" u="none" strike="noStrike">
                <a:solidFill>
                  <a:schemeClr val="tx1"/>
                </a:solidFill>
                <a:effectLst/>
                <a:latin typeface="Arial" panose="020B0604020202020204" pitchFamily="34" charset="0"/>
                <a:cs typeface="Arial" panose="020B0604020202020204" pitchFamily="34" charset="0"/>
              </a:rPr>
              <a:t>Hailstones are made of ice, often in layers.</a:t>
            </a:r>
          </a:p>
          <a:p>
            <a:pPr marL="285750" indent="-285750" rtl="0" fontAlgn="base">
              <a:spcBef>
                <a:spcPts val="0"/>
              </a:spcBef>
              <a:spcAft>
                <a:spcPts val="0"/>
              </a:spcAft>
              <a:buFont typeface="Arial" panose="020B0604020202020204" pitchFamily="34" charset="0"/>
              <a:buChar char="•"/>
            </a:pPr>
            <a:r>
              <a:rPr lang="en-US" sz="1200" b="0" i="1" u="none" strike="noStrike">
                <a:solidFill>
                  <a:schemeClr val="tx1"/>
                </a:solidFill>
                <a:effectLst/>
                <a:latin typeface="Arial" panose="020B0604020202020204" pitchFamily="34" charset="0"/>
                <a:cs typeface="Arial" panose="020B0604020202020204" pitchFamily="34" charset="0"/>
              </a:rPr>
              <a:t>Hailstorms are more common in the central United States, with fewer events in the west.</a:t>
            </a:r>
          </a:p>
          <a:p>
            <a:pPr marL="285750" indent="-285750" rtl="0" fontAlgn="base">
              <a:spcBef>
                <a:spcPts val="0"/>
              </a:spcBef>
              <a:spcAft>
                <a:spcPts val="0"/>
              </a:spcAft>
              <a:buFont typeface="Arial" panose="020B0604020202020204" pitchFamily="34" charset="0"/>
              <a:buChar char="•"/>
            </a:pPr>
            <a:r>
              <a:rPr lang="en-US" sz="1200" b="0" i="1" u="none" strike="noStrike">
                <a:solidFill>
                  <a:schemeClr val="tx1"/>
                </a:solidFill>
                <a:effectLst/>
                <a:latin typeface="Arial" panose="020B0604020202020204" pitchFamily="34" charset="0"/>
                <a:cs typeface="Arial" panose="020B0604020202020204" pitchFamily="34" charset="0"/>
              </a:rPr>
              <a:t>The days that have hail also have relatively warm air temperatures (mostly in the 50–90℉ range, which is above the melting/freezing point of water) and relative humidity in the range of 37–96 percent. There are often changes in the wind when it hails.</a:t>
            </a:r>
          </a:p>
          <a:p>
            <a:pPr marL="285750" indent="-285750" rtl="0" fontAlgn="base">
              <a:spcBef>
                <a:spcPts val="0"/>
              </a:spcBef>
              <a:spcAft>
                <a:spcPts val="0"/>
              </a:spcAft>
              <a:buFont typeface="Arial" panose="020B0604020202020204" pitchFamily="34" charset="0"/>
              <a:buChar char="•"/>
            </a:pPr>
            <a:r>
              <a:rPr lang="en-US" sz="1200" b="0" i="1" u="none" strike="noStrike">
                <a:solidFill>
                  <a:schemeClr val="tx1"/>
                </a:solidFill>
                <a:effectLst/>
                <a:latin typeface="Arial" panose="020B0604020202020204" pitchFamily="34" charset="0"/>
                <a:cs typeface="Arial" panose="020B0604020202020204" pitchFamily="34" charset="0"/>
              </a:rPr>
              <a:t>Hailstorms happen later in the day in the spring, summer and fall. They impact a small area (20-60 square miles).</a:t>
            </a:r>
            <a:endParaRPr lang="en-US" sz="1200">
              <a:solidFill>
                <a:schemeClr val="tx1"/>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8D2FB3BF-3714-49A2-AA8B-040CF7F88068}" type="slidenum">
              <a:rPr lang="en-US" smtClean="0"/>
              <a:t>91</a:t>
            </a:fld>
            <a:endParaRPr lang="en-US"/>
          </a:p>
        </p:txBody>
      </p:sp>
    </p:spTree>
    <p:extLst>
      <p:ext uri="{BB962C8B-B14F-4D97-AF65-F5344CB8AC3E}">
        <p14:creationId xmlns:p14="http://schemas.microsoft.com/office/powerpoint/2010/main" val="265869710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58e3d2d026_0_57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chemeClr val="tx1"/>
                </a:solidFill>
                <a:latin typeface="Arial" panose="020B0604020202020204" pitchFamily="34" charset="0"/>
                <a:cs typeface="Arial" panose="020B0604020202020204" pitchFamily="34" charset="0"/>
              </a:rPr>
              <a:t>Explain:</a:t>
            </a:r>
          </a:p>
          <a:p>
            <a:r>
              <a:rPr lang="en-US" sz="1200" b="0">
                <a:solidFill>
                  <a:schemeClr val="tx1"/>
                </a:solidFill>
                <a:latin typeface="Arial" panose="020B0604020202020204" pitchFamily="34" charset="0"/>
                <a:cs typeface="Arial" panose="020B0604020202020204" pitchFamily="34" charset="0"/>
              </a:rPr>
              <a:t>Meaningful science discourse…</a:t>
            </a:r>
          </a:p>
          <a:p>
            <a:pPr marL="285750" indent="-285750">
              <a:spcBef>
                <a:spcPts val="600"/>
              </a:spcBef>
              <a:buFont typeface="Arial" panose="020B0604020202020204" pitchFamily="34" charset="0"/>
              <a:buChar char="•"/>
            </a:pPr>
            <a:r>
              <a:rPr lang="en-US" sz="1200" b="0">
                <a:solidFill>
                  <a:schemeClr val="tx1"/>
                </a:solidFill>
                <a:latin typeface="Arial" panose="020B0604020202020204" pitchFamily="34" charset="0"/>
                <a:cs typeface="Arial" panose="020B0604020202020204" pitchFamily="34" charset="0"/>
              </a:rPr>
              <a:t>Provides a window into student thinking and reveals understanding and misunderstanding. </a:t>
            </a:r>
          </a:p>
          <a:p>
            <a:pPr marL="285750" indent="-285750">
              <a:buFont typeface="Arial" panose="020B0604020202020204" pitchFamily="34" charset="0"/>
              <a:buChar char="•"/>
            </a:pPr>
            <a:r>
              <a:rPr lang="en-US" sz="1200" b="0">
                <a:solidFill>
                  <a:schemeClr val="tx1"/>
                </a:solidFill>
                <a:latin typeface="Arial" panose="020B0604020202020204" pitchFamily="34" charset="0"/>
                <a:cs typeface="Arial" panose="020B0604020202020204" pitchFamily="34" charset="0"/>
              </a:rPr>
              <a:t>Allows students to see ideas from more angles and make links to other concepts and meanings they already have. </a:t>
            </a:r>
          </a:p>
          <a:p>
            <a:pPr marL="285750" indent="-285750">
              <a:buFont typeface="Arial" panose="020B0604020202020204" pitchFamily="34" charset="0"/>
              <a:buChar char="•"/>
            </a:pPr>
            <a:r>
              <a:rPr lang="en-US" sz="1200" b="0">
                <a:solidFill>
                  <a:schemeClr val="tx1"/>
                </a:solidFill>
                <a:latin typeface="Arial" panose="020B0604020202020204" pitchFamily="34" charset="0"/>
                <a:cs typeface="Arial" panose="020B0604020202020204" pitchFamily="34" charset="0"/>
              </a:rPr>
              <a:t>Improves students’ evidence-based reasoning which translates to improved writing performance. </a:t>
            </a:r>
          </a:p>
          <a:p>
            <a:pPr marL="285750" indent="-285750">
              <a:buFont typeface="Arial" panose="020B0604020202020204" pitchFamily="34" charset="0"/>
              <a:buChar char="•"/>
            </a:pPr>
            <a:r>
              <a:rPr lang="en-US" sz="1200" b="0">
                <a:solidFill>
                  <a:schemeClr val="tx1"/>
                </a:solidFill>
                <a:latin typeface="Arial" panose="020B0604020202020204" pitchFamily="34" charset="0"/>
                <a:cs typeface="Arial" panose="020B0604020202020204" pitchFamily="34" charset="0"/>
              </a:rPr>
              <a:t>Empowers students to learn science true to the field by communicating about their ideas, data and findings. </a:t>
            </a:r>
          </a:p>
          <a:p>
            <a:pPr marL="285750" indent="-285750">
              <a:buFont typeface="Arial" panose="020B0604020202020204" pitchFamily="34" charset="0"/>
              <a:buChar char="•"/>
            </a:pPr>
            <a:r>
              <a:rPr lang="en-US" sz="1200" b="0">
                <a:solidFill>
                  <a:schemeClr val="tx1"/>
                </a:solidFill>
                <a:latin typeface="Arial" panose="020B0604020202020204" pitchFamily="34" charset="0"/>
                <a:cs typeface="Arial" panose="020B0604020202020204" pitchFamily="34" charset="0"/>
              </a:rPr>
              <a:t>Helps students develop social skills and motivates them to learn through interacting with others. </a:t>
            </a:r>
          </a:p>
          <a:p>
            <a:pPr marL="285750" indent="-285750">
              <a:buFont typeface="Arial" panose="020B0604020202020204" pitchFamily="34" charset="0"/>
              <a:buChar char="•"/>
            </a:pPr>
            <a:r>
              <a:rPr lang="en-US" sz="1200" b="0">
                <a:solidFill>
                  <a:schemeClr val="tx1"/>
                </a:solidFill>
                <a:latin typeface="Arial" panose="020B0604020202020204" pitchFamily="34" charset="0"/>
                <a:cs typeface="Arial" panose="020B0604020202020204" pitchFamily="34" charset="0"/>
              </a:rPr>
              <a:t>Supports three-dimensional learning as students work to “figure out” a phenomenon or problem. </a:t>
            </a:r>
          </a:p>
          <a:p>
            <a:pPr marL="0" lvl="0" indent="0" algn="l" rtl="0">
              <a:spcBef>
                <a:spcPts val="0"/>
              </a:spcBef>
              <a:spcAft>
                <a:spcPts val="0"/>
              </a:spcAft>
              <a:buNone/>
            </a:pPr>
            <a:endParaRPr/>
          </a:p>
        </p:txBody>
      </p:sp>
      <p:sp>
        <p:nvSpPr>
          <p:cNvPr id="360" name="Google Shape;360;g258e3d2d026_0_5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56386715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latin typeface="Arial" panose="020B0604020202020204" pitchFamily="34" charset="0"/>
                <a:cs typeface="Arial" panose="020B0604020202020204" pitchFamily="34" charset="0"/>
              </a:rPr>
              <a:t>Explain:</a:t>
            </a:r>
          </a:p>
          <a:p>
            <a:r>
              <a:rPr lang="en-US">
                <a:solidFill>
                  <a:schemeClr val="tx1"/>
                </a:solidFill>
                <a:latin typeface="Arial" panose="020B0604020202020204" pitchFamily="34" charset="0"/>
                <a:cs typeface="Arial" panose="020B0604020202020204" pitchFamily="34" charset="0"/>
              </a:rPr>
              <a:t>Let’s take a meta moment to respond to our focus question at the top of our participants packet in a different color to see how our individual ideas have grown and changed.</a:t>
            </a:r>
          </a:p>
          <a:p>
            <a:endParaRPr lang="en-US"/>
          </a:p>
        </p:txBody>
      </p:sp>
      <p:sp>
        <p:nvSpPr>
          <p:cNvPr id="4" name="Slide Number Placeholder 3"/>
          <p:cNvSpPr>
            <a:spLocks noGrp="1"/>
          </p:cNvSpPr>
          <p:nvPr>
            <p:ph type="sldNum" sz="quarter" idx="5"/>
          </p:nvPr>
        </p:nvSpPr>
        <p:spPr/>
        <p:txBody>
          <a:bodyPr/>
          <a:lstStyle/>
          <a:p>
            <a:fld id="{8D2FB3BF-3714-49A2-AA8B-040CF7F88068}" type="slidenum">
              <a:rPr lang="en-US" smtClean="0"/>
              <a:t>93</a:t>
            </a:fld>
            <a:endParaRPr lang="en-US"/>
          </a:p>
        </p:txBody>
      </p:sp>
    </p:spTree>
    <p:extLst>
      <p:ext uri="{BB962C8B-B14F-4D97-AF65-F5344CB8AC3E}">
        <p14:creationId xmlns:p14="http://schemas.microsoft.com/office/powerpoint/2010/main" val="356530031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solidFill>
                  <a:schemeClr val="tx1"/>
                </a:solidFill>
                <a:latin typeface="Arial" panose="020B0604020202020204" pitchFamily="34" charset="0"/>
                <a:cs typeface="Arial" panose="020B0604020202020204" pitchFamily="34" charset="0"/>
              </a:rPr>
              <a:t>Explain:</a:t>
            </a:r>
          </a:p>
          <a:p>
            <a:r>
              <a:rPr lang="en-US">
                <a:solidFill>
                  <a:schemeClr val="tx1"/>
                </a:solidFill>
                <a:latin typeface="Arial" panose="020B0604020202020204" pitchFamily="34" charset="0"/>
                <a:cs typeface="Arial" panose="020B0604020202020204" pitchFamily="34" charset="0"/>
              </a:rPr>
              <a:t>For our final reflection record your thoughts from this workshop found at the end of your participant packet.  </a:t>
            </a:r>
          </a:p>
          <a:p>
            <a:pPr marL="171450" indent="-171450">
              <a:buFont typeface="Arial" panose="020B0604020202020204" pitchFamily="34" charset="0"/>
              <a:buChar char="•"/>
            </a:pPr>
            <a:r>
              <a:rPr lang="en-US">
                <a:solidFill>
                  <a:schemeClr val="tx1"/>
                </a:solidFill>
                <a:latin typeface="Arial" panose="020B0604020202020204" pitchFamily="34" charset="0"/>
                <a:cs typeface="Arial" panose="020B0604020202020204" pitchFamily="34" charset="0"/>
              </a:rPr>
              <a:t>If you had to choose a most important point (MIP) what would it be and why?</a:t>
            </a:r>
          </a:p>
          <a:p>
            <a:pPr marL="171450" indent="-171450">
              <a:buFont typeface="Arial" panose="020B0604020202020204" pitchFamily="34" charset="0"/>
              <a:buChar char="•"/>
            </a:pPr>
            <a:r>
              <a:rPr lang="en-US">
                <a:solidFill>
                  <a:schemeClr val="tx1"/>
                </a:solidFill>
                <a:latin typeface="Arial" panose="020B0604020202020204" pitchFamily="34" charset="0"/>
                <a:cs typeface="Arial" panose="020B0604020202020204" pitchFamily="34" charset="0"/>
              </a:rPr>
              <a:t>Who would you consider to be your most valuable player (s) (MVPs) in this process and why?  </a:t>
            </a:r>
          </a:p>
          <a:p>
            <a:endParaRPr lang="en-US">
              <a:solidFill>
                <a:schemeClr val="tx1"/>
              </a:solidFill>
              <a:latin typeface="Arial" panose="020B0604020202020204" pitchFamily="34" charset="0"/>
              <a:cs typeface="Arial" panose="020B0604020202020204" pitchFamily="34" charset="0"/>
            </a:endParaRPr>
          </a:p>
          <a:p>
            <a:r>
              <a:rPr lang="en-US" b="1" i="1">
                <a:solidFill>
                  <a:schemeClr val="tx1"/>
                </a:solidFill>
                <a:latin typeface="Arial" panose="020B0604020202020204" pitchFamily="34" charset="0"/>
                <a:cs typeface="Arial" panose="020B0604020202020204" pitchFamily="34" charset="0"/>
              </a:rPr>
              <a:t>Facilitator Note:</a:t>
            </a:r>
          </a:p>
          <a:p>
            <a:r>
              <a:rPr lang="en-US" i="1">
                <a:solidFill>
                  <a:schemeClr val="tx1"/>
                </a:solidFill>
                <a:latin typeface="Arial" panose="020B0604020202020204" pitchFamily="34" charset="0"/>
                <a:cs typeface="Arial" panose="020B0604020202020204" pitchFamily="34" charset="0"/>
              </a:rPr>
              <a:t>If time allows, have participants share their MIP of the learning from today with the whole group. </a:t>
            </a:r>
          </a:p>
          <a:p>
            <a:endParaRPr lang="en-US"/>
          </a:p>
        </p:txBody>
      </p:sp>
      <p:sp>
        <p:nvSpPr>
          <p:cNvPr id="4" name="Slide Number Placeholder 3"/>
          <p:cNvSpPr>
            <a:spLocks noGrp="1"/>
          </p:cNvSpPr>
          <p:nvPr>
            <p:ph type="sldNum" sz="quarter" idx="5"/>
          </p:nvPr>
        </p:nvSpPr>
        <p:spPr/>
        <p:txBody>
          <a:bodyPr/>
          <a:lstStyle/>
          <a:p>
            <a:fld id="{8D2FB3BF-3714-49A2-AA8B-040CF7F88068}" type="slidenum">
              <a:rPr lang="en-US" smtClean="0"/>
              <a:t>94</a:t>
            </a:fld>
            <a:endParaRPr lang="en-US"/>
          </a:p>
        </p:txBody>
      </p:sp>
    </p:spTree>
    <p:extLst>
      <p:ext uri="{BB962C8B-B14F-4D97-AF65-F5344CB8AC3E}">
        <p14:creationId xmlns:p14="http://schemas.microsoft.com/office/powerpoint/2010/main" val="41195106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solidFill>
                  <a:schemeClr val="tx1"/>
                </a:solidFill>
                <a:latin typeface="Arial" panose="020B0604020202020204" pitchFamily="34" charset="0"/>
                <a:cs typeface="Arial" panose="020B0604020202020204" pitchFamily="34" charset="0"/>
              </a:rPr>
              <a:t>Explain:</a:t>
            </a:r>
          </a:p>
          <a:p>
            <a:r>
              <a:rPr lang="en-US">
                <a:solidFill>
                  <a:schemeClr val="tx1"/>
                </a:solidFill>
                <a:latin typeface="Arial" panose="020B0604020202020204" pitchFamily="34" charset="0"/>
                <a:cs typeface="Arial" panose="020B0604020202020204" pitchFamily="34" charset="0"/>
              </a:rPr>
              <a:t>To continue thinking about intentionally planning for discourse in your classroom, </a:t>
            </a:r>
            <a:r>
              <a:rPr lang="en-US" sz="1200" baseline="0">
                <a:solidFill>
                  <a:schemeClr val="tx1"/>
                </a:solidFill>
                <a:latin typeface="Arial" panose="020B0604020202020204" pitchFamily="34" charset="0"/>
                <a:ea typeface="Arial"/>
                <a:cs typeface="Arial" panose="020B0604020202020204" pitchFamily="34" charset="0"/>
              </a:rPr>
              <a:t>Examine and c</a:t>
            </a:r>
            <a:r>
              <a:rPr lang="en-US" sz="1200">
                <a:solidFill>
                  <a:schemeClr val="tx1"/>
                </a:solidFill>
                <a:latin typeface="Arial" panose="020B0604020202020204" pitchFamily="34" charset="0"/>
                <a:ea typeface="Arial"/>
                <a:cs typeface="Arial" panose="020B0604020202020204" pitchFamily="34" charset="0"/>
              </a:rPr>
              <a:t>omplete the </a:t>
            </a:r>
            <a:r>
              <a:rPr lang="en-US" sz="1200">
                <a:solidFill>
                  <a:schemeClr val="tx1"/>
                </a:solidFill>
                <a:latin typeface="Arial" panose="020B0604020202020204" pitchFamily="34" charset="0"/>
                <a:ea typeface="Arial"/>
                <a:cs typeface="Arial" panose="020B0604020202020204" pitchFamily="34" charset="0"/>
                <a:hlinkClick r:id="rId3">
                  <a:extLst>
                    <a:ext uri="{A12FA001-AC4F-418D-AE19-62706E023703}">
                      <ahyp:hlinkClr xmlns:ahyp="http://schemas.microsoft.com/office/drawing/2018/hyperlinkcolor" val="tx"/>
                    </a:ext>
                  </a:extLst>
                </a:hlinkClick>
              </a:rPr>
              <a:t>Lesson Internalization Protocol </a:t>
            </a:r>
            <a:r>
              <a:rPr lang="en-US" sz="1200">
                <a:solidFill>
                  <a:schemeClr val="tx1"/>
                </a:solidFill>
                <a:latin typeface="Arial" panose="020B0604020202020204" pitchFamily="34" charset="0"/>
                <a:ea typeface="Arial"/>
                <a:cs typeface="Arial" panose="020B0604020202020204" pitchFamily="34" charset="0"/>
              </a:rPr>
              <a:t>for an upcoming </a:t>
            </a:r>
            <a:r>
              <a:rPr lang="en-US" sz="1200" baseline="0">
                <a:solidFill>
                  <a:schemeClr val="tx1"/>
                </a:solidFill>
                <a:latin typeface="Arial" panose="020B0604020202020204" pitchFamily="34" charset="0"/>
                <a:ea typeface="Arial"/>
                <a:cs typeface="Arial" panose="020B0604020202020204" pitchFamily="34" charset="0"/>
              </a:rPr>
              <a:t>lesson </a:t>
            </a:r>
            <a:r>
              <a:rPr lang="en-US" sz="1200">
                <a:solidFill>
                  <a:schemeClr val="tx1"/>
                </a:solidFill>
                <a:latin typeface="Arial" panose="020B0604020202020204" pitchFamily="34" charset="0"/>
                <a:ea typeface="Arial"/>
                <a:cs typeface="Arial" panose="020B0604020202020204" pitchFamily="34" charset="0"/>
              </a:rPr>
              <a:t>in your instructional resource that engages students in meaningful science discourse. Go through your teacher guide and highlight</a:t>
            </a:r>
            <a:r>
              <a:rPr lang="en-US" sz="1200" baseline="0">
                <a:solidFill>
                  <a:schemeClr val="tx1"/>
                </a:solidFill>
                <a:latin typeface="Arial" panose="020B0604020202020204" pitchFamily="34" charset="0"/>
                <a:ea typeface="Arial"/>
                <a:cs typeface="Arial" panose="020B0604020202020204" pitchFamily="34" charset="0"/>
              </a:rPr>
              <a:t> evidence of the students engaging in discourse . </a:t>
            </a:r>
            <a:r>
              <a:rPr lang="en-US" sz="1200">
                <a:solidFill>
                  <a:schemeClr val="tx1"/>
                </a:solidFill>
                <a:latin typeface="Arial" panose="020B0604020202020204" pitchFamily="34" charset="0"/>
                <a:ea typeface="Arial"/>
                <a:cs typeface="Arial" panose="020B0604020202020204" pitchFamily="34" charset="0"/>
              </a:rPr>
              <a:t>​</a:t>
            </a:r>
            <a:endParaRPr lang="en-US" sz="1200">
              <a:solidFill>
                <a:schemeClr val="tx1"/>
              </a:solidFill>
              <a:latin typeface="Arial" panose="020B0604020202020204" pitchFamily="34" charset="0"/>
              <a:cs typeface="Arial" panose="020B0604020202020204" pitchFamily="34" charset="0"/>
            </a:endParaRPr>
          </a:p>
          <a:p>
            <a:endParaRPr lang="en-US" sz="1200">
              <a:solidFill>
                <a:schemeClr val="tx1"/>
              </a:solidFill>
              <a:latin typeface="Arial" panose="020B0604020202020204" pitchFamily="34" charset="0"/>
              <a:ea typeface="Arial"/>
              <a:cs typeface="Arial" panose="020B0604020202020204" pitchFamily="34" charset="0"/>
            </a:endParaRPr>
          </a:p>
          <a:p>
            <a:pPr rtl="0"/>
            <a:r>
              <a:rPr lang="en-US" sz="1200" baseline="0">
                <a:solidFill>
                  <a:schemeClr val="tx1"/>
                </a:solidFill>
                <a:latin typeface="Arial" panose="020B0604020202020204" pitchFamily="34" charset="0"/>
                <a:ea typeface="Arial"/>
                <a:cs typeface="Arial" panose="020B0604020202020204" pitchFamily="34" charset="0"/>
              </a:rPr>
              <a:t>Consider the following questions:</a:t>
            </a:r>
            <a:r>
              <a:rPr lang="en-US" sz="1200">
                <a:solidFill>
                  <a:schemeClr val="tx1"/>
                </a:solidFill>
                <a:latin typeface="Arial" panose="020B0604020202020204" pitchFamily="34" charset="0"/>
                <a:ea typeface="Arial"/>
                <a:cs typeface="Arial" panose="020B0604020202020204" pitchFamily="34" charset="0"/>
              </a:rPr>
              <a:t>​</a:t>
            </a:r>
          </a:p>
          <a:p>
            <a:endParaRPr lang="en-US" sz="1200">
              <a:solidFill>
                <a:schemeClr val="tx1"/>
              </a:solidFill>
              <a:latin typeface="Arial" panose="020B0604020202020204" pitchFamily="34" charset="0"/>
              <a:ea typeface="Arial"/>
              <a:cs typeface="Arial" panose="020B0604020202020204" pitchFamily="34" charset="0"/>
            </a:endParaRPr>
          </a:p>
          <a:p>
            <a:pPr marL="228600" lvl="0" indent="-228600" rtl="0">
              <a:buFont typeface=""/>
              <a:buAutoNum type="arabicPeriod"/>
            </a:pPr>
            <a:r>
              <a:rPr lang="en-US" sz="1200" baseline="0">
                <a:solidFill>
                  <a:schemeClr val="tx1"/>
                </a:solidFill>
                <a:latin typeface="Arial" panose="020B0604020202020204" pitchFamily="34" charset="0"/>
                <a:ea typeface="Arial"/>
                <a:cs typeface="Arial" panose="020B0604020202020204" pitchFamily="34" charset="0"/>
              </a:rPr>
              <a:t>What is/are the question(s) students are trying to answer through this discussion?</a:t>
            </a:r>
            <a:r>
              <a:rPr lang="en-US" sz="1200">
                <a:solidFill>
                  <a:schemeClr val="tx1"/>
                </a:solidFill>
                <a:latin typeface="Arial" panose="020B0604020202020204" pitchFamily="34" charset="0"/>
                <a:ea typeface="Arial"/>
                <a:cs typeface="Arial" panose="020B0604020202020204" pitchFamily="34" charset="0"/>
              </a:rPr>
              <a:t>​</a:t>
            </a:r>
          </a:p>
          <a:p>
            <a:pPr marL="228600" lvl="0" indent="-228600" rtl="0">
              <a:buFont typeface=""/>
              <a:buAutoNum type="arabicPeriod"/>
            </a:pPr>
            <a:r>
              <a:rPr lang="en-US" sz="1200" baseline="0">
                <a:solidFill>
                  <a:schemeClr val="tx1"/>
                </a:solidFill>
                <a:latin typeface="Arial" panose="020B0604020202020204" pitchFamily="34" charset="0"/>
                <a:ea typeface="Arial"/>
                <a:cs typeface="Arial" panose="020B0604020202020204" pitchFamily="34" charset="0"/>
              </a:rPr>
              <a:t>What is the intended outcome of the discussion? (Coming to consensus on something we just experienced? Figuring out improvements to our model? Designing an investigation? Getting students to realize they have new questions?)</a:t>
            </a:r>
            <a:r>
              <a:rPr lang="en-US" sz="1200">
                <a:solidFill>
                  <a:schemeClr val="tx1"/>
                </a:solidFill>
                <a:latin typeface="Arial" panose="020B0604020202020204" pitchFamily="34" charset="0"/>
                <a:ea typeface="Arial"/>
                <a:cs typeface="Arial" panose="020B0604020202020204" pitchFamily="34" charset="0"/>
              </a:rPr>
              <a:t>​</a:t>
            </a:r>
          </a:p>
          <a:p>
            <a:pPr marL="228600" lvl="0" indent="-228600" rtl="0">
              <a:buFont typeface=""/>
              <a:buAutoNum type="arabicPeriod"/>
            </a:pPr>
            <a:endParaRPr lang="en-US" sz="1200">
              <a:solidFill>
                <a:schemeClr val="tx1"/>
              </a:solidFill>
              <a:latin typeface="Arial" panose="020B0604020202020204" pitchFamily="34" charset="0"/>
              <a:ea typeface="Arial"/>
              <a:cs typeface="Arial" panose="020B0604020202020204" pitchFamily="34" charset="0"/>
            </a:endParaRPr>
          </a:p>
          <a:p>
            <a:pPr marL="0" lvl="0" indent="0" rtl="0">
              <a:buFont typeface=""/>
              <a:buNone/>
            </a:pPr>
            <a:r>
              <a:rPr lang="en-US" sz="1200" b="1" i="1">
                <a:solidFill>
                  <a:schemeClr val="tx1"/>
                </a:solidFill>
                <a:latin typeface="Arial" panose="020B0604020202020204" pitchFamily="34" charset="0"/>
                <a:ea typeface="Arial"/>
                <a:cs typeface="Arial" panose="020B0604020202020204" pitchFamily="34" charset="0"/>
              </a:rPr>
              <a:t>Facilitator Note: </a:t>
            </a:r>
          </a:p>
          <a:p>
            <a:pPr marL="0" lvl="0" indent="0" rtl="0">
              <a:buFont typeface=""/>
              <a:buNone/>
            </a:pPr>
            <a:r>
              <a:rPr lang="en-US" sz="1200" i="1">
                <a:solidFill>
                  <a:schemeClr val="tx1"/>
                </a:solidFill>
                <a:latin typeface="Arial" panose="020B0604020202020204" pitchFamily="34" charset="0"/>
                <a:ea typeface="Arial"/>
                <a:cs typeface="Arial" panose="020B0604020202020204" pitchFamily="34" charset="0"/>
              </a:rPr>
              <a:t>You may ask participants to bring this with them to the next session. This would be a great exercise to complete during common planning time. Participants will be using this lesson to rehearse and prepare to engage students in deep discussion. </a:t>
            </a:r>
          </a:p>
          <a:p>
            <a:endParaRPr lang="en-US"/>
          </a:p>
        </p:txBody>
      </p:sp>
      <p:sp>
        <p:nvSpPr>
          <p:cNvPr id="4" name="Slide Number Placeholder 3"/>
          <p:cNvSpPr>
            <a:spLocks noGrp="1"/>
          </p:cNvSpPr>
          <p:nvPr>
            <p:ph type="sldNum" sz="quarter" idx="5"/>
          </p:nvPr>
        </p:nvSpPr>
        <p:spPr/>
        <p:txBody>
          <a:bodyPr/>
          <a:lstStyle/>
          <a:p>
            <a:fld id="{8D2FB3BF-3714-49A2-AA8B-040CF7F88068}" type="slidenum">
              <a:rPr lang="en-US" smtClean="0"/>
              <a:t>95</a:t>
            </a:fld>
            <a:endParaRPr lang="en-US"/>
          </a:p>
        </p:txBody>
      </p:sp>
    </p:spTree>
    <p:extLst>
      <p:ext uri="{BB962C8B-B14F-4D97-AF65-F5344CB8AC3E}">
        <p14:creationId xmlns:p14="http://schemas.microsoft.com/office/powerpoint/2010/main" val="54423419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latin typeface="Arial" panose="020B0604020202020204" pitchFamily="34" charset="0"/>
                <a:cs typeface="Arial" panose="020B0604020202020204" pitchFamily="34" charset="0"/>
              </a:rPr>
              <a:t>Explain: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tx1"/>
                </a:solidFill>
                <a:latin typeface="Arial" panose="020B0604020202020204" pitchFamily="34" charset="0"/>
                <a:cs typeface="Arial" panose="020B0604020202020204" pitchFamily="34" charset="0"/>
              </a:rPr>
              <a:t>We will now begin session E. </a:t>
            </a:r>
          </a:p>
        </p:txBody>
      </p:sp>
      <p:sp>
        <p:nvSpPr>
          <p:cNvPr id="4" name="Slide Number Placeholder 3"/>
          <p:cNvSpPr>
            <a:spLocks noGrp="1"/>
          </p:cNvSpPr>
          <p:nvPr>
            <p:ph type="sldNum" sz="quarter" idx="5"/>
          </p:nvPr>
        </p:nvSpPr>
        <p:spPr/>
        <p:txBody>
          <a:bodyPr/>
          <a:lstStyle/>
          <a:p>
            <a:fld id="{8D2FB3BF-3714-49A2-AA8B-040CF7F88068}" type="slidenum">
              <a:rPr lang="en-US" smtClean="0"/>
              <a:t>96</a:t>
            </a:fld>
            <a:endParaRPr lang="en-US"/>
          </a:p>
        </p:txBody>
      </p:sp>
    </p:spTree>
    <p:extLst>
      <p:ext uri="{BB962C8B-B14F-4D97-AF65-F5344CB8AC3E}">
        <p14:creationId xmlns:p14="http://schemas.microsoft.com/office/powerpoint/2010/main" val="162459800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5C36D-0A7E-8517-C053-399EDBFAFE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391476-58E0-0738-C7F1-4F00504391F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8D50516-E4ED-2FF1-FAB9-1CE30F9DFAD4}"/>
              </a:ext>
            </a:extLst>
          </p:cNvPr>
          <p:cNvSpPr>
            <a:spLocks noGrp="1"/>
          </p:cNvSpPr>
          <p:nvPr>
            <p:ph type="body" idx="1"/>
          </p:nvPr>
        </p:nvSpPr>
        <p:spPr/>
        <p:txBody>
          <a:bodyPr/>
          <a:lstStyle/>
          <a:p>
            <a:r>
              <a:rPr lang="en-US" b="1">
                <a:solidFill>
                  <a:schemeClr val="tx1"/>
                </a:solidFill>
                <a:latin typeface="Arial" panose="020B0604020202020204" pitchFamily="34" charset="0"/>
                <a:cs typeface="Arial" panose="020B0604020202020204" pitchFamily="34" charset="0"/>
              </a:rPr>
              <a:t>Explain: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Arial" panose="020B0604020202020204" pitchFamily="34" charset="0"/>
                <a:ea typeface="+mn-ea"/>
                <a:cs typeface="Arial" panose="020B0604020202020204" pitchFamily="34" charset="0"/>
              </a:rPr>
              <a:t>We are beginning the final session where our goal is to intentionally plan for meaningful science discourse. </a:t>
            </a:r>
          </a:p>
          <a:p>
            <a:endParaRPr lang="en-US"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C822535-6419-D25E-0774-13C77D234B08}"/>
              </a:ext>
            </a:extLst>
          </p:cNvPr>
          <p:cNvSpPr>
            <a:spLocks noGrp="1"/>
          </p:cNvSpPr>
          <p:nvPr>
            <p:ph type="sldNum" sz="quarter" idx="5"/>
          </p:nvPr>
        </p:nvSpPr>
        <p:spPr/>
        <p:txBody>
          <a:bodyPr/>
          <a:lstStyle/>
          <a:p>
            <a:fld id="{8D2FB3BF-3714-49A2-AA8B-040CF7F88068}" type="slidenum">
              <a:rPr lang="en-US" smtClean="0"/>
              <a:t>97</a:t>
            </a:fld>
            <a:endParaRPr lang="en-US"/>
          </a:p>
        </p:txBody>
      </p:sp>
    </p:spTree>
    <p:extLst>
      <p:ext uri="{BB962C8B-B14F-4D97-AF65-F5344CB8AC3E}">
        <p14:creationId xmlns:p14="http://schemas.microsoft.com/office/powerpoint/2010/main" val="197573153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0CD28-A237-6A3B-C839-8A5E5E0D5D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DA2C4F-F6AB-3162-DD6F-0A6556FD419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DC0FCCC-5F9E-5DE2-6C0F-E8EE953F819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latin typeface="Arial" panose="020B0604020202020204" pitchFamily="34" charset="0"/>
                <a:cs typeface="Arial" panose="020B0604020202020204" pitchFamily="34" charset="0"/>
              </a:rPr>
              <a:t>Explain: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Arial" panose="020B0604020202020204" pitchFamily="34" charset="0"/>
                <a:ea typeface="+mn-ea"/>
                <a:cs typeface="Arial" panose="020B0604020202020204" pitchFamily="34" charset="0"/>
              </a:rPr>
              <a:t>To align with this goal, our focus question is, “How might we intentionally prepare to facilitate science discourse that supports sensemaking for all learners?</a:t>
            </a:r>
          </a:p>
          <a:p>
            <a:endParaRPr lang="en-US">
              <a:cs typeface="Calibri"/>
            </a:endParaRPr>
          </a:p>
        </p:txBody>
      </p:sp>
    </p:spTree>
    <p:extLst>
      <p:ext uri="{BB962C8B-B14F-4D97-AF65-F5344CB8AC3E}">
        <p14:creationId xmlns:p14="http://schemas.microsoft.com/office/powerpoint/2010/main" val="94822729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solidFill>
                  <a:schemeClr val="tx1"/>
                </a:solidFill>
                <a:latin typeface="Arial" panose="020B0604020202020204" pitchFamily="34" charset="0"/>
                <a:ea typeface="Calibri"/>
                <a:cs typeface="Arial" panose="020B0604020202020204" pitchFamily="34" charset="0"/>
              </a:rPr>
              <a:t>Explain: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latin typeface="Arial" panose="020B0604020202020204" pitchFamily="34" charset="0"/>
                <a:ea typeface="Calibri"/>
                <a:cs typeface="Arial" panose="020B0604020202020204" pitchFamily="34" charset="0"/>
              </a:rPr>
              <a:t>The development and ongoing use of classroom agreements can support a safe classroom culture where all students participate in collaborative sensemaking. In circling back to the agreements, think about how you have been doing in attending to the agreements in this learning community. </a:t>
            </a:r>
            <a:r>
              <a:rPr lang="en-US" sz="1200">
                <a:solidFill>
                  <a:schemeClr val="tx1"/>
                </a:solidFill>
                <a:latin typeface="Arial" panose="020B0604020202020204" pitchFamily="34" charset="0"/>
                <a:ea typeface="Cabin"/>
                <a:cs typeface="Arial" panose="020B0604020202020204" pitchFamily="34" charset="0"/>
              </a:rPr>
              <a:t>Place a plus sign next to where you think we are doing well as a learning community. Place a dot near where you think we could improve/continue to work. Take a moment and think about what actions you can take to ensure that you are improving with the agreement that you need to work 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a:solidFill>
                  <a:schemeClr val="tx1"/>
                </a:solidFill>
                <a:latin typeface="Arial" panose="020B0604020202020204" pitchFamily="34" charset="0"/>
                <a:cs typeface="Arial" panose="020B0604020202020204" pitchFamily="34" charset="0"/>
              </a:rPr>
              <a:t>Facilitator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solidFill>
                  <a:schemeClr val="tx1"/>
                </a:solidFill>
                <a:latin typeface="Arial" panose="020B0604020202020204" pitchFamily="34" charset="0"/>
                <a:cs typeface="Arial" panose="020B0604020202020204" pitchFamily="34" charset="0"/>
              </a:rPr>
              <a:t>The agreements should be posted in the room. Allow participants to use a marker or a sticker to identify the area of strength and area of improvement. </a:t>
            </a:r>
            <a:endParaRPr lang="en-US" i="1">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D2FB3BF-3714-49A2-AA8B-040CF7F88068}" type="slidenum">
              <a:rPr lang="en-US" smtClean="0"/>
              <a:t>99</a:t>
            </a:fld>
            <a:endParaRPr lang="en-US"/>
          </a:p>
        </p:txBody>
      </p:sp>
    </p:spTree>
    <p:extLst>
      <p:ext uri="{BB962C8B-B14F-4D97-AF65-F5344CB8AC3E}">
        <p14:creationId xmlns:p14="http://schemas.microsoft.com/office/powerpoint/2010/main" val="15304376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90F885B2-8894-8044-8FDE-175D50DC3849}" type="datetimeFigureOut">
              <a:rPr lang="en-US" smtClean="0"/>
              <a:pPr/>
              <a:t>3/12/2026</a:t>
            </a:fld>
            <a:endParaRPr lang="en-US"/>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latin typeface="Arial" panose="020B0604020202020204" pitchFamily="34" charset="0"/>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3982362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90F885B2-8894-8044-8FDE-175D50DC3849}" type="datetimeFigureOut">
              <a:rPr lang="en-US" smtClean="0"/>
              <a:t>3/12/2026</a:t>
            </a:fld>
            <a:endParaRPr lang="en-US"/>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22027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90F885B2-8894-8044-8FDE-175D50DC3849}" type="datetimeFigureOut">
              <a:rPr lang="en-US" smtClean="0"/>
              <a:t>3/12/2026</a:t>
            </a:fld>
            <a:endParaRPr lang="en-US"/>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16688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32FA69-F2CC-8E44-A069-E9A85C2CDD23}"/>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3/12/2026</a:t>
            </a:fld>
            <a:endParaRPr lang="en-US"/>
          </a:p>
        </p:txBody>
      </p:sp>
      <p:sp>
        <p:nvSpPr>
          <p:cNvPr id="4" name="Footer Placeholder 3">
            <a:extLst>
              <a:ext uri="{FF2B5EF4-FFF2-40B4-BE49-F238E27FC236}">
                <a16:creationId xmlns:a16="http://schemas.microsoft.com/office/drawing/2014/main" id="{19E013E8-1B59-1947-97AA-780C14576EFC}"/>
              </a:ext>
            </a:extLst>
          </p:cNvPr>
          <p:cNvSpPr>
            <a:spLocks noGrp="1"/>
          </p:cNvSpPr>
          <p:nvPr>
            <p:ph type="ftr" sz="quarter" idx="11"/>
          </p:nvPr>
        </p:nvSpPr>
        <p:spPr/>
        <p:txBody>
          <a:bodyPr/>
          <a:lstStyle>
            <a:lvl1pPr>
              <a:defRPr>
                <a:solidFill>
                  <a:srgbClr val="102649"/>
                </a:solidFill>
              </a:defRPr>
            </a:lvl1pPr>
          </a:lstStyle>
          <a:p>
            <a:endParaRPr lang="en-US"/>
          </a:p>
        </p:txBody>
      </p:sp>
      <p:sp>
        <p:nvSpPr>
          <p:cNvPr id="2" name="Title 1">
            <a:extLst>
              <a:ext uri="{FF2B5EF4-FFF2-40B4-BE49-F238E27FC236}">
                <a16:creationId xmlns:a16="http://schemas.microsoft.com/office/drawing/2014/main" id="{B7E8C20D-A7B4-A745-99FE-F5545C06A2BC}"/>
              </a:ext>
            </a:extLst>
          </p:cNvPr>
          <p:cNvSpPr>
            <a:spLocks noGrp="1"/>
          </p:cNvSpPr>
          <p:nvPr>
            <p:ph type="title"/>
          </p:nvPr>
        </p:nvSpPr>
        <p:spPr>
          <a:xfrm>
            <a:off x="838200" y="-1507218"/>
            <a:ext cx="10515600" cy="1325563"/>
          </a:xfrm>
        </p:spPr>
        <p:txBody>
          <a:bodyPr/>
          <a:lstStyle/>
          <a:p>
            <a:r>
              <a:rPr lang="en-US"/>
              <a:t>Click to edit Master title style</a:t>
            </a:r>
          </a:p>
        </p:txBody>
      </p:sp>
    </p:spTree>
    <p:extLst>
      <p:ext uri="{BB962C8B-B14F-4D97-AF65-F5344CB8AC3E}">
        <p14:creationId xmlns:p14="http://schemas.microsoft.com/office/powerpoint/2010/main" val="2657028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lt2"/>
        </a:solidFill>
        <a:effectLst/>
      </p:bgPr>
    </p:bg>
    <p:spTree>
      <p:nvGrpSpPr>
        <p:cNvPr id="1" name="Shape 47"/>
        <p:cNvGrpSpPr/>
        <p:nvPr/>
      </p:nvGrpSpPr>
      <p:grpSpPr>
        <a:xfrm>
          <a:off x="0" y="0"/>
          <a:ext cx="0" cy="0"/>
          <a:chOff x="0" y="0"/>
          <a:chExt cx="0" cy="0"/>
        </a:xfrm>
      </p:grpSpPr>
      <p:sp>
        <p:nvSpPr>
          <p:cNvPr id="48" name="Google Shape;48;g2314cd778d2_0_418"/>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rmAutofit/>
          </a:bodyPr>
          <a:lstStyle>
            <a:lvl1pPr lvl="0" algn="ctr" rtl="0">
              <a:lnSpc>
                <a:spcPct val="90000"/>
              </a:lnSpc>
              <a:spcBef>
                <a:spcPts val="0"/>
              </a:spcBef>
              <a:spcAft>
                <a:spcPts val="0"/>
              </a:spcAft>
              <a:buClr>
                <a:schemeClr val="dk2"/>
              </a:buClr>
              <a:buSzPts val="4400"/>
              <a:buFont typeface="Lato"/>
              <a:buNone/>
              <a:defRPr b="0" i="0">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9" name="Google Shape;49;g2314cd778d2_0_418"/>
          <p:cNvSpPr txBox="1">
            <a:spLocks noGrp="1"/>
          </p:cNvSpPr>
          <p:nvPr>
            <p:ph type="sldNum" idx="12"/>
          </p:nvPr>
        </p:nvSpPr>
        <p:spPr>
          <a:xfrm>
            <a:off x="838200" y="6252460"/>
            <a:ext cx="27432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
        <p:nvSpPr>
          <p:cNvPr id="50" name="Google Shape;50;g2314cd778d2_0_41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b="0" i="0">
                <a:solidFill>
                  <a:schemeClr val="dk2"/>
                </a:solidFill>
                <a:latin typeface="Lato"/>
                <a:ea typeface="Lato"/>
                <a:cs typeface="Lato"/>
                <a:sym typeface="Lato"/>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95656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lt2"/>
        </a:solidFill>
        <a:effectLst/>
      </p:bgPr>
    </p:bg>
    <p:spTree>
      <p:nvGrpSpPr>
        <p:cNvPr id="1" name="Shape 92"/>
        <p:cNvGrpSpPr/>
        <p:nvPr/>
      </p:nvGrpSpPr>
      <p:grpSpPr>
        <a:xfrm>
          <a:off x="0" y="0"/>
          <a:ext cx="0" cy="0"/>
          <a:chOff x="0" y="0"/>
          <a:chExt cx="0" cy="0"/>
        </a:xfrm>
      </p:grpSpPr>
      <p:sp>
        <p:nvSpPr>
          <p:cNvPr id="94" name="Google Shape;94;g23155113580_1_163"/>
          <p:cNvSpPr txBox="1">
            <a:spLocks noGrp="1"/>
          </p:cNvSpPr>
          <p:nvPr>
            <p:ph type="ctrTitle"/>
          </p:nvPr>
        </p:nvSpPr>
        <p:spPr>
          <a:xfrm>
            <a:off x="914400" y="2436813"/>
            <a:ext cx="103632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lt1"/>
              </a:buClr>
              <a:buSzPts val="6000"/>
              <a:buFont typeface="Lato"/>
              <a:buNone/>
              <a:defRPr sz="6000" b="0" i="0">
                <a:solidFill>
                  <a:schemeClr val="lt1"/>
                </a:solidFill>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6" name="Google Shape;96;g23155113580_1_163"/>
          <p:cNvSpPr txBox="1">
            <a:spLocks noGrp="1"/>
          </p:cNvSpPr>
          <p:nvPr>
            <p:ph type="body" idx="1"/>
          </p:nvPr>
        </p:nvSpPr>
        <p:spPr>
          <a:xfrm>
            <a:off x="838200" y="3086659"/>
            <a:ext cx="10515600" cy="19875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chemeClr val="lt1"/>
              </a:buClr>
              <a:buSzPts val="2400"/>
              <a:buNone/>
              <a:defRPr sz="4400" b="0" i="0">
                <a:solidFill>
                  <a:schemeClr val="lt1"/>
                </a:solidFill>
                <a:latin typeface="Lato"/>
                <a:ea typeface="Lato"/>
                <a:cs typeface="Lato"/>
                <a:sym typeface="Lato"/>
              </a:defRPr>
            </a:lvl1pPr>
            <a:lvl2pPr marL="914400" lvl="1" indent="-228600" algn="l" rtl="0">
              <a:lnSpc>
                <a:spcPct val="90000"/>
              </a:lnSpc>
              <a:spcBef>
                <a:spcPts val="500"/>
              </a:spcBef>
              <a:spcAft>
                <a:spcPts val="0"/>
              </a:spcAft>
              <a:buClr>
                <a:schemeClr val="lt1"/>
              </a:buClr>
              <a:buSzPts val="2000"/>
              <a:buNone/>
              <a:defRPr sz="2000">
                <a:solidFill>
                  <a:schemeClr val="lt1"/>
                </a:solidFill>
              </a:defRPr>
            </a:lvl2pPr>
            <a:lvl3pPr marL="1371600" lvl="2" indent="-228600" algn="l" rtl="0">
              <a:lnSpc>
                <a:spcPct val="90000"/>
              </a:lnSpc>
              <a:spcBef>
                <a:spcPts val="500"/>
              </a:spcBef>
              <a:spcAft>
                <a:spcPts val="0"/>
              </a:spcAft>
              <a:buClr>
                <a:schemeClr val="lt1"/>
              </a:buClr>
              <a:buSzPts val="1800"/>
              <a:buNone/>
              <a:defRPr sz="1800">
                <a:solidFill>
                  <a:schemeClr val="lt1"/>
                </a:solidFill>
              </a:defRPr>
            </a:lvl3pPr>
            <a:lvl4pPr marL="1828800" lvl="3" indent="-228600" algn="l" rtl="0">
              <a:lnSpc>
                <a:spcPct val="90000"/>
              </a:lnSpc>
              <a:spcBef>
                <a:spcPts val="500"/>
              </a:spcBef>
              <a:spcAft>
                <a:spcPts val="0"/>
              </a:spcAft>
              <a:buClr>
                <a:schemeClr val="lt1"/>
              </a:buClr>
              <a:buSzPts val="1600"/>
              <a:buNone/>
              <a:defRPr sz="1600">
                <a:solidFill>
                  <a:schemeClr val="lt1"/>
                </a:solidFill>
              </a:defRPr>
            </a:lvl4pPr>
            <a:lvl5pPr marL="2286000" lvl="4" indent="-228600" algn="l" rtl="0">
              <a:lnSpc>
                <a:spcPct val="90000"/>
              </a:lnSpc>
              <a:spcBef>
                <a:spcPts val="500"/>
              </a:spcBef>
              <a:spcAft>
                <a:spcPts val="0"/>
              </a:spcAft>
              <a:buClr>
                <a:schemeClr val="lt1"/>
              </a:buClr>
              <a:buSzPts val="1600"/>
              <a:buNone/>
              <a:defRPr sz="1600">
                <a:solidFill>
                  <a:schemeClr val="lt1"/>
                </a:solidFill>
              </a:defRPr>
            </a:lvl5pPr>
            <a:lvl6pPr marL="2743200" lvl="5" indent="-228600" algn="l" rtl="0">
              <a:lnSpc>
                <a:spcPct val="90000"/>
              </a:lnSpc>
              <a:spcBef>
                <a:spcPts val="500"/>
              </a:spcBef>
              <a:spcAft>
                <a:spcPts val="0"/>
              </a:spcAft>
              <a:buClr>
                <a:schemeClr val="lt1"/>
              </a:buClr>
              <a:buSzPts val="1600"/>
              <a:buNone/>
              <a:defRPr sz="1600">
                <a:solidFill>
                  <a:schemeClr val="lt1"/>
                </a:solidFill>
              </a:defRPr>
            </a:lvl6pPr>
            <a:lvl7pPr marL="3200400" lvl="6" indent="-228600" algn="l" rtl="0">
              <a:lnSpc>
                <a:spcPct val="90000"/>
              </a:lnSpc>
              <a:spcBef>
                <a:spcPts val="500"/>
              </a:spcBef>
              <a:spcAft>
                <a:spcPts val="0"/>
              </a:spcAft>
              <a:buClr>
                <a:schemeClr val="lt1"/>
              </a:buClr>
              <a:buSzPts val="1600"/>
              <a:buNone/>
              <a:defRPr sz="1600">
                <a:solidFill>
                  <a:schemeClr val="lt1"/>
                </a:solidFill>
              </a:defRPr>
            </a:lvl7pPr>
            <a:lvl8pPr marL="3657600" lvl="7" indent="-228600" algn="l" rtl="0">
              <a:lnSpc>
                <a:spcPct val="90000"/>
              </a:lnSpc>
              <a:spcBef>
                <a:spcPts val="500"/>
              </a:spcBef>
              <a:spcAft>
                <a:spcPts val="0"/>
              </a:spcAft>
              <a:buClr>
                <a:schemeClr val="lt1"/>
              </a:buClr>
              <a:buSzPts val="1600"/>
              <a:buNone/>
              <a:defRPr sz="1600">
                <a:solidFill>
                  <a:schemeClr val="lt1"/>
                </a:solidFill>
              </a:defRPr>
            </a:lvl8pPr>
            <a:lvl9pPr marL="4114800" lvl="8" indent="-228600" algn="l" rtl="0">
              <a:lnSpc>
                <a:spcPct val="90000"/>
              </a:lnSpc>
              <a:spcBef>
                <a:spcPts val="500"/>
              </a:spcBef>
              <a:spcAft>
                <a:spcPts val="0"/>
              </a:spcAft>
              <a:buClr>
                <a:schemeClr val="lt1"/>
              </a:buClr>
              <a:buSzPts val="1600"/>
              <a:buNone/>
              <a:defRPr sz="1600">
                <a:solidFill>
                  <a:schemeClr val="lt1"/>
                </a:solidFill>
              </a:defRPr>
            </a:lvl9pPr>
          </a:lstStyle>
          <a:p>
            <a:endParaRPr/>
          </a:p>
        </p:txBody>
      </p:sp>
    </p:spTree>
    <p:extLst>
      <p:ext uri="{BB962C8B-B14F-4D97-AF65-F5344CB8AC3E}">
        <p14:creationId xmlns:p14="http://schemas.microsoft.com/office/powerpoint/2010/main" val="2706507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bg>
      <p:bgPr>
        <a:solidFill>
          <a:schemeClr val="lt2"/>
        </a:solidFill>
        <a:effectLst/>
      </p:bgPr>
    </p:bg>
    <p:spTree>
      <p:nvGrpSpPr>
        <p:cNvPr id="1" name="Shape 71"/>
        <p:cNvGrpSpPr/>
        <p:nvPr/>
      </p:nvGrpSpPr>
      <p:grpSpPr>
        <a:xfrm>
          <a:off x="0" y="0"/>
          <a:ext cx="0" cy="0"/>
          <a:chOff x="0" y="0"/>
          <a:chExt cx="0" cy="0"/>
        </a:xfrm>
      </p:grpSpPr>
      <p:sp>
        <p:nvSpPr>
          <p:cNvPr id="72" name="Google Shape;72;g2314cd778d2_0_442"/>
          <p:cNvSpPr txBox="1">
            <a:spLocks noGrp="1"/>
          </p:cNvSpPr>
          <p:nvPr>
            <p:ph type="title"/>
          </p:nvPr>
        </p:nvSpPr>
        <p:spPr>
          <a:xfrm>
            <a:off x="839788" y="365126"/>
            <a:ext cx="10515600" cy="1325700"/>
          </a:xfrm>
          <a:prstGeom prst="rect">
            <a:avLst/>
          </a:prstGeom>
          <a:noFill/>
          <a:ln>
            <a:noFill/>
          </a:ln>
        </p:spPr>
        <p:txBody>
          <a:bodyPr spcFirstLastPara="1" wrap="square" lIns="91425" tIns="45700" rIns="91425" bIns="45700" anchor="ctr" anchorCtr="0">
            <a:normAutofit/>
          </a:bodyPr>
          <a:lstStyle>
            <a:lvl1pPr lvl="0" algn="ctr" rtl="0">
              <a:lnSpc>
                <a:spcPct val="90000"/>
              </a:lnSpc>
              <a:spcBef>
                <a:spcPts val="0"/>
              </a:spcBef>
              <a:spcAft>
                <a:spcPts val="0"/>
              </a:spcAft>
              <a:buClr>
                <a:schemeClr val="dk2"/>
              </a:buClr>
              <a:buSzPts val="1800"/>
              <a:buNone/>
              <a:defRPr b="0" i="0">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3" name="Google Shape;73;g2314cd778d2_0_442"/>
          <p:cNvSpPr txBox="1">
            <a:spLocks noGrp="1"/>
          </p:cNvSpPr>
          <p:nvPr>
            <p:ph type="body" idx="1"/>
          </p:nvPr>
        </p:nvSpPr>
        <p:spPr>
          <a:xfrm>
            <a:off x="839789" y="1895475"/>
            <a:ext cx="51576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b="0" i="0">
                <a:latin typeface="Lato"/>
                <a:ea typeface="Lato"/>
                <a:cs typeface="Lato"/>
                <a:sym typeface="Lato"/>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74" name="Google Shape;74;g2314cd778d2_0_442"/>
          <p:cNvSpPr txBox="1">
            <a:spLocks noGrp="1"/>
          </p:cNvSpPr>
          <p:nvPr>
            <p:ph type="body" idx="2"/>
          </p:nvPr>
        </p:nvSpPr>
        <p:spPr>
          <a:xfrm>
            <a:off x="6172200" y="1895475"/>
            <a:ext cx="51832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b="0" i="0">
                <a:latin typeface="Lato"/>
                <a:ea typeface="Lato"/>
                <a:cs typeface="Lato"/>
                <a:sym typeface="Lato"/>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75" name="Google Shape;75;g2314cd778d2_0_442"/>
          <p:cNvSpPr txBox="1">
            <a:spLocks noGrp="1"/>
          </p:cNvSpPr>
          <p:nvPr>
            <p:ph type="sldNum" idx="12"/>
          </p:nvPr>
        </p:nvSpPr>
        <p:spPr>
          <a:xfrm>
            <a:off x="838200" y="6252460"/>
            <a:ext cx="27432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70649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1BD7323-49BF-4C97-8773-5EC64C492009}" type="slidenum">
              <a:rPr lang="en-US" smtClean="0"/>
              <a:pPr/>
              <a:t>‹#›</a:t>
            </a:fld>
            <a:endParaRPr lang="en-US"/>
          </a:p>
        </p:txBody>
      </p:sp>
    </p:spTree>
    <p:extLst>
      <p:ext uri="{BB962C8B-B14F-4D97-AF65-F5344CB8AC3E}">
        <p14:creationId xmlns:p14="http://schemas.microsoft.com/office/powerpoint/2010/main" val="3957899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1146679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0F885B2-8894-8044-8FDE-175D50DC3849}" type="datetimeFigureOut">
              <a:rPr lang="en-US" smtClean="0"/>
              <a:t>3/12/2026</a:t>
            </a:fld>
            <a:endParaRPr lang="en-US"/>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46679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3/12/2026</a:t>
            </a:fld>
            <a:endParaRPr lang="en-US"/>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latin typeface="Arial" panose="020B0604020202020204" pitchFamily="34" charset="0"/>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83887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90F885B2-8894-8044-8FDE-175D50DC3849}" type="datetimeFigureOut">
              <a:rPr lang="en-US" smtClean="0"/>
              <a:t>3/12/2026</a:t>
            </a:fld>
            <a:endParaRPr lang="en-US"/>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82104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90F885B2-8894-8044-8FDE-175D50DC3849}" type="datetimeFigureOut">
              <a:rPr lang="en-US" smtClean="0"/>
              <a:t>3/12/2026</a:t>
            </a:fld>
            <a:endParaRPr lang="en-US"/>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64063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3/12/2026</a:t>
            </a:fld>
            <a:endParaRPr lang="en-US"/>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3274293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3/12/2026</a:t>
            </a:fld>
            <a:endParaRPr lang="en-US"/>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1203898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3/12/2026</a:t>
            </a:fld>
            <a:endParaRPr lang="en-US"/>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latin typeface="Arial" panose="020B0604020202020204" pitchFamily="34" charset="0"/>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2832705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90F885B2-8894-8044-8FDE-175D50DC3849}" type="datetimeFigureOut">
              <a:rPr lang="en-US" smtClean="0"/>
              <a:t>3/12/2026</a:t>
            </a:fld>
            <a:endParaRPr lang="en-US"/>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63610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Arial" panose="020B0604020202020204" pitchFamily="34" charset="0"/>
              </a:defRPr>
            </a:lvl1pPr>
          </a:lstStyle>
          <a:p>
            <a:fld id="{90F885B2-8894-8044-8FDE-175D50DC3849}" type="datetimeFigureOut">
              <a:rPr lang="en-US" smtClean="0"/>
              <a:pPr/>
              <a:t>3/12/2026</a:t>
            </a:fld>
            <a:endParaRPr lang="en-US"/>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defRPr>
            </a:lvl1pPr>
          </a:lstStyle>
          <a:p>
            <a:endParaRPr lang="en-US"/>
          </a:p>
        </p:txBody>
      </p:sp>
    </p:spTree>
    <p:extLst>
      <p:ext uri="{BB962C8B-B14F-4D97-AF65-F5344CB8AC3E}">
        <p14:creationId xmlns:p14="http://schemas.microsoft.com/office/powerpoint/2010/main" val="2271339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 id="2147483665" r:id="rId16"/>
  </p:sldLayoutIdLst>
  <p:txStyles>
    <p:titleStyle>
      <a:lvl1pPr algn="l" defTabSz="914400" rtl="0" eaLnBrk="1" latinLnBrk="0" hangingPunct="1">
        <a:lnSpc>
          <a:spcPct val="90000"/>
        </a:lnSpc>
        <a:spcBef>
          <a:spcPct val="0"/>
        </a:spcBef>
        <a:buNone/>
        <a:defRPr sz="4400" kern="1200">
          <a:solidFill>
            <a:srgbClr val="007780"/>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Arial" panose="020B0604020202020204" pitchFamily="34" charset="0"/>
              </a:defRPr>
            </a:lvl1pPr>
          </a:lstStyle>
          <a:p>
            <a:endParaRPr lang="en-US"/>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defRPr>
            </a:lvl1pPr>
          </a:lstStyle>
          <a:p>
            <a:endParaRPr lang="en-US"/>
          </a:p>
        </p:txBody>
      </p:sp>
    </p:spTree>
    <p:extLst>
      <p:ext uri="{BB962C8B-B14F-4D97-AF65-F5344CB8AC3E}">
        <p14:creationId xmlns:p14="http://schemas.microsoft.com/office/powerpoint/2010/main" val="2271339680"/>
      </p:ext>
    </p:extLst>
  </p:cSld>
  <p:clrMap bg1="lt1" tx1="dk1" bg2="lt2" tx2="dk2" accent1="accent1" accent2="accent2" accent3="accent3" accent4="accent4" accent5="accent5" accent6="accent6" hlink="hlink" folHlink="folHlink"/>
  <p:sldLayoutIdLst>
    <p:sldLayoutId id="2147483667" r:id="rId1"/>
  </p:sldLayoutIdLst>
  <p:hf sldNum="0" hdr="0" ftr="0" dt="0"/>
  <p:txStyles>
    <p:titleStyle>
      <a:lvl1pPr algn="l" defTabSz="914400" rtl="0" eaLnBrk="1" latinLnBrk="0" hangingPunct="1">
        <a:lnSpc>
          <a:spcPct val="90000"/>
        </a:lnSpc>
        <a:spcBef>
          <a:spcPct val="0"/>
        </a:spcBef>
        <a:buNone/>
        <a:defRPr sz="4400" kern="1200">
          <a:solidFill>
            <a:srgbClr val="007780"/>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s://openscied.org/wp-content/uploads/2023/12/Handout-3-Discussion-Types-OpenSciEd-1.pdf" TargetMode="External"/><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02.xml.rels><?xml version="1.0" encoding="UTF-8" standalone="yes"?>
<Relationships xmlns="http://schemas.openxmlformats.org/package/2006/relationships"><Relationship Id="rId3" Type="http://schemas.openxmlformats.org/officeDocument/2006/relationships/hyperlink" Target="https://openscied.org/curriculum/middle-school/6-3-weather-climate-water-cycling-unit-download/" TargetMode="External"/><Relationship Id="rId2" Type="http://schemas.openxmlformats.org/officeDocument/2006/relationships/notesSlide" Target="../notesSlides/notesSlide102.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103.xml.rels><?xml version="1.0" encoding="UTF-8" standalone="yes"?>
<Relationships xmlns="http://schemas.openxmlformats.org/package/2006/relationships"><Relationship Id="rId3" Type="http://schemas.openxmlformats.org/officeDocument/2006/relationships/hyperlink" Target="https://www.education.ky.gov/curriculum/standards/kyacadstand/Documents/Lesson_Rehearsal_Protocol.pdf" TargetMode="External"/><Relationship Id="rId2" Type="http://schemas.openxmlformats.org/officeDocument/2006/relationships/notesSlide" Target="../notesSlides/notesSlide103.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hyperlink" Target="https://openscied.org/curriculum/middle-school/6-3-weather-climate-water-cycling-unit-download/"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hyperlink" Target="https://openscied.org/wp-content/uploads/2023/12/Handout-3-Discussion-Types-OpenSciEd-1.pdf" TargetMode="Externa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education.ky.gov/curriculum/standards/kyacadstand/Documents/Kentucky_Academic_Standards_for_Science_2022.pdf"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chrome-extension://efaidnbmnnnibpcajpcglclefindmkaj/https:/www.education.ky.gov/curriculum/standards/kyacadstand/Documents/Lesson_Rehearsal_Protocol.pdf" TargetMode="External"/><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https://docs.google.com/forms/d/e/1FAIpQLSeuG8yhFeJ_wetxeFJL04cjy6NTa0IHVrHTn7hb2jipNvWH0w/viewform" TargetMode="External"/><Relationship Id="rId2" Type="http://schemas.openxmlformats.org/officeDocument/2006/relationships/notesSlide" Target="../notesSlides/notesSlide116.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hyperlink" Target="https://www.openscied.org/communicating-poster/" TargetMode="Externa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hyperlink" Target="https://learninginplaces.org/frameworks/culture-learning-and-identity-framework/"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flickr.com/photos/intuit/7210296212"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nsta.org/science-and-children/science-and-children-mayjune-2023/walking-walk-and-talking-talk#B1" TargetMode="External"/><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hyperlink" Target="https://openclipart.org/detail/168575/safety-helmet-by-jonata" TargetMode="External"/><Relationship Id="rId5" Type="http://schemas.openxmlformats.org/officeDocument/2006/relationships/image" Target="../media/image15.png"/><Relationship Id="rId4" Type="http://schemas.openxmlformats.org/officeDocument/2006/relationships/hyperlink" Target="https://www.pngall.com/graduation-cap-pn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 Id="rId9" Type="http://schemas.openxmlformats.org/officeDocument/2006/relationships/image" Target="../media/image17.png"/></Relationships>
</file>

<file path=ppt/slides/_rels/slide3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7.png"/><Relationship Id="rId7"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hyperlink" Target="https://openclipart.org/detail/168575/safety-helmet-by-jonata"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jpe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stemteachingtools.org/assets/landscapes/Protocolsv2_08.pdf"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3" Type="http://schemas.openxmlformats.org/officeDocument/2006/relationships/hyperlink" Target="https://www.education.ky.gov/curriculum/standards/kyacadstand/Documents/STEM_Teaching_Tool_6_Productive%20ScienceTalk.pdf"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hyperlink" Target="https://openclipart.org/detail/245365/Paint-Brush-with-Dye-16" TargetMode="External"/><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hyperlink" Target="https://www.education.ky.gov/curriculum/standards/kyacadstand/Documents/EPIB_1_Science.pdf"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nam11.safelinks.protection.outlook.com/?url=https%3A%2F%2Fdrive.google.com%2Ffile%2Fd%2F1KvMh4rIm0HKrsvV7e1JawFODLNAbzxpp%2Fview%3Fusp%3Ddrive_web&amp;data=05%7C01%7Cerica.baker%40education.ky.gov%7C59b37a5db4b740b832a308db50c5ef56%7C9360c11f90e64706ad0025fcdc9e2ed1%7C0%7C0%7C638192583314684153%7CUnknown%7CTWFpbGZsb3d8eyJWIjoiMC4wLjAwMDAiLCJQIjoiV2luMzIiLCJBTiI6Ik1haWwiLCJXVCI6Mn0%3D%7C3000%7C%7C%7C&amp;sdata=eYww8Z4FzKF3h9hQO5mZzKpoDvBfgJWkgO5ZtVyrFdQ%3D&amp;reserved=0" TargetMode="External"/><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hyperlink" Target="https://docs.google.com/document/d/1N3ATatpmxx7mWSYetg2xOx_Pa3FUzOsH/edit?usp=drive_link"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2.xml"/><Relationship Id="rId1" Type="http://schemas.openxmlformats.org/officeDocument/2006/relationships/slideLayout" Target="../slideLayouts/slideLayout16.xml"/><Relationship Id="rId4" Type="http://schemas.openxmlformats.org/officeDocument/2006/relationships/hyperlink" Target="https://www.education.ky.gov/curriculum/standards/kyacadstand/Documents/Features_of_Classroom_Culture.pdf"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8" Type="http://schemas.openxmlformats.org/officeDocument/2006/relationships/hyperlink" Target="https://www.education.ky.gov/curriculum/standards/kyacadstand/Documents/Primary_Class_Video_Transcript.pdf" TargetMode="External"/><Relationship Id="rId3" Type="http://schemas.openxmlformats.org/officeDocument/2006/relationships/hyperlink" Target="https://www.yout-ube.com/watch?v=rCt3XX9gB1I&amp;list=PLSLDxqPb5NQnpEJL35XPm_MmkVNvPvExw&amp;index=6" TargetMode="External"/><Relationship Id="rId7" Type="http://schemas.openxmlformats.org/officeDocument/2006/relationships/hyperlink" Target="https://www.yout-ube.com/watch?v=skr9LkF4Ij0" TargetMode="External"/><Relationship Id="rId2" Type="http://schemas.openxmlformats.org/officeDocument/2006/relationships/notesSlide" Target="../notesSlides/notesSlide64.xml"/><Relationship Id="rId1" Type="http://schemas.openxmlformats.org/officeDocument/2006/relationships/slideLayout" Target="../slideLayouts/slideLayout13.xml"/><Relationship Id="rId6" Type="http://schemas.openxmlformats.org/officeDocument/2006/relationships/hyperlink" Target="https://www.education.ky.gov/curriculum/standards/kyacadstand/Documents/High_School_Classroom_Video_Transcript.pdf" TargetMode="External"/><Relationship Id="rId5" Type="http://schemas.openxmlformats.org/officeDocument/2006/relationships/hyperlink" Target="https://www.academically-productive-talk.org/a-science-11-hotpacks-full" TargetMode="External"/><Relationship Id="rId10" Type="http://schemas.openxmlformats.org/officeDocument/2006/relationships/hyperlink" Target="https://www.education.ky.gov/curriculum/standards/kyacadstand/Documents/Intermediate_Classroom_Video_Transcript.pdf" TargetMode="External"/><Relationship Id="rId4" Type="http://schemas.openxmlformats.org/officeDocument/2006/relationships/hyperlink" Target="https://www.education.ky.gov/curriculum/standards/kyacadstand/Documents/Middle_School_Classroom_Transcript.pdf" TargetMode="External"/><Relationship Id="rId9" Type="http://schemas.openxmlformats.org/officeDocument/2006/relationships/hyperlink" Target="https://www.academically-productive-talk.org/a-decomposers-science-grade5-full"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67.xml.rels><?xml version="1.0" encoding="UTF-8" standalone="yes"?>
<Relationships xmlns="http://schemas.openxmlformats.org/package/2006/relationships"><Relationship Id="rId3" Type="http://schemas.openxmlformats.org/officeDocument/2006/relationships/hyperlink" Target="https://stem4els.wceruw.org/resources/WIDA-Doing-and-Talking-Science.pdf#page=25"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3.xml"/><Relationship Id="rId1" Type="http://schemas.openxmlformats.org/officeDocument/2006/relationships/slideLayout" Target="../slideLayouts/slideLayout12.xml"/><Relationship Id="rId4" Type="http://schemas.openxmlformats.org/officeDocument/2006/relationships/hyperlink" Target="https://thegrandmalogbook.blogspot.com/2020/07/the-watsons-talking-about-labour.html"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inquiryproject.terc.edu/shared/pd/TalkScience_Primer.pdf"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8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4.xml"/><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6.xml"/><Relationship Id="rId1" Type="http://schemas.openxmlformats.org/officeDocument/2006/relationships/slideLayout" Target="../slideLayouts/slideLayout12.xml"/><Relationship Id="rId5" Type="http://schemas.openxmlformats.org/officeDocument/2006/relationships/hyperlink" Target="https://openscied-uploads-production.s3.amazonaws.com/G6_UWC/hires/6.3%20Teacher%20Edition.pdf#page=59" TargetMode="External"/><Relationship Id="rId4" Type="http://schemas.openxmlformats.org/officeDocument/2006/relationships/hyperlink" Target="https://www.education.ky.gov/curriculum/standards/kyacadstand/Documents/Kentucky_Academic_Standards_for_Science_2022.pdf" TargetMode="Externa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8.xml"/><Relationship Id="rId1" Type="http://schemas.openxmlformats.org/officeDocument/2006/relationships/slideLayout" Target="../slideLayouts/slideLayout12.xml"/><Relationship Id="rId4" Type="http://schemas.openxmlformats.org/officeDocument/2006/relationships/hyperlink" Target="https://www.education.ky.gov/curriculum/standards/kyacadstand/Documents/Kentucky_Academic_Standards_for_Science_2022.pdf" TargetMode="Externa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0.xml"/><Relationship Id="rId1" Type="http://schemas.openxmlformats.org/officeDocument/2006/relationships/slideLayout" Target="../slideLayouts/slideLayout12.xml"/><Relationship Id="rId4" Type="http://schemas.openxmlformats.org/officeDocument/2006/relationships/hyperlink" Target="https://www.education.ky.gov/curriculum/standards/kyacadstand/Documents/Kentucky_Academic_Standards_for_Science_2022.pdf"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1.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s://www.education.ky.gov/curriculum/standards/kyacadstand/Documents/Science_Lesson_Internalization_Protocol.pdf" TargetMode="External"/><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189A-6FB4-E44C-B710-7D3A72EB7571}"/>
              </a:ext>
            </a:extLst>
          </p:cNvPr>
          <p:cNvSpPr>
            <a:spLocks noGrp="1"/>
          </p:cNvSpPr>
          <p:nvPr>
            <p:ph type="ctrTitle"/>
          </p:nvPr>
        </p:nvSpPr>
        <p:spPr>
          <a:xfrm>
            <a:off x="2032000" y="1077373"/>
            <a:ext cx="10160000" cy="3445164"/>
          </a:xfrm>
        </p:spPr>
        <p:txBody>
          <a:bodyPr vert="horz" lIns="91440" tIns="45720" rIns="91440" bIns="45720" rtlCol="0" anchor="ctr">
            <a:noAutofit/>
          </a:bodyPr>
          <a:lstStyle/>
          <a:p>
            <a:br>
              <a:rPr lang="en-US" dirty="0">
                <a:latin typeface="Franklin Gothic"/>
              </a:rPr>
            </a:br>
            <a:br>
              <a:rPr lang="en-US" dirty="0">
                <a:latin typeface="Franklin Gothic Medium" panose="020B0603020102020204" pitchFamily="34" charset="0"/>
                <a:cs typeface="Arial"/>
              </a:rPr>
            </a:br>
            <a:r>
              <a:rPr lang="en-US" b="1" dirty="0">
                <a:latin typeface="+mj-lt"/>
              </a:rPr>
              <a:t>Science Discourse: Supporting Sensemaking for All Learners</a:t>
            </a:r>
            <a:br>
              <a:rPr lang="en-US" dirty="0">
                <a:latin typeface="+mj-lt"/>
                <a:cs typeface="Arial"/>
              </a:rPr>
            </a:br>
            <a:endParaRPr lang="en-US" dirty="0">
              <a:latin typeface="+mj-lt"/>
              <a:cs typeface="Arial"/>
            </a:endParaRPr>
          </a:p>
          <a:p>
            <a:endParaRPr lang="en-US" b="1" dirty="0">
              <a:latin typeface="Franklin Gothic"/>
            </a:endParaRPr>
          </a:p>
        </p:txBody>
      </p:sp>
      <p:pic>
        <p:nvPicPr>
          <p:cNvPr id="1028" name="Picture 4" descr="Creative Commons Attribution-ShareAlike 4.0 International Logo">
            <a:extLst>
              <a:ext uri="{FF2B5EF4-FFF2-40B4-BE49-F238E27FC236}">
                <a16:creationId xmlns:a16="http://schemas.microsoft.com/office/drawing/2014/main" id="{916E76DD-FB58-C7EB-D39F-DCD1B57C20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7137" y="6358142"/>
            <a:ext cx="895350"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0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4BB9E-2314-9F93-5715-9A2836147E51}"/>
              </a:ext>
            </a:extLst>
          </p:cNvPr>
          <p:cNvSpPr>
            <a:spLocks noGrp="1"/>
          </p:cNvSpPr>
          <p:nvPr>
            <p:ph type="title"/>
          </p:nvPr>
        </p:nvSpPr>
        <p:spPr>
          <a:xfrm>
            <a:off x="1066800" y="511629"/>
            <a:ext cx="10058399" cy="999926"/>
          </a:xfrm>
        </p:spPr>
        <p:txBody>
          <a:bodyPr>
            <a:normAutofit/>
          </a:bodyPr>
          <a:lstStyle/>
          <a:p>
            <a:r>
              <a:rPr lang="en-US">
                <a:latin typeface="+mj-lt"/>
                <a:cs typeface="Arial"/>
              </a:rPr>
              <a:t>Group Agreements</a:t>
            </a:r>
          </a:p>
          <a:p>
            <a:endParaRPr lang="en-US">
              <a:cs typeface="Arial"/>
            </a:endParaRPr>
          </a:p>
        </p:txBody>
      </p:sp>
      <p:sp>
        <p:nvSpPr>
          <p:cNvPr id="6" name="TextBox 5">
            <a:extLst>
              <a:ext uri="{FF2B5EF4-FFF2-40B4-BE49-F238E27FC236}">
                <a16:creationId xmlns:a16="http://schemas.microsoft.com/office/drawing/2014/main" id="{1FFEF8AD-285B-991C-E61E-C9CAD64C6974}"/>
              </a:ext>
            </a:extLst>
          </p:cNvPr>
          <p:cNvSpPr txBox="1"/>
          <p:nvPr/>
        </p:nvSpPr>
        <p:spPr>
          <a:xfrm>
            <a:off x="996457" y="1672562"/>
            <a:ext cx="5099542" cy="2675604"/>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effectLst/>
                <a:uLnTx/>
                <a:uFillTx/>
                <a:latin typeface="Franklin Gothic Book"/>
                <a:ea typeface="+mn-ea"/>
                <a:cs typeface="Arial"/>
              </a:rPr>
              <a:t>We share ideas even when we are not sure.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effectLst/>
                <a:uLnTx/>
                <a:uFillTx/>
                <a:latin typeface="Franklin Gothic Book"/>
                <a:ea typeface="+mn-ea"/>
                <a:cs typeface="Arial"/>
              </a:rPr>
              <a:t>We look, listen and consider each other’s ideas.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effectLst/>
                <a:uLnTx/>
                <a:uFillTx/>
                <a:latin typeface="Franklin Gothic Book"/>
                <a:ea typeface="+mn-ea"/>
                <a:cs typeface="Arial"/>
              </a:rPr>
              <a:t>We let our ideas change and grow.</a:t>
            </a:r>
          </a:p>
        </p:txBody>
      </p:sp>
      <p:sp>
        <p:nvSpPr>
          <p:cNvPr id="5" name="Thought Bubble: Cloud 4">
            <a:extLst>
              <a:ext uri="{FF2B5EF4-FFF2-40B4-BE49-F238E27FC236}">
                <a16:creationId xmlns:a16="http://schemas.microsoft.com/office/drawing/2014/main" id="{FFAEC2D5-2DCC-BAE9-3516-8B74245C4B83}"/>
              </a:ext>
              <a:ext uri="{C183D7F6-B498-43B3-948B-1728B52AA6E4}">
                <adec:decorative xmlns:adec="http://schemas.microsoft.com/office/drawing/2017/decorative" val="1"/>
              </a:ext>
            </a:extLst>
          </p:cNvPr>
          <p:cNvSpPr/>
          <p:nvPr/>
        </p:nvSpPr>
        <p:spPr>
          <a:xfrm>
            <a:off x="7151076" y="1390397"/>
            <a:ext cx="3974123" cy="2639954"/>
          </a:xfrm>
          <a:prstGeom prst="cloudCallou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35B6339-2FD7-D875-5CF1-56328A775439}"/>
              </a:ext>
            </a:extLst>
          </p:cNvPr>
          <p:cNvSpPr>
            <a:spLocks noGrp="1"/>
          </p:cNvSpPr>
          <p:nvPr>
            <p:ph idx="1"/>
          </p:nvPr>
        </p:nvSpPr>
        <p:spPr>
          <a:xfrm>
            <a:off x="7649303" y="1860373"/>
            <a:ext cx="2965938" cy="2042990"/>
          </a:xfrm>
        </p:spPr>
        <p:txBody>
          <a:bodyPr vert="horz" lIns="91440" tIns="45720" rIns="91440" bIns="45720" rtlCol="0" anchor="t">
            <a:normAutofit lnSpcReduction="10000"/>
          </a:bodyPr>
          <a:lstStyle/>
          <a:p>
            <a:pPr marL="457200" lvl="1" indent="0">
              <a:buNone/>
            </a:pPr>
            <a:r>
              <a:rPr lang="en-US">
                <a:solidFill>
                  <a:schemeClr val="tx1"/>
                </a:solidFill>
                <a:latin typeface="Franklin Gothic Book"/>
                <a:cs typeface="Arial"/>
              </a:rPr>
              <a:t>What do these agreements mean? What would they look, sound and feel like?</a:t>
            </a:r>
          </a:p>
          <a:p>
            <a:pPr marL="457200" lvl="1" indent="0">
              <a:buNone/>
            </a:pPr>
            <a:endParaRPr lang="en-US">
              <a:solidFill>
                <a:schemeClr val="tx1"/>
              </a:solidFill>
              <a:latin typeface="Franklin Gothic Book"/>
              <a:cs typeface="Arial"/>
            </a:endParaRPr>
          </a:p>
          <a:p>
            <a:pPr lvl="1"/>
            <a:endParaRPr lang="en-US">
              <a:solidFill>
                <a:schemeClr val="tx1"/>
              </a:solidFill>
              <a:latin typeface="Franklin Gothic Book"/>
              <a:cs typeface="Arial"/>
            </a:endParaRPr>
          </a:p>
          <a:p>
            <a:pPr marL="457200" lvl="1" indent="0">
              <a:buNone/>
            </a:pPr>
            <a:endParaRPr lang="en-US">
              <a:cs typeface="Arial"/>
            </a:endParaRPr>
          </a:p>
        </p:txBody>
      </p:sp>
      <p:sp>
        <p:nvSpPr>
          <p:cNvPr id="4" name="TextBox 3">
            <a:extLst>
              <a:ext uri="{FF2B5EF4-FFF2-40B4-BE49-F238E27FC236}">
                <a16:creationId xmlns:a16="http://schemas.microsoft.com/office/drawing/2014/main" id="{4C74F3ED-D88D-CB9F-1567-200CCDC9862C}"/>
              </a:ext>
              <a:ext uri="{C183D7F6-B498-43B3-948B-1728B52AA6E4}">
                <adec:decorative xmlns:adec="http://schemas.microsoft.com/office/drawing/2017/decorative" val="0"/>
              </a:ext>
            </a:extLst>
          </p:cNvPr>
          <p:cNvSpPr txBox="1"/>
          <p:nvPr/>
        </p:nvSpPr>
        <p:spPr>
          <a:xfrm>
            <a:off x="690282" y="4710473"/>
            <a:ext cx="10058399" cy="424732"/>
          </a:xfrm>
          <a:prstGeom prst="rect">
            <a:avLst/>
          </a:prstGeom>
          <a:noFill/>
        </p:spPr>
        <p:txBody>
          <a:bodyPr wrap="square" rtlCol="0">
            <a:spAutoFit/>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Franklin Gothic Book"/>
                <a:ea typeface="+mn-ea"/>
                <a:cs typeface="Arial"/>
              </a:rPr>
              <a:t>Take a moment to write your thoughts to this question.</a:t>
            </a:r>
            <a:endParaRPr kumimoji="0" lang="en-US" sz="2400" b="0" i="0" u="none" strike="noStrike" kern="1200" cap="none" spc="0" normalizeH="0" baseline="0" noProof="0">
              <a:ln>
                <a:noFill/>
              </a:ln>
              <a:solidFill>
                <a:prstClr val="black"/>
              </a:solidFill>
              <a:effectLst/>
              <a:uLnTx/>
              <a:uFillTx/>
              <a:latin typeface="Franklin Gothic Book"/>
              <a:ea typeface="+mn-ea"/>
              <a:cs typeface="Arial" panose="020B0604020202020204" pitchFamily="34" charset="0"/>
            </a:endParaRPr>
          </a:p>
        </p:txBody>
      </p:sp>
    </p:spTree>
    <p:extLst>
      <p:ext uri="{BB962C8B-B14F-4D97-AF65-F5344CB8AC3E}">
        <p14:creationId xmlns:p14="http://schemas.microsoft.com/office/powerpoint/2010/main" val="20563126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258e3d2d026_0_373"/>
          <p:cNvSpPr txBox="1">
            <a:spLocks noGrp="1"/>
          </p:cNvSpPr>
          <p:nvPr>
            <p:ph type="title"/>
          </p:nvPr>
        </p:nvSpPr>
        <p:spPr>
          <a:xfrm>
            <a:off x="-10763" y="533400"/>
            <a:ext cx="12200611" cy="1424540"/>
          </a:xfrm>
          <a:prstGeom prst="rect">
            <a:avLst/>
          </a:prstGeom>
          <a:solidFill>
            <a:schemeClr val="bg2"/>
          </a:solidFill>
          <a:ln>
            <a:noFill/>
          </a:ln>
        </p:spPr>
        <p:txBody>
          <a:bodyPr spcFirstLastPara="1" vert="horz" wrap="square" lIns="91425" tIns="45700" rIns="91425" bIns="45700" rtlCol="0" anchor="ctr" anchorCtr="0">
            <a:noAutofit/>
          </a:bodyPr>
          <a:lstStyle/>
          <a:p>
            <a:pPr algn="ctr">
              <a:buClr>
                <a:schemeClr val="dk1"/>
              </a:buClr>
              <a:buSzPts val="990"/>
            </a:pPr>
            <a:r>
              <a:rPr lang="en-US" sz="5400" b="1">
                <a:latin typeface="+mj-lt"/>
                <a:cs typeface="Arial"/>
              </a:rPr>
              <a:t>Session E Meta Moment</a:t>
            </a:r>
          </a:p>
        </p:txBody>
      </p:sp>
      <p:sp>
        <p:nvSpPr>
          <p:cNvPr id="2" name="Text Placeholder 1">
            <a:extLst>
              <a:ext uri="{FF2B5EF4-FFF2-40B4-BE49-F238E27FC236}">
                <a16:creationId xmlns:a16="http://schemas.microsoft.com/office/drawing/2014/main" id="{0B55209B-DD04-CBC5-3E3F-AFC8ACB2CF88}"/>
              </a:ext>
            </a:extLst>
          </p:cNvPr>
          <p:cNvSpPr>
            <a:spLocks noGrp="1"/>
          </p:cNvSpPr>
          <p:nvPr>
            <p:ph idx="1"/>
          </p:nvPr>
        </p:nvSpPr>
        <p:spPr>
          <a:xfrm>
            <a:off x="699052" y="2104967"/>
            <a:ext cx="10793895" cy="3372150"/>
          </a:xfrm>
        </p:spPr>
        <p:txBody>
          <a:bodyPr vert="horz" lIns="91440" tIns="45720" rIns="91440" bIns="45720" rtlCol="0" anchor="t">
            <a:noAutofit/>
          </a:bodyPr>
          <a:lstStyle/>
          <a:p>
            <a:pPr marL="0" indent="0">
              <a:buClr>
                <a:schemeClr val="dk1"/>
              </a:buClr>
              <a:buSzPts val="990"/>
              <a:buNone/>
            </a:pPr>
            <a:r>
              <a:rPr lang="en-US" sz="4400" b="1" u="sng">
                <a:latin typeface="+mn-lt"/>
                <a:cs typeface="Arial" panose="020B0604020202020204" pitchFamily="34" charset="0"/>
              </a:rPr>
              <a:t>Focus Question</a:t>
            </a:r>
            <a:r>
              <a:rPr lang="en-US" sz="4400">
                <a:latin typeface="+mn-lt"/>
                <a:cs typeface="Arial" panose="020B0604020202020204" pitchFamily="34" charset="0"/>
              </a:rPr>
              <a:t>: </a:t>
            </a:r>
          </a:p>
          <a:p>
            <a:pPr marL="0" indent="0">
              <a:buClr>
                <a:schemeClr val="dk1"/>
              </a:buClr>
              <a:buSzPts val="990"/>
              <a:buNone/>
            </a:pPr>
            <a:endParaRPr lang="en-US" sz="1000">
              <a:latin typeface="+mn-lt"/>
              <a:cs typeface="Arial" panose="020B0604020202020204" pitchFamily="34" charset="0"/>
            </a:endParaRPr>
          </a:p>
          <a:p>
            <a:pPr marL="0" lvl="0" indent="0">
              <a:buNone/>
              <a:defRPr/>
            </a:pPr>
            <a:r>
              <a:rPr lang="en-US" sz="4400">
                <a:latin typeface="Franklin Gothic Book" panose="020B0503020102020204"/>
                <a:cs typeface="Arial"/>
              </a:rPr>
              <a:t>How might we intentionally prepare to facilitate science discourse that supports sensemaking for all learners?</a:t>
            </a:r>
            <a:endParaRPr lang="en-US" sz="4400">
              <a:latin typeface="Franklin Gothic Book" panose="020B0503020102020204"/>
            </a:endParaRPr>
          </a:p>
          <a:p>
            <a:pPr algn="ctr">
              <a:buNone/>
            </a:pPr>
            <a:endParaRPr lang="en-US" sz="4400">
              <a:latin typeface="Arial" panose="020B0604020202020204" pitchFamily="34" charset="0"/>
              <a:cs typeface="Arial" panose="020B0604020202020204" pitchFamily="34" charset="0"/>
            </a:endParaRPr>
          </a:p>
          <a:p>
            <a:pPr>
              <a:buNone/>
            </a:pPr>
            <a:endParaRPr lang="en-US" sz="4400">
              <a:latin typeface="Arial" panose="020B0604020202020204" pitchFamily="34" charset="0"/>
              <a:cs typeface="Arial" panose="020B0604020202020204" pitchFamily="34" charset="0"/>
            </a:endParaRPr>
          </a:p>
          <a:p>
            <a:pPr marL="0" indent="0">
              <a:buNone/>
            </a:pPr>
            <a:endParaRPr lang="en-US" sz="4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95793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68E44C6A-5E2C-8836-A82B-F87B04EDB787}"/>
              </a:ext>
            </a:extLst>
          </p:cNvPr>
          <p:cNvSpPr txBox="1">
            <a:spLocks noGrp="1"/>
          </p:cNvSpPr>
          <p:nvPr>
            <p:ph type="title"/>
          </p:nvPr>
        </p:nvSpPr>
        <p:spPr>
          <a:xfrm>
            <a:off x="685800" y="3905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effectLst/>
                <a:uLnTx/>
                <a:uFillTx/>
                <a:latin typeface="Franklin Gothic Medium" panose="020B0603020102020204" pitchFamily="34" charset="0"/>
                <a:ea typeface="+mn-ea"/>
                <a:cs typeface="+mn-cs"/>
              </a:rPr>
              <a:t>Three Discussion Types</a:t>
            </a:r>
            <a:endParaRPr kumimoji="0" lang="en-US" sz="4400" b="0" i="0" u="none" strike="noStrike" kern="1200" cap="none" spc="0" normalizeH="0" baseline="0" noProof="0">
              <a:ln>
                <a:noFill/>
              </a:ln>
              <a:effectLst/>
              <a:uLnTx/>
              <a:uFillTx/>
              <a:latin typeface="Arial" panose="020B0604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a:ln>
                <a:noFill/>
              </a:ln>
              <a:solidFill>
                <a:srgbClr val="007780"/>
              </a:solidFill>
              <a:effectLst/>
              <a:uLnTx/>
              <a:uFillTx/>
              <a:latin typeface="Arial" panose="020B0604020202020204" pitchFamily="34" charset="0"/>
              <a:ea typeface="+mj-ea"/>
              <a:cs typeface="+mj-cs"/>
            </a:endParaRPr>
          </a:p>
        </p:txBody>
      </p:sp>
      <p:sp>
        <p:nvSpPr>
          <p:cNvPr id="5" name="Content Placeholder 4">
            <a:extLst>
              <a:ext uri="{FF2B5EF4-FFF2-40B4-BE49-F238E27FC236}">
                <a16:creationId xmlns:a16="http://schemas.microsoft.com/office/drawing/2014/main" id="{3EA15CD2-4D1C-91A3-836E-45FFD5A51B35}"/>
              </a:ext>
            </a:extLst>
          </p:cNvPr>
          <p:cNvSpPr>
            <a:spLocks noGrp="1"/>
          </p:cNvSpPr>
          <p:nvPr>
            <p:ph idx="1"/>
          </p:nvPr>
        </p:nvSpPr>
        <p:spPr>
          <a:xfrm>
            <a:off x="685800" y="1373043"/>
            <a:ext cx="6696540" cy="4111914"/>
          </a:xfrm>
        </p:spPr>
        <p:txBody>
          <a:bodyPr>
            <a:normAutofit fontScale="92500" lnSpcReduction="20000"/>
          </a:bodyPr>
          <a:lstStyle/>
          <a:p>
            <a:pPr marL="0" indent="0">
              <a:buNone/>
            </a:pPr>
            <a:r>
              <a:rPr lang="en-US" dirty="0">
                <a:latin typeface="+mn-lt"/>
                <a:ea typeface="+mn-lt"/>
                <a:cs typeface="+mn-lt"/>
              </a:rPr>
              <a:t>Analyze the three </a:t>
            </a:r>
            <a:r>
              <a:rPr lang="en-US" i="1" dirty="0">
                <a:latin typeface="+mn-lt"/>
                <a:ea typeface="+mn-lt"/>
                <a:cs typeface="+mn-lt"/>
                <a:hlinkClick r:id="rId3"/>
              </a:rPr>
              <a:t>OpenSciEd Discussion Types</a:t>
            </a:r>
            <a:r>
              <a:rPr lang="en-US" dirty="0">
                <a:latin typeface="+mn-lt"/>
                <a:ea typeface="+mn-lt"/>
                <a:cs typeface="+mn-lt"/>
              </a:rPr>
              <a:t>.</a:t>
            </a:r>
          </a:p>
          <a:p>
            <a:endParaRPr lang="en-US" dirty="0">
              <a:latin typeface="+mn-lt"/>
              <a:ea typeface="+mn-lt"/>
              <a:cs typeface="+mn-lt"/>
            </a:endParaRPr>
          </a:p>
          <a:p>
            <a:pPr marL="285750" indent="-285750">
              <a:buFont typeface="Arial"/>
              <a:buChar char="•"/>
            </a:pPr>
            <a:r>
              <a:rPr lang="en-US" dirty="0">
                <a:latin typeface="+mn-lt"/>
                <a:ea typeface="+mn-lt"/>
                <a:cs typeface="+mn-lt"/>
              </a:rPr>
              <a:t>What basic features do you notice?</a:t>
            </a:r>
            <a:br>
              <a:rPr lang="en-US" dirty="0">
                <a:latin typeface="+mn-lt"/>
                <a:ea typeface="+mn-lt"/>
                <a:cs typeface="+mn-lt"/>
              </a:rPr>
            </a:br>
            <a:endParaRPr lang="en-US" dirty="0">
              <a:latin typeface="+mn-lt"/>
              <a:ea typeface="+mn-lt"/>
              <a:cs typeface="+mn-lt"/>
            </a:endParaRPr>
          </a:p>
          <a:p>
            <a:pPr marL="285750" indent="-285750">
              <a:buFont typeface="Arial"/>
              <a:buChar char="•"/>
            </a:pPr>
            <a:r>
              <a:rPr lang="en-US" dirty="0">
                <a:latin typeface="+mn-lt"/>
                <a:ea typeface="+mn-lt"/>
                <a:cs typeface="+mn-lt"/>
              </a:rPr>
              <a:t>How do these three discussion types differ in purpose/goal?</a:t>
            </a:r>
          </a:p>
          <a:p>
            <a:pPr marL="285750" indent="-285750">
              <a:buFont typeface="Arial"/>
              <a:buChar char="•"/>
            </a:pPr>
            <a:endParaRPr lang="en-US" dirty="0">
              <a:latin typeface="+mn-lt"/>
              <a:ea typeface="+mn-lt"/>
              <a:cs typeface="+mn-lt"/>
            </a:endParaRPr>
          </a:p>
          <a:p>
            <a:pPr marL="285750" indent="-285750">
              <a:buFont typeface="Arial"/>
              <a:buChar char="•"/>
            </a:pPr>
            <a:r>
              <a:rPr lang="en-US" dirty="0">
                <a:latin typeface="+mn-lt"/>
                <a:ea typeface="+mn-lt"/>
                <a:cs typeface="+mn-lt"/>
              </a:rPr>
              <a:t>How might these discussion types impact the skills students need, and the facilitation strategies teachers use?</a:t>
            </a:r>
            <a:endParaRPr lang="en-US" dirty="0">
              <a:latin typeface="+mn-lt"/>
            </a:endParaRPr>
          </a:p>
          <a:p>
            <a:endParaRPr lang="en-US" dirty="0">
              <a:latin typeface="+mn-lt"/>
            </a:endParaRPr>
          </a:p>
          <a:p>
            <a:endParaRPr lang="en-US" dirty="0">
              <a:latin typeface="+mn-lt"/>
            </a:endParaRPr>
          </a:p>
        </p:txBody>
      </p:sp>
      <p:pic>
        <p:nvPicPr>
          <p:cNvPr id="6" name="Picture 5">
            <a:extLst>
              <a:ext uri="{FF2B5EF4-FFF2-40B4-BE49-F238E27FC236}">
                <a16:creationId xmlns:a16="http://schemas.microsoft.com/office/drawing/2014/main" id="{D76186AF-1E24-2356-B5A7-1BAC51DA4B8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382340" y="505365"/>
            <a:ext cx="3851833" cy="51483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533135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7426D7C-DB4A-B5C9-524F-441B7C6070D1}"/>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007780"/>
                </a:solidFill>
                <a:effectLst/>
                <a:uLnTx/>
                <a:uFillTx/>
                <a:latin typeface="+mj-lt"/>
                <a:ea typeface="+mj-ea"/>
                <a:cs typeface="Arial"/>
              </a:rPr>
              <a:t>Examine the Discourse in Lesson 2</a:t>
            </a:r>
            <a:endParaRPr kumimoji="0" lang="en-US" sz="4400" b="0" i="0" u="none" strike="noStrike" kern="1200" cap="none" spc="0" normalizeH="0" baseline="0" noProof="0">
              <a:ln>
                <a:noFill/>
              </a:ln>
              <a:solidFill>
                <a:srgbClr val="007780"/>
              </a:solidFill>
              <a:effectLst/>
              <a:uLnTx/>
              <a:uFillTx/>
              <a:latin typeface="+mj-lt"/>
              <a:ea typeface="+mj-ea"/>
              <a:cs typeface="+mj-cs"/>
            </a:endParaRPr>
          </a:p>
        </p:txBody>
      </p:sp>
      <p:sp>
        <p:nvSpPr>
          <p:cNvPr id="3" name="Content Placeholder 2">
            <a:extLst>
              <a:ext uri="{FF2B5EF4-FFF2-40B4-BE49-F238E27FC236}">
                <a16:creationId xmlns:a16="http://schemas.microsoft.com/office/drawing/2014/main" id="{5E01B241-FB1C-5546-044E-B9C24A3E1C92}"/>
              </a:ext>
            </a:extLst>
          </p:cNvPr>
          <p:cNvSpPr>
            <a:spLocks noGrp="1"/>
          </p:cNvSpPr>
          <p:nvPr>
            <p:ph idx="4294967295"/>
          </p:nvPr>
        </p:nvSpPr>
        <p:spPr>
          <a:xfrm>
            <a:off x="7927975" y="2098675"/>
            <a:ext cx="4264025" cy="3387725"/>
          </a:xfrm>
        </p:spPr>
        <p:txBody>
          <a:bodyPr vert="horz" lIns="91440" tIns="45720" rIns="91440" bIns="45720" rtlCol="0" anchor="t">
            <a:normAutofit fontScale="70000" lnSpcReduction="20000"/>
          </a:bodyPr>
          <a:lstStyle/>
          <a:p>
            <a:pPr>
              <a:buAutoNum type="arabicPeriod"/>
            </a:pPr>
            <a:endParaRPr lang="en-US" sz="1200" dirty="0">
              <a:solidFill>
                <a:srgbClr val="333333"/>
              </a:solidFill>
              <a:latin typeface="Arial"/>
              <a:cs typeface="Arial"/>
            </a:endParaRPr>
          </a:p>
          <a:p>
            <a:pPr marL="0" indent="0">
              <a:lnSpc>
                <a:spcPct val="120000"/>
              </a:lnSpc>
              <a:buNone/>
            </a:pPr>
            <a:r>
              <a:rPr lang="en-US" sz="2600" dirty="0">
                <a:solidFill>
                  <a:schemeClr val="tx1"/>
                </a:solidFill>
                <a:latin typeface="+mn-lt"/>
                <a:cs typeface="Arial"/>
              </a:rPr>
              <a:t>Using the Teacher Edition for Lesson 2 of </a:t>
            </a:r>
            <a:r>
              <a:rPr lang="en-US" sz="2600" dirty="0">
                <a:solidFill>
                  <a:schemeClr val="tx1"/>
                </a:solidFill>
                <a:latin typeface="+mn-lt"/>
                <a:cs typeface="Arial"/>
                <a:hlinkClick r:id="rId3"/>
              </a:rPr>
              <a:t>Unit 6.3: Weather, Climate and Water Cycling</a:t>
            </a:r>
            <a:r>
              <a:rPr lang="en-US" sz="2600" dirty="0">
                <a:solidFill>
                  <a:schemeClr val="tx1"/>
                </a:solidFill>
                <a:latin typeface="+mn-lt"/>
                <a:cs typeface="Arial"/>
              </a:rPr>
              <a:t>, begin at the Learning Plan on page 5. </a:t>
            </a:r>
          </a:p>
          <a:p>
            <a:pPr>
              <a:lnSpc>
                <a:spcPct val="120000"/>
              </a:lnSpc>
            </a:pPr>
            <a:r>
              <a:rPr lang="en-US" sz="2600" dirty="0">
                <a:solidFill>
                  <a:schemeClr val="tx1"/>
                </a:solidFill>
                <a:latin typeface="+mn-lt"/>
                <a:cs typeface="Arial"/>
              </a:rPr>
              <a:t>Read carefully</a:t>
            </a:r>
          </a:p>
          <a:p>
            <a:pPr>
              <a:lnSpc>
                <a:spcPct val="120000"/>
              </a:lnSpc>
            </a:pPr>
            <a:r>
              <a:rPr lang="en-US" sz="2600" dirty="0">
                <a:solidFill>
                  <a:schemeClr val="tx1"/>
                </a:solidFill>
                <a:latin typeface="+mn-lt"/>
                <a:cs typeface="Arial"/>
              </a:rPr>
              <a:t>Highlight evidence of the students engaging in discourse.</a:t>
            </a:r>
          </a:p>
          <a:p>
            <a:pPr>
              <a:lnSpc>
                <a:spcPct val="120000"/>
              </a:lnSpc>
            </a:pPr>
            <a:r>
              <a:rPr lang="en-US" sz="2600" dirty="0">
                <a:solidFill>
                  <a:schemeClr val="tx1"/>
                </a:solidFill>
                <a:latin typeface="+mn-lt"/>
                <a:cs typeface="Arial"/>
              </a:rPr>
              <a:t>Annotate your notice and wonderings. </a:t>
            </a:r>
          </a:p>
        </p:txBody>
      </p:sp>
      <p:pic>
        <p:nvPicPr>
          <p:cNvPr id="6" name="Content Placeholder 3">
            <a:extLst>
              <a:ext uri="{FF2B5EF4-FFF2-40B4-BE49-F238E27FC236}">
                <a16:creationId xmlns:a16="http://schemas.microsoft.com/office/drawing/2014/main" id="{2F937DBE-CC3D-2695-EBFA-C83E5CD2C479}"/>
              </a:ext>
              <a:ext uri="{C183D7F6-B498-43B3-948B-1728B52AA6E4}">
                <adec:decorative xmlns:adec="http://schemas.microsoft.com/office/drawing/2017/decorative" val="1"/>
              </a:ext>
            </a:extLst>
          </p:cNvPr>
          <p:cNvPicPr>
            <a:picLocks noChangeAspect="1"/>
          </p:cNvPicPr>
          <p:nvPr/>
        </p:nvPicPr>
        <p:blipFill rotWithShape="1">
          <a:blip r:embed="rId4"/>
          <a:srcRect l="2582" r="2926"/>
          <a:stretch/>
        </p:blipFill>
        <p:spPr>
          <a:xfrm>
            <a:off x="457828" y="1616868"/>
            <a:ext cx="7097632" cy="4351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4072191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C3CCF-D3C1-E645-71BD-AE6EC54A4416}"/>
              </a:ext>
            </a:extLst>
          </p:cNvPr>
          <p:cNvSpPr>
            <a:spLocks noGrp="1"/>
          </p:cNvSpPr>
          <p:nvPr>
            <p:ph type="title"/>
          </p:nvPr>
        </p:nvSpPr>
        <p:spPr>
          <a:xfrm>
            <a:off x="785282" y="377403"/>
            <a:ext cx="10515600" cy="870480"/>
          </a:xfrm>
        </p:spPr>
        <p:txBody>
          <a:bodyPr/>
          <a:lstStyle/>
          <a:p>
            <a:r>
              <a:rPr lang="en-US">
                <a:latin typeface="+mj-lt"/>
                <a:cs typeface="Arial"/>
              </a:rPr>
              <a:t>Lesson Rehearsal Protocol</a:t>
            </a:r>
            <a:endParaRPr lang="en-US">
              <a:latin typeface="+mj-lt"/>
            </a:endParaRPr>
          </a:p>
        </p:txBody>
      </p:sp>
      <p:sp>
        <p:nvSpPr>
          <p:cNvPr id="4" name="TextBox 3">
            <a:extLst>
              <a:ext uri="{FF2B5EF4-FFF2-40B4-BE49-F238E27FC236}">
                <a16:creationId xmlns:a16="http://schemas.microsoft.com/office/drawing/2014/main" id="{111E1493-A6C6-EF08-939E-B84A7EFB2806}"/>
              </a:ext>
            </a:extLst>
          </p:cNvPr>
          <p:cNvSpPr txBox="1"/>
          <p:nvPr/>
        </p:nvSpPr>
        <p:spPr>
          <a:xfrm>
            <a:off x="835378" y="1565294"/>
            <a:ext cx="10596449"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ea typeface="+mn-lt"/>
                <a:cs typeface="+mn-lt"/>
              </a:rPr>
              <a:t>“</a:t>
            </a:r>
            <a:r>
              <a:rPr lang="en-US" sz="3600"/>
              <a:t>Lesson rehearsal is a core process of intellectual preparation that provides an opportunity for educators to practice instructional strategies and routines from key lessons within the HQIR and to receive feedback to support effective classroom implementation.”</a:t>
            </a:r>
            <a:endParaRPr lang="en-US" sz="3600">
              <a:ea typeface="+mn-lt"/>
              <a:cs typeface="+mn-lt"/>
            </a:endParaRPr>
          </a:p>
          <a:p>
            <a:endParaRPr lang="en-US" sz="3600">
              <a:ea typeface="+mn-lt"/>
              <a:cs typeface="+mn-lt"/>
            </a:endParaRPr>
          </a:p>
        </p:txBody>
      </p:sp>
      <p:sp>
        <p:nvSpPr>
          <p:cNvPr id="3" name="Title 1">
            <a:extLst>
              <a:ext uri="{FF2B5EF4-FFF2-40B4-BE49-F238E27FC236}">
                <a16:creationId xmlns:a16="http://schemas.microsoft.com/office/drawing/2014/main" id="{A0530258-07A0-A366-3429-DE3CB665C395}"/>
              </a:ext>
            </a:extLst>
          </p:cNvPr>
          <p:cNvSpPr txBox="1">
            <a:spLocks/>
          </p:cNvSpPr>
          <p:nvPr/>
        </p:nvSpPr>
        <p:spPr>
          <a:xfrm>
            <a:off x="760173" y="5535612"/>
            <a:ext cx="10515600" cy="8704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7780"/>
                </a:solidFill>
                <a:latin typeface="Arial" panose="020B0604020202020204" pitchFamily="34" charset="0"/>
                <a:ea typeface="+mj-ea"/>
                <a:cs typeface="+mj-cs"/>
              </a:defRPr>
            </a:lvl1pPr>
          </a:lstStyle>
          <a:p>
            <a:r>
              <a:rPr lang="en-US" sz="2800">
                <a:latin typeface="+mj-lt"/>
                <a:cs typeface="Arial"/>
                <a:hlinkClick r:id="rId3"/>
              </a:rPr>
              <a:t>Lesson Rehearsal Protocol (ky.gov)</a:t>
            </a:r>
            <a:endParaRPr lang="en-US" sz="2800">
              <a:latin typeface="+mj-lt"/>
            </a:endParaRPr>
          </a:p>
        </p:txBody>
      </p:sp>
    </p:spTree>
    <p:extLst>
      <p:ext uri="{BB962C8B-B14F-4D97-AF65-F5344CB8AC3E}">
        <p14:creationId xmlns:p14="http://schemas.microsoft.com/office/powerpoint/2010/main" val="384626087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B98D0-E424-69EE-F607-2FEB1689B1CB}"/>
              </a:ext>
            </a:extLst>
          </p:cNvPr>
          <p:cNvSpPr>
            <a:spLocks noGrp="1"/>
          </p:cNvSpPr>
          <p:nvPr>
            <p:ph type="title"/>
          </p:nvPr>
        </p:nvSpPr>
        <p:spPr>
          <a:xfrm>
            <a:off x="482599" y="349340"/>
            <a:ext cx="11270785" cy="1325563"/>
          </a:xfrm>
        </p:spPr>
        <p:txBody>
          <a:bodyPr vert="horz" lIns="91440" tIns="45720" rIns="91440" bIns="45720" rtlCol="0" anchor="ctr">
            <a:noAutofit/>
          </a:bodyPr>
          <a:lstStyle/>
          <a:p>
            <a:br>
              <a:rPr lang="en-US">
                <a:latin typeface="Arial"/>
                <a:cs typeface="Arial"/>
              </a:rPr>
            </a:br>
            <a:r>
              <a:rPr lang="en-US" sz="3600">
                <a:latin typeface="+mj-lt"/>
                <a:cs typeface="Arial"/>
              </a:rPr>
              <a:t>Plan and Rehearse a Building Understanding Discussion</a:t>
            </a:r>
          </a:p>
          <a:p>
            <a:br>
              <a:rPr lang="en-US"/>
            </a:br>
            <a:endParaRPr lang="en-US"/>
          </a:p>
        </p:txBody>
      </p:sp>
      <p:pic>
        <p:nvPicPr>
          <p:cNvPr id="4" name="Content Placeholder 3" descr="A screenshot of a report">
            <a:extLst>
              <a:ext uri="{FF2B5EF4-FFF2-40B4-BE49-F238E27FC236}">
                <a16:creationId xmlns:a16="http://schemas.microsoft.com/office/drawing/2014/main" id="{9A83E40E-FF62-7653-1405-DE7E9D6649E2}"/>
              </a:ext>
            </a:extLst>
          </p:cNvPr>
          <p:cNvPicPr>
            <a:picLocks noGrp="1" noChangeAspect="1"/>
          </p:cNvPicPr>
          <p:nvPr>
            <p:ph idx="1"/>
          </p:nvPr>
        </p:nvPicPr>
        <p:blipFill>
          <a:blip r:embed="rId3"/>
          <a:stretch>
            <a:fillRect/>
          </a:stretch>
        </p:blipFill>
        <p:spPr>
          <a:xfrm>
            <a:off x="601410" y="1359990"/>
            <a:ext cx="6744284" cy="4138019"/>
          </a:xfrm>
          <a:prstGeom prst="rect">
            <a:avLst/>
          </a:prstGeom>
          <a:ln>
            <a:noFill/>
          </a:ln>
          <a:effectLst>
            <a:outerShdw blurRad="292100" dist="139700" dir="2700000" algn="tl" rotWithShape="0">
              <a:srgbClr val="333333">
                <a:alpha val="65000"/>
              </a:srgbClr>
            </a:outerShdw>
          </a:effectLst>
        </p:spPr>
      </p:pic>
      <p:sp>
        <p:nvSpPr>
          <p:cNvPr id="6" name="Oval 5" descr="Circle to focus on part 7 of lesson 2: Conduct a building understanding discussion about identifying patterns in hailstorm cases. ">
            <a:extLst>
              <a:ext uri="{FF2B5EF4-FFF2-40B4-BE49-F238E27FC236}">
                <a16:creationId xmlns:a16="http://schemas.microsoft.com/office/drawing/2014/main" id="{0469EE1C-D599-D032-1B73-45D187C931BF}"/>
              </a:ext>
            </a:extLst>
          </p:cNvPr>
          <p:cNvSpPr/>
          <p:nvPr/>
        </p:nvSpPr>
        <p:spPr>
          <a:xfrm>
            <a:off x="680330" y="4058675"/>
            <a:ext cx="6575398" cy="532795"/>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 7">
            <a:extLst>
              <a:ext uri="{FF2B5EF4-FFF2-40B4-BE49-F238E27FC236}">
                <a16:creationId xmlns:a16="http://schemas.microsoft.com/office/drawing/2014/main" id="{1E40CD0F-A841-FFDA-2A70-08871BC23C42}"/>
              </a:ext>
              <a:ext uri="{C183D7F6-B498-43B3-948B-1728B52AA6E4}">
                <adec:decorative xmlns:adec="http://schemas.microsoft.com/office/drawing/2017/decorative" val="1"/>
              </a:ext>
            </a:extLst>
          </p:cNvPr>
          <p:cNvSpPr/>
          <p:nvPr/>
        </p:nvSpPr>
        <p:spPr>
          <a:xfrm rot="20598896">
            <a:off x="7101633" y="4074770"/>
            <a:ext cx="642095" cy="285071"/>
          </a:xfrm>
          <a:prstGeom prst="leftArrow">
            <a:avLst/>
          </a:prstGeom>
          <a:solidFill>
            <a:srgbClr val="1026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02649"/>
              </a:solidFill>
            </a:endParaRPr>
          </a:p>
        </p:txBody>
      </p:sp>
      <p:sp>
        <p:nvSpPr>
          <p:cNvPr id="3" name="TextBox 2">
            <a:extLst>
              <a:ext uri="{FF2B5EF4-FFF2-40B4-BE49-F238E27FC236}">
                <a16:creationId xmlns:a16="http://schemas.microsoft.com/office/drawing/2014/main" id="{A63D236D-259A-F7BC-6A86-8F16ED540809}"/>
              </a:ext>
            </a:extLst>
          </p:cNvPr>
          <p:cNvSpPr txBox="1"/>
          <p:nvPr/>
        </p:nvSpPr>
        <p:spPr>
          <a:xfrm>
            <a:off x="7710294" y="2508441"/>
            <a:ext cx="4297711" cy="1938992"/>
          </a:xfrm>
          <a:prstGeom prst="rect">
            <a:avLst/>
          </a:prstGeom>
          <a:solidFill>
            <a:schemeClr val="bg1"/>
          </a:solidFill>
          <a:ln>
            <a:solidFill>
              <a:schemeClr val="tx1"/>
            </a:solidFill>
          </a:ln>
        </p:spPr>
        <p:txBody>
          <a:bodyPr wrap="square" rtlCol="0">
            <a:spAutoFit/>
          </a:bodyPr>
          <a:lstStyle/>
          <a:p>
            <a:r>
              <a:rPr lang="en-US" sz="2000" dirty="0"/>
              <a:t>Using the Teacher Edition for Lesson 2 of </a:t>
            </a:r>
            <a:r>
              <a:rPr lang="en-US" sz="2000" dirty="0">
                <a:hlinkClick r:id="rId4"/>
              </a:rPr>
              <a:t>Unit 6.3</a:t>
            </a:r>
            <a:r>
              <a:rPr lang="en-US" sz="2000" dirty="0"/>
              <a:t>, begin at the Learning Plan Snapshot on page 2. Notice the building understanding discussion. We will plan and rehearse this discussion type. </a:t>
            </a:r>
          </a:p>
        </p:txBody>
      </p:sp>
    </p:spTree>
    <p:extLst>
      <p:ext uri="{BB962C8B-B14F-4D97-AF65-F5344CB8AC3E}">
        <p14:creationId xmlns:p14="http://schemas.microsoft.com/office/powerpoint/2010/main" val="19801976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0C770-FE05-4331-4EFF-1889AF997A8C}"/>
              </a:ext>
            </a:extLst>
          </p:cNvPr>
          <p:cNvSpPr>
            <a:spLocks noGrp="1"/>
          </p:cNvSpPr>
          <p:nvPr>
            <p:ph type="title"/>
          </p:nvPr>
        </p:nvSpPr>
        <p:spPr>
          <a:xfrm>
            <a:off x="699559" y="203509"/>
            <a:ext cx="10505017" cy="1325563"/>
          </a:xfrm>
        </p:spPr>
        <p:txBody>
          <a:bodyPr>
            <a:noAutofit/>
          </a:bodyPr>
          <a:lstStyle/>
          <a:p>
            <a:r>
              <a:rPr lang="en-US">
                <a:latin typeface="Franklin Gothic Medium"/>
                <a:cs typeface="Arial"/>
              </a:rPr>
              <a:t>Set clear expectations for the discussion</a:t>
            </a:r>
            <a:endParaRPr lang="en-US">
              <a:latin typeface="Franklin Gothic Medium"/>
            </a:endParaRPr>
          </a:p>
        </p:txBody>
      </p:sp>
      <p:sp>
        <p:nvSpPr>
          <p:cNvPr id="3" name="Content Placeholder 2">
            <a:extLst>
              <a:ext uri="{FF2B5EF4-FFF2-40B4-BE49-F238E27FC236}">
                <a16:creationId xmlns:a16="http://schemas.microsoft.com/office/drawing/2014/main" id="{48FAB7CC-825F-C465-D0AE-048276A1BFA3}"/>
              </a:ext>
            </a:extLst>
          </p:cNvPr>
          <p:cNvSpPr>
            <a:spLocks noGrp="1"/>
          </p:cNvSpPr>
          <p:nvPr>
            <p:ph idx="1"/>
          </p:nvPr>
        </p:nvSpPr>
        <p:spPr>
          <a:xfrm>
            <a:off x="699559" y="1747309"/>
            <a:ext cx="6646333" cy="4351338"/>
          </a:xfrm>
        </p:spPr>
        <p:txBody>
          <a:bodyPr vert="horz" lIns="91440" tIns="45720" rIns="91440" bIns="45720" rtlCol="0" anchor="t">
            <a:normAutofit/>
          </a:bodyPr>
          <a:lstStyle/>
          <a:p>
            <a:pPr marL="0" indent="0">
              <a:buNone/>
            </a:pPr>
            <a:r>
              <a:rPr lang="en-US" sz="2400">
                <a:solidFill>
                  <a:srgbClr val="0B0B0B"/>
                </a:solidFill>
                <a:latin typeface="+mn-lt"/>
                <a:cs typeface="Arial"/>
              </a:rPr>
              <a:t>Working with a small group, you will plan a </a:t>
            </a:r>
            <a:r>
              <a:rPr lang="en-US" sz="2400" b="1">
                <a:solidFill>
                  <a:schemeClr val="tx1"/>
                </a:solidFill>
                <a:latin typeface="+mn-lt"/>
                <a:cs typeface="Arial"/>
              </a:rPr>
              <a:t>Building Understandings Discussion </a:t>
            </a:r>
            <a:r>
              <a:rPr lang="en-US" sz="2400">
                <a:solidFill>
                  <a:srgbClr val="000000"/>
                </a:solidFill>
                <a:latin typeface="+mn-lt"/>
                <a:cs typeface="Arial"/>
              </a:rPr>
              <a:t>for the investigation we just completed.</a:t>
            </a:r>
            <a:r>
              <a:rPr lang="en-US" sz="2400" b="1">
                <a:solidFill>
                  <a:srgbClr val="000000"/>
                </a:solidFill>
                <a:latin typeface="+mn-lt"/>
                <a:cs typeface="Arial"/>
              </a:rPr>
              <a:t> </a:t>
            </a:r>
            <a:endParaRPr lang="en-US">
              <a:latin typeface="+mn-lt"/>
              <a:cs typeface="Arial"/>
            </a:endParaRPr>
          </a:p>
          <a:p>
            <a:pPr>
              <a:buNone/>
            </a:pPr>
            <a:endParaRPr lang="en-US">
              <a:latin typeface="+mn-lt"/>
            </a:endParaRPr>
          </a:p>
          <a:p>
            <a:pPr>
              <a:buNone/>
            </a:pPr>
            <a:r>
              <a:rPr lang="en-US" sz="2400" b="1">
                <a:solidFill>
                  <a:srgbClr val="000000"/>
                </a:solidFill>
                <a:latin typeface="+mn-lt"/>
                <a:cs typeface="Arial"/>
              </a:rPr>
              <a:t>The goal of this discussion:</a:t>
            </a:r>
            <a:endParaRPr lang="en-US">
              <a:latin typeface="+mn-lt"/>
              <a:cs typeface="Arial"/>
            </a:endParaRPr>
          </a:p>
          <a:p>
            <a:pPr indent="0">
              <a:buNone/>
            </a:pPr>
            <a:r>
              <a:rPr lang="en-US" sz="2400">
                <a:solidFill>
                  <a:schemeClr val="tx1"/>
                </a:solidFill>
                <a:latin typeface="+mn-lt"/>
                <a:cs typeface="Arial"/>
              </a:rPr>
              <a:t>To help students make sense of weather conditions that lead to the formation of hail.</a:t>
            </a:r>
            <a:endParaRPr lang="en-US">
              <a:solidFill>
                <a:schemeClr val="tx1"/>
              </a:solidFill>
              <a:latin typeface="+mn-lt"/>
              <a:cs typeface="Arial"/>
            </a:endParaRPr>
          </a:p>
          <a:p>
            <a:pPr marL="0" indent="0">
              <a:buNone/>
            </a:pPr>
            <a:br>
              <a:rPr lang="en-US">
                <a:solidFill>
                  <a:schemeClr val="tx1"/>
                </a:solidFill>
              </a:rPr>
            </a:br>
            <a:endParaRPr lang="en-US">
              <a:solidFill>
                <a:schemeClr val="tx1"/>
              </a:solidFill>
            </a:endParaRPr>
          </a:p>
        </p:txBody>
      </p:sp>
      <p:pic>
        <p:nvPicPr>
          <p:cNvPr id="5" name="Picture 4" descr="Arrows piercing notes">
            <a:extLst>
              <a:ext uri="{FF2B5EF4-FFF2-40B4-BE49-F238E27FC236}">
                <a16:creationId xmlns:a16="http://schemas.microsoft.com/office/drawing/2014/main" id="{81079B66-6042-3A63-59D6-AA453E18E184}"/>
              </a:ext>
            </a:extLst>
          </p:cNvPr>
          <p:cNvPicPr>
            <a:picLocks noChangeAspect="1"/>
          </p:cNvPicPr>
          <p:nvPr/>
        </p:nvPicPr>
        <p:blipFill>
          <a:blip r:embed="rId3"/>
          <a:stretch>
            <a:fillRect/>
          </a:stretch>
        </p:blipFill>
        <p:spPr>
          <a:xfrm>
            <a:off x="7210426" y="1747309"/>
            <a:ext cx="4752984" cy="30030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15881236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7017E-3BA3-6747-435D-10C4D121758B}"/>
              </a:ext>
            </a:extLst>
          </p:cNvPr>
          <p:cNvSpPr>
            <a:spLocks noGrp="1"/>
          </p:cNvSpPr>
          <p:nvPr>
            <p:ph type="title"/>
          </p:nvPr>
        </p:nvSpPr>
        <p:spPr>
          <a:xfrm>
            <a:off x="596900" y="507587"/>
            <a:ext cx="10515600" cy="1325563"/>
          </a:xfrm>
        </p:spPr>
        <p:txBody>
          <a:bodyPr>
            <a:normAutofit/>
          </a:bodyPr>
          <a:lstStyle/>
          <a:p>
            <a:r>
              <a:rPr lang="en-US">
                <a:latin typeface="Franklin Gothic Medium"/>
                <a:cs typeface="Arial"/>
              </a:rPr>
              <a:t>Talk Moves and Strategies</a:t>
            </a:r>
            <a:endParaRPr lang="en-US">
              <a:latin typeface="Franklin Gothic Medium"/>
            </a:endParaRPr>
          </a:p>
        </p:txBody>
      </p:sp>
      <p:pic>
        <p:nvPicPr>
          <p:cNvPr id="7" name="Content Placeholder 6" descr="Reading about Building Understanding Discussions. Link provided for readability.">
            <a:extLst>
              <a:ext uri="{FF2B5EF4-FFF2-40B4-BE49-F238E27FC236}">
                <a16:creationId xmlns:a16="http://schemas.microsoft.com/office/drawing/2014/main" id="{B26D4FD5-8D83-BA04-3AAE-B007FF2DCDCC}"/>
              </a:ext>
              <a:ext uri="{C183D7F6-B498-43B3-948B-1728B52AA6E4}">
                <adec:decorative xmlns:adec="http://schemas.microsoft.com/office/drawing/2017/decorative" val="0"/>
              </a:ext>
            </a:extLst>
          </p:cNvPr>
          <p:cNvPicPr>
            <a:picLocks noGrp="1" noChangeAspect="1"/>
          </p:cNvPicPr>
          <p:nvPr>
            <p:ph idx="1"/>
          </p:nvPr>
        </p:nvPicPr>
        <p:blipFill>
          <a:blip r:embed="rId3"/>
          <a:stretch/>
        </p:blipFill>
        <p:spPr>
          <a:xfrm>
            <a:off x="7835900" y="1269557"/>
            <a:ext cx="3048000" cy="4136935"/>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9030D112-081B-C6A0-7F8E-4B685A3EB80A}"/>
              </a:ext>
            </a:extLst>
          </p:cNvPr>
          <p:cNvSpPr txBox="1"/>
          <p:nvPr/>
        </p:nvSpPr>
        <p:spPr>
          <a:xfrm>
            <a:off x="596900" y="1833150"/>
            <a:ext cx="6616700" cy="3416320"/>
          </a:xfrm>
          <a:prstGeom prst="rect">
            <a:avLst/>
          </a:prstGeom>
          <a:noFill/>
        </p:spPr>
        <p:txBody>
          <a:bodyPr wrap="square" rtlCol="0">
            <a:spAutoFit/>
          </a:bodyPr>
          <a:lstStyle/>
          <a:p>
            <a:r>
              <a:rPr lang="en-US" sz="2400">
                <a:latin typeface="Franklin Gothic Book" panose="020B0503020102020204" pitchFamily="34" charset="0"/>
                <a:ea typeface="Calibri" panose="020F0502020204030204" pitchFamily="34" charset="0"/>
                <a:cs typeface="Arial" panose="020B0604020202020204" pitchFamily="34" charset="0"/>
              </a:rPr>
              <a:t>The following is the building understanding discussion support document that identifies the teacher and student role within this discourse. Questions are categorized to provide additional prompts teachers and students can use during key opportunities within the unit. </a:t>
            </a:r>
          </a:p>
          <a:p>
            <a:endParaRPr lang="en-US" sz="2400">
              <a:latin typeface="Arial" panose="020B0604020202020204" pitchFamily="34" charset="0"/>
              <a:cs typeface="Arial" panose="020B0604020202020204" pitchFamily="34" charset="0"/>
            </a:endParaRPr>
          </a:p>
          <a:p>
            <a:r>
              <a:rPr lang="en-US" sz="2400">
                <a:hlinkClick r:id="rId4"/>
              </a:rPr>
              <a:t>3 Discussion Types: Building Understanding Discussions (pg. 3)</a:t>
            </a:r>
            <a:endParaRPr lang="en-US" sz="2400"/>
          </a:p>
        </p:txBody>
      </p:sp>
    </p:spTree>
    <p:extLst>
      <p:ext uri="{BB962C8B-B14F-4D97-AF65-F5344CB8AC3E}">
        <p14:creationId xmlns:p14="http://schemas.microsoft.com/office/powerpoint/2010/main" val="29471395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94A81-B299-6F8A-70A1-D7EDC1F495EC}"/>
              </a:ext>
            </a:extLst>
          </p:cNvPr>
          <p:cNvSpPr>
            <a:spLocks noGrp="1"/>
          </p:cNvSpPr>
          <p:nvPr>
            <p:ph type="title"/>
          </p:nvPr>
        </p:nvSpPr>
        <p:spPr>
          <a:xfrm>
            <a:off x="582612" y="89958"/>
            <a:ext cx="11609387" cy="1325563"/>
          </a:xfrm>
        </p:spPr>
        <p:txBody>
          <a:bodyPr/>
          <a:lstStyle/>
          <a:p>
            <a:r>
              <a:rPr lang="en-US">
                <a:latin typeface="Franklin Gothic Medium"/>
                <a:cs typeface="Arial"/>
              </a:rPr>
              <a:t>Preparing for Rehearsal</a:t>
            </a:r>
            <a:endParaRPr lang="en-US">
              <a:latin typeface="Franklin Gothic Medium"/>
            </a:endParaRPr>
          </a:p>
        </p:txBody>
      </p:sp>
      <p:sp>
        <p:nvSpPr>
          <p:cNvPr id="3" name="Text Placeholder 2">
            <a:extLst>
              <a:ext uri="{FF2B5EF4-FFF2-40B4-BE49-F238E27FC236}">
                <a16:creationId xmlns:a16="http://schemas.microsoft.com/office/drawing/2014/main" id="{2D11E38C-F2D8-EA23-A82C-4EFE6F006093}"/>
              </a:ext>
            </a:extLst>
          </p:cNvPr>
          <p:cNvSpPr>
            <a:spLocks noGrp="1"/>
          </p:cNvSpPr>
          <p:nvPr>
            <p:ph type="body" idx="1"/>
          </p:nvPr>
        </p:nvSpPr>
        <p:spPr>
          <a:xfrm>
            <a:off x="582614" y="1077913"/>
            <a:ext cx="5690128" cy="823912"/>
          </a:xfrm>
        </p:spPr>
        <p:txBody>
          <a:bodyPr/>
          <a:lstStyle/>
          <a:p>
            <a:r>
              <a:rPr lang="en-US" u="sng">
                <a:latin typeface="+mn-lt"/>
                <a:cs typeface="Arial"/>
              </a:rPr>
              <a:t>Before the Discussion</a:t>
            </a:r>
            <a:endParaRPr lang="en-US" u="sng">
              <a:latin typeface="+mn-lt"/>
            </a:endParaRPr>
          </a:p>
        </p:txBody>
      </p:sp>
      <p:sp>
        <p:nvSpPr>
          <p:cNvPr id="4" name="Content Placeholder 3">
            <a:extLst>
              <a:ext uri="{FF2B5EF4-FFF2-40B4-BE49-F238E27FC236}">
                <a16:creationId xmlns:a16="http://schemas.microsoft.com/office/drawing/2014/main" id="{D3349384-C7E3-1822-30B6-914A5D7073A9}"/>
              </a:ext>
            </a:extLst>
          </p:cNvPr>
          <p:cNvSpPr>
            <a:spLocks noGrp="1"/>
          </p:cNvSpPr>
          <p:nvPr>
            <p:ph sz="half" idx="2"/>
          </p:nvPr>
        </p:nvSpPr>
        <p:spPr>
          <a:xfrm>
            <a:off x="585788" y="2039408"/>
            <a:ext cx="5157787" cy="3684588"/>
          </a:xfrm>
        </p:spPr>
        <p:txBody>
          <a:bodyPr vert="horz" lIns="91440" tIns="45720" rIns="91440" bIns="45720" rtlCol="0" anchor="t">
            <a:normAutofit/>
          </a:bodyPr>
          <a:lstStyle/>
          <a:p>
            <a:pPr marL="342900" indent="-342900">
              <a:buAutoNum type="arabicPeriod"/>
            </a:pPr>
            <a:r>
              <a:rPr lang="en-US" sz="1800">
                <a:solidFill>
                  <a:schemeClr val="tx1"/>
                </a:solidFill>
                <a:latin typeface="+mn-lt"/>
                <a:cs typeface="Arial"/>
              </a:rPr>
              <a:t>What is the question students are trying to answer through this discussion?</a:t>
            </a:r>
            <a:endParaRPr lang="en-US">
              <a:solidFill>
                <a:schemeClr val="tx1"/>
              </a:solidFill>
              <a:latin typeface="+mn-lt"/>
              <a:cs typeface="Arial" panose="020B0604020202020204" pitchFamily="34" charset="0"/>
            </a:endParaRPr>
          </a:p>
          <a:p>
            <a:pPr marL="342900" indent="-342900">
              <a:buAutoNum type="arabicPeriod"/>
            </a:pPr>
            <a:r>
              <a:rPr lang="en-US" sz="1800">
                <a:solidFill>
                  <a:schemeClr val="tx1"/>
                </a:solidFill>
                <a:latin typeface="+mn-lt"/>
                <a:cs typeface="Arial"/>
              </a:rPr>
              <a:t>What is the intended outcome of the discussion?</a:t>
            </a:r>
            <a:endParaRPr lang="en-US">
              <a:solidFill>
                <a:schemeClr val="tx1"/>
              </a:solidFill>
              <a:latin typeface="+mn-lt"/>
              <a:cs typeface="Arial" panose="020B0604020202020204" pitchFamily="34" charset="0"/>
            </a:endParaRPr>
          </a:p>
          <a:p>
            <a:pPr marL="342900" indent="-342900">
              <a:buAutoNum type="arabicPeriod"/>
            </a:pPr>
            <a:r>
              <a:rPr lang="en-US" sz="1800">
                <a:solidFill>
                  <a:schemeClr val="tx1"/>
                </a:solidFill>
                <a:latin typeface="+mn-lt"/>
                <a:cs typeface="Arial"/>
              </a:rPr>
              <a:t>What are the key elements of the model or explanation you want the students to grapple with?</a:t>
            </a:r>
            <a:endParaRPr lang="en-US">
              <a:solidFill>
                <a:schemeClr val="tx1"/>
              </a:solidFill>
              <a:latin typeface="+mn-lt"/>
              <a:cs typeface="Arial" panose="020B0604020202020204" pitchFamily="34" charset="0"/>
            </a:endParaRPr>
          </a:p>
          <a:p>
            <a:pPr marL="342900" indent="-342900">
              <a:buAutoNum type="arabicPeriod"/>
            </a:pPr>
            <a:r>
              <a:rPr lang="en-US" sz="1800">
                <a:solidFill>
                  <a:schemeClr val="tx1"/>
                </a:solidFill>
                <a:latin typeface="+mn-lt"/>
                <a:cs typeface="Arial"/>
              </a:rPr>
              <a:t>What other ideas might students have?  What questions might they ask? </a:t>
            </a:r>
            <a:endParaRPr lang="en-US">
              <a:solidFill>
                <a:schemeClr val="tx1"/>
              </a:solidFill>
              <a:latin typeface="+mn-lt"/>
              <a:cs typeface="Arial" panose="020B0604020202020204" pitchFamily="34" charset="0"/>
            </a:endParaRPr>
          </a:p>
        </p:txBody>
      </p:sp>
      <p:sp>
        <p:nvSpPr>
          <p:cNvPr id="5" name="Text Placeholder 4">
            <a:extLst>
              <a:ext uri="{FF2B5EF4-FFF2-40B4-BE49-F238E27FC236}">
                <a16:creationId xmlns:a16="http://schemas.microsoft.com/office/drawing/2014/main" id="{4713755B-3FD9-BF11-A0D3-07629AC90188}"/>
              </a:ext>
            </a:extLst>
          </p:cNvPr>
          <p:cNvSpPr>
            <a:spLocks noGrp="1"/>
          </p:cNvSpPr>
          <p:nvPr>
            <p:ph type="body" sz="quarter" idx="3"/>
          </p:nvPr>
        </p:nvSpPr>
        <p:spPr>
          <a:xfrm>
            <a:off x="6183630" y="1077913"/>
            <a:ext cx="5425757" cy="823912"/>
          </a:xfrm>
        </p:spPr>
        <p:txBody>
          <a:bodyPr/>
          <a:lstStyle/>
          <a:p>
            <a:r>
              <a:rPr lang="en-US" u="sng">
                <a:latin typeface="+mn-lt"/>
                <a:cs typeface="Arial"/>
              </a:rPr>
              <a:t>Leading the Discussion</a:t>
            </a:r>
          </a:p>
        </p:txBody>
      </p:sp>
      <p:sp>
        <p:nvSpPr>
          <p:cNvPr id="6" name="Content Placeholder 5">
            <a:extLst>
              <a:ext uri="{FF2B5EF4-FFF2-40B4-BE49-F238E27FC236}">
                <a16:creationId xmlns:a16="http://schemas.microsoft.com/office/drawing/2014/main" id="{8CB45FA8-09EA-ACD6-2A8A-3FB2647F70A5}"/>
              </a:ext>
            </a:extLst>
          </p:cNvPr>
          <p:cNvSpPr>
            <a:spLocks noGrp="1"/>
          </p:cNvSpPr>
          <p:nvPr>
            <p:ph sz="quarter" idx="4"/>
          </p:nvPr>
        </p:nvSpPr>
        <p:spPr>
          <a:xfrm>
            <a:off x="6098117" y="2039408"/>
            <a:ext cx="5183188" cy="3684588"/>
          </a:xfrm>
        </p:spPr>
        <p:txBody>
          <a:bodyPr vert="horz" lIns="91440" tIns="45720" rIns="91440" bIns="45720" rtlCol="0" anchor="t">
            <a:normAutofit/>
          </a:bodyPr>
          <a:lstStyle/>
          <a:p>
            <a:pPr marL="342900" indent="-342900">
              <a:buAutoNum type="arabicPeriod"/>
            </a:pPr>
            <a:r>
              <a:rPr lang="en-US" sz="1800">
                <a:solidFill>
                  <a:schemeClr val="tx1"/>
                </a:solidFill>
                <a:latin typeface="+mn-lt"/>
                <a:cs typeface="Arial"/>
              </a:rPr>
              <a:t>What will you say to launch the discussion?</a:t>
            </a:r>
            <a:endParaRPr lang="en-US">
              <a:solidFill>
                <a:schemeClr val="tx1"/>
              </a:solidFill>
              <a:latin typeface="+mn-lt"/>
              <a:cs typeface="Arial" panose="020B0604020202020204" pitchFamily="34" charset="0"/>
            </a:endParaRPr>
          </a:p>
          <a:p>
            <a:pPr marL="342900" indent="-342900">
              <a:buAutoNum type="arabicPeriod"/>
            </a:pPr>
            <a:r>
              <a:rPr lang="en-US" sz="1800">
                <a:solidFill>
                  <a:schemeClr val="tx1"/>
                </a:solidFill>
                <a:latin typeface="+mn-lt"/>
                <a:cs typeface="Arial"/>
              </a:rPr>
              <a:t>What are some things you will say to encourage your students to work with one another’s ideas?</a:t>
            </a:r>
            <a:endParaRPr lang="en-US">
              <a:solidFill>
                <a:schemeClr val="tx1"/>
              </a:solidFill>
              <a:latin typeface="+mn-lt"/>
              <a:cs typeface="Arial" panose="020B0604020202020204" pitchFamily="34" charset="0"/>
            </a:endParaRPr>
          </a:p>
          <a:p>
            <a:pPr marL="342900" indent="-342900">
              <a:buAutoNum type="arabicPeriod"/>
            </a:pPr>
            <a:r>
              <a:rPr lang="en-US" sz="1800">
                <a:solidFill>
                  <a:schemeClr val="tx1"/>
                </a:solidFill>
                <a:latin typeface="+mn-lt"/>
                <a:cs typeface="Arial"/>
              </a:rPr>
              <a:t>If students seem to think they have explained the phenomenon, but you know they need to go deeper, what kinds of questions could you ask to help students see the need to extend or revise their explanations?</a:t>
            </a:r>
            <a:endParaRPr lang="en-US">
              <a:solidFill>
                <a:schemeClr val="tx1"/>
              </a:solidFill>
              <a:latin typeface="+mn-lt"/>
              <a:cs typeface="Arial" panose="020B0604020202020204" pitchFamily="34" charset="0"/>
            </a:endParaRPr>
          </a:p>
          <a:p>
            <a:pPr marL="342900" indent="-342900">
              <a:buAutoNum type="arabicPeriod"/>
            </a:pPr>
            <a:r>
              <a:rPr lang="en-US" sz="1800">
                <a:solidFill>
                  <a:schemeClr val="tx1"/>
                </a:solidFill>
                <a:latin typeface="+mn-lt"/>
                <a:cs typeface="Arial"/>
              </a:rPr>
              <a:t>What will you say to help close the discussion to synthesize what it is you all agree on and/or what new questions you have?</a:t>
            </a:r>
            <a:endParaRPr lang="en-US">
              <a:solidFill>
                <a:schemeClr val="tx1"/>
              </a:solidFill>
              <a:latin typeface="+mn-lt"/>
              <a:cs typeface="Arial" panose="020B0604020202020204" pitchFamily="34" charset="0"/>
            </a:endParaRPr>
          </a:p>
          <a:p>
            <a:pPr>
              <a:buAutoNum type="arabicPeriod"/>
            </a:pPr>
            <a:endParaRPr lang="en-US">
              <a:cs typeface="Arial"/>
            </a:endParaRPr>
          </a:p>
        </p:txBody>
      </p:sp>
    </p:spTree>
    <p:extLst>
      <p:ext uri="{BB962C8B-B14F-4D97-AF65-F5344CB8AC3E}">
        <p14:creationId xmlns:p14="http://schemas.microsoft.com/office/powerpoint/2010/main" val="298362457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67214-A54D-DBB6-B324-81E8FABAEBE2}"/>
              </a:ext>
            </a:extLst>
          </p:cNvPr>
          <p:cNvSpPr>
            <a:spLocks noGrp="1"/>
          </p:cNvSpPr>
          <p:nvPr>
            <p:ph type="title"/>
          </p:nvPr>
        </p:nvSpPr>
        <p:spPr>
          <a:xfrm>
            <a:off x="838200" y="81139"/>
            <a:ext cx="11353800" cy="1325563"/>
          </a:xfrm>
        </p:spPr>
        <p:txBody>
          <a:bodyPr/>
          <a:lstStyle/>
          <a:p>
            <a:r>
              <a:rPr lang="en-US">
                <a:latin typeface="+mj-lt"/>
                <a:cs typeface="Arial"/>
              </a:rPr>
              <a:t>Engage in Lesson Rehearsal</a:t>
            </a:r>
            <a:endParaRPr lang="en-US">
              <a:latin typeface="+mj-lt"/>
            </a:endParaRPr>
          </a:p>
        </p:txBody>
      </p:sp>
      <p:sp>
        <p:nvSpPr>
          <p:cNvPr id="3" name="Content Placeholder 2">
            <a:extLst>
              <a:ext uri="{FF2B5EF4-FFF2-40B4-BE49-F238E27FC236}">
                <a16:creationId xmlns:a16="http://schemas.microsoft.com/office/drawing/2014/main" id="{0EE16E98-1D8A-8EE0-1CD8-4EA13990DBE2}"/>
              </a:ext>
            </a:extLst>
          </p:cNvPr>
          <p:cNvSpPr>
            <a:spLocks noGrp="1"/>
          </p:cNvSpPr>
          <p:nvPr>
            <p:ph idx="1"/>
          </p:nvPr>
        </p:nvSpPr>
        <p:spPr>
          <a:xfrm>
            <a:off x="838200" y="1105960"/>
            <a:ext cx="10515600" cy="4599102"/>
          </a:xfrm>
        </p:spPr>
        <p:txBody>
          <a:bodyPr vert="horz" lIns="91440" tIns="45720" rIns="91440" bIns="45720" rtlCol="0" anchor="t">
            <a:normAutofit lnSpcReduction="10000"/>
          </a:bodyPr>
          <a:lstStyle/>
          <a:p>
            <a:pPr marL="0" indent="0">
              <a:lnSpc>
                <a:spcPct val="150000"/>
              </a:lnSpc>
              <a:buNone/>
            </a:pPr>
            <a:r>
              <a:rPr lang="en-US" sz="2600" b="1" u="sng">
                <a:solidFill>
                  <a:srgbClr val="2E2E2E"/>
                </a:solidFill>
                <a:latin typeface="+mn-lt"/>
                <a:cs typeface="Arial"/>
              </a:rPr>
              <a:t>Expectations for rehearsal:</a:t>
            </a:r>
            <a:endParaRPr lang="en-US" sz="2600" u="sng">
              <a:latin typeface="+mn-lt"/>
            </a:endParaRPr>
          </a:p>
          <a:p>
            <a:pPr>
              <a:buFont typeface="Wingdings" panose="020B0604020202020204" pitchFamily="34" charset="0"/>
              <a:buChar char="Ø"/>
            </a:pPr>
            <a:r>
              <a:rPr lang="en-US" sz="2600" b="1">
                <a:solidFill>
                  <a:schemeClr val="tx1"/>
                </a:solidFill>
                <a:latin typeface="+mn-lt"/>
                <a:cs typeface="Arial"/>
              </a:rPr>
              <a:t>Establish norms/expectations:</a:t>
            </a:r>
          </a:p>
          <a:p>
            <a:pPr lvl="1"/>
            <a:r>
              <a:rPr lang="en-US" sz="2600">
                <a:solidFill>
                  <a:schemeClr val="tx1"/>
                </a:solidFill>
                <a:latin typeface="+mn-lt"/>
              </a:rPr>
              <a:t>Everyone participates in their assigned roles. </a:t>
            </a:r>
          </a:p>
          <a:p>
            <a:pPr lvl="1"/>
            <a:r>
              <a:rPr lang="en-US" sz="2600">
                <a:solidFill>
                  <a:schemeClr val="tx1"/>
                </a:solidFill>
                <a:latin typeface="+mn-lt"/>
              </a:rPr>
              <a:t>No stopping, redoing or adding commentary or explanations. Keep teaching.</a:t>
            </a:r>
          </a:p>
          <a:p>
            <a:pPr lvl="1"/>
            <a:r>
              <a:rPr lang="en-US" sz="2600">
                <a:solidFill>
                  <a:schemeClr val="tx1"/>
                </a:solidFill>
                <a:latin typeface="+mn-lt"/>
              </a:rPr>
              <a:t>Mistakes are part of the learning process. Embrace them. </a:t>
            </a:r>
          </a:p>
          <a:p>
            <a:pPr lvl="1"/>
            <a:r>
              <a:rPr lang="en-US" sz="2600">
                <a:solidFill>
                  <a:schemeClr val="tx1"/>
                </a:solidFill>
                <a:latin typeface="+mn-lt"/>
              </a:rPr>
              <a:t>Awkwardness is normal and to be expected. Embrace it. </a:t>
            </a:r>
          </a:p>
          <a:p>
            <a:pPr lvl="1">
              <a:spcAft>
                <a:spcPts val="600"/>
              </a:spcAft>
            </a:pPr>
            <a:r>
              <a:rPr lang="en-US" sz="2600">
                <a:solidFill>
                  <a:schemeClr val="tx1"/>
                </a:solidFill>
                <a:latin typeface="+mn-lt"/>
              </a:rPr>
              <a:t>Feedback stays targeted and actionable. </a:t>
            </a:r>
            <a:endParaRPr lang="en-US" sz="2600">
              <a:solidFill>
                <a:schemeClr val="tx1"/>
              </a:solidFill>
              <a:latin typeface="+mn-lt"/>
              <a:cs typeface="Arial"/>
            </a:endParaRPr>
          </a:p>
          <a:p>
            <a:pPr>
              <a:buFont typeface="Wingdings" panose="020B0604020202020204" pitchFamily="34" charset="0"/>
              <a:buChar char="Ø"/>
            </a:pPr>
            <a:r>
              <a:rPr lang="en-US" sz="2600" b="1">
                <a:solidFill>
                  <a:srgbClr val="2E2E2E"/>
                </a:solidFill>
                <a:latin typeface="+mn-lt"/>
                <a:cs typeface="Arial"/>
              </a:rPr>
              <a:t>The facilitator ensures the process stays on track and norms are followed.</a:t>
            </a:r>
            <a:br>
              <a:rPr lang="en-US" sz="2600">
                <a:latin typeface="+mn-lt"/>
              </a:rPr>
            </a:br>
            <a:endParaRPr lang="en-US" sz="2600">
              <a:latin typeface="+mn-lt"/>
              <a:cs typeface="Arial" panose="020B0604020202020204" pitchFamily="34" charset="0"/>
            </a:endParaRPr>
          </a:p>
          <a:p>
            <a:pPr>
              <a:buFont typeface="Wingdings" panose="020B0604020202020204" pitchFamily="34" charset="0"/>
              <a:buChar char="Ø"/>
            </a:pPr>
            <a:endParaRPr lang="en-US">
              <a:cs typeface="Arial"/>
            </a:endParaRPr>
          </a:p>
        </p:txBody>
      </p:sp>
    </p:spTree>
    <p:extLst>
      <p:ext uri="{BB962C8B-B14F-4D97-AF65-F5344CB8AC3E}">
        <p14:creationId xmlns:p14="http://schemas.microsoft.com/office/powerpoint/2010/main" val="11946389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23ADD-3B3C-E65D-8568-43DEFBB179ED}"/>
              </a:ext>
            </a:extLst>
          </p:cNvPr>
          <p:cNvSpPr>
            <a:spLocks noGrp="1"/>
          </p:cNvSpPr>
          <p:nvPr>
            <p:ph type="title"/>
          </p:nvPr>
        </p:nvSpPr>
        <p:spPr>
          <a:xfrm>
            <a:off x="712850" y="229307"/>
            <a:ext cx="11230793" cy="1024024"/>
          </a:xfrm>
        </p:spPr>
        <p:txBody>
          <a:bodyPr/>
          <a:lstStyle/>
          <a:p>
            <a:r>
              <a:rPr lang="en-US">
                <a:latin typeface="+mj-lt"/>
                <a:cs typeface="Arial"/>
              </a:rPr>
              <a:t>Debrief the Rehearsal- Teacher Role</a:t>
            </a:r>
            <a:endParaRPr lang="en-US">
              <a:latin typeface="+mj-lt"/>
            </a:endParaRPr>
          </a:p>
        </p:txBody>
      </p:sp>
      <p:sp>
        <p:nvSpPr>
          <p:cNvPr id="3" name="Content Placeholder 2">
            <a:extLst>
              <a:ext uri="{FF2B5EF4-FFF2-40B4-BE49-F238E27FC236}">
                <a16:creationId xmlns:a16="http://schemas.microsoft.com/office/drawing/2014/main" id="{E3DF1C61-D837-14C1-091D-123367B23518}"/>
              </a:ext>
            </a:extLst>
          </p:cNvPr>
          <p:cNvSpPr>
            <a:spLocks noGrp="1"/>
          </p:cNvSpPr>
          <p:nvPr>
            <p:ph idx="1"/>
          </p:nvPr>
        </p:nvSpPr>
        <p:spPr>
          <a:xfrm>
            <a:off x="494675" y="1583115"/>
            <a:ext cx="10613036" cy="4351338"/>
          </a:xfrm>
        </p:spPr>
        <p:txBody>
          <a:bodyPr vert="horz" lIns="91440" tIns="45720" rIns="91440" bIns="45720" rtlCol="0" anchor="t">
            <a:normAutofit/>
          </a:bodyPr>
          <a:lstStyle/>
          <a:p>
            <a:pPr>
              <a:spcAft>
                <a:spcPts val="600"/>
              </a:spcAft>
              <a:buFont typeface="Wingdings" panose="05000000000000000000" pitchFamily="2" charset="2"/>
              <a:buChar char="Ø"/>
            </a:pPr>
            <a:r>
              <a:rPr lang="en-US" sz="3200" b="1">
                <a:solidFill>
                  <a:schemeClr val="tx1"/>
                </a:solidFill>
                <a:latin typeface="+mn-lt"/>
                <a:cs typeface="Arial" panose="020B0604020202020204" pitchFamily="34" charset="0"/>
              </a:rPr>
              <a:t>Teacher role shares their reflections with the team. </a:t>
            </a:r>
          </a:p>
          <a:p>
            <a:pPr>
              <a:buFont typeface="Wingdings" panose="05000000000000000000" pitchFamily="2" charset="2"/>
              <a:buChar char="Ø"/>
            </a:pPr>
            <a:r>
              <a:rPr lang="en-US" sz="3200" b="1">
                <a:solidFill>
                  <a:schemeClr val="tx1"/>
                </a:solidFill>
                <a:latin typeface="+mn-lt"/>
                <a:cs typeface="Arial" panose="020B0604020202020204" pitchFamily="34" charset="0"/>
              </a:rPr>
              <a:t>Facilitator role asks the following questions:</a:t>
            </a:r>
          </a:p>
          <a:p>
            <a:pPr lvl="1"/>
            <a:r>
              <a:rPr lang="en-US" sz="2800">
                <a:solidFill>
                  <a:srgbClr val="000000"/>
                </a:solidFill>
                <a:cs typeface="Arial"/>
              </a:rPr>
              <a:t>What went well in the discussion?</a:t>
            </a:r>
            <a:endParaRPr lang="en-US" sz="3200">
              <a:cs typeface="Arial"/>
            </a:endParaRPr>
          </a:p>
          <a:p>
            <a:pPr lvl="1"/>
            <a:r>
              <a:rPr lang="en-US" sz="2800">
                <a:solidFill>
                  <a:srgbClr val="000000"/>
                </a:solidFill>
                <a:cs typeface="Arial"/>
              </a:rPr>
              <a:t>What was challenging?</a:t>
            </a:r>
            <a:endParaRPr lang="en-US" sz="3200">
              <a:cs typeface="Arial"/>
            </a:endParaRPr>
          </a:p>
          <a:p>
            <a:pPr lvl="1">
              <a:spcAft>
                <a:spcPts val="600"/>
              </a:spcAft>
            </a:pPr>
            <a:r>
              <a:rPr lang="en-US" sz="2800">
                <a:solidFill>
                  <a:srgbClr val="000000"/>
                </a:solidFill>
                <a:cs typeface="Arial"/>
              </a:rPr>
              <a:t>Describe a moment when you weren’t sure what to do. What did you do and why?  And what was the result?</a:t>
            </a:r>
            <a:endParaRPr lang="en-US" sz="2800" b="1">
              <a:solidFill>
                <a:schemeClr val="tx1"/>
              </a:solidFill>
              <a:latin typeface="+mn-lt"/>
              <a:cs typeface="Arial" panose="020B0604020202020204" pitchFamily="34" charset="0"/>
            </a:endParaRPr>
          </a:p>
          <a:p>
            <a:pPr>
              <a:buFont typeface="Wingdings" panose="05000000000000000000" pitchFamily="2" charset="2"/>
              <a:buChar char="Ø"/>
            </a:pPr>
            <a:r>
              <a:rPr lang="en-US" sz="3200" b="1">
                <a:solidFill>
                  <a:schemeClr val="tx1"/>
                </a:solidFill>
                <a:latin typeface="+mn-lt"/>
                <a:cs typeface="Arial" panose="020B0604020202020204" pitchFamily="34" charset="0"/>
              </a:rPr>
              <a:t>Student role listens to the teacher reflection. </a:t>
            </a:r>
          </a:p>
        </p:txBody>
      </p:sp>
    </p:spTree>
    <p:extLst>
      <p:ext uri="{BB962C8B-B14F-4D97-AF65-F5344CB8AC3E}">
        <p14:creationId xmlns:p14="http://schemas.microsoft.com/office/powerpoint/2010/main" val="2721827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6A9BF-E8BB-8993-3E0A-8DF2F238A449}"/>
              </a:ext>
            </a:extLst>
          </p:cNvPr>
          <p:cNvSpPr>
            <a:spLocks noGrp="1"/>
          </p:cNvSpPr>
          <p:nvPr>
            <p:ph type="title"/>
          </p:nvPr>
        </p:nvSpPr>
        <p:spPr>
          <a:xfrm>
            <a:off x="764850" y="268720"/>
            <a:ext cx="10503786" cy="979201"/>
          </a:xfrm>
        </p:spPr>
        <p:txBody>
          <a:bodyPr>
            <a:normAutofit fontScale="90000"/>
          </a:bodyPr>
          <a:lstStyle/>
          <a:p>
            <a:r>
              <a:rPr lang="en-US">
                <a:latin typeface="+mj-lt"/>
              </a:rPr>
              <a:t>Strategy 3: Ensure all students have access and opportunity to learn science.</a:t>
            </a:r>
          </a:p>
        </p:txBody>
      </p:sp>
      <p:sp>
        <p:nvSpPr>
          <p:cNvPr id="3" name="TextBox 2">
            <a:extLst>
              <a:ext uri="{FF2B5EF4-FFF2-40B4-BE49-F238E27FC236}">
                <a16:creationId xmlns:a16="http://schemas.microsoft.com/office/drawing/2014/main" id="{52670CA6-0F0D-E353-AA2B-9020A0E8C864}"/>
              </a:ext>
            </a:extLst>
          </p:cNvPr>
          <p:cNvSpPr txBox="1"/>
          <p:nvPr/>
        </p:nvSpPr>
        <p:spPr>
          <a:xfrm>
            <a:off x="539749" y="1714500"/>
            <a:ext cx="11128375" cy="3915966"/>
          </a:xfrm>
          <a:prstGeom prst="roundRect">
            <a:avLst/>
          </a:prstGeom>
          <a:solidFill>
            <a:srgbClr val="007780"/>
          </a:solidFill>
          <a:ln>
            <a:solidFill>
              <a:srgbClr val="10264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1"/>
                </a:solidFill>
              </a:rPr>
              <a:t>The writers’ vision in the </a:t>
            </a:r>
            <a:r>
              <a:rPr lang="en-US" sz="2800" i="1">
                <a:solidFill>
                  <a:schemeClr val="bg1"/>
                </a:solidFill>
              </a:rPr>
              <a:t>KAS for Science </a:t>
            </a:r>
            <a:r>
              <a:rPr lang="en-US" sz="2800">
                <a:solidFill>
                  <a:schemeClr val="bg1"/>
                </a:solidFill>
              </a:rPr>
              <a:t>states that science education in Kentucky “begins in kindergarten and progresses yearly through grade 12 to ensure that all students possess sufficient understanding of the science and engineering practices, crosscutting concepts and core ideas of science to engage in public discussions on science-related issues and are critically educated consumers of scientific information related to their everyday lives.”</a:t>
            </a:r>
          </a:p>
          <a:p>
            <a:pPr algn="r"/>
            <a:r>
              <a:rPr lang="en-US" sz="2800" i="1">
                <a:solidFill>
                  <a:schemeClr val="bg1"/>
                </a:solidFill>
                <a:hlinkClick r:id="rId3">
                  <a:extLst>
                    <a:ext uri="{A12FA001-AC4F-418D-AE19-62706E023703}">
                      <ahyp:hlinkClr xmlns:ahyp="http://schemas.microsoft.com/office/drawing/2018/hyperlinkcolor" val="tx"/>
                    </a:ext>
                  </a:extLst>
                </a:hlinkClick>
              </a:rPr>
              <a:t>KAS for Science </a:t>
            </a:r>
            <a:r>
              <a:rPr lang="en-US" sz="2800">
                <a:solidFill>
                  <a:schemeClr val="bg1"/>
                </a:solidFill>
                <a:hlinkClick r:id="rId3">
                  <a:extLst>
                    <a:ext uri="{A12FA001-AC4F-418D-AE19-62706E023703}">
                      <ahyp:hlinkClr xmlns:ahyp="http://schemas.microsoft.com/office/drawing/2018/hyperlinkcolor" val="tx"/>
                    </a:ext>
                  </a:extLst>
                </a:hlinkClick>
              </a:rPr>
              <a:t>page 6</a:t>
            </a:r>
            <a:endParaRPr lang="en-US" sz="2800">
              <a:solidFill>
                <a:schemeClr val="bg1"/>
              </a:solidFill>
            </a:endParaRPr>
          </a:p>
        </p:txBody>
      </p:sp>
    </p:spTree>
    <p:extLst>
      <p:ext uri="{BB962C8B-B14F-4D97-AF65-F5344CB8AC3E}">
        <p14:creationId xmlns:p14="http://schemas.microsoft.com/office/powerpoint/2010/main" val="34549815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680CF-4ED3-7D2B-B0D7-0A45FCA4C8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D5302C-4A1F-7A48-E72D-5AFA6FF380D5}"/>
              </a:ext>
            </a:extLst>
          </p:cNvPr>
          <p:cNvSpPr>
            <a:spLocks noGrp="1"/>
          </p:cNvSpPr>
          <p:nvPr>
            <p:ph type="title"/>
          </p:nvPr>
        </p:nvSpPr>
        <p:spPr>
          <a:xfrm>
            <a:off x="712850" y="229307"/>
            <a:ext cx="11230793" cy="1024024"/>
          </a:xfrm>
        </p:spPr>
        <p:txBody>
          <a:bodyPr/>
          <a:lstStyle/>
          <a:p>
            <a:r>
              <a:rPr lang="en-US">
                <a:latin typeface="+mj-lt"/>
                <a:cs typeface="Arial"/>
              </a:rPr>
              <a:t>Debrief the Rehearsal- Student Role</a:t>
            </a:r>
            <a:endParaRPr lang="en-US">
              <a:latin typeface="+mj-lt"/>
            </a:endParaRPr>
          </a:p>
        </p:txBody>
      </p:sp>
      <p:sp>
        <p:nvSpPr>
          <p:cNvPr id="3" name="Content Placeholder 2">
            <a:extLst>
              <a:ext uri="{FF2B5EF4-FFF2-40B4-BE49-F238E27FC236}">
                <a16:creationId xmlns:a16="http://schemas.microsoft.com/office/drawing/2014/main" id="{C0C88A13-4855-32B9-0751-80240879F936}"/>
              </a:ext>
            </a:extLst>
          </p:cNvPr>
          <p:cNvSpPr>
            <a:spLocks noGrp="1"/>
          </p:cNvSpPr>
          <p:nvPr>
            <p:ph idx="1"/>
          </p:nvPr>
        </p:nvSpPr>
        <p:spPr>
          <a:xfrm>
            <a:off x="494675" y="1253331"/>
            <a:ext cx="5729539" cy="4351338"/>
          </a:xfrm>
        </p:spPr>
        <p:txBody>
          <a:bodyPr vert="horz" lIns="91440" tIns="45720" rIns="91440" bIns="45720" rtlCol="0" anchor="t">
            <a:normAutofit/>
          </a:bodyPr>
          <a:lstStyle/>
          <a:p>
            <a:pPr>
              <a:buFont typeface="Wingdings" panose="05000000000000000000" pitchFamily="2" charset="2"/>
              <a:buChar char="Ø"/>
            </a:pPr>
            <a:r>
              <a:rPr lang="en-US" sz="2400" b="1">
                <a:solidFill>
                  <a:srgbClr val="000000"/>
                </a:solidFill>
                <a:latin typeface="+mn-lt"/>
                <a:cs typeface="Arial"/>
              </a:rPr>
              <a:t>Student role provides feedback related to the lesson focus and uses the CSW to support discussion.</a:t>
            </a:r>
          </a:p>
          <a:p>
            <a:pPr>
              <a:buFont typeface="Wingdings" panose="05000000000000000000" pitchFamily="2" charset="2"/>
              <a:buChar char="Ø"/>
            </a:pPr>
            <a:r>
              <a:rPr lang="en-US" sz="2400" b="1">
                <a:solidFill>
                  <a:srgbClr val="000000"/>
                </a:solidFill>
                <a:latin typeface="+mn-lt"/>
                <a:cs typeface="Arial"/>
              </a:rPr>
              <a:t>Facilitator role ask the following questions:</a:t>
            </a:r>
          </a:p>
          <a:p>
            <a:pPr lvl="1"/>
            <a:r>
              <a:rPr lang="en-US" sz="2000">
                <a:solidFill>
                  <a:srgbClr val="000000"/>
                </a:solidFill>
                <a:cs typeface="Arial"/>
              </a:rPr>
              <a:t>What was helpful for you as a participant?</a:t>
            </a:r>
          </a:p>
          <a:p>
            <a:pPr lvl="1"/>
            <a:r>
              <a:rPr lang="en-US" sz="2000">
                <a:solidFill>
                  <a:srgbClr val="000000"/>
                </a:solidFill>
                <a:cs typeface="Arial"/>
              </a:rPr>
              <a:t>What was challenging for you as a participant?</a:t>
            </a:r>
            <a:endParaRPr lang="en-US">
              <a:cs typeface="Arial"/>
            </a:endParaRPr>
          </a:p>
          <a:p>
            <a:pPr lvl="1"/>
            <a:r>
              <a:rPr lang="en-US" sz="2000">
                <a:solidFill>
                  <a:srgbClr val="000000"/>
                </a:solidFill>
                <a:cs typeface="Arial"/>
              </a:rPr>
              <a:t>What are your take-aways from this process?</a:t>
            </a:r>
            <a:endParaRPr lang="en-US" sz="2000" b="1">
              <a:solidFill>
                <a:srgbClr val="000000"/>
              </a:solidFill>
              <a:latin typeface="+mn-lt"/>
              <a:cs typeface="Arial"/>
            </a:endParaRPr>
          </a:p>
          <a:p>
            <a:pPr>
              <a:buFont typeface="Wingdings" panose="05000000000000000000" pitchFamily="2" charset="2"/>
              <a:buChar char="Ø"/>
            </a:pPr>
            <a:r>
              <a:rPr lang="en-US" sz="2400" b="1">
                <a:solidFill>
                  <a:srgbClr val="000000"/>
                </a:solidFill>
                <a:latin typeface="+mn-lt"/>
                <a:cs typeface="Arial"/>
              </a:rPr>
              <a:t>Teacher role listens to the student role feedback. </a:t>
            </a:r>
          </a:p>
          <a:p>
            <a:pPr>
              <a:buFont typeface="Wingdings" panose="05000000000000000000" pitchFamily="2" charset="2"/>
              <a:buChar char="Ø"/>
            </a:pPr>
            <a:endParaRPr lang="en-US">
              <a:latin typeface="+mn-lt"/>
            </a:endParaRPr>
          </a:p>
          <a:p>
            <a:pPr marL="457200" lvl="1" indent="0">
              <a:buNone/>
            </a:pPr>
            <a:endParaRPr lang="en-US" sz="2000">
              <a:solidFill>
                <a:srgbClr val="000000"/>
              </a:solidFill>
              <a:latin typeface="+mn-lt"/>
              <a:cs typeface="Arial"/>
            </a:endParaRPr>
          </a:p>
        </p:txBody>
      </p:sp>
      <p:graphicFrame>
        <p:nvGraphicFramePr>
          <p:cNvPr id="4" name="Table 3">
            <a:extLst>
              <a:ext uri="{FF2B5EF4-FFF2-40B4-BE49-F238E27FC236}">
                <a16:creationId xmlns:a16="http://schemas.microsoft.com/office/drawing/2014/main" id="{5D0C663E-6F6C-A57C-F2D0-F335D6695586}"/>
              </a:ext>
            </a:extLst>
          </p:cNvPr>
          <p:cNvGraphicFramePr>
            <a:graphicFrameLocks noGrp="1"/>
          </p:cNvGraphicFramePr>
          <p:nvPr>
            <p:extLst>
              <p:ext uri="{D42A27DB-BD31-4B8C-83A1-F6EECF244321}">
                <p14:modId xmlns:p14="http://schemas.microsoft.com/office/powerpoint/2010/main" val="3345624500"/>
              </p:ext>
            </p:extLst>
          </p:nvPr>
        </p:nvGraphicFramePr>
        <p:xfrm>
          <a:off x="6688709" y="1253330"/>
          <a:ext cx="4790440" cy="4351339"/>
        </p:xfrm>
        <a:graphic>
          <a:graphicData uri="http://schemas.openxmlformats.org/drawingml/2006/table">
            <a:tbl>
              <a:tblPr firstRow="1" bandRow="1">
                <a:tableStyleId>{5940675A-B579-460E-94D1-54222C63F5DA}</a:tableStyleId>
              </a:tblPr>
              <a:tblGrid>
                <a:gridCol w="1896668">
                  <a:extLst>
                    <a:ext uri="{9D8B030D-6E8A-4147-A177-3AD203B41FA5}">
                      <a16:colId xmlns:a16="http://schemas.microsoft.com/office/drawing/2014/main" val="136612280"/>
                    </a:ext>
                  </a:extLst>
                </a:gridCol>
                <a:gridCol w="2893772">
                  <a:extLst>
                    <a:ext uri="{9D8B030D-6E8A-4147-A177-3AD203B41FA5}">
                      <a16:colId xmlns:a16="http://schemas.microsoft.com/office/drawing/2014/main" val="758483639"/>
                    </a:ext>
                  </a:extLst>
                </a:gridCol>
              </a:tblGrid>
              <a:tr h="643508">
                <a:tc>
                  <a:txBody>
                    <a:bodyPr/>
                    <a:lstStyle/>
                    <a:p>
                      <a:pPr algn="ctr"/>
                      <a:r>
                        <a:rPr lang="en-US" b="1">
                          <a:solidFill>
                            <a:schemeClr val="tx1"/>
                          </a:solidFill>
                        </a:rPr>
                        <a:t>How we figure things out</a:t>
                      </a:r>
                    </a:p>
                  </a:txBody>
                  <a:tcPr/>
                </a:tc>
                <a:tc>
                  <a:txBody>
                    <a:bodyPr/>
                    <a:lstStyle/>
                    <a:p>
                      <a:pPr algn="ctr"/>
                      <a:r>
                        <a:rPr lang="en-US" b="1">
                          <a:solidFill>
                            <a:schemeClr val="tx1"/>
                          </a:solidFill>
                        </a:rPr>
                        <a:t>How we communicate</a:t>
                      </a:r>
                    </a:p>
                  </a:txBody>
                  <a:tcPr/>
                </a:tc>
                <a:extLst>
                  <a:ext uri="{0D108BD9-81ED-4DB2-BD59-A6C34878D82A}">
                    <a16:rowId xmlns:a16="http://schemas.microsoft.com/office/drawing/2014/main" val="1910058625"/>
                  </a:ext>
                </a:extLst>
              </a:tr>
              <a:tr h="1164443">
                <a:tc>
                  <a:txBody>
                    <a:bodyPr/>
                    <a:lstStyle/>
                    <a:p>
                      <a:r>
                        <a:rPr lang="en-US" sz="1400"/>
                        <a:t>Listen to other’s ideas and ask clarifying questions.</a:t>
                      </a:r>
                    </a:p>
                  </a:txBody>
                  <a:tcPr/>
                </a:tc>
                <a:tc>
                  <a:txBody>
                    <a:bodyPr/>
                    <a:lstStyle/>
                    <a:p>
                      <a:r>
                        <a:rPr lang="en-US" sz="1400"/>
                        <a:t>Are you saying that…?</a:t>
                      </a:r>
                    </a:p>
                    <a:p>
                      <a:r>
                        <a:rPr lang="en-US" sz="1400"/>
                        <a:t>What do you mean when you say…?</a:t>
                      </a:r>
                    </a:p>
                    <a:p>
                      <a:r>
                        <a:rPr lang="en-US" sz="1400"/>
                        <a:t>What is your evidence?</a:t>
                      </a:r>
                    </a:p>
                    <a:p>
                      <a:r>
                        <a:rPr lang="en-US" sz="1400"/>
                        <a:t>Can you say more about…?</a:t>
                      </a:r>
                    </a:p>
                  </a:txBody>
                  <a:tcPr/>
                </a:tc>
                <a:extLst>
                  <a:ext uri="{0D108BD9-81ED-4DB2-BD59-A6C34878D82A}">
                    <a16:rowId xmlns:a16="http://schemas.microsoft.com/office/drawing/2014/main" val="2386544581"/>
                  </a:ext>
                </a:extLst>
              </a:tr>
              <a:tr h="1593448">
                <a:tc>
                  <a:txBody>
                    <a:bodyPr/>
                    <a:lstStyle/>
                    <a:p>
                      <a:r>
                        <a:rPr lang="en-US" sz="1400"/>
                        <a:t>Agree or disagree with others’ ideas.</a:t>
                      </a:r>
                    </a:p>
                  </a:txBody>
                  <a:tcPr/>
                </a:tc>
                <a:tc>
                  <a:txBody>
                    <a:bodyPr/>
                    <a:lstStyle/>
                    <a:p>
                      <a:r>
                        <a:rPr lang="en-US" sz="1400"/>
                        <a:t>I agree with ___ because…</a:t>
                      </a:r>
                    </a:p>
                    <a:p>
                      <a:r>
                        <a:rPr lang="en-US" sz="1400"/>
                        <a:t>I agree with you, but I also think…</a:t>
                      </a:r>
                    </a:p>
                    <a:p>
                      <a:r>
                        <a:rPr lang="en-US" sz="1400"/>
                        <a:t>I disagree with ___ because…</a:t>
                      </a:r>
                    </a:p>
                    <a:p>
                      <a:r>
                        <a:rPr lang="en-US" sz="1400"/>
                        <a:t>I know where you are coming from, but I have a different idea…</a:t>
                      </a:r>
                    </a:p>
                    <a:p>
                      <a:r>
                        <a:rPr lang="en-US" sz="1400"/>
                        <a:t>I am thinking about it differently…</a:t>
                      </a:r>
                    </a:p>
                  </a:txBody>
                  <a:tcPr/>
                </a:tc>
                <a:extLst>
                  <a:ext uri="{0D108BD9-81ED-4DB2-BD59-A6C34878D82A}">
                    <a16:rowId xmlns:a16="http://schemas.microsoft.com/office/drawing/2014/main" val="3138999061"/>
                  </a:ext>
                </a:extLst>
              </a:tr>
              <a:tr h="949940">
                <a:tc>
                  <a:txBody>
                    <a:bodyPr/>
                    <a:lstStyle/>
                    <a:p>
                      <a:r>
                        <a:rPr lang="en-US" sz="1400"/>
                        <a:t>Add onto someone else’s idea.</a:t>
                      </a:r>
                    </a:p>
                    <a:p>
                      <a:endParaRPr lang="en-US" sz="1400"/>
                    </a:p>
                    <a:p>
                      <a:endParaRPr lang="en-US" sz="1400"/>
                    </a:p>
                  </a:txBody>
                  <a:tcPr/>
                </a:tc>
                <a:tc>
                  <a:txBody>
                    <a:bodyPr/>
                    <a:lstStyle/>
                    <a:p>
                      <a:r>
                        <a:rPr lang="en-US" sz="1400"/>
                        <a:t>I want to piggyback on April’s idea. </a:t>
                      </a:r>
                    </a:p>
                    <a:p>
                      <a:r>
                        <a:rPr lang="en-US" sz="1400"/>
                        <a:t>I want to add to what Jeremiah said. </a:t>
                      </a:r>
                    </a:p>
                  </a:txBody>
                  <a:tcPr/>
                </a:tc>
                <a:extLst>
                  <a:ext uri="{0D108BD9-81ED-4DB2-BD59-A6C34878D82A}">
                    <a16:rowId xmlns:a16="http://schemas.microsoft.com/office/drawing/2014/main" val="377221365"/>
                  </a:ext>
                </a:extLst>
              </a:tr>
            </a:tbl>
          </a:graphicData>
        </a:graphic>
      </p:graphicFrame>
    </p:spTree>
    <p:extLst>
      <p:ext uri="{BB962C8B-B14F-4D97-AF65-F5344CB8AC3E}">
        <p14:creationId xmlns:p14="http://schemas.microsoft.com/office/powerpoint/2010/main" val="96070004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68211-8878-6DCC-47E0-0F719C96C7D6}"/>
              </a:ext>
            </a:extLst>
          </p:cNvPr>
          <p:cNvSpPr>
            <a:spLocks noGrp="1"/>
          </p:cNvSpPr>
          <p:nvPr>
            <p:ph type="title"/>
          </p:nvPr>
        </p:nvSpPr>
        <p:spPr/>
        <p:txBody>
          <a:bodyPr/>
          <a:lstStyle/>
          <a:p>
            <a:r>
              <a:rPr lang="en-US">
                <a:latin typeface="+mj-lt"/>
              </a:rPr>
              <a:t>Final Debrief Take Aways</a:t>
            </a:r>
          </a:p>
        </p:txBody>
      </p:sp>
      <p:sp>
        <p:nvSpPr>
          <p:cNvPr id="3" name="Content Placeholder 2">
            <a:extLst>
              <a:ext uri="{FF2B5EF4-FFF2-40B4-BE49-F238E27FC236}">
                <a16:creationId xmlns:a16="http://schemas.microsoft.com/office/drawing/2014/main" id="{512221D2-4848-217A-38A3-2B7608519396}"/>
              </a:ext>
            </a:extLst>
          </p:cNvPr>
          <p:cNvSpPr>
            <a:spLocks noGrp="1"/>
          </p:cNvSpPr>
          <p:nvPr>
            <p:ph idx="1"/>
          </p:nvPr>
        </p:nvSpPr>
        <p:spPr/>
        <p:txBody>
          <a:bodyPr>
            <a:normAutofit/>
          </a:bodyPr>
          <a:lstStyle/>
          <a:p>
            <a:pPr marL="0" indent="0">
              <a:buNone/>
            </a:pPr>
            <a:r>
              <a:rPr lang="en-US" sz="4000">
                <a:latin typeface="+mn-lt"/>
              </a:rPr>
              <a:t>All roles:</a:t>
            </a:r>
          </a:p>
          <a:p>
            <a:pPr lvl="1"/>
            <a:r>
              <a:rPr lang="en-US" sz="3600">
                <a:latin typeface="+mn-lt"/>
              </a:rPr>
              <a:t>Identify and record key takeaways and determine next steps. </a:t>
            </a:r>
          </a:p>
          <a:p>
            <a:pPr lvl="1"/>
            <a:r>
              <a:rPr lang="en-US" sz="3600">
                <a:latin typeface="+mn-lt"/>
              </a:rPr>
              <a:t>Decide what student data to collect to determine potential impacts of the session.</a:t>
            </a:r>
          </a:p>
        </p:txBody>
      </p:sp>
    </p:spTree>
    <p:extLst>
      <p:ext uri="{BB962C8B-B14F-4D97-AF65-F5344CB8AC3E}">
        <p14:creationId xmlns:p14="http://schemas.microsoft.com/office/powerpoint/2010/main" val="318375426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9D531-80AB-8E14-19F7-BFE8571C1D4D}"/>
              </a:ext>
            </a:extLst>
          </p:cNvPr>
          <p:cNvSpPr>
            <a:spLocks noGrp="1"/>
          </p:cNvSpPr>
          <p:nvPr>
            <p:ph type="title"/>
          </p:nvPr>
        </p:nvSpPr>
        <p:spPr>
          <a:xfrm>
            <a:off x="571499" y="195438"/>
            <a:ext cx="9747915" cy="1325563"/>
          </a:xfrm>
        </p:spPr>
        <p:txBody>
          <a:bodyPr/>
          <a:lstStyle/>
          <a:p>
            <a:r>
              <a:rPr lang="en-US">
                <a:latin typeface="+mj-lt"/>
              </a:rPr>
              <a:t>Let Your Ideas Grow and Change</a:t>
            </a:r>
          </a:p>
        </p:txBody>
      </p:sp>
      <p:sp>
        <p:nvSpPr>
          <p:cNvPr id="4" name="Speech Bubble: Rectangle with Corners Rounded 3">
            <a:extLst>
              <a:ext uri="{FF2B5EF4-FFF2-40B4-BE49-F238E27FC236}">
                <a16:creationId xmlns:a16="http://schemas.microsoft.com/office/drawing/2014/main" id="{76590297-1AA9-7F4E-8420-A403023A5C68}"/>
              </a:ext>
            </a:extLst>
          </p:cNvPr>
          <p:cNvSpPr/>
          <p:nvPr/>
        </p:nvSpPr>
        <p:spPr>
          <a:xfrm>
            <a:off x="119921" y="1870919"/>
            <a:ext cx="3972394" cy="2854317"/>
          </a:xfrm>
          <a:prstGeom prst="wedgeRoundRectCallout">
            <a:avLst/>
          </a:prstGeom>
          <a:solidFill>
            <a:srgbClr val="0077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US" sz="3200"/>
              <a:t>What is science discourse and how does it support sensemaking for all  students?</a:t>
            </a:r>
          </a:p>
        </p:txBody>
      </p:sp>
      <p:sp>
        <p:nvSpPr>
          <p:cNvPr id="3" name="Content Placeholder 2">
            <a:extLst>
              <a:ext uri="{FF2B5EF4-FFF2-40B4-BE49-F238E27FC236}">
                <a16:creationId xmlns:a16="http://schemas.microsoft.com/office/drawing/2014/main" id="{C4163447-E9EB-8874-4FAA-EE8FD3B244FE}"/>
              </a:ext>
            </a:extLst>
          </p:cNvPr>
          <p:cNvSpPr>
            <a:spLocks noGrp="1"/>
          </p:cNvSpPr>
          <p:nvPr>
            <p:ph idx="1"/>
          </p:nvPr>
        </p:nvSpPr>
        <p:spPr>
          <a:xfrm>
            <a:off x="4416778" y="1676224"/>
            <a:ext cx="7334956" cy="3660775"/>
          </a:xfrm>
        </p:spPr>
        <p:txBody>
          <a:bodyPr>
            <a:normAutofit/>
          </a:bodyPr>
          <a:lstStyle/>
          <a:p>
            <a:pPr marL="0" indent="0">
              <a:buNone/>
            </a:pPr>
            <a:r>
              <a:rPr lang="en-US">
                <a:latin typeface="+mn-lt"/>
              </a:rPr>
              <a:t>Find your initial ideas you captured from Session B. Compare your current thinking to your previous ideas. How have your ideas grown or changed?</a:t>
            </a:r>
          </a:p>
          <a:p>
            <a:r>
              <a:rPr lang="en-US">
                <a:latin typeface="+mn-lt"/>
              </a:rPr>
              <a:t>I think I am changing my initial idea…</a:t>
            </a:r>
          </a:p>
          <a:p>
            <a:r>
              <a:rPr lang="en-US">
                <a:latin typeface="+mn-lt"/>
              </a:rPr>
              <a:t>I have something to add to my idea…</a:t>
            </a:r>
          </a:p>
          <a:p>
            <a:r>
              <a:rPr lang="en-US">
                <a:latin typeface="+mn-lt"/>
              </a:rPr>
              <a:t>My understanding has grown by…</a:t>
            </a:r>
          </a:p>
          <a:p>
            <a:endParaRPr lang="en-US"/>
          </a:p>
        </p:txBody>
      </p:sp>
      <p:pic>
        <p:nvPicPr>
          <p:cNvPr id="5" name="Picture 4">
            <a:extLst>
              <a:ext uri="{FF2B5EF4-FFF2-40B4-BE49-F238E27FC236}">
                <a16:creationId xmlns:a16="http://schemas.microsoft.com/office/drawing/2014/main" id="{219BC44A-A6ED-5391-28C6-AD27C7A5E8D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17814" y="115259"/>
            <a:ext cx="1533920" cy="1352748"/>
          </a:xfrm>
          <a:prstGeom prst="rect">
            <a:avLst/>
          </a:prstGeom>
        </p:spPr>
      </p:pic>
    </p:spTree>
    <p:extLst>
      <p:ext uri="{BB962C8B-B14F-4D97-AF65-F5344CB8AC3E}">
        <p14:creationId xmlns:p14="http://schemas.microsoft.com/office/powerpoint/2010/main" val="204547552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258e3d2d026_0_373"/>
          <p:cNvSpPr txBox="1">
            <a:spLocks noGrp="1"/>
          </p:cNvSpPr>
          <p:nvPr>
            <p:ph type="title"/>
          </p:nvPr>
        </p:nvSpPr>
        <p:spPr>
          <a:xfrm>
            <a:off x="-10763" y="533400"/>
            <a:ext cx="12200611" cy="1424540"/>
          </a:xfrm>
          <a:prstGeom prst="rect">
            <a:avLst/>
          </a:prstGeom>
          <a:solidFill>
            <a:schemeClr val="bg2"/>
          </a:solidFill>
          <a:ln>
            <a:noFill/>
          </a:ln>
        </p:spPr>
        <p:txBody>
          <a:bodyPr spcFirstLastPara="1" vert="horz" wrap="square" lIns="91425" tIns="45700" rIns="91425" bIns="45700" rtlCol="0" anchor="ctr" anchorCtr="0">
            <a:noAutofit/>
          </a:bodyPr>
          <a:lstStyle/>
          <a:p>
            <a:pPr algn="ctr">
              <a:buClr>
                <a:schemeClr val="dk1"/>
              </a:buClr>
              <a:buSzPts val="990"/>
            </a:pPr>
            <a:r>
              <a:rPr lang="en-US" sz="5400" b="1">
                <a:latin typeface="+mj-lt"/>
                <a:cs typeface="Arial"/>
              </a:rPr>
              <a:t>After Completing Session E: </a:t>
            </a:r>
            <a:br>
              <a:rPr lang="en-US" sz="5400" b="1">
                <a:latin typeface="+mj-lt"/>
                <a:cs typeface="Arial"/>
              </a:rPr>
            </a:br>
            <a:r>
              <a:rPr lang="en-US" sz="5400" b="1">
                <a:latin typeface="+mj-lt"/>
                <a:cs typeface="Arial"/>
              </a:rPr>
              <a:t>Meta Moment</a:t>
            </a:r>
          </a:p>
        </p:txBody>
      </p:sp>
      <p:sp>
        <p:nvSpPr>
          <p:cNvPr id="2" name="Text Placeholder 1">
            <a:extLst>
              <a:ext uri="{FF2B5EF4-FFF2-40B4-BE49-F238E27FC236}">
                <a16:creationId xmlns:a16="http://schemas.microsoft.com/office/drawing/2014/main" id="{0B55209B-DD04-CBC5-3E3F-AFC8ACB2CF88}"/>
              </a:ext>
            </a:extLst>
          </p:cNvPr>
          <p:cNvSpPr>
            <a:spLocks noGrp="1"/>
          </p:cNvSpPr>
          <p:nvPr>
            <p:ph idx="1"/>
          </p:nvPr>
        </p:nvSpPr>
        <p:spPr>
          <a:xfrm>
            <a:off x="699052" y="2104967"/>
            <a:ext cx="10793895" cy="3372150"/>
          </a:xfrm>
        </p:spPr>
        <p:txBody>
          <a:bodyPr vert="horz" lIns="91440" tIns="45720" rIns="91440" bIns="45720" rtlCol="0" anchor="t">
            <a:noAutofit/>
          </a:bodyPr>
          <a:lstStyle/>
          <a:p>
            <a:pPr marL="0" indent="0">
              <a:buClr>
                <a:schemeClr val="dk1"/>
              </a:buClr>
              <a:buSzPts val="990"/>
              <a:buNone/>
            </a:pPr>
            <a:r>
              <a:rPr lang="en-US" sz="4400" b="1" u="sng">
                <a:latin typeface="+mn-lt"/>
                <a:cs typeface="Arial" panose="020B0604020202020204" pitchFamily="34" charset="0"/>
              </a:rPr>
              <a:t>Focus Question</a:t>
            </a:r>
            <a:r>
              <a:rPr lang="en-US" sz="4400">
                <a:latin typeface="+mn-lt"/>
                <a:cs typeface="Arial" panose="020B0604020202020204" pitchFamily="34" charset="0"/>
              </a:rPr>
              <a:t>: </a:t>
            </a:r>
          </a:p>
          <a:p>
            <a:pPr marL="0" indent="0">
              <a:buClr>
                <a:schemeClr val="dk1"/>
              </a:buClr>
              <a:buSzPts val="990"/>
              <a:buNone/>
            </a:pPr>
            <a:endParaRPr lang="en-US" sz="1000">
              <a:latin typeface="+mn-lt"/>
              <a:cs typeface="Arial" panose="020B0604020202020204" pitchFamily="34" charset="0"/>
            </a:endParaRPr>
          </a:p>
          <a:p>
            <a:pPr marL="0" lvl="0" indent="0">
              <a:buNone/>
              <a:defRPr/>
            </a:pPr>
            <a:r>
              <a:rPr lang="en-US" sz="4400">
                <a:latin typeface="Franklin Gothic Book" panose="020B0503020102020204"/>
                <a:cs typeface="Arial"/>
              </a:rPr>
              <a:t>How might we intentionally prepare to facilitate science discourse that supports sensemaking for all learners?</a:t>
            </a:r>
            <a:endParaRPr lang="en-US" sz="4400">
              <a:latin typeface="Franklin Gothic Book" panose="020B0503020102020204"/>
            </a:endParaRPr>
          </a:p>
          <a:p>
            <a:pPr algn="ctr">
              <a:buNone/>
            </a:pPr>
            <a:endParaRPr lang="en-US" sz="4400">
              <a:latin typeface="Arial" panose="020B0604020202020204" pitchFamily="34" charset="0"/>
              <a:cs typeface="Arial" panose="020B0604020202020204" pitchFamily="34" charset="0"/>
            </a:endParaRPr>
          </a:p>
          <a:p>
            <a:pPr>
              <a:buNone/>
            </a:pPr>
            <a:endParaRPr lang="en-US" sz="4400">
              <a:latin typeface="Arial" panose="020B0604020202020204" pitchFamily="34" charset="0"/>
              <a:cs typeface="Arial" panose="020B0604020202020204" pitchFamily="34" charset="0"/>
            </a:endParaRPr>
          </a:p>
          <a:p>
            <a:pPr marL="0" indent="0">
              <a:buNone/>
            </a:pPr>
            <a:endParaRPr lang="en-US" sz="4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944072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260054d7a80_0_7"/>
          <p:cNvSpPr txBox="1">
            <a:spLocks noGrp="1"/>
          </p:cNvSpPr>
          <p:nvPr>
            <p:ph type="title"/>
          </p:nvPr>
        </p:nvSpPr>
        <p:spPr>
          <a:xfrm>
            <a:off x="768086" y="333375"/>
            <a:ext cx="10515600" cy="1325563"/>
          </a:xfrm>
        </p:spPr>
        <p:txBody>
          <a:bodyPr spcFirstLastPara="1" vert="horz" lIns="91425" tIns="45700" rIns="91425" bIns="45700" rtlCol="0" anchor="ctr" anchorCtr="0">
            <a:normAutofit/>
          </a:bodyPr>
          <a:lstStyle/>
          <a:p>
            <a:r>
              <a:rPr lang="en-US">
                <a:latin typeface="+mj-lt"/>
              </a:rPr>
              <a:t>Session E: Next Steps:</a:t>
            </a:r>
            <a:br>
              <a:rPr lang="en-US">
                <a:latin typeface="+mj-lt"/>
              </a:rPr>
            </a:br>
            <a:r>
              <a:rPr lang="en-US">
                <a:latin typeface="+mj-lt"/>
              </a:rPr>
              <a:t>Considerations for Implementation</a:t>
            </a:r>
            <a:endParaRPr lang="en-US"/>
          </a:p>
        </p:txBody>
      </p:sp>
      <p:sp>
        <p:nvSpPr>
          <p:cNvPr id="228" name="Google Shape;228;g260054d7a80_0_7"/>
          <p:cNvSpPr txBox="1">
            <a:spLocks noGrp="1"/>
          </p:cNvSpPr>
          <p:nvPr>
            <p:ph idx="1"/>
          </p:nvPr>
        </p:nvSpPr>
        <p:spPr>
          <a:xfrm>
            <a:off x="365760" y="1719790"/>
            <a:ext cx="11484864" cy="4534705"/>
          </a:xfrm>
        </p:spPr>
        <p:txBody>
          <a:bodyPr spcFirstLastPara="1" vert="horz" lIns="91425" tIns="45700" rIns="91425" bIns="45700" rtlCol="0" anchor="t" anchorCtr="0">
            <a:normAutofit fontScale="92500"/>
          </a:bodyPr>
          <a:lstStyle/>
          <a:p>
            <a:pPr marL="0" indent="0">
              <a:lnSpc>
                <a:spcPct val="120000"/>
              </a:lnSpc>
              <a:spcBef>
                <a:spcPts val="0"/>
              </a:spcBef>
              <a:buNone/>
            </a:pPr>
            <a:r>
              <a:rPr lang="en-US" sz="2600" b="1">
                <a:latin typeface="+mn-lt"/>
                <a:cs typeface="Arial"/>
              </a:rPr>
              <a:t>Step 1: </a:t>
            </a:r>
            <a:r>
              <a:rPr lang="en-US" sz="2600">
                <a:latin typeface="+mn-lt"/>
                <a:cs typeface="Arial"/>
              </a:rPr>
              <a:t>Use the lesson you internalized in session D to engage in a lesson rehearsal to </a:t>
            </a:r>
          </a:p>
          <a:p>
            <a:pPr marL="0" indent="0">
              <a:lnSpc>
                <a:spcPct val="120000"/>
              </a:lnSpc>
              <a:spcBef>
                <a:spcPts val="0"/>
              </a:spcBef>
              <a:buNone/>
            </a:pPr>
            <a:r>
              <a:rPr lang="en-US" sz="2600">
                <a:latin typeface="+mn-lt"/>
                <a:cs typeface="Arial"/>
              </a:rPr>
              <a:t>             prepare to facilitate in the classroom using the </a:t>
            </a:r>
            <a:r>
              <a:rPr lang="en-US" sz="2600">
                <a:latin typeface="+mn-lt"/>
                <a:cs typeface="Arial"/>
                <a:hlinkClick r:id="rId3"/>
              </a:rPr>
              <a:t>Lesson Rehearsal Protocol. </a:t>
            </a:r>
            <a:endParaRPr lang="en-US" sz="2600">
              <a:latin typeface="+mn-lt"/>
              <a:cs typeface="Arial"/>
            </a:endParaRPr>
          </a:p>
          <a:p>
            <a:pPr marL="0" indent="0">
              <a:buNone/>
            </a:pPr>
            <a:r>
              <a:rPr lang="en-US" sz="2600" b="1">
                <a:latin typeface="+mn-lt"/>
                <a:cs typeface="Arial" panose="020B0604020202020204" pitchFamily="34" charset="0"/>
              </a:rPr>
              <a:t>Step 2:</a:t>
            </a:r>
            <a:r>
              <a:rPr lang="en-US" sz="2600">
                <a:latin typeface="+mn-lt"/>
                <a:cs typeface="Arial" panose="020B0604020202020204" pitchFamily="34" charset="0"/>
              </a:rPr>
              <a:t> Use the lesson rehearsal process from this session to:</a:t>
            </a:r>
          </a:p>
          <a:p>
            <a:pPr marL="1543050" lvl="3" indent="-171450"/>
            <a:r>
              <a:rPr lang="en-US" sz="2400">
                <a:latin typeface="+mn-lt"/>
                <a:cs typeface="Arial" panose="020B0604020202020204" pitchFamily="34" charset="0"/>
              </a:rPr>
              <a:t>Identify the goal of the discussion.</a:t>
            </a:r>
          </a:p>
          <a:p>
            <a:pPr marL="1543050" lvl="3" indent="-171450"/>
            <a:r>
              <a:rPr lang="en-US" sz="2400">
                <a:latin typeface="+mn-lt"/>
                <a:cs typeface="Arial" panose="020B0604020202020204" pitchFamily="34" charset="0"/>
              </a:rPr>
              <a:t>Consider talk moves and strategies you may utilize.</a:t>
            </a:r>
          </a:p>
          <a:p>
            <a:pPr marL="1543050" lvl="3" indent="-171450"/>
            <a:r>
              <a:rPr lang="en-US" sz="2400">
                <a:latin typeface="+mn-lt"/>
                <a:cs typeface="Arial" panose="020B0604020202020204" pitchFamily="34" charset="0"/>
              </a:rPr>
              <a:t>Plan before the discussion and leading the discussion. </a:t>
            </a:r>
          </a:p>
          <a:p>
            <a:pPr marL="1543050" lvl="3" indent="-171450"/>
            <a:r>
              <a:rPr lang="en-US" sz="2400">
                <a:latin typeface="+mn-lt"/>
                <a:cs typeface="Arial" panose="020B0604020202020204" pitchFamily="34" charset="0"/>
              </a:rPr>
              <a:t>Rehearse with a partner.</a:t>
            </a:r>
          </a:p>
          <a:p>
            <a:pPr marL="1543050" lvl="3" indent="-171450"/>
            <a:r>
              <a:rPr lang="en-US" sz="2400">
                <a:latin typeface="+mn-lt"/>
                <a:cs typeface="Arial" panose="020B0604020202020204" pitchFamily="34" charset="0"/>
              </a:rPr>
              <a:t>Reflect on the discussion.</a:t>
            </a:r>
          </a:p>
          <a:p>
            <a:pPr marL="1543050" lvl="3" indent="-171450"/>
            <a:r>
              <a:rPr lang="en-US" sz="2400">
                <a:latin typeface="+mn-lt"/>
                <a:cs typeface="Arial" panose="020B0604020202020204" pitchFamily="34" charset="0"/>
              </a:rPr>
              <a:t>Implement the discussion with students. </a:t>
            </a:r>
          </a:p>
          <a:p>
            <a:pPr marL="0" indent="0">
              <a:buNone/>
            </a:pPr>
            <a:br>
              <a:rPr lang="en-US"/>
            </a:br>
            <a:endParaRPr lang="en-US"/>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AB11A-6FA5-211A-0530-FABEEA987449}"/>
              </a:ext>
            </a:extLst>
          </p:cNvPr>
          <p:cNvSpPr>
            <a:spLocks noGrp="1"/>
          </p:cNvSpPr>
          <p:nvPr>
            <p:ph type="title"/>
          </p:nvPr>
        </p:nvSpPr>
        <p:spPr>
          <a:xfrm>
            <a:off x="395110" y="173736"/>
            <a:ext cx="11796889" cy="832104"/>
          </a:xfrm>
        </p:spPr>
        <p:txBody>
          <a:bodyPr>
            <a:normAutofit fontScale="90000"/>
          </a:bodyPr>
          <a:lstStyle/>
          <a:p>
            <a:pPr>
              <a:lnSpc>
                <a:spcPct val="100000"/>
              </a:lnSpc>
            </a:pPr>
            <a:r>
              <a:rPr lang="en-US">
                <a:latin typeface="+mj-lt"/>
              </a:rPr>
              <a:t>Session E: Recipe Reflection</a:t>
            </a:r>
            <a:br>
              <a:rPr lang="en-US" sz="4900">
                <a:latin typeface="+mj-lt"/>
              </a:rPr>
            </a:br>
            <a:endParaRPr lang="en-US" sz="3600">
              <a:latin typeface="+mj-lt"/>
            </a:endParaRPr>
          </a:p>
        </p:txBody>
      </p:sp>
      <p:sp>
        <p:nvSpPr>
          <p:cNvPr id="6" name="TextBox 5">
            <a:extLst>
              <a:ext uri="{FF2B5EF4-FFF2-40B4-BE49-F238E27FC236}">
                <a16:creationId xmlns:a16="http://schemas.microsoft.com/office/drawing/2014/main" id="{4CE5F3E6-71A6-069F-2EF2-A8771A6317A9}"/>
              </a:ext>
            </a:extLst>
          </p:cNvPr>
          <p:cNvSpPr txBox="1"/>
          <p:nvPr/>
        </p:nvSpPr>
        <p:spPr>
          <a:xfrm>
            <a:off x="395110" y="681037"/>
            <a:ext cx="11650586" cy="584775"/>
          </a:xfrm>
          <a:prstGeom prst="rect">
            <a:avLst/>
          </a:prstGeom>
          <a:noFill/>
        </p:spPr>
        <p:txBody>
          <a:bodyPr wrap="square" rtlCol="0">
            <a:spAutoFit/>
          </a:bodyPr>
          <a:lstStyle/>
          <a:p>
            <a:r>
              <a:rPr lang="en-US" sz="3200">
                <a:latin typeface="+mj-lt"/>
              </a:rPr>
              <a:t>Take some time to record your thoughts from today’s session.</a:t>
            </a:r>
            <a:endParaRPr lang="en-US" sz="3200"/>
          </a:p>
        </p:txBody>
      </p:sp>
      <p:sp>
        <p:nvSpPr>
          <p:cNvPr id="4" name="Content Placeholder 3">
            <a:extLst>
              <a:ext uri="{FF2B5EF4-FFF2-40B4-BE49-F238E27FC236}">
                <a16:creationId xmlns:a16="http://schemas.microsoft.com/office/drawing/2014/main" id="{CE28EE9B-F644-AB52-7C8A-39E8AA1CB562}"/>
              </a:ext>
            </a:extLst>
          </p:cNvPr>
          <p:cNvSpPr>
            <a:spLocks noGrp="1"/>
          </p:cNvSpPr>
          <p:nvPr>
            <p:ph idx="1"/>
          </p:nvPr>
        </p:nvSpPr>
        <p:spPr>
          <a:xfrm>
            <a:off x="395111" y="1400253"/>
            <a:ext cx="6906641" cy="4393882"/>
          </a:xfrm>
        </p:spPr>
        <p:txBody>
          <a:bodyPr>
            <a:normAutofit/>
          </a:bodyPr>
          <a:lstStyle/>
          <a:p>
            <a:pPr marL="0" indent="0" algn="ctr">
              <a:buNone/>
            </a:pPr>
            <a:r>
              <a:rPr lang="en-US">
                <a:solidFill>
                  <a:schemeClr val="tx1"/>
                </a:solidFill>
                <a:latin typeface="+mn-lt"/>
              </a:rPr>
              <a:t>Recipe for </a:t>
            </a:r>
            <a:r>
              <a:rPr lang="en-US" u="sng">
                <a:solidFill>
                  <a:schemeClr val="tx1"/>
                </a:solidFill>
                <a:latin typeface="+mn-lt"/>
              </a:rPr>
              <a:t>Meaningful Science Discourse</a:t>
            </a:r>
            <a:r>
              <a:rPr lang="en-US">
                <a:solidFill>
                  <a:schemeClr val="tx1"/>
                </a:solidFill>
                <a:latin typeface="+mn-lt"/>
              </a:rPr>
              <a:t>.</a:t>
            </a:r>
          </a:p>
          <a:p>
            <a:pPr marL="0" indent="0" algn="ctr">
              <a:buNone/>
            </a:pPr>
            <a:endParaRPr lang="en-US" sz="1600">
              <a:solidFill>
                <a:schemeClr val="tx1"/>
              </a:solidFill>
              <a:latin typeface="+mn-lt"/>
            </a:endParaRPr>
          </a:p>
          <a:p>
            <a:r>
              <a:rPr lang="en-US">
                <a:solidFill>
                  <a:schemeClr val="tx1"/>
                </a:solidFill>
                <a:latin typeface="+mn-lt"/>
              </a:rPr>
              <a:t>Name of the dish: ___________.</a:t>
            </a:r>
          </a:p>
          <a:p>
            <a:r>
              <a:rPr lang="en-US">
                <a:solidFill>
                  <a:schemeClr val="tx1"/>
                </a:solidFill>
                <a:latin typeface="+mn-lt"/>
              </a:rPr>
              <a:t>From the kitchen of: ___________. </a:t>
            </a:r>
          </a:p>
          <a:p>
            <a:r>
              <a:rPr lang="en-US">
                <a:solidFill>
                  <a:schemeClr val="tx1"/>
                </a:solidFill>
                <a:latin typeface="+mn-lt"/>
              </a:rPr>
              <a:t>Serves: ______________.</a:t>
            </a:r>
          </a:p>
          <a:p>
            <a:r>
              <a:rPr lang="en-US">
                <a:solidFill>
                  <a:schemeClr val="tx1"/>
                </a:solidFill>
                <a:latin typeface="+mn-lt"/>
              </a:rPr>
              <a:t>Ingredients: _______________.</a:t>
            </a:r>
          </a:p>
          <a:p>
            <a:pPr marL="0" indent="0">
              <a:buNone/>
            </a:pPr>
            <a:endParaRPr lang="en-US" sz="1600">
              <a:solidFill>
                <a:schemeClr val="tx1"/>
              </a:solidFill>
              <a:latin typeface="+mn-lt"/>
            </a:endParaRPr>
          </a:p>
          <a:p>
            <a:pPr marL="0" indent="0">
              <a:buNone/>
            </a:pPr>
            <a:r>
              <a:rPr lang="en-US">
                <a:solidFill>
                  <a:schemeClr val="tx1"/>
                </a:solidFill>
                <a:latin typeface="+mn-lt"/>
              </a:rPr>
              <a:t>Develop your recipe in small groups and post on chart paper.</a:t>
            </a:r>
          </a:p>
        </p:txBody>
      </p:sp>
      <p:pic>
        <p:nvPicPr>
          <p:cNvPr id="5" name="Picture 4">
            <a:extLst>
              <a:ext uri="{FF2B5EF4-FFF2-40B4-BE49-F238E27FC236}">
                <a16:creationId xmlns:a16="http://schemas.microsoft.com/office/drawing/2014/main" id="{1593D953-F90A-0DDD-AD88-AB0DAFFA64C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17658" y="1659467"/>
            <a:ext cx="4979229" cy="35390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0628042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2A219-EE94-D031-CA85-735B4D5C6C37}"/>
              </a:ext>
            </a:extLst>
          </p:cNvPr>
          <p:cNvSpPr>
            <a:spLocks noGrp="1"/>
          </p:cNvSpPr>
          <p:nvPr>
            <p:ph type="title" idx="4294967295"/>
          </p:nvPr>
        </p:nvSpPr>
        <p:spPr>
          <a:xfrm>
            <a:off x="978194" y="422419"/>
            <a:ext cx="11213805" cy="1325563"/>
          </a:xfrm>
          <a:prstGeom prst="rect">
            <a:avLst/>
          </a:prstGeom>
        </p:spPr>
        <p:txBody>
          <a:bodyPr>
            <a:normAutofit/>
          </a:bodyPr>
          <a:lstStyle/>
          <a:p>
            <a:r>
              <a:rPr lang="en-US">
                <a:latin typeface="+mj-lt"/>
                <a:cs typeface="Arial" panose="020B0604020202020204" pitchFamily="34" charset="0"/>
              </a:rPr>
              <a:t>Certificate of Completion</a:t>
            </a:r>
          </a:p>
        </p:txBody>
      </p:sp>
      <p:sp>
        <p:nvSpPr>
          <p:cNvPr id="3" name="TextBox 2">
            <a:extLst>
              <a:ext uri="{FF2B5EF4-FFF2-40B4-BE49-F238E27FC236}">
                <a16:creationId xmlns:a16="http://schemas.microsoft.com/office/drawing/2014/main" id="{D233A3F4-0AFC-E4EF-65D0-00316310D5C5}"/>
              </a:ext>
            </a:extLst>
          </p:cNvPr>
          <p:cNvSpPr txBox="1"/>
          <p:nvPr/>
        </p:nvSpPr>
        <p:spPr>
          <a:xfrm>
            <a:off x="978194" y="1317095"/>
            <a:ext cx="9273310" cy="3539430"/>
          </a:xfrm>
          <a:prstGeom prst="rect">
            <a:avLst/>
          </a:prstGeom>
          <a:noFill/>
        </p:spPr>
        <p:txBody>
          <a:bodyPr wrap="square" rtlCol="0">
            <a:spAutoFit/>
          </a:bodyPr>
          <a:lstStyle/>
          <a:p>
            <a:r>
              <a:rPr lang="en-US" sz="2800" dirty="0">
                <a:latin typeface="Franklin Gothic Book" panose="020B0503020102020204" pitchFamily="34" charset="0"/>
                <a:cs typeface="Arial" panose="020B0604020202020204" pitchFamily="34" charset="0"/>
              </a:rPr>
              <a:t>Thank you for completing this module provided by the Kentucky Department of Education.  </a:t>
            </a:r>
          </a:p>
          <a:p>
            <a:endParaRPr lang="en-US" sz="2800" dirty="0">
              <a:latin typeface="Franklin Gothic Book" panose="020B0503020102020204" pitchFamily="34" charset="0"/>
              <a:cs typeface="Arial" panose="020B0604020202020204" pitchFamily="34" charset="0"/>
            </a:endParaRPr>
          </a:p>
          <a:p>
            <a:r>
              <a:rPr lang="en-US" sz="2800" dirty="0">
                <a:latin typeface="Franklin Gothic Book" panose="020B0503020102020204" pitchFamily="34" charset="0"/>
                <a:cs typeface="Arial" panose="020B0604020202020204" pitchFamily="34" charset="0"/>
              </a:rPr>
              <a:t>Please use the link below to obtain your certificate of completion.</a:t>
            </a:r>
          </a:p>
          <a:p>
            <a:endParaRPr lang="en-US" sz="2800" dirty="0">
              <a:latin typeface="Franklin Gothic Book" panose="020B0503020102020204" pitchFamily="34" charset="0"/>
              <a:cs typeface="Arial" panose="020B0604020202020204" pitchFamily="34" charset="0"/>
            </a:endParaRPr>
          </a:p>
          <a:p>
            <a:r>
              <a:rPr lang="en-US" sz="2800" dirty="0">
                <a:latin typeface="Franklin Gothic Book" panose="020B0503020102020204" pitchFamily="34" charset="0"/>
                <a:cs typeface="Arial" panose="020B0604020202020204" pitchFamily="34" charset="0"/>
                <a:hlinkClick r:id="rId3"/>
              </a:rPr>
              <a:t>Kentucky Department of Education Professional Learning Module Feedback and Certification</a:t>
            </a:r>
            <a:endParaRPr lang="en-US" sz="2800" dirty="0">
              <a:latin typeface="Franklin Gothic Book" panose="020B05030201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53FEBA5-70AA-8161-FBF7-FFEF23875DC5}"/>
              </a:ext>
            </a:extLst>
          </p:cNvPr>
          <p:cNvSpPr txBox="1"/>
          <p:nvPr/>
        </p:nvSpPr>
        <p:spPr>
          <a:xfrm>
            <a:off x="3526899" y="4856525"/>
            <a:ext cx="5135419" cy="1015663"/>
          </a:xfrm>
          <a:prstGeom prst="rect">
            <a:avLst/>
          </a:prstGeom>
          <a:noFill/>
        </p:spPr>
        <p:txBody>
          <a:bodyPr wrap="square" rtlCol="0">
            <a:spAutoFit/>
          </a:bodyPr>
          <a:lstStyle/>
          <a:p>
            <a:pPr rtl="0">
              <a:spcBef>
                <a:spcPts val="0"/>
              </a:spcBef>
              <a:spcAft>
                <a:spcPts val="0"/>
              </a:spcAft>
            </a:pPr>
            <a:r>
              <a:rPr lang="en-US" sz="1200" b="0" i="1" u="none" strike="noStrike">
                <a:solidFill>
                  <a:srgbClr val="000000"/>
                </a:solidFill>
                <a:effectLst/>
                <a:cs typeface="Arial" panose="020B0604020202020204" pitchFamily="34" charset="0"/>
              </a:rPr>
              <a:t>Educators can use the PLBB to find learning sessions, and it is the local school district who determines if they are acceptable for credit based on their district policies.</a:t>
            </a:r>
            <a:r>
              <a:rPr lang="en-US" sz="1200" b="0" i="1" u="none" strike="noStrike">
                <a:solidFill>
                  <a:srgbClr val="1F497D"/>
                </a:solidFill>
                <a:effectLst/>
                <a:cs typeface="Arial" panose="020B0604020202020204" pitchFamily="34" charset="0"/>
              </a:rPr>
              <a:t> </a:t>
            </a:r>
            <a:r>
              <a:rPr lang="en-US" sz="1200" b="0" i="1" u="none" strike="noStrike">
                <a:solidFill>
                  <a:srgbClr val="000000"/>
                </a:solidFill>
                <a:effectLst/>
                <a:cs typeface="Arial" panose="020B0604020202020204" pitchFamily="34" charset="0"/>
              </a:rPr>
              <a:t>See 704 KAR 3:035 for more details.  </a:t>
            </a:r>
            <a:endParaRPr lang="en-US" sz="1200" b="0" i="1">
              <a:effectLst/>
              <a:cs typeface="Arial" panose="020B0604020202020204" pitchFamily="34" charset="0"/>
            </a:endParaRPr>
          </a:p>
          <a:p>
            <a:br>
              <a:rPr lang="en-US" sz="1200">
                <a:latin typeface="Arial" panose="020B0604020202020204" pitchFamily="34" charset="0"/>
                <a:cs typeface="Arial" panose="020B0604020202020204" pitchFamily="34" charset="0"/>
              </a:rPr>
            </a:br>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43859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AB0A6-736C-12B0-F841-DC835E41AB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527798-6D3F-D99B-1455-41DECAD3BC16}"/>
              </a:ext>
            </a:extLst>
          </p:cNvPr>
          <p:cNvSpPr>
            <a:spLocks noGrp="1"/>
          </p:cNvSpPr>
          <p:nvPr>
            <p:ph type="title"/>
          </p:nvPr>
        </p:nvSpPr>
        <p:spPr>
          <a:xfrm>
            <a:off x="685800" y="268720"/>
            <a:ext cx="11506200" cy="979201"/>
          </a:xfrm>
        </p:spPr>
        <p:txBody>
          <a:bodyPr>
            <a:normAutofit/>
          </a:bodyPr>
          <a:lstStyle/>
          <a:p>
            <a:r>
              <a:rPr lang="en-US">
                <a:latin typeface="Franklin Gothic Medium"/>
              </a:rPr>
              <a:t>Recommended Actions for Strategy 3</a:t>
            </a:r>
          </a:p>
        </p:txBody>
      </p:sp>
      <p:sp>
        <p:nvSpPr>
          <p:cNvPr id="4" name="Rectangle: Rounded Corners 3">
            <a:extLst>
              <a:ext uri="{FF2B5EF4-FFF2-40B4-BE49-F238E27FC236}">
                <a16:creationId xmlns:a16="http://schemas.microsoft.com/office/drawing/2014/main" id="{60433E2F-AEF4-4920-8926-4B1B7EB22CF8}"/>
              </a:ext>
            </a:extLst>
          </p:cNvPr>
          <p:cNvSpPr/>
          <p:nvPr/>
        </p:nvSpPr>
        <p:spPr>
          <a:xfrm>
            <a:off x="323850" y="1555750"/>
            <a:ext cx="2393950" cy="882650"/>
          </a:xfrm>
          <a:prstGeom prst="roundRect">
            <a:avLst/>
          </a:prstGeom>
          <a:solidFill>
            <a:srgbClr val="E1F3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Action 1</a:t>
            </a:r>
          </a:p>
        </p:txBody>
      </p:sp>
      <p:sp>
        <p:nvSpPr>
          <p:cNvPr id="3" name="TextBox 2">
            <a:extLst>
              <a:ext uri="{FF2B5EF4-FFF2-40B4-BE49-F238E27FC236}">
                <a16:creationId xmlns:a16="http://schemas.microsoft.com/office/drawing/2014/main" id="{5912F7C2-09DD-2E50-310B-B861633F2B7A}"/>
              </a:ext>
            </a:extLst>
          </p:cNvPr>
          <p:cNvSpPr txBox="1"/>
          <p:nvPr/>
        </p:nvSpPr>
        <p:spPr>
          <a:xfrm>
            <a:off x="2851150" y="1466850"/>
            <a:ext cx="901700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Provide supports and resources to assist students with effective talk practices.</a:t>
            </a:r>
            <a:endParaRPr lang="en-US"/>
          </a:p>
          <a:p>
            <a:endParaRPr lang="en-US" sz="3200">
              <a:ea typeface="+mn-lt"/>
              <a:cs typeface="+mn-lt"/>
            </a:endParaRPr>
          </a:p>
          <a:p>
            <a:pPr marL="285750" indent="-285750">
              <a:buFont typeface="Arial"/>
              <a:buChar char="•"/>
            </a:pPr>
            <a:endParaRPr lang="en-US"/>
          </a:p>
          <a:p>
            <a:pPr marL="285750" indent="-285750">
              <a:buFont typeface="Arial"/>
              <a:buChar char="•"/>
            </a:pPr>
            <a:endParaRPr lang="en-US"/>
          </a:p>
          <a:p>
            <a:pPr marL="285750" indent="-285750">
              <a:buFont typeface="Arial"/>
              <a:buChar char="•"/>
            </a:pPr>
            <a:endParaRPr lang="en-US"/>
          </a:p>
          <a:p>
            <a:pPr marL="285750" indent="-285750">
              <a:buFont typeface="Arial"/>
              <a:buChar char="•"/>
            </a:pPr>
            <a:endParaRPr lang="en-US"/>
          </a:p>
        </p:txBody>
      </p:sp>
      <p:sp>
        <p:nvSpPr>
          <p:cNvPr id="5" name="Rectangle: Rounded Corners 4">
            <a:extLst>
              <a:ext uri="{FF2B5EF4-FFF2-40B4-BE49-F238E27FC236}">
                <a16:creationId xmlns:a16="http://schemas.microsoft.com/office/drawing/2014/main" id="{50168DCA-02B2-E9F0-150D-884C06453505}"/>
              </a:ext>
              <a:ext uri="{C183D7F6-B498-43B3-948B-1728B52AA6E4}">
                <adec:decorative xmlns:adec="http://schemas.microsoft.com/office/drawing/2017/decorative" val="1"/>
              </a:ext>
            </a:extLst>
          </p:cNvPr>
          <p:cNvSpPr/>
          <p:nvPr/>
        </p:nvSpPr>
        <p:spPr>
          <a:xfrm>
            <a:off x="323850" y="3114675"/>
            <a:ext cx="2393950" cy="882650"/>
          </a:xfrm>
          <a:prstGeom prst="roundRect">
            <a:avLst/>
          </a:prstGeom>
          <a:solidFill>
            <a:srgbClr val="E1F3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Action 2</a:t>
            </a:r>
          </a:p>
        </p:txBody>
      </p:sp>
      <p:sp>
        <p:nvSpPr>
          <p:cNvPr id="6" name="Rectangle: Rounded Corners 5">
            <a:extLst>
              <a:ext uri="{FF2B5EF4-FFF2-40B4-BE49-F238E27FC236}">
                <a16:creationId xmlns:a16="http://schemas.microsoft.com/office/drawing/2014/main" id="{4F93434F-5BBE-9EFB-2A62-37E4383348A2}"/>
              </a:ext>
              <a:ext uri="{C183D7F6-B498-43B3-948B-1728B52AA6E4}">
                <adec:decorative xmlns:adec="http://schemas.microsoft.com/office/drawing/2017/decorative" val="1"/>
              </a:ext>
            </a:extLst>
          </p:cNvPr>
          <p:cNvSpPr/>
          <p:nvPr/>
        </p:nvSpPr>
        <p:spPr>
          <a:xfrm>
            <a:off x="323850" y="4816475"/>
            <a:ext cx="2393950" cy="882650"/>
          </a:xfrm>
          <a:prstGeom prst="roundRect">
            <a:avLst/>
          </a:prstGeom>
          <a:solidFill>
            <a:srgbClr val="E1F3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Action 3</a:t>
            </a:r>
          </a:p>
        </p:txBody>
      </p:sp>
    </p:spTree>
    <p:extLst>
      <p:ext uri="{BB962C8B-B14F-4D97-AF65-F5344CB8AC3E}">
        <p14:creationId xmlns:p14="http://schemas.microsoft.com/office/powerpoint/2010/main" val="2024394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949C4-1735-BF35-1201-F2AA0122DA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A8A72E-C6E1-229E-EFA3-EDA43850376A}"/>
              </a:ext>
            </a:extLst>
          </p:cNvPr>
          <p:cNvSpPr>
            <a:spLocks noGrp="1"/>
          </p:cNvSpPr>
          <p:nvPr>
            <p:ph type="title"/>
          </p:nvPr>
        </p:nvSpPr>
        <p:spPr>
          <a:xfrm>
            <a:off x="200500" y="391886"/>
            <a:ext cx="11639807" cy="633785"/>
          </a:xfrm>
        </p:spPr>
        <p:txBody>
          <a:bodyPr>
            <a:normAutofit fontScale="90000"/>
          </a:bodyPr>
          <a:lstStyle/>
          <a:p>
            <a:r>
              <a:rPr lang="en-US">
                <a:latin typeface="+mj-lt"/>
              </a:rPr>
              <a:t>Supports for Talk Practices</a:t>
            </a:r>
          </a:p>
        </p:txBody>
      </p:sp>
      <p:pic>
        <p:nvPicPr>
          <p:cNvPr id="6" name="Picture 5" descr="Screenshot of Communicating in Scientific Ways Page 1.">
            <a:extLst>
              <a:ext uri="{FF2B5EF4-FFF2-40B4-BE49-F238E27FC236}">
                <a16:creationId xmlns:a16="http://schemas.microsoft.com/office/drawing/2014/main" id="{9639C401-EC93-ECA3-2256-CD4220A7D08A}"/>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00501" y="1332126"/>
            <a:ext cx="3788005" cy="5348637"/>
          </a:xfrm>
          <a:prstGeom prst="rect">
            <a:avLst/>
          </a:prstGeom>
          <a:ln w="28575">
            <a:solidFill>
              <a:srgbClr val="007780"/>
            </a:solidFill>
          </a:ln>
        </p:spPr>
        <p:style>
          <a:lnRef idx="2">
            <a:schemeClr val="dk1"/>
          </a:lnRef>
          <a:fillRef idx="1">
            <a:schemeClr val="lt1"/>
          </a:fillRef>
          <a:effectRef idx="0">
            <a:schemeClr val="dk1"/>
          </a:effectRef>
          <a:fontRef idx="minor">
            <a:schemeClr val="dk1"/>
          </a:fontRef>
        </p:style>
      </p:pic>
      <p:pic>
        <p:nvPicPr>
          <p:cNvPr id="8" name="Picture 7" descr="Screenshot of Communicating in Scientific Ways Page 2.">
            <a:extLst>
              <a:ext uri="{FF2B5EF4-FFF2-40B4-BE49-F238E27FC236}">
                <a16:creationId xmlns:a16="http://schemas.microsoft.com/office/drawing/2014/main" id="{21B74507-78A8-BDED-14E0-3BE61334DAE0}"/>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4276713" y="1329274"/>
            <a:ext cx="3647844" cy="5351490"/>
          </a:xfrm>
          <a:prstGeom prst="rect">
            <a:avLst/>
          </a:prstGeom>
          <a:ln w="28575">
            <a:solidFill>
              <a:srgbClr val="007780"/>
            </a:solidFill>
          </a:ln>
        </p:spPr>
        <p:style>
          <a:lnRef idx="2">
            <a:schemeClr val="dk1"/>
          </a:lnRef>
          <a:fillRef idx="1">
            <a:schemeClr val="lt1"/>
          </a:fillRef>
          <a:effectRef idx="0">
            <a:schemeClr val="dk1"/>
          </a:effectRef>
          <a:fontRef idx="minor">
            <a:schemeClr val="dk1"/>
          </a:fontRef>
        </p:style>
      </p:pic>
      <p:sp>
        <p:nvSpPr>
          <p:cNvPr id="9" name="TextBox 8">
            <a:extLst>
              <a:ext uri="{FF2B5EF4-FFF2-40B4-BE49-F238E27FC236}">
                <a16:creationId xmlns:a16="http://schemas.microsoft.com/office/drawing/2014/main" id="{AA54CECF-48B3-A484-D534-0BC25BCB5925}"/>
              </a:ext>
            </a:extLst>
          </p:cNvPr>
          <p:cNvSpPr txBox="1"/>
          <p:nvPr/>
        </p:nvSpPr>
        <p:spPr>
          <a:xfrm>
            <a:off x="8106546" y="1331803"/>
            <a:ext cx="3844430" cy="4382810"/>
          </a:xfrm>
          <a:prstGeom prst="roundRect">
            <a:avLst/>
          </a:prstGeom>
          <a:solidFill>
            <a:srgbClr val="102649"/>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rtlCol="0" anchor="t">
            <a:spAutoFit/>
          </a:bodyPr>
          <a:lstStyle/>
          <a:p>
            <a:pPr algn="ctr"/>
            <a:r>
              <a:rPr lang="en-US" sz="3200">
                <a:latin typeface="Franklin Gothic Book" panose="020B0503020102020204"/>
                <a:cs typeface="Arial"/>
              </a:rPr>
              <a:t>How might this resource, </a:t>
            </a:r>
          </a:p>
          <a:p>
            <a:pPr algn="ctr"/>
            <a:r>
              <a:rPr lang="en-US" sz="3200" i="1">
                <a:solidFill>
                  <a:schemeClr val="bg1"/>
                </a:solidFill>
                <a:latin typeface="Franklin Gothic Book"/>
                <a:cs typeface="Arial"/>
                <a:hlinkClick r:id="rId5">
                  <a:extLst>
                    <a:ext uri="{A12FA001-AC4F-418D-AE19-62706E023703}">
                      <ahyp:hlinkClr xmlns:ahyp="http://schemas.microsoft.com/office/drawing/2018/hyperlinkcolor" val="tx"/>
                    </a:ext>
                  </a:extLst>
                </a:hlinkClick>
              </a:rPr>
              <a:t>Communicating in Scientific Ways</a:t>
            </a:r>
            <a:r>
              <a:rPr lang="en-US" sz="3200" i="1">
                <a:solidFill>
                  <a:schemeClr val="bg1"/>
                </a:solidFill>
                <a:latin typeface="Franklin Gothic Book"/>
                <a:cs typeface="Arial"/>
              </a:rPr>
              <a:t> (CSW)</a:t>
            </a:r>
            <a:r>
              <a:rPr lang="en-US" sz="3200">
                <a:latin typeface="Franklin Gothic Book"/>
                <a:cs typeface="Arial"/>
              </a:rPr>
              <a:t>, help ensure access and opportunity for all learners?</a:t>
            </a:r>
            <a:endParaRPr lang="en-US" sz="3200">
              <a:latin typeface="Franklin Gothic Book"/>
            </a:endParaRPr>
          </a:p>
        </p:txBody>
      </p:sp>
    </p:spTree>
    <p:extLst>
      <p:ext uri="{BB962C8B-B14F-4D97-AF65-F5344CB8AC3E}">
        <p14:creationId xmlns:p14="http://schemas.microsoft.com/office/powerpoint/2010/main" val="3553696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63220-5CD8-4ED5-4C22-B9986D6534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0D9757-0A7E-F226-BA0F-B3BDE7CA2464}"/>
              </a:ext>
            </a:extLst>
          </p:cNvPr>
          <p:cNvSpPr>
            <a:spLocks noGrp="1"/>
          </p:cNvSpPr>
          <p:nvPr>
            <p:ph type="title"/>
          </p:nvPr>
        </p:nvSpPr>
        <p:spPr>
          <a:xfrm>
            <a:off x="685800" y="268720"/>
            <a:ext cx="11506200" cy="979201"/>
          </a:xfrm>
        </p:spPr>
        <p:txBody>
          <a:bodyPr>
            <a:normAutofit/>
          </a:bodyPr>
          <a:lstStyle/>
          <a:p>
            <a:r>
              <a:rPr lang="en-US">
                <a:latin typeface="Franklin Gothic Medium"/>
              </a:rPr>
              <a:t>Recommended Actions for Strategy 3 (2)</a:t>
            </a:r>
          </a:p>
        </p:txBody>
      </p:sp>
      <p:sp>
        <p:nvSpPr>
          <p:cNvPr id="3" name="TextBox 2">
            <a:extLst>
              <a:ext uri="{FF2B5EF4-FFF2-40B4-BE49-F238E27FC236}">
                <a16:creationId xmlns:a16="http://schemas.microsoft.com/office/drawing/2014/main" id="{500F429A-241F-D73C-E99D-C846BD142510}"/>
              </a:ext>
              <a:ext uri="{C183D7F6-B498-43B3-948B-1728B52AA6E4}">
                <adec:decorative xmlns:adec="http://schemas.microsoft.com/office/drawing/2017/decorative" val="1"/>
              </a:ext>
            </a:extLst>
          </p:cNvPr>
          <p:cNvSpPr txBox="1"/>
          <p:nvPr/>
        </p:nvSpPr>
        <p:spPr>
          <a:xfrm>
            <a:off x="2825750" y="1458466"/>
            <a:ext cx="892175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Provide supports and resources to assist students with effective talk practices.</a:t>
            </a:r>
          </a:p>
        </p:txBody>
      </p:sp>
      <p:sp>
        <p:nvSpPr>
          <p:cNvPr id="4" name="Rectangle: Rounded Corners 3">
            <a:extLst>
              <a:ext uri="{FF2B5EF4-FFF2-40B4-BE49-F238E27FC236}">
                <a16:creationId xmlns:a16="http://schemas.microsoft.com/office/drawing/2014/main" id="{A22ED0AB-523D-10CA-1DDB-D491D6389AA9}"/>
              </a:ext>
              <a:ext uri="{C183D7F6-B498-43B3-948B-1728B52AA6E4}">
                <adec:decorative xmlns:adec="http://schemas.microsoft.com/office/drawing/2017/decorative" val="1"/>
              </a:ext>
            </a:extLst>
          </p:cNvPr>
          <p:cNvSpPr/>
          <p:nvPr/>
        </p:nvSpPr>
        <p:spPr>
          <a:xfrm>
            <a:off x="323850" y="1555750"/>
            <a:ext cx="2393950" cy="882650"/>
          </a:xfrm>
          <a:prstGeom prst="roundRect">
            <a:avLst/>
          </a:prstGeom>
          <a:solidFill>
            <a:srgbClr val="E1F3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Action 1</a:t>
            </a:r>
          </a:p>
        </p:txBody>
      </p:sp>
      <p:sp>
        <p:nvSpPr>
          <p:cNvPr id="5" name="Rectangle: Rounded Corners 4">
            <a:extLst>
              <a:ext uri="{FF2B5EF4-FFF2-40B4-BE49-F238E27FC236}">
                <a16:creationId xmlns:a16="http://schemas.microsoft.com/office/drawing/2014/main" id="{AFC4FFF8-CF21-7D49-1A3A-2082503F75BD}"/>
              </a:ext>
            </a:extLst>
          </p:cNvPr>
          <p:cNvSpPr/>
          <p:nvPr/>
        </p:nvSpPr>
        <p:spPr>
          <a:xfrm>
            <a:off x="323850" y="3162446"/>
            <a:ext cx="2393950" cy="882650"/>
          </a:xfrm>
          <a:prstGeom prst="roundRect">
            <a:avLst/>
          </a:prstGeom>
          <a:solidFill>
            <a:srgbClr val="E1F3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Action 2</a:t>
            </a:r>
          </a:p>
        </p:txBody>
      </p:sp>
      <p:sp>
        <p:nvSpPr>
          <p:cNvPr id="6" name="Rectangle: Rounded Corners 5">
            <a:extLst>
              <a:ext uri="{FF2B5EF4-FFF2-40B4-BE49-F238E27FC236}">
                <a16:creationId xmlns:a16="http://schemas.microsoft.com/office/drawing/2014/main" id="{2D806421-985D-D8EE-D834-7257E1AA600B}"/>
              </a:ext>
              <a:ext uri="{C183D7F6-B498-43B3-948B-1728B52AA6E4}">
                <adec:decorative xmlns:adec="http://schemas.microsoft.com/office/drawing/2017/decorative" val="1"/>
              </a:ext>
            </a:extLst>
          </p:cNvPr>
          <p:cNvSpPr/>
          <p:nvPr/>
        </p:nvSpPr>
        <p:spPr>
          <a:xfrm>
            <a:off x="323850" y="4794250"/>
            <a:ext cx="2393950" cy="882650"/>
          </a:xfrm>
          <a:prstGeom prst="roundRect">
            <a:avLst/>
          </a:prstGeom>
          <a:solidFill>
            <a:srgbClr val="E1F3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Action 3</a:t>
            </a:r>
          </a:p>
        </p:txBody>
      </p:sp>
      <p:sp>
        <p:nvSpPr>
          <p:cNvPr id="7" name="TextBox 6">
            <a:extLst>
              <a:ext uri="{FF2B5EF4-FFF2-40B4-BE49-F238E27FC236}">
                <a16:creationId xmlns:a16="http://schemas.microsoft.com/office/drawing/2014/main" id="{A67D35D1-49E5-EEC4-621D-FA63BD16D9B8}"/>
              </a:ext>
            </a:extLst>
          </p:cNvPr>
          <p:cNvSpPr txBox="1"/>
          <p:nvPr/>
        </p:nvSpPr>
        <p:spPr>
          <a:xfrm>
            <a:off x="2870200" y="2889250"/>
            <a:ext cx="9042400" cy="1846659"/>
          </a:xfrm>
          <a:prstGeom prst="rect">
            <a:avLst/>
          </a:prstGeom>
          <a:noFill/>
        </p:spPr>
        <p:txBody>
          <a:bodyPr wrap="square" rtlCol="0">
            <a:spAutoFit/>
          </a:bodyPr>
          <a:lstStyle/>
          <a:p>
            <a:r>
              <a:rPr lang="en-US" sz="3200" b="1">
                <a:ea typeface="+mn-lt"/>
                <a:cs typeface="+mn-lt"/>
              </a:rPr>
              <a:t>Design the classroom layout in such a way that students will be able to engage with one another as they employ sensemaking skills.</a:t>
            </a:r>
            <a:endParaRPr lang="en-US" sz="3200" b="1"/>
          </a:p>
          <a:p>
            <a:endParaRPr lang="en-US"/>
          </a:p>
        </p:txBody>
      </p:sp>
    </p:spTree>
    <p:extLst>
      <p:ext uri="{BB962C8B-B14F-4D97-AF65-F5344CB8AC3E}">
        <p14:creationId xmlns:p14="http://schemas.microsoft.com/office/powerpoint/2010/main" val="1277258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83B0F-9332-C643-0A54-E88E12B6828F}"/>
              </a:ext>
            </a:extLst>
          </p:cNvPr>
          <p:cNvSpPr>
            <a:spLocks noGrp="1"/>
          </p:cNvSpPr>
          <p:nvPr>
            <p:ph type="title"/>
          </p:nvPr>
        </p:nvSpPr>
        <p:spPr>
          <a:xfrm>
            <a:off x="954584" y="82871"/>
            <a:ext cx="11237416" cy="1352777"/>
          </a:xfrm>
        </p:spPr>
        <p:txBody>
          <a:bodyPr>
            <a:normAutofit/>
          </a:bodyPr>
          <a:lstStyle/>
          <a:p>
            <a:r>
              <a:rPr lang="en-US">
                <a:latin typeface="Franklin Gothic Medium"/>
                <a:cs typeface="Arial"/>
              </a:rPr>
              <a:t>Classroom Layout Should Support Different Structures for Discourse </a:t>
            </a:r>
          </a:p>
        </p:txBody>
      </p:sp>
      <p:sp>
        <p:nvSpPr>
          <p:cNvPr id="4" name="Freeform: Shape 3">
            <a:extLst>
              <a:ext uri="{FF2B5EF4-FFF2-40B4-BE49-F238E27FC236}">
                <a16:creationId xmlns:a16="http://schemas.microsoft.com/office/drawing/2014/main" id="{9DADA114-5494-CF95-E2CB-5AAA0AA16276}"/>
              </a:ext>
              <a:ext uri="{C183D7F6-B498-43B3-948B-1728B52AA6E4}">
                <adec:decorative xmlns:adec="http://schemas.microsoft.com/office/drawing/2017/decorative" val="1"/>
              </a:ext>
            </a:extLst>
          </p:cNvPr>
          <p:cNvSpPr/>
          <p:nvPr/>
        </p:nvSpPr>
        <p:spPr>
          <a:xfrm>
            <a:off x="954584" y="1439835"/>
            <a:ext cx="1119684" cy="1599549"/>
          </a:xfrm>
          <a:custGeom>
            <a:avLst/>
            <a:gdLst>
              <a:gd name="connsiteX0" fmla="*/ 0 w 1599548"/>
              <a:gd name="connsiteY0" fmla="*/ 0 h 1119683"/>
              <a:gd name="connsiteX1" fmla="*/ 1039707 w 1599548"/>
              <a:gd name="connsiteY1" fmla="*/ 0 h 1119683"/>
              <a:gd name="connsiteX2" fmla="*/ 1599548 w 1599548"/>
              <a:gd name="connsiteY2" fmla="*/ 559842 h 1119683"/>
              <a:gd name="connsiteX3" fmla="*/ 1039707 w 1599548"/>
              <a:gd name="connsiteY3" fmla="*/ 1119683 h 1119683"/>
              <a:gd name="connsiteX4" fmla="*/ 0 w 1599548"/>
              <a:gd name="connsiteY4" fmla="*/ 1119683 h 1119683"/>
              <a:gd name="connsiteX5" fmla="*/ 559842 w 1599548"/>
              <a:gd name="connsiteY5" fmla="*/ 559842 h 1119683"/>
              <a:gd name="connsiteX6" fmla="*/ 0 w 1599548"/>
              <a:gd name="connsiteY6" fmla="*/ 0 h 111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9548" h="1119683">
                <a:moveTo>
                  <a:pt x="1599547" y="0"/>
                </a:moveTo>
                <a:lnTo>
                  <a:pt x="1599547" y="727794"/>
                </a:lnTo>
                <a:lnTo>
                  <a:pt x="799773" y="1119683"/>
                </a:lnTo>
                <a:lnTo>
                  <a:pt x="1" y="727794"/>
                </a:lnTo>
                <a:lnTo>
                  <a:pt x="1" y="0"/>
                </a:lnTo>
                <a:lnTo>
                  <a:pt x="799773" y="391889"/>
                </a:lnTo>
                <a:lnTo>
                  <a:pt x="1599547" y="0"/>
                </a:lnTo>
                <a:close/>
              </a:path>
            </a:pathLst>
          </a:custGeom>
          <a:solidFill>
            <a:srgbClr val="00778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796" tIns="570638" rIns="10795" bIns="570636" numCol="1" spcCol="1270" anchor="ctr" anchorCtr="0">
            <a:noAutofit/>
          </a:bodyPr>
          <a:lstStyle/>
          <a:p>
            <a:pPr marL="0" lvl="0" indent="0" algn="ctr" defTabSz="755650">
              <a:lnSpc>
                <a:spcPct val="90000"/>
              </a:lnSpc>
              <a:spcBef>
                <a:spcPct val="0"/>
              </a:spcBef>
              <a:spcAft>
                <a:spcPct val="35000"/>
              </a:spcAft>
              <a:buNone/>
            </a:pPr>
            <a:r>
              <a:rPr lang="en-US" sz="1700" kern="1200"/>
              <a:t>Partner Pairing</a:t>
            </a:r>
          </a:p>
        </p:txBody>
      </p:sp>
      <p:sp>
        <p:nvSpPr>
          <p:cNvPr id="5" name="Freeform: Shape 4">
            <a:extLst>
              <a:ext uri="{FF2B5EF4-FFF2-40B4-BE49-F238E27FC236}">
                <a16:creationId xmlns:a16="http://schemas.microsoft.com/office/drawing/2014/main" id="{F49FE3BC-5707-BF04-3BF3-18F6560B503C}"/>
              </a:ext>
            </a:extLst>
          </p:cNvPr>
          <p:cNvSpPr/>
          <p:nvPr/>
        </p:nvSpPr>
        <p:spPr>
          <a:xfrm>
            <a:off x="2074267" y="1439836"/>
            <a:ext cx="8598282" cy="1039707"/>
          </a:xfrm>
          <a:custGeom>
            <a:avLst/>
            <a:gdLst>
              <a:gd name="connsiteX0" fmla="*/ 173288 w 1039706"/>
              <a:gd name="connsiteY0" fmla="*/ 0 h 8598281"/>
              <a:gd name="connsiteX1" fmla="*/ 866418 w 1039706"/>
              <a:gd name="connsiteY1" fmla="*/ 0 h 8598281"/>
              <a:gd name="connsiteX2" fmla="*/ 1039706 w 1039706"/>
              <a:gd name="connsiteY2" fmla="*/ 173288 h 8598281"/>
              <a:gd name="connsiteX3" fmla="*/ 1039706 w 1039706"/>
              <a:gd name="connsiteY3" fmla="*/ 8598281 h 8598281"/>
              <a:gd name="connsiteX4" fmla="*/ 1039706 w 1039706"/>
              <a:gd name="connsiteY4" fmla="*/ 8598281 h 8598281"/>
              <a:gd name="connsiteX5" fmla="*/ 0 w 1039706"/>
              <a:gd name="connsiteY5" fmla="*/ 8598281 h 8598281"/>
              <a:gd name="connsiteX6" fmla="*/ 0 w 1039706"/>
              <a:gd name="connsiteY6" fmla="*/ 8598281 h 8598281"/>
              <a:gd name="connsiteX7" fmla="*/ 0 w 1039706"/>
              <a:gd name="connsiteY7" fmla="*/ 173288 h 8598281"/>
              <a:gd name="connsiteX8" fmla="*/ 173288 w 1039706"/>
              <a:gd name="connsiteY8" fmla="*/ 0 h 859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9706" h="8598281">
                <a:moveTo>
                  <a:pt x="1039706" y="1433080"/>
                </a:moveTo>
                <a:lnTo>
                  <a:pt x="1039706" y="7165201"/>
                </a:lnTo>
                <a:cubicBezTo>
                  <a:pt x="1039706" y="7956664"/>
                  <a:pt x="1030324" y="8598277"/>
                  <a:pt x="1018752" y="8598277"/>
                </a:cubicBezTo>
                <a:lnTo>
                  <a:pt x="0" y="8598277"/>
                </a:lnTo>
                <a:lnTo>
                  <a:pt x="0" y="8598277"/>
                </a:lnTo>
                <a:lnTo>
                  <a:pt x="0" y="4"/>
                </a:lnTo>
                <a:lnTo>
                  <a:pt x="0" y="4"/>
                </a:lnTo>
                <a:lnTo>
                  <a:pt x="1018752" y="4"/>
                </a:lnTo>
                <a:cubicBezTo>
                  <a:pt x="1030324" y="4"/>
                  <a:pt x="1039706" y="641617"/>
                  <a:pt x="1039706" y="1433080"/>
                </a:cubicBezTo>
                <a:close/>
              </a:path>
            </a:pathLst>
          </a:cu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1" tIns="63454" rIns="63454" bIns="63455" numCol="1" spcCol="1270" anchor="ctr" anchorCtr="0">
            <a:noAutofit/>
          </a:bodyPr>
          <a:lstStyle/>
          <a:p>
            <a:pPr marL="228600" lvl="1" indent="0" algn="l" defTabSz="889000">
              <a:lnSpc>
                <a:spcPct val="90000"/>
              </a:lnSpc>
              <a:spcBef>
                <a:spcPct val="0"/>
              </a:spcBef>
              <a:spcAft>
                <a:spcPct val="15000"/>
              </a:spcAft>
              <a:buFontTx/>
              <a:buNone/>
            </a:pPr>
            <a:r>
              <a:rPr lang="en-US" sz="2000" kern="1200"/>
              <a:t>Students share their ideas and listen to the ideas of another student. Partner talk allows the quiet students to share in a low-risk situation before speaking in a larger group.  </a:t>
            </a:r>
          </a:p>
        </p:txBody>
      </p:sp>
      <p:sp>
        <p:nvSpPr>
          <p:cNvPr id="6" name="Freeform: Shape 5">
            <a:extLst>
              <a:ext uri="{FF2B5EF4-FFF2-40B4-BE49-F238E27FC236}">
                <a16:creationId xmlns:a16="http://schemas.microsoft.com/office/drawing/2014/main" id="{2732EA47-0808-4B50-7872-68926F440293}"/>
              </a:ext>
              <a:ext uri="{C183D7F6-B498-43B3-948B-1728B52AA6E4}">
                <adec:decorative xmlns:adec="http://schemas.microsoft.com/office/drawing/2017/decorative" val="1"/>
              </a:ext>
            </a:extLst>
          </p:cNvPr>
          <p:cNvSpPr/>
          <p:nvPr/>
        </p:nvSpPr>
        <p:spPr>
          <a:xfrm>
            <a:off x="954584" y="2845494"/>
            <a:ext cx="1119684" cy="1599549"/>
          </a:xfrm>
          <a:custGeom>
            <a:avLst/>
            <a:gdLst>
              <a:gd name="connsiteX0" fmla="*/ 0 w 1599548"/>
              <a:gd name="connsiteY0" fmla="*/ 0 h 1119683"/>
              <a:gd name="connsiteX1" fmla="*/ 1039707 w 1599548"/>
              <a:gd name="connsiteY1" fmla="*/ 0 h 1119683"/>
              <a:gd name="connsiteX2" fmla="*/ 1599548 w 1599548"/>
              <a:gd name="connsiteY2" fmla="*/ 559842 h 1119683"/>
              <a:gd name="connsiteX3" fmla="*/ 1039707 w 1599548"/>
              <a:gd name="connsiteY3" fmla="*/ 1119683 h 1119683"/>
              <a:gd name="connsiteX4" fmla="*/ 0 w 1599548"/>
              <a:gd name="connsiteY4" fmla="*/ 1119683 h 1119683"/>
              <a:gd name="connsiteX5" fmla="*/ 559842 w 1599548"/>
              <a:gd name="connsiteY5" fmla="*/ 559842 h 1119683"/>
              <a:gd name="connsiteX6" fmla="*/ 0 w 1599548"/>
              <a:gd name="connsiteY6" fmla="*/ 0 h 111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9548" h="1119683">
                <a:moveTo>
                  <a:pt x="1599547" y="0"/>
                </a:moveTo>
                <a:lnTo>
                  <a:pt x="1599547" y="727794"/>
                </a:lnTo>
                <a:lnTo>
                  <a:pt x="799773" y="1119683"/>
                </a:lnTo>
                <a:lnTo>
                  <a:pt x="1" y="727794"/>
                </a:lnTo>
                <a:lnTo>
                  <a:pt x="1" y="0"/>
                </a:lnTo>
                <a:lnTo>
                  <a:pt x="799773" y="391889"/>
                </a:lnTo>
                <a:lnTo>
                  <a:pt x="1599547" y="0"/>
                </a:lnTo>
                <a:close/>
              </a:path>
            </a:pathLst>
          </a:custGeom>
          <a:solidFill>
            <a:srgbClr val="00778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796" tIns="570638" rIns="10795" bIns="570636" numCol="1" spcCol="1270" anchor="ctr" anchorCtr="0">
            <a:noAutofit/>
          </a:bodyPr>
          <a:lstStyle/>
          <a:p>
            <a:pPr marL="0" lvl="0" indent="0" algn="ctr" defTabSz="755650">
              <a:lnSpc>
                <a:spcPct val="90000"/>
              </a:lnSpc>
              <a:spcBef>
                <a:spcPct val="0"/>
              </a:spcBef>
              <a:spcAft>
                <a:spcPct val="35000"/>
              </a:spcAft>
              <a:buNone/>
            </a:pPr>
            <a:r>
              <a:rPr lang="en-US" sz="1700" kern="1200"/>
              <a:t>Small groups</a:t>
            </a:r>
          </a:p>
        </p:txBody>
      </p:sp>
      <p:sp>
        <p:nvSpPr>
          <p:cNvPr id="7" name="Freeform: Shape 6">
            <a:extLst>
              <a:ext uri="{FF2B5EF4-FFF2-40B4-BE49-F238E27FC236}">
                <a16:creationId xmlns:a16="http://schemas.microsoft.com/office/drawing/2014/main" id="{ADC967FA-9AEE-D78B-7DA4-E15667C57AF3}"/>
              </a:ext>
            </a:extLst>
          </p:cNvPr>
          <p:cNvSpPr/>
          <p:nvPr/>
        </p:nvSpPr>
        <p:spPr>
          <a:xfrm>
            <a:off x="2074267" y="2845495"/>
            <a:ext cx="8598282" cy="1039707"/>
          </a:xfrm>
          <a:custGeom>
            <a:avLst/>
            <a:gdLst>
              <a:gd name="connsiteX0" fmla="*/ 173288 w 1039706"/>
              <a:gd name="connsiteY0" fmla="*/ 0 h 8598281"/>
              <a:gd name="connsiteX1" fmla="*/ 866418 w 1039706"/>
              <a:gd name="connsiteY1" fmla="*/ 0 h 8598281"/>
              <a:gd name="connsiteX2" fmla="*/ 1039706 w 1039706"/>
              <a:gd name="connsiteY2" fmla="*/ 173288 h 8598281"/>
              <a:gd name="connsiteX3" fmla="*/ 1039706 w 1039706"/>
              <a:gd name="connsiteY3" fmla="*/ 8598281 h 8598281"/>
              <a:gd name="connsiteX4" fmla="*/ 1039706 w 1039706"/>
              <a:gd name="connsiteY4" fmla="*/ 8598281 h 8598281"/>
              <a:gd name="connsiteX5" fmla="*/ 0 w 1039706"/>
              <a:gd name="connsiteY5" fmla="*/ 8598281 h 8598281"/>
              <a:gd name="connsiteX6" fmla="*/ 0 w 1039706"/>
              <a:gd name="connsiteY6" fmla="*/ 8598281 h 8598281"/>
              <a:gd name="connsiteX7" fmla="*/ 0 w 1039706"/>
              <a:gd name="connsiteY7" fmla="*/ 173288 h 8598281"/>
              <a:gd name="connsiteX8" fmla="*/ 173288 w 1039706"/>
              <a:gd name="connsiteY8" fmla="*/ 0 h 859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9706" h="8598281">
                <a:moveTo>
                  <a:pt x="1039706" y="1433080"/>
                </a:moveTo>
                <a:lnTo>
                  <a:pt x="1039706" y="7165201"/>
                </a:lnTo>
                <a:cubicBezTo>
                  <a:pt x="1039706" y="7956664"/>
                  <a:pt x="1030324" y="8598277"/>
                  <a:pt x="1018752" y="8598277"/>
                </a:cubicBezTo>
                <a:lnTo>
                  <a:pt x="0" y="8598277"/>
                </a:lnTo>
                <a:lnTo>
                  <a:pt x="0" y="8598277"/>
                </a:lnTo>
                <a:lnTo>
                  <a:pt x="0" y="4"/>
                </a:lnTo>
                <a:lnTo>
                  <a:pt x="0" y="4"/>
                </a:lnTo>
                <a:lnTo>
                  <a:pt x="1018752" y="4"/>
                </a:lnTo>
                <a:cubicBezTo>
                  <a:pt x="1030324" y="4"/>
                  <a:pt x="1039706" y="641617"/>
                  <a:pt x="1039706" y="1433080"/>
                </a:cubicBezTo>
                <a:close/>
              </a:path>
            </a:pathLst>
          </a:cu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1" tIns="63454" rIns="63454" bIns="63455" numCol="1" spcCol="1270" anchor="ctr" anchorCtr="0">
            <a:noAutofit/>
          </a:bodyPr>
          <a:lstStyle/>
          <a:p>
            <a:pPr marL="228600" lvl="1" indent="0" algn="l" defTabSz="889000">
              <a:lnSpc>
                <a:spcPct val="90000"/>
              </a:lnSpc>
              <a:spcBef>
                <a:spcPct val="0"/>
              </a:spcBef>
              <a:spcAft>
                <a:spcPct val="15000"/>
              </a:spcAft>
              <a:buFontTx/>
              <a:buNone/>
            </a:pPr>
            <a:r>
              <a:rPr lang="en-US" sz="2000" b="0" i="0" kern="1200">
                <a:solidFill>
                  <a:sysClr val="windowText" lastClr="000000"/>
                </a:solidFill>
                <a:effectLst/>
                <a:latin typeface="+mn-lt"/>
              </a:rPr>
              <a:t>Students actively engage with their peers by sharing their ideas and listening to the ideas of others to grow their understanding of science ideas. Small groups help to build confidence in students and prepare them to share out in a larger group.</a:t>
            </a:r>
            <a:endParaRPr lang="en-US" sz="2000" kern="1200">
              <a:solidFill>
                <a:sysClr val="windowText" lastClr="000000"/>
              </a:solidFill>
              <a:latin typeface="+mn-lt"/>
            </a:endParaRPr>
          </a:p>
        </p:txBody>
      </p:sp>
      <p:sp>
        <p:nvSpPr>
          <p:cNvPr id="8" name="Freeform: Shape 7">
            <a:extLst>
              <a:ext uri="{FF2B5EF4-FFF2-40B4-BE49-F238E27FC236}">
                <a16:creationId xmlns:a16="http://schemas.microsoft.com/office/drawing/2014/main" id="{DC686C7A-1300-9EF8-37AD-07A71BDE6B50}"/>
              </a:ext>
              <a:ext uri="{C183D7F6-B498-43B3-948B-1728B52AA6E4}">
                <adec:decorative xmlns:adec="http://schemas.microsoft.com/office/drawing/2017/decorative" val="1"/>
              </a:ext>
            </a:extLst>
          </p:cNvPr>
          <p:cNvSpPr/>
          <p:nvPr/>
        </p:nvSpPr>
        <p:spPr>
          <a:xfrm>
            <a:off x="954584" y="4251152"/>
            <a:ext cx="1119684" cy="1599549"/>
          </a:xfrm>
          <a:custGeom>
            <a:avLst/>
            <a:gdLst>
              <a:gd name="connsiteX0" fmla="*/ 0 w 1599548"/>
              <a:gd name="connsiteY0" fmla="*/ 0 h 1119683"/>
              <a:gd name="connsiteX1" fmla="*/ 1039707 w 1599548"/>
              <a:gd name="connsiteY1" fmla="*/ 0 h 1119683"/>
              <a:gd name="connsiteX2" fmla="*/ 1599548 w 1599548"/>
              <a:gd name="connsiteY2" fmla="*/ 559842 h 1119683"/>
              <a:gd name="connsiteX3" fmla="*/ 1039707 w 1599548"/>
              <a:gd name="connsiteY3" fmla="*/ 1119683 h 1119683"/>
              <a:gd name="connsiteX4" fmla="*/ 0 w 1599548"/>
              <a:gd name="connsiteY4" fmla="*/ 1119683 h 1119683"/>
              <a:gd name="connsiteX5" fmla="*/ 559842 w 1599548"/>
              <a:gd name="connsiteY5" fmla="*/ 559842 h 1119683"/>
              <a:gd name="connsiteX6" fmla="*/ 0 w 1599548"/>
              <a:gd name="connsiteY6" fmla="*/ 0 h 111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9548" h="1119683">
                <a:moveTo>
                  <a:pt x="1599547" y="0"/>
                </a:moveTo>
                <a:lnTo>
                  <a:pt x="1599547" y="727794"/>
                </a:lnTo>
                <a:lnTo>
                  <a:pt x="799773" y="1119683"/>
                </a:lnTo>
                <a:lnTo>
                  <a:pt x="1" y="727794"/>
                </a:lnTo>
                <a:lnTo>
                  <a:pt x="1" y="0"/>
                </a:lnTo>
                <a:lnTo>
                  <a:pt x="799773" y="391889"/>
                </a:lnTo>
                <a:lnTo>
                  <a:pt x="1599547" y="0"/>
                </a:lnTo>
                <a:close/>
              </a:path>
            </a:pathLst>
          </a:custGeom>
          <a:solidFill>
            <a:srgbClr val="00778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796" tIns="570638" rIns="10795" bIns="570636" numCol="1" spcCol="1270" anchor="ctr" anchorCtr="0">
            <a:noAutofit/>
          </a:bodyPr>
          <a:lstStyle/>
          <a:p>
            <a:pPr marL="0" lvl="0" indent="0" algn="ctr" defTabSz="755650">
              <a:lnSpc>
                <a:spcPct val="90000"/>
              </a:lnSpc>
              <a:spcBef>
                <a:spcPct val="0"/>
              </a:spcBef>
              <a:spcAft>
                <a:spcPct val="35000"/>
              </a:spcAft>
              <a:buNone/>
            </a:pPr>
            <a:r>
              <a:rPr lang="en-US" sz="1700" kern="1200"/>
              <a:t>Scientists Circle</a:t>
            </a:r>
          </a:p>
        </p:txBody>
      </p:sp>
      <p:sp>
        <p:nvSpPr>
          <p:cNvPr id="10" name="Freeform: Shape 9">
            <a:extLst>
              <a:ext uri="{FF2B5EF4-FFF2-40B4-BE49-F238E27FC236}">
                <a16:creationId xmlns:a16="http://schemas.microsoft.com/office/drawing/2014/main" id="{A9A2A0C9-5E0A-DE68-5314-5E5EA7A76762}"/>
              </a:ext>
            </a:extLst>
          </p:cNvPr>
          <p:cNvSpPr/>
          <p:nvPr/>
        </p:nvSpPr>
        <p:spPr>
          <a:xfrm>
            <a:off x="2074267" y="4251154"/>
            <a:ext cx="8598282" cy="1039707"/>
          </a:xfrm>
          <a:custGeom>
            <a:avLst/>
            <a:gdLst>
              <a:gd name="connsiteX0" fmla="*/ 173288 w 1039706"/>
              <a:gd name="connsiteY0" fmla="*/ 0 h 8598281"/>
              <a:gd name="connsiteX1" fmla="*/ 866418 w 1039706"/>
              <a:gd name="connsiteY1" fmla="*/ 0 h 8598281"/>
              <a:gd name="connsiteX2" fmla="*/ 1039706 w 1039706"/>
              <a:gd name="connsiteY2" fmla="*/ 173288 h 8598281"/>
              <a:gd name="connsiteX3" fmla="*/ 1039706 w 1039706"/>
              <a:gd name="connsiteY3" fmla="*/ 8598281 h 8598281"/>
              <a:gd name="connsiteX4" fmla="*/ 1039706 w 1039706"/>
              <a:gd name="connsiteY4" fmla="*/ 8598281 h 8598281"/>
              <a:gd name="connsiteX5" fmla="*/ 0 w 1039706"/>
              <a:gd name="connsiteY5" fmla="*/ 8598281 h 8598281"/>
              <a:gd name="connsiteX6" fmla="*/ 0 w 1039706"/>
              <a:gd name="connsiteY6" fmla="*/ 8598281 h 8598281"/>
              <a:gd name="connsiteX7" fmla="*/ 0 w 1039706"/>
              <a:gd name="connsiteY7" fmla="*/ 173288 h 8598281"/>
              <a:gd name="connsiteX8" fmla="*/ 173288 w 1039706"/>
              <a:gd name="connsiteY8" fmla="*/ 0 h 859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9706" h="8598281">
                <a:moveTo>
                  <a:pt x="1039706" y="1433080"/>
                </a:moveTo>
                <a:lnTo>
                  <a:pt x="1039706" y="7165201"/>
                </a:lnTo>
                <a:cubicBezTo>
                  <a:pt x="1039706" y="7956664"/>
                  <a:pt x="1030324" y="8598277"/>
                  <a:pt x="1018752" y="8598277"/>
                </a:cubicBezTo>
                <a:lnTo>
                  <a:pt x="0" y="8598277"/>
                </a:lnTo>
                <a:lnTo>
                  <a:pt x="0" y="8598277"/>
                </a:lnTo>
                <a:lnTo>
                  <a:pt x="0" y="4"/>
                </a:lnTo>
                <a:lnTo>
                  <a:pt x="0" y="4"/>
                </a:lnTo>
                <a:lnTo>
                  <a:pt x="1018752" y="4"/>
                </a:lnTo>
                <a:cubicBezTo>
                  <a:pt x="1030324" y="4"/>
                  <a:pt x="1039706" y="641617"/>
                  <a:pt x="1039706" y="1433080"/>
                </a:cubicBezTo>
                <a:close/>
              </a:path>
            </a:pathLst>
          </a:cu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1" tIns="63454" rIns="63454" bIns="63455" numCol="1" spcCol="1270" anchor="ctr" anchorCtr="0">
            <a:noAutofit/>
          </a:bodyPr>
          <a:lstStyle/>
          <a:p>
            <a:pPr marL="228600" lvl="1" indent="0" algn="l" defTabSz="889000">
              <a:lnSpc>
                <a:spcPct val="90000"/>
              </a:lnSpc>
              <a:spcBef>
                <a:spcPct val="0"/>
              </a:spcBef>
              <a:spcAft>
                <a:spcPct val="15000"/>
              </a:spcAft>
              <a:buFontTx/>
              <a:buNone/>
            </a:pPr>
            <a:r>
              <a:rPr lang="en-US" sz="2000" kern="1200"/>
              <a:t>Students form a circle where all students are seen and heard. The circle arrangement makes listening and building on ideas easier while holding students accountable to the group. The scientists circle positions the students as the “knowers” and “thinkers” as they work to figure things out.</a:t>
            </a:r>
          </a:p>
        </p:txBody>
      </p:sp>
    </p:spTree>
    <p:extLst>
      <p:ext uri="{BB962C8B-B14F-4D97-AF65-F5344CB8AC3E}">
        <p14:creationId xmlns:p14="http://schemas.microsoft.com/office/powerpoint/2010/main" val="3355717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481DD-22DB-CD7D-B1EB-DA42E8017F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D19DF8-B44E-5CC0-9B1F-26B2D4DAE145}"/>
              </a:ext>
            </a:extLst>
          </p:cNvPr>
          <p:cNvSpPr>
            <a:spLocks noGrp="1"/>
          </p:cNvSpPr>
          <p:nvPr>
            <p:ph type="title"/>
          </p:nvPr>
        </p:nvSpPr>
        <p:spPr>
          <a:xfrm>
            <a:off x="685800" y="268720"/>
            <a:ext cx="11506200" cy="979201"/>
          </a:xfrm>
        </p:spPr>
        <p:txBody>
          <a:bodyPr>
            <a:normAutofit/>
          </a:bodyPr>
          <a:lstStyle/>
          <a:p>
            <a:r>
              <a:rPr lang="en-US">
                <a:latin typeface="Franklin Gothic Medium"/>
              </a:rPr>
              <a:t>Recommended Actions for Strategy 3 (3)</a:t>
            </a:r>
          </a:p>
        </p:txBody>
      </p:sp>
      <p:sp>
        <p:nvSpPr>
          <p:cNvPr id="3" name="TextBox 2">
            <a:extLst>
              <a:ext uri="{FF2B5EF4-FFF2-40B4-BE49-F238E27FC236}">
                <a16:creationId xmlns:a16="http://schemas.microsoft.com/office/drawing/2014/main" id="{4BE6CB74-79C7-E6DE-1BDE-DCEC877600B7}"/>
              </a:ext>
              <a:ext uri="{C183D7F6-B498-43B3-948B-1728B52AA6E4}">
                <adec:decorative xmlns:adec="http://schemas.microsoft.com/office/drawing/2017/decorative" val="1"/>
              </a:ext>
            </a:extLst>
          </p:cNvPr>
          <p:cNvSpPr txBox="1"/>
          <p:nvPr/>
        </p:nvSpPr>
        <p:spPr>
          <a:xfrm>
            <a:off x="2825750" y="1458466"/>
            <a:ext cx="892175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Provide supports and resources to assist students with effective talk practices.</a:t>
            </a:r>
          </a:p>
        </p:txBody>
      </p:sp>
      <p:sp>
        <p:nvSpPr>
          <p:cNvPr id="4" name="Rectangle: Rounded Corners 3">
            <a:extLst>
              <a:ext uri="{FF2B5EF4-FFF2-40B4-BE49-F238E27FC236}">
                <a16:creationId xmlns:a16="http://schemas.microsoft.com/office/drawing/2014/main" id="{D263F247-6CDC-FE69-3341-CA4AB1D76C32}"/>
              </a:ext>
              <a:ext uri="{C183D7F6-B498-43B3-948B-1728B52AA6E4}">
                <adec:decorative xmlns:adec="http://schemas.microsoft.com/office/drawing/2017/decorative" val="1"/>
              </a:ext>
            </a:extLst>
          </p:cNvPr>
          <p:cNvSpPr/>
          <p:nvPr/>
        </p:nvSpPr>
        <p:spPr>
          <a:xfrm>
            <a:off x="323850" y="1555750"/>
            <a:ext cx="2393950" cy="882650"/>
          </a:xfrm>
          <a:prstGeom prst="roundRect">
            <a:avLst/>
          </a:prstGeom>
          <a:solidFill>
            <a:srgbClr val="E1F3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Action 1</a:t>
            </a:r>
          </a:p>
        </p:txBody>
      </p:sp>
      <p:sp>
        <p:nvSpPr>
          <p:cNvPr id="5" name="Rectangle: Rounded Corners 4">
            <a:extLst>
              <a:ext uri="{FF2B5EF4-FFF2-40B4-BE49-F238E27FC236}">
                <a16:creationId xmlns:a16="http://schemas.microsoft.com/office/drawing/2014/main" id="{1E4844D4-C7E4-E040-D403-AD078B8A49A8}"/>
              </a:ext>
              <a:ext uri="{C183D7F6-B498-43B3-948B-1728B52AA6E4}">
                <adec:decorative xmlns:adec="http://schemas.microsoft.com/office/drawing/2017/decorative" val="1"/>
              </a:ext>
            </a:extLst>
          </p:cNvPr>
          <p:cNvSpPr/>
          <p:nvPr/>
        </p:nvSpPr>
        <p:spPr>
          <a:xfrm>
            <a:off x="323850" y="3162446"/>
            <a:ext cx="2393950" cy="882650"/>
          </a:xfrm>
          <a:prstGeom prst="roundRect">
            <a:avLst/>
          </a:prstGeom>
          <a:solidFill>
            <a:srgbClr val="E1F3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Action 2</a:t>
            </a:r>
          </a:p>
        </p:txBody>
      </p:sp>
      <p:sp>
        <p:nvSpPr>
          <p:cNvPr id="6" name="Rectangle: Rounded Corners 5">
            <a:extLst>
              <a:ext uri="{FF2B5EF4-FFF2-40B4-BE49-F238E27FC236}">
                <a16:creationId xmlns:a16="http://schemas.microsoft.com/office/drawing/2014/main" id="{F2952C54-3BFB-315E-5FEC-0A5E8D9FE809}"/>
              </a:ext>
              <a:ext uri="{C183D7F6-B498-43B3-948B-1728B52AA6E4}">
                <adec:decorative xmlns:adec="http://schemas.microsoft.com/office/drawing/2017/decorative" val="0"/>
              </a:ext>
            </a:extLst>
          </p:cNvPr>
          <p:cNvSpPr/>
          <p:nvPr/>
        </p:nvSpPr>
        <p:spPr>
          <a:xfrm>
            <a:off x="323850" y="4794250"/>
            <a:ext cx="2393950" cy="882650"/>
          </a:xfrm>
          <a:prstGeom prst="roundRect">
            <a:avLst/>
          </a:prstGeom>
          <a:solidFill>
            <a:srgbClr val="E1F3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Action 3</a:t>
            </a:r>
          </a:p>
        </p:txBody>
      </p:sp>
      <p:sp>
        <p:nvSpPr>
          <p:cNvPr id="7" name="TextBox 6">
            <a:extLst>
              <a:ext uri="{FF2B5EF4-FFF2-40B4-BE49-F238E27FC236}">
                <a16:creationId xmlns:a16="http://schemas.microsoft.com/office/drawing/2014/main" id="{EB6B2734-E3A0-26AD-6E43-9672450981DC}"/>
              </a:ext>
              <a:ext uri="{C183D7F6-B498-43B3-948B-1728B52AA6E4}">
                <adec:decorative xmlns:adec="http://schemas.microsoft.com/office/drawing/2017/decorative" val="1"/>
              </a:ext>
            </a:extLst>
          </p:cNvPr>
          <p:cNvSpPr txBox="1"/>
          <p:nvPr/>
        </p:nvSpPr>
        <p:spPr>
          <a:xfrm>
            <a:off x="2870200" y="2889250"/>
            <a:ext cx="9042400" cy="1846659"/>
          </a:xfrm>
          <a:prstGeom prst="rect">
            <a:avLst/>
          </a:prstGeom>
          <a:noFill/>
        </p:spPr>
        <p:txBody>
          <a:bodyPr wrap="square" rtlCol="0">
            <a:spAutoFit/>
          </a:bodyPr>
          <a:lstStyle/>
          <a:p>
            <a:r>
              <a:rPr lang="en-US" sz="3200">
                <a:ea typeface="+mn-lt"/>
                <a:cs typeface="+mn-lt"/>
              </a:rPr>
              <a:t>Design the classroom layout in such a way that students will be able to engage with one another as they employ sensemaking skills.</a:t>
            </a:r>
            <a:endParaRPr lang="en-US" sz="3200"/>
          </a:p>
          <a:p>
            <a:endParaRPr lang="en-US"/>
          </a:p>
        </p:txBody>
      </p:sp>
      <p:sp>
        <p:nvSpPr>
          <p:cNvPr id="8" name="TextBox 7">
            <a:extLst>
              <a:ext uri="{FF2B5EF4-FFF2-40B4-BE49-F238E27FC236}">
                <a16:creationId xmlns:a16="http://schemas.microsoft.com/office/drawing/2014/main" id="{EF25D319-8E7A-1862-BC1E-B302A3A815AF}"/>
              </a:ext>
            </a:extLst>
          </p:cNvPr>
          <p:cNvSpPr txBox="1"/>
          <p:nvPr/>
        </p:nvSpPr>
        <p:spPr>
          <a:xfrm>
            <a:off x="2870200" y="4735909"/>
            <a:ext cx="8450046" cy="1354217"/>
          </a:xfrm>
          <a:prstGeom prst="rect">
            <a:avLst/>
          </a:prstGeom>
          <a:noFill/>
        </p:spPr>
        <p:txBody>
          <a:bodyPr wrap="square" rtlCol="0">
            <a:spAutoFit/>
          </a:bodyPr>
          <a:lstStyle/>
          <a:p>
            <a:r>
              <a:rPr lang="en-US" sz="3200" b="1"/>
              <a:t>Recognize and leverage the unique strengths and experiences in the classroom.</a:t>
            </a:r>
          </a:p>
          <a:p>
            <a:endParaRPr lang="en-US"/>
          </a:p>
        </p:txBody>
      </p:sp>
    </p:spTree>
    <p:extLst>
      <p:ext uri="{BB962C8B-B14F-4D97-AF65-F5344CB8AC3E}">
        <p14:creationId xmlns:p14="http://schemas.microsoft.com/office/powerpoint/2010/main" val="1443553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E3FA5-864F-9895-67AD-E98B5473F6A0}"/>
              </a:ext>
            </a:extLst>
          </p:cNvPr>
          <p:cNvSpPr>
            <a:spLocks noGrp="1"/>
          </p:cNvSpPr>
          <p:nvPr>
            <p:ph type="title"/>
          </p:nvPr>
        </p:nvSpPr>
        <p:spPr>
          <a:xfrm>
            <a:off x="346364" y="207282"/>
            <a:ext cx="11485418" cy="1325563"/>
          </a:xfrm>
        </p:spPr>
        <p:txBody>
          <a:bodyPr/>
          <a:lstStyle/>
          <a:p>
            <a:r>
              <a:rPr lang="en-US"/>
              <a:t>Recognize and Leverage Unique Strengths and Experiences</a:t>
            </a:r>
          </a:p>
        </p:txBody>
      </p:sp>
      <p:sp>
        <p:nvSpPr>
          <p:cNvPr id="4" name="TextBox 3">
            <a:extLst>
              <a:ext uri="{FF2B5EF4-FFF2-40B4-BE49-F238E27FC236}">
                <a16:creationId xmlns:a16="http://schemas.microsoft.com/office/drawing/2014/main" id="{AB646A3A-7E98-7C39-ED3C-163DAEEAC424}"/>
              </a:ext>
            </a:extLst>
          </p:cNvPr>
          <p:cNvSpPr txBox="1"/>
          <p:nvPr/>
        </p:nvSpPr>
        <p:spPr>
          <a:xfrm>
            <a:off x="1163782" y="1796081"/>
            <a:ext cx="5317067" cy="4401205"/>
          </a:xfrm>
          <a:prstGeom prst="rect">
            <a:avLst/>
          </a:prstGeom>
          <a:noFill/>
        </p:spPr>
        <p:txBody>
          <a:bodyPr wrap="square">
            <a:spAutoFit/>
          </a:bodyPr>
          <a:lstStyle/>
          <a:p>
            <a:r>
              <a:rPr lang="en-US" sz="2800"/>
              <a:t>The NGSS framework says, “All science learning can be understood as a cultural accomplishment...What counts as learning and what types of knowledge are seen as important are closely tied to a community’s values and what is useful in that community context” (p. 284, NRC, 2012).</a:t>
            </a:r>
          </a:p>
        </p:txBody>
      </p:sp>
      <p:pic>
        <p:nvPicPr>
          <p:cNvPr id="1026" name="Picture 2">
            <a:extLst>
              <a:ext uri="{FF2B5EF4-FFF2-40B4-BE49-F238E27FC236}">
                <a16:creationId xmlns:a16="http://schemas.microsoft.com/office/drawing/2014/main" id="{A08EAD4A-19DA-F8F4-9896-28FD651C420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8267" y="1532845"/>
            <a:ext cx="3895725" cy="38766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FBAF7B9-B26C-0935-D8A9-B325002448FB}"/>
              </a:ext>
            </a:extLst>
          </p:cNvPr>
          <p:cNvSpPr txBox="1"/>
          <p:nvPr/>
        </p:nvSpPr>
        <p:spPr>
          <a:xfrm>
            <a:off x="7436813" y="5409520"/>
            <a:ext cx="389572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Picture adapted from </a:t>
            </a:r>
            <a:r>
              <a:rPr lang="en-US" sz="1200">
                <a:hlinkClick r:id="rId4">
                  <a:extLst>
                    <a:ext uri="{A12FA001-AC4F-418D-AE19-62706E023703}">
                      <ahyp:hlinkClr xmlns:ahyp="http://schemas.microsoft.com/office/drawing/2018/hyperlinkcolor" val="tx"/>
                    </a:ext>
                  </a:extLst>
                </a:hlinkClick>
              </a:rPr>
              <a:t>Framework for Thinking about Culture and Identity in Science Learning and Teaching </a:t>
            </a:r>
            <a:endParaRPr lang="en-US" sz="1200"/>
          </a:p>
        </p:txBody>
      </p:sp>
    </p:spTree>
    <p:extLst>
      <p:ext uri="{BB962C8B-B14F-4D97-AF65-F5344CB8AC3E}">
        <p14:creationId xmlns:p14="http://schemas.microsoft.com/office/powerpoint/2010/main" val="1824212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 name="Title 2">
            <a:extLst>
              <a:ext uri="{FF2B5EF4-FFF2-40B4-BE49-F238E27FC236}">
                <a16:creationId xmlns:a16="http://schemas.microsoft.com/office/drawing/2014/main" id="{2E693FCA-E0D8-1BF5-1411-7A690FFA1FB3}"/>
              </a:ext>
            </a:extLst>
          </p:cNvPr>
          <p:cNvSpPr>
            <a:spLocks noGrp="1"/>
          </p:cNvSpPr>
          <p:nvPr>
            <p:ph type="title"/>
          </p:nvPr>
        </p:nvSpPr>
        <p:spPr>
          <a:xfrm>
            <a:off x="736539" y="349821"/>
            <a:ext cx="10515600" cy="846513"/>
          </a:xfrm>
        </p:spPr>
        <p:txBody>
          <a:bodyPr/>
          <a:lstStyle/>
          <a:p>
            <a:r>
              <a:rPr lang="en-US">
                <a:latin typeface="+mj-lt"/>
              </a:rPr>
              <a:t>Session A: Shared Understandings</a:t>
            </a:r>
          </a:p>
        </p:txBody>
      </p:sp>
      <p:sp>
        <p:nvSpPr>
          <p:cNvPr id="2" name="TextBox 1">
            <a:extLst>
              <a:ext uri="{FF2B5EF4-FFF2-40B4-BE49-F238E27FC236}">
                <a16:creationId xmlns:a16="http://schemas.microsoft.com/office/drawing/2014/main" id="{25F0AAC1-8CDD-15D1-1DCC-4F5AA8311690}"/>
              </a:ext>
            </a:extLst>
          </p:cNvPr>
          <p:cNvSpPr txBox="1"/>
          <p:nvPr/>
        </p:nvSpPr>
        <p:spPr>
          <a:xfrm>
            <a:off x="736539" y="1214422"/>
            <a:ext cx="11054687" cy="4862870"/>
          </a:xfrm>
          <a:prstGeom prst="rect">
            <a:avLst/>
          </a:prstGeom>
          <a:noFill/>
        </p:spPr>
        <p:txBody>
          <a:bodyPr wrap="square" lIns="91440" tIns="45720" rIns="91440" bIns="45720" rtlCol="0" anchor="t">
            <a:spAutoFit/>
          </a:bodyPr>
          <a:lstStyle/>
          <a:p>
            <a:pPr marL="285750" indent="-285750">
              <a:spcAft>
                <a:spcPts val="1200"/>
              </a:spcAft>
              <a:buFont typeface="Arial" panose="020B0604020202020204" pitchFamily="34" charset="0"/>
              <a:buChar char="•"/>
            </a:pPr>
            <a:r>
              <a:rPr lang="en-US" sz="2800" b="1"/>
              <a:t>Establishing</a:t>
            </a:r>
            <a:r>
              <a:rPr lang="en-US" sz="2800"/>
              <a:t> a safe and supportive classroom culture will encourage students to be open to share their ideas and experiences with others.</a:t>
            </a:r>
          </a:p>
          <a:p>
            <a:pPr marL="285750" indent="-285750">
              <a:spcAft>
                <a:spcPts val="1200"/>
              </a:spcAft>
              <a:buFont typeface="Arial" panose="020B0604020202020204" pitchFamily="34" charset="0"/>
              <a:buChar char="•"/>
            </a:pPr>
            <a:r>
              <a:rPr lang="en-US" sz="2800" b="1"/>
              <a:t>Building </a:t>
            </a:r>
            <a:r>
              <a:rPr lang="en-US" sz="2800"/>
              <a:t>community is worth the extra time and will produce learning gains that will more than compensate for the loss of instruction time.</a:t>
            </a:r>
          </a:p>
          <a:p>
            <a:pPr marL="285750" indent="-285750">
              <a:spcAft>
                <a:spcPts val="1200"/>
              </a:spcAft>
              <a:buFont typeface="Arial" panose="020B0604020202020204" pitchFamily="34" charset="0"/>
              <a:buChar char="•"/>
            </a:pPr>
            <a:r>
              <a:rPr lang="en-US" sz="2800" b="1"/>
              <a:t>Changing </a:t>
            </a:r>
            <a:r>
              <a:rPr lang="en-US" sz="2800"/>
              <a:t>the physical arrangement of the classroom is necessary to shift whose voice and what ideas are valued in discussion.</a:t>
            </a:r>
          </a:p>
          <a:p>
            <a:pPr marL="285750" indent="-285750">
              <a:spcAft>
                <a:spcPts val="1200"/>
              </a:spcAft>
              <a:buFont typeface="Arial" panose="020B0604020202020204" pitchFamily="34" charset="0"/>
              <a:buChar char="•"/>
            </a:pPr>
            <a:r>
              <a:rPr lang="en-US" sz="2800" b="1"/>
              <a:t>Bridging</a:t>
            </a:r>
            <a:r>
              <a:rPr lang="en-US" sz="2800"/>
              <a:t> learning between school, community and the students’ everyday lives will show students you value their individuality.</a:t>
            </a:r>
          </a:p>
          <a:p>
            <a:pPr marL="285750" indent="-285750">
              <a:spcAft>
                <a:spcPts val="1200"/>
              </a:spcAft>
              <a:buFont typeface="Arial" panose="020B0604020202020204" pitchFamily="34" charset="0"/>
              <a:buChar char="•"/>
            </a:pPr>
            <a:endParaRPr lang="en-US"/>
          </a:p>
          <a:p>
            <a:pPr marL="285750" indent="-285750">
              <a:spcAft>
                <a:spcPts val="1200"/>
              </a:spcAft>
              <a:buFont typeface="Arial" panose="020B0604020202020204" pitchFamily="34" charset="0"/>
              <a:buChar char="•"/>
            </a:pPr>
            <a:endParaRPr lang="en-US"/>
          </a:p>
        </p:txBody>
      </p:sp>
    </p:spTree>
    <p:extLst>
      <p:ext uri="{BB962C8B-B14F-4D97-AF65-F5344CB8AC3E}">
        <p14:creationId xmlns:p14="http://schemas.microsoft.com/office/powerpoint/2010/main" val="3248991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258e3d2d026_0_373"/>
          <p:cNvSpPr txBox="1">
            <a:spLocks noGrp="1"/>
          </p:cNvSpPr>
          <p:nvPr>
            <p:ph type="title"/>
          </p:nvPr>
        </p:nvSpPr>
        <p:spPr>
          <a:xfrm>
            <a:off x="0" y="300625"/>
            <a:ext cx="12188032" cy="1645409"/>
          </a:xfrm>
          <a:prstGeom prst="rect">
            <a:avLst/>
          </a:prstGeom>
          <a:solidFill>
            <a:schemeClr val="bg2"/>
          </a:solidFill>
          <a:ln>
            <a:noFill/>
          </a:ln>
        </p:spPr>
        <p:txBody>
          <a:bodyPr spcFirstLastPara="1" vert="horz" wrap="square" lIns="91425" tIns="45700" rIns="91425" bIns="45700" rtlCol="0" anchor="ctr" anchorCtr="0">
            <a:noAutofit/>
          </a:bodyPr>
          <a:lstStyle/>
          <a:p>
            <a:pPr algn="ctr">
              <a:buClr>
                <a:schemeClr val="dk1"/>
              </a:buClr>
              <a:buSzPts val="990"/>
            </a:pPr>
            <a:r>
              <a:rPr lang="en-US" sz="5400" b="1">
                <a:latin typeface="+mj-lt"/>
                <a:cs typeface="Arial" panose="020B0604020202020204" pitchFamily="34" charset="0"/>
              </a:rPr>
              <a:t>    After Completing Session A: </a:t>
            </a:r>
            <a:br>
              <a:rPr lang="en-US" sz="5400" b="1">
                <a:latin typeface="+mj-lt"/>
                <a:cs typeface="Arial" panose="020B0604020202020204" pitchFamily="34" charset="0"/>
              </a:rPr>
            </a:br>
            <a:r>
              <a:rPr lang="en-US" sz="5400" b="1">
                <a:latin typeface="+mj-lt"/>
                <a:cs typeface="Arial" panose="020B0604020202020204" pitchFamily="34" charset="0"/>
              </a:rPr>
              <a:t>Meta Moment.</a:t>
            </a:r>
          </a:p>
        </p:txBody>
      </p:sp>
      <p:sp>
        <p:nvSpPr>
          <p:cNvPr id="2" name="Text Placeholder 1">
            <a:extLst>
              <a:ext uri="{FF2B5EF4-FFF2-40B4-BE49-F238E27FC236}">
                <a16:creationId xmlns:a16="http://schemas.microsoft.com/office/drawing/2014/main" id="{0B55209B-DD04-CBC5-3E3F-AFC8ACB2CF88}"/>
              </a:ext>
            </a:extLst>
          </p:cNvPr>
          <p:cNvSpPr>
            <a:spLocks noGrp="1"/>
          </p:cNvSpPr>
          <p:nvPr>
            <p:ph idx="1"/>
          </p:nvPr>
        </p:nvSpPr>
        <p:spPr>
          <a:xfrm>
            <a:off x="699052" y="2104967"/>
            <a:ext cx="11026783" cy="3372150"/>
          </a:xfrm>
        </p:spPr>
        <p:txBody>
          <a:bodyPr vert="horz" lIns="91440" tIns="45720" rIns="91440" bIns="45720" rtlCol="0" anchor="t">
            <a:noAutofit/>
          </a:bodyPr>
          <a:lstStyle/>
          <a:p>
            <a:pPr marL="0" indent="0">
              <a:buClr>
                <a:schemeClr val="dk1"/>
              </a:buClr>
              <a:buSzPts val="990"/>
              <a:buNone/>
            </a:pPr>
            <a:r>
              <a:rPr lang="en-US" sz="4400" b="1" u="sng">
                <a:latin typeface="+mn-lt"/>
                <a:cs typeface="Arial" panose="020B0604020202020204" pitchFamily="34" charset="0"/>
              </a:rPr>
              <a:t>Focus Question</a:t>
            </a:r>
            <a:r>
              <a:rPr lang="en-US" sz="4400">
                <a:latin typeface="+mn-lt"/>
                <a:cs typeface="Arial" panose="020B0604020202020204" pitchFamily="34" charset="0"/>
              </a:rPr>
              <a:t>: </a:t>
            </a:r>
          </a:p>
          <a:p>
            <a:pPr marL="0" indent="0">
              <a:buClr>
                <a:schemeClr val="dk1"/>
              </a:buClr>
              <a:buSzPts val="990"/>
              <a:buNone/>
            </a:pPr>
            <a:endParaRPr lang="en-US" sz="800">
              <a:latin typeface="+mn-lt"/>
              <a:cs typeface="Arial" panose="020B0604020202020204" pitchFamily="34" charset="0"/>
            </a:endParaRPr>
          </a:p>
          <a:p>
            <a:pPr marL="0" indent="0">
              <a:buNone/>
            </a:pPr>
            <a:r>
              <a:rPr lang="en-US" sz="4400">
                <a:latin typeface="+mn-lt"/>
                <a:cs typeface="Arial"/>
              </a:rPr>
              <a:t>How can we establish a classroom culture to ensure all learners have access and opportunity to learn through science discourse?</a:t>
            </a:r>
          </a:p>
          <a:p>
            <a:pPr>
              <a:buNone/>
            </a:pPr>
            <a:endParaRPr lang="en-US" sz="1800">
              <a:latin typeface="Arial" panose="020B0604020202020204" pitchFamily="34" charset="0"/>
              <a:cs typeface="Arial" panose="020B0604020202020204" pitchFamily="34" charset="0"/>
            </a:endParaRPr>
          </a:p>
          <a:p>
            <a:pPr marL="0" indent="0">
              <a:buNone/>
            </a:pPr>
            <a:endParaRPr lang="en-US"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7911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17A8-DFA0-945C-E702-337963FCF728}"/>
              </a:ext>
            </a:extLst>
          </p:cNvPr>
          <p:cNvSpPr>
            <a:spLocks noGrp="1"/>
          </p:cNvSpPr>
          <p:nvPr>
            <p:ph type="title"/>
          </p:nvPr>
        </p:nvSpPr>
        <p:spPr>
          <a:xfrm>
            <a:off x="831850" y="1709738"/>
            <a:ext cx="10515600" cy="2852737"/>
          </a:xfrm>
        </p:spPr>
        <p:txBody>
          <a:bodyPr anchor="b">
            <a:normAutofit/>
          </a:bodyPr>
          <a:lstStyle/>
          <a:p>
            <a:r>
              <a:rPr lang="en-US" sz="9600">
                <a:latin typeface="+mj-lt"/>
              </a:rPr>
              <a:t>SESSION A</a:t>
            </a:r>
          </a:p>
        </p:txBody>
      </p:sp>
    </p:spTree>
    <p:extLst>
      <p:ext uri="{BB962C8B-B14F-4D97-AF65-F5344CB8AC3E}">
        <p14:creationId xmlns:p14="http://schemas.microsoft.com/office/powerpoint/2010/main" val="4108118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73A8389-94D7-12A1-7FB6-8F56FF783CC8}"/>
              </a:ext>
            </a:extLst>
          </p:cNvPr>
          <p:cNvSpPr txBox="1">
            <a:spLocks noGrp="1"/>
          </p:cNvSpPr>
          <p:nvPr>
            <p:ph type="title" idx="4294967295"/>
          </p:nvPr>
        </p:nvSpPr>
        <p:spPr>
          <a:xfrm>
            <a:off x="802104" y="214680"/>
            <a:ext cx="11389895" cy="83210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rgbClr val="007780"/>
                </a:solidFill>
                <a:latin typeface="Arial" panose="020B06040202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a:ln>
                  <a:noFill/>
                </a:ln>
                <a:solidFill>
                  <a:srgbClr val="007780"/>
                </a:solidFill>
                <a:effectLst/>
                <a:uLnTx/>
                <a:uFillTx/>
                <a:latin typeface="+mj-lt"/>
                <a:ea typeface="+mj-ea"/>
                <a:cs typeface="+mj-cs"/>
              </a:rPr>
              <a:t>Session A: Reflection</a:t>
            </a:r>
            <a:br>
              <a:rPr kumimoji="0" lang="en-US" sz="4900" b="0" i="0" u="none" strike="noStrike" kern="1200" cap="none" spc="0" normalizeH="0" baseline="0" noProof="0">
                <a:ln>
                  <a:noFill/>
                </a:ln>
                <a:solidFill>
                  <a:srgbClr val="007780"/>
                </a:solidFill>
                <a:effectLst/>
                <a:uLnTx/>
                <a:uFillTx/>
                <a:latin typeface="+mj-lt"/>
                <a:ea typeface="+mj-ea"/>
                <a:cs typeface="+mj-cs"/>
              </a:rPr>
            </a:br>
            <a:endParaRPr kumimoji="0" lang="en-US" sz="3600" b="0" i="0" u="none" strike="noStrike" kern="1200" cap="none" spc="0" normalizeH="0" baseline="0" noProof="0">
              <a:ln>
                <a:noFill/>
              </a:ln>
              <a:solidFill>
                <a:srgbClr val="007780"/>
              </a:solidFill>
              <a:effectLst/>
              <a:uLnTx/>
              <a:uFillTx/>
              <a:latin typeface="+mj-lt"/>
              <a:ea typeface="+mj-ea"/>
              <a:cs typeface="+mj-cs"/>
            </a:endParaRPr>
          </a:p>
        </p:txBody>
      </p:sp>
      <p:sp>
        <p:nvSpPr>
          <p:cNvPr id="5" name="TextBox 4">
            <a:extLst>
              <a:ext uri="{FF2B5EF4-FFF2-40B4-BE49-F238E27FC236}">
                <a16:creationId xmlns:a16="http://schemas.microsoft.com/office/drawing/2014/main" id="{AA951DF4-DE12-C9BD-7519-6C04A62A5109}"/>
              </a:ext>
            </a:extLst>
          </p:cNvPr>
          <p:cNvSpPr txBox="1"/>
          <p:nvPr/>
        </p:nvSpPr>
        <p:spPr>
          <a:xfrm>
            <a:off x="802104" y="721981"/>
            <a:ext cx="11243592" cy="584775"/>
          </a:xfrm>
          <a:prstGeom prst="rect">
            <a:avLst/>
          </a:prstGeom>
          <a:noFill/>
        </p:spPr>
        <p:txBody>
          <a:bodyPr wrap="square" rtlCol="0">
            <a:spAutoFit/>
          </a:bodyPr>
          <a:lstStyle/>
          <a:p>
            <a:r>
              <a:rPr lang="en-US" sz="3200">
                <a:latin typeface="+mj-lt"/>
              </a:rPr>
              <a:t>Take some time to record your thoughts from today’s session.</a:t>
            </a:r>
            <a:endParaRPr lang="en-US" sz="3200"/>
          </a:p>
        </p:txBody>
      </p:sp>
      <p:sp>
        <p:nvSpPr>
          <p:cNvPr id="6" name="Oval 5" descr="What do you know?">
            <a:extLst>
              <a:ext uri="{FF2B5EF4-FFF2-40B4-BE49-F238E27FC236}">
                <a16:creationId xmlns:a16="http://schemas.microsoft.com/office/drawing/2014/main" id="{CBB5E7B8-E047-46BE-7059-0FA86885C20A}"/>
              </a:ext>
            </a:extLst>
          </p:cNvPr>
          <p:cNvSpPr/>
          <p:nvPr/>
        </p:nvSpPr>
        <p:spPr>
          <a:xfrm>
            <a:off x="1611695" y="1513142"/>
            <a:ext cx="2066544" cy="20116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What do you know?</a:t>
            </a:r>
          </a:p>
        </p:txBody>
      </p:sp>
      <p:sp>
        <p:nvSpPr>
          <p:cNvPr id="10" name="Isosceles Triangle 9">
            <a:extLst>
              <a:ext uri="{FF2B5EF4-FFF2-40B4-BE49-F238E27FC236}">
                <a16:creationId xmlns:a16="http://schemas.microsoft.com/office/drawing/2014/main" id="{92C3654C-D9D4-4EF2-B19C-72C353B73ED0}"/>
              </a:ext>
              <a:ext uri="{C183D7F6-B498-43B3-948B-1728B52AA6E4}">
                <adec:decorative xmlns:adec="http://schemas.microsoft.com/office/drawing/2017/decorative" val="1"/>
              </a:ext>
            </a:extLst>
          </p:cNvPr>
          <p:cNvSpPr/>
          <p:nvPr/>
        </p:nvSpPr>
        <p:spPr>
          <a:xfrm rot="10800000">
            <a:off x="2194022" y="3722354"/>
            <a:ext cx="901890" cy="685800"/>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descr="Why is it so?">
            <a:extLst>
              <a:ext uri="{FF2B5EF4-FFF2-40B4-BE49-F238E27FC236}">
                <a16:creationId xmlns:a16="http://schemas.microsoft.com/office/drawing/2014/main" id="{4A5BBBAB-7755-8A71-23E6-A1F012C31101}"/>
              </a:ext>
            </a:extLst>
          </p:cNvPr>
          <p:cNvSpPr/>
          <p:nvPr/>
        </p:nvSpPr>
        <p:spPr>
          <a:xfrm>
            <a:off x="1615154" y="4605687"/>
            <a:ext cx="2063085" cy="201168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Why is it so?</a:t>
            </a:r>
          </a:p>
        </p:txBody>
      </p:sp>
      <p:sp>
        <p:nvSpPr>
          <p:cNvPr id="11" name="Isosceles Triangle 10">
            <a:extLst>
              <a:ext uri="{FF2B5EF4-FFF2-40B4-BE49-F238E27FC236}">
                <a16:creationId xmlns:a16="http://schemas.microsoft.com/office/drawing/2014/main" id="{7BB7DEF4-31DC-8A29-B524-4DE2C8716D6D}"/>
              </a:ext>
              <a:ext uri="{C183D7F6-B498-43B3-948B-1728B52AA6E4}">
                <adec:decorative xmlns:adec="http://schemas.microsoft.com/office/drawing/2017/decorative" val="1"/>
              </a:ext>
            </a:extLst>
          </p:cNvPr>
          <p:cNvSpPr/>
          <p:nvPr/>
        </p:nvSpPr>
        <p:spPr>
          <a:xfrm rot="5400000">
            <a:off x="3959274" y="5268627"/>
            <a:ext cx="901890" cy="685800"/>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24D1A18-2748-3A89-EE0B-315387B07237}"/>
              </a:ext>
            </a:extLst>
          </p:cNvPr>
          <p:cNvSpPr/>
          <p:nvPr/>
        </p:nvSpPr>
        <p:spPr>
          <a:xfrm>
            <a:off x="5142199" y="4605687"/>
            <a:ext cx="2063085" cy="201168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How did you grow?</a:t>
            </a:r>
          </a:p>
        </p:txBody>
      </p:sp>
      <p:sp>
        <p:nvSpPr>
          <p:cNvPr id="12" name="Isosceles Triangle 11">
            <a:extLst>
              <a:ext uri="{FF2B5EF4-FFF2-40B4-BE49-F238E27FC236}">
                <a16:creationId xmlns:a16="http://schemas.microsoft.com/office/drawing/2014/main" id="{08D8499E-D0ED-5A45-1068-12A8B40F516F}"/>
              </a:ext>
              <a:ext uri="{C183D7F6-B498-43B3-948B-1728B52AA6E4}">
                <adec:decorative xmlns:adec="http://schemas.microsoft.com/office/drawing/2017/decorative" val="1"/>
              </a:ext>
            </a:extLst>
          </p:cNvPr>
          <p:cNvSpPr/>
          <p:nvPr/>
        </p:nvSpPr>
        <p:spPr>
          <a:xfrm>
            <a:off x="5722796" y="3722354"/>
            <a:ext cx="901890" cy="685800"/>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descr="How will it show?">
            <a:extLst>
              <a:ext uri="{FF2B5EF4-FFF2-40B4-BE49-F238E27FC236}">
                <a16:creationId xmlns:a16="http://schemas.microsoft.com/office/drawing/2014/main" id="{991C6728-B375-2557-8A0F-11F328E5DBD1}"/>
              </a:ext>
            </a:extLst>
          </p:cNvPr>
          <p:cNvSpPr/>
          <p:nvPr/>
        </p:nvSpPr>
        <p:spPr>
          <a:xfrm>
            <a:off x="5109217" y="1513141"/>
            <a:ext cx="2063085" cy="201168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How will it show?</a:t>
            </a:r>
          </a:p>
        </p:txBody>
      </p:sp>
      <p:sp>
        <p:nvSpPr>
          <p:cNvPr id="13" name="Isosceles Triangle 12">
            <a:extLst>
              <a:ext uri="{FF2B5EF4-FFF2-40B4-BE49-F238E27FC236}">
                <a16:creationId xmlns:a16="http://schemas.microsoft.com/office/drawing/2014/main" id="{A0D9F551-9CE4-BB5C-B4D5-D955AAF4840F}"/>
              </a:ext>
              <a:ext uri="{C183D7F6-B498-43B3-948B-1728B52AA6E4}">
                <adec:decorative xmlns:adec="http://schemas.microsoft.com/office/drawing/2017/decorative" val="1"/>
              </a:ext>
            </a:extLst>
          </p:cNvPr>
          <p:cNvSpPr/>
          <p:nvPr/>
        </p:nvSpPr>
        <p:spPr>
          <a:xfrm rot="5400000">
            <a:off x="7393816" y="2176081"/>
            <a:ext cx="901890" cy="685800"/>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descr="How will this help you know?">
            <a:extLst>
              <a:ext uri="{FF2B5EF4-FFF2-40B4-BE49-F238E27FC236}">
                <a16:creationId xmlns:a16="http://schemas.microsoft.com/office/drawing/2014/main" id="{DAA9DC91-384C-14AA-A59B-3C3A5AD53C8D}"/>
              </a:ext>
            </a:extLst>
          </p:cNvPr>
          <p:cNvSpPr/>
          <p:nvPr/>
        </p:nvSpPr>
        <p:spPr>
          <a:xfrm>
            <a:off x="8517220" y="1513141"/>
            <a:ext cx="2063085" cy="201168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How will this help you know?</a:t>
            </a:r>
          </a:p>
        </p:txBody>
      </p:sp>
    </p:spTree>
    <p:extLst>
      <p:ext uri="{BB962C8B-B14F-4D97-AF65-F5344CB8AC3E}">
        <p14:creationId xmlns:p14="http://schemas.microsoft.com/office/powerpoint/2010/main" val="2533774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764A2-DFEF-E039-953F-20007EA43779}"/>
              </a:ext>
            </a:extLst>
          </p:cNvPr>
          <p:cNvSpPr>
            <a:spLocks noGrp="1"/>
          </p:cNvSpPr>
          <p:nvPr>
            <p:ph type="title"/>
          </p:nvPr>
        </p:nvSpPr>
        <p:spPr>
          <a:xfrm>
            <a:off x="575732" y="365125"/>
            <a:ext cx="11616267" cy="1325563"/>
          </a:xfrm>
        </p:spPr>
        <p:txBody>
          <a:bodyPr>
            <a:normAutofit/>
          </a:bodyPr>
          <a:lstStyle/>
          <a:p>
            <a:r>
              <a:rPr lang="en-US">
                <a:latin typeface="+mj-lt"/>
              </a:rPr>
              <a:t>Session A: Next Steps:  </a:t>
            </a:r>
            <a:br>
              <a:rPr lang="en-US">
                <a:latin typeface="+mj-lt"/>
              </a:rPr>
            </a:br>
            <a:r>
              <a:rPr lang="en-US">
                <a:latin typeface="+mj-lt"/>
              </a:rPr>
              <a:t>Considerations for Implementation</a:t>
            </a:r>
          </a:p>
        </p:txBody>
      </p:sp>
      <p:sp>
        <p:nvSpPr>
          <p:cNvPr id="5" name="TextBox 4">
            <a:extLst>
              <a:ext uri="{FF2B5EF4-FFF2-40B4-BE49-F238E27FC236}">
                <a16:creationId xmlns:a16="http://schemas.microsoft.com/office/drawing/2014/main" id="{3BC1D193-9B33-5A6D-315E-1872F0C9B720}"/>
              </a:ext>
            </a:extLst>
          </p:cNvPr>
          <p:cNvSpPr txBox="1"/>
          <p:nvPr/>
        </p:nvSpPr>
        <p:spPr>
          <a:xfrm>
            <a:off x="575732" y="2178657"/>
            <a:ext cx="11124948" cy="2931572"/>
          </a:xfrm>
          <a:prstGeom prst="rect">
            <a:avLst/>
          </a:prstGeom>
          <a:noFill/>
        </p:spPr>
        <p:txBody>
          <a:bodyPr wrap="square" lIns="91440" tIns="45720" rIns="91440" bIns="45720" rtlCol="0" anchor="t">
            <a:spAutoFit/>
          </a:bodyPr>
          <a:lstStyle/>
          <a:p>
            <a:r>
              <a:rPr lang="en-US" sz="2800"/>
              <a:t>Think about how you might plan for or transform your classroom to establish a safe and supportive classroom culture.</a:t>
            </a:r>
          </a:p>
          <a:p>
            <a:endParaRPr lang="en-US" sz="1400"/>
          </a:p>
          <a:p>
            <a:pPr marL="342900" indent="-342900">
              <a:spcBef>
                <a:spcPts val="100"/>
              </a:spcBef>
              <a:spcAft>
                <a:spcPts val="100"/>
              </a:spcAft>
              <a:buFont typeface="Wingdings" panose="05000000000000000000" pitchFamily="2" charset="2"/>
              <a:buChar char="ü"/>
            </a:pPr>
            <a:r>
              <a:rPr lang="en-US" sz="2800"/>
              <a:t>How will you plan to co-develop agreements to support respectful discourse?</a:t>
            </a:r>
          </a:p>
          <a:p>
            <a:pPr marL="342900" indent="-342900">
              <a:spcBef>
                <a:spcPts val="100"/>
              </a:spcBef>
              <a:spcAft>
                <a:spcPts val="100"/>
              </a:spcAft>
              <a:buFont typeface="Wingdings" panose="05000000000000000000" pitchFamily="2" charset="2"/>
              <a:buChar char="ü"/>
            </a:pPr>
            <a:r>
              <a:rPr lang="en-US" sz="2800"/>
              <a:t>How will you sustain a safe and supportive learning community for all students throughout the year? </a:t>
            </a:r>
            <a:endParaRPr lang="en-US" sz="2400"/>
          </a:p>
        </p:txBody>
      </p:sp>
    </p:spTree>
    <p:extLst>
      <p:ext uri="{BB962C8B-B14F-4D97-AF65-F5344CB8AC3E}">
        <p14:creationId xmlns:p14="http://schemas.microsoft.com/office/powerpoint/2010/main" val="3657423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17A8-DFA0-945C-E702-337963FCF728}"/>
              </a:ext>
            </a:extLst>
          </p:cNvPr>
          <p:cNvSpPr>
            <a:spLocks noGrp="1"/>
          </p:cNvSpPr>
          <p:nvPr>
            <p:ph type="title"/>
          </p:nvPr>
        </p:nvSpPr>
        <p:spPr>
          <a:xfrm>
            <a:off x="831850" y="1709738"/>
            <a:ext cx="10515600" cy="2852737"/>
          </a:xfrm>
        </p:spPr>
        <p:txBody>
          <a:bodyPr anchor="b">
            <a:normAutofit/>
          </a:bodyPr>
          <a:lstStyle/>
          <a:p>
            <a:r>
              <a:rPr lang="en-US" sz="9600">
                <a:latin typeface="+mj-lt"/>
              </a:rPr>
              <a:t>SESSION B</a:t>
            </a:r>
          </a:p>
        </p:txBody>
      </p:sp>
    </p:spTree>
    <p:extLst>
      <p:ext uri="{BB962C8B-B14F-4D97-AF65-F5344CB8AC3E}">
        <p14:creationId xmlns:p14="http://schemas.microsoft.com/office/powerpoint/2010/main" val="31787783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932FC-44CE-01C9-9A12-D727A6D3B40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7415B86-9359-C35B-17C4-12BC78B8B1BC}"/>
              </a:ext>
              <a:ext uri="{C183D7F6-B498-43B3-948B-1728B52AA6E4}">
                <adec:decorative xmlns:adec="http://schemas.microsoft.com/office/drawing/2017/decorative" val="1"/>
              </a:ext>
            </a:extLst>
          </p:cNvPr>
          <p:cNvSpPr/>
          <p:nvPr/>
        </p:nvSpPr>
        <p:spPr>
          <a:xfrm>
            <a:off x="838200" y="2551324"/>
            <a:ext cx="10600267" cy="765175"/>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D4AE4D-FCBC-7BF8-2AB6-D4A0236B6CA9}"/>
              </a:ext>
              <a:ext uri="{C183D7F6-B498-43B3-948B-1728B52AA6E4}">
                <adec:decorative xmlns:adec="http://schemas.microsoft.com/office/drawing/2017/decorative" val="0"/>
              </a:ext>
            </a:extLst>
          </p:cNvPr>
          <p:cNvSpPr>
            <a:spLocks noGrp="1"/>
          </p:cNvSpPr>
          <p:nvPr>
            <p:ph type="title"/>
          </p:nvPr>
        </p:nvSpPr>
        <p:spPr>
          <a:xfrm>
            <a:off x="838200" y="500062"/>
            <a:ext cx="11353800" cy="1325563"/>
          </a:xfrm>
        </p:spPr>
        <p:txBody>
          <a:bodyPr>
            <a:normAutofit/>
          </a:bodyPr>
          <a:lstStyle/>
          <a:p>
            <a:r>
              <a:rPr lang="en-US">
                <a:latin typeface="Franklin Gothic Medium" panose="020B0603020102020204" pitchFamily="34" charset="0"/>
                <a:cs typeface="Arial"/>
              </a:rPr>
              <a:t>Module Goals (2) </a:t>
            </a:r>
          </a:p>
        </p:txBody>
      </p:sp>
      <p:sp>
        <p:nvSpPr>
          <p:cNvPr id="3" name="Content Placeholder 2">
            <a:extLst>
              <a:ext uri="{FF2B5EF4-FFF2-40B4-BE49-F238E27FC236}">
                <a16:creationId xmlns:a16="http://schemas.microsoft.com/office/drawing/2014/main" id="{EE9B0557-BCC8-81F6-ABAB-4F77B0A7D6BB}"/>
              </a:ext>
              <a:ext uri="{C183D7F6-B498-43B3-948B-1728B52AA6E4}">
                <adec:decorative xmlns:adec="http://schemas.microsoft.com/office/drawing/2017/decorative" val="0"/>
              </a:ext>
            </a:extLst>
          </p:cNvPr>
          <p:cNvSpPr>
            <a:spLocks noGrp="1"/>
          </p:cNvSpPr>
          <p:nvPr>
            <p:ph idx="1"/>
          </p:nvPr>
        </p:nvSpPr>
        <p:spPr/>
        <p:txBody>
          <a:bodyPr vert="horz" lIns="91440" tIns="45720" rIns="91440" bIns="45720" rtlCol="0" anchor="t">
            <a:normAutofit/>
          </a:bodyPr>
          <a:lstStyle/>
          <a:p>
            <a:r>
              <a:rPr lang="en-US" sz="2400" b="1">
                <a:solidFill>
                  <a:schemeClr val="tx1"/>
                </a:solidFill>
                <a:latin typeface="Franklin Gothic Book"/>
                <a:cs typeface="Arial"/>
              </a:rPr>
              <a:t>Establish </a:t>
            </a:r>
            <a:r>
              <a:rPr lang="en-US" sz="2400">
                <a:solidFill>
                  <a:schemeClr val="tx1"/>
                </a:solidFill>
                <a:latin typeface="Franklin Gothic Book"/>
                <a:cs typeface="Arial"/>
              </a:rPr>
              <a:t>a classroom culture where all learners have access and opportunity to learn through science discourse.</a:t>
            </a:r>
          </a:p>
          <a:p>
            <a:r>
              <a:rPr kumimoji="0" lang="en-US" sz="2400" b="1" i="0" u="none" strike="noStrike" kern="1200" cap="none" spc="0" normalizeH="0" baseline="0" noProof="0">
                <a:ln>
                  <a:noFill/>
                </a:ln>
                <a:solidFill>
                  <a:schemeClr val="tx1"/>
                </a:solidFill>
                <a:effectLst/>
                <a:uLnTx/>
                <a:uFillTx/>
                <a:latin typeface="Franklin Gothic Book"/>
                <a:ea typeface="+mn-ea"/>
                <a:cs typeface="Arial"/>
              </a:rPr>
              <a:t>Develop</a:t>
            </a:r>
            <a:r>
              <a:rPr kumimoji="0" lang="en-US" sz="2400" b="0" i="0" u="none" strike="noStrike" kern="1200" cap="none" spc="0" normalizeH="0" baseline="0" noProof="0">
                <a:ln>
                  <a:noFill/>
                </a:ln>
                <a:solidFill>
                  <a:schemeClr val="tx1"/>
                </a:solidFill>
                <a:effectLst/>
                <a:uLnTx/>
                <a:uFillTx/>
                <a:latin typeface="Franklin Gothic Book"/>
                <a:ea typeface="+mn-ea"/>
                <a:cs typeface="Arial"/>
              </a:rPr>
              <a:t> a collaborative understanding of science discourse that supports all learners in sensemaking</a:t>
            </a:r>
            <a:r>
              <a:rPr lang="en-US" sz="2400">
                <a:solidFill>
                  <a:schemeClr val="tx1"/>
                </a:solidFill>
                <a:latin typeface="Franklin Gothic Book"/>
                <a:cs typeface="Arial"/>
              </a:rPr>
              <a:t>.</a:t>
            </a:r>
          </a:p>
          <a:p>
            <a:r>
              <a:rPr lang="en-US" sz="2400" b="1">
                <a:solidFill>
                  <a:schemeClr val="tx1"/>
                </a:solidFill>
                <a:latin typeface="Franklin Gothic Book"/>
                <a:cs typeface="Arial"/>
              </a:rPr>
              <a:t>Explore</a:t>
            </a:r>
            <a:r>
              <a:rPr lang="en-US" sz="2400">
                <a:solidFill>
                  <a:schemeClr val="tx1"/>
                </a:solidFill>
                <a:latin typeface="Franklin Gothic Book"/>
                <a:cs typeface="Arial"/>
              </a:rPr>
              <a:t> how both teachers and students contribute to science discourse.</a:t>
            </a:r>
          </a:p>
          <a:p>
            <a:r>
              <a:rPr lang="en-US" sz="2400" b="1">
                <a:solidFill>
                  <a:schemeClr val="tx1"/>
                </a:solidFill>
                <a:latin typeface="Franklin Gothic Book"/>
                <a:cs typeface="Arial"/>
              </a:rPr>
              <a:t>Examine</a:t>
            </a:r>
            <a:r>
              <a:rPr lang="en-US" sz="2400">
                <a:solidFill>
                  <a:schemeClr val="tx1"/>
                </a:solidFill>
                <a:latin typeface="Franklin Gothic Book"/>
                <a:cs typeface="Arial"/>
              </a:rPr>
              <a:t> why discourse is critical for sensemaking in the science classroom. </a:t>
            </a:r>
          </a:p>
          <a:p>
            <a:r>
              <a:rPr lang="en-US" sz="2400">
                <a:solidFill>
                  <a:schemeClr val="tx1"/>
                </a:solidFill>
                <a:latin typeface="Franklin Gothic Book"/>
                <a:cs typeface="Arial"/>
              </a:rPr>
              <a:t>Intentionally </a:t>
            </a:r>
            <a:r>
              <a:rPr lang="en-US" sz="2400" b="1">
                <a:solidFill>
                  <a:schemeClr val="tx1"/>
                </a:solidFill>
                <a:latin typeface="Franklin Gothic Book"/>
                <a:cs typeface="Arial"/>
              </a:rPr>
              <a:t>prepare </a:t>
            </a:r>
            <a:r>
              <a:rPr lang="en-US" sz="2400">
                <a:solidFill>
                  <a:schemeClr val="tx1"/>
                </a:solidFill>
                <a:latin typeface="Franklin Gothic Book"/>
                <a:cs typeface="Arial"/>
              </a:rPr>
              <a:t>to facilitate science discourse that supports sensemaking for all learners.</a:t>
            </a:r>
          </a:p>
          <a:p>
            <a:pPr marL="0" indent="0">
              <a:buNone/>
            </a:pPr>
            <a:endParaRPr lang="en-US">
              <a:highlight>
                <a:srgbClr val="FFFF00"/>
              </a:highlight>
              <a:cs typeface="Arial"/>
            </a:endParaRPr>
          </a:p>
        </p:txBody>
      </p:sp>
      <p:sp>
        <p:nvSpPr>
          <p:cNvPr id="5" name="Arrow: Right 4" descr="Arrow to focus in on the first goal, ">
            <a:extLst>
              <a:ext uri="{FF2B5EF4-FFF2-40B4-BE49-F238E27FC236}">
                <a16:creationId xmlns:a16="http://schemas.microsoft.com/office/drawing/2014/main" id="{C7CC434C-6E72-581F-A40E-D5CBE4F74B54}"/>
              </a:ext>
              <a:ext uri="{C183D7F6-B498-43B3-948B-1728B52AA6E4}">
                <adec:decorative xmlns:adec="http://schemas.microsoft.com/office/drawing/2017/decorative" val="0"/>
              </a:ext>
            </a:extLst>
          </p:cNvPr>
          <p:cNvSpPr/>
          <p:nvPr/>
        </p:nvSpPr>
        <p:spPr>
          <a:xfrm>
            <a:off x="0" y="2697691"/>
            <a:ext cx="712076" cy="4724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9390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4C822-92E0-8695-9200-19156CC456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C456F8-109E-E6CF-7E7D-01E9476FE0FD}"/>
              </a:ext>
            </a:extLst>
          </p:cNvPr>
          <p:cNvSpPr>
            <a:spLocks noGrp="1"/>
          </p:cNvSpPr>
          <p:nvPr>
            <p:ph type="title"/>
          </p:nvPr>
        </p:nvSpPr>
        <p:spPr>
          <a:xfrm>
            <a:off x="619125" y="140294"/>
            <a:ext cx="11572874" cy="1325563"/>
          </a:xfrm>
        </p:spPr>
        <p:txBody>
          <a:bodyPr>
            <a:normAutofit/>
          </a:bodyPr>
          <a:lstStyle/>
          <a:p>
            <a:r>
              <a:rPr lang="en-US">
                <a:latin typeface="Franklin Gothic Medium" panose="020B0603020102020204" pitchFamily="34" charset="0"/>
              </a:rPr>
              <a:t>Sessions Included in This Module (2) </a:t>
            </a:r>
          </a:p>
        </p:txBody>
      </p:sp>
      <p:sp>
        <p:nvSpPr>
          <p:cNvPr id="3" name="Content Placeholder 2">
            <a:extLst>
              <a:ext uri="{FF2B5EF4-FFF2-40B4-BE49-F238E27FC236}">
                <a16:creationId xmlns:a16="http://schemas.microsoft.com/office/drawing/2014/main" id="{2A022EE5-731E-DAF0-60AF-FA787F91FC3D}"/>
              </a:ext>
            </a:extLst>
          </p:cNvPr>
          <p:cNvSpPr>
            <a:spLocks noGrp="1"/>
          </p:cNvSpPr>
          <p:nvPr>
            <p:ph idx="1"/>
          </p:nvPr>
        </p:nvSpPr>
        <p:spPr>
          <a:xfrm>
            <a:off x="619125" y="1141679"/>
            <a:ext cx="11172825" cy="4902887"/>
          </a:xfrm>
        </p:spPr>
        <p:txBody>
          <a:bodyPr vert="horz" lIns="91440" tIns="45720" rIns="91440" bIns="45720" rtlCol="0" anchor="t">
            <a:noAutofit/>
          </a:bodyPr>
          <a:lstStyle/>
          <a:p>
            <a:pPr marL="0" indent="0">
              <a:buNone/>
            </a:pPr>
            <a:r>
              <a:rPr lang="en-US" sz="1800" b="1" u="sng">
                <a:latin typeface="+mn-lt"/>
                <a:cs typeface="Arial"/>
              </a:rPr>
              <a:t>Session A: </a:t>
            </a:r>
          </a:p>
          <a:p>
            <a:pPr marL="0" indent="0">
              <a:buNone/>
            </a:pPr>
            <a:r>
              <a:rPr lang="en-US" sz="1800">
                <a:latin typeface="+mn-lt"/>
                <a:cs typeface="Arial"/>
              </a:rPr>
              <a:t>How can we establish a classroom culture to ensure all learners have access and opportunity to learn through science discourse?</a:t>
            </a:r>
          </a:p>
          <a:p>
            <a:pPr marL="0" indent="0">
              <a:buNone/>
            </a:pPr>
            <a:r>
              <a:rPr lang="en-US" sz="1800" b="1" u="sng">
                <a:latin typeface="+mn-lt"/>
                <a:cs typeface="Arial"/>
              </a:rPr>
              <a:t>Session B:</a:t>
            </a:r>
          </a:p>
          <a:p>
            <a:pPr marL="0" indent="0">
              <a:buNone/>
            </a:pPr>
            <a:r>
              <a:rPr kumimoji="0" lang="en-US" sz="1800" i="0" u="none" strike="noStrike" kern="1200" cap="none" spc="0" normalizeH="0" baseline="0" noProof="0">
                <a:ln>
                  <a:noFill/>
                </a:ln>
                <a:solidFill>
                  <a:srgbClr val="102649"/>
                </a:solidFill>
                <a:effectLst/>
                <a:uLnTx/>
                <a:uFillTx/>
                <a:latin typeface="+mn-lt"/>
                <a:ea typeface="+mn-ea"/>
                <a:cs typeface="Arial"/>
              </a:rPr>
              <a:t>What is science discourse, and how does it support sensemaking for all students? </a:t>
            </a:r>
          </a:p>
          <a:p>
            <a:pPr marL="0" indent="0">
              <a:buNone/>
            </a:pPr>
            <a:r>
              <a:rPr lang="en-US" sz="1800" b="1" u="sng">
                <a:latin typeface="+mn-lt"/>
                <a:cs typeface="Arial"/>
              </a:rPr>
              <a:t>Session C:</a:t>
            </a:r>
          </a:p>
          <a:p>
            <a:pPr marL="0" indent="0">
              <a:buNone/>
              <a:defRPr/>
            </a:pPr>
            <a:r>
              <a:rPr lang="en-US" sz="1800">
                <a:latin typeface="+mn-lt"/>
                <a:cs typeface="Arial"/>
              </a:rPr>
              <a:t>How can both teachers and students contribute to science discourse? </a:t>
            </a:r>
          </a:p>
          <a:p>
            <a:pPr marL="0" indent="0">
              <a:buNone/>
            </a:pPr>
            <a:r>
              <a:rPr lang="en-US" sz="1800" b="1" u="sng">
                <a:latin typeface="+mn-lt"/>
                <a:cs typeface="Arial"/>
              </a:rPr>
              <a:t>Session D:</a:t>
            </a:r>
          </a:p>
          <a:p>
            <a:pPr marL="0" indent="0">
              <a:buNone/>
            </a:pPr>
            <a:r>
              <a:rPr kumimoji="0" lang="en-US" sz="1800" b="0" i="0" u="none" strike="noStrike" kern="1200" cap="none" spc="0" normalizeH="0" baseline="0" noProof="0">
                <a:ln>
                  <a:noFill/>
                </a:ln>
                <a:solidFill>
                  <a:srgbClr val="102649"/>
                </a:solidFill>
                <a:effectLst/>
                <a:uLnTx/>
                <a:uFillTx/>
                <a:latin typeface="Franklin Gothic Book" panose="020B0503020102020204"/>
                <a:ea typeface="+mn-ea"/>
                <a:cs typeface="Arial"/>
              </a:rPr>
              <a:t>Why is discourse critical for sensemaking in the science</a:t>
            </a:r>
            <a:r>
              <a:rPr lang="en-US" sz="1800">
                <a:latin typeface="Franklin Gothic Book" panose="020B0503020102020204"/>
                <a:cs typeface="Arial"/>
              </a:rPr>
              <a:t> classroom?</a:t>
            </a:r>
          </a:p>
          <a:p>
            <a:pPr marL="0" indent="0">
              <a:buNone/>
            </a:pPr>
            <a:r>
              <a:rPr lang="en-US" sz="1800" b="1" u="sng">
                <a:latin typeface="+mn-lt"/>
                <a:cs typeface="Arial"/>
              </a:rPr>
              <a:t>Session E</a:t>
            </a:r>
            <a:r>
              <a:rPr lang="en-US" sz="1800" u="sng">
                <a:latin typeface="+mn-lt"/>
                <a:cs typeface="Arial"/>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102649"/>
                </a:solidFill>
                <a:effectLst/>
                <a:uLnTx/>
                <a:uFillTx/>
                <a:latin typeface="Franklin Gothic Book" panose="020B0503020102020204"/>
                <a:ea typeface="+mn-ea"/>
                <a:cs typeface="Arial"/>
              </a:rPr>
              <a:t>How might we intentionally prepare to facilitate </a:t>
            </a:r>
            <a:r>
              <a:rPr lang="en-US" sz="1800">
                <a:latin typeface="Franklin Gothic Book" panose="020B0503020102020204"/>
                <a:cs typeface="Arial"/>
              </a:rPr>
              <a:t>science </a:t>
            </a:r>
            <a:r>
              <a:rPr kumimoji="0" lang="en-US" sz="1800" b="0" i="0" u="none" strike="noStrike" kern="1200" cap="none" spc="0" normalizeH="0" baseline="0" noProof="0">
                <a:ln>
                  <a:noFill/>
                </a:ln>
                <a:solidFill>
                  <a:srgbClr val="102649"/>
                </a:solidFill>
                <a:effectLst/>
                <a:uLnTx/>
                <a:uFillTx/>
                <a:latin typeface="Franklin Gothic Book" panose="020B0503020102020204"/>
                <a:ea typeface="+mn-ea"/>
                <a:cs typeface="Arial"/>
              </a:rPr>
              <a:t>discourse </a:t>
            </a:r>
            <a:r>
              <a:rPr lang="en-US" sz="1800">
                <a:latin typeface="Franklin Gothic Book" panose="020B0503020102020204"/>
                <a:cs typeface="Arial"/>
              </a:rPr>
              <a:t>that </a:t>
            </a:r>
            <a:r>
              <a:rPr kumimoji="0" lang="en-US" sz="1800" b="0" i="0" u="none" strike="noStrike" kern="1200" cap="none" spc="0" normalizeH="0" baseline="0" noProof="0">
                <a:ln>
                  <a:noFill/>
                </a:ln>
                <a:solidFill>
                  <a:srgbClr val="102649"/>
                </a:solidFill>
                <a:effectLst/>
                <a:uLnTx/>
                <a:uFillTx/>
                <a:latin typeface="Franklin Gothic Book" panose="020B0503020102020204"/>
                <a:ea typeface="+mn-ea"/>
                <a:cs typeface="Arial"/>
              </a:rPr>
              <a:t>supports sensemaking for all learners?</a:t>
            </a:r>
            <a:endParaRPr kumimoji="0" lang="en-US" sz="18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0" indent="0">
              <a:buNone/>
            </a:pPr>
            <a:endParaRPr lang="en-US" sz="2200">
              <a:cs typeface="Arial" panose="020B0604020202020204" pitchFamily="34" charset="0"/>
            </a:endParaRPr>
          </a:p>
        </p:txBody>
      </p:sp>
      <p:sp>
        <p:nvSpPr>
          <p:cNvPr id="4" name="Arrow: Right 3" descr="Arrow pointing to goal one: establish a learning environment where all students have equitable access and opportunity to learn through discourse.">
            <a:extLst>
              <a:ext uri="{FF2B5EF4-FFF2-40B4-BE49-F238E27FC236}">
                <a16:creationId xmlns:a16="http://schemas.microsoft.com/office/drawing/2014/main" id="{F4B1D64D-62EA-CBD9-F378-3D38DC489D92}"/>
              </a:ext>
            </a:extLst>
          </p:cNvPr>
          <p:cNvSpPr/>
          <p:nvPr/>
        </p:nvSpPr>
        <p:spPr>
          <a:xfrm>
            <a:off x="0" y="2083923"/>
            <a:ext cx="619125" cy="50010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1853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4BB9E-2314-9F93-5715-9A2836147E51}"/>
              </a:ext>
            </a:extLst>
          </p:cNvPr>
          <p:cNvSpPr>
            <a:spLocks noGrp="1"/>
          </p:cNvSpPr>
          <p:nvPr>
            <p:ph type="title"/>
          </p:nvPr>
        </p:nvSpPr>
        <p:spPr>
          <a:xfrm>
            <a:off x="1031899" y="478464"/>
            <a:ext cx="10058399" cy="1037789"/>
          </a:xfrm>
        </p:spPr>
        <p:txBody>
          <a:bodyPr>
            <a:normAutofit/>
          </a:bodyPr>
          <a:lstStyle/>
          <a:p>
            <a:r>
              <a:rPr lang="en-US">
                <a:latin typeface="+mj-lt"/>
                <a:cs typeface="Arial"/>
              </a:rPr>
              <a:t>Group Agreements (2)</a:t>
            </a:r>
          </a:p>
          <a:p>
            <a:endParaRPr lang="en-US">
              <a:cs typeface="Arial"/>
            </a:endParaRPr>
          </a:p>
        </p:txBody>
      </p:sp>
      <p:sp>
        <p:nvSpPr>
          <p:cNvPr id="6" name="TextBox 5">
            <a:extLst>
              <a:ext uri="{FF2B5EF4-FFF2-40B4-BE49-F238E27FC236}">
                <a16:creationId xmlns:a16="http://schemas.microsoft.com/office/drawing/2014/main" id="{1FFEF8AD-285B-991C-E61E-C9CAD64C6974}"/>
              </a:ext>
            </a:extLst>
          </p:cNvPr>
          <p:cNvSpPr txBox="1"/>
          <p:nvPr/>
        </p:nvSpPr>
        <p:spPr>
          <a:xfrm>
            <a:off x="996457" y="1516254"/>
            <a:ext cx="5099542" cy="2675604"/>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02649"/>
                </a:solidFill>
                <a:effectLst/>
                <a:uLnTx/>
                <a:uFillTx/>
                <a:latin typeface="Franklin Gothic Book"/>
                <a:ea typeface="+mn-ea"/>
                <a:cs typeface="Arial"/>
              </a:rPr>
              <a:t>We share ideas even when we are not sure.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02649"/>
                </a:solidFill>
                <a:effectLst/>
                <a:uLnTx/>
                <a:uFillTx/>
                <a:latin typeface="Franklin Gothic Book"/>
                <a:ea typeface="+mn-ea"/>
                <a:cs typeface="Arial"/>
              </a:rPr>
              <a:t>We look, listen and consider each other’s ideas.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02649"/>
                </a:solidFill>
                <a:effectLst/>
                <a:uLnTx/>
                <a:uFillTx/>
                <a:latin typeface="Franklin Gothic Book"/>
                <a:ea typeface="+mn-ea"/>
                <a:cs typeface="Arial"/>
              </a:rPr>
              <a:t>We let our ideas change and grow.</a:t>
            </a:r>
          </a:p>
        </p:txBody>
      </p:sp>
      <p:sp>
        <p:nvSpPr>
          <p:cNvPr id="5" name="Thought Bubble: Cloud 4">
            <a:extLst>
              <a:ext uri="{FF2B5EF4-FFF2-40B4-BE49-F238E27FC236}">
                <a16:creationId xmlns:a16="http://schemas.microsoft.com/office/drawing/2014/main" id="{FFAEC2D5-2DCC-BAE9-3516-8B74245C4B83}"/>
              </a:ext>
              <a:ext uri="{C183D7F6-B498-43B3-948B-1728B52AA6E4}">
                <adec:decorative xmlns:adec="http://schemas.microsoft.com/office/drawing/2017/decorative" val="1"/>
              </a:ext>
            </a:extLst>
          </p:cNvPr>
          <p:cNvSpPr/>
          <p:nvPr/>
        </p:nvSpPr>
        <p:spPr>
          <a:xfrm>
            <a:off x="7151076" y="1390397"/>
            <a:ext cx="3974123" cy="2639954"/>
          </a:xfrm>
          <a:prstGeom prst="cloudCallou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35B6339-2FD7-D875-5CF1-56328A775439}"/>
              </a:ext>
            </a:extLst>
          </p:cNvPr>
          <p:cNvSpPr>
            <a:spLocks noGrp="1"/>
          </p:cNvSpPr>
          <p:nvPr>
            <p:ph idx="1"/>
          </p:nvPr>
        </p:nvSpPr>
        <p:spPr>
          <a:xfrm>
            <a:off x="7649303" y="1860373"/>
            <a:ext cx="2711938" cy="1740144"/>
          </a:xfrm>
        </p:spPr>
        <p:txBody>
          <a:bodyPr vert="horz" lIns="91440" tIns="45720" rIns="91440" bIns="45720" rtlCol="0" anchor="t">
            <a:normAutofit fontScale="85000" lnSpcReduction="10000"/>
          </a:bodyPr>
          <a:lstStyle/>
          <a:p>
            <a:pPr marL="457200" lvl="1" indent="0" algn="ctr">
              <a:buNone/>
            </a:pPr>
            <a:r>
              <a:rPr lang="en-US">
                <a:solidFill>
                  <a:schemeClr val="tx1"/>
                </a:solidFill>
                <a:latin typeface="Franklin Gothic Book"/>
                <a:cs typeface="Arial"/>
              </a:rPr>
              <a:t>What are the potential impacts on our learning community if these agreements were fully attended to? </a:t>
            </a:r>
            <a:endParaRPr lang="en-US"/>
          </a:p>
          <a:p>
            <a:pPr marL="457200" lvl="1" indent="0">
              <a:buNone/>
            </a:pPr>
            <a:endParaRPr lang="en-US">
              <a:solidFill>
                <a:schemeClr val="tx1"/>
              </a:solidFill>
              <a:latin typeface="Franklin Gothic Book"/>
              <a:cs typeface="Arial"/>
            </a:endParaRPr>
          </a:p>
          <a:p>
            <a:pPr lvl="1"/>
            <a:endParaRPr lang="en-US">
              <a:solidFill>
                <a:schemeClr val="tx1"/>
              </a:solidFill>
              <a:latin typeface="Franklin Gothic Book"/>
              <a:cs typeface="Arial"/>
            </a:endParaRPr>
          </a:p>
          <a:p>
            <a:pPr marL="457200" lvl="1" indent="0">
              <a:buNone/>
            </a:pPr>
            <a:endParaRPr lang="en-US">
              <a:cs typeface="Arial"/>
            </a:endParaRPr>
          </a:p>
        </p:txBody>
      </p:sp>
      <p:sp>
        <p:nvSpPr>
          <p:cNvPr id="4" name="TextBox 3">
            <a:extLst>
              <a:ext uri="{FF2B5EF4-FFF2-40B4-BE49-F238E27FC236}">
                <a16:creationId xmlns:a16="http://schemas.microsoft.com/office/drawing/2014/main" id="{4C74F3ED-D88D-CB9F-1567-200CCDC9862C}"/>
              </a:ext>
            </a:extLst>
          </p:cNvPr>
          <p:cNvSpPr txBox="1"/>
          <p:nvPr/>
        </p:nvSpPr>
        <p:spPr>
          <a:xfrm>
            <a:off x="1066800" y="4727986"/>
            <a:ext cx="10058399" cy="424732"/>
          </a:xfrm>
          <a:prstGeom prst="rect">
            <a:avLst/>
          </a:prstGeom>
          <a:noFill/>
        </p:spPr>
        <p:txBody>
          <a:bodyPr wrap="square" rtlCol="0">
            <a:spAutoFit/>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Franklin Gothic Book"/>
                <a:ea typeface="+mn-ea"/>
                <a:cs typeface="Arial"/>
              </a:rPr>
              <a:t>Take a moment to write your thoughts to this question.</a:t>
            </a:r>
            <a:endParaRPr kumimoji="0" lang="en-US" sz="2400" b="0" i="0" u="none" strike="noStrike" kern="1200" cap="none" spc="0" normalizeH="0" baseline="0" noProof="0">
              <a:ln>
                <a:noFill/>
              </a:ln>
              <a:solidFill>
                <a:prstClr val="black"/>
              </a:solidFill>
              <a:effectLst/>
              <a:uLnTx/>
              <a:uFillTx/>
              <a:latin typeface="Franklin Gothic Book"/>
              <a:ea typeface="+mn-ea"/>
              <a:cs typeface="Arial" panose="020B0604020202020204" pitchFamily="34" charset="0"/>
            </a:endParaRPr>
          </a:p>
        </p:txBody>
      </p:sp>
    </p:spTree>
    <p:extLst>
      <p:ext uri="{BB962C8B-B14F-4D97-AF65-F5344CB8AC3E}">
        <p14:creationId xmlns:p14="http://schemas.microsoft.com/office/powerpoint/2010/main" val="3475040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258e3d2d026_0_373"/>
          <p:cNvSpPr txBox="1">
            <a:spLocks noGrp="1"/>
          </p:cNvSpPr>
          <p:nvPr>
            <p:ph type="title"/>
          </p:nvPr>
        </p:nvSpPr>
        <p:spPr>
          <a:xfrm>
            <a:off x="0" y="533400"/>
            <a:ext cx="12192000" cy="1424540"/>
          </a:xfrm>
          <a:prstGeom prst="rect">
            <a:avLst/>
          </a:prstGeom>
          <a:solidFill>
            <a:schemeClr val="bg2"/>
          </a:solidFill>
          <a:ln>
            <a:noFill/>
          </a:ln>
        </p:spPr>
        <p:txBody>
          <a:bodyPr spcFirstLastPara="1" vert="horz" wrap="square" lIns="91425" tIns="45700" rIns="91425" bIns="45700" rtlCol="0" anchor="ctr" anchorCtr="0">
            <a:noAutofit/>
          </a:bodyPr>
          <a:lstStyle/>
          <a:p>
            <a:pPr algn="ctr">
              <a:buClr>
                <a:schemeClr val="dk1"/>
              </a:buClr>
              <a:buSzPts val="990"/>
            </a:pPr>
            <a:r>
              <a:rPr lang="en-US" sz="5400" b="1">
                <a:latin typeface="+mj-lt"/>
                <a:cs typeface="Arial" panose="020B0604020202020204" pitchFamily="34" charset="0"/>
              </a:rPr>
              <a:t>Session</a:t>
            </a:r>
            <a:r>
              <a:rPr lang="en-US" sz="5400" b="1">
                <a:latin typeface="+mj-lt"/>
              </a:rPr>
              <a:t> B Meta Moment</a:t>
            </a:r>
          </a:p>
        </p:txBody>
      </p:sp>
      <p:sp>
        <p:nvSpPr>
          <p:cNvPr id="2" name="Text Placeholder 1">
            <a:extLst>
              <a:ext uri="{FF2B5EF4-FFF2-40B4-BE49-F238E27FC236}">
                <a16:creationId xmlns:a16="http://schemas.microsoft.com/office/drawing/2014/main" id="{0B55209B-DD04-CBC5-3E3F-AFC8ACB2CF88}"/>
              </a:ext>
            </a:extLst>
          </p:cNvPr>
          <p:cNvSpPr>
            <a:spLocks noGrp="1"/>
          </p:cNvSpPr>
          <p:nvPr>
            <p:ph idx="1"/>
          </p:nvPr>
        </p:nvSpPr>
        <p:spPr>
          <a:xfrm>
            <a:off x="699052" y="2104967"/>
            <a:ext cx="10793895" cy="3316120"/>
          </a:xfrm>
        </p:spPr>
        <p:txBody>
          <a:bodyPr>
            <a:noAutofit/>
          </a:bodyPr>
          <a:lstStyle/>
          <a:p>
            <a:pPr marL="0" indent="0">
              <a:buClr>
                <a:schemeClr val="dk1"/>
              </a:buClr>
              <a:buSzPts val="990"/>
              <a:buNone/>
            </a:pPr>
            <a:r>
              <a:rPr lang="en-US" sz="4400" b="1" u="sng">
                <a:latin typeface="+mn-lt"/>
                <a:cs typeface="Arial" panose="020B0604020202020204" pitchFamily="34" charset="0"/>
              </a:rPr>
              <a:t>Focus Question</a:t>
            </a:r>
            <a:r>
              <a:rPr lang="en-US" sz="4400" b="1">
                <a:latin typeface="+mn-lt"/>
                <a:cs typeface="Arial" panose="020B0604020202020204" pitchFamily="34" charset="0"/>
              </a:rPr>
              <a:t>: </a:t>
            </a:r>
          </a:p>
          <a:p>
            <a:pPr algn="ctr">
              <a:buClr>
                <a:schemeClr val="dk1"/>
              </a:buClr>
              <a:buSzPts val="990"/>
            </a:pPr>
            <a:endParaRPr lang="en-US" sz="1000">
              <a:latin typeface="+mn-lt"/>
              <a:cs typeface="Arial" panose="020B0604020202020204" pitchFamily="34" charset="0"/>
            </a:endParaRPr>
          </a:p>
          <a:p>
            <a:pPr marL="0" indent="0">
              <a:buNone/>
            </a:pPr>
            <a:r>
              <a:rPr lang="en-US" sz="4400">
                <a:latin typeface="+mn-lt"/>
                <a:cs typeface="Arial"/>
              </a:rPr>
              <a:t>What is science discourse, and how does it support sensemaking for all students?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8"/>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33C3550-AC72-FA48-308C-DEFC61E13DF6}"/>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Quote from the National Academy of Science</a:t>
            </a:r>
          </a:p>
        </p:txBody>
      </p:sp>
      <p:pic>
        <p:nvPicPr>
          <p:cNvPr id="130" name="Google Shape;130;p1" descr="Students gathered around a project working together in collaboration and communicating with one another. "/>
          <p:cNvPicPr preferRelativeResize="0"/>
          <p:nvPr/>
        </p:nvPicPr>
        <p:blipFill rotWithShape="1">
          <a:blip r:embed="rId3">
            <a:extLst>
              <a:ext uri="{837473B0-CC2E-450A-ABE3-18F120FF3D39}">
                <a1611:picAttrSrcUrl xmlns:a1611="http://schemas.microsoft.com/office/drawing/2016/11/main" r:id="rId4"/>
              </a:ext>
            </a:extLst>
          </a:blip>
          <a:srcRect b="5436"/>
          <a:stretch/>
        </p:blipFill>
        <p:spPr>
          <a:xfrm>
            <a:off x="1" y="10"/>
            <a:ext cx="9669642" cy="6857990"/>
          </a:xfrm>
          <a:prstGeom prst="rect">
            <a:avLst/>
          </a:prstGeom>
          <a:noFill/>
        </p:spPr>
      </p:pic>
      <p:sp>
        <p:nvSpPr>
          <p:cNvPr id="137" name="Rectangle 13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Google Shape;129;p1"/>
          <p:cNvSpPr txBox="1">
            <a:spLocks noGrp="1"/>
          </p:cNvSpPr>
          <p:nvPr>
            <p:ph idx="1"/>
          </p:nvPr>
        </p:nvSpPr>
        <p:spPr>
          <a:xfrm>
            <a:off x="7876308" y="696191"/>
            <a:ext cx="4125191" cy="5480772"/>
          </a:xfrm>
          <a:prstGeom prst="rect">
            <a:avLst/>
          </a:prstGeom>
        </p:spPr>
        <p:txBody>
          <a:bodyPr spcFirstLastPara="1" vert="horz" lIns="91425" tIns="45700" rIns="91425" bIns="45700" rtlCol="0" anchorCtr="0">
            <a:normAutofit/>
          </a:bodyPr>
          <a:lstStyle/>
          <a:p>
            <a:pPr marL="114300" indent="0">
              <a:buSzPts val="1800"/>
              <a:buNone/>
            </a:pPr>
            <a:r>
              <a:rPr lang="en-US" sz="3900">
                <a:latin typeface="+mn-lt"/>
                <a:cs typeface="Arial" panose="020B0604020202020204" pitchFamily="34" charset="0"/>
              </a:rPr>
              <a:t>“In three-dimensional learning, communication and collaboration are the gears that drive sensemaking.” </a:t>
            </a:r>
          </a:p>
          <a:p>
            <a:pPr marL="114300" indent="0">
              <a:buSzPts val="1800"/>
              <a:buNone/>
            </a:pPr>
            <a:r>
              <a:rPr lang="en-US" sz="2000">
                <a:cs typeface="Arial" panose="020B0604020202020204" pitchFamily="34" charset="0"/>
              </a:rPr>
              <a:t>(</a:t>
            </a:r>
            <a:r>
              <a:rPr lang="en-US" sz="2000">
                <a:latin typeface="+mn-lt"/>
                <a:cs typeface="Arial" panose="020B0604020202020204" pitchFamily="34" charset="0"/>
              </a:rPr>
              <a:t>National Academy of Science, 2023 pg. 121)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50AFD-8ACF-CEF7-6A32-95610AAEF124}"/>
              </a:ext>
            </a:extLst>
          </p:cNvPr>
          <p:cNvSpPr>
            <a:spLocks noGrp="1"/>
          </p:cNvSpPr>
          <p:nvPr>
            <p:ph type="title"/>
          </p:nvPr>
        </p:nvSpPr>
        <p:spPr>
          <a:xfrm>
            <a:off x="594206" y="49934"/>
            <a:ext cx="11003588" cy="1650711"/>
          </a:xfrm>
        </p:spPr>
        <p:txBody>
          <a:bodyPr>
            <a:normAutofit fontScale="90000"/>
          </a:bodyPr>
          <a:lstStyle/>
          <a:p>
            <a:r>
              <a:rPr lang="en-US">
                <a:latin typeface="+mj-lt"/>
              </a:rPr>
              <a:t>Let’s Engage in a Learning Experience Anchored in a High-Quality Instructional Resource (HQIR)</a:t>
            </a:r>
          </a:p>
        </p:txBody>
      </p:sp>
      <p:sp>
        <p:nvSpPr>
          <p:cNvPr id="3" name="Content Placeholder 2">
            <a:extLst>
              <a:ext uri="{FF2B5EF4-FFF2-40B4-BE49-F238E27FC236}">
                <a16:creationId xmlns:a16="http://schemas.microsoft.com/office/drawing/2014/main" id="{76C7AC12-F6B1-94DE-06A2-10B5AFD15199}"/>
              </a:ext>
            </a:extLst>
          </p:cNvPr>
          <p:cNvSpPr>
            <a:spLocks noGrp="1"/>
          </p:cNvSpPr>
          <p:nvPr>
            <p:ph idx="1"/>
          </p:nvPr>
        </p:nvSpPr>
        <p:spPr>
          <a:xfrm>
            <a:off x="594207" y="1700645"/>
            <a:ext cx="11247580" cy="3857944"/>
          </a:xfrm>
        </p:spPr>
        <p:txBody>
          <a:bodyPr vert="horz" lIns="91440" tIns="45720" rIns="91440" bIns="45720" rtlCol="0" anchor="t">
            <a:noAutofit/>
          </a:bodyPr>
          <a:lstStyle/>
          <a:p>
            <a:pPr marL="0" indent="0">
              <a:buNone/>
            </a:pPr>
            <a:r>
              <a:rPr lang="en-US" sz="2200" b="1" u="sng" dirty="0">
                <a:solidFill>
                  <a:schemeClr val="tx1">
                    <a:lumMod val="85000"/>
                    <a:lumOff val="15000"/>
                  </a:schemeClr>
                </a:solidFill>
                <a:latin typeface="+mn-lt"/>
              </a:rPr>
              <a:t>What?</a:t>
            </a:r>
          </a:p>
          <a:p>
            <a:pPr lvl="1"/>
            <a:r>
              <a:rPr lang="en-US" sz="2200" dirty="0">
                <a:solidFill>
                  <a:schemeClr val="tx1">
                    <a:lumMod val="85000"/>
                    <a:lumOff val="15000"/>
                  </a:schemeClr>
                </a:solidFill>
                <a:latin typeface="+mn-lt"/>
              </a:rPr>
              <a:t>OpenSciEd 6th Grade Unit on Weather, Climate and Water Cycling</a:t>
            </a:r>
          </a:p>
          <a:p>
            <a:pPr marL="0" indent="0">
              <a:buNone/>
            </a:pPr>
            <a:r>
              <a:rPr lang="en-US" sz="2200" b="1" u="sng" dirty="0">
                <a:solidFill>
                  <a:schemeClr val="tx1">
                    <a:lumMod val="85000"/>
                    <a:lumOff val="15000"/>
                  </a:schemeClr>
                </a:solidFill>
                <a:latin typeface="+mn-lt"/>
              </a:rPr>
              <a:t>Why?</a:t>
            </a:r>
          </a:p>
          <a:p>
            <a:pPr lvl="1"/>
            <a:r>
              <a:rPr lang="en-US" sz="2200" b="0" i="0" dirty="0">
                <a:solidFill>
                  <a:schemeClr val="tx1">
                    <a:lumMod val="85000"/>
                    <a:lumOff val="15000"/>
                  </a:schemeClr>
                </a:solidFill>
                <a:effectLst/>
                <a:highlight>
                  <a:srgbClr val="FFFFFF"/>
                </a:highlight>
                <a:latin typeface="Franklin Gothic Book"/>
              </a:rPr>
              <a:t>To give teachers opportunities to learn in ways that reflect how students learn (</a:t>
            </a:r>
            <a:r>
              <a:rPr lang="en-US" sz="2200" b="0" i="0" u="none" strike="noStrike" dirty="0">
                <a:solidFill>
                  <a:schemeClr val="tx1">
                    <a:lumMod val="85000"/>
                    <a:lumOff val="15000"/>
                  </a:schemeClr>
                </a:solidFill>
                <a:effectLst/>
                <a:highlight>
                  <a:srgbClr val="FFFFFF"/>
                </a:highlight>
                <a:latin typeface="Franklin Gothic Book"/>
                <a:hlinkClick r:id="rId3">
                  <a:extLst>
                    <a:ext uri="{A12FA001-AC4F-418D-AE19-62706E023703}">
                      <ahyp:hlinkClr xmlns:ahyp="http://schemas.microsoft.com/office/drawing/2018/hyperlinkcolor" val="tx"/>
                    </a:ext>
                  </a:extLst>
                </a:hlinkClick>
              </a:rPr>
              <a:t>Mehta and Fine 2019</a:t>
            </a:r>
            <a:r>
              <a:rPr lang="en-US" sz="2200" b="0" i="0" dirty="0">
                <a:solidFill>
                  <a:schemeClr val="tx1">
                    <a:lumMod val="85000"/>
                    <a:lumOff val="15000"/>
                  </a:schemeClr>
                </a:solidFill>
                <a:effectLst/>
                <a:highlight>
                  <a:srgbClr val="FFFFFF"/>
                </a:highlight>
                <a:latin typeface="Franklin Gothic Book"/>
              </a:rPr>
              <a:t>). If we expect teachers to use curricula in ways consistent with the NGSS vision, then the learning experiences we design for teachers should be symmetrical to the learning experiences we design for students.</a:t>
            </a:r>
          </a:p>
          <a:p>
            <a:pPr lvl="1"/>
            <a:r>
              <a:rPr lang="en-US" sz="2200" dirty="0">
                <a:solidFill>
                  <a:schemeClr val="tx1">
                    <a:lumMod val="85000"/>
                    <a:lumOff val="15000"/>
                  </a:schemeClr>
                </a:solidFill>
                <a:latin typeface="+mn-lt"/>
              </a:rPr>
              <a:t>Allows the participants to reflect from multiple perspectives. </a:t>
            </a:r>
          </a:p>
          <a:p>
            <a:pPr marL="0" indent="0">
              <a:buNone/>
            </a:pPr>
            <a:r>
              <a:rPr lang="en-US" sz="2200" b="1" u="sng" dirty="0">
                <a:solidFill>
                  <a:schemeClr val="tx1">
                    <a:lumMod val="85000"/>
                    <a:lumOff val="15000"/>
                  </a:schemeClr>
                </a:solidFill>
                <a:latin typeface="+mn-lt"/>
              </a:rPr>
              <a:t>How?</a:t>
            </a:r>
          </a:p>
          <a:p>
            <a:pPr lvl="1"/>
            <a:r>
              <a:rPr lang="en-US" sz="2200" dirty="0">
                <a:solidFill>
                  <a:schemeClr val="tx1">
                    <a:lumMod val="85000"/>
                    <a:lumOff val="15000"/>
                  </a:schemeClr>
                </a:solidFill>
                <a:latin typeface="+mn-lt"/>
              </a:rPr>
              <a:t>Learning in the adult learner hat</a:t>
            </a:r>
          </a:p>
          <a:p>
            <a:pPr lvl="1"/>
            <a:r>
              <a:rPr lang="en-US" sz="2200" dirty="0">
                <a:solidFill>
                  <a:schemeClr val="tx1">
                    <a:lumMod val="85000"/>
                    <a:lumOff val="15000"/>
                  </a:schemeClr>
                </a:solidFill>
                <a:latin typeface="+mn-lt"/>
              </a:rPr>
              <a:t>Building background of the phenomenon and reflecting in the teacher hat</a:t>
            </a:r>
          </a:p>
        </p:txBody>
      </p:sp>
    </p:spTree>
    <p:extLst>
      <p:ext uri="{BB962C8B-B14F-4D97-AF65-F5344CB8AC3E}">
        <p14:creationId xmlns:p14="http://schemas.microsoft.com/office/powerpoint/2010/main" val="29703555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0D9387-62D1-F57A-06BB-57EF3BFEB1D3}"/>
              </a:ext>
              <a:ext uri="{C183D7F6-B498-43B3-948B-1728B52AA6E4}">
                <adec:decorative xmlns:adec="http://schemas.microsoft.com/office/drawing/2017/decorative" val="1"/>
              </a:ext>
            </a:extLst>
          </p:cNvPr>
          <p:cNvSpPr/>
          <p:nvPr/>
        </p:nvSpPr>
        <p:spPr>
          <a:xfrm>
            <a:off x="8279296" y="5722717"/>
            <a:ext cx="3811107" cy="8638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DB93D15C-0948-7E7C-BF76-9D3AED0217A4}"/>
              </a:ext>
            </a:extLst>
          </p:cNvPr>
          <p:cNvSpPr>
            <a:spLocks noGrp="1"/>
          </p:cNvSpPr>
          <p:nvPr>
            <p:ph type="title"/>
          </p:nvPr>
        </p:nvSpPr>
        <p:spPr>
          <a:xfrm>
            <a:off x="1305791" y="114424"/>
            <a:ext cx="9580418" cy="863898"/>
          </a:xfrm>
        </p:spPr>
        <p:txBody>
          <a:bodyPr vert="horz" lIns="91440" tIns="45720" rIns="91440" bIns="45720" rtlCol="0" anchor="ctr">
            <a:noAutofit/>
          </a:bodyPr>
          <a:lstStyle/>
          <a:p>
            <a:r>
              <a:rPr lang="en-US">
                <a:latin typeface="+mj-lt"/>
                <a:cs typeface="Arial"/>
              </a:rPr>
              <a:t>Viewing Learning from Different Angles</a:t>
            </a:r>
            <a:endParaRPr lang="en-US">
              <a:latin typeface="+mj-lt"/>
            </a:endParaRPr>
          </a:p>
        </p:txBody>
      </p:sp>
      <p:sp>
        <p:nvSpPr>
          <p:cNvPr id="7" name="TextBox 6">
            <a:extLst>
              <a:ext uri="{FF2B5EF4-FFF2-40B4-BE49-F238E27FC236}">
                <a16:creationId xmlns:a16="http://schemas.microsoft.com/office/drawing/2014/main" id="{71AEAEDB-F67B-DAEE-C7F6-EF0504FD2398}"/>
              </a:ext>
            </a:extLst>
          </p:cNvPr>
          <p:cNvSpPr txBox="1"/>
          <p:nvPr/>
        </p:nvSpPr>
        <p:spPr>
          <a:xfrm>
            <a:off x="983672" y="1493848"/>
            <a:ext cx="4568589" cy="4503797"/>
          </a:xfrm>
          <a:prstGeom prst="rect">
            <a:avLst/>
          </a:prstGeom>
          <a:noFill/>
          <a:ln>
            <a:solidFill>
              <a:srgbClr val="102649"/>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Franklin Gothic Book" panose="020B0503020102020204"/>
                <a:ea typeface="+mn-ea"/>
                <a:cs typeface="Arial"/>
              </a:rPr>
              <a:t>Teacher Hat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Franklin Gothic Book" panose="020B0503020102020204"/>
                <a:ea typeface="+mn-ea"/>
                <a:cs typeface="Arial"/>
              </a:rPr>
              <a:t>We will…</a:t>
            </a:r>
            <a:endParaRPr kumimoji="0" lang="en-US" sz="2000" b="0" i="0" u="none" strike="noStrike" kern="1200" cap="none" spc="0" normalizeH="0" baseline="0" noProof="0">
              <a:ln>
                <a:noFill/>
              </a:ln>
              <a:solidFill>
                <a:prstClr val="black"/>
              </a:solidFill>
              <a:effectLst/>
              <a:uLnTx/>
              <a:uFillTx/>
              <a:latin typeface="Franklin Gothic Book" panose="020B0503020102020204"/>
              <a:ea typeface="+mn-ea"/>
              <a:cs typeface="Arial"/>
            </a:endParaRP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Franklin Gothic Book" panose="020B0503020102020204"/>
                <a:ea typeface="+mn-ea"/>
                <a:cs typeface="Arial"/>
              </a:rPr>
              <a:t>grow</a:t>
            </a:r>
            <a:r>
              <a:rPr kumimoji="0" lang="en-US" sz="2000" b="0" i="0" u="none" strike="noStrike" kern="1200" cap="none" spc="0" normalizeH="0" baseline="0" noProof="0">
                <a:ln>
                  <a:noFill/>
                </a:ln>
                <a:solidFill>
                  <a:prstClr val="black"/>
                </a:solidFill>
                <a:effectLst/>
                <a:uLnTx/>
                <a:uFillTx/>
                <a:latin typeface="Franklin Gothic Book" panose="020B0503020102020204"/>
                <a:ea typeface="+mn-ea"/>
                <a:cs typeface="Arial"/>
              </a:rPr>
              <a:t> our understanding of phenomena.</a:t>
            </a:r>
            <a:endParaRPr lang="en-US" sz="2000" b="0" i="0" u="none" strike="noStrike" kern="1200" cap="none" spc="0" normalizeH="0" baseline="0" noProof="0">
              <a:ln>
                <a:noFill/>
              </a:ln>
              <a:solidFill>
                <a:prstClr val="black"/>
              </a:solidFill>
              <a:effectLst/>
              <a:uLnTx/>
              <a:uFillTx/>
              <a:latin typeface="Franklin Gothic Book" panose="020B0503020102020204"/>
              <a:cs typeface="Arial"/>
            </a:endParaRPr>
          </a:p>
          <a:p>
            <a:pPr marL="285750" indent="-285750">
              <a:spcAft>
                <a:spcPts val="400"/>
              </a:spcAft>
              <a:buFont typeface="Arial" panose="020B0604020202020204" pitchFamily="34" charset="0"/>
              <a:buChar char="•"/>
              <a:defRPr/>
            </a:pPr>
            <a:r>
              <a:rPr kumimoji="0" lang="en-US" sz="2000" b="1" i="0" u="none" strike="noStrike" kern="1200" cap="none" spc="0" normalizeH="0" baseline="0" noProof="0">
                <a:ln>
                  <a:noFill/>
                </a:ln>
                <a:solidFill>
                  <a:prstClr val="black"/>
                </a:solidFill>
                <a:effectLst/>
                <a:uLnTx/>
                <a:uFillTx/>
                <a:latin typeface="Franklin Gothic Book" panose="020B0503020102020204"/>
                <a:ea typeface="+mn-ea"/>
                <a:cs typeface="Arial"/>
              </a:rPr>
              <a:t>analyze </a:t>
            </a:r>
            <a:r>
              <a:rPr kumimoji="0" lang="en-US" sz="2000" b="0" i="1" u="none" strike="noStrike" kern="1200" cap="none" spc="0" normalizeH="0" baseline="0" noProof="0">
                <a:ln>
                  <a:noFill/>
                </a:ln>
                <a:solidFill>
                  <a:prstClr val="black"/>
                </a:solidFill>
                <a:effectLst/>
                <a:uLnTx/>
                <a:uFillTx/>
                <a:latin typeface="Franklin Gothic Book" panose="020B0503020102020204"/>
                <a:ea typeface="+mn-ea"/>
                <a:cs typeface="Arial"/>
              </a:rPr>
              <a:t>Kentucky Academic Standards</a:t>
            </a:r>
            <a:r>
              <a:rPr lang="en-US" sz="2000" i="1">
                <a:solidFill>
                  <a:prstClr val="black"/>
                </a:solidFill>
                <a:latin typeface="Franklin Gothic Book" panose="020B0503020102020204"/>
                <a:cs typeface="Arial"/>
              </a:rPr>
              <a:t> (KAS)</a:t>
            </a:r>
            <a:r>
              <a:rPr kumimoji="0" lang="en-US" sz="2000" b="0" i="1" u="none" strike="noStrike" kern="1200" cap="none" spc="0" normalizeH="0" baseline="0" noProof="0">
                <a:ln>
                  <a:noFill/>
                </a:ln>
                <a:solidFill>
                  <a:prstClr val="black"/>
                </a:solidFill>
                <a:effectLst/>
                <a:uLnTx/>
                <a:uFillTx/>
                <a:latin typeface="Franklin Gothic Book" panose="020B0503020102020204"/>
                <a:ea typeface="+mn-ea"/>
                <a:cs typeface="Arial"/>
              </a:rPr>
              <a:t> for Science.</a:t>
            </a:r>
            <a:endParaRPr lang="en-US" sz="2000" b="0" i="1" u="none" strike="noStrike" kern="1200" cap="none" spc="0" normalizeH="0" baseline="0" noProof="0">
              <a:ln>
                <a:noFill/>
              </a:ln>
              <a:solidFill>
                <a:prstClr val="black"/>
              </a:solidFill>
              <a:effectLst/>
              <a:uLnTx/>
              <a:uFillTx/>
              <a:latin typeface="Franklin Gothic Book" panose="020B0503020102020204"/>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Franklin Gothic Book" panose="020B0503020102020204"/>
                <a:ea typeface="+mn-ea"/>
                <a:cs typeface="Arial"/>
              </a:rPr>
              <a:t>reflect</a:t>
            </a:r>
            <a:r>
              <a:rPr kumimoji="0" lang="en-US" sz="2000" b="0" i="0" u="none" strike="noStrike" kern="1200" cap="none" spc="0" normalizeH="0" baseline="0" noProof="0">
                <a:ln>
                  <a:noFill/>
                </a:ln>
                <a:solidFill>
                  <a:prstClr val="black"/>
                </a:solidFill>
                <a:effectLst/>
                <a:uLnTx/>
                <a:uFillTx/>
                <a:latin typeface="Franklin Gothic Book" panose="020B0503020102020204"/>
                <a:ea typeface="+mn-ea"/>
                <a:cs typeface="Arial"/>
              </a:rPr>
              <a:t> on our teaching and consider new shifts in our teaching practice.</a:t>
            </a:r>
            <a:endParaRPr lang="en-US" sz="2000" b="0" i="0" u="none" strike="noStrike" kern="1200" cap="none" spc="0" normalizeH="0" baseline="0" noProof="0">
              <a:ln>
                <a:noFill/>
              </a:ln>
              <a:solidFill>
                <a:prstClr val="black"/>
              </a:solidFill>
              <a:effectLst/>
              <a:uLnTx/>
              <a:uFillTx/>
              <a:latin typeface="Franklin Gothic Book" panose="020B0503020102020204"/>
              <a:cs typeface="Arial"/>
            </a:endParaRPr>
          </a:p>
        </p:txBody>
      </p:sp>
      <p:pic>
        <p:nvPicPr>
          <p:cNvPr id="8" name="Picture 7" descr="A black graduation cap to signify the participant will be looking at this from a teacher perspective. ">
            <a:extLst>
              <a:ext uri="{FF2B5EF4-FFF2-40B4-BE49-F238E27FC236}">
                <a16:creationId xmlns:a16="http://schemas.microsoft.com/office/drawing/2014/main" id="{34DB7BAE-3497-7A23-0C57-064135A98F8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414605" y="2149084"/>
            <a:ext cx="1706722" cy="1097280"/>
          </a:xfrm>
          <a:prstGeom prst="rect">
            <a:avLst/>
          </a:prstGeom>
        </p:spPr>
      </p:pic>
      <p:sp>
        <p:nvSpPr>
          <p:cNvPr id="9" name="TextBox 8">
            <a:extLst>
              <a:ext uri="{FF2B5EF4-FFF2-40B4-BE49-F238E27FC236}">
                <a16:creationId xmlns:a16="http://schemas.microsoft.com/office/drawing/2014/main" id="{0D500C49-5722-EA52-DB7E-CDFE0314B369}"/>
              </a:ext>
            </a:extLst>
          </p:cNvPr>
          <p:cNvSpPr txBox="1"/>
          <p:nvPr/>
        </p:nvSpPr>
        <p:spPr>
          <a:xfrm>
            <a:off x="6679093" y="1457940"/>
            <a:ext cx="4568589" cy="4575612"/>
          </a:xfrm>
          <a:prstGeom prst="rect">
            <a:avLst/>
          </a:prstGeom>
          <a:noFill/>
          <a:ln>
            <a:solidFill>
              <a:srgbClr val="102649"/>
            </a:solidFill>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 Adult Learner Hat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We will…</a:t>
            </a: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build</a:t>
            </a:r>
            <a:r>
              <a:rPr kumimoji="0" lang="en-US" sz="2000" b="0"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 and </a:t>
            </a:r>
            <a:r>
              <a:rPr kumimoji="0" lang="en-US" sz="2000" b="1"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deepen</a:t>
            </a:r>
            <a:r>
              <a:rPr kumimoji="0" lang="en-US" sz="2000" b="0"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 our own science content knowledge.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contribute</a:t>
            </a:r>
            <a:r>
              <a:rPr kumimoji="0" lang="en-US" sz="2000" b="0"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rPr>
              <a:t> to the community’s understanding as we make sense of the phenomenon.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Franklin Gothic Book" panose="020B0503020102020204"/>
              <a:ea typeface="+mn-ea"/>
              <a:cs typeface="Arial" panose="020B0604020202020204" pitchFamily="34" charset="0"/>
            </a:endParaRPr>
          </a:p>
        </p:txBody>
      </p:sp>
      <p:pic>
        <p:nvPicPr>
          <p:cNvPr id="14" name="Picture 13" descr="A yellow construction hat to signify the participant is looking at this through an adult learner lens as their build their own science content knowledge. ">
            <a:extLst>
              <a:ext uri="{FF2B5EF4-FFF2-40B4-BE49-F238E27FC236}">
                <a16:creationId xmlns:a16="http://schemas.microsoft.com/office/drawing/2014/main" id="{A2AFC5D1-A193-CAE5-BF5C-6A3E2368103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309919" y="2149084"/>
            <a:ext cx="1306935" cy="1097280"/>
          </a:xfrm>
          <a:prstGeom prst="rect">
            <a:avLst/>
          </a:prstGeom>
        </p:spPr>
      </p:pic>
      <p:sp>
        <p:nvSpPr>
          <p:cNvPr id="4" name="TextBox 3">
            <a:extLst>
              <a:ext uri="{FF2B5EF4-FFF2-40B4-BE49-F238E27FC236}">
                <a16:creationId xmlns:a16="http://schemas.microsoft.com/office/drawing/2014/main" id="{50AA96C1-8AB4-DB75-DFF3-0EE909AC198C}"/>
              </a:ext>
            </a:extLst>
          </p:cNvPr>
          <p:cNvSpPr txBox="1"/>
          <p:nvPr/>
        </p:nvSpPr>
        <p:spPr>
          <a:xfrm>
            <a:off x="3699164" y="6262255"/>
            <a:ext cx="4294910" cy="369332"/>
          </a:xfrm>
          <a:prstGeom prst="rect">
            <a:avLst/>
          </a:prstGeom>
          <a:noFill/>
        </p:spPr>
        <p:txBody>
          <a:bodyPr wrap="square" rtlCol="0">
            <a:spAutoFit/>
          </a:bodyPr>
          <a:lstStyle/>
          <a:p>
            <a:r>
              <a:rPr lang="en-US" b="1">
                <a:solidFill>
                  <a:srgbClr val="007780"/>
                </a:solidFill>
              </a:rPr>
              <a:t>Viewing Learning From Every Angle Poster</a:t>
            </a:r>
          </a:p>
        </p:txBody>
      </p:sp>
    </p:spTree>
    <p:extLst>
      <p:ext uri="{BB962C8B-B14F-4D97-AF65-F5344CB8AC3E}">
        <p14:creationId xmlns:p14="http://schemas.microsoft.com/office/powerpoint/2010/main" val="1058697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CA5022-0097-1F80-9EBD-0FA325C9A5DF}"/>
              </a:ext>
              <a:ext uri="{C183D7F6-B498-43B3-948B-1728B52AA6E4}">
                <adec:decorative xmlns:adec="http://schemas.microsoft.com/office/drawing/2017/decorative" val="1"/>
              </a:ext>
            </a:extLst>
          </p:cNvPr>
          <p:cNvSpPr/>
          <p:nvPr/>
        </p:nvSpPr>
        <p:spPr>
          <a:xfrm>
            <a:off x="838199" y="1814724"/>
            <a:ext cx="10600267" cy="765175"/>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DBB3F4-DAC3-9F4E-06F5-CE56BEEA03F9}"/>
              </a:ext>
              <a:ext uri="{C183D7F6-B498-43B3-948B-1728B52AA6E4}">
                <adec:decorative xmlns:adec="http://schemas.microsoft.com/office/drawing/2017/decorative" val="0"/>
              </a:ext>
            </a:extLst>
          </p:cNvPr>
          <p:cNvSpPr>
            <a:spLocks noGrp="1"/>
          </p:cNvSpPr>
          <p:nvPr>
            <p:ph type="title"/>
          </p:nvPr>
        </p:nvSpPr>
        <p:spPr>
          <a:xfrm>
            <a:off x="838200" y="500062"/>
            <a:ext cx="11353800" cy="1325563"/>
          </a:xfrm>
        </p:spPr>
        <p:txBody>
          <a:bodyPr>
            <a:normAutofit/>
          </a:bodyPr>
          <a:lstStyle/>
          <a:p>
            <a:r>
              <a:rPr lang="en-US">
                <a:latin typeface="Franklin Gothic Medium" panose="020B0603020102020204" pitchFamily="34" charset="0"/>
                <a:cs typeface="Arial"/>
              </a:rPr>
              <a:t>Module Goals</a:t>
            </a:r>
          </a:p>
        </p:txBody>
      </p:sp>
      <p:sp>
        <p:nvSpPr>
          <p:cNvPr id="3" name="Content Placeholder 2">
            <a:extLst>
              <a:ext uri="{FF2B5EF4-FFF2-40B4-BE49-F238E27FC236}">
                <a16:creationId xmlns:a16="http://schemas.microsoft.com/office/drawing/2014/main" id="{C4D94620-346D-96C1-9D99-CAA49943CC12}"/>
              </a:ext>
              <a:ext uri="{C183D7F6-B498-43B3-948B-1728B52AA6E4}">
                <adec:decorative xmlns:adec="http://schemas.microsoft.com/office/drawing/2017/decorative" val="0"/>
              </a:ext>
            </a:extLst>
          </p:cNvPr>
          <p:cNvSpPr>
            <a:spLocks noGrp="1"/>
          </p:cNvSpPr>
          <p:nvPr>
            <p:ph idx="1"/>
          </p:nvPr>
        </p:nvSpPr>
        <p:spPr/>
        <p:txBody>
          <a:bodyPr vert="horz" lIns="91440" tIns="45720" rIns="91440" bIns="45720" rtlCol="0" anchor="t">
            <a:normAutofit/>
          </a:bodyPr>
          <a:lstStyle/>
          <a:p>
            <a:r>
              <a:rPr lang="en-US" sz="2400" b="1">
                <a:solidFill>
                  <a:schemeClr val="tx1"/>
                </a:solidFill>
                <a:latin typeface="Franklin Gothic Book"/>
                <a:cs typeface="Arial"/>
              </a:rPr>
              <a:t>Establish </a:t>
            </a:r>
            <a:r>
              <a:rPr lang="en-US" sz="2400">
                <a:solidFill>
                  <a:schemeClr val="tx1"/>
                </a:solidFill>
                <a:latin typeface="Franklin Gothic Book"/>
                <a:cs typeface="Arial"/>
              </a:rPr>
              <a:t>a classroom culture where all learners have access and opportunity to learn through science discourse.</a:t>
            </a:r>
          </a:p>
          <a:p>
            <a:r>
              <a:rPr kumimoji="0" lang="en-US" sz="2400" b="1" i="0" u="none" strike="noStrike" kern="1200" cap="none" spc="0" normalizeH="0" baseline="0" noProof="0">
                <a:ln>
                  <a:noFill/>
                </a:ln>
                <a:solidFill>
                  <a:schemeClr val="tx1"/>
                </a:solidFill>
                <a:effectLst/>
                <a:uLnTx/>
                <a:uFillTx/>
                <a:latin typeface="Franklin Gothic Book"/>
                <a:ea typeface="+mn-ea"/>
                <a:cs typeface="Arial"/>
              </a:rPr>
              <a:t>Develop</a:t>
            </a:r>
            <a:r>
              <a:rPr kumimoji="0" lang="en-US" sz="2400" b="0" i="0" u="none" strike="noStrike" kern="1200" cap="none" spc="0" normalizeH="0" baseline="0" noProof="0">
                <a:ln>
                  <a:noFill/>
                </a:ln>
                <a:solidFill>
                  <a:schemeClr val="tx1"/>
                </a:solidFill>
                <a:effectLst/>
                <a:uLnTx/>
                <a:uFillTx/>
                <a:latin typeface="Franklin Gothic Book"/>
                <a:ea typeface="+mn-ea"/>
                <a:cs typeface="Arial"/>
              </a:rPr>
              <a:t> a collaborative understanding of science discourse that supports all learners in sensemaking</a:t>
            </a:r>
            <a:r>
              <a:rPr lang="en-US" sz="2400">
                <a:solidFill>
                  <a:schemeClr val="tx1"/>
                </a:solidFill>
                <a:latin typeface="Franklin Gothic Book"/>
                <a:cs typeface="Arial"/>
              </a:rPr>
              <a:t>.</a:t>
            </a:r>
          </a:p>
          <a:p>
            <a:r>
              <a:rPr lang="en-US" sz="2400" b="1">
                <a:solidFill>
                  <a:schemeClr val="tx1"/>
                </a:solidFill>
                <a:latin typeface="Franklin Gothic Book"/>
                <a:cs typeface="Arial"/>
              </a:rPr>
              <a:t>Explore</a:t>
            </a:r>
            <a:r>
              <a:rPr lang="en-US" sz="2400">
                <a:solidFill>
                  <a:schemeClr val="tx1"/>
                </a:solidFill>
                <a:latin typeface="Franklin Gothic Book"/>
                <a:cs typeface="Arial"/>
              </a:rPr>
              <a:t> how both teachers and students contribute to science discourse.</a:t>
            </a:r>
          </a:p>
          <a:p>
            <a:r>
              <a:rPr lang="en-US" sz="2400" b="1">
                <a:solidFill>
                  <a:schemeClr val="tx1"/>
                </a:solidFill>
                <a:latin typeface="Franklin Gothic Book"/>
                <a:cs typeface="Arial"/>
              </a:rPr>
              <a:t>Examine</a:t>
            </a:r>
            <a:r>
              <a:rPr lang="en-US" sz="2400">
                <a:solidFill>
                  <a:schemeClr val="tx1"/>
                </a:solidFill>
                <a:latin typeface="Franklin Gothic Book"/>
                <a:cs typeface="Arial"/>
              </a:rPr>
              <a:t> why discourse is critical for sensemaking in the science classroom. </a:t>
            </a:r>
          </a:p>
          <a:p>
            <a:r>
              <a:rPr lang="en-US" sz="2400">
                <a:solidFill>
                  <a:schemeClr val="tx1"/>
                </a:solidFill>
                <a:latin typeface="Franklin Gothic Book"/>
                <a:cs typeface="Arial"/>
              </a:rPr>
              <a:t>Intentionally </a:t>
            </a:r>
            <a:r>
              <a:rPr lang="en-US" sz="2400" b="1">
                <a:solidFill>
                  <a:schemeClr val="tx1"/>
                </a:solidFill>
                <a:latin typeface="Franklin Gothic Book"/>
                <a:cs typeface="Arial"/>
              </a:rPr>
              <a:t>prepare </a:t>
            </a:r>
            <a:r>
              <a:rPr lang="en-US" sz="2400">
                <a:solidFill>
                  <a:schemeClr val="tx1"/>
                </a:solidFill>
                <a:latin typeface="Franklin Gothic Book"/>
                <a:cs typeface="Arial"/>
              </a:rPr>
              <a:t>to facilitate science discourse that supports sensemaking for all learners.</a:t>
            </a:r>
          </a:p>
          <a:p>
            <a:pPr marL="0" indent="0">
              <a:buNone/>
            </a:pPr>
            <a:endParaRPr lang="en-US">
              <a:highlight>
                <a:srgbClr val="FFFF00"/>
              </a:highlight>
              <a:cs typeface="Arial"/>
            </a:endParaRPr>
          </a:p>
        </p:txBody>
      </p:sp>
      <p:sp>
        <p:nvSpPr>
          <p:cNvPr id="5" name="Arrow: Right 4" descr="Arrow to focus in on the first goal, ">
            <a:extLst>
              <a:ext uri="{FF2B5EF4-FFF2-40B4-BE49-F238E27FC236}">
                <a16:creationId xmlns:a16="http://schemas.microsoft.com/office/drawing/2014/main" id="{F401E38F-B034-E037-FEE9-3247FBC93D7E}"/>
              </a:ext>
              <a:ext uri="{C183D7F6-B498-43B3-948B-1728B52AA6E4}">
                <adec:decorative xmlns:adec="http://schemas.microsoft.com/office/drawing/2017/decorative" val="0"/>
              </a:ext>
            </a:extLst>
          </p:cNvPr>
          <p:cNvSpPr/>
          <p:nvPr/>
        </p:nvSpPr>
        <p:spPr>
          <a:xfrm>
            <a:off x="0" y="1961091"/>
            <a:ext cx="712076" cy="4724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88045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280EC-A89C-9FEA-9B23-B9601760780E}"/>
              </a:ext>
            </a:extLst>
          </p:cNvPr>
          <p:cNvSpPr>
            <a:spLocks noGrp="1"/>
          </p:cNvSpPr>
          <p:nvPr>
            <p:ph type="title"/>
          </p:nvPr>
        </p:nvSpPr>
        <p:spPr>
          <a:xfrm>
            <a:off x="747563" y="95249"/>
            <a:ext cx="10515600" cy="1325563"/>
          </a:xfrm>
        </p:spPr>
        <p:txBody>
          <a:bodyPr/>
          <a:lstStyle/>
          <a:p>
            <a:r>
              <a:rPr lang="en-US">
                <a:latin typeface="+mj-lt"/>
              </a:rPr>
              <a:t>Building the Background</a:t>
            </a:r>
          </a:p>
        </p:txBody>
      </p:sp>
      <p:pic>
        <p:nvPicPr>
          <p:cNvPr id="5" name="Content Placeholder 4" descr="The cover page for the OpenSciEd unit on Weather, Climate and Water Cycling depicting dark clouds and a storm scene. The unit question is: Why does a lot of hail, rain, or snow fall at some times and not others?">
            <a:extLst>
              <a:ext uri="{FF2B5EF4-FFF2-40B4-BE49-F238E27FC236}">
                <a16:creationId xmlns:a16="http://schemas.microsoft.com/office/drawing/2014/main" id="{3B674EB8-565D-FEE2-C501-2868FDC16885}"/>
              </a:ext>
            </a:extLst>
          </p:cNvPr>
          <p:cNvPicPr>
            <a:picLocks noGrp="1" noChangeAspect="1"/>
          </p:cNvPicPr>
          <p:nvPr>
            <p:ph idx="1"/>
          </p:nvPr>
        </p:nvPicPr>
        <p:blipFill>
          <a:blip r:embed="rId3"/>
          <a:stretch>
            <a:fillRect/>
          </a:stretch>
        </p:blipFill>
        <p:spPr>
          <a:xfrm>
            <a:off x="747563" y="1411968"/>
            <a:ext cx="6516760" cy="4351338"/>
          </a:xfrm>
        </p:spPr>
      </p:pic>
      <p:sp>
        <p:nvSpPr>
          <p:cNvPr id="6" name="TextBox 5">
            <a:extLst>
              <a:ext uri="{FF2B5EF4-FFF2-40B4-BE49-F238E27FC236}">
                <a16:creationId xmlns:a16="http://schemas.microsoft.com/office/drawing/2014/main" id="{7FAC8F79-E304-DC05-A716-EEFC5254A183}"/>
              </a:ext>
            </a:extLst>
          </p:cNvPr>
          <p:cNvSpPr txBox="1"/>
          <p:nvPr/>
        </p:nvSpPr>
        <p:spPr>
          <a:xfrm>
            <a:off x="7672010" y="1140813"/>
            <a:ext cx="4201885" cy="4524315"/>
          </a:xfrm>
          <a:prstGeom prst="rect">
            <a:avLst/>
          </a:prstGeom>
          <a:noFill/>
        </p:spPr>
        <p:txBody>
          <a:bodyPr wrap="square" rtlCol="0">
            <a:spAutoFit/>
          </a:bodyPr>
          <a:lstStyle/>
          <a:p>
            <a:r>
              <a:rPr lang="en-US" sz="2400" b="1" u="sng"/>
              <a:t>Observations</a:t>
            </a:r>
            <a:r>
              <a:rPr lang="en-US" sz="2400"/>
              <a:t>: </a:t>
            </a:r>
          </a:p>
          <a:p>
            <a:endParaRPr lang="en-US" sz="2400"/>
          </a:p>
          <a:p>
            <a:pPr marL="342900" indent="-342900">
              <a:buFont typeface="Wingdings" panose="05000000000000000000" pitchFamily="2" charset="2"/>
              <a:buChar char="ü"/>
            </a:pPr>
            <a:r>
              <a:rPr lang="en-US" sz="2000"/>
              <a:t>Pieces of ice of different sizes (some very large) falling out of the sky.</a:t>
            </a:r>
          </a:p>
          <a:p>
            <a:pPr marL="342900" indent="-342900">
              <a:buFont typeface="Wingdings" panose="05000000000000000000" pitchFamily="2" charset="2"/>
              <a:buChar char="ü"/>
            </a:pPr>
            <a:endParaRPr lang="en-US" sz="2000"/>
          </a:p>
          <a:p>
            <a:pPr marL="342900" indent="-342900">
              <a:buFont typeface="Wingdings" panose="05000000000000000000" pitchFamily="2" charset="2"/>
              <a:buChar char="ü"/>
            </a:pPr>
            <a:r>
              <a:rPr lang="en-US" sz="2000"/>
              <a:t>These pieces of ice were sometimes accompanied by rain and wind gusts.</a:t>
            </a:r>
          </a:p>
          <a:p>
            <a:pPr marL="342900" indent="-342900">
              <a:buFont typeface="Wingdings" panose="05000000000000000000" pitchFamily="2" charset="2"/>
              <a:buChar char="ü"/>
            </a:pPr>
            <a:endParaRPr lang="en-US" sz="2000"/>
          </a:p>
          <a:p>
            <a:pPr marL="342900" indent="-342900">
              <a:buFont typeface="Wingdings" panose="05000000000000000000" pitchFamily="2" charset="2"/>
              <a:buChar char="ü"/>
            </a:pPr>
            <a:r>
              <a:rPr lang="en-US" sz="2000"/>
              <a:t>All happened on days when the temperature of the air outside remained above freezing for the entire day.</a:t>
            </a:r>
          </a:p>
        </p:txBody>
      </p:sp>
      <p:pic>
        <p:nvPicPr>
          <p:cNvPr id="3" name="Picture 2" descr="Symbol denoting the participants are in the teacher hat. ">
            <a:extLst>
              <a:ext uri="{FF2B5EF4-FFF2-40B4-BE49-F238E27FC236}">
                <a16:creationId xmlns:a16="http://schemas.microsoft.com/office/drawing/2014/main" id="{A65D9206-2349-D87E-CE00-FF53B6527502}"/>
              </a:ext>
            </a:extLst>
          </p:cNvPr>
          <p:cNvPicPr>
            <a:picLocks noChangeAspect="1"/>
          </p:cNvPicPr>
          <p:nvPr/>
        </p:nvPicPr>
        <p:blipFill>
          <a:blip r:embed="rId4"/>
          <a:stretch>
            <a:fillRect/>
          </a:stretch>
        </p:blipFill>
        <p:spPr>
          <a:xfrm>
            <a:off x="11115076" y="115170"/>
            <a:ext cx="981983" cy="625205"/>
          </a:xfrm>
          <a:prstGeom prst="rect">
            <a:avLst/>
          </a:prstGeom>
        </p:spPr>
      </p:pic>
    </p:spTree>
    <p:extLst>
      <p:ext uri="{BB962C8B-B14F-4D97-AF65-F5344CB8AC3E}">
        <p14:creationId xmlns:p14="http://schemas.microsoft.com/office/powerpoint/2010/main" val="4942238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E497A-FD20-696C-FD8F-BB7943EFFB5E}"/>
              </a:ext>
            </a:extLst>
          </p:cNvPr>
          <p:cNvSpPr>
            <a:spLocks noGrp="1"/>
          </p:cNvSpPr>
          <p:nvPr>
            <p:ph type="title" idx="4294967295"/>
          </p:nvPr>
        </p:nvSpPr>
        <p:spPr>
          <a:xfrm>
            <a:off x="0" y="3752850"/>
            <a:ext cx="3290888" cy="2452688"/>
          </a:xfrm>
        </p:spPr>
        <p:txBody>
          <a:bodyPr vert="horz" lIns="91440" tIns="45720" rIns="91440" bIns="45720" rtlCol="0" anchor="ctr">
            <a:normAutofit/>
          </a:bodyPr>
          <a:lstStyle/>
          <a:p>
            <a:pPr algn="ctr"/>
            <a:r>
              <a:rPr lang="en-US" sz="6000">
                <a:solidFill>
                  <a:schemeClr val="tx1"/>
                </a:solidFill>
                <a:latin typeface="+mj-lt"/>
              </a:rPr>
              <a:t>Next Steps</a:t>
            </a:r>
          </a:p>
        </p:txBody>
      </p:sp>
      <p:pic>
        <p:nvPicPr>
          <p:cNvPr id="1026" name="Picture 2">
            <a:extLst>
              <a:ext uri="{FF2B5EF4-FFF2-40B4-BE49-F238E27FC236}">
                <a16:creationId xmlns:a16="http://schemas.microsoft.com/office/drawing/2014/main" id="{8B828D58-06E9-F45E-EE77-8D2716F4D578}"/>
              </a:ext>
              <a:ext uri="{C183D7F6-B498-43B3-948B-1728B52AA6E4}">
                <adec:decorative xmlns:adec="http://schemas.microsoft.com/office/drawing/2017/decorative" val="1"/>
              </a:ext>
            </a:extLst>
          </p:cNvPr>
          <p:cNvPicPr>
            <a:picLocks noGrp="1" noChangeAspect="1" noChangeArrowheads="1"/>
          </p:cNvPicPr>
          <p:nvPr>
            <p:ph sz="half" idx="4294967295"/>
          </p:nvPr>
        </p:nvPicPr>
        <p:blipFill rotWithShape="1">
          <a:blip r:embed="rId3">
            <a:extLst>
              <a:ext uri="{28A0092B-C50C-407E-A947-70E740481C1C}">
                <a14:useLocalDpi xmlns:a14="http://schemas.microsoft.com/office/drawing/2010/main" val="0"/>
              </a:ext>
            </a:extLst>
          </a:blip>
          <a:srcRect t="13493" b="10420"/>
          <a:stretch/>
        </p:blipFill>
        <p:spPr bwMode="auto">
          <a:xfrm>
            <a:off x="0" y="0"/>
            <a:ext cx="12192000" cy="370998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B7B008D-7F21-7DED-AA78-461AC87CA4D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208301" y="4064"/>
            <a:ext cx="981983" cy="625205"/>
          </a:xfrm>
          <a:prstGeom prst="rect">
            <a:avLst/>
          </a:prstGeom>
        </p:spPr>
      </p:pic>
      <p:pic>
        <p:nvPicPr>
          <p:cNvPr id="7" name="Picture 6" descr="Symbol denoting the participants are in the teacher hat. ">
            <a:extLst>
              <a:ext uri="{FF2B5EF4-FFF2-40B4-BE49-F238E27FC236}">
                <a16:creationId xmlns:a16="http://schemas.microsoft.com/office/drawing/2014/main" id="{49E9CE44-50D2-7D47-38D0-05922CF7356E}"/>
              </a:ext>
            </a:extLst>
          </p:cNvPr>
          <p:cNvPicPr>
            <a:picLocks noChangeAspect="1"/>
          </p:cNvPicPr>
          <p:nvPr/>
        </p:nvPicPr>
        <p:blipFill>
          <a:blip r:embed="rId4"/>
          <a:stretch>
            <a:fillRect/>
          </a:stretch>
        </p:blipFill>
        <p:spPr>
          <a:xfrm>
            <a:off x="11289586" y="115170"/>
            <a:ext cx="807474" cy="514099"/>
          </a:xfrm>
          <a:prstGeom prst="rect">
            <a:avLst/>
          </a:prstGeom>
        </p:spPr>
      </p:pic>
      <p:sp>
        <p:nvSpPr>
          <p:cNvPr id="3" name="Content Placeholder 2">
            <a:extLst>
              <a:ext uri="{FF2B5EF4-FFF2-40B4-BE49-F238E27FC236}">
                <a16:creationId xmlns:a16="http://schemas.microsoft.com/office/drawing/2014/main" id="{B1664446-91ED-F2B3-424A-7BA2F75BF8C2}"/>
              </a:ext>
            </a:extLst>
          </p:cNvPr>
          <p:cNvSpPr>
            <a:spLocks noGrp="1"/>
          </p:cNvSpPr>
          <p:nvPr>
            <p:ph sz="half" idx="4294967295"/>
          </p:nvPr>
        </p:nvSpPr>
        <p:spPr>
          <a:xfrm>
            <a:off x="4706938" y="3752850"/>
            <a:ext cx="7485062" cy="2452688"/>
          </a:xfrm>
        </p:spPr>
        <p:txBody>
          <a:bodyPr vert="horz" lIns="91440" tIns="45720" rIns="91440" bIns="45720" rtlCol="0" anchor="ctr">
            <a:normAutofit/>
          </a:bodyPr>
          <a:lstStyle/>
          <a:p>
            <a:r>
              <a:rPr lang="en-US" sz="1800" b="0" i="0" u="none" strike="noStrike">
                <a:solidFill>
                  <a:srgbClr val="0B0B0B"/>
                </a:solidFill>
                <a:effectLst/>
                <a:latin typeface="+mn-lt"/>
              </a:rPr>
              <a:t>Students develop a model to try to explain what causes this to occur. </a:t>
            </a:r>
          </a:p>
          <a:p>
            <a:r>
              <a:rPr lang="en-US" sz="1800">
                <a:solidFill>
                  <a:srgbClr val="0B0B0B"/>
                </a:solidFill>
                <a:latin typeface="+mn-lt"/>
              </a:rPr>
              <a:t>Students then</a:t>
            </a:r>
            <a:r>
              <a:rPr lang="en-US" sz="1800" b="0" i="0" u="none" strike="noStrike">
                <a:solidFill>
                  <a:srgbClr val="0B0B0B"/>
                </a:solidFill>
                <a:effectLst/>
                <a:latin typeface="+mn-lt"/>
              </a:rPr>
              <a:t> develop questions for our Driving Question Board (DQB) about the mechanisms that cause different kinds of precipitation events.</a:t>
            </a:r>
          </a:p>
          <a:p>
            <a:r>
              <a:rPr lang="en-US" sz="1800">
                <a:solidFill>
                  <a:srgbClr val="0B0B0B"/>
                </a:solidFill>
                <a:latin typeface="+mn-lt"/>
              </a:rPr>
              <a:t>Students</a:t>
            </a:r>
            <a:r>
              <a:rPr lang="en-US" sz="1800" b="0" i="0" u="none" strike="noStrike">
                <a:solidFill>
                  <a:srgbClr val="0B0B0B"/>
                </a:solidFill>
                <a:effectLst/>
                <a:latin typeface="+mn-lt"/>
              </a:rPr>
              <a:t> brainstorm investigations to do and sources of data that could help them figure out answers to their questions.</a:t>
            </a:r>
            <a:endParaRPr lang="en-US" sz="1800">
              <a:solidFill>
                <a:schemeClr val="tx1"/>
              </a:solidFill>
              <a:latin typeface="+mn-lt"/>
            </a:endParaRPr>
          </a:p>
        </p:txBody>
      </p:sp>
      <p:pic>
        <p:nvPicPr>
          <p:cNvPr id="5" name="Picture 4">
            <a:extLst>
              <a:ext uri="{FF2B5EF4-FFF2-40B4-BE49-F238E27FC236}">
                <a16:creationId xmlns:a16="http://schemas.microsoft.com/office/drawing/2014/main" id="{2878D354-E91E-F45A-C5C1-31181C21BB6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848196" y="5985933"/>
            <a:ext cx="3343275" cy="876300"/>
          </a:xfrm>
          <a:prstGeom prst="rect">
            <a:avLst/>
          </a:prstGeom>
        </p:spPr>
      </p:pic>
    </p:spTree>
    <p:extLst>
      <p:ext uri="{BB962C8B-B14F-4D97-AF65-F5344CB8AC3E}">
        <p14:creationId xmlns:p14="http://schemas.microsoft.com/office/powerpoint/2010/main" val="24135371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CD5BCB-59F0-7DC1-D6D8-5D128280C6F7}"/>
              </a:ext>
            </a:extLst>
          </p:cNvPr>
          <p:cNvSpPr txBox="1">
            <a:spLocks noGrp="1"/>
          </p:cNvSpPr>
          <p:nvPr>
            <p:ph type="title" idx="4294967295"/>
          </p:nvPr>
        </p:nvSpPr>
        <p:spPr>
          <a:xfrm>
            <a:off x="327591" y="268439"/>
            <a:ext cx="8856406"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7780"/>
                </a:solidFill>
                <a:effectLst/>
                <a:uLnTx/>
                <a:uFillTx/>
                <a:latin typeface="+mj-lt"/>
                <a:ea typeface="+mn-ea"/>
                <a:cs typeface="+mn-cs"/>
              </a:rPr>
              <a:t>Beginning of Lesson 2</a:t>
            </a:r>
          </a:p>
        </p:txBody>
      </p:sp>
      <p:sp>
        <p:nvSpPr>
          <p:cNvPr id="3" name="Text Placeholder 2">
            <a:extLst>
              <a:ext uri="{FF2B5EF4-FFF2-40B4-BE49-F238E27FC236}">
                <a16:creationId xmlns:a16="http://schemas.microsoft.com/office/drawing/2014/main" id="{DB1E0192-A43A-E767-AEF8-FC3CB20AB58D}"/>
              </a:ext>
            </a:extLst>
          </p:cNvPr>
          <p:cNvSpPr>
            <a:spLocks noGrp="1"/>
          </p:cNvSpPr>
          <p:nvPr>
            <p:ph type="body" idx="4294967295"/>
          </p:nvPr>
        </p:nvSpPr>
        <p:spPr>
          <a:xfrm>
            <a:off x="406917" y="1014003"/>
            <a:ext cx="11139089" cy="823912"/>
          </a:xfrm>
        </p:spPr>
        <p:txBody>
          <a:bodyPr>
            <a:normAutofit/>
          </a:bodyPr>
          <a:lstStyle/>
          <a:p>
            <a:pPr marL="0" indent="0" algn="ctr">
              <a:buNone/>
            </a:pPr>
            <a:r>
              <a:rPr lang="en-US">
                <a:latin typeface="+mn-lt"/>
              </a:rPr>
              <a:t>Examine photos of hailstones, make observations and identify patterns.</a:t>
            </a:r>
          </a:p>
        </p:txBody>
      </p:sp>
      <p:sp>
        <p:nvSpPr>
          <p:cNvPr id="7" name="Rectangle: Rounded Corners 6">
            <a:extLst>
              <a:ext uri="{FF2B5EF4-FFF2-40B4-BE49-F238E27FC236}">
                <a16:creationId xmlns:a16="http://schemas.microsoft.com/office/drawing/2014/main" id="{3103E95D-5A3C-000A-643C-9F0996AA1E6E}"/>
              </a:ext>
              <a:ext uri="{C183D7F6-B498-43B3-948B-1728B52AA6E4}">
                <adec:decorative xmlns:adec="http://schemas.microsoft.com/office/drawing/2017/decorative" val="1"/>
              </a:ext>
            </a:extLst>
          </p:cNvPr>
          <p:cNvSpPr/>
          <p:nvPr/>
        </p:nvSpPr>
        <p:spPr>
          <a:xfrm>
            <a:off x="112985" y="1555844"/>
            <a:ext cx="11910693" cy="5244541"/>
          </a:xfrm>
          <a:prstGeom prst="roundRect">
            <a:avLst/>
          </a:prstGeom>
          <a:solidFill>
            <a:schemeClr val="bg1">
              <a:lumMod val="85000"/>
            </a:scheme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A frozen chunk of ice about 4 inches long and 1.5 inches tall with spikey edges. ">
            <a:extLst>
              <a:ext uri="{FF2B5EF4-FFF2-40B4-BE49-F238E27FC236}">
                <a16:creationId xmlns:a16="http://schemas.microsoft.com/office/drawing/2014/main" id="{A87BC707-4625-F257-4127-F715F9D87769}"/>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645993" y="1681569"/>
            <a:ext cx="3011345" cy="23911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ea size chucks of ice in a pile on the ground outside. ">
            <a:extLst>
              <a:ext uri="{FF2B5EF4-FFF2-40B4-BE49-F238E27FC236}">
                <a16:creationId xmlns:a16="http://schemas.microsoft.com/office/drawing/2014/main" id="{1ADF48F1-0DD5-FFAF-F2A2-0ECFFA9800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4932" y="1579721"/>
            <a:ext cx="3323975" cy="249298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n oval chunk of ice with visible rings circling the center of the chunk of ice.">
            <a:extLst>
              <a:ext uri="{FF2B5EF4-FFF2-40B4-BE49-F238E27FC236}">
                <a16:creationId xmlns:a16="http://schemas.microsoft.com/office/drawing/2014/main" id="{71E6D30C-5D93-5D6D-FA36-9852618BDE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8167" y="1605182"/>
            <a:ext cx="3361484" cy="244205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6 Ping Pong ball sized chucks of ice resting in the hands of an individual.  ">
            <a:extLst>
              <a:ext uri="{FF2B5EF4-FFF2-40B4-BE49-F238E27FC236}">
                <a16:creationId xmlns:a16="http://schemas.microsoft.com/office/drawing/2014/main" id="{31568CB1-061A-7D28-E6B2-0073866727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994" y="4353652"/>
            <a:ext cx="3011344" cy="219264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ore pea sized round chunks of ice scooped up in an individual's hand. ">
            <a:extLst>
              <a:ext uri="{FF2B5EF4-FFF2-40B4-BE49-F238E27FC236}">
                <a16:creationId xmlns:a16="http://schemas.microsoft.com/office/drawing/2014/main" id="{3320DCF9-693A-454D-5242-B848F53205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91470" y="4353652"/>
            <a:ext cx="3287437" cy="219264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A 2 inch round shaped chuck of size with irregular spikes coming from the edges.">
            <a:extLst>
              <a:ext uri="{FF2B5EF4-FFF2-40B4-BE49-F238E27FC236}">
                <a16:creationId xmlns:a16="http://schemas.microsoft.com/office/drawing/2014/main" id="{D95D4037-0FCF-C56E-21EA-6F4A5D906BA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4410"/>
          <a:stretch/>
        </p:blipFill>
        <p:spPr bwMode="auto">
          <a:xfrm>
            <a:off x="8136746" y="4178114"/>
            <a:ext cx="2884326" cy="24868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Symbol denoting the participants are in the teacher hat. ">
            <a:extLst>
              <a:ext uri="{FF2B5EF4-FFF2-40B4-BE49-F238E27FC236}">
                <a16:creationId xmlns:a16="http://schemas.microsoft.com/office/drawing/2014/main" id="{9C5A0432-50C5-F6FC-38CB-D3F84CBEA06C}"/>
              </a:ext>
            </a:extLst>
          </p:cNvPr>
          <p:cNvPicPr>
            <a:picLocks noChangeAspect="1"/>
          </p:cNvPicPr>
          <p:nvPr/>
        </p:nvPicPr>
        <p:blipFill>
          <a:blip r:embed="rId9"/>
          <a:stretch>
            <a:fillRect/>
          </a:stretch>
        </p:blipFill>
        <p:spPr>
          <a:xfrm>
            <a:off x="11115076" y="115170"/>
            <a:ext cx="981983" cy="625205"/>
          </a:xfrm>
          <a:prstGeom prst="rect">
            <a:avLst/>
          </a:prstGeom>
        </p:spPr>
      </p:pic>
    </p:spTree>
    <p:extLst>
      <p:ext uri="{BB962C8B-B14F-4D97-AF65-F5344CB8AC3E}">
        <p14:creationId xmlns:p14="http://schemas.microsoft.com/office/powerpoint/2010/main" val="2337446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CD5BCB-59F0-7DC1-D6D8-5D128280C6F7}"/>
              </a:ext>
            </a:extLst>
          </p:cNvPr>
          <p:cNvSpPr txBox="1">
            <a:spLocks noGrp="1"/>
          </p:cNvSpPr>
          <p:nvPr>
            <p:ph type="title" idx="4294967295"/>
          </p:nvPr>
        </p:nvSpPr>
        <p:spPr>
          <a:xfrm>
            <a:off x="327591" y="268439"/>
            <a:ext cx="8856406"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7780"/>
                </a:solidFill>
                <a:effectLst/>
                <a:uLnTx/>
                <a:uFillTx/>
                <a:latin typeface="+mj-lt"/>
                <a:ea typeface="+mn-ea"/>
                <a:cs typeface="+mn-cs"/>
              </a:rPr>
              <a:t>Beginning of Lesson 2 (2)</a:t>
            </a:r>
          </a:p>
        </p:txBody>
      </p:sp>
      <p:pic>
        <p:nvPicPr>
          <p:cNvPr id="4" name="Picture 3" descr="Symbol denoting the participants are in the teacher hat. ">
            <a:extLst>
              <a:ext uri="{FF2B5EF4-FFF2-40B4-BE49-F238E27FC236}">
                <a16:creationId xmlns:a16="http://schemas.microsoft.com/office/drawing/2014/main" id="{B32E9BAD-5FE0-3017-87F6-E482286EEB06}"/>
              </a:ext>
            </a:extLst>
          </p:cNvPr>
          <p:cNvPicPr>
            <a:picLocks noChangeAspect="1"/>
          </p:cNvPicPr>
          <p:nvPr/>
        </p:nvPicPr>
        <p:blipFill>
          <a:blip r:embed="rId3"/>
          <a:stretch>
            <a:fillRect/>
          </a:stretch>
        </p:blipFill>
        <p:spPr>
          <a:xfrm>
            <a:off x="11146534" y="57614"/>
            <a:ext cx="981983" cy="625205"/>
          </a:xfrm>
          <a:prstGeom prst="rect">
            <a:avLst/>
          </a:prstGeom>
        </p:spPr>
      </p:pic>
      <p:sp>
        <p:nvSpPr>
          <p:cNvPr id="3" name="Text Placeholder 2">
            <a:extLst>
              <a:ext uri="{FF2B5EF4-FFF2-40B4-BE49-F238E27FC236}">
                <a16:creationId xmlns:a16="http://schemas.microsoft.com/office/drawing/2014/main" id="{DB1E0192-A43A-E767-AEF8-FC3CB20AB58D}"/>
              </a:ext>
            </a:extLst>
          </p:cNvPr>
          <p:cNvSpPr>
            <a:spLocks noGrp="1"/>
          </p:cNvSpPr>
          <p:nvPr>
            <p:ph type="body" idx="4294967295"/>
          </p:nvPr>
        </p:nvSpPr>
        <p:spPr>
          <a:xfrm>
            <a:off x="327591" y="1464594"/>
            <a:ext cx="5157788" cy="823912"/>
          </a:xfrm>
        </p:spPr>
        <p:txBody>
          <a:bodyPr>
            <a:normAutofit lnSpcReduction="10000"/>
          </a:bodyPr>
          <a:lstStyle/>
          <a:p>
            <a:pPr algn="ctr"/>
            <a:r>
              <a:rPr lang="en-US">
                <a:latin typeface="+mn-lt"/>
              </a:rPr>
              <a:t>Examine photos of hailstones and make observations</a:t>
            </a:r>
          </a:p>
        </p:txBody>
      </p:sp>
      <p:sp>
        <p:nvSpPr>
          <p:cNvPr id="7" name="Rectangle: Rounded Corners 6">
            <a:extLst>
              <a:ext uri="{FF2B5EF4-FFF2-40B4-BE49-F238E27FC236}">
                <a16:creationId xmlns:a16="http://schemas.microsoft.com/office/drawing/2014/main" id="{3103E95D-5A3C-000A-643C-9F0996AA1E6E}"/>
              </a:ext>
              <a:ext uri="{C183D7F6-B498-43B3-948B-1728B52AA6E4}">
                <adec:decorative xmlns:adec="http://schemas.microsoft.com/office/drawing/2017/decorative" val="1"/>
              </a:ext>
            </a:extLst>
          </p:cNvPr>
          <p:cNvSpPr/>
          <p:nvPr/>
        </p:nvSpPr>
        <p:spPr>
          <a:xfrm>
            <a:off x="112986" y="2311797"/>
            <a:ext cx="6096000" cy="3425504"/>
          </a:xfrm>
          <a:prstGeom prst="roundRect">
            <a:avLst/>
          </a:prstGeom>
          <a:solidFill>
            <a:schemeClr val="bg1">
              <a:lumMod val="85000"/>
            </a:scheme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A frozen chunk of ice about 4 inches long and 1.5 inches tall with spikey edges. ">
            <a:extLst>
              <a:ext uri="{FF2B5EF4-FFF2-40B4-BE49-F238E27FC236}">
                <a16:creationId xmlns:a16="http://schemas.microsoft.com/office/drawing/2014/main" id="{A87BC707-4625-F257-4127-F715F9D87769}"/>
              </a:ext>
            </a:extLst>
          </p:cNvPr>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bwMode="auto">
          <a:xfrm>
            <a:off x="282509" y="2466593"/>
            <a:ext cx="1865313" cy="14811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ea size chucks of ice in a pile on the ground outside. ">
            <a:extLst>
              <a:ext uri="{FF2B5EF4-FFF2-40B4-BE49-F238E27FC236}">
                <a16:creationId xmlns:a16="http://schemas.microsoft.com/office/drawing/2014/main" id="{1ADF48F1-0DD5-FFAF-F2A2-0ECFFA9800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7344" y="2682266"/>
            <a:ext cx="1687285" cy="126546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n oval chunk of ice with visible rings circling the center of the chunk of ice.">
            <a:extLst>
              <a:ext uri="{FF2B5EF4-FFF2-40B4-BE49-F238E27FC236}">
                <a16:creationId xmlns:a16="http://schemas.microsoft.com/office/drawing/2014/main" id="{71E6D30C-5D93-5D6D-FA36-9852618BDE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1504" y="2421445"/>
            <a:ext cx="1687285" cy="125134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6 Ping Pong ball sized chucks of ice resting in the hands of an individual.  ">
            <a:extLst>
              <a:ext uri="{FF2B5EF4-FFF2-40B4-BE49-F238E27FC236}">
                <a16:creationId xmlns:a16="http://schemas.microsoft.com/office/drawing/2014/main" id="{31568CB1-061A-7D28-E6B2-0073866727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91" y="4213608"/>
            <a:ext cx="1865278" cy="135815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ore pea sized round chunks of ice scooped up in an individual's hand. ">
            <a:extLst>
              <a:ext uri="{FF2B5EF4-FFF2-40B4-BE49-F238E27FC236}">
                <a16:creationId xmlns:a16="http://schemas.microsoft.com/office/drawing/2014/main" id="{3320DCF9-693A-454D-5242-B848F53205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51490" y="4347369"/>
            <a:ext cx="1653139" cy="110260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A 2 inch round shaped chuck of size with irregular spikes coming from the edges.">
            <a:extLst>
              <a:ext uri="{FF2B5EF4-FFF2-40B4-BE49-F238E27FC236}">
                <a16:creationId xmlns:a16="http://schemas.microsoft.com/office/drawing/2014/main" id="{D95D4037-0FCF-C56E-21EA-6F4A5D906BA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14410"/>
          <a:stretch/>
        </p:blipFill>
        <p:spPr bwMode="auto">
          <a:xfrm>
            <a:off x="4129104" y="4116991"/>
            <a:ext cx="1687285" cy="14547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791E405F-8789-51F1-EB46-E6EF80F9E06D}"/>
              </a:ext>
            </a:extLst>
          </p:cNvPr>
          <p:cNvGraphicFramePr>
            <a:graphicFrameLocks noGrp="1"/>
          </p:cNvGraphicFramePr>
          <p:nvPr>
            <p:extLst>
              <p:ext uri="{D42A27DB-BD31-4B8C-83A1-F6EECF244321}">
                <p14:modId xmlns:p14="http://schemas.microsoft.com/office/powerpoint/2010/main" val="3609763795"/>
              </p:ext>
            </p:extLst>
          </p:nvPr>
        </p:nvGraphicFramePr>
        <p:xfrm>
          <a:off x="6765711" y="1691588"/>
          <a:ext cx="5098698" cy="3962400"/>
        </p:xfrm>
        <a:graphic>
          <a:graphicData uri="http://schemas.openxmlformats.org/drawingml/2006/table">
            <a:tbl>
              <a:tblPr firstRow="1" bandRow="1">
                <a:tableStyleId>{5C22544A-7EE6-4342-B048-85BDC9FD1C3A}</a:tableStyleId>
              </a:tblPr>
              <a:tblGrid>
                <a:gridCol w="2549349">
                  <a:extLst>
                    <a:ext uri="{9D8B030D-6E8A-4147-A177-3AD203B41FA5}">
                      <a16:colId xmlns:a16="http://schemas.microsoft.com/office/drawing/2014/main" val="805395898"/>
                    </a:ext>
                  </a:extLst>
                </a:gridCol>
                <a:gridCol w="2549349">
                  <a:extLst>
                    <a:ext uri="{9D8B030D-6E8A-4147-A177-3AD203B41FA5}">
                      <a16:colId xmlns:a16="http://schemas.microsoft.com/office/drawing/2014/main" val="1287113941"/>
                    </a:ext>
                  </a:extLst>
                </a:gridCol>
              </a:tblGrid>
              <a:tr h="370840">
                <a:tc>
                  <a:txBody>
                    <a:bodyPr/>
                    <a:lstStyle/>
                    <a:p>
                      <a:pPr algn="ctr"/>
                      <a:r>
                        <a:rPr lang="en-US" sz="2800">
                          <a:solidFill>
                            <a:schemeClr val="tx1"/>
                          </a:solidFill>
                        </a:rPr>
                        <a:t>Notice</a:t>
                      </a:r>
                      <a:endParaRPr lang="en-US" sz="2800"/>
                    </a:p>
                  </a:txBody>
                  <a:tcPr>
                    <a:solidFill>
                      <a:schemeClr val="bg1">
                        <a:lumMod val="85000"/>
                      </a:schemeClr>
                    </a:solidFill>
                  </a:tcPr>
                </a:tc>
                <a:tc>
                  <a:txBody>
                    <a:bodyPr/>
                    <a:lstStyle/>
                    <a:p>
                      <a:pPr algn="ctr"/>
                      <a:r>
                        <a:rPr lang="en-US" sz="2800">
                          <a:solidFill>
                            <a:schemeClr val="tx1"/>
                          </a:solidFill>
                        </a:rPr>
                        <a:t>Wonder</a:t>
                      </a:r>
                      <a:endParaRPr lang="en-US" sz="2800"/>
                    </a:p>
                  </a:txBody>
                  <a:tcPr>
                    <a:solidFill>
                      <a:schemeClr val="bg1">
                        <a:lumMod val="85000"/>
                      </a:schemeClr>
                    </a:solidFill>
                  </a:tcPr>
                </a:tc>
                <a:extLst>
                  <a:ext uri="{0D108BD9-81ED-4DB2-BD59-A6C34878D82A}">
                    <a16:rowId xmlns:a16="http://schemas.microsoft.com/office/drawing/2014/main" val="896561334"/>
                  </a:ext>
                </a:extLst>
              </a:tr>
              <a:tr h="370840">
                <a:tc>
                  <a:txBody>
                    <a:bodyPr/>
                    <a:lstStyle/>
                    <a:p>
                      <a:pPr marL="285750" lvl="0" indent="-285750">
                        <a:buClr>
                          <a:srgbClr val="000000"/>
                        </a:buClr>
                        <a:buFont typeface="Arial,Sans-Serif"/>
                        <a:buChar char="•"/>
                      </a:pPr>
                      <a:r>
                        <a:rPr lang="en-US" sz="2000" b="0" i="0" u="none" strike="noStrike" noProof="0">
                          <a:solidFill>
                            <a:srgbClr val="000000"/>
                          </a:solidFill>
                          <a:latin typeface="Franklin Gothic Book"/>
                        </a:rPr>
                        <a:t>Different sizes (small – big)</a:t>
                      </a:r>
                    </a:p>
                    <a:p>
                      <a:pPr marL="0" lvl="0" indent="0">
                        <a:buNone/>
                      </a:pPr>
                      <a:r>
                        <a:rPr lang="en-US" sz="2000" b="0" i="0" u="none" strike="noStrike" noProof="0">
                          <a:solidFill>
                            <a:srgbClr val="000000"/>
                          </a:solidFill>
                          <a:latin typeface="Franklin Gothic Book"/>
                        </a:rPr>
                        <a:t>     (pea – baseball)</a:t>
                      </a:r>
                    </a:p>
                    <a:p>
                      <a:pPr marL="285750" lvl="0" indent="-285750">
                        <a:buClr>
                          <a:srgbClr val="000000"/>
                        </a:buClr>
                        <a:buFont typeface="Arial,Sans-Serif"/>
                        <a:buChar char="•"/>
                      </a:pPr>
                      <a:r>
                        <a:rPr lang="en-US" sz="2000" b="0" i="0" u="none" strike="noStrike" noProof="0">
                          <a:solidFill>
                            <a:srgbClr val="000000"/>
                          </a:solidFill>
                          <a:latin typeface="Franklin Gothic Book"/>
                        </a:rPr>
                        <a:t>Different shapes (most round with some flat)</a:t>
                      </a:r>
                    </a:p>
                    <a:p>
                      <a:pPr marL="285750" lvl="0" indent="-285750">
                        <a:buClr>
                          <a:srgbClr val="000000"/>
                        </a:buClr>
                        <a:buFont typeface="Arial,Sans-Serif"/>
                        <a:buChar char="•"/>
                      </a:pPr>
                      <a:r>
                        <a:rPr lang="en-US" sz="2000" b="0" i="0" u="none" strike="noStrike" noProof="0">
                          <a:solidFill>
                            <a:srgbClr val="000000"/>
                          </a:solidFill>
                          <a:latin typeface="Franklin Gothic Book"/>
                        </a:rPr>
                        <a:t>Some smooth and some spiky</a:t>
                      </a:r>
                    </a:p>
                    <a:p>
                      <a:pPr marL="285750" lvl="0" indent="-285750">
                        <a:buClr>
                          <a:srgbClr val="000000"/>
                        </a:buClr>
                        <a:buFont typeface="Arial,Sans-Serif"/>
                        <a:buChar char="•"/>
                      </a:pPr>
                      <a:r>
                        <a:rPr lang="en-US" sz="2000" b="0" i="0" u="none" strike="noStrike" noProof="0">
                          <a:solidFill>
                            <a:srgbClr val="000000"/>
                          </a:solidFill>
                          <a:latin typeface="Franklin Gothic Book"/>
                        </a:rPr>
                        <a:t>See "layers" or "rings"</a:t>
                      </a:r>
                      <a:endParaRPr lang="en-US" sz="2000"/>
                    </a:p>
                  </a:txBody>
                  <a:tcPr>
                    <a:solidFill>
                      <a:schemeClr val="bg1">
                        <a:lumMod val="95000"/>
                      </a:schemeClr>
                    </a:solidFill>
                  </a:tcPr>
                </a:tc>
                <a:tc>
                  <a:txBody>
                    <a:bodyPr/>
                    <a:lstStyle/>
                    <a:p>
                      <a:pPr marL="285750" lvl="0" indent="-285750">
                        <a:buClr>
                          <a:srgbClr val="000000"/>
                        </a:buClr>
                        <a:buFont typeface="Arial,Sans-Serif"/>
                        <a:buChar char="•"/>
                      </a:pPr>
                      <a:r>
                        <a:rPr lang="en-US" sz="2000" b="0" i="0" u="none" strike="noStrike" noProof="0">
                          <a:solidFill>
                            <a:srgbClr val="000000"/>
                          </a:solidFill>
                          <a:latin typeface="Franklin Gothic Book"/>
                        </a:rPr>
                        <a:t>How do they get so big?</a:t>
                      </a:r>
                    </a:p>
                    <a:p>
                      <a:pPr marL="285750" lvl="0" indent="-285750">
                        <a:buClr>
                          <a:srgbClr val="000000"/>
                        </a:buClr>
                        <a:buFont typeface="Arial,Sans-Serif"/>
                        <a:buChar char="•"/>
                      </a:pPr>
                      <a:r>
                        <a:rPr lang="en-US" sz="2000" b="0" i="0" u="none" strike="noStrike" noProof="0">
                          <a:solidFill>
                            <a:srgbClr val="000000"/>
                          </a:solidFill>
                          <a:latin typeface="Franklin Gothic Book"/>
                        </a:rPr>
                        <a:t>What are the "rings"?</a:t>
                      </a:r>
                    </a:p>
                    <a:p>
                      <a:pPr marL="285750" lvl="0" indent="-285750">
                        <a:buClr>
                          <a:srgbClr val="000000"/>
                        </a:buClr>
                        <a:buFont typeface="Arial,Sans-Serif"/>
                        <a:buChar char="•"/>
                      </a:pPr>
                      <a:r>
                        <a:rPr lang="en-US" sz="2000" b="0" i="0" u="none" strike="noStrike" noProof="0">
                          <a:solidFill>
                            <a:srgbClr val="000000"/>
                          </a:solidFill>
                          <a:latin typeface="Franklin Gothic Book"/>
                        </a:rPr>
                        <a:t>If they are so big, how do they stay up there?</a:t>
                      </a:r>
                    </a:p>
                    <a:p>
                      <a:pPr marL="285750" lvl="0" indent="-285750">
                        <a:buClr>
                          <a:srgbClr val="000000"/>
                        </a:buClr>
                        <a:buFont typeface="Arial,Sans-Serif"/>
                        <a:buChar char="•"/>
                      </a:pPr>
                      <a:r>
                        <a:rPr lang="en-US" sz="2000" b="0" i="0" u="none" strike="noStrike" noProof="0">
                          <a:solidFill>
                            <a:srgbClr val="000000"/>
                          </a:solidFill>
                          <a:latin typeface="Franklin Gothic Book"/>
                        </a:rPr>
                        <a:t>Why spikes?</a:t>
                      </a:r>
                    </a:p>
                    <a:p>
                      <a:pPr lvl="0">
                        <a:buNone/>
                      </a:pPr>
                      <a:endParaRPr lang="en-US" sz="2800"/>
                    </a:p>
                  </a:txBody>
                  <a:tcPr>
                    <a:solidFill>
                      <a:schemeClr val="bg1">
                        <a:lumMod val="95000"/>
                      </a:schemeClr>
                    </a:solidFill>
                  </a:tcPr>
                </a:tc>
                <a:extLst>
                  <a:ext uri="{0D108BD9-81ED-4DB2-BD59-A6C34878D82A}">
                    <a16:rowId xmlns:a16="http://schemas.microsoft.com/office/drawing/2014/main" val="1613348088"/>
                  </a:ext>
                </a:extLst>
              </a:tr>
            </a:tbl>
          </a:graphicData>
        </a:graphic>
      </p:graphicFrame>
    </p:spTree>
    <p:extLst>
      <p:ext uri="{BB962C8B-B14F-4D97-AF65-F5344CB8AC3E}">
        <p14:creationId xmlns:p14="http://schemas.microsoft.com/office/powerpoint/2010/main" val="2315117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12C5FAB2-8EE3-A089-BA11-6B4074543E99}"/>
              </a:ext>
              <a:ext uri="{C183D7F6-B498-43B3-948B-1728B52AA6E4}">
                <adec:decorative xmlns:adec="http://schemas.microsoft.com/office/drawing/2017/decorative" val="1"/>
              </a:ext>
            </a:extLst>
          </p:cNvPr>
          <p:cNvSpPr/>
          <p:nvPr/>
        </p:nvSpPr>
        <p:spPr>
          <a:xfrm>
            <a:off x="7934632" y="5840361"/>
            <a:ext cx="3996813" cy="9024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DA061D35-D160-8D7B-60EE-3907D112876A}"/>
              </a:ext>
            </a:extLst>
          </p:cNvPr>
          <p:cNvSpPr txBox="1">
            <a:spLocks noGrp="1"/>
          </p:cNvSpPr>
          <p:nvPr>
            <p:ph type="title" idx="4294967295"/>
          </p:nvPr>
        </p:nvSpPr>
        <p:spPr>
          <a:xfrm>
            <a:off x="320675" y="79375"/>
            <a:ext cx="10515600" cy="9128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007780"/>
                </a:solidFill>
                <a:effectLst/>
                <a:uLnTx/>
                <a:uFillTx/>
                <a:latin typeface="+mj-lt"/>
                <a:ea typeface="+mj-ea"/>
                <a:cs typeface="Arial"/>
              </a:rPr>
              <a:t>Hail Frequency Map</a:t>
            </a:r>
          </a:p>
        </p:txBody>
      </p:sp>
      <p:sp>
        <p:nvSpPr>
          <p:cNvPr id="28" name="TextBox 27">
            <a:extLst>
              <a:ext uri="{FF2B5EF4-FFF2-40B4-BE49-F238E27FC236}">
                <a16:creationId xmlns:a16="http://schemas.microsoft.com/office/drawing/2014/main" id="{027D4361-0C7C-2776-BB13-03251EF1C8E4}"/>
              </a:ext>
            </a:extLst>
          </p:cNvPr>
          <p:cNvSpPr txBox="1"/>
          <p:nvPr/>
        </p:nvSpPr>
        <p:spPr>
          <a:xfrm>
            <a:off x="788189" y="848525"/>
            <a:ext cx="1061562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102649"/>
                </a:solidFill>
                <a:cs typeface="Arial"/>
              </a:rPr>
              <a:t>Analyze the hail frequency map data for patterns and questions.</a:t>
            </a:r>
            <a:endParaRPr lang="en-US" sz="2400">
              <a:cs typeface="Arial"/>
            </a:endParaRPr>
          </a:p>
          <a:p>
            <a:pPr algn="l"/>
            <a:endParaRPr lang="en-US"/>
          </a:p>
        </p:txBody>
      </p:sp>
      <p:sp>
        <p:nvSpPr>
          <p:cNvPr id="19" name="Oval 18" descr="A circle in the center of the US map where the most of the hail events take place.">
            <a:extLst>
              <a:ext uri="{FF2B5EF4-FFF2-40B4-BE49-F238E27FC236}">
                <a16:creationId xmlns:a16="http://schemas.microsoft.com/office/drawing/2014/main" id="{9CD9CF8F-23FB-2857-BE77-BBFB61C4F62E}"/>
              </a:ext>
            </a:extLst>
          </p:cNvPr>
          <p:cNvSpPr/>
          <p:nvPr/>
        </p:nvSpPr>
        <p:spPr>
          <a:xfrm>
            <a:off x="2790853" y="3357160"/>
            <a:ext cx="1327118" cy="142023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4" descr="A map of the united states with hail frequency data between the years, 2003-2012">
            <a:extLst>
              <a:ext uri="{FF2B5EF4-FFF2-40B4-BE49-F238E27FC236}">
                <a16:creationId xmlns:a16="http://schemas.microsoft.com/office/drawing/2014/main" id="{A417D050-5625-3485-4088-2A67F79FA3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3188" y="1364151"/>
            <a:ext cx="9725624" cy="541447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Symbol denoting the participants are in the teacher hat. ">
            <a:extLst>
              <a:ext uri="{FF2B5EF4-FFF2-40B4-BE49-F238E27FC236}">
                <a16:creationId xmlns:a16="http://schemas.microsoft.com/office/drawing/2014/main" id="{0D0D8705-E392-1A84-A7C6-BBA18752E08F}"/>
              </a:ext>
            </a:extLst>
          </p:cNvPr>
          <p:cNvPicPr>
            <a:picLocks noChangeAspect="1"/>
          </p:cNvPicPr>
          <p:nvPr/>
        </p:nvPicPr>
        <p:blipFill>
          <a:blip r:embed="rId4"/>
          <a:stretch>
            <a:fillRect/>
          </a:stretch>
        </p:blipFill>
        <p:spPr>
          <a:xfrm>
            <a:off x="11115076" y="115170"/>
            <a:ext cx="981983" cy="625205"/>
          </a:xfrm>
          <a:prstGeom prst="rect">
            <a:avLst/>
          </a:prstGeom>
        </p:spPr>
      </p:pic>
    </p:spTree>
    <p:extLst>
      <p:ext uri="{BB962C8B-B14F-4D97-AF65-F5344CB8AC3E}">
        <p14:creationId xmlns:p14="http://schemas.microsoft.com/office/powerpoint/2010/main" val="842341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A061D35-D160-8D7B-60EE-3907D112876A}"/>
              </a:ext>
            </a:extLst>
          </p:cNvPr>
          <p:cNvSpPr txBox="1">
            <a:spLocks noGrp="1"/>
          </p:cNvSpPr>
          <p:nvPr>
            <p:ph type="title" idx="4294967295"/>
          </p:nvPr>
        </p:nvSpPr>
        <p:spPr>
          <a:xfrm>
            <a:off x="320675" y="79375"/>
            <a:ext cx="10515600" cy="9128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007780"/>
                </a:solidFill>
                <a:effectLst/>
                <a:uLnTx/>
                <a:uFillTx/>
                <a:latin typeface="+mj-lt"/>
                <a:ea typeface="+mj-ea"/>
                <a:cs typeface="Arial"/>
              </a:rPr>
              <a:t>Hail Frequency Map (2)</a:t>
            </a:r>
          </a:p>
        </p:txBody>
      </p:sp>
      <p:pic>
        <p:nvPicPr>
          <p:cNvPr id="33" name="Picture 32" descr="Symbol denoting the participants are in the teacher hat. ">
            <a:extLst>
              <a:ext uri="{FF2B5EF4-FFF2-40B4-BE49-F238E27FC236}">
                <a16:creationId xmlns:a16="http://schemas.microsoft.com/office/drawing/2014/main" id="{0D0D8705-E392-1A84-A7C6-BBA18752E08F}"/>
              </a:ext>
            </a:extLst>
          </p:cNvPr>
          <p:cNvPicPr>
            <a:picLocks noChangeAspect="1"/>
          </p:cNvPicPr>
          <p:nvPr/>
        </p:nvPicPr>
        <p:blipFill>
          <a:blip r:embed="rId3"/>
          <a:stretch>
            <a:fillRect/>
          </a:stretch>
        </p:blipFill>
        <p:spPr>
          <a:xfrm>
            <a:off x="11115076" y="115170"/>
            <a:ext cx="981983" cy="625205"/>
          </a:xfrm>
          <a:prstGeom prst="rect">
            <a:avLst/>
          </a:prstGeom>
        </p:spPr>
      </p:pic>
      <p:sp>
        <p:nvSpPr>
          <p:cNvPr id="35" name="Rectangle 34">
            <a:extLst>
              <a:ext uri="{FF2B5EF4-FFF2-40B4-BE49-F238E27FC236}">
                <a16:creationId xmlns:a16="http://schemas.microsoft.com/office/drawing/2014/main" id="{12C5FAB2-8EE3-A089-BA11-6B4074543E99}"/>
              </a:ext>
              <a:ext uri="{C183D7F6-B498-43B3-948B-1728B52AA6E4}">
                <adec:decorative xmlns:adec="http://schemas.microsoft.com/office/drawing/2017/decorative" val="1"/>
              </a:ext>
            </a:extLst>
          </p:cNvPr>
          <p:cNvSpPr/>
          <p:nvPr/>
        </p:nvSpPr>
        <p:spPr>
          <a:xfrm>
            <a:off x="7934632" y="5840361"/>
            <a:ext cx="3996813" cy="9024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27D4361-0C7C-2776-BB13-03251EF1C8E4}"/>
              </a:ext>
            </a:extLst>
          </p:cNvPr>
          <p:cNvSpPr txBox="1"/>
          <p:nvPr/>
        </p:nvSpPr>
        <p:spPr>
          <a:xfrm>
            <a:off x="780363" y="989330"/>
            <a:ext cx="1061562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102649"/>
                </a:solidFill>
                <a:cs typeface="Arial"/>
              </a:rPr>
              <a:t>Analyze the hail frequency map data for patterns and questions.</a:t>
            </a:r>
            <a:endParaRPr lang="en-US" sz="2400">
              <a:cs typeface="Arial"/>
            </a:endParaRPr>
          </a:p>
          <a:p>
            <a:pPr algn="l"/>
            <a:endParaRPr lang="en-US"/>
          </a:p>
        </p:txBody>
      </p:sp>
      <p:pic>
        <p:nvPicPr>
          <p:cNvPr id="6" name="Picture 14" descr="A map of the united states with hail frequency data between the years, 2003-2012">
            <a:extLst>
              <a:ext uri="{FF2B5EF4-FFF2-40B4-BE49-F238E27FC236}">
                <a16:creationId xmlns:a16="http://schemas.microsoft.com/office/drawing/2014/main" id="{A417D050-5625-3485-4088-2A67F79FA3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5364" y="2646989"/>
            <a:ext cx="6848669" cy="3812807"/>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descr="A circle in the center of the US map where the most of the hail events take place.">
            <a:extLst>
              <a:ext uri="{FF2B5EF4-FFF2-40B4-BE49-F238E27FC236}">
                <a16:creationId xmlns:a16="http://schemas.microsoft.com/office/drawing/2014/main" id="{9CD9CF8F-23FB-2857-BE77-BBFB61C4F62E}"/>
              </a:ext>
            </a:extLst>
          </p:cNvPr>
          <p:cNvSpPr/>
          <p:nvPr/>
        </p:nvSpPr>
        <p:spPr>
          <a:xfrm>
            <a:off x="4880346" y="3843276"/>
            <a:ext cx="1327118" cy="1420231"/>
          </a:xfrm>
          <a:prstGeom prst="ellips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239C26A-FD65-04C6-AB5C-FDB841A75D43}"/>
              </a:ext>
            </a:extLst>
          </p:cNvPr>
          <p:cNvSpPr txBox="1"/>
          <p:nvPr/>
        </p:nvSpPr>
        <p:spPr>
          <a:xfrm>
            <a:off x="5804389" y="2061568"/>
            <a:ext cx="2000972" cy="377768"/>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Over nine years</a:t>
            </a:r>
          </a:p>
        </p:txBody>
      </p:sp>
      <p:sp>
        <p:nvSpPr>
          <p:cNvPr id="11" name="TextBox 10">
            <a:extLst>
              <a:ext uri="{FF2B5EF4-FFF2-40B4-BE49-F238E27FC236}">
                <a16:creationId xmlns:a16="http://schemas.microsoft.com/office/drawing/2014/main" id="{1388C40E-2DAE-CA7D-57E4-ABA2477EDBC1}"/>
              </a:ext>
            </a:extLst>
          </p:cNvPr>
          <p:cNvSpPr txBox="1"/>
          <p:nvPr/>
        </p:nvSpPr>
        <p:spPr>
          <a:xfrm>
            <a:off x="2879373" y="1673955"/>
            <a:ext cx="2000973" cy="871772"/>
          </a:xfrm>
          <a:prstGeom prst="rect">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Larger sized hail, not pellet small sized.</a:t>
            </a:r>
          </a:p>
        </p:txBody>
      </p:sp>
      <p:sp>
        <p:nvSpPr>
          <p:cNvPr id="13" name="TextBox 12">
            <a:extLst>
              <a:ext uri="{FF2B5EF4-FFF2-40B4-BE49-F238E27FC236}">
                <a16:creationId xmlns:a16="http://schemas.microsoft.com/office/drawing/2014/main" id="{BC0E3941-BB80-3AFE-D16C-33DA6C47F3A8}"/>
              </a:ext>
            </a:extLst>
          </p:cNvPr>
          <p:cNvSpPr txBox="1"/>
          <p:nvPr/>
        </p:nvSpPr>
        <p:spPr>
          <a:xfrm>
            <a:off x="229770" y="2604819"/>
            <a:ext cx="2317473" cy="1249539"/>
          </a:xfrm>
          <a:prstGeom prst="rect">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States shaded white don't get much hail and those states are mainly on the west side of the U.S.</a:t>
            </a:r>
          </a:p>
        </p:txBody>
      </p:sp>
      <p:sp>
        <p:nvSpPr>
          <p:cNvPr id="5" name="Arrow: Down 4">
            <a:extLst>
              <a:ext uri="{FF2B5EF4-FFF2-40B4-BE49-F238E27FC236}">
                <a16:creationId xmlns:a16="http://schemas.microsoft.com/office/drawing/2014/main" id="{80AF0E01-FCC7-FBE6-FC64-789147E7E338}"/>
              </a:ext>
              <a:ext uri="{C183D7F6-B498-43B3-948B-1728B52AA6E4}">
                <adec:decorative xmlns:adec="http://schemas.microsoft.com/office/drawing/2017/decorative" val="1"/>
              </a:ext>
            </a:extLst>
          </p:cNvPr>
          <p:cNvSpPr/>
          <p:nvPr/>
        </p:nvSpPr>
        <p:spPr>
          <a:xfrm>
            <a:off x="6476981" y="2477734"/>
            <a:ext cx="276549" cy="25419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22EE9B33-AAEB-DEF7-A5FF-7D08012F89BA}"/>
              </a:ext>
              <a:ext uri="{C183D7F6-B498-43B3-948B-1728B52AA6E4}">
                <adec:decorative xmlns:adec="http://schemas.microsoft.com/office/drawing/2017/decorative" val="1"/>
              </a:ext>
            </a:extLst>
          </p:cNvPr>
          <p:cNvSpPr/>
          <p:nvPr/>
        </p:nvSpPr>
        <p:spPr>
          <a:xfrm rot="19140000">
            <a:off x="5167232" y="1630625"/>
            <a:ext cx="392990" cy="148703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1261F63C-5291-322D-D1DB-61035DB38E62}"/>
              </a:ext>
              <a:ext uri="{C183D7F6-B498-43B3-948B-1728B52AA6E4}">
                <adec:decorative xmlns:adec="http://schemas.microsoft.com/office/drawing/2017/decorative" val="1"/>
              </a:ext>
            </a:extLst>
          </p:cNvPr>
          <p:cNvSpPr/>
          <p:nvPr/>
        </p:nvSpPr>
        <p:spPr>
          <a:xfrm>
            <a:off x="2529733" y="3300513"/>
            <a:ext cx="392989" cy="34316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C009BA1A-4C5C-50B5-31DD-8EB33AE4D70E}"/>
              </a:ext>
              <a:ext uri="{C183D7F6-B498-43B3-948B-1728B52AA6E4}">
                <adec:decorative xmlns:adec="http://schemas.microsoft.com/office/drawing/2017/decorative" val="1"/>
              </a:ext>
            </a:extLst>
          </p:cNvPr>
          <p:cNvSpPr/>
          <p:nvPr/>
        </p:nvSpPr>
        <p:spPr>
          <a:xfrm rot="19140000">
            <a:off x="2256834" y="4561621"/>
            <a:ext cx="1237193" cy="39400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84678E5-4C6D-4854-8D88-F620BBD216C7}"/>
              </a:ext>
            </a:extLst>
          </p:cNvPr>
          <p:cNvSpPr txBox="1"/>
          <p:nvPr/>
        </p:nvSpPr>
        <p:spPr>
          <a:xfrm>
            <a:off x="415500" y="4931967"/>
            <a:ext cx="2062638" cy="1249539"/>
          </a:xfrm>
          <a:prstGeom prst="rect">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No large hail in Nevada, is that because there is desert there?</a:t>
            </a:r>
          </a:p>
        </p:txBody>
      </p:sp>
      <p:sp>
        <p:nvSpPr>
          <p:cNvPr id="20" name="Arrow: Right 19">
            <a:extLst>
              <a:ext uri="{FF2B5EF4-FFF2-40B4-BE49-F238E27FC236}">
                <a16:creationId xmlns:a16="http://schemas.microsoft.com/office/drawing/2014/main" id="{177C4434-740E-86C1-B846-209E3E8E0810}"/>
              </a:ext>
              <a:ext uri="{C183D7F6-B498-43B3-948B-1728B52AA6E4}">
                <adec:decorative xmlns:adec="http://schemas.microsoft.com/office/drawing/2017/decorative" val="1"/>
              </a:ext>
            </a:extLst>
          </p:cNvPr>
          <p:cNvSpPr/>
          <p:nvPr/>
        </p:nvSpPr>
        <p:spPr>
          <a:xfrm rot="9420000">
            <a:off x="6354017" y="3514692"/>
            <a:ext cx="3100262" cy="52109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76EB0774-39CA-AA47-2172-DC3FC4F29246}"/>
              </a:ext>
              <a:ext uri="{C183D7F6-B498-43B3-948B-1728B52AA6E4}">
                <adec:decorative xmlns:adec="http://schemas.microsoft.com/office/drawing/2017/decorative" val="1"/>
              </a:ext>
            </a:extLst>
          </p:cNvPr>
          <p:cNvSpPr/>
          <p:nvPr/>
        </p:nvSpPr>
        <p:spPr>
          <a:xfrm rot="11760000">
            <a:off x="6483522" y="4934189"/>
            <a:ext cx="3129372" cy="50838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4795D1F-AF79-EB41-E3CD-93FFEDBBE6B7}"/>
              </a:ext>
            </a:extLst>
          </p:cNvPr>
          <p:cNvSpPr txBox="1"/>
          <p:nvPr/>
        </p:nvSpPr>
        <p:spPr>
          <a:xfrm>
            <a:off x="9297408" y="2873864"/>
            <a:ext cx="2634037" cy="871772"/>
          </a:xfrm>
          <a:prstGeom prst="rect">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Most hail falls in central U. S. The darker it is the more often large hail fell.</a:t>
            </a:r>
          </a:p>
        </p:txBody>
      </p:sp>
      <p:sp>
        <p:nvSpPr>
          <p:cNvPr id="16" name="TextBox 15">
            <a:extLst>
              <a:ext uri="{FF2B5EF4-FFF2-40B4-BE49-F238E27FC236}">
                <a16:creationId xmlns:a16="http://schemas.microsoft.com/office/drawing/2014/main" id="{4E118EBA-0DD9-3683-6EAD-34ADDF6DF236}"/>
              </a:ext>
            </a:extLst>
          </p:cNvPr>
          <p:cNvSpPr txBox="1"/>
          <p:nvPr/>
        </p:nvSpPr>
        <p:spPr>
          <a:xfrm>
            <a:off x="9456790" y="5053521"/>
            <a:ext cx="1909897" cy="1133304"/>
          </a:xfrm>
          <a:prstGeom prst="rect">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But this is farther from water so why so much hail?</a:t>
            </a:r>
          </a:p>
        </p:txBody>
      </p:sp>
    </p:spTree>
    <p:extLst>
      <p:ext uri="{BB962C8B-B14F-4D97-AF65-F5344CB8AC3E}">
        <p14:creationId xmlns:p14="http://schemas.microsoft.com/office/powerpoint/2010/main" val="4209200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ymbol denoting the participants are in the teacher hat. ">
            <a:extLst>
              <a:ext uri="{FF2B5EF4-FFF2-40B4-BE49-F238E27FC236}">
                <a16:creationId xmlns:a16="http://schemas.microsoft.com/office/drawing/2014/main" id="{87E654B7-04A7-E4C7-AA70-8D0AB805E0E1}"/>
              </a:ext>
            </a:extLst>
          </p:cNvPr>
          <p:cNvPicPr>
            <a:picLocks noChangeAspect="1"/>
          </p:cNvPicPr>
          <p:nvPr/>
        </p:nvPicPr>
        <p:blipFill>
          <a:blip r:embed="rId3"/>
          <a:stretch>
            <a:fillRect/>
          </a:stretch>
        </p:blipFill>
        <p:spPr>
          <a:xfrm>
            <a:off x="11126802" y="83445"/>
            <a:ext cx="991951" cy="637223"/>
          </a:xfrm>
          <a:prstGeom prst="rect">
            <a:avLst/>
          </a:prstGeom>
        </p:spPr>
      </p:pic>
      <p:sp>
        <p:nvSpPr>
          <p:cNvPr id="3" name="Title 1">
            <a:extLst>
              <a:ext uri="{FF2B5EF4-FFF2-40B4-BE49-F238E27FC236}">
                <a16:creationId xmlns:a16="http://schemas.microsoft.com/office/drawing/2014/main" id="{DA061D35-D160-8D7B-60EE-3907D112876A}"/>
              </a:ext>
            </a:extLst>
          </p:cNvPr>
          <p:cNvSpPr txBox="1">
            <a:spLocks noGrp="1"/>
          </p:cNvSpPr>
          <p:nvPr>
            <p:ph type="title" idx="4294967295"/>
          </p:nvPr>
        </p:nvSpPr>
        <p:spPr>
          <a:xfrm>
            <a:off x="321205" y="79375"/>
            <a:ext cx="10515600" cy="91281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007780"/>
                </a:solidFill>
                <a:effectLst/>
                <a:uLnTx/>
                <a:uFillTx/>
                <a:latin typeface="+mj-lt"/>
                <a:ea typeface="+mj-ea"/>
                <a:cs typeface="Arial"/>
              </a:rPr>
              <a:t>Hail Frequency Map (3)</a:t>
            </a:r>
          </a:p>
        </p:txBody>
      </p:sp>
      <p:sp>
        <p:nvSpPr>
          <p:cNvPr id="28" name="TextBox 27">
            <a:extLst>
              <a:ext uri="{FF2B5EF4-FFF2-40B4-BE49-F238E27FC236}">
                <a16:creationId xmlns:a16="http://schemas.microsoft.com/office/drawing/2014/main" id="{027D4361-0C7C-2776-BB13-03251EF1C8E4}"/>
              </a:ext>
            </a:extLst>
          </p:cNvPr>
          <p:cNvSpPr txBox="1"/>
          <p:nvPr/>
        </p:nvSpPr>
        <p:spPr>
          <a:xfrm>
            <a:off x="780363" y="989330"/>
            <a:ext cx="6229587"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102649"/>
                </a:solidFill>
                <a:cs typeface="Arial"/>
              </a:rPr>
              <a:t>Analyze the hail frequency map data for patterns and questions.</a:t>
            </a:r>
            <a:endParaRPr lang="en-US" sz="2400">
              <a:cs typeface="Arial"/>
            </a:endParaRPr>
          </a:p>
          <a:p>
            <a:pPr algn="l"/>
            <a:endParaRPr lang="en-US"/>
          </a:p>
        </p:txBody>
      </p:sp>
      <p:pic>
        <p:nvPicPr>
          <p:cNvPr id="6" name="Picture 14" descr="A map of the united states with hail frequency data between the years, 2003-2012">
            <a:extLst>
              <a:ext uri="{FF2B5EF4-FFF2-40B4-BE49-F238E27FC236}">
                <a16:creationId xmlns:a16="http://schemas.microsoft.com/office/drawing/2014/main" id="{A417D050-5625-3485-4088-2A67F79FA3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7389" y="2830049"/>
            <a:ext cx="4397527" cy="274875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239C26A-FD65-04C6-AB5C-FDB841A75D43}"/>
              </a:ext>
            </a:extLst>
          </p:cNvPr>
          <p:cNvSpPr txBox="1"/>
          <p:nvPr/>
        </p:nvSpPr>
        <p:spPr>
          <a:xfrm>
            <a:off x="3717796" y="2408004"/>
            <a:ext cx="1284823" cy="276999"/>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Over nine years</a:t>
            </a:r>
          </a:p>
        </p:txBody>
      </p:sp>
      <p:sp>
        <p:nvSpPr>
          <p:cNvPr id="11" name="TextBox 10">
            <a:extLst>
              <a:ext uri="{FF2B5EF4-FFF2-40B4-BE49-F238E27FC236}">
                <a16:creationId xmlns:a16="http://schemas.microsoft.com/office/drawing/2014/main" id="{1388C40E-2DAE-CA7D-57E4-ABA2477EDBC1}"/>
              </a:ext>
            </a:extLst>
          </p:cNvPr>
          <p:cNvSpPr txBox="1"/>
          <p:nvPr/>
        </p:nvSpPr>
        <p:spPr>
          <a:xfrm>
            <a:off x="1839645" y="2128564"/>
            <a:ext cx="1284824" cy="646331"/>
          </a:xfrm>
          <a:prstGeom prst="rect">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Larger sized hail, not pellet small sized.</a:t>
            </a:r>
          </a:p>
        </p:txBody>
      </p:sp>
      <p:sp>
        <p:nvSpPr>
          <p:cNvPr id="13" name="TextBox 12">
            <a:extLst>
              <a:ext uri="{FF2B5EF4-FFF2-40B4-BE49-F238E27FC236}">
                <a16:creationId xmlns:a16="http://schemas.microsoft.com/office/drawing/2014/main" id="{BC0E3941-BB80-3AFE-D16C-33DA6C47F3A8}"/>
              </a:ext>
            </a:extLst>
          </p:cNvPr>
          <p:cNvSpPr txBox="1"/>
          <p:nvPr/>
        </p:nvSpPr>
        <p:spPr>
          <a:xfrm>
            <a:off x="138336" y="2799648"/>
            <a:ext cx="1488048" cy="1200329"/>
          </a:xfrm>
          <a:prstGeom prst="rect">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States shaded white don't get much hail and those states are mainly on the west side of the U.S.</a:t>
            </a:r>
          </a:p>
        </p:txBody>
      </p:sp>
      <p:sp>
        <p:nvSpPr>
          <p:cNvPr id="5" name="Arrow: Down 4">
            <a:extLst>
              <a:ext uri="{FF2B5EF4-FFF2-40B4-BE49-F238E27FC236}">
                <a16:creationId xmlns:a16="http://schemas.microsoft.com/office/drawing/2014/main" id="{80AF0E01-FCC7-FBE6-FC64-789147E7E338}"/>
              </a:ext>
              <a:ext uri="{C183D7F6-B498-43B3-948B-1728B52AA6E4}">
                <adec:decorative xmlns:adec="http://schemas.microsoft.com/office/drawing/2017/decorative" val="1"/>
              </a:ext>
            </a:extLst>
          </p:cNvPr>
          <p:cNvSpPr/>
          <p:nvPr/>
        </p:nvSpPr>
        <p:spPr>
          <a:xfrm>
            <a:off x="4149667" y="2708029"/>
            <a:ext cx="177572" cy="18325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22EE9B33-AAEB-DEF7-A5FF-7D08012F89BA}"/>
              </a:ext>
              <a:ext uri="{C183D7F6-B498-43B3-948B-1728B52AA6E4}">
                <adec:decorative xmlns:adec="http://schemas.microsoft.com/office/drawing/2017/decorative" val="1"/>
              </a:ext>
            </a:extLst>
          </p:cNvPr>
          <p:cNvSpPr/>
          <p:nvPr/>
        </p:nvSpPr>
        <p:spPr>
          <a:xfrm rot="19140000">
            <a:off x="3308678" y="2097326"/>
            <a:ext cx="252339" cy="107204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1261F63C-5291-322D-D1DB-61035DB38E62}"/>
              </a:ext>
              <a:ext uri="{C183D7F6-B498-43B3-948B-1728B52AA6E4}">
                <adec:decorative xmlns:adec="http://schemas.microsoft.com/office/drawing/2017/decorative" val="1"/>
              </a:ext>
            </a:extLst>
          </p:cNvPr>
          <p:cNvSpPr/>
          <p:nvPr/>
        </p:nvSpPr>
        <p:spPr>
          <a:xfrm>
            <a:off x="1615141" y="3301192"/>
            <a:ext cx="252338" cy="2473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C009BA1A-4C5C-50B5-31DD-8EB33AE4D70E}"/>
              </a:ext>
              <a:ext uri="{C183D7F6-B498-43B3-948B-1728B52AA6E4}">
                <adec:decorative xmlns:adec="http://schemas.microsoft.com/office/drawing/2017/decorative" val="1"/>
              </a:ext>
            </a:extLst>
          </p:cNvPr>
          <p:cNvSpPr/>
          <p:nvPr/>
        </p:nvSpPr>
        <p:spPr>
          <a:xfrm rot="19140000">
            <a:off x="1439913" y="4210357"/>
            <a:ext cx="794401" cy="28404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84678E5-4C6D-4854-8D88-F620BBD216C7}"/>
              </a:ext>
            </a:extLst>
          </p:cNvPr>
          <p:cNvSpPr txBox="1"/>
          <p:nvPr/>
        </p:nvSpPr>
        <p:spPr>
          <a:xfrm>
            <a:off x="257593" y="4477349"/>
            <a:ext cx="1324419" cy="830997"/>
          </a:xfrm>
          <a:prstGeom prst="rect">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No large hail in Nevada, is that because there is desert there?</a:t>
            </a:r>
          </a:p>
        </p:txBody>
      </p:sp>
      <p:sp>
        <p:nvSpPr>
          <p:cNvPr id="20" name="Arrow: Right 19">
            <a:extLst>
              <a:ext uri="{FF2B5EF4-FFF2-40B4-BE49-F238E27FC236}">
                <a16:creationId xmlns:a16="http://schemas.microsoft.com/office/drawing/2014/main" id="{177C4434-740E-86C1-B846-209E3E8E0810}"/>
              </a:ext>
              <a:ext uri="{C183D7F6-B498-43B3-948B-1728B52AA6E4}">
                <adec:decorative xmlns:adec="http://schemas.microsoft.com/office/drawing/2017/decorative" val="1"/>
              </a:ext>
            </a:extLst>
          </p:cNvPr>
          <p:cNvSpPr/>
          <p:nvPr/>
        </p:nvSpPr>
        <p:spPr>
          <a:xfrm rot="9420000">
            <a:off x="4070712" y="3455599"/>
            <a:ext cx="1990677" cy="3756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76EB0774-39CA-AA47-2172-DC3FC4F29246}"/>
              </a:ext>
              <a:ext uri="{C183D7F6-B498-43B3-948B-1728B52AA6E4}">
                <adec:decorative xmlns:adec="http://schemas.microsoft.com/office/drawing/2017/decorative" val="1"/>
              </a:ext>
            </a:extLst>
          </p:cNvPr>
          <p:cNvSpPr/>
          <p:nvPr/>
        </p:nvSpPr>
        <p:spPr>
          <a:xfrm rot="11760000">
            <a:off x="4153867" y="4478951"/>
            <a:ext cx="2009368" cy="36651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descr="A circle in the center of the US map where the most of the hail events take place.">
            <a:extLst>
              <a:ext uri="{FF2B5EF4-FFF2-40B4-BE49-F238E27FC236}">
                <a16:creationId xmlns:a16="http://schemas.microsoft.com/office/drawing/2014/main" id="{9CD9CF8F-23FB-2857-BE77-BBFB61C4F62E}"/>
              </a:ext>
            </a:extLst>
          </p:cNvPr>
          <p:cNvSpPr/>
          <p:nvPr/>
        </p:nvSpPr>
        <p:spPr>
          <a:xfrm>
            <a:off x="2790853" y="3357160"/>
            <a:ext cx="1327118" cy="142023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4795D1F-AF79-EB41-E3CD-93FFEDBBE6B7}"/>
              </a:ext>
            </a:extLst>
          </p:cNvPr>
          <p:cNvSpPr txBox="1"/>
          <p:nvPr/>
        </p:nvSpPr>
        <p:spPr>
          <a:xfrm>
            <a:off x="5960662" y="2993609"/>
            <a:ext cx="1691314" cy="830997"/>
          </a:xfrm>
          <a:prstGeom prst="rect">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Most hail falls in central U. S. The darker it is the more often large hail fell.</a:t>
            </a:r>
          </a:p>
        </p:txBody>
      </p:sp>
      <p:sp>
        <p:nvSpPr>
          <p:cNvPr id="16" name="TextBox 15">
            <a:extLst>
              <a:ext uri="{FF2B5EF4-FFF2-40B4-BE49-F238E27FC236}">
                <a16:creationId xmlns:a16="http://schemas.microsoft.com/office/drawing/2014/main" id="{4E118EBA-0DD9-3683-6EAD-34ADDF6DF236}"/>
              </a:ext>
            </a:extLst>
          </p:cNvPr>
          <p:cNvSpPr txBox="1"/>
          <p:nvPr/>
        </p:nvSpPr>
        <p:spPr>
          <a:xfrm>
            <a:off x="6063001" y="4564981"/>
            <a:ext cx="1226344" cy="830997"/>
          </a:xfrm>
          <a:prstGeom prst="rect">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But this is farther from water so why so much hail?</a:t>
            </a:r>
          </a:p>
        </p:txBody>
      </p:sp>
      <p:graphicFrame>
        <p:nvGraphicFramePr>
          <p:cNvPr id="24" name="Table 23">
            <a:extLst>
              <a:ext uri="{FF2B5EF4-FFF2-40B4-BE49-F238E27FC236}">
                <a16:creationId xmlns:a16="http://schemas.microsoft.com/office/drawing/2014/main" id="{4E428358-797A-78E7-6976-55E60A226F0D}"/>
              </a:ext>
            </a:extLst>
          </p:cNvPr>
          <p:cNvGraphicFramePr>
            <a:graphicFrameLocks noGrp="1"/>
          </p:cNvGraphicFramePr>
          <p:nvPr>
            <p:extLst>
              <p:ext uri="{D42A27DB-BD31-4B8C-83A1-F6EECF244321}">
                <p14:modId xmlns:p14="http://schemas.microsoft.com/office/powerpoint/2010/main" val="4278950055"/>
              </p:ext>
            </p:extLst>
          </p:nvPr>
        </p:nvGraphicFramePr>
        <p:xfrm>
          <a:off x="7715249" y="1132416"/>
          <a:ext cx="4278276" cy="4267200"/>
        </p:xfrm>
        <a:graphic>
          <a:graphicData uri="http://schemas.openxmlformats.org/drawingml/2006/table">
            <a:tbl>
              <a:tblPr firstRow="1" bandRow="1">
                <a:tableStyleId>{5C22544A-7EE6-4342-B048-85BDC9FD1C3A}</a:tableStyleId>
              </a:tblPr>
              <a:tblGrid>
                <a:gridCol w="2139138">
                  <a:extLst>
                    <a:ext uri="{9D8B030D-6E8A-4147-A177-3AD203B41FA5}">
                      <a16:colId xmlns:a16="http://schemas.microsoft.com/office/drawing/2014/main" val="129276997"/>
                    </a:ext>
                  </a:extLst>
                </a:gridCol>
                <a:gridCol w="2139138">
                  <a:extLst>
                    <a:ext uri="{9D8B030D-6E8A-4147-A177-3AD203B41FA5}">
                      <a16:colId xmlns:a16="http://schemas.microsoft.com/office/drawing/2014/main" val="881201284"/>
                    </a:ext>
                  </a:extLst>
                </a:gridCol>
              </a:tblGrid>
              <a:tr h="370840">
                <a:tc>
                  <a:txBody>
                    <a:bodyPr/>
                    <a:lstStyle/>
                    <a:p>
                      <a:pPr algn="ctr"/>
                      <a:r>
                        <a:rPr lang="en-US" sz="2800">
                          <a:solidFill>
                            <a:schemeClr val="tx1"/>
                          </a:solidFill>
                        </a:rPr>
                        <a:t>Notice</a:t>
                      </a:r>
                    </a:p>
                  </a:txBody>
                  <a:tcPr>
                    <a:solidFill>
                      <a:schemeClr val="bg1">
                        <a:lumMod val="85000"/>
                      </a:schemeClr>
                    </a:solidFill>
                  </a:tcPr>
                </a:tc>
                <a:tc>
                  <a:txBody>
                    <a:bodyPr/>
                    <a:lstStyle/>
                    <a:p>
                      <a:pPr algn="ctr"/>
                      <a:r>
                        <a:rPr lang="en-US" sz="2800">
                          <a:solidFill>
                            <a:schemeClr val="tx1"/>
                          </a:solidFill>
                        </a:rPr>
                        <a:t>Wonder</a:t>
                      </a:r>
                    </a:p>
                  </a:txBody>
                  <a:tcPr>
                    <a:solidFill>
                      <a:schemeClr val="bg1">
                        <a:lumMod val="85000"/>
                      </a:schemeClr>
                    </a:solidFill>
                  </a:tcPr>
                </a:tc>
                <a:extLst>
                  <a:ext uri="{0D108BD9-81ED-4DB2-BD59-A6C34878D82A}">
                    <a16:rowId xmlns:a16="http://schemas.microsoft.com/office/drawing/2014/main" val="3381929398"/>
                  </a:ext>
                </a:extLst>
              </a:tr>
              <a:tr h="370840">
                <a:tc>
                  <a:txBody>
                    <a:bodyPr/>
                    <a:lstStyle/>
                    <a:p>
                      <a:pPr marL="285750" lvl="0" indent="-285750">
                        <a:buFont typeface="Arial"/>
                        <a:buChar char="•"/>
                      </a:pPr>
                      <a:r>
                        <a:rPr lang="en-US" sz="2000"/>
                        <a:t>Not very many big hail days on the west coast.</a:t>
                      </a:r>
                    </a:p>
                    <a:p>
                      <a:pPr marL="285750" lvl="0" indent="-285750">
                        <a:buFont typeface="Arial"/>
                        <a:buChar char="•"/>
                      </a:pPr>
                      <a:r>
                        <a:rPr lang="en-US" sz="2000"/>
                        <a:t>Some places get lots of hail</a:t>
                      </a:r>
                    </a:p>
                    <a:p>
                      <a:pPr marL="285750" lvl="0" indent="-285750">
                        <a:buFont typeface="Arial"/>
                        <a:buChar char="•"/>
                      </a:pPr>
                      <a:r>
                        <a:rPr lang="en-US" sz="2000"/>
                        <a:t>More hail days in the middle of the country.</a:t>
                      </a:r>
                    </a:p>
                    <a:p>
                      <a:pPr marL="285750" lvl="0" indent="-285750">
                        <a:buFont typeface="Arial"/>
                        <a:buChar char="•"/>
                      </a:pPr>
                      <a:endParaRPr lang="en-US" sz="2000"/>
                    </a:p>
                    <a:p>
                      <a:pPr marL="0" lvl="0" indent="0">
                        <a:buNone/>
                      </a:pPr>
                      <a:endParaRPr lang="en-US" sz="2000"/>
                    </a:p>
                  </a:txBody>
                  <a:tcPr>
                    <a:solidFill>
                      <a:schemeClr val="bg1">
                        <a:lumMod val="95000"/>
                      </a:schemeClr>
                    </a:solidFill>
                  </a:tcPr>
                </a:tc>
                <a:tc>
                  <a:txBody>
                    <a:bodyPr/>
                    <a:lstStyle/>
                    <a:p>
                      <a:pPr marL="285750" lvl="0" indent="-285750">
                        <a:buFont typeface="Arial"/>
                        <a:buChar char="•"/>
                      </a:pPr>
                      <a:r>
                        <a:rPr lang="en-US" sz="2000"/>
                        <a:t>Why more hail in the middle?</a:t>
                      </a:r>
                    </a:p>
                    <a:p>
                      <a:pPr marL="285750" lvl="0" indent="-285750">
                        <a:buFont typeface="Arial"/>
                        <a:buChar char="•"/>
                      </a:pPr>
                      <a:r>
                        <a:rPr lang="en-US" sz="2000"/>
                        <a:t>What is it like in the middle where there is more hail?</a:t>
                      </a:r>
                    </a:p>
                    <a:p>
                      <a:pPr marL="285750" lvl="0" indent="-285750">
                        <a:buFont typeface="Arial"/>
                        <a:buChar char="•"/>
                      </a:pPr>
                      <a:r>
                        <a:rPr lang="en-US" sz="2000"/>
                        <a:t>What was it like outside on those days?</a:t>
                      </a:r>
                    </a:p>
                    <a:p>
                      <a:pPr marL="285750" lvl="0" indent="-285750">
                        <a:buFont typeface="Arial"/>
                        <a:buChar char="•"/>
                      </a:pPr>
                      <a:r>
                        <a:rPr lang="en-US" sz="2000"/>
                        <a:t>Does CA get small hail?</a:t>
                      </a:r>
                    </a:p>
                    <a:p>
                      <a:pPr marL="0" lvl="0" indent="0">
                        <a:buNone/>
                      </a:pPr>
                      <a:endParaRPr lang="en-US" sz="2000"/>
                    </a:p>
                  </a:txBody>
                  <a:tcPr>
                    <a:solidFill>
                      <a:schemeClr val="bg1">
                        <a:lumMod val="95000"/>
                      </a:schemeClr>
                    </a:solidFill>
                  </a:tcPr>
                </a:tc>
                <a:extLst>
                  <a:ext uri="{0D108BD9-81ED-4DB2-BD59-A6C34878D82A}">
                    <a16:rowId xmlns:a16="http://schemas.microsoft.com/office/drawing/2014/main" val="2555216783"/>
                  </a:ext>
                </a:extLst>
              </a:tr>
            </a:tbl>
          </a:graphicData>
        </a:graphic>
      </p:graphicFrame>
    </p:spTree>
    <p:extLst>
      <p:ext uri="{BB962C8B-B14F-4D97-AF65-F5344CB8AC3E}">
        <p14:creationId xmlns:p14="http://schemas.microsoft.com/office/powerpoint/2010/main" val="34306857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176AD2-DEC1-8953-6574-1673FAE40016}"/>
              </a:ext>
            </a:extLst>
          </p:cNvPr>
          <p:cNvSpPr txBox="1">
            <a:spLocks noGrp="1"/>
          </p:cNvSpPr>
          <p:nvPr>
            <p:ph type="title" idx="4294967295"/>
          </p:nvPr>
        </p:nvSpPr>
        <p:spPr>
          <a:xfrm>
            <a:off x="2628573" y="855742"/>
            <a:ext cx="6096000"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chemeClr val="tx1"/>
                </a:solidFill>
                <a:effectLst/>
                <a:uLnTx/>
                <a:uFillTx/>
                <a:latin typeface="+mn-lt"/>
                <a:ea typeface="+mn-ea"/>
                <a:cs typeface="Arial" panose="020B0604020202020204" pitchFamily="34" charset="0"/>
              </a:rPr>
              <a:t> Adult Learner Hat</a:t>
            </a:r>
          </a:p>
        </p:txBody>
      </p:sp>
      <p:pic>
        <p:nvPicPr>
          <p:cNvPr id="3" name="Picture 2" descr="A yellow construction hat to signify the participant is looking at this through an adult learner lens as their build their own science content knowledge. ">
            <a:extLst>
              <a:ext uri="{FF2B5EF4-FFF2-40B4-BE49-F238E27FC236}">
                <a16:creationId xmlns:a16="http://schemas.microsoft.com/office/drawing/2014/main" id="{723F746C-60E2-9868-BC8A-85EBD81B203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664493" y="2227130"/>
            <a:ext cx="2863014" cy="2403739"/>
          </a:xfrm>
          <a:prstGeom prst="rect">
            <a:avLst/>
          </a:prstGeom>
        </p:spPr>
      </p:pic>
    </p:spTree>
    <p:extLst>
      <p:ext uri="{BB962C8B-B14F-4D97-AF65-F5344CB8AC3E}">
        <p14:creationId xmlns:p14="http://schemas.microsoft.com/office/powerpoint/2010/main" val="26181912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904C6-CA9E-AF3A-9D8A-997653BBE060}"/>
              </a:ext>
            </a:extLst>
          </p:cNvPr>
          <p:cNvSpPr>
            <a:spLocks noGrp="1"/>
          </p:cNvSpPr>
          <p:nvPr>
            <p:ph type="title"/>
          </p:nvPr>
        </p:nvSpPr>
        <p:spPr>
          <a:xfrm>
            <a:off x="564565" y="-146949"/>
            <a:ext cx="10515600" cy="1325563"/>
          </a:xfrm>
        </p:spPr>
        <p:txBody>
          <a:bodyPr/>
          <a:lstStyle/>
          <a:p>
            <a:r>
              <a:rPr lang="en-US">
                <a:latin typeface="+mj-lt"/>
                <a:cs typeface="Arial"/>
              </a:rPr>
              <a:t>Shared Learning Experience</a:t>
            </a:r>
            <a:endParaRPr lang="en-US">
              <a:latin typeface="+mj-lt"/>
            </a:endParaRPr>
          </a:p>
        </p:txBody>
      </p:sp>
      <p:pic>
        <p:nvPicPr>
          <p:cNvPr id="3" name="Picture 2" descr="Symbol denoting the participants are in the adult learner hat. ">
            <a:extLst>
              <a:ext uri="{FF2B5EF4-FFF2-40B4-BE49-F238E27FC236}">
                <a16:creationId xmlns:a16="http://schemas.microsoft.com/office/drawing/2014/main" id="{7F740D26-16E8-2869-3305-64E733498E1F}"/>
              </a:ext>
            </a:extLst>
          </p:cNvPr>
          <p:cNvPicPr>
            <a:picLocks noChangeAspect="1"/>
          </p:cNvPicPr>
          <p:nvPr/>
        </p:nvPicPr>
        <p:blipFill>
          <a:blip r:embed="rId3"/>
          <a:stretch>
            <a:fillRect/>
          </a:stretch>
        </p:blipFill>
        <p:spPr>
          <a:xfrm>
            <a:off x="11230608" y="109248"/>
            <a:ext cx="833522" cy="689781"/>
          </a:xfrm>
          <a:prstGeom prst="rect">
            <a:avLst/>
          </a:prstGeom>
        </p:spPr>
      </p:pic>
      <p:sp>
        <p:nvSpPr>
          <p:cNvPr id="5" name="TextBox 4">
            <a:extLst>
              <a:ext uri="{FF2B5EF4-FFF2-40B4-BE49-F238E27FC236}">
                <a16:creationId xmlns:a16="http://schemas.microsoft.com/office/drawing/2014/main" id="{3688697C-5C60-ED42-6655-575656659552}"/>
              </a:ext>
            </a:extLst>
          </p:cNvPr>
          <p:cNvSpPr txBox="1"/>
          <p:nvPr/>
        </p:nvSpPr>
        <p:spPr>
          <a:xfrm>
            <a:off x="1884622" y="1030059"/>
            <a:ext cx="3799523" cy="1200329"/>
          </a:xfrm>
          <a:prstGeom prst="rect">
            <a:avLst/>
          </a:prstGeom>
          <a:noFill/>
          <a:ln>
            <a:solidFill>
              <a:srgbClr val="10264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We have weather data from 8 sites for the day when a hailstorm hit that location.</a:t>
            </a:r>
            <a:endParaRPr lang="en-US"/>
          </a:p>
        </p:txBody>
      </p:sp>
      <p:sp>
        <p:nvSpPr>
          <p:cNvPr id="9" name="Arrow: Right 8">
            <a:extLst>
              <a:ext uri="{FF2B5EF4-FFF2-40B4-BE49-F238E27FC236}">
                <a16:creationId xmlns:a16="http://schemas.microsoft.com/office/drawing/2014/main" id="{D7D535F1-000A-334F-9E8B-322934EA88B1}"/>
              </a:ext>
              <a:ext uri="{C183D7F6-B498-43B3-948B-1728B52AA6E4}">
                <adec:decorative xmlns:adec="http://schemas.microsoft.com/office/drawing/2017/decorative" val="1"/>
              </a:ext>
            </a:extLst>
          </p:cNvPr>
          <p:cNvSpPr/>
          <p:nvPr/>
        </p:nvSpPr>
        <p:spPr>
          <a:xfrm>
            <a:off x="5822365" y="1349997"/>
            <a:ext cx="1011836" cy="487180"/>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Map of the 8 sites the participants will be collecting data on. North Texas, Louisiana, Arizona, Oklahoma, Kansas, Indiana, Pennsylvania, and Canada.">
            <a:extLst>
              <a:ext uri="{FF2B5EF4-FFF2-40B4-BE49-F238E27FC236}">
                <a16:creationId xmlns:a16="http://schemas.microsoft.com/office/drawing/2014/main" id="{51B4B814-5DCD-AF85-E939-0B8A5420BE6E}"/>
              </a:ext>
            </a:extLst>
          </p:cNvPr>
          <p:cNvPicPr>
            <a:picLocks noChangeAspect="1"/>
          </p:cNvPicPr>
          <p:nvPr/>
        </p:nvPicPr>
        <p:blipFill>
          <a:blip r:embed="rId4"/>
          <a:stretch>
            <a:fillRect/>
          </a:stretch>
        </p:blipFill>
        <p:spPr>
          <a:xfrm>
            <a:off x="6972421" y="799029"/>
            <a:ext cx="4173567" cy="32207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Picture of the weather station at each of the 8 sites.">
            <a:extLst>
              <a:ext uri="{FF2B5EF4-FFF2-40B4-BE49-F238E27FC236}">
                <a16:creationId xmlns:a16="http://schemas.microsoft.com/office/drawing/2014/main" id="{EC8F9D13-957F-9567-7FAB-D0409DF5A0D3}"/>
              </a:ext>
            </a:extLst>
          </p:cNvPr>
          <p:cNvPicPr>
            <a:picLocks noChangeAspect="1"/>
          </p:cNvPicPr>
          <p:nvPr/>
        </p:nvPicPr>
        <p:blipFill>
          <a:blip r:embed="rId5"/>
          <a:stretch>
            <a:fillRect/>
          </a:stretch>
        </p:blipFill>
        <p:spPr>
          <a:xfrm>
            <a:off x="653522" y="2495741"/>
            <a:ext cx="2914650" cy="3895725"/>
          </a:xfrm>
          <a:prstGeom prst="rect">
            <a:avLst/>
          </a:prstGeom>
          <a:ln>
            <a:solidFill>
              <a:schemeClr val="tx1"/>
            </a:solidFill>
          </a:ln>
        </p:spPr>
      </p:pic>
      <p:sp>
        <p:nvSpPr>
          <p:cNvPr id="8" name="Arrow: Left 7">
            <a:extLst>
              <a:ext uri="{FF2B5EF4-FFF2-40B4-BE49-F238E27FC236}">
                <a16:creationId xmlns:a16="http://schemas.microsoft.com/office/drawing/2014/main" id="{C090F160-BD0E-BC8B-3777-415790809918}"/>
              </a:ext>
              <a:ext uri="{C183D7F6-B498-43B3-948B-1728B52AA6E4}">
                <adec:decorative xmlns:adec="http://schemas.microsoft.com/office/drawing/2017/decorative" val="1"/>
              </a:ext>
            </a:extLst>
          </p:cNvPr>
          <p:cNvSpPr/>
          <p:nvPr/>
        </p:nvSpPr>
        <p:spPr>
          <a:xfrm>
            <a:off x="3568172" y="4689770"/>
            <a:ext cx="571500" cy="313764"/>
          </a:xfrm>
          <a:prstGeom prst="lef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2FD5EC8-908C-4920-FDD2-9C38CEC89F9A}"/>
              </a:ext>
            </a:extLst>
          </p:cNvPr>
          <p:cNvSpPr txBox="1"/>
          <p:nvPr/>
        </p:nvSpPr>
        <p:spPr>
          <a:xfrm>
            <a:off x="4151533" y="4586130"/>
            <a:ext cx="5805578" cy="1015663"/>
          </a:xfrm>
          <a:prstGeom prst="rect">
            <a:avLst/>
          </a:prstGeom>
          <a:noFill/>
          <a:ln>
            <a:solidFill>
              <a:srgbClr val="10264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Near each of the 8 sites is a weather station. This image shows a typical station with the instruments mounted on it to keep them off the ground.</a:t>
            </a:r>
          </a:p>
        </p:txBody>
      </p:sp>
    </p:spTree>
    <p:extLst>
      <p:ext uri="{BB962C8B-B14F-4D97-AF65-F5344CB8AC3E}">
        <p14:creationId xmlns:p14="http://schemas.microsoft.com/office/powerpoint/2010/main" val="3390167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C906C-53D9-2F75-85DF-A09F87C8DFE9}"/>
              </a:ext>
            </a:extLst>
          </p:cNvPr>
          <p:cNvSpPr>
            <a:spLocks noGrp="1"/>
          </p:cNvSpPr>
          <p:nvPr>
            <p:ph type="title"/>
          </p:nvPr>
        </p:nvSpPr>
        <p:spPr>
          <a:xfrm>
            <a:off x="473186" y="152343"/>
            <a:ext cx="10515600" cy="1325563"/>
          </a:xfrm>
        </p:spPr>
        <p:txBody>
          <a:bodyPr/>
          <a:lstStyle/>
          <a:p>
            <a:r>
              <a:rPr lang="en-US">
                <a:latin typeface="+mj-lt"/>
              </a:rPr>
              <a:t>Analyze Your Case File with a Partner</a:t>
            </a:r>
          </a:p>
        </p:txBody>
      </p:sp>
      <p:pic>
        <p:nvPicPr>
          <p:cNvPr id="3" name="Picture 2" descr="Symbol denoting the participants are in the adult learner hat. ">
            <a:extLst>
              <a:ext uri="{FF2B5EF4-FFF2-40B4-BE49-F238E27FC236}">
                <a16:creationId xmlns:a16="http://schemas.microsoft.com/office/drawing/2014/main" id="{FA6D4699-85D7-7898-C7C8-FBF07BB04310}"/>
              </a:ext>
            </a:extLst>
          </p:cNvPr>
          <p:cNvPicPr>
            <a:picLocks noChangeAspect="1"/>
          </p:cNvPicPr>
          <p:nvPr/>
        </p:nvPicPr>
        <p:blipFill>
          <a:blip r:embed="rId3"/>
          <a:stretch>
            <a:fillRect/>
          </a:stretch>
        </p:blipFill>
        <p:spPr>
          <a:xfrm>
            <a:off x="11173881" y="152343"/>
            <a:ext cx="820607" cy="689781"/>
          </a:xfrm>
          <a:prstGeom prst="rect">
            <a:avLst/>
          </a:prstGeom>
        </p:spPr>
      </p:pic>
      <p:pic>
        <p:nvPicPr>
          <p:cNvPr id="3078" name="Picture 6">
            <a:extLst>
              <a:ext uri="{FF2B5EF4-FFF2-40B4-BE49-F238E27FC236}">
                <a16:creationId xmlns:a16="http://schemas.microsoft.com/office/drawing/2014/main" id="{678AE025-EBD0-721A-08AC-2CC846AEEAE4}"/>
              </a:ext>
              <a:ext uri="{C183D7F6-B498-43B3-948B-1728B52AA6E4}">
                <adec:decorative xmlns:adec="http://schemas.microsoft.com/office/drawing/2017/decorative" val="1"/>
              </a:ext>
            </a:extLst>
          </p:cNvPr>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bwMode="auto">
          <a:xfrm>
            <a:off x="374294" y="1299998"/>
            <a:ext cx="7581900" cy="494188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26C734FB-8844-6D19-4263-B2A1C0EC8566}"/>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154" y="1863963"/>
            <a:ext cx="3376159" cy="410382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DAE24E96-CFDE-0170-CE48-18461C306536}"/>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9763" y="1990829"/>
            <a:ext cx="3223980" cy="35602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840B1F3-A720-B704-8F33-5EE684625A81}"/>
              </a:ext>
            </a:extLst>
          </p:cNvPr>
          <p:cNvSpPr txBox="1">
            <a:spLocks/>
          </p:cNvSpPr>
          <p:nvPr/>
        </p:nvSpPr>
        <p:spPr>
          <a:xfrm>
            <a:off x="8026757" y="1413261"/>
            <a:ext cx="3485684" cy="403187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schemeClr val="tx1"/>
                </a:solidFill>
                <a:effectLst/>
                <a:uLnTx/>
                <a:uFillTx/>
                <a:latin typeface="+mn-lt"/>
                <a:ea typeface="+mn-ea"/>
                <a:cs typeface="+mn-cs"/>
              </a:rPr>
              <a:t>Make Observations </a:t>
            </a: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en-US" sz="1800" b="0" i="0" u="none" strike="noStrike" kern="1200" cap="none" spc="0" normalizeH="0" baseline="0" noProof="0">
                <a:ln>
                  <a:noFill/>
                </a:ln>
                <a:solidFill>
                  <a:schemeClr val="tx1"/>
                </a:solidFill>
                <a:effectLst/>
                <a:uLnTx/>
                <a:uFillTx/>
                <a:latin typeface="+mn-lt"/>
                <a:ea typeface="+mn-ea"/>
                <a:cs typeface="+mn-cs"/>
              </a:rPr>
              <a:t>Draw arrows to things you notice in the zoomed-in map and the data table.</a:t>
            </a: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en-US" sz="1800" b="0" i="0" u="none" strike="noStrike" kern="1200" cap="none" spc="0" normalizeH="0" baseline="0" noProof="0">
                <a:ln>
                  <a:noFill/>
                </a:ln>
                <a:solidFill>
                  <a:schemeClr val="tx1"/>
                </a:solidFill>
                <a:effectLst/>
                <a:uLnTx/>
                <a:uFillTx/>
                <a:latin typeface="+mn-lt"/>
                <a:ea typeface="+mn-ea"/>
                <a:cs typeface="+mn-cs"/>
              </a:rPr>
              <a:t>Write “What I see” (or “WIS”), then write your observations.</a:t>
            </a: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en-US" sz="1800" b="0" i="0" u="none" strike="noStrike" kern="1200" cap="none" spc="0" normalizeH="0" baseline="0" noProof="0">
                <a:ln>
                  <a:noFill/>
                </a:ln>
                <a:solidFill>
                  <a:schemeClr val="tx1"/>
                </a:solidFill>
                <a:effectLst/>
                <a:uLnTx/>
                <a:uFillTx/>
                <a:latin typeface="+mn-lt"/>
                <a:ea typeface="+mn-ea"/>
                <a:cs typeface="+mn-cs"/>
              </a:rPr>
              <a:t>Discuss your observations with a partner using CSW 2, 3, and 8.</a:t>
            </a: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en-US" sz="1800" b="0" i="0" u="none" strike="noStrike" kern="1200" cap="none" spc="0" normalizeH="0" baseline="0" noProof="0">
                <a:ln>
                  <a:noFill/>
                </a:ln>
                <a:solidFill>
                  <a:schemeClr val="tx1"/>
                </a:solidFill>
                <a:effectLst/>
                <a:uLnTx/>
                <a:uFillTx/>
                <a:latin typeface="+mn-lt"/>
                <a:ea typeface="+mn-ea"/>
                <a:cs typeface="+mn-cs"/>
              </a:rPr>
              <a:t>Collect your case data: location and scale, timing, conditions, and other important information. </a:t>
            </a:r>
          </a:p>
        </p:txBody>
      </p:sp>
    </p:spTree>
    <p:extLst>
      <p:ext uri="{BB962C8B-B14F-4D97-AF65-F5344CB8AC3E}">
        <p14:creationId xmlns:p14="http://schemas.microsoft.com/office/powerpoint/2010/main" val="596255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4A78B-81D6-8DE8-1C1D-67D0BE66B0F8}"/>
              </a:ext>
            </a:extLst>
          </p:cNvPr>
          <p:cNvSpPr>
            <a:spLocks noGrp="1"/>
          </p:cNvSpPr>
          <p:nvPr>
            <p:ph type="title"/>
          </p:nvPr>
        </p:nvSpPr>
        <p:spPr>
          <a:xfrm>
            <a:off x="619125" y="140294"/>
            <a:ext cx="11572874" cy="1325563"/>
          </a:xfrm>
        </p:spPr>
        <p:txBody>
          <a:bodyPr>
            <a:normAutofit/>
          </a:bodyPr>
          <a:lstStyle/>
          <a:p>
            <a:r>
              <a:rPr lang="en-US">
                <a:latin typeface="Franklin Gothic Medium" panose="020B0603020102020204" pitchFamily="34" charset="0"/>
              </a:rPr>
              <a:t>Sessions Included in This Module</a:t>
            </a:r>
          </a:p>
        </p:txBody>
      </p:sp>
      <p:sp>
        <p:nvSpPr>
          <p:cNvPr id="3" name="Content Placeholder 2">
            <a:extLst>
              <a:ext uri="{FF2B5EF4-FFF2-40B4-BE49-F238E27FC236}">
                <a16:creationId xmlns:a16="http://schemas.microsoft.com/office/drawing/2014/main" id="{8C16A4A0-23ED-49DD-B375-B4FA54D1975B}"/>
              </a:ext>
            </a:extLst>
          </p:cNvPr>
          <p:cNvSpPr>
            <a:spLocks noGrp="1"/>
          </p:cNvSpPr>
          <p:nvPr>
            <p:ph idx="1"/>
          </p:nvPr>
        </p:nvSpPr>
        <p:spPr>
          <a:xfrm>
            <a:off x="619125" y="1141679"/>
            <a:ext cx="11172825" cy="4902887"/>
          </a:xfrm>
        </p:spPr>
        <p:txBody>
          <a:bodyPr vert="horz" lIns="91440" tIns="45720" rIns="91440" bIns="45720" rtlCol="0" anchor="t">
            <a:noAutofit/>
          </a:bodyPr>
          <a:lstStyle/>
          <a:p>
            <a:pPr marL="0" indent="0">
              <a:buNone/>
            </a:pPr>
            <a:r>
              <a:rPr lang="en-US" sz="1800" b="1" u="sng">
                <a:latin typeface="+mn-lt"/>
                <a:cs typeface="Arial"/>
              </a:rPr>
              <a:t>Session A: </a:t>
            </a:r>
          </a:p>
          <a:p>
            <a:pPr marL="0" indent="0">
              <a:buNone/>
            </a:pPr>
            <a:r>
              <a:rPr lang="en-US" sz="1800">
                <a:latin typeface="+mn-lt"/>
                <a:cs typeface="Arial"/>
              </a:rPr>
              <a:t>How can we establish a classroom culture to ensure all learners have access and opportunity to learn through science discourse?</a:t>
            </a:r>
          </a:p>
          <a:p>
            <a:pPr marL="0" indent="0">
              <a:buNone/>
            </a:pPr>
            <a:r>
              <a:rPr lang="en-US" sz="1800" b="1" u="sng">
                <a:latin typeface="+mn-lt"/>
                <a:cs typeface="Arial"/>
              </a:rPr>
              <a:t>Session B:</a:t>
            </a:r>
          </a:p>
          <a:p>
            <a:pPr marL="0" indent="0">
              <a:buNone/>
            </a:pPr>
            <a:r>
              <a:rPr kumimoji="0" lang="en-US" sz="1800" i="0" u="none" strike="noStrike" kern="1200" cap="none" spc="0" normalizeH="0" baseline="0" noProof="0">
                <a:ln>
                  <a:noFill/>
                </a:ln>
                <a:solidFill>
                  <a:srgbClr val="102649"/>
                </a:solidFill>
                <a:effectLst/>
                <a:uLnTx/>
                <a:uFillTx/>
                <a:latin typeface="+mn-lt"/>
                <a:ea typeface="+mn-ea"/>
                <a:cs typeface="Arial"/>
              </a:rPr>
              <a:t>What is science discourse, and how does it support sensemaking for all students? </a:t>
            </a:r>
          </a:p>
          <a:p>
            <a:pPr marL="0" indent="0">
              <a:buNone/>
            </a:pPr>
            <a:r>
              <a:rPr lang="en-US" sz="1800" b="1" u="sng">
                <a:latin typeface="+mn-lt"/>
                <a:cs typeface="Arial"/>
              </a:rPr>
              <a:t>Session C:</a:t>
            </a:r>
          </a:p>
          <a:p>
            <a:pPr marL="0" indent="0">
              <a:buNone/>
              <a:defRPr/>
            </a:pPr>
            <a:r>
              <a:rPr lang="en-US" sz="1800">
                <a:latin typeface="+mn-lt"/>
                <a:cs typeface="Arial"/>
              </a:rPr>
              <a:t>How can both teachers and students contribute to science discourse? </a:t>
            </a:r>
          </a:p>
          <a:p>
            <a:pPr marL="0" indent="0">
              <a:buNone/>
            </a:pPr>
            <a:r>
              <a:rPr lang="en-US" sz="1800" b="1" u="sng">
                <a:latin typeface="+mn-lt"/>
                <a:cs typeface="Arial"/>
              </a:rPr>
              <a:t>Session D:</a:t>
            </a:r>
          </a:p>
          <a:p>
            <a:pPr marL="0" indent="0">
              <a:buNone/>
            </a:pPr>
            <a:r>
              <a:rPr kumimoji="0" lang="en-US" sz="1800" b="0" i="0" u="none" strike="noStrike" kern="1200" cap="none" spc="0" normalizeH="0" baseline="0" noProof="0">
                <a:ln>
                  <a:noFill/>
                </a:ln>
                <a:solidFill>
                  <a:srgbClr val="102649"/>
                </a:solidFill>
                <a:effectLst/>
                <a:uLnTx/>
                <a:uFillTx/>
                <a:latin typeface="Franklin Gothic Book" panose="020B0503020102020204"/>
                <a:ea typeface="+mn-ea"/>
                <a:cs typeface="Arial"/>
              </a:rPr>
              <a:t>Why is discourse critical for sensemaking in the science</a:t>
            </a:r>
            <a:r>
              <a:rPr lang="en-US" sz="1800">
                <a:latin typeface="Franklin Gothic Book" panose="020B0503020102020204"/>
                <a:cs typeface="Arial"/>
              </a:rPr>
              <a:t> classroom? </a:t>
            </a:r>
          </a:p>
          <a:p>
            <a:pPr marL="0" indent="0">
              <a:buNone/>
            </a:pPr>
            <a:r>
              <a:rPr lang="en-US" sz="1800" b="1" u="sng">
                <a:latin typeface="+mn-lt"/>
                <a:cs typeface="Arial"/>
              </a:rPr>
              <a:t>Session E</a:t>
            </a:r>
            <a:r>
              <a:rPr lang="en-US" sz="1800" u="sng">
                <a:latin typeface="+mn-lt"/>
                <a:cs typeface="Arial"/>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102649"/>
                </a:solidFill>
                <a:effectLst/>
                <a:uLnTx/>
                <a:uFillTx/>
                <a:latin typeface="Franklin Gothic Book" panose="020B0503020102020204"/>
                <a:ea typeface="+mn-ea"/>
                <a:cs typeface="Arial"/>
              </a:rPr>
              <a:t>How might we intentionally prepare to facilitate </a:t>
            </a:r>
            <a:r>
              <a:rPr lang="en-US" sz="1800">
                <a:latin typeface="Franklin Gothic Book" panose="020B0503020102020204"/>
                <a:cs typeface="Arial"/>
              </a:rPr>
              <a:t>science </a:t>
            </a:r>
            <a:r>
              <a:rPr kumimoji="0" lang="en-US" sz="1800" b="0" i="0" u="none" strike="noStrike" kern="1200" cap="none" spc="0" normalizeH="0" baseline="0" noProof="0">
                <a:ln>
                  <a:noFill/>
                </a:ln>
                <a:solidFill>
                  <a:srgbClr val="102649"/>
                </a:solidFill>
                <a:effectLst/>
                <a:uLnTx/>
                <a:uFillTx/>
                <a:latin typeface="Franklin Gothic Book" panose="020B0503020102020204"/>
                <a:ea typeface="+mn-ea"/>
                <a:cs typeface="Arial"/>
              </a:rPr>
              <a:t>discourse </a:t>
            </a:r>
            <a:r>
              <a:rPr lang="en-US" sz="1800">
                <a:latin typeface="Franklin Gothic Book" panose="020B0503020102020204"/>
                <a:cs typeface="Arial"/>
              </a:rPr>
              <a:t>that </a:t>
            </a:r>
            <a:r>
              <a:rPr kumimoji="0" lang="en-US" sz="1800" b="0" i="0" u="none" strike="noStrike" kern="1200" cap="none" spc="0" normalizeH="0" baseline="0" noProof="0">
                <a:ln>
                  <a:noFill/>
                </a:ln>
                <a:solidFill>
                  <a:srgbClr val="102649"/>
                </a:solidFill>
                <a:effectLst/>
                <a:uLnTx/>
                <a:uFillTx/>
                <a:latin typeface="Franklin Gothic Book" panose="020B0503020102020204"/>
                <a:ea typeface="+mn-ea"/>
                <a:cs typeface="Arial"/>
              </a:rPr>
              <a:t>supports sensemaking for all learners?</a:t>
            </a:r>
            <a:endParaRPr kumimoji="0" lang="en-US" sz="18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0" indent="0">
              <a:buNone/>
            </a:pPr>
            <a:endParaRPr lang="en-US" sz="2200">
              <a:cs typeface="Arial" panose="020B0604020202020204" pitchFamily="34" charset="0"/>
            </a:endParaRPr>
          </a:p>
        </p:txBody>
      </p:sp>
      <p:sp>
        <p:nvSpPr>
          <p:cNvPr id="4" name="Arrow: Right 3" descr="Arrow pointing to goal one: establish a learning environment where all students have equitable access and opportunity to learn through discourse.">
            <a:extLst>
              <a:ext uri="{FF2B5EF4-FFF2-40B4-BE49-F238E27FC236}">
                <a16:creationId xmlns:a16="http://schemas.microsoft.com/office/drawing/2014/main" id="{B887C147-7C53-E14D-99BD-A8301D71D9FE}"/>
              </a:ext>
            </a:extLst>
          </p:cNvPr>
          <p:cNvSpPr/>
          <p:nvPr/>
        </p:nvSpPr>
        <p:spPr>
          <a:xfrm>
            <a:off x="0" y="1465857"/>
            <a:ext cx="619125" cy="50010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44820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007C9C3-952F-6002-79BC-22507F720450}"/>
              </a:ext>
            </a:extLst>
          </p:cNvPr>
          <p:cNvSpPr txBox="1">
            <a:spLocks noGrp="1"/>
          </p:cNvSpPr>
          <p:nvPr>
            <p:ph type="title" idx="4294967295"/>
          </p:nvPr>
        </p:nvSpPr>
        <p:spPr>
          <a:xfrm>
            <a:off x="648586" y="185035"/>
            <a:ext cx="10705214"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latin typeface="+mj-lt"/>
              </a:rPr>
              <a:t>Compile</a:t>
            </a:r>
            <a:r>
              <a:rPr kumimoji="0" lang="en-US" sz="4400" b="0" i="0" u="none" strike="noStrike" kern="1200" cap="none" spc="0" normalizeH="0" baseline="0" noProof="0">
                <a:ln>
                  <a:noFill/>
                </a:ln>
                <a:solidFill>
                  <a:srgbClr val="007780"/>
                </a:solidFill>
                <a:effectLst/>
                <a:uLnTx/>
                <a:uFillTx/>
                <a:latin typeface="+mj-lt"/>
                <a:ea typeface="+mj-ea"/>
                <a:cs typeface="+mj-cs"/>
              </a:rPr>
              <a:t> Hailstorm Case Data</a:t>
            </a:r>
          </a:p>
        </p:txBody>
      </p:sp>
      <p:pic>
        <p:nvPicPr>
          <p:cNvPr id="4" name="Picture 3" descr="Symbol denoting the participants are in the adult learner hat. ">
            <a:extLst>
              <a:ext uri="{FF2B5EF4-FFF2-40B4-BE49-F238E27FC236}">
                <a16:creationId xmlns:a16="http://schemas.microsoft.com/office/drawing/2014/main" id="{7361E7CA-7722-7E82-5465-84C44A363FF4}"/>
              </a:ext>
            </a:extLst>
          </p:cNvPr>
          <p:cNvPicPr>
            <a:picLocks noChangeAspect="1"/>
          </p:cNvPicPr>
          <p:nvPr/>
        </p:nvPicPr>
        <p:blipFill>
          <a:blip r:embed="rId3"/>
          <a:stretch>
            <a:fillRect/>
          </a:stretch>
        </p:blipFill>
        <p:spPr>
          <a:xfrm>
            <a:off x="11154790" y="148952"/>
            <a:ext cx="807692" cy="681929"/>
          </a:xfrm>
          <a:prstGeom prst="rect">
            <a:avLst/>
          </a:prstGeom>
        </p:spPr>
      </p:pic>
      <p:sp>
        <p:nvSpPr>
          <p:cNvPr id="3" name="Content Placeholder 2">
            <a:extLst>
              <a:ext uri="{FF2B5EF4-FFF2-40B4-BE49-F238E27FC236}">
                <a16:creationId xmlns:a16="http://schemas.microsoft.com/office/drawing/2014/main" id="{D8C9ACFE-A9FB-D5DB-D542-3B4673869A04}"/>
              </a:ext>
            </a:extLst>
          </p:cNvPr>
          <p:cNvSpPr>
            <a:spLocks noGrp="1"/>
          </p:cNvSpPr>
          <p:nvPr>
            <p:ph idx="4294967295"/>
          </p:nvPr>
        </p:nvSpPr>
        <p:spPr>
          <a:xfrm>
            <a:off x="648586" y="1752514"/>
            <a:ext cx="4114033" cy="3065939"/>
          </a:xfrm>
        </p:spPr>
        <p:txBody>
          <a:bodyPr vert="horz" lIns="91440" tIns="45720" rIns="91440" bIns="45720" rtlCol="0" anchor="t">
            <a:noAutofit/>
          </a:bodyPr>
          <a:lstStyle/>
          <a:p>
            <a:pPr marL="0" indent="0">
              <a:buNone/>
            </a:pPr>
            <a:r>
              <a:rPr lang="en-US" sz="3200" b="0">
                <a:effectLst/>
                <a:latin typeface="+mn-lt"/>
                <a:cs typeface="Arial"/>
              </a:rPr>
              <a:t>Examine the compiled hailstorm data and collect your thoughts to the question below in your notes. </a:t>
            </a:r>
          </a:p>
          <a:p>
            <a:pPr marL="0" indent="0">
              <a:buNone/>
            </a:pPr>
            <a:endParaRPr lang="en-US" sz="1200">
              <a:latin typeface="+mn-lt"/>
              <a:cs typeface="Arial"/>
            </a:endParaRPr>
          </a:p>
          <a:p>
            <a:pPr marL="0" indent="0">
              <a:buNone/>
            </a:pPr>
            <a:r>
              <a:rPr lang="en-US" sz="3200">
                <a:latin typeface="+mn-lt"/>
                <a:cs typeface="Arial"/>
              </a:rPr>
              <a:t>What patterns did you notice in the location, scale, timing and weather conditions?</a:t>
            </a:r>
          </a:p>
          <a:p>
            <a:pPr marL="0" indent="0">
              <a:buNone/>
            </a:pPr>
            <a:endParaRPr lang="en-US" sz="3200">
              <a:latin typeface="+mn-lt"/>
              <a:cs typeface="Arial"/>
            </a:endParaRPr>
          </a:p>
          <a:p>
            <a:pPr marL="0" indent="0">
              <a:buNone/>
            </a:pPr>
            <a:endParaRPr lang="en-US">
              <a:latin typeface="+mn-lt"/>
              <a:cs typeface="Arial"/>
            </a:endParaRPr>
          </a:p>
          <a:p>
            <a:pPr marL="0" indent="0">
              <a:buNone/>
            </a:pPr>
            <a:endParaRPr lang="en-US" sz="3200"/>
          </a:p>
        </p:txBody>
      </p:sp>
      <p:graphicFrame>
        <p:nvGraphicFramePr>
          <p:cNvPr id="2" name="Table 1">
            <a:extLst>
              <a:ext uri="{FF2B5EF4-FFF2-40B4-BE49-F238E27FC236}">
                <a16:creationId xmlns:a16="http://schemas.microsoft.com/office/drawing/2014/main" id="{11CFD23B-6E85-A588-CE38-4A5BDE5A22C8}"/>
              </a:ext>
            </a:extLst>
          </p:cNvPr>
          <p:cNvGraphicFramePr>
            <a:graphicFrameLocks noGrp="1"/>
          </p:cNvGraphicFramePr>
          <p:nvPr>
            <p:extLst>
              <p:ext uri="{D42A27DB-BD31-4B8C-83A1-F6EECF244321}">
                <p14:modId xmlns:p14="http://schemas.microsoft.com/office/powerpoint/2010/main" val="3421868674"/>
              </p:ext>
            </p:extLst>
          </p:nvPr>
        </p:nvGraphicFramePr>
        <p:xfrm>
          <a:off x="4762619" y="1946122"/>
          <a:ext cx="7199863" cy="3737505"/>
        </p:xfrm>
        <a:graphic>
          <a:graphicData uri="http://schemas.openxmlformats.org/drawingml/2006/table">
            <a:tbl>
              <a:tblPr firstRow="1">
                <a:tableStyleId>{0505E3EF-67EA-436B-97B2-0124C06EBD24}</a:tableStyleId>
              </a:tblPr>
              <a:tblGrid>
                <a:gridCol w="725622">
                  <a:extLst>
                    <a:ext uri="{9D8B030D-6E8A-4147-A177-3AD203B41FA5}">
                      <a16:colId xmlns:a16="http://schemas.microsoft.com/office/drawing/2014/main" val="1639338351"/>
                    </a:ext>
                  </a:extLst>
                </a:gridCol>
                <a:gridCol w="1035721">
                  <a:extLst>
                    <a:ext uri="{9D8B030D-6E8A-4147-A177-3AD203B41FA5}">
                      <a16:colId xmlns:a16="http://schemas.microsoft.com/office/drawing/2014/main" val="3437844764"/>
                    </a:ext>
                  </a:extLst>
                </a:gridCol>
                <a:gridCol w="856507">
                  <a:extLst>
                    <a:ext uri="{9D8B030D-6E8A-4147-A177-3AD203B41FA5}">
                      <a16:colId xmlns:a16="http://schemas.microsoft.com/office/drawing/2014/main" val="1806552476"/>
                    </a:ext>
                  </a:extLst>
                </a:gridCol>
                <a:gridCol w="737937">
                  <a:extLst>
                    <a:ext uri="{9D8B030D-6E8A-4147-A177-3AD203B41FA5}">
                      <a16:colId xmlns:a16="http://schemas.microsoft.com/office/drawing/2014/main" val="842490528"/>
                    </a:ext>
                  </a:extLst>
                </a:gridCol>
                <a:gridCol w="770021">
                  <a:extLst>
                    <a:ext uri="{9D8B030D-6E8A-4147-A177-3AD203B41FA5}">
                      <a16:colId xmlns:a16="http://schemas.microsoft.com/office/drawing/2014/main" val="1918146876"/>
                    </a:ext>
                  </a:extLst>
                </a:gridCol>
                <a:gridCol w="866274">
                  <a:extLst>
                    <a:ext uri="{9D8B030D-6E8A-4147-A177-3AD203B41FA5}">
                      <a16:colId xmlns:a16="http://schemas.microsoft.com/office/drawing/2014/main" val="829465631"/>
                    </a:ext>
                  </a:extLst>
                </a:gridCol>
                <a:gridCol w="1106905">
                  <a:extLst>
                    <a:ext uri="{9D8B030D-6E8A-4147-A177-3AD203B41FA5}">
                      <a16:colId xmlns:a16="http://schemas.microsoft.com/office/drawing/2014/main" val="1938019400"/>
                    </a:ext>
                  </a:extLst>
                </a:gridCol>
                <a:gridCol w="1100876">
                  <a:extLst>
                    <a:ext uri="{9D8B030D-6E8A-4147-A177-3AD203B41FA5}">
                      <a16:colId xmlns:a16="http://schemas.microsoft.com/office/drawing/2014/main" val="3470191944"/>
                    </a:ext>
                  </a:extLst>
                </a:gridCol>
              </a:tblGrid>
              <a:tr h="422449">
                <a:tc>
                  <a:txBody>
                    <a:bodyPr/>
                    <a:lstStyle/>
                    <a:p>
                      <a:r>
                        <a:rPr lang="en-US"/>
                        <a:t>State</a:t>
                      </a:r>
                    </a:p>
                  </a:txBody>
                  <a:tcPr/>
                </a:tc>
                <a:tc>
                  <a:txBody>
                    <a:bodyPr/>
                    <a:lstStyle/>
                    <a:p>
                      <a:r>
                        <a:rPr lang="en-US"/>
                        <a:t>Temp (F)</a:t>
                      </a:r>
                    </a:p>
                  </a:txBody>
                  <a:tcPr/>
                </a:tc>
                <a:tc>
                  <a:txBody>
                    <a:bodyPr/>
                    <a:lstStyle/>
                    <a:p>
                      <a:r>
                        <a:rPr lang="en-US"/>
                        <a:t>Humid</a:t>
                      </a:r>
                    </a:p>
                  </a:txBody>
                  <a:tcPr/>
                </a:tc>
                <a:tc>
                  <a:txBody>
                    <a:bodyPr/>
                    <a:lstStyle/>
                    <a:p>
                      <a:r>
                        <a:rPr lang="en-US"/>
                        <a:t>Wind</a:t>
                      </a:r>
                    </a:p>
                  </a:txBody>
                  <a:tcPr/>
                </a:tc>
                <a:tc>
                  <a:txBody>
                    <a:bodyPr/>
                    <a:lstStyle/>
                    <a:p>
                      <a:r>
                        <a:rPr lang="en-US"/>
                        <a:t>Gusts</a:t>
                      </a:r>
                    </a:p>
                  </a:txBody>
                  <a:tcPr/>
                </a:tc>
                <a:tc>
                  <a:txBody>
                    <a:bodyPr/>
                    <a:lstStyle/>
                    <a:p>
                      <a:r>
                        <a:rPr lang="en-US"/>
                        <a:t>Size</a:t>
                      </a:r>
                    </a:p>
                  </a:txBody>
                  <a:tcPr/>
                </a:tc>
                <a:tc>
                  <a:txBody>
                    <a:bodyPr/>
                    <a:lstStyle/>
                    <a:p>
                      <a:r>
                        <a:rPr lang="en-US"/>
                        <a:t>Shape</a:t>
                      </a:r>
                    </a:p>
                  </a:txBody>
                  <a:tcPr/>
                </a:tc>
                <a:tc>
                  <a:txBody>
                    <a:bodyPr/>
                    <a:lstStyle/>
                    <a:p>
                      <a:r>
                        <a:rPr lang="en-US"/>
                        <a:t>Time</a:t>
                      </a:r>
                    </a:p>
                  </a:txBody>
                  <a:tcPr/>
                </a:tc>
                <a:extLst>
                  <a:ext uri="{0D108BD9-81ED-4DB2-BD59-A6C34878D82A}">
                    <a16:rowId xmlns:a16="http://schemas.microsoft.com/office/drawing/2014/main" val="112287995"/>
                  </a:ext>
                </a:extLst>
              </a:tr>
              <a:tr h="428317">
                <a:tc>
                  <a:txBody>
                    <a:bodyPr/>
                    <a:lstStyle/>
                    <a:p>
                      <a:r>
                        <a:rPr lang="en-US" sz="1200"/>
                        <a:t>KS</a:t>
                      </a:r>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367251912"/>
                  </a:ext>
                </a:extLst>
              </a:tr>
              <a:tr h="4283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AZ</a:t>
                      </a:r>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1633058450"/>
                  </a:ext>
                </a:extLst>
              </a:tr>
              <a:tr h="428317">
                <a:tc>
                  <a:txBody>
                    <a:bodyPr/>
                    <a:lstStyle/>
                    <a:p>
                      <a:r>
                        <a:rPr lang="en-US" sz="1200"/>
                        <a:t>OK</a:t>
                      </a:r>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1161741773"/>
                  </a:ext>
                </a:extLst>
              </a:tr>
              <a:tr h="428317">
                <a:tc>
                  <a:txBody>
                    <a:bodyPr/>
                    <a:lstStyle/>
                    <a:p>
                      <a:r>
                        <a:rPr lang="en-US" sz="1200"/>
                        <a:t>TX</a:t>
                      </a:r>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1347338261"/>
                  </a:ext>
                </a:extLst>
              </a:tr>
              <a:tr h="428317">
                <a:tc>
                  <a:txBody>
                    <a:bodyPr/>
                    <a:lstStyle/>
                    <a:p>
                      <a:r>
                        <a:rPr lang="en-US" sz="1200"/>
                        <a:t>Canada</a:t>
                      </a:r>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2874749512"/>
                  </a:ext>
                </a:extLst>
              </a:tr>
              <a:tr h="428317">
                <a:tc>
                  <a:txBody>
                    <a:bodyPr/>
                    <a:lstStyle/>
                    <a:p>
                      <a:r>
                        <a:rPr lang="en-US" sz="1200"/>
                        <a:t>LA</a:t>
                      </a:r>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3485030595"/>
                  </a:ext>
                </a:extLst>
              </a:tr>
              <a:tr h="428317">
                <a:tc>
                  <a:txBody>
                    <a:bodyPr/>
                    <a:lstStyle/>
                    <a:p>
                      <a:r>
                        <a:rPr lang="en-US" sz="1200"/>
                        <a:t>IN</a:t>
                      </a:r>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2227131087"/>
                  </a:ext>
                </a:extLst>
              </a:tr>
              <a:tr h="316837">
                <a:tc>
                  <a:txBody>
                    <a:bodyPr/>
                    <a:lstStyle/>
                    <a:p>
                      <a:r>
                        <a:rPr lang="en-US" sz="1200"/>
                        <a:t>MA</a:t>
                      </a:r>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1172861216"/>
                  </a:ext>
                </a:extLst>
              </a:tr>
            </a:tbl>
          </a:graphicData>
        </a:graphic>
      </p:graphicFrame>
    </p:spTree>
    <p:extLst>
      <p:ext uri="{BB962C8B-B14F-4D97-AF65-F5344CB8AC3E}">
        <p14:creationId xmlns:p14="http://schemas.microsoft.com/office/powerpoint/2010/main" val="40435699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007C9C3-952F-6002-79BC-22507F720450}"/>
              </a:ext>
            </a:extLst>
          </p:cNvPr>
          <p:cNvSpPr txBox="1">
            <a:spLocks noGrp="1"/>
          </p:cNvSpPr>
          <p:nvPr>
            <p:ph type="title" idx="4294967295"/>
          </p:nvPr>
        </p:nvSpPr>
        <p:spPr>
          <a:xfrm>
            <a:off x="648586" y="185035"/>
            <a:ext cx="10705214"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latin typeface="+mj-lt"/>
              </a:rPr>
              <a:t>Compiled </a:t>
            </a:r>
            <a:r>
              <a:rPr kumimoji="0" lang="en-US" sz="4400" b="0" i="0" u="none" strike="noStrike" kern="1200" cap="none" spc="0" normalizeH="0" baseline="0" noProof="0">
                <a:ln>
                  <a:noFill/>
                </a:ln>
                <a:solidFill>
                  <a:srgbClr val="007780"/>
                </a:solidFill>
                <a:effectLst/>
                <a:uLnTx/>
                <a:uFillTx/>
                <a:latin typeface="+mj-lt"/>
                <a:ea typeface="+mj-ea"/>
                <a:cs typeface="+mj-cs"/>
              </a:rPr>
              <a:t>Hailstorm Case Data</a:t>
            </a:r>
          </a:p>
        </p:txBody>
      </p:sp>
      <p:pic>
        <p:nvPicPr>
          <p:cNvPr id="4" name="Picture 3" descr="Symbol denoting the participants are in the adult learner hat. ">
            <a:extLst>
              <a:ext uri="{FF2B5EF4-FFF2-40B4-BE49-F238E27FC236}">
                <a16:creationId xmlns:a16="http://schemas.microsoft.com/office/drawing/2014/main" id="{7361E7CA-7722-7E82-5465-84C44A363FF4}"/>
              </a:ext>
            </a:extLst>
          </p:cNvPr>
          <p:cNvPicPr>
            <a:picLocks noChangeAspect="1"/>
          </p:cNvPicPr>
          <p:nvPr/>
        </p:nvPicPr>
        <p:blipFill>
          <a:blip r:embed="rId3"/>
          <a:stretch>
            <a:fillRect/>
          </a:stretch>
        </p:blipFill>
        <p:spPr>
          <a:xfrm>
            <a:off x="11154790" y="148952"/>
            <a:ext cx="807692" cy="681929"/>
          </a:xfrm>
          <a:prstGeom prst="rect">
            <a:avLst/>
          </a:prstGeom>
        </p:spPr>
      </p:pic>
      <p:sp>
        <p:nvSpPr>
          <p:cNvPr id="3" name="Content Placeholder 2">
            <a:extLst>
              <a:ext uri="{FF2B5EF4-FFF2-40B4-BE49-F238E27FC236}">
                <a16:creationId xmlns:a16="http://schemas.microsoft.com/office/drawing/2014/main" id="{D8C9ACFE-A9FB-D5DB-D542-3B4673869A04}"/>
              </a:ext>
            </a:extLst>
          </p:cNvPr>
          <p:cNvSpPr>
            <a:spLocks noGrp="1"/>
          </p:cNvSpPr>
          <p:nvPr>
            <p:ph idx="4294967295"/>
          </p:nvPr>
        </p:nvSpPr>
        <p:spPr>
          <a:xfrm>
            <a:off x="519376" y="1510598"/>
            <a:ext cx="3952511" cy="3547202"/>
          </a:xfrm>
        </p:spPr>
        <p:txBody>
          <a:bodyPr vert="horz" lIns="91440" tIns="45720" rIns="91440" bIns="45720" rtlCol="0" anchor="t">
            <a:noAutofit/>
          </a:bodyPr>
          <a:lstStyle/>
          <a:p>
            <a:pPr marL="0" indent="0">
              <a:buNone/>
            </a:pPr>
            <a:r>
              <a:rPr lang="en-US" sz="3200" b="0">
                <a:effectLst/>
                <a:latin typeface="+mn-lt"/>
                <a:cs typeface="Arial"/>
              </a:rPr>
              <a:t>Examine the compiled hailstorm data and collect your thoughts to the question below in your notes. </a:t>
            </a:r>
          </a:p>
          <a:p>
            <a:pPr marL="0" indent="0">
              <a:buNone/>
            </a:pPr>
            <a:endParaRPr lang="en-US" sz="1200">
              <a:latin typeface="+mn-lt"/>
              <a:cs typeface="Arial"/>
            </a:endParaRPr>
          </a:p>
          <a:p>
            <a:pPr marL="0" indent="0">
              <a:buNone/>
            </a:pPr>
            <a:r>
              <a:rPr lang="en-US" sz="3200">
                <a:latin typeface="+mn-lt"/>
                <a:cs typeface="Arial"/>
              </a:rPr>
              <a:t>What patterns did you notice in the location, scale, timing and weather conditions?</a:t>
            </a:r>
          </a:p>
          <a:p>
            <a:pPr marL="0" indent="0">
              <a:buNone/>
            </a:pPr>
            <a:endParaRPr lang="en-US" sz="3200">
              <a:latin typeface="+mn-lt"/>
              <a:cs typeface="Arial"/>
            </a:endParaRPr>
          </a:p>
          <a:p>
            <a:pPr marL="0" indent="0">
              <a:buNone/>
            </a:pPr>
            <a:endParaRPr lang="en-US" sz="3200">
              <a:latin typeface="+mn-lt"/>
              <a:cs typeface="Arial"/>
            </a:endParaRPr>
          </a:p>
          <a:p>
            <a:pPr marL="0" indent="0">
              <a:buNone/>
            </a:pPr>
            <a:endParaRPr lang="en-US" sz="3200"/>
          </a:p>
          <a:p>
            <a:pPr marL="0" indent="0">
              <a:buNone/>
            </a:pPr>
            <a:endParaRPr lang="en-US">
              <a:latin typeface="+mn-lt"/>
              <a:cs typeface="Arial"/>
            </a:endParaRPr>
          </a:p>
          <a:p>
            <a:pPr marL="0" indent="0" algn="ctr">
              <a:buNone/>
            </a:pPr>
            <a:endParaRPr lang="en-US" sz="3200" b="0">
              <a:effectLst/>
              <a:latin typeface="+mn-lt"/>
            </a:endParaRPr>
          </a:p>
          <a:p>
            <a:pPr marL="0" indent="0">
              <a:buNone/>
            </a:pPr>
            <a:endParaRPr lang="en-US" sz="3200"/>
          </a:p>
        </p:txBody>
      </p:sp>
      <p:graphicFrame>
        <p:nvGraphicFramePr>
          <p:cNvPr id="2" name="Table 1">
            <a:extLst>
              <a:ext uri="{FF2B5EF4-FFF2-40B4-BE49-F238E27FC236}">
                <a16:creationId xmlns:a16="http://schemas.microsoft.com/office/drawing/2014/main" id="{11CFD23B-6E85-A588-CE38-4A5BDE5A22C8}"/>
              </a:ext>
            </a:extLst>
          </p:cNvPr>
          <p:cNvGraphicFramePr>
            <a:graphicFrameLocks noGrp="1"/>
          </p:cNvGraphicFramePr>
          <p:nvPr/>
        </p:nvGraphicFramePr>
        <p:xfrm>
          <a:off x="4601097" y="1593195"/>
          <a:ext cx="7361385" cy="4023360"/>
        </p:xfrm>
        <a:graphic>
          <a:graphicData uri="http://schemas.openxmlformats.org/drawingml/2006/table">
            <a:tbl>
              <a:tblPr firstRow="1">
                <a:tableStyleId>{0505E3EF-67EA-436B-97B2-0124C06EBD24}</a:tableStyleId>
              </a:tblPr>
              <a:tblGrid>
                <a:gridCol w="708171">
                  <a:extLst>
                    <a:ext uri="{9D8B030D-6E8A-4147-A177-3AD203B41FA5}">
                      <a16:colId xmlns:a16="http://schemas.microsoft.com/office/drawing/2014/main" val="1639338351"/>
                    </a:ext>
                  </a:extLst>
                </a:gridCol>
                <a:gridCol w="1064352">
                  <a:extLst>
                    <a:ext uri="{9D8B030D-6E8A-4147-A177-3AD203B41FA5}">
                      <a16:colId xmlns:a16="http://schemas.microsoft.com/office/drawing/2014/main" val="3437844764"/>
                    </a:ext>
                  </a:extLst>
                </a:gridCol>
                <a:gridCol w="859176">
                  <a:extLst>
                    <a:ext uri="{9D8B030D-6E8A-4147-A177-3AD203B41FA5}">
                      <a16:colId xmlns:a16="http://schemas.microsoft.com/office/drawing/2014/main" val="1806552476"/>
                    </a:ext>
                  </a:extLst>
                </a:gridCol>
                <a:gridCol w="718117">
                  <a:extLst>
                    <a:ext uri="{9D8B030D-6E8A-4147-A177-3AD203B41FA5}">
                      <a16:colId xmlns:a16="http://schemas.microsoft.com/office/drawing/2014/main" val="842490528"/>
                    </a:ext>
                  </a:extLst>
                </a:gridCol>
                <a:gridCol w="782234">
                  <a:extLst>
                    <a:ext uri="{9D8B030D-6E8A-4147-A177-3AD203B41FA5}">
                      <a16:colId xmlns:a16="http://schemas.microsoft.com/office/drawing/2014/main" val="1918146876"/>
                    </a:ext>
                  </a:extLst>
                </a:gridCol>
                <a:gridCol w="910470">
                  <a:extLst>
                    <a:ext uri="{9D8B030D-6E8A-4147-A177-3AD203B41FA5}">
                      <a16:colId xmlns:a16="http://schemas.microsoft.com/office/drawing/2014/main" val="829465631"/>
                    </a:ext>
                  </a:extLst>
                </a:gridCol>
                <a:gridCol w="1038705">
                  <a:extLst>
                    <a:ext uri="{9D8B030D-6E8A-4147-A177-3AD203B41FA5}">
                      <a16:colId xmlns:a16="http://schemas.microsoft.com/office/drawing/2014/main" val="1938019400"/>
                    </a:ext>
                  </a:extLst>
                </a:gridCol>
                <a:gridCol w="1280160">
                  <a:extLst>
                    <a:ext uri="{9D8B030D-6E8A-4147-A177-3AD203B41FA5}">
                      <a16:colId xmlns:a16="http://schemas.microsoft.com/office/drawing/2014/main" val="3470191944"/>
                    </a:ext>
                  </a:extLst>
                </a:gridCol>
              </a:tblGrid>
              <a:tr h="0">
                <a:tc>
                  <a:txBody>
                    <a:bodyPr/>
                    <a:lstStyle/>
                    <a:p>
                      <a:r>
                        <a:rPr lang="en-US"/>
                        <a:t>State</a:t>
                      </a:r>
                    </a:p>
                  </a:txBody>
                  <a:tcPr/>
                </a:tc>
                <a:tc>
                  <a:txBody>
                    <a:bodyPr/>
                    <a:lstStyle/>
                    <a:p>
                      <a:r>
                        <a:rPr lang="en-US"/>
                        <a:t>Temp (F)</a:t>
                      </a:r>
                    </a:p>
                  </a:txBody>
                  <a:tcPr/>
                </a:tc>
                <a:tc>
                  <a:txBody>
                    <a:bodyPr/>
                    <a:lstStyle/>
                    <a:p>
                      <a:r>
                        <a:rPr lang="en-US"/>
                        <a:t>Humid</a:t>
                      </a:r>
                    </a:p>
                  </a:txBody>
                  <a:tcPr/>
                </a:tc>
                <a:tc>
                  <a:txBody>
                    <a:bodyPr/>
                    <a:lstStyle/>
                    <a:p>
                      <a:r>
                        <a:rPr lang="en-US"/>
                        <a:t>Wind</a:t>
                      </a:r>
                    </a:p>
                  </a:txBody>
                  <a:tcPr/>
                </a:tc>
                <a:tc>
                  <a:txBody>
                    <a:bodyPr/>
                    <a:lstStyle/>
                    <a:p>
                      <a:r>
                        <a:rPr lang="en-US"/>
                        <a:t>Gusts</a:t>
                      </a:r>
                    </a:p>
                  </a:txBody>
                  <a:tcPr/>
                </a:tc>
                <a:tc>
                  <a:txBody>
                    <a:bodyPr/>
                    <a:lstStyle/>
                    <a:p>
                      <a:r>
                        <a:rPr lang="en-US"/>
                        <a:t>Size</a:t>
                      </a:r>
                    </a:p>
                  </a:txBody>
                  <a:tcPr/>
                </a:tc>
                <a:tc>
                  <a:txBody>
                    <a:bodyPr/>
                    <a:lstStyle/>
                    <a:p>
                      <a:r>
                        <a:rPr lang="en-US"/>
                        <a:t>Shape</a:t>
                      </a:r>
                    </a:p>
                  </a:txBody>
                  <a:tcPr/>
                </a:tc>
                <a:tc>
                  <a:txBody>
                    <a:bodyPr/>
                    <a:lstStyle/>
                    <a:p>
                      <a:r>
                        <a:rPr lang="en-US"/>
                        <a:t>Time</a:t>
                      </a:r>
                    </a:p>
                  </a:txBody>
                  <a:tcPr/>
                </a:tc>
                <a:extLst>
                  <a:ext uri="{0D108BD9-81ED-4DB2-BD59-A6C34878D82A}">
                    <a16:rowId xmlns:a16="http://schemas.microsoft.com/office/drawing/2014/main" val="112287995"/>
                  </a:ext>
                </a:extLst>
              </a:tr>
              <a:tr h="370840">
                <a:tc>
                  <a:txBody>
                    <a:bodyPr/>
                    <a:lstStyle/>
                    <a:p>
                      <a:r>
                        <a:rPr lang="en-US" sz="1200"/>
                        <a:t>KS</a:t>
                      </a:r>
                    </a:p>
                  </a:txBody>
                  <a:tcPr/>
                </a:tc>
                <a:tc>
                  <a:txBody>
                    <a:bodyPr/>
                    <a:lstStyle/>
                    <a:p>
                      <a:r>
                        <a:rPr lang="en-US" sz="1200"/>
                        <a:t>59</a:t>
                      </a:r>
                    </a:p>
                  </a:txBody>
                  <a:tcPr/>
                </a:tc>
                <a:tc>
                  <a:txBody>
                    <a:bodyPr/>
                    <a:lstStyle/>
                    <a:p>
                      <a:r>
                        <a:rPr lang="en-US" sz="1200"/>
                        <a:t>78%</a:t>
                      </a:r>
                    </a:p>
                  </a:txBody>
                  <a:tcPr/>
                </a:tc>
                <a:tc>
                  <a:txBody>
                    <a:bodyPr/>
                    <a:lstStyle/>
                    <a:p>
                      <a:r>
                        <a:rPr lang="en-US" sz="1200"/>
                        <a:t>High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High</a:t>
                      </a:r>
                    </a:p>
                  </a:txBody>
                  <a:tcPr/>
                </a:tc>
                <a:tc>
                  <a:txBody>
                    <a:bodyPr/>
                    <a:lstStyle/>
                    <a:p>
                      <a:r>
                        <a:rPr lang="en-US" sz="1200"/>
                        <a:t>40 mm</a:t>
                      </a:r>
                    </a:p>
                  </a:txBody>
                  <a:tcPr/>
                </a:tc>
                <a:tc>
                  <a:txBody>
                    <a:bodyPr/>
                    <a:lstStyle/>
                    <a:p>
                      <a:r>
                        <a:rPr lang="en-US" sz="1200"/>
                        <a:t>1 thick line</a:t>
                      </a:r>
                    </a:p>
                  </a:txBody>
                  <a:tcPr/>
                </a:tc>
                <a:tc>
                  <a:txBody>
                    <a:bodyPr/>
                    <a:lstStyle/>
                    <a:p>
                      <a:r>
                        <a:rPr lang="en-US" sz="1200"/>
                        <a:t>Afternoon</a:t>
                      </a:r>
                    </a:p>
                    <a:p>
                      <a:r>
                        <a:rPr lang="en-US" sz="1200"/>
                        <a:t>Spring</a:t>
                      </a:r>
                    </a:p>
                  </a:txBody>
                  <a:tcPr/>
                </a:tc>
                <a:extLst>
                  <a:ext uri="{0D108BD9-81ED-4DB2-BD59-A6C34878D82A}">
                    <a16:rowId xmlns:a16="http://schemas.microsoft.com/office/drawing/2014/main" val="367251912"/>
                  </a:ext>
                </a:extLst>
              </a:tr>
              <a:tr h="370840">
                <a:tc>
                  <a:txBody>
                    <a:bodyPr/>
                    <a:lstStyle/>
                    <a:p>
                      <a:r>
                        <a:rPr lang="en-US" sz="1200"/>
                        <a:t>AZ</a:t>
                      </a:r>
                    </a:p>
                  </a:txBody>
                  <a:tcPr/>
                </a:tc>
                <a:tc>
                  <a:txBody>
                    <a:bodyPr/>
                    <a:lstStyle/>
                    <a:p>
                      <a:r>
                        <a:rPr lang="en-US" sz="1200"/>
                        <a:t>68</a:t>
                      </a:r>
                    </a:p>
                  </a:txBody>
                  <a:tcPr/>
                </a:tc>
                <a:tc>
                  <a:txBody>
                    <a:bodyPr/>
                    <a:lstStyle/>
                    <a:p>
                      <a:r>
                        <a:rPr lang="en-US" sz="1200"/>
                        <a:t>94%</a:t>
                      </a:r>
                    </a:p>
                  </a:txBody>
                  <a:tcPr/>
                </a:tc>
                <a:tc>
                  <a:txBody>
                    <a:bodyPr/>
                    <a:lstStyle/>
                    <a:p>
                      <a:r>
                        <a:rPr lang="en-US" sz="1200"/>
                        <a:t>High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High</a:t>
                      </a:r>
                    </a:p>
                  </a:txBody>
                  <a:tcPr/>
                </a:tc>
                <a:tc>
                  <a:txBody>
                    <a:bodyPr/>
                    <a:lstStyle/>
                    <a:p>
                      <a:r>
                        <a:rPr lang="en-US" sz="1200"/>
                        <a:t>30 mm</a:t>
                      </a:r>
                    </a:p>
                  </a:txBody>
                  <a:tcPr/>
                </a:tc>
                <a:tc>
                  <a:txBody>
                    <a:bodyPr/>
                    <a:lstStyle/>
                    <a:p>
                      <a:r>
                        <a:rPr lang="en-US" sz="1200"/>
                        <a:t>2 lines</a:t>
                      </a:r>
                    </a:p>
                  </a:txBody>
                  <a:tcPr/>
                </a:tc>
                <a:tc>
                  <a:txBody>
                    <a:bodyPr/>
                    <a:lstStyle/>
                    <a:p>
                      <a:r>
                        <a:rPr lang="en-US" sz="1200"/>
                        <a:t>Afternoon </a:t>
                      </a:r>
                    </a:p>
                    <a:p>
                      <a:r>
                        <a:rPr lang="en-US" sz="1200"/>
                        <a:t>Fall</a:t>
                      </a:r>
                    </a:p>
                  </a:txBody>
                  <a:tcPr/>
                </a:tc>
                <a:extLst>
                  <a:ext uri="{0D108BD9-81ED-4DB2-BD59-A6C34878D82A}">
                    <a16:rowId xmlns:a16="http://schemas.microsoft.com/office/drawing/2014/main" val="1633058450"/>
                  </a:ext>
                </a:extLst>
              </a:tr>
              <a:tr h="370840">
                <a:tc>
                  <a:txBody>
                    <a:bodyPr/>
                    <a:lstStyle/>
                    <a:p>
                      <a:r>
                        <a:rPr lang="en-US" sz="1200"/>
                        <a:t>OK</a:t>
                      </a:r>
                    </a:p>
                  </a:txBody>
                  <a:tcPr/>
                </a:tc>
                <a:tc>
                  <a:txBody>
                    <a:bodyPr/>
                    <a:lstStyle/>
                    <a:p>
                      <a:r>
                        <a:rPr lang="en-US" sz="1200"/>
                        <a:t>77</a:t>
                      </a:r>
                    </a:p>
                  </a:txBody>
                  <a:tcPr/>
                </a:tc>
                <a:tc>
                  <a:txBody>
                    <a:bodyPr/>
                    <a:lstStyle/>
                    <a:p>
                      <a:r>
                        <a:rPr lang="en-US" sz="1200"/>
                        <a:t>79%</a:t>
                      </a:r>
                    </a:p>
                  </a:txBody>
                  <a:tcPr/>
                </a:tc>
                <a:tc>
                  <a:txBody>
                    <a:bodyPr/>
                    <a:lstStyle/>
                    <a:p>
                      <a:r>
                        <a:rPr lang="en-US" sz="1200"/>
                        <a:t>High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High</a:t>
                      </a:r>
                    </a:p>
                  </a:txBody>
                  <a:tcPr/>
                </a:tc>
                <a:tc>
                  <a:txBody>
                    <a:bodyPr/>
                    <a:lstStyle/>
                    <a:p>
                      <a:r>
                        <a:rPr lang="en-US" sz="1200"/>
                        <a:t>60 mm</a:t>
                      </a:r>
                    </a:p>
                  </a:txBody>
                  <a:tcPr/>
                </a:tc>
                <a:tc>
                  <a:txBody>
                    <a:bodyPr/>
                    <a:lstStyle/>
                    <a:p>
                      <a:r>
                        <a:rPr lang="en-US" sz="1200"/>
                        <a:t>2 train track lines</a:t>
                      </a:r>
                    </a:p>
                  </a:txBody>
                  <a:tcPr/>
                </a:tc>
                <a:tc>
                  <a:txBody>
                    <a:bodyPr/>
                    <a:lstStyle/>
                    <a:p>
                      <a:r>
                        <a:rPr lang="en-US" sz="1200"/>
                        <a:t>Evening</a:t>
                      </a:r>
                    </a:p>
                    <a:p>
                      <a:r>
                        <a:rPr lang="en-US" sz="1200"/>
                        <a:t>Spring</a:t>
                      </a:r>
                    </a:p>
                  </a:txBody>
                  <a:tcPr/>
                </a:tc>
                <a:extLst>
                  <a:ext uri="{0D108BD9-81ED-4DB2-BD59-A6C34878D82A}">
                    <a16:rowId xmlns:a16="http://schemas.microsoft.com/office/drawing/2014/main" val="1161741773"/>
                  </a:ext>
                </a:extLst>
              </a:tr>
              <a:tr h="370840">
                <a:tc>
                  <a:txBody>
                    <a:bodyPr/>
                    <a:lstStyle/>
                    <a:p>
                      <a:r>
                        <a:rPr lang="en-US" sz="1200"/>
                        <a:t>TX</a:t>
                      </a:r>
                    </a:p>
                  </a:txBody>
                  <a:tcPr/>
                </a:tc>
                <a:tc>
                  <a:txBody>
                    <a:bodyPr/>
                    <a:lstStyle/>
                    <a:p>
                      <a:r>
                        <a:rPr lang="en-US" sz="1200"/>
                        <a:t>66</a:t>
                      </a:r>
                    </a:p>
                  </a:txBody>
                  <a:tcPr/>
                </a:tc>
                <a:tc>
                  <a:txBody>
                    <a:bodyPr/>
                    <a:lstStyle/>
                    <a:p>
                      <a:r>
                        <a:rPr lang="en-US" sz="1200"/>
                        <a:t>75%</a:t>
                      </a:r>
                    </a:p>
                  </a:txBody>
                  <a:tcPr/>
                </a:tc>
                <a:tc>
                  <a:txBody>
                    <a:bodyPr/>
                    <a:lstStyle/>
                    <a:p>
                      <a:r>
                        <a:rPr lang="en-US" sz="1200"/>
                        <a:t>High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High</a:t>
                      </a:r>
                    </a:p>
                  </a:txBody>
                  <a:tcPr/>
                </a:tc>
                <a:tc>
                  <a:txBody>
                    <a:bodyPr/>
                    <a:lstStyle/>
                    <a:p>
                      <a:r>
                        <a:rPr lang="en-US" sz="1200"/>
                        <a:t>10-20 mm</a:t>
                      </a:r>
                    </a:p>
                  </a:txBody>
                  <a:tcPr/>
                </a:tc>
                <a:tc>
                  <a:txBody>
                    <a:bodyPr/>
                    <a:lstStyle/>
                    <a:p>
                      <a:r>
                        <a:rPr lang="en-US" sz="1200"/>
                        <a:t>3 slashes</a:t>
                      </a:r>
                    </a:p>
                  </a:txBody>
                  <a:tcPr/>
                </a:tc>
                <a:tc>
                  <a:txBody>
                    <a:bodyPr/>
                    <a:lstStyle/>
                    <a:p>
                      <a:r>
                        <a:rPr lang="en-US" sz="1200"/>
                        <a:t>Evening </a:t>
                      </a:r>
                    </a:p>
                    <a:p>
                      <a:r>
                        <a:rPr lang="en-US" sz="1200"/>
                        <a:t>Summer</a:t>
                      </a:r>
                    </a:p>
                  </a:txBody>
                  <a:tcPr/>
                </a:tc>
                <a:extLst>
                  <a:ext uri="{0D108BD9-81ED-4DB2-BD59-A6C34878D82A}">
                    <a16:rowId xmlns:a16="http://schemas.microsoft.com/office/drawing/2014/main" val="1347338261"/>
                  </a:ext>
                </a:extLst>
              </a:tr>
              <a:tr h="370840">
                <a:tc>
                  <a:txBody>
                    <a:bodyPr/>
                    <a:lstStyle/>
                    <a:p>
                      <a:r>
                        <a:rPr lang="en-US" sz="1200"/>
                        <a:t>Canada</a:t>
                      </a:r>
                    </a:p>
                  </a:txBody>
                  <a:tcPr/>
                </a:tc>
                <a:tc>
                  <a:txBody>
                    <a:bodyPr/>
                    <a:lstStyle/>
                    <a:p>
                      <a:r>
                        <a:rPr lang="en-US" sz="1200"/>
                        <a:t>32, 64</a:t>
                      </a:r>
                    </a:p>
                  </a:txBody>
                  <a:tcPr/>
                </a:tc>
                <a:tc>
                  <a:txBody>
                    <a:bodyPr/>
                    <a:lstStyle/>
                    <a:p>
                      <a:r>
                        <a:rPr lang="en-US" sz="1200"/>
                        <a:t>59-82%</a:t>
                      </a:r>
                    </a:p>
                  </a:txBody>
                  <a:tcPr/>
                </a:tc>
                <a:tc>
                  <a:txBody>
                    <a:bodyPr/>
                    <a:lstStyle/>
                    <a:p>
                      <a:r>
                        <a:rPr lang="en-US" sz="1200"/>
                        <a:t>High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High</a:t>
                      </a:r>
                    </a:p>
                  </a:txBody>
                  <a:tcPr/>
                </a:tc>
                <a:tc>
                  <a:txBody>
                    <a:bodyPr/>
                    <a:lstStyle/>
                    <a:p>
                      <a:r>
                        <a:rPr lang="en-US" sz="1200"/>
                        <a:t>?</a:t>
                      </a:r>
                    </a:p>
                  </a:txBody>
                  <a:tcPr/>
                </a:tc>
                <a:tc>
                  <a:txBody>
                    <a:bodyPr/>
                    <a:lstStyle/>
                    <a:p>
                      <a:r>
                        <a:rPr lang="en-US" sz="1200"/>
                        <a:t>?</a:t>
                      </a:r>
                    </a:p>
                  </a:txBody>
                  <a:tcPr/>
                </a:tc>
                <a:tc>
                  <a:txBody>
                    <a:bodyPr/>
                    <a:lstStyle/>
                    <a:p>
                      <a:r>
                        <a:rPr lang="en-US" sz="1200"/>
                        <a:t>Evening </a:t>
                      </a:r>
                    </a:p>
                    <a:p>
                      <a:r>
                        <a:rPr lang="en-US" sz="1200"/>
                        <a:t>Summer</a:t>
                      </a:r>
                    </a:p>
                  </a:txBody>
                  <a:tcPr/>
                </a:tc>
                <a:extLst>
                  <a:ext uri="{0D108BD9-81ED-4DB2-BD59-A6C34878D82A}">
                    <a16:rowId xmlns:a16="http://schemas.microsoft.com/office/drawing/2014/main" val="2874749512"/>
                  </a:ext>
                </a:extLst>
              </a:tr>
              <a:tr h="370840">
                <a:tc>
                  <a:txBody>
                    <a:bodyPr/>
                    <a:lstStyle/>
                    <a:p>
                      <a:r>
                        <a:rPr lang="en-US" sz="1200"/>
                        <a:t>LA</a:t>
                      </a:r>
                    </a:p>
                  </a:txBody>
                  <a:tcPr/>
                </a:tc>
                <a:tc>
                  <a:txBody>
                    <a:bodyPr/>
                    <a:lstStyle/>
                    <a:p>
                      <a:r>
                        <a:rPr lang="en-US" sz="1200"/>
                        <a:t>61</a:t>
                      </a:r>
                    </a:p>
                  </a:txBody>
                  <a:tcPr/>
                </a:tc>
                <a:tc>
                  <a:txBody>
                    <a:bodyPr/>
                    <a:lstStyle/>
                    <a:p>
                      <a:r>
                        <a:rPr lang="en-US" sz="1200"/>
                        <a:t>94%</a:t>
                      </a:r>
                    </a:p>
                  </a:txBody>
                  <a:tcPr/>
                </a:tc>
                <a:tc>
                  <a:txBody>
                    <a:bodyPr/>
                    <a:lstStyle/>
                    <a:p>
                      <a:r>
                        <a:rPr lang="en-US" sz="1200"/>
                        <a:t>High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High</a:t>
                      </a:r>
                    </a:p>
                  </a:txBody>
                  <a:tcPr/>
                </a:tc>
                <a:tc>
                  <a:txBody>
                    <a:bodyPr/>
                    <a:lstStyle/>
                    <a:p>
                      <a:r>
                        <a:rPr lang="en-US" sz="1200"/>
                        <a:t>30 mm</a:t>
                      </a:r>
                    </a:p>
                  </a:txBody>
                  <a:tcPr/>
                </a:tc>
                <a:tc>
                  <a:txBody>
                    <a:bodyPr/>
                    <a:lstStyle/>
                    <a:p>
                      <a:r>
                        <a:rPr lang="en-US" sz="1200"/>
                        <a:t>1 thick line</a:t>
                      </a:r>
                    </a:p>
                  </a:txBody>
                  <a:tcPr/>
                </a:tc>
                <a:tc>
                  <a:txBody>
                    <a:bodyPr/>
                    <a:lstStyle/>
                    <a:p>
                      <a:r>
                        <a:rPr lang="en-US" sz="1200"/>
                        <a:t>Evening </a:t>
                      </a:r>
                    </a:p>
                    <a:p>
                      <a:r>
                        <a:rPr lang="en-US" sz="1200"/>
                        <a:t>Winter</a:t>
                      </a:r>
                    </a:p>
                  </a:txBody>
                  <a:tcPr/>
                </a:tc>
                <a:extLst>
                  <a:ext uri="{0D108BD9-81ED-4DB2-BD59-A6C34878D82A}">
                    <a16:rowId xmlns:a16="http://schemas.microsoft.com/office/drawing/2014/main" val="3485030595"/>
                  </a:ext>
                </a:extLst>
              </a:tr>
              <a:tr h="370840">
                <a:tc>
                  <a:txBody>
                    <a:bodyPr/>
                    <a:lstStyle/>
                    <a:p>
                      <a:r>
                        <a:rPr lang="en-US" sz="1200"/>
                        <a:t>IN</a:t>
                      </a:r>
                    </a:p>
                  </a:txBody>
                  <a:tcPr/>
                </a:tc>
                <a:tc>
                  <a:txBody>
                    <a:bodyPr/>
                    <a:lstStyle/>
                    <a:p>
                      <a:r>
                        <a:rPr lang="en-US" sz="1200"/>
                        <a:t>82</a:t>
                      </a:r>
                    </a:p>
                  </a:txBody>
                  <a:tcPr/>
                </a:tc>
                <a:tc>
                  <a:txBody>
                    <a:bodyPr/>
                    <a:lstStyle/>
                    <a:p>
                      <a:r>
                        <a:rPr lang="en-US" sz="1200"/>
                        <a:t>74%</a:t>
                      </a:r>
                    </a:p>
                  </a:txBody>
                  <a:tcPr/>
                </a:tc>
                <a:tc>
                  <a:txBody>
                    <a:bodyPr/>
                    <a:lstStyle/>
                    <a:p>
                      <a:r>
                        <a:rPr lang="en-US" sz="1200"/>
                        <a:t>Low</a:t>
                      </a:r>
                    </a:p>
                  </a:txBody>
                  <a:tcPr/>
                </a:tc>
                <a:tc>
                  <a:txBody>
                    <a:bodyPr/>
                    <a:lstStyle/>
                    <a:p>
                      <a:r>
                        <a:rPr lang="en-US" sz="1200"/>
                        <a:t>-------</a:t>
                      </a:r>
                    </a:p>
                  </a:txBody>
                  <a:tcPr/>
                </a:tc>
                <a:tc>
                  <a:txBody>
                    <a:bodyPr/>
                    <a:lstStyle/>
                    <a:p>
                      <a:r>
                        <a:rPr lang="en-US" sz="1200"/>
                        <a:t>50 mm</a:t>
                      </a:r>
                    </a:p>
                  </a:txBody>
                  <a:tcPr/>
                </a:tc>
                <a:tc>
                  <a:txBody>
                    <a:bodyPr/>
                    <a:lstStyle/>
                    <a:p>
                      <a:r>
                        <a:rPr lang="en-US" sz="1200"/>
                        <a:t>1 thickish line</a:t>
                      </a:r>
                    </a:p>
                  </a:txBody>
                  <a:tcPr/>
                </a:tc>
                <a:tc>
                  <a:txBody>
                    <a:bodyPr/>
                    <a:lstStyle/>
                    <a:p>
                      <a:r>
                        <a:rPr lang="en-US" sz="1200"/>
                        <a:t>Summer Evening</a:t>
                      </a:r>
                    </a:p>
                  </a:txBody>
                  <a:tcPr/>
                </a:tc>
                <a:extLst>
                  <a:ext uri="{0D108BD9-81ED-4DB2-BD59-A6C34878D82A}">
                    <a16:rowId xmlns:a16="http://schemas.microsoft.com/office/drawing/2014/main" val="2227131087"/>
                  </a:ext>
                </a:extLst>
              </a:tr>
              <a:tr h="370840">
                <a:tc>
                  <a:txBody>
                    <a:bodyPr/>
                    <a:lstStyle/>
                    <a:p>
                      <a:r>
                        <a:rPr lang="en-US" sz="1200"/>
                        <a:t>MA</a:t>
                      </a:r>
                    </a:p>
                  </a:txBody>
                  <a:tcPr/>
                </a:tc>
                <a:tc>
                  <a:txBody>
                    <a:bodyPr/>
                    <a:lstStyle/>
                    <a:p>
                      <a:r>
                        <a:rPr lang="en-US" sz="1200"/>
                        <a:t>Lower</a:t>
                      </a:r>
                    </a:p>
                  </a:txBody>
                  <a:tcPr/>
                </a:tc>
                <a:tc>
                  <a:txBody>
                    <a:bodyPr/>
                    <a:lstStyle/>
                    <a:p>
                      <a:r>
                        <a:rPr lang="en-US" sz="1200"/>
                        <a:t>87%</a:t>
                      </a:r>
                    </a:p>
                  </a:txBody>
                  <a:tcPr/>
                </a:tc>
                <a:tc>
                  <a:txBody>
                    <a:bodyPr/>
                    <a:lstStyle/>
                    <a:p>
                      <a:r>
                        <a:rPr lang="en-US" sz="1200"/>
                        <a:t>High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High</a:t>
                      </a:r>
                    </a:p>
                  </a:txBody>
                  <a:tcPr/>
                </a:tc>
                <a:tc>
                  <a:txBody>
                    <a:bodyPr/>
                    <a:lstStyle/>
                    <a:p>
                      <a:r>
                        <a:rPr lang="en-US" sz="1200"/>
                        <a:t>45 mm</a:t>
                      </a:r>
                    </a:p>
                  </a:txBody>
                  <a:tcPr/>
                </a:tc>
                <a:tc>
                  <a:txBody>
                    <a:bodyPr/>
                    <a:lstStyle/>
                    <a:p>
                      <a:r>
                        <a:rPr lang="en-US" sz="1200"/>
                        <a:t>1 skinny line</a:t>
                      </a:r>
                    </a:p>
                  </a:txBody>
                  <a:tcPr/>
                </a:tc>
                <a:tc>
                  <a:txBody>
                    <a:bodyPr/>
                    <a:lstStyle/>
                    <a:p>
                      <a:r>
                        <a:rPr lang="en-US" sz="1200"/>
                        <a:t>Afternoon </a:t>
                      </a:r>
                    </a:p>
                    <a:p>
                      <a:r>
                        <a:rPr lang="en-US" sz="1200"/>
                        <a:t>Spring</a:t>
                      </a:r>
                    </a:p>
                  </a:txBody>
                  <a:tcPr/>
                </a:tc>
                <a:extLst>
                  <a:ext uri="{0D108BD9-81ED-4DB2-BD59-A6C34878D82A}">
                    <a16:rowId xmlns:a16="http://schemas.microsoft.com/office/drawing/2014/main" val="1172861216"/>
                  </a:ext>
                </a:extLst>
              </a:tr>
            </a:tbl>
          </a:graphicData>
        </a:graphic>
      </p:graphicFrame>
    </p:spTree>
    <p:extLst>
      <p:ext uri="{BB962C8B-B14F-4D97-AF65-F5344CB8AC3E}">
        <p14:creationId xmlns:p14="http://schemas.microsoft.com/office/powerpoint/2010/main" val="30934789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99599D2-D912-68C0-D537-9BDE215E002E}"/>
              </a:ext>
            </a:extLst>
          </p:cNvPr>
          <p:cNvSpPr txBox="1">
            <a:spLocks noGrp="1"/>
          </p:cNvSpPr>
          <p:nvPr>
            <p:ph type="title" idx="4294967295"/>
          </p:nvPr>
        </p:nvSpPr>
        <p:spPr>
          <a:xfrm>
            <a:off x="471055" y="101888"/>
            <a:ext cx="10515600" cy="11197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007780"/>
                </a:solidFill>
                <a:effectLst/>
                <a:uLnTx/>
                <a:uFillTx/>
                <a:latin typeface="+mj-lt"/>
                <a:ea typeface="+mj-ea"/>
                <a:cs typeface="+mj-cs"/>
              </a:rPr>
              <a:t>Group Discussion</a:t>
            </a:r>
          </a:p>
        </p:txBody>
      </p:sp>
      <p:pic>
        <p:nvPicPr>
          <p:cNvPr id="14" name="Picture 13" descr="Symbol denoting the participants are in the adult learner hat. ">
            <a:extLst>
              <a:ext uri="{FF2B5EF4-FFF2-40B4-BE49-F238E27FC236}">
                <a16:creationId xmlns:a16="http://schemas.microsoft.com/office/drawing/2014/main" id="{544D5793-F88E-F88D-C8DF-BB76CF33BFB0}"/>
              </a:ext>
            </a:extLst>
          </p:cNvPr>
          <p:cNvPicPr>
            <a:picLocks noChangeAspect="1"/>
          </p:cNvPicPr>
          <p:nvPr/>
        </p:nvPicPr>
        <p:blipFill>
          <a:blip r:embed="rId3"/>
          <a:stretch>
            <a:fillRect/>
          </a:stretch>
        </p:blipFill>
        <p:spPr>
          <a:xfrm>
            <a:off x="11225586" y="89563"/>
            <a:ext cx="832654" cy="668973"/>
          </a:xfrm>
          <a:prstGeom prst="rect">
            <a:avLst/>
          </a:prstGeom>
        </p:spPr>
      </p:pic>
      <p:sp>
        <p:nvSpPr>
          <p:cNvPr id="3" name="Content Placeholder 2">
            <a:extLst>
              <a:ext uri="{FF2B5EF4-FFF2-40B4-BE49-F238E27FC236}">
                <a16:creationId xmlns:a16="http://schemas.microsoft.com/office/drawing/2014/main" id="{BF6D37D5-52A5-63F5-581C-C0110CFB856B}"/>
              </a:ext>
            </a:extLst>
          </p:cNvPr>
          <p:cNvSpPr>
            <a:spLocks noGrp="1"/>
          </p:cNvSpPr>
          <p:nvPr>
            <p:ph idx="4294967295"/>
          </p:nvPr>
        </p:nvSpPr>
        <p:spPr>
          <a:xfrm>
            <a:off x="471055" y="1272247"/>
            <a:ext cx="4856163" cy="4352925"/>
          </a:xfrm>
        </p:spPr>
        <p:txBody>
          <a:bodyPr vert="horz" lIns="91440" tIns="45720" rIns="91440" bIns="45720" rtlCol="0" anchor="t">
            <a:normAutofit lnSpcReduction="10000"/>
          </a:bodyPr>
          <a:lstStyle/>
          <a:p>
            <a:pPr marL="0" indent="0">
              <a:buNone/>
            </a:pPr>
            <a:r>
              <a:rPr lang="en-US">
                <a:latin typeface="+mn-lt"/>
                <a:cs typeface="Arial"/>
              </a:rPr>
              <a:t>Discuss the following questions in whole group using the sentence stems to the right:</a:t>
            </a:r>
          </a:p>
          <a:p>
            <a:r>
              <a:rPr lang="en-US">
                <a:latin typeface="+mn-lt"/>
                <a:cs typeface="Arial"/>
              </a:rPr>
              <a:t>What patterns did you notice in the location, scale, timing and weather conditions?</a:t>
            </a:r>
          </a:p>
          <a:p>
            <a:r>
              <a:rPr lang="en-US">
                <a:latin typeface="+mn-lt"/>
                <a:cs typeface="Arial"/>
              </a:rPr>
              <a:t>Based on those patterns, what can we determine about the commonalities between most hail events? </a:t>
            </a:r>
          </a:p>
        </p:txBody>
      </p:sp>
      <p:graphicFrame>
        <p:nvGraphicFramePr>
          <p:cNvPr id="4" name="Table 3">
            <a:extLst>
              <a:ext uri="{FF2B5EF4-FFF2-40B4-BE49-F238E27FC236}">
                <a16:creationId xmlns:a16="http://schemas.microsoft.com/office/drawing/2014/main" id="{D1C36245-3DDE-E7CE-CAFD-7A117F1B4AA9}"/>
              </a:ext>
            </a:extLst>
          </p:cNvPr>
          <p:cNvGraphicFramePr>
            <a:graphicFrameLocks noGrp="1"/>
          </p:cNvGraphicFramePr>
          <p:nvPr>
            <p:extLst>
              <p:ext uri="{D42A27DB-BD31-4B8C-83A1-F6EECF244321}">
                <p14:modId xmlns:p14="http://schemas.microsoft.com/office/powerpoint/2010/main" val="900723120"/>
              </p:ext>
            </p:extLst>
          </p:nvPr>
        </p:nvGraphicFramePr>
        <p:xfrm>
          <a:off x="5989907" y="1112520"/>
          <a:ext cx="5116214" cy="4632960"/>
        </p:xfrm>
        <a:graphic>
          <a:graphicData uri="http://schemas.openxmlformats.org/drawingml/2006/table">
            <a:tbl>
              <a:tblPr firstRow="1" bandRow="1">
                <a:tableStyleId>{5940675A-B579-460E-94D1-54222C63F5DA}</a:tableStyleId>
              </a:tblPr>
              <a:tblGrid>
                <a:gridCol w="2219907">
                  <a:extLst>
                    <a:ext uri="{9D8B030D-6E8A-4147-A177-3AD203B41FA5}">
                      <a16:colId xmlns:a16="http://schemas.microsoft.com/office/drawing/2014/main" val="136612280"/>
                    </a:ext>
                  </a:extLst>
                </a:gridCol>
                <a:gridCol w="2896307">
                  <a:extLst>
                    <a:ext uri="{9D8B030D-6E8A-4147-A177-3AD203B41FA5}">
                      <a16:colId xmlns:a16="http://schemas.microsoft.com/office/drawing/2014/main" val="758483639"/>
                    </a:ext>
                  </a:extLst>
                </a:gridCol>
              </a:tblGrid>
              <a:tr h="378821">
                <a:tc>
                  <a:txBody>
                    <a:bodyPr/>
                    <a:lstStyle/>
                    <a:p>
                      <a:pPr algn="ctr"/>
                      <a:r>
                        <a:rPr lang="en-US" b="1">
                          <a:solidFill>
                            <a:schemeClr val="tx1"/>
                          </a:solidFill>
                        </a:rPr>
                        <a:t>How we figure things out</a:t>
                      </a:r>
                    </a:p>
                  </a:txBody>
                  <a:tcPr/>
                </a:tc>
                <a:tc>
                  <a:txBody>
                    <a:bodyPr/>
                    <a:lstStyle/>
                    <a:p>
                      <a:pPr algn="ctr"/>
                      <a:r>
                        <a:rPr lang="en-US" b="1">
                          <a:solidFill>
                            <a:schemeClr val="tx1"/>
                          </a:solidFill>
                        </a:rPr>
                        <a:t>How we communicate</a:t>
                      </a:r>
                    </a:p>
                  </a:txBody>
                  <a:tcPr/>
                </a:tc>
                <a:extLst>
                  <a:ext uri="{0D108BD9-81ED-4DB2-BD59-A6C34878D82A}">
                    <a16:rowId xmlns:a16="http://schemas.microsoft.com/office/drawing/2014/main" val="1910058625"/>
                  </a:ext>
                </a:extLst>
              </a:tr>
              <a:tr h="4641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Think of an idea, claim, prediction or model to explain your data and observations</a:t>
                      </a:r>
                    </a:p>
                  </a:txBody>
                  <a:tcPr/>
                </a:tc>
                <a:tc>
                  <a:txBody>
                    <a:bodyPr/>
                    <a:lstStyle/>
                    <a:p>
                      <a:r>
                        <a:rPr lang="en-US" sz="1400"/>
                        <a:t>My idea is…</a:t>
                      </a:r>
                    </a:p>
                    <a:p>
                      <a:r>
                        <a:rPr lang="en-US" sz="1400"/>
                        <a:t>I think that…</a:t>
                      </a:r>
                    </a:p>
                    <a:p>
                      <a:r>
                        <a:rPr lang="en-US" sz="1400"/>
                        <a:t>We could draw a picture to show…</a:t>
                      </a:r>
                    </a:p>
                    <a:p>
                      <a:r>
                        <a:rPr lang="en-US" sz="1400"/>
                        <a:t>I think it looks like this…</a:t>
                      </a:r>
                    </a:p>
                  </a:txBody>
                  <a:tcPr/>
                </a:tc>
                <a:extLst>
                  <a:ext uri="{0D108BD9-81ED-4DB2-BD59-A6C34878D82A}">
                    <a16:rowId xmlns:a16="http://schemas.microsoft.com/office/drawing/2014/main" val="2013513078"/>
                  </a:ext>
                </a:extLst>
              </a:tr>
              <a:tr h="615181">
                <a:tc>
                  <a:txBody>
                    <a:bodyPr/>
                    <a:lstStyle/>
                    <a:p>
                      <a:r>
                        <a:rPr lang="en-US" sz="1400"/>
                        <a:t>Listen to others’ ideas and ask clarifying questions</a:t>
                      </a:r>
                    </a:p>
                  </a:txBody>
                  <a:tcPr/>
                </a:tc>
                <a:tc>
                  <a:txBody>
                    <a:bodyPr/>
                    <a:lstStyle/>
                    <a:p>
                      <a:r>
                        <a:rPr lang="en-US" sz="1400"/>
                        <a:t>Are you saying that…?</a:t>
                      </a:r>
                    </a:p>
                    <a:p>
                      <a:r>
                        <a:rPr lang="en-US" sz="1400"/>
                        <a:t>What do you mean when you say…?</a:t>
                      </a:r>
                    </a:p>
                    <a:p>
                      <a:r>
                        <a:rPr lang="en-US" sz="1400"/>
                        <a:t>What is your evidence?</a:t>
                      </a:r>
                    </a:p>
                    <a:p>
                      <a:r>
                        <a:rPr lang="en-US" sz="1400"/>
                        <a:t>Can you say more about…?</a:t>
                      </a:r>
                    </a:p>
                  </a:txBody>
                  <a:tcPr/>
                </a:tc>
                <a:extLst>
                  <a:ext uri="{0D108BD9-81ED-4DB2-BD59-A6C34878D82A}">
                    <a16:rowId xmlns:a16="http://schemas.microsoft.com/office/drawing/2014/main" val="2386544581"/>
                  </a:ext>
                </a:extLst>
              </a:tr>
              <a:tr h="615181">
                <a:tc>
                  <a:txBody>
                    <a:bodyPr/>
                    <a:lstStyle/>
                    <a:p>
                      <a:r>
                        <a:rPr lang="en-US" sz="1400"/>
                        <a:t>Add onto someone else’s idea</a:t>
                      </a:r>
                    </a:p>
                    <a:p>
                      <a:endParaRPr lang="en-US" sz="1400"/>
                    </a:p>
                    <a:p>
                      <a:endParaRPr lang="en-US" sz="1400"/>
                    </a:p>
                  </a:txBody>
                  <a:tcPr/>
                </a:tc>
                <a:tc>
                  <a:txBody>
                    <a:bodyPr/>
                    <a:lstStyle/>
                    <a:p>
                      <a:r>
                        <a:rPr lang="en-US" sz="1400"/>
                        <a:t>I want to piggyback on April’s idea. </a:t>
                      </a:r>
                    </a:p>
                    <a:p>
                      <a:r>
                        <a:rPr lang="en-US" sz="1400"/>
                        <a:t>I want to add to what Jeremiah said. </a:t>
                      </a:r>
                    </a:p>
                  </a:txBody>
                  <a:tcPr/>
                </a:tc>
                <a:extLst>
                  <a:ext uri="{0D108BD9-81ED-4DB2-BD59-A6C34878D82A}">
                    <a16:rowId xmlns:a16="http://schemas.microsoft.com/office/drawing/2014/main" val="377221365"/>
                  </a:ext>
                </a:extLst>
              </a:tr>
              <a:tr h="615181">
                <a:tc>
                  <a:txBody>
                    <a:bodyPr/>
                    <a:lstStyle/>
                    <a:p>
                      <a:r>
                        <a:rPr lang="en-US" sz="1400"/>
                        <a:t>Consider if new ideas make sense</a:t>
                      </a:r>
                    </a:p>
                  </a:txBody>
                  <a:tcPr/>
                </a:tc>
                <a:tc>
                  <a:txBody>
                    <a:bodyPr/>
                    <a:lstStyle/>
                    <a:p>
                      <a:r>
                        <a:rPr lang="en-US" sz="1400"/>
                        <a:t>That idea makes sense to me because…</a:t>
                      </a:r>
                    </a:p>
                    <a:p>
                      <a:r>
                        <a:rPr lang="en-US" sz="1400"/>
                        <a:t>That idea doesn’t make sense because…</a:t>
                      </a:r>
                    </a:p>
                    <a:p>
                      <a:r>
                        <a:rPr lang="en-US" sz="1400"/>
                        <a:t>What’s their evidence?</a:t>
                      </a:r>
                    </a:p>
                  </a:txBody>
                  <a:tcPr/>
                </a:tc>
                <a:extLst>
                  <a:ext uri="{0D108BD9-81ED-4DB2-BD59-A6C34878D82A}">
                    <a16:rowId xmlns:a16="http://schemas.microsoft.com/office/drawing/2014/main" val="718929243"/>
                  </a:ext>
                </a:extLst>
              </a:tr>
            </a:tbl>
          </a:graphicData>
        </a:graphic>
      </p:graphicFrame>
    </p:spTree>
    <p:extLst>
      <p:ext uri="{BB962C8B-B14F-4D97-AF65-F5344CB8AC3E}">
        <p14:creationId xmlns:p14="http://schemas.microsoft.com/office/powerpoint/2010/main" val="151322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E1042-426F-2826-9E9E-5B27597FD41B}"/>
              </a:ext>
            </a:extLst>
          </p:cNvPr>
          <p:cNvSpPr>
            <a:spLocks noGrp="1"/>
          </p:cNvSpPr>
          <p:nvPr>
            <p:ph type="title"/>
          </p:nvPr>
        </p:nvSpPr>
        <p:spPr>
          <a:xfrm>
            <a:off x="838200" y="365125"/>
            <a:ext cx="11353800" cy="1325563"/>
          </a:xfrm>
        </p:spPr>
        <p:txBody>
          <a:bodyPr/>
          <a:lstStyle/>
          <a:p>
            <a:r>
              <a:rPr lang="en-US">
                <a:latin typeface="+mj-lt"/>
              </a:rPr>
              <a:t>What We Figured Out…</a:t>
            </a:r>
          </a:p>
        </p:txBody>
      </p:sp>
      <p:pic>
        <p:nvPicPr>
          <p:cNvPr id="4" name="Picture 3" descr="Symbol denoting the participants are in the adult learner hat. ">
            <a:extLst>
              <a:ext uri="{FF2B5EF4-FFF2-40B4-BE49-F238E27FC236}">
                <a16:creationId xmlns:a16="http://schemas.microsoft.com/office/drawing/2014/main" id="{D868D35C-9783-83A9-7219-B1D030E4EA70}"/>
              </a:ext>
            </a:extLst>
          </p:cNvPr>
          <p:cNvPicPr>
            <a:picLocks noChangeAspect="1"/>
          </p:cNvPicPr>
          <p:nvPr/>
        </p:nvPicPr>
        <p:blipFill>
          <a:blip r:embed="rId3"/>
          <a:stretch>
            <a:fillRect/>
          </a:stretch>
        </p:blipFill>
        <p:spPr>
          <a:xfrm>
            <a:off x="11271028" y="101036"/>
            <a:ext cx="820607" cy="689781"/>
          </a:xfrm>
          <a:prstGeom prst="rect">
            <a:avLst/>
          </a:prstGeom>
        </p:spPr>
      </p:pic>
      <p:sp>
        <p:nvSpPr>
          <p:cNvPr id="3" name="Content Placeholder 2">
            <a:extLst>
              <a:ext uri="{FF2B5EF4-FFF2-40B4-BE49-F238E27FC236}">
                <a16:creationId xmlns:a16="http://schemas.microsoft.com/office/drawing/2014/main" id="{48A0D68F-4748-49DD-3281-010E64614614}"/>
              </a:ext>
            </a:extLst>
          </p:cNvPr>
          <p:cNvSpPr>
            <a:spLocks noGrp="1"/>
          </p:cNvSpPr>
          <p:nvPr>
            <p:ph idx="1"/>
          </p:nvPr>
        </p:nvSpPr>
        <p:spPr/>
        <p:txBody>
          <a:bodyPr/>
          <a:lstStyle/>
          <a:p>
            <a:pPr marL="0" indent="0">
              <a:buNone/>
            </a:pPr>
            <a:r>
              <a:rPr lang="en-US">
                <a:latin typeface="+mn-lt"/>
              </a:rPr>
              <a:t>We have been investigating the question, “What are the conditions like on days when it hails?”</a:t>
            </a:r>
          </a:p>
          <a:p>
            <a:pPr marL="0" indent="0">
              <a:buNone/>
            </a:pPr>
            <a:endParaRPr lang="en-US">
              <a:latin typeface="+mn-lt"/>
            </a:endParaRPr>
          </a:p>
          <a:p>
            <a:pPr marL="0" indent="0">
              <a:buNone/>
            </a:pPr>
            <a:r>
              <a:rPr lang="en-US">
                <a:latin typeface="+mn-lt"/>
              </a:rPr>
              <a:t>Take some individual time to capture what we figured out from our analysis and discussion of the hailstorm data. Use words and/or pictures.</a:t>
            </a:r>
          </a:p>
        </p:txBody>
      </p:sp>
    </p:spTree>
    <p:extLst>
      <p:ext uri="{BB962C8B-B14F-4D97-AF65-F5344CB8AC3E}">
        <p14:creationId xmlns:p14="http://schemas.microsoft.com/office/powerpoint/2010/main" val="8828716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274D6-0C7F-70C6-0996-A8EC930BF97B}"/>
              </a:ext>
            </a:extLst>
          </p:cNvPr>
          <p:cNvSpPr>
            <a:spLocks noGrp="1"/>
          </p:cNvSpPr>
          <p:nvPr>
            <p:ph type="title"/>
          </p:nvPr>
        </p:nvSpPr>
        <p:spPr>
          <a:xfrm>
            <a:off x="838200" y="365125"/>
            <a:ext cx="11353800" cy="1325563"/>
          </a:xfrm>
        </p:spPr>
        <p:txBody>
          <a:bodyPr/>
          <a:lstStyle/>
          <a:p>
            <a:r>
              <a:rPr lang="en-US">
                <a:latin typeface="+mj-lt"/>
              </a:rPr>
              <a:t>Reflect on the Adult Learning Experience</a:t>
            </a:r>
          </a:p>
        </p:txBody>
      </p:sp>
      <p:pic>
        <p:nvPicPr>
          <p:cNvPr id="4" name="Picture 3" descr="Symbol denoting the participants are in the teacher hat. ">
            <a:extLst>
              <a:ext uri="{FF2B5EF4-FFF2-40B4-BE49-F238E27FC236}">
                <a16:creationId xmlns:a16="http://schemas.microsoft.com/office/drawing/2014/main" id="{95CE9FBD-2658-B632-9774-44AA72A8FD95}"/>
              </a:ext>
            </a:extLst>
          </p:cNvPr>
          <p:cNvPicPr>
            <a:picLocks noChangeAspect="1"/>
          </p:cNvPicPr>
          <p:nvPr/>
        </p:nvPicPr>
        <p:blipFill>
          <a:blip r:embed="rId3"/>
          <a:stretch>
            <a:fillRect/>
          </a:stretch>
        </p:blipFill>
        <p:spPr>
          <a:xfrm>
            <a:off x="11092063" y="52544"/>
            <a:ext cx="981983" cy="625205"/>
          </a:xfrm>
          <a:prstGeom prst="rect">
            <a:avLst/>
          </a:prstGeom>
        </p:spPr>
      </p:pic>
      <p:sp>
        <p:nvSpPr>
          <p:cNvPr id="3" name="Content Placeholder 2">
            <a:extLst>
              <a:ext uri="{FF2B5EF4-FFF2-40B4-BE49-F238E27FC236}">
                <a16:creationId xmlns:a16="http://schemas.microsoft.com/office/drawing/2014/main" id="{0D3B3BBC-6F82-74AC-FD8F-FEEEBAC5E609}"/>
              </a:ext>
            </a:extLst>
          </p:cNvPr>
          <p:cNvSpPr>
            <a:spLocks noGrp="1"/>
          </p:cNvSpPr>
          <p:nvPr>
            <p:ph idx="1"/>
          </p:nvPr>
        </p:nvSpPr>
        <p:spPr>
          <a:xfrm>
            <a:off x="838200" y="1807535"/>
            <a:ext cx="10515600" cy="4369428"/>
          </a:xfrm>
        </p:spPr>
        <p:txBody>
          <a:bodyPr/>
          <a:lstStyle/>
          <a:p>
            <a:pPr marL="0" indent="0">
              <a:spcAft>
                <a:spcPts val="600"/>
              </a:spcAft>
              <a:buNone/>
            </a:pPr>
            <a:r>
              <a:rPr lang="en-US">
                <a:latin typeface="+mn-lt"/>
              </a:rPr>
              <a:t>Record your responses to the questions below in your notes.</a:t>
            </a:r>
          </a:p>
          <a:p>
            <a:pPr>
              <a:spcAft>
                <a:spcPts val="600"/>
              </a:spcAft>
            </a:pPr>
            <a:r>
              <a:rPr lang="en-US">
                <a:latin typeface="+mn-lt"/>
              </a:rPr>
              <a:t>How did the discussion support your sensemaking around hailstorm conditions?</a:t>
            </a:r>
          </a:p>
          <a:p>
            <a:pPr>
              <a:spcAft>
                <a:spcPts val="600"/>
              </a:spcAft>
            </a:pPr>
            <a:r>
              <a:rPr lang="en-US">
                <a:latin typeface="+mn-lt"/>
              </a:rPr>
              <a:t>How did the discussion encourage participation from all in the learning community? </a:t>
            </a:r>
          </a:p>
        </p:txBody>
      </p:sp>
    </p:spTree>
    <p:extLst>
      <p:ext uri="{BB962C8B-B14F-4D97-AF65-F5344CB8AC3E}">
        <p14:creationId xmlns:p14="http://schemas.microsoft.com/office/powerpoint/2010/main" val="18812855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3"/>
          <p:cNvSpPr txBox="1">
            <a:spLocks noGrp="1"/>
          </p:cNvSpPr>
          <p:nvPr>
            <p:ph type="title"/>
          </p:nvPr>
        </p:nvSpPr>
        <p:spPr>
          <a:xfrm>
            <a:off x="609600" y="57924"/>
            <a:ext cx="11582400" cy="1325563"/>
          </a:xfrm>
        </p:spPr>
        <p:txBody>
          <a:bodyPr spcFirstLastPara="1" vert="horz" lIns="91425" tIns="45700" rIns="91425" bIns="45700" rtlCol="0" anchor="ctr" anchorCtr="0">
            <a:normAutofit/>
          </a:bodyPr>
          <a:lstStyle/>
          <a:p>
            <a:r>
              <a:rPr lang="en-US">
                <a:latin typeface="+mj-lt"/>
                <a:cs typeface="Arial"/>
              </a:rPr>
              <a:t>Session B: Stop and Jot (1)</a:t>
            </a:r>
            <a:endParaRPr lang="en-US">
              <a:latin typeface="+mj-lt"/>
            </a:endParaRPr>
          </a:p>
        </p:txBody>
      </p:sp>
      <p:sp>
        <p:nvSpPr>
          <p:cNvPr id="150" name="Google Shape;150;p3"/>
          <p:cNvSpPr txBox="1">
            <a:spLocks noGrp="1"/>
          </p:cNvSpPr>
          <p:nvPr>
            <p:ph idx="1"/>
          </p:nvPr>
        </p:nvSpPr>
        <p:spPr>
          <a:xfrm>
            <a:off x="609600" y="1203378"/>
            <a:ext cx="6502212" cy="4795640"/>
          </a:xfrm>
        </p:spPr>
        <p:txBody>
          <a:bodyPr spcFirstLastPara="1" vert="horz" lIns="91425" tIns="45700" rIns="91425" bIns="45700" rtlCol="0" anchor="t" anchorCtr="0">
            <a:noAutofit/>
          </a:bodyPr>
          <a:lstStyle/>
          <a:p>
            <a:pPr marL="114300" indent="0">
              <a:spcBef>
                <a:spcPts val="0"/>
              </a:spcBef>
              <a:buSzPts val="3273"/>
              <a:buNone/>
            </a:pPr>
            <a:r>
              <a:rPr lang="en-US" sz="2600">
                <a:latin typeface="+mn-lt"/>
              </a:rPr>
              <a:t>Following the </a:t>
            </a:r>
            <a:r>
              <a:rPr lang="en-US" sz="2600" u="sng">
                <a:latin typeface="+mn-lt"/>
                <a:hlinkClick r:id="rId3">
                  <a:extLst>
                    <a:ext uri="{A12FA001-AC4F-418D-AE19-62706E023703}">
                      <ahyp:hlinkClr xmlns:ahyp="http://schemas.microsoft.com/office/drawing/2018/hyperlinkcolor" val="tx"/>
                    </a:ext>
                  </a:extLst>
                </a:hlinkClick>
              </a:rPr>
              <a:t>Discussion Diamond Protocol</a:t>
            </a:r>
            <a:r>
              <a:rPr lang="en-US" sz="2600">
                <a:latin typeface="+mn-lt"/>
              </a:rPr>
              <a:t>, independently reflect and record your initial ideas and understanding answering these questions:</a:t>
            </a:r>
          </a:p>
          <a:p>
            <a:pPr marL="114300" indent="0">
              <a:spcBef>
                <a:spcPts val="0"/>
              </a:spcBef>
              <a:buSzPts val="3273"/>
              <a:buNone/>
            </a:pPr>
            <a:endParaRPr lang="en-US" sz="1200">
              <a:latin typeface="+mn-lt"/>
            </a:endParaRPr>
          </a:p>
          <a:p>
            <a:pPr lvl="1" indent="-374650">
              <a:buClr>
                <a:schemeClr val="dk2"/>
              </a:buClr>
              <a:buSzPts val="2300"/>
              <a:buFont typeface="Lato"/>
              <a:buChar char="•"/>
            </a:pPr>
            <a:r>
              <a:rPr lang="en-US" sz="2600">
                <a:latin typeface="+mn-lt"/>
              </a:rPr>
              <a:t>What does science discourse look like when all students’ voices are valued and heard? How can we know if we are making progress toward achieving this?</a:t>
            </a:r>
          </a:p>
          <a:p>
            <a:pPr marL="311150" lvl="1" indent="0">
              <a:buClr>
                <a:schemeClr val="dk2"/>
              </a:buClr>
              <a:buSzPts val="2300"/>
              <a:buNone/>
            </a:pPr>
            <a:endParaRPr lang="en-US" sz="1200">
              <a:latin typeface="+mn-lt"/>
            </a:endParaRPr>
          </a:p>
          <a:p>
            <a:pPr lvl="1" indent="-374650">
              <a:buClr>
                <a:schemeClr val="dk2"/>
              </a:buClr>
              <a:buSzPts val="2300"/>
              <a:buFont typeface="Lato"/>
              <a:buChar char="•"/>
            </a:pPr>
            <a:r>
              <a:rPr lang="en-US" sz="2600">
                <a:latin typeface="+mn-lt"/>
              </a:rPr>
              <a:t>How might science discourse support sensemaking for all students?</a:t>
            </a:r>
          </a:p>
        </p:txBody>
      </p:sp>
      <p:grpSp>
        <p:nvGrpSpPr>
          <p:cNvPr id="4" name="Group 3">
            <a:extLst>
              <a:ext uri="{FF2B5EF4-FFF2-40B4-BE49-F238E27FC236}">
                <a16:creationId xmlns:a16="http://schemas.microsoft.com/office/drawing/2014/main" id="{BFFAC138-6B74-09E9-4497-4A3281B52CF7}"/>
              </a:ext>
              <a:ext uri="{C183D7F6-B498-43B3-948B-1728B52AA6E4}">
                <adec:decorative xmlns:adec="http://schemas.microsoft.com/office/drawing/2017/decorative" val="1"/>
              </a:ext>
            </a:extLst>
          </p:cNvPr>
          <p:cNvGrpSpPr/>
          <p:nvPr/>
        </p:nvGrpSpPr>
        <p:grpSpPr>
          <a:xfrm>
            <a:off x="8381999" y="1203378"/>
            <a:ext cx="2930235" cy="3090211"/>
            <a:chOff x="9145233" y="2119097"/>
            <a:chExt cx="2453853" cy="2796782"/>
          </a:xfrm>
        </p:grpSpPr>
        <p:pic>
          <p:nvPicPr>
            <p:cNvPr id="3" name="Picture 2" descr="The Discussion Diamond template. A large square with a diamond in the center which forms 4 triangles on each corner. The top right triangle is shaded to note the participants should use that triangle to compile their notes. ">
              <a:extLst>
                <a:ext uri="{FF2B5EF4-FFF2-40B4-BE49-F238E27FC236}">
                  <a16:creationId xmlns:a16="http://schemas.microsoft.com/office/drawing/2014/main" id="{1E294B9C-3477-6744-87A5-CFF819D09EB9}"/>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9145233" y="2119097"/>
              <a:ext cx="2453853" cy="2796782"/>
            </a:xfrm>
            <a:prstGeom prst="rect">
              <a:avLst/>
            </a:prstGeom>
          </p:spPr>
        </p:pic>
        <p:pic>
          <p:nvPicPr>
            <p:cNvPr id="2" name="Picture 1">
              <a:extLst>
                <a:ext uri="{FF2B5EF4-FFF2-40B4-BE49-F238E27FC236}">
                  <a16:creationId xmlns:a16="http://schemas.microsoft.com/office/drawing/2014/main" id="{29622D56-FACF-0FBA-E267-5B817D66968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372159" y="2207585"/>
              <a:ext cx="1165086" cy="1309903"/>
            </a:xfrm>
            <a:prstGeom prst="rect">
              <a:avLst/>
            </a:prstGeom>
          </p:spPr>
        </p:pic>
      </p:grpSp>
      <p:sp>
        <p:nvSpPr>
          <p:cNvPr id="5" name="TextBox 4">
            <a:extLst>
              <a:ext uri="{FF2B5EF4-FFF2-40B4-BE49-F238E27FC236}">
                <a16:creationId xmlns:a16="http://schemas.microsoft.com/office/drawing/2014/main" id="{0AFB504C-4364-E555-C54F-D5B391E6BB82}"/>
              </a:ext>
            </a:extLst>
          </p:cNvPr>
          <p:cNvSpPr txBox="1"/>
          <p:nvPr/>
        </p:nvSpPr>
        <p:spPr>
          <a:xfrm>
            <a:off x="8104910" y="4391361"/>
            <a:ext cx="3477490" cy="923330"/>
          </a:xfrm>
          <a:prstGeom prst="rect">
            <a:avLst/>
          </a:prstGeom>
          <a:noFill/>
        </p:spPr>
        <p:txBody>
          <a:bodyPr wrap="square" rtlCol="0">
            <a:spAutoFit/>
          </a:bodyPr>
          <a:lstStyle/>
          <a:p>
            <a:pPr marL="114300" marR="0" lvl="0" indent="0" algn="ctr" defTabSz="914400" rtl="0" eaLnBrk="1" fontAlgn="auto" latinLnBrk="0" hangingPunct="1">
              <a:lnSpc>
                <a:spcPct val="90000"/>
              </a:lnSpc>
              <a:spcBef>
                <a:spcPts val="1000"/>
              </a:spcBef>
              <a:spcAft>
                <a:spcPts val="0"/>
              </a:spcAft>
              <a:buClrTx/>
              <a:buSzPts val="1797"/>
              <a:buFont typeface="Arial" panose="020B0604020202020204" pitchFamily="34" charset="0"/>
              <a:buNone/>
              <a:tabLst/>
              <a:defRPr/>
            </a:pPr>
            <a:r>
              <a:rPr kumimoji="0" lang="en-US" sz="2000" i="0" u="none" strike="noStrike" kern="1200" cap="none" spc="0" normalizeH="0" baseline="0" noProof="0">
                <a:ln>
                  <a:noFill/>
                </a:ln>
                <a:solidFill>
                  <a:srgbClr val="102649"/>
                </a:solidFill>
                <a:effectLst/>
                <a:uLnTx/>
                <a:uFillTx/>
                <a:latin typeface="Franklin Gothic Book" panose="020B0503020102020204"/>
                <a:ea typeface="+mn-ea"/>
                <a:cs typeface="+mn-cs"/>
              </a:rPr>
              <a:t>Your ideas could be recorded as words and/or pictures in the upper right triangle.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8"/>
          <p:cNvSpPr txBox="1">
            <a:spLocks noGrp="1"/>
          </p:cNvSpPr>
          <p:nvPr>
            <p:ph type="title"/>
          </p:nvPr>
        </p:nvSpPr>
        <p:spPr>
          <a:xfrm>
            <a:off x="437472" y="148476"/>
            <a:ext cx="11317056" cy="1325563"/>
          </a:xfrm>
        </p:spPr>
        <p:txBody>
          <a:bodyPr spcFirstLastPara="1" vert="horz" lIns="91425" tIns="45700" rIns="91425" bIns="45700" rtlCol="0" anchor="ctr" anchorCtr="0">
            <a:normAutofit/>
          </a:bodyPr>
          <a:lstStyle/>
          <a:p>
            <a:r>
              <a:rPr lang="en-US">
                <a:latin typeface="+mj-lt"/>
              </a:rPr>
              <a:t>Discourse to Support Sensemaking</a:t>
            </a:r>
          </a:p>
        </p:txBody>
      </p:sp>
      <p:sp>
        <p:nvSpPr>
          <p:cNvPr id="2" name="TextBox 1">
            <a:extLst>
              <a:ext uri="{FF2B5EF4-FFF2-40B4-BE49-F238E27FC236}">
                <a16:creationId xmlns:a16="http://schemas.microsoft.com/office/drawing/2014/main" id="{7C5F2E89-5FC0-8EB2-CA7A-234F5D12A0A8}"/>
              </a:ext>
            </a:extLst>
          </p:cNvPr>
          <p:cNvSpPr txBox="1"/>
          <p:nvPr/>
        </p:nvSpPr>
        <p:spPr>
          <a:xfrm>
            <a:off x="538531" y="1573033"/>
            <a:ext cx="7610386" cy="3416320"/>
          </a:xfrm>
          <a:prstGeom prst="rect">
            <a:avLst/>
          </a:prstGeom>
          <a:noFill/>
        </p:spPr>
        <p:txBody>
          <a:bodyPr wrap="square" lIns="91440" tIns="45720" rIns="91440" bIns="45720" rtlCol="0" anchor="t">
            <a:spAutoFit/>
          </a:bodyPr>
          <a:lstStyle/>
          <a:p>
            <a:r>
              <a:rPr lang="en-US" sz="2400" dirty="0">
                <a:cs typeface="Arial"/>
              </a:rPr>
              <a:t>Read </a:t>
            </a:r>
            <a:r>
              <a:rPr lang="en-US" sz="2400" dirty="0">
                <a:cs typeface="Arial"/>
                <a:hlinkClick r:id="rId3"/>
              </a:rPr>
              <a:t>“How can I get my students to learn science by productively talking with each other?” </a:t>
            </a:r>
            <a:r>
              <a:rPr lang="en-US" sz="2400" dirty="0">
                <a:cs typeface="Arial"/>
              </a:rPr>
              <a:t>and consider the following questions:</a:t>
            </a:r>
          </a:p>
          <a:p>
            <a:pPr algn="l" rtl="0" fontAlgn="base"/>
            <a:endParaRPr lang="en-US" sz="2400" b="0" i="0" dirty="0">
              <a:effectLst/>
              <a:cs typeface="Arial"/>
            </a:endParaRPr>
          </a:p>
          <a:p>
            <a:pPr marL="342900" indent="-342900" algn="l" rtl="0" fontAlgn="base">
              <a:buFont typeface="Arial" panose="020B0604020202020204" pitchFamily="34" charset="0"/>
              <a:buChar char="•"/>
            </a:pPr>
            <a:r>
              <a:rPr lang="en-US" sz="2400" b="0" i="0" u="none" strike="noStrike" dirty="0">
                <a:effectLst/>
                <a:cs typeface="Arial"/>
              </a:rPr>
              <a:t>What is the purpose of discourse in the science classroom?</a:t>
            </a:r>
            <a:endParaRPr lang="en-US" sz="2400" dirty="0">
              <a:cs typeface="Arial"/>
            </a:endParaRPr>
          </a:p>
          <a:p>
            <a:pPr algn="l" rtl="0" fontAlgn="base"/>
            <a:endParaRPr lang="en-US" sz="2400" b="0" i="0" dirty="0">
              <a:effectLst/>
              <a:cs typeface="Arial"/>
            </a:endParaRPr>
          </a:p>
          <a:p>
            <a:pPr marL="342900" indent="-342900" algn="l" rtl="0" fontAlgn="base">
              <a:buFont typeface="Arial" panose="020B0604020202020204" pitchFamily="34" charset="0"/>
              <a:buChar char="•"/>
            </a:pPr>
            <a:r>
              <a:rPr lang="en-US" sz="2400" b="0" i="0" u="none" strike="noStrike" dirty="0">
                <a:effectLst/>
                <a:cs typeface="Arial"/>
              </a:rPr>
              <a:t>How does science discourse support sensemaking for all students?</a:t>
            </a:r>
            <a:r>
              <a:rPr lang="en-US" sz="2400" b="0" i="0" dirty="0">
                <a:effectLst/>
                <a:cs typeface="Arial"/>
              </a:rPr>
              <a:t>​</a:t>
            </a:r>
          </a:p>
        </p:txBody>
      </p:sp>
      <p:pic>
        <p:nvPicPr>
          <p:cNvPr id="3" name="Picture 2">
            <a:extLst>
              <a:ext uri="{FF2B5EF4-FFF2-40B4-BE49-F238E27FC236}">
                <a16:creationId xmlns:a16="http://schemas.microsoft.com/office/drawing/2014/main" id="{D637AB02-35B1-7CCB-8F02-0C298E1EA79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803746" y="1568449"/>
            <a:ext cx="2522009" cy="3255434"/>
          </a:xfrm>
          <a:prstGeom prst="rect">
            <a:avLst/>
          </a:prstGeom>
          <a:ln w="38100" cap="sq">
            <a:solidFill>
              <a:srgbClr val="007780"/>
            </a:solidFill>
            <a:prstDash val="solid"/>
            <a:miter lim="800000"/>
          </a:ln>
          <a:effectLst>
            <a:outerShdw blurRad="50800" dist="38100" dir="2700000" algn="tl" rotWithShape="0">
              <a:prstClr val="black">
                <a:alpha val="40000"/>
              </a:prst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258e3d2d026_0_1047"/>
          <p:cNvSpPr txBox="1">
            <a:spLocks noGrp="1"/>
          </p:cNvSpPr>
          <p:nvPr>
            <p:ph type="title"/>
          </p:nvPr>
        </p:nvSpPr>
        <p:spPr>
          <a:xfrm>
            <a:off x="450672" y="178905"/>
            <a:ext cx="11741327" cy="1001070"/>
          </a:xfrm>
          <a:prstGeom prst="rect">
            <a:avLst/>
          </a:prstGeom>
          <a:noFill/>
          <a:ln>
            <a:noFill/>
          </a:ln>
        </p:spPr>
        <p:txBody>
          <a:bodyPr spcFirstLastPara="1" vert="horz" wrap="square" lIns="91425" tIns="45700" rIns="91425" bIns="45700" rtlCol="0" anchor="ctr" anchorCtr="0">
            <a:normAutofit/>
          </a:bodyPr>
          <a:lstStyle/>
          <a:p>
            <a:r>
              <a:rPr lang="en-US">
                <a:latin typeface="+mj-lt"/>
              </a:rPr>
              <a:t>Session B: Pause and Discuss</a:t>
            </a:r>
            <a:endParaRPr>
              <a:latin typeface="+mj-lt"/>
            </a:endParaRPr>
          </a:p>
        </p:txBody>
      </p:sp>
      <p:sp>
        <p:nvSpPr>
          <p:cNvPr id="395" name="Google Shape;395;g258e3d2d026_0_1047"/>
          <p:cNvSpPr txBox="1">
            <a:spLocks noGrp="1"/>
          </p:cNvSpPr>
          <p:nvPr>
            <p:ph idx="1"/>
          </p:nvPr>
        </p:nvSpPr>
        <p:spPr>
          <a:xfrm>
            <a:off x="450672" y="1312501"/>
            <a:ext cx="5645327" cy="3688080"/>
          </a:xfrm>
          <a:prstGeom prst="rect">
            <a:avLst/>
          </a:prstGeom>
          <a:noFill/>
          <a:ln>
            <a:noFill/>
          </a:ln>
        </p:spPr>
        <p:txBody>
          <a:bodyPr spcFirstLastPara="1" vert="horz" wrap="square" lIns="91425" tIns="45700" rIns="91425" bIns="45700" rtlCol="0" anchor="t" anchorCtr="0">
            <a:noAutofit/>
          </a:bodyPr>
          <a:lstStyle/>
          <a:p>
            <a:pPr marL="0" indent="0">
              <a:buClr>
                <a:schemeClr val="dk2"/>
              </a:buClr>
              <a:buSzPts val="3000"/>
              <a:buNone/>
            </a:pPr>
            <a:r>
              <a:rPr lang="en-US" sz="2600">
                <a:latin typeface="+mn-lt"/>
                <a:cs typeface="Arial"/>
              </a:rPr>
              <a:t>Using your notes, discuss these questions with a colleague(s) by using the sentence starters to the right.</a:t>
            </a:r>
          </a:p>
          <a:p>
            <a:pPr marL="0" indent="0">
              <a:buClr>
                <a:schemeClr val="dk2"/>
              </a:buClr>
              <a:buSzPts val="3000"/>
              <a:buNone/>
            </a:pPr>
            <a:endParaRPr lang="en-US" sz="1600">
              <a:latin typeface="+mn-lt"/>
              <a:cs typeface="Arial"/>
            </a:endParaRPr>
          </a:p>
          <a:p>
            <a:pPr marL="365760" indent="-365760">
              <a:lnSpc>
                <a:spcPct val="100000"/>
              </a:lnSpc>
              <a:buClr>
                <a:schemeClr val="dk2"/>
              </a:buClr>
              <a:buSzPts val="3000"/>
              <a:buFont typeface="Wingdings" panose="05000000000000000000" pitchFamily="2" charset="2"/>
              <a:buChar char="q"/>
            </a:pPr>
            <a:r>
              <a:rPr lang="en-US" sz="2600" b="0" i="0" u="none" strike="noStrike">
                <a:solidFill>
                  <a:srgbClr val="102649"/>
                </a:solidFill>
                <a:effectLst/>
                <a:latin typeface="+mn-lt"/>
                <a:cs typeface="Arial"/>
              </a:rPr>
              <a:t>What is the purpose of discourse in the science classroom?</a:t>
            </a:r>
            <a:r>
              <a:rPr lang="en-US" sz="2600" b="0" i="0">
                <a:solidFill>
                  <a:srgbClr val="102649"/>
                </a:solidFill>
                <a:effectLst/>
                <a:latin typeface="+mn-lt"/>
                <a:cs typeface="Arial"/>
              </a:rPr>
              <a:t>​</a:t>
            </a:r>
          </a:p>
          <a:p>
            <a:pPr marL="365760" indent="-365760">
              <a:buClr>
                <a:schemeClr val="dk2"/>
              </a:buClr>
              <a:buSzPts val="3000"/>
              <a:buFont typeface="Wingdings" panose="05000000000000000000" pitchFamily="2" charset="2"/>
              <a:buChar char="q"/>
            </a:pPr>
            <a:r>
              <a:rPr lang="en-US" sz="2600" b="0" i="0" u="none" strike="noStrike">
                <a:solidFill>
                  <a:srgbClr val="102649"/>
                </a:solidFill>
                <a:effectLst/>
                <a:latin typeface="+mn-lt"/>
                <a:cs typeface="Arial"/>
              </a:rPr>
              <a:t>How </a:t>
            </a:r>
            <a:r>
              <a:rPr lang="en-US" sz="2600">
                <a:latin typeface="+mn-lt"/>
                <a:cs typeface="Arial"/>
              </a:rPr>
              <a:t>does science discourse </a:t>
            </a:r>
            <a:r>
              <a:rPr lang="en-US" sz="2600" b="0" i="0" u="none" strike="noStrike">
                <a:solidFill>
                  <a:srgbClr val="102649"/>
                </a:solidFill>
                <a:effectLst/>
                <a:latin typeface="+mn-lt"/>
                <a:cs typeface="Arial"/>
              </a:rPr>
              <a:t>support </a:t>
            </a:r>
            <a:r>
              <a:rPr lang="en-US" sz="2600">
                <a:latin typeface="+mn-lt"/>
                <a:cs typeface="Arial"/>
              </a:rPr>
              <a:t>sensemaking for all students</a:t>
            </a:r>
            <a:r>
              <a:rPr lang="en-US" sz="2600" b="0" i="0" u="none" strike="noStrike">
                <a:solidFill>
                  <a:srgbClr val="102649"/>
                </a:solidFill>
                <a:effectLst/>
                <a:latin typeface="+mn-lt"/>
                <a:cs typeface="Arial"/>
              </a:rPr>
              <a:t>?</a:t>
            </a:r>
            <a:r>
              <a:rPr lang="en-US" sz="2600">
                <a:latin typeface="+mn-lt"/>
                <a:cs typeface="Arial"/>
              </a:rPr>
              <a:t> </a:t>
            </a:r>
            <a:endParaRPr lang="en-US" sz="2600" b="0" i="0">
              <a:solidFill>
                <a:srgbClr val="000000"/>
              </a:solidFill>
              <a:effectLst/>
              <a:latin typeface="+mn-lt"/>
              <a:cs typeface="Arial"/>
            </a:endParaRPr>
          </a:p>
          <a:p>
            <a:pPr marL="0" indent="0" algn="l" rtl="0">
              <a:buClr>
                <a:srgbClr val="44546A"/>
              </a:buClr>
              <a:buSzPts val="3000"/>
              <a:buNone/>
            </a:pPr>
            <a:endParaRPr lang="en-US" sz="2600" b="0" i="0">
              <a:effectLst/>
              <a:cs typeface="Arial" panose="020B0604020202020204" pitchFamily="34" charset="0"/>
            </a:endParaRPr>
          </a:p>
        </p:txBody>
      </p:sp>
      <p:graphicFrame>
        <p:nvGraphicFramePr>
          <p:cNvPr id="6" name="Table 5">
            <a:extLst>
              <a:ext uri="{FF2B5EF4-FFF2-40B4-BE49-F238E27FC236}">
                <a16:creationId xmlns:a16="http://schemas.microsoft.com/office/drawing/2014/main" id="{B7959901-AFC6-7CF9-586B-BA8F7F7A124E}"/>
              </a:ext>
            </a:extLst>
          </p:cNvPr>
          <p:cNvGraphicFramePr>
            <a:graphicFrameLocks noGrp="1"/>
          </p:cNvGraphicFramePr>
          <p:nvPr>
            <p:extLst>
              <p:ext uri="{D42A27DB-BD31-4B8C-83A1-F6EECF244321}">
                <p14:modId xmlns:p14="http://schemas.microsoft.com/office/powerpoint/2010/main" val="1968326314"/>
              </p:ext>
            </p:extLst>
          </p:nvPr>
        </p:nvGraphicFramePr>
        <p:xfrm>
          <a:off x="6686379" y="1312501"/>
          <a:ext cx="5054949" cy="3688080"/>
        </p:xfrm>
        <a:graphic>
          <a:graphicData uri="http://schemas.openxmlformats.org/drawingml/2006/table">
            <a:tbl>
              <a:tblPr firstRow="1" bandRow="1">
                <a:tableStyleId>{5940675A-B579-460E-94D1-54222C63F5DA}</a:tableStyleId>
              </a:tblPr>
              <a:tblGrid>
                <a:gridCol w="2193324">
                  <a:extLst>
                    <a:ext uri="{9D8B030D-6E8A-4147-A177-3AD203B41FA5}">
                      <a16:colId xmlns:a16="http://schemas.microsoft.com/office/drawing/2014/main" val="136612280"/>
                    </a:ext>
                  </a:extLst>
                </a:gridCol>
                <a:gridCol w="2861625">
                  <a:extLst>
                    <a:ext uri="{9D8B030D-6E8A-4147-A177-3AD203B41FA5}">
                      <a16:colId xmlns:a16="http://schemas.microsoft.com/office/drawing/2014/main" val="758483639"/>
                    </a:ext>
                  </a:extLst>
                </a:gridCol>
              </a:tblGrid>
              <a:tr h="378821">
                <a:tc>
                  <a:txBody>
                    <a:bodyPr/>
                    <a:lstStyle/>
                    <a:p>
                      <a:pPr algn="ctr"/>
                      <a:r>
                        <a:rPr lang="en-US" b="1">
                          <a:solidFill>
                            <a:schemeClr val="tx1"/>
                          </a:solidFill>
                        </a:rPr>
                        <a:t>How we figure things out</a:t>
                      </a:r>
                    </a:p>
                  </a:txBody>
                  <a:tcPr/>
                </a:tc>
                <a:tc>
                  <a:txBody>
                    <a:bodyPr/>
                    <a:lstStyle/>
                    <a:p>
                      <a:pPr algn="ctr"/>
                      <a:r>
                        <a:rPr lang="en-US" b="1">
                          <a:solidFill>
                            <a:schemeClr val="tx1"/>
                          </a:solidFill>
                        </a:rPr>
                        <a:t>How we communicate</a:t>
                      </a:r>
                    </a:p>
                  </a:txBody>
                  <a:tcPr/>
                </a:tc>
                <a:extLst>
                  <a:ext uri="{0D108BD9-81ED-4DB2-BD59-A6C34878D82A}">
                    <a16:rowId xmlns:a16="http://schemas.microsoft.com/office/drawing/2014/main" val="1910058625"/>
                  </a:ext>
                </a:extLst>
              </a:tr>
              <a:tr h="615181">
                <a:tc>
                  <a:txBody>
                    <a:bodyPr/>
                    <a:lstStyle/>
                    <a:p>
                      <a:r>
                        <a:rPr lang="en-US" sz="1400"/>
                        <a:t>Listen to other’s ideas and ask clarifying questions</a:t>
                      </a:r>
                    </a:p>
                  </a:txBody>
                  <a:tcPr/>
                </a:tc>
                <a:tc>
                  <a:txBody>
                    <a:bodyPr/>
                    <a:lstStyle/>
                    <a:p>
                      <a:r>
                        <a:rPr lang="en-US" sz="1400"/>
                        <a:t>Are you saying that…?</a:t>
                      </a:r>
                    </a:p>
                    <a:p>
                      <a:r>
                        <a:rPr lang="en-US" sz="1400"/>
                        <a:t>What do you mean when you say…?</a:t>
                      </a:r>
                    </a:p>
                    <a:p>
                      <a:r>
                        <a:rPr lang="en-US" sz="1400"/>
                        <a:t>What is your evidence?</a:t>
                      </a:r>
                    </a:p>
                    <a:p>
                      <a:r>
                        <a:rPr lang="en-US" sz="1400"/>
                        <a:t>Can you say more about…?</a:t>
                      </a:r>
                    </a:p>
                  </a:txBody>
                  <a:tcPr/>
                </a:tc>
                <a:extLst>
                  <a:ext uri="{0D108BD9-81ED-4DB2-BD59-A6C34878D82A}">
                    <a16:rowId xmlns:a16="http://schemas.microsoft.com/office/drawing/2014/main" val="2386544581"/>
                  </a:ext>
                </a:extLst>
              </a:tr>
              <a:tr h="615181">
                <a:tc>
                  <a:txBody>
                    <a:bodyPr/>
                    <a:lstStyle/>
                    <a:p>
                      <a:r>
                        <a:rPr lang="en-US" sz="1400"/>
                        <a:t>Agree or disagree with other’s ideas</a:t>
                      </a:r>
                    </a:p>
                  </a:txBody>
                  <a:tcPr/>
                </a:tc>
                <a:tc>
                  <a:txBody>
                    <a:bodyPr/>
                    <a:lstStyle/>
                    <a:p>
                      <a:r>
                        <a:rPr lang="en-US" sz="1400"/>
                        <a:t>I agree with ___ because…</a:t>
                      </a:r>
                    </a:p>
                    <a:p>
                      <a:r>
                        <a:rPr lang="en-US" sz="1400"/>
                        <a:t>I agree with you, but I also think…</a:t>
                      </a:r>
                    </a:p>
                    <a:p>
                      <a:r>
                        <a:rPr lang="en-US" sz="1400"/>
                        <a:t>I disagree with ___ because…</a:t>
                      </a:r>
                    </a:p>
                    <a:p>
                      <a:r>
                        <a:rPr lang="en-US" sz="1400"/>
                        <a:t>I know where you are coming from, but I have a different idea…</a:t>
                      </a:r>
                    </a:p>
                    <a:p>
                      <a:r>
                        <a:rPr lang="en-US" sz="1400"/>
                        <a:t>I am thinking about it differently…</a:t>
                      </a:r>
                    </a:p>
                  </a:txBody>
                  <a:tcPr/>
                </a:tc>
                <a:extLst>
                  <a:ext uri="{0D108BD9-81ED-4DB2-BD59-A6C34878D82A}">
                    <a16:rowId xmlns:a16="http://schemas.microsoft.com/office/drawing/2014/main" val="55967441"/>
                  </a:ext>
                </a:extLst>
              </a:tr>
              <a:tr h="615181">
                <a:tc>
                  <a:txBody>
                    <a:bodyPr/>
                    <a:lstStyle/>
                    <a:p>
                      <a:r>
                        <a:rPr lang="en-US" sz="1400"/>
                        <a:t>Add onto someone else’s idea</a:t>
                      </a:r>
                    </a:p>
                    <a:p>
                      <a:endParaRPr lang="en-US" sz="1400"/>
                    </a:p>
                  </a:txBody>
                  <a:tcPr/>
                </a:tc>
                <a:tc>
                  <a:txBody>
                    <a:bodyPr/>
                    <a:lstStyle/>
                    <a:p>
                      <a:r>
                        <a:rPr lang="en-US" sz="1400"/>
                        <a:t>I want to piggyback on April’s idea. </a:t>
                      </a:r>
                    </a:p>
                    <a:p>
                      <a:r>
                        <a:rPr lang="en-US" sz="1400"/>
                        <a:t>I want to add to what Jeremiah said. </a:t>
                      </a:r>
                    </a:p>
                  </a:txBody>
                  <a:tcPr/>
                </a:tc>
                <a:extLst>
                  <a:ext uri="{0D108BD9-81ED-4DB2-BD59-A6C34878D82A}">
                    <a16:rowId xmlns:a16="http://schemas.microsoft.com/office/drawing/2014/main" val="377221365"/>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9"/>
          <p:cNvSpPr txBox="1">
            <a:spLocks noGrp="1"/>
          </p:cNvSpPr>
          <p:nvPr>
            <p:ph type="title"/>
          </p:nvPr>
        </p:nvSpPr>
        <p:spPr>
          <a:xfrm>
            <a:off x="838200" y="107139"/>
            <a:ext cx="10515600" cy="1325563"/>
          </a:xfrm>
        </p:spPr>
        <p:txBody>
          <a:bodyPr spcFirstLastPara="1" vert="horz" lIns="91425" tIns="45700" rIns="91425" bIns="45700" rtlCol="0" anchor="ctr" anchorCtr="0">
            <a:noAutofit/>
          </a:bodyPr>
          <a:lstStyle/>
          <a:p>
            <a:pPr>
              <a:buSzPts val="4889"/>
            </a:pPr>
            <a:br>
              <a:rPr lang="en-US" sz="4000" i="0" u="none" strike="noStrike"/>
            </a:br>
            <a:r>
              <a:rPr lang="en-US" i="0" u="none" strike="noStrike">
                <a:latin typeface="+mj-lt"/>
              </a:rPr>
              <a:t>Session B: </a:t>
            </a:r>
            <a:r>
              <a:rPr lang="en-US" i="0" u="none" strike="noStrike">
                <a:latin typeface="+mj-lt"/>
                <a:cs typeface="Arial"/>
              </a:rPr>
              <a:t>Stop and Jot</a:t>
            </a:r>
            <a:r>
              <a:rPr lang="en-US">
                <a:latin typeface="+mj-lt"/>
                <a:cs typeface="Arial"/>
              </a:rPr>
              <a:t> (2)</a:t>
            </a:r>
            <a:br>
              <a:rPr lang="en-US">
                <a:latin typeface="+mj-lt"/>
              </a:rPr>
            </a:br>
            <a:endParaRPr lang="en-US">
              <a:latin typeface="+mj-lt"/>
            </a:endParaRPr>
          </a:p>
        </p:txBody>
      </p:sp>
      <p:sp>
        <p:nvSpPr>
          <p:cNvPr id="176" name="Google Shape;176;p9"/>
          <p:cNvSpPr txBox="1">
            <a:spLocks noGrp="1"/>
          </p:cNvSpPr>
          <p:nvPr>
            <p:ph idx="1"/>
          </p:nvPr>
        </p:nvSpPr>
        <p:spPr>
          <a:xfrm>
            <a:off x="838200" y="1336942"/>
            <a:ext cx="6449291" cy="3248914"/>
          </a:xfrm>
        </p:spPr>
        <p:txBody>
          <a:bodyPr spcFirstLastPara="1" vert="horz" lIns="91425" tIns="45700" rIns="91425" bIns="45700" rtlCol="0" anchor="t" anchorCtr="0">
            <a:noAutofit/>
          </a:bodyPr>
          <a:lstStyle/>
          <a:p>
            <a:pPr marL="114300" indent="0">
              <a:buNone/>
            </a:pPr>
            <a:r>
              <a:rPr lang="en-US" sz="2600">
                <a:latin typeface="+mn-lt"/>
              </a:rPr>
              <a:t>Add to your ideas in your corner of the </a:t>
            </a:r>
            <a:r>
              <a:rPr lang="en-US" sz="2600" b="1" i="1" u="sng">
                <a:latin typeface="+mn-lt"/>
              </a:rPr>
              <a:t>Discussion Diamond Protocol</a:t>
            </a:r>
            <a:r>
              <a:rPr lang="en-US" sz="2600">
                <a:latin typeface="+mn-lt"/>
              </a:rPr>
              <a:t> by considering the following questions…</a:t>
            </a:r>
          </a:p>
          <a:p>
            <a:pPr marL="114300" indent="0">
              <a:buNone/>
            </a:pPr>
            <a:endParaRPr kumimoji="0" lang="en-US" sz="2600" b="0" i="0" u="none" strike="noStrike" kern="1200" cap="none" spc="0" normalizeH="0" baseline="0" noProof="0">
              <a:ln>
                <a:noFill/>
              </a:ln>
              <a:solidFill>
                <a:srgbClr val="102649"/>
              </a:solidFill>
              <a:effectLst/>
              <a:uLnTx/>
              <a:uFillTx/>
              <a:latin typeface="+mn-lt"/>
              <a:ea typeface="+mn-ea"/>
              <a:cs typeface="Arial"/>
            </a:endParaRPr>
          </a:p>
          <a:p>
            <a:pPr marL="571500" indent="-457200">
              <a:buFont typeface="Wingdings" panose="05000000000000000000" pitchFamily="2" charset="2"/>
              <a:buChar char="Ø"/>
            </a:pPr>
            <a:r>
              <a:rPr kumimoji="0" lang="en-US" sz="2600" b="0" i="0" u="none" strike="noStrike" kern="1200" cap="none" spc="0" normalizeH="0" baseline="0" noProof="0">
                <a:ln>
                  <a:noFill/>
                </a:ln>
                <a:solidFill>
                  <a:srgbClr val="102649"/>
                </a:solidFill>
                <a:effectLst/>
                <a:uLnTx/>
                <a:uFillTx/>
                <a:latin typeface="+mn-lt"/>
                <a:ea typeface="+mn-ea"/>
                <a:cs typeface="Arial"/>
              </a:rPr>
              <a:t>What is the purpose of discourse in the science classroom, and how might it support sensemaking for all students?​</a:t>
            </a:r>
            <a:endParaRPr lang="en-US" sz="2600" b="0" i="0" u="none" strike="noStrike" kern="1200" cap="none" spc="0" normalizeH="0" baseline="0" noProof="0">
              <a:ln>
                <a:noFill/>
              </a:ln>
              <a:solidFill>
                <a:srgbClr val="102649"/>
              </a:solidFill>
              <a:effectLst/>
              <a:uLnTx/>
              <a:uFillTx/>
              <a:latin typeface="+mn-lt"/>
              <a:cs typeface="Arial"/>
            </a:endParaRPr>
          </a:p>
          <a:p>
            <a:pPr marL="800100" lvl="1" indent="-342900" fontAlgn="base">
              <a:lnSpc>
                <a:spcPct val="100000"/>
              </a:lnSpc>
              <a:spcBef>
                <a:spcPts val="0"/>
              </a:spcBef>
              <a:defRPr/>
            </a:pPr>
            <a:endParaRPr lang="en-US" sz="2600">
              <a:latin typeface="+mn-lt"/>
              <a:cs typeface="Arial"/>
            </a:endParaRPr>
          </a:p>
          <a:p>
            <a:pPr marL="457200" lvl="1" indent="0" fontAlgn="base">
              <a:lnSpc>
                <a:spcPct val="100000"/>
              </a:lnSpc>
              <a:spcBef>
                <a:spcPts val="0"/>
              </a:spcBef>
              <a:buNone/>
              <a:defRPr/>
            </a:pPr>
            <a:endParaRPr kumimoji="0" lang="en-US" sz="2600" b="0" i="0" u="none" strike="noStrike" kern="1200" cap="none" spc="0" normalizeH="0" baseline="0" noProof="0">
              <a:ln>
                <a:noFill/>
              </a:ln>
              <a:solidFill>
                <a:srgbClr val="000000"/>
              </a:solidFill>
              <a:effectLst/>
              <a:uLnTx/>
              <a:uFillTx/>
              <a:latin typeface="Arial"/>
              <a:ea typeface="+mn-ea"/>
              <a:cs typeface="Arial"/>
            </a:endParaRPr>
          </a:p>
          <a:p>
            <a:pPr marL="114300" indent="0">
              <a:buNone/>
            </a:pPr>
            <a:endParaRPr lang="en-US" sz="2600"/>
          </a:p>
        </p:txBody>
      </p:sp>
      <p:grpSp>
        <p:nvGrpSpPr>
          <p:cNvPr id="2" name="Group 1" descr="The Discussion Diamond template. A large square with a diamond in the center which forms 4 triangles on each corner. The bottom right triangle is shaded to note the participants should use that triangle to compile their notes. ">
            <a:extLst>
              <a:ext uri="{FF2B5EF4-FFF2-40B4-BE49-F238E27FC236}">
                <a16:creationId xmlns:a16="http://schemas.microsoft.com/office/drawing/2014/main" id="{04EB1758-3A4F-DDA0-A562-30CA3CBBF823}"/>
              </a:ext>
            </a:extLst>
          </p:cNvPr>
          <p:cNvGrpSpPr/>
          <p:nvPr/>
        </p:nvGrpSpPr>
        <p:grpSpPr>
          <a:xfrm rot="16200000">
            <a:off x="8492251" y="1463943"/>
            <a:ext cx="2941427" cy="3090672"/>
            <a:chOff x="9253908" y="1716222"/>
            <a:chExt cx="2711707" cy="3090672"/>
          </a:xfrm>
        </p:grpSpPr>
        <p:pic>
          <p:nvPicPr>
            <p:cNvPr id="5" name="Picture 4">
              <a:extLst>
                <a:ext uri="{FF2B5EF4-FFF2-40B4-BE49-F238E27FC236}">
                  <a16:creationId xmlns:a16="http://schemas.microsoft.com/office/drawing/2014/main" id="{304D70FF-2A18-FB70-C26E-04DB0321F55C}"/>
                </a:ext>
              </a:extLst>
            </p:cNvPr>
            <p:cNvPicPr>
              <a:picLocks noChangeAspect="1"/>
            </p:cNvPicPr>
            <p:nvPr/>
          </p:nvPicPr>
          <p:blipFill>
            <a:blip r:embed="rId3"/>
            <a:stretch>
              <a:fillRect/>
            </a:stretch>
          </p:blipFill>
          <p:spPr>
            <a:xfrm>
              <a:off x="9253908" y="1716222"/>
              <a:ext cx="2711707" cy="3090672"/>
            </a:xfrm>
            <a:prstGeom prst="rect">
              <a:avLst/>
            </a:prstGeom>
          </p:spPr>
        </p:pic>
        <p:pic>
          <p:nvPicPr>
            <p:cNvPr id="6" name="Picture 5">
              <a:extLst>
                <a:ext uri="{FF2B5EF4-FFF2-40B4-BE49-F238E27FC236}">
                  <a16:creationId xmlns:a16="http://schemas.microsoft.com/office/drawing/2014/main" id="{8E54A4E1-DAA2-96D0-97C4-A2403D5B954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0800000">
              <a:off x="9315748" y="3114611"/>
              <a:ext cx="1410903" cy="1586275"/>
            </a:xfrm>
            <a:prstGeom prst="rect">
              <a:avLst/>
            </a:prstGeom>
          </p:spPr>
        </p:pic>
      </p:grpSp>
      <p:sp>
        <p:nvSpPr>
          <p:cNvPr id="3" name="TextBox 2">
            <a:extLst>
              <a:ext uri="{FF2B5EF4-FFF2-40B4-BE49-F238E27FC236}">
                <a16:creationId xmlns:a16="http://schemas.microsoft.com/office/drawing/2014/main" id="{AA8470EB-65FE-8C7D-F1E5-290677B4B56E}"/>
              </a:ext>
            </a:extLst>
          </p:cNvPr>
          <p:cNvSpPr txBox="1"/>
          <p:nvPr/>
        </p:nvSpPr>
        <p:spPr>
          <a:xfrm>
            <a:off x="8131414" y="4585856"/>
            <a:ext cx="3477490" cy="923330"/>
          </a:xfrm>
          <a:prstGeom prst="rect">
            <a:avLst/>
          </a:prstGeom>
          <a:noFill/>
        </p:spPr>
        <p:txBody>
          <a:bodyPr wrap="square" rtlCol="0">
            <a:spAutoFit/>
          </a:bodyPr>
          <a:lstStyle/>
          <a:p>
            <a:pPr marL="114300" marR="0" lvl="0" indent="0" algn="ctr" defTabSz="914400" rtl="0" eaLnBrk="1" fontAlgn="auto" latinLnBrk="0" hangingPunct="1">
              <a:lnSpc>
                <a:spcPct val="90000"/>
              </a:lnSpc>
              <a:spcBef>
                <a:spcPts val="1000"/>
              </a:spcBef>
              <a:spcAft>
                <a:spcPts val="0"/>
              </a:spcAft>
              <a:buClrTx/>
              <a:buSzPts val="1797"/>
              <a:buFont typeface="Arial" panose="020B0604020202020204" pitchFamily="34" charset="0"/>
              <a:buNone/>
              <a:tabLst/>
              <a:defRPr/>
            </a:pPr>
            <a:r>
              <a:rPr kumimoji="0" lang="en-US" sz="2000" i="0" u="none" strike="noStrike" kern="1200" cap="none" spc="0" normalizeH="0" baseline="0" noProof="0">
                <a:ln>
                  <a:noFill/>
                </a:ln>
                <a:solidFill>
                  <a:srgbClr val="102649"/>
                </a:solidFill>
                <a:effectLst/>
                <a:uLnTx/>
                <a:uFillTx/>
                <a:latin typeface="Franklin Gothic Book" panose="020B0503020102020204"/>
                <a:ea typeface="+mn-ea"/>
                <a:cs typeface="+mn-cs"/>
              </a:rPr>
              <a:t>Your ideas could be recorded as words and/or pictures in the upper right triangle.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258e3d2d026_0_1047"/>
          <p:cNvSpPr txBox="1">
            <a:spLocks noGrp="1"/>
          </p:cNvSpPr>
          <p:nvPr>
            <p:ph type="title"/>
          </p:nvPr>
        </p:nvSpPr>
        <p:spPr>
          <a:xfrm>
            <a:off x="0" y="238126"/>
            <a:ext cx="12192000" cy="1001070"/>
          </a:xfrm>
          <a:prstGeom prst="rect">
            <a:avLst/>
          </a:prstGeom>
          <a:noFill/>
          <a:ln>
            <a:noFill/>
          </a:ln>
        </p:spPr>
        <p:txBody>
          <a:bodyPr spcFirstLastPara="1" vert="horz" wrap="square" lIns="91425" tIns="45700" rIns="91425" bIns="45700" rtlCol="0" anchor="ctr" anchorCtr="0">
            <a:normAutofit/>
          </a:bodyPr>
          <a:lstStyle/>
          <a:p>
            <a:pPr algn="ctr"/>
            <a:r>
              <a:rPr lang="en-US">
                <a:latin typeface="+mj-lt"/>
              </a:rPr>
              <a:t>Session B: Group Synthesis</a:t>
            </a:r>
            <a:endParaRPr>
              <a:latin typeface="+mj-lt"/>
            </a:endParaRPr>
          </a:p>
        </p:txBody>
      </p:sp>
      <p:sp>
        <p:nvSpPr>
          <p:cNvPr id="12" name="TextBox 11">
            <a:extLst>
              <a:ext uri="{FF2B5EF4-FFF2-40B4-BE49-F238E27FC236}">
                <a16:creationId xmlns:a16="http://schemas.microsoft.com/office/drawing/2014/main" id="{0F999E8B-E6B2-F357-8F49-377121EFB983}"/>
              </a:ext>
            </a:extLst>
          </p:cNvPr>
          <p:cNvSpPr txBox="1"/>
          <p:nvPr/>
        </p:nvSpPr>
        <p:spPr>
          <a:xfrm>
            <a:off x="679872" y="1716907"/>
            <a:ext cx="11096866"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Discussion Questions:</a:t>
            </a:r>
          </a:p>
          <a:p>
            <a:pPr marL="457200" indent="-457200">
              <a:buFont typeface="Wingdings"/>
              <a:buChar char="§"/>
            </a:pPr>
            <a:r>
              <a:rPr lang="en-US" sz="2800"/>
              <a:t>What is the purpose of discourse in the science classroom?</a:t>
            </a:r>
            <a:endParaRPr lang="en-US" sz="2800">
              <a:ea typeface="+mn-lt"/>
              <a:cs typeface="+mn-lt"/>
            </a:endParaRPr>
          </a:p>
          <a:p>
            <a:pPr marL="457200" indent="-457200">
              <a:buFont typeface="Wingdings"/>
              <a:buChar char="§"/>
            </a:pPr>
            <a:r>
              <a:rPr lang="en-US" sz="2800">
                <a:ea typeface="+mn-lt"/>
                <a:cs typeface="+mn-lt"/>
              </a:rPr>
              <a:t>How does science discourse support sensemaking for all students?</a:t>
            </a:r>
            <a:r>
              <a:rPr lang="en-US">
                <a:ea typeface="+mn-lt"/>
                <a:cs typeface="+mn-lt"/>
              </a:rPr>
              <a:t> </a:t>
            </a:r>
            <a:endParaRPr lang="en-US"/>
          </a:p>
          <a:p>
            <a:pPr marL="285750" indent="-285750">
              <a:buFont typeface="Wingdings"/>
              <a:buChar char="§"/>
            </a:pPr>
            <a:endParaRPr lang="en-US"/>
          </a:p>
          <a:p>
            <a:pPr marL="285750" indent="-285750">
              <a:buFont typeface="Wingdings"/>
              <a:buChar char="§"/>
            </a:pPr>
            <a:endParaRPr lang="en-US"/>
          </a:p>
          <a:p>
            <a:pPr marL="285750" indent="-285750">
              <a:buFont typeface="Wingdings"/>
              <a:buChar char="§"/>
            </a:pPr>
            <a:endParaRPr lang="en-US"/>
          </a:p>
        </p:txBody>
      </p:sp>
      <p:sp>
        <p:nvSpPr>
          <p:cNvPr id="2" name="Arrow: Pentagon 1">
            <a:extLst>
              <a:ext uri="{FF2B5EF4-FFF2-40B4-BE49-F238E27FC236}">
                <a16:creationId xmlns:a16="http://schemas.microsoft.com/office/drawing/2014/main" id="{0D55E422-7F9F-F4FD-6777-5E44F4B2C961}"/>
              </a:ext>
            </a:extLst>
          </p:cNvPr>
          <p:cNvSpPr/>
          <p:nvPr/>
        </p:nvSpPr>
        <p:spPr>
          <a:xfrm>
            <a:off x="94457" y="3929346"/>
            <a:ext cx="2571872" cy="1696755"/>
          </a:xfrm>
          <a:prstGeom prst="homePlate">
            <a:avLst/>
          </a:prstGeom>
          <a:solidFill>
            <a:srgbClr val="00778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cs typeface="Arial"/>
              </a:rPr>
              <a:t>Group Synthesis</a:t>
            </a:r>
            <a:endParaRPr lang="en-US" sz="2400">
              <a:cs typeface="Arial" panose="020B0604020202020204" pitchFamily="34" charset="0"/>
            </a:endParaRPr>
          </a:p>
        </p:txBody>
      </p:sp>
      <p:sp>
        <p:nvSpPr>
          <p:cNvPr id="3" name="TextBox 1">
            <a:extLst>
              <a:ext uri="{FF2B5EF4-FFF2-40B4-BE49-F238E27FC236}">
                <a16:creationId xmlns:a16="http://schemas.microsoft.com/office/drawing/2014/main" id="{3C334834-4026-1854-E348-CCC66885210B}"/>
              </a:ext>
            </a:extLst>
          </p:cNvPr>
          <p:cNvSpPr txBox="1"/>
          <p:nvPr/>
        </p:nvSpPr>
        <p:spPr>
          <a:xfrm>
            <a:off x="2535360" y="4190018"/>
            <a:ext cx="9652783" cy="1446550"/>
          </a:xfrm>
          <a:prstGeom prst="rect">
            <a:avLst/>
          </a:prstGeom>
          <a:noFill/>
        </p:spPr>
        <p:txBody>
          <a:bodyPr wrap="square" rtlCol="0">
            <a:spAutoFit/>
          </a:bodyPr>
          <a:lstStyle>
            <a:defPPr>
              <a:defRPr lang="en-US"/>
            </a:defPPr>
            <a:lvl1pPr marL="0" algn="l" defTabSz="914400" rtl="0" eaLnBrk="1" latinLnBrk="0" hangingPunct="1">
              <a:defRPr sz="1800" kern="1200">
                <a:solidFill>
                  <a:sysClr val="windowText" lastClr="000000"/>
                </a:solidFill>
                <a:latin typeface="Franklin Gothic Book" panose="020B0503020102020204"/>
              </a:defRPr>
            </a:lvl1pPr>
            <a:lvl2pPr marL="457200" algn="l" defTabSz="914400" rtl="0" eaLnBrk="1" latinLnBrk="0" hangingPunct="1">
              <a:defRPr sz="1800" kern="1200">
                <a:solidFill>
                  <a:sysClr val="windowText" lastClr="000000"/>
                </a:solidFill>
                <a:latin typeface="Franklin Gothic Book" panose="020B0503020102020204"/>
              </a:defRPr>
            </a:lvl2pPr>
            <a:lvl3pPr marL="914400" algn="l" defTabSz="914400" rtl="0" eaLnBrk="1" latinLnBrk="0" hangingPunct="1">
              <a:defRPr sz="1800" kern="1200">
                <a:solidFill>
                  <a:sysClr val="windowText" lastClr="000000"/>
                </a:solidFill>
                <a:latin typeface="Franklin Gothic Book" panose="020B0503020102020204"/>
              </a:defRPr>
            </a:lvl3pPr>
            <a:lvl4pPr marL="1371600" algn="l" defTabSz="914400" rtl="0" eaLnBrk="1" latinLnBrk="0" hangingPunct="1">
              <a:defRPr sz="1800" kern="1200">
                <a:solidFill>
                  <a:sysClr val="windowText" lastClr="000000"/>
                </a:solidFill>
                <a:latin typeface="Franklin Gothic Book" panose="020B0503020102020204"/>
              </a:defRPr>
            </a:lvl4pPr>
            <a:lvl5pPr marL="1828800" algn="l" defTabSz="914400" rtl="0" eaLnBrk="1" latinLnBrk="0" hangingPunct="1">
              <a:defRPr sz="1800" kern="1200">
                <a:solidFill>
                  <a:sysClr val="windowText" lastClr="000000"/>
                </a:solidFill>
                <a:latin typeface="Franklin Gothic Book" panose="020B0503020102020204"/>
              </a:defRPr>
            </a:lvl5pPr>
            <a:lvl6pPr marL="2286000" algn="l" defTabSz="914400" rtl="0" eaLnBrk="1" latinLnBrk="0" hangingPunct="1">
              <a:defRPr sz="1800" kern="1200">
                <a:solidFill>
                  <a:sysClr val="windowText" lastClr="000000"/>
                </a:solidFill>
                <a:latin typeface="Franklin Gothic Book" panose="020B0503020102020204"/>
              </a:defRPr>
            </a:lvl6pPr>
            <a:lvl7pPr marL="2743200" algn="l" defTabSz="914400" rtl="0" eaLnBrk="1" latinLnBrk="0" hangingPunct="1">
              <a:defRPr sz="1800" kern="1200">
                <a:solidFill>
                  <a:sysClr val="windowText" lastClr="000000"/>
                </a:solidFill>
                <a:latin typeface="Franklin Gothic Book" panose="020B0503020102020204"/>
              </a:defRPr>
            </a:lvl7pPr>
            <a:lvl8pPr marL="3200400" algn="l" defTabSz="914400" rtl="0" eaLnBrk="1" latinLnBrk="0" hangingPunct="1">
              <a:defRPr sz="1800" kern="1200">
                <a:solidFill>
                  <a:sysClr val="windowText" lastClr="000000"/>
                </a:solidFill>
                <a:latin typeface="Franklin Gothic Book" panose="020B0503020102020204"/>
              </a:defRPr>
            </a:lvl8pPr>
            <a:lvl9pPr marL="3657600" algn="l" defTabSz="914400" rtl="0" eaLnBrk="1" latinLnBrk="0" hangingPunct="1">
              <a:defRPr sz="1800" kern="1200">
                <a:solidFill>
                  <a:sysClr val="windowText" lastClr="000000"/>
                </a:solidFill>
                <a:latin typeface="Franklin Gothic Book" panose="020B0503020102020204"/>
              </a:defRPr>
            </a:lvl9pPr>
          </a:lstStyle>
          <a:p>
            <a:pPr marL="571500" indent="-571500">
              <a:buClr>
                <a:srgbClr val="44546A"/>
              </a:buClr>
              <a:buSzPts val="3000"/>
              <a:buFont typeface="Wingdings" panose="05000000000000000000" pitchFamily="2" charset="2"/>
              <a:buChar char="Ø"/>
            </a:pPr>
            <a:r>
              <a:rPr lang="en-US" sz="3300"/>
              <a:t>What common themes arose in your discussion?</a:t>
            </a:r>
          </a:p>
          <a:p>
            <a:pPr>
              <a:buClr>
                <a:srgbClr val="44546A"/>
              </a:buClr>
              <a:buSzPts val="3000"/>
            </a:pPr>
            <a:endParaRPr lang="en-US" sz="400"/>
          </a:p>
          <a:p>
            <a:pPr marL="495300" indent="-571500">
              <a:buClr>
                <a:srgbClr val="44546A"/>
              </a:buClr>
              <a:buSzPts val="3000"/>
              <a:buFont typeface="Wingdings" panose="05000000000000000000" pitchFamily="2" charset="2"/>
              <a:buChar char="Ø"/>
            </a:pPr>
            <a:r>
              <a:rPr lang="en-US" sz="3300"/>
              <a:t>What wonderings does your group have?</a:t>
            </a:r>
          </a:p>
          <a:p>
            <a:endParaRPr lang="en-US"/>
          </a:p>
        </p:txBody>
      </p:sp>
    </p:spTree>
    <p:extLst>
      <p:ext uri="{BB962C8B-B14F-4D97-AF65-F5344CB8AC3E}">
        <p14:creationId xmlns:p14="http://schemas.microsoft.com/office/powerpoint/2010/main" val="2912143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258e3d2d026_0_373"/>
          <p:cNvSpPr txBox="1">
            <a:spLocks noGrp="1"/>
          </p:cNvSpPr>
          <p:nvPr>
            <p:ph type="title"/>
          </p:nvPr>
        </p:nvSpPr>
        <p:spPr>
          <a:xfrm>
            <a:off x="0" y="521494"/>
            <a:ext cx="12188032" cy="1424540"/>
          </a:xfrm>
          <a:prstGeom prst="rect">
            <a:avLst/>
          </a:prstGeom>
          <a:solidFill>
            <a:schemeClr val="bg2"/>
          </a:solidFill>
          <a:ln>
            <a:noFill/>
          </a:ln>
        </p:spPr>
        <p:txBody>
          <a:bodyPr spcFirstLastPara="1" vert="horz" wrap="square" lIns="91425" tIns="45700" rIns="91425" bIns="45700" rtlCol="0" anchor="ctr" anchorCtr="0">
            <a:noAutofit/>
          </a:bodyPr>
          <a:lstStyle/>
          <a:p>
            <a:pPr algn="ctr">
              <a:buClr>
                <a:schemeClr val="dk1"/>
              </a:buClr>
              <a:buSzPts val="990"/>
            </a:pPr>
            <a:r>
              <a:rPr lang="en-US" sz="5400" b="1">
                <a:latin typeface="+mj-lt"/>
                <a:cs typeface="Arial" panose="020B0604020202020204" pitchFamily="34" charset="0"/>
              </a:rPr>
              <a:t>    Session A Meta Moment</a:t>
            </a:r>
          </a:p>
        </p:txBody>
      </p:sp>
      <p:sp>
        <p:nvSpPr>
          <p:cNvPr id="2" name="Text Placeholder 1">
            <a:extLst>
              <a:ext uri="{FF2B5EF4-FFF2-40B4-BE49-F238E27FC236}">
                <a16:creationId xmlns:a16="http://schemas.microsoft.com/office/drawing/2014/main" id="{0B55209B-DD04-CBC5-3E3F-AFC8ACB2CF88}"/>
              </a:ext>
            </a:extLst>
          </p:cNvPr>
          <p:cNvSpPr>
            <a:spLocks noGrp="1"/>
          </p:cNvSpPr>
          <p:nvPr>
            <p:ph idx="1"/>
          </p:nvPr>
        </p:nvSpPr>
        <p:spPr>
          <a:xfrm>
            <a:off x="699052" y="2104967"/>
            <a:ext cx="11026783" cy="3372150"/>
          </a:xfrm>
        </p:spPr>
        <p:txBody>
          <a:bodyPr vert="horz" lIns="91440" tIns="45720" rIns="91440" bIns="45720" rtlCol="0" anchor="t">
            <a:noAutofit/>
          </a:bodyPr>
          <a:lstStyle/>
          <a:p>
            <a:pPr marL="0" indent="0">
              <a:buClr>
                <a:schemeClr val="dk1"/>
              </a:buClr>
              <a:buSzPts val="990"/>
              <a:buNone/>
            </a:pPr>
            <a:r>
              <a:rPr lang="en-US" sz="4400" b="1" u="sng">
                <a:latin typeface="+mn-lt"/>
                <a:cs typeface="Arial" panose="020B0604020202020204" pitchFamily="34" charset="0"/>
              </a:rPr>
              <a:t>Focus Question</a:t>
            </a:r>
            <a:r>
              <a:rPr lang="en-US" sz="4400">
                <a:latin typeface="+mn-lt"/>
                <a:cs typeface="Arial" panose="020B0604020202020204" pitchFamily="34" charset="0"/>
              </a:rPr>
              <a:t>: </a:t>
            </a:r>
          </a:p>
          <a:p>
            <a:pPr marL="0" indent="0">
              <a:buClr>
                <a:schemeClr val="dk1"/>
              </a:buClr>
              <a:buSzPts val="990"/>
              <a:buNone/>
            </a:pPr>
            <a:endParaRPr lang="en-US" sz="800">
              <a:latin typeface="+mn-lt"/>
              <a:cs typeface="Arial" panose="020B0604020202020204" pitchFamily="34" charset="0"/>
            </a:endParaRPr>
          </a:p>
          <a:p>
            <a:pPr marL="0" indent="0">
              <a:buNone/>
            </a:pPr>
            <a:r>
              <a:rPr lang="en-US" sz="4400">
                <a:latin typeface="+mn-lt"/>
                <a:cs typeface="Arial"/>
              </a:rPr>
              <a:t>How can we establish a classroom culture to ensure all learners have access and opportunity to learn through science discourse?</a:t>
            </a:r>
          </a:p>
          <a:p>
            <a:pPr>
              <a:buNone/>
            </a:pPr>
            <a:endParaRPr lang="en-US" sz="1800">
              <a:latin typeface="Arial" panose="020B0604020202020204" pitchFamily="34" charset="0"/>
              <a:cs typeface="Arial" panose="020B0604020202020204" pitchFamily="34" charset="0"/>
            </a:endParaRPr>
          </a:p>
          <a:p>
            <a:pPr marL="0" indent="0">
              <a:buNone/>
            </a:pPr>
            <a:endParaRPr lang="en-US"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17440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 name="Title 2">
            <a:extLst>
              <a:ext uri="{FF2B5EF4-FFF2-40B4-BE49-F238E27FC236}">
                <a16:creationId xmlns:a16="http://schemas.microsoft.com/office/drawing/2014/main" id="{2E693FCA-E0D8-1BF5-1411-7A690FFA1FB3}"/>
              </a:ext>
            </a:extLst>
          </p:cNvPr>
          <p:cNvSpPr>
            <a:spLocks noGrp="1"/>
          </p:cNvSpPr>
          <p:nvPr>
            <p:ph type="title"/>
          </p:nvPr>
        </p:nvSpPr>
        <p:spPr>
          <a:xfrm>
            <a:off x="838200" y="18255"/>
            <a:ext cx="10515600" cy="1325563"/>
          </a:xfrm>
        </p:spPr>
        <p:txBody>
          <a:bodyPr/>
          <a:lstStyle/>
          <a:p>
            <a:r>
              <a:rPr lang="en-US">
                <a:latin typeface="+mj-lt"/>
              </a:rPr>
              <a:t>Shared Definition for Consideration</a:t>
            </a:r>
          </a:p>
        </p:txBody>
      </p:sp>
      <p:sp>
        <p:nvSpPr>
          <p:cNvPr id="363" name="Google Shape;363;g258e3d2d026_0_579"/>
          <p:cNvSpPr txBox="1">
            <a:spLocks noGrp="1"/>
          </p:cNvSpPr>
          <p:nvPr>
            <p:ph idx="1"/>
          </p:nvPr>
        </p:nvSpPr>
        <p:spPr>
          <a:xfrm>
            <a:off x="464389" y="1351332"/>
            <a:ext cx="11486979" cy="4508047"/>
          </a:xfrm>
          <a:prstGeom prst="rect">
            <a:avLst/>
          </a:prstGeom>
          <a:noFill/>
          <a:ln>
            <a:noFill/>
          </a:ln>
        </p:spPr>
        <p:txBody>
          <a:bodyPr spcFirstLastPara="1" vert="horz" wrap="square" lIns="91425" tIns="45700" rIns="91425" bIns="45700" rtlCol="0" anchor="t" anchorCtr="0">
            <a:noAutofit/>
          </a:bodyPr>
          <a:lstStyle/>
          <a:p>
            <a:pPr marL="406400" lvl="1" indent="0">
              <a:lnSpc>
                <a:spcPct val="100000"/>
              </a:lnSpc>
              <a:spcBef>
                <a:spcPts val="600"/>
              </a:spcBef>
              <a:spcAft>
                <a:spcPts val="600"/>
              </a:spcAft>
              <a:buClr>
                <a:schemeClr val="dk2"/>
              </a:buClr>
              <a:buSzPts val="2600"/>
              <a:buNone/>
            </a:pPr>
            <a:r>
              <a:rPr lang="en-US" sz="3900" b="1">
                <a:latin typeface="+mn-lt"/>
              </a:rPr>
              <a:t>Meaningful science discourse </a:t>
            </a:r>
            <a:r>
              <a:rPr lang="en-US" sz="3900">
                <a:latin typeface="+mn-lt"/>
              </a:rPr>
              <a:t>is productive science talk centered around a phenomenon in which </a:t>
            </a:r>
            <a:r>
              <a:rPr lang="en-US" sz="3900" b="1" u="sng">
                <a:latin typeface="+mn-lt"/>
              </a:rPr>
              <a:t>ALL</a:t>
            </a:r>
            <a:r>
              <a:rPr lang="en-US" sz="3900">
                <a:latin typeface="+mn-lt"/>
              </a:rPr>
              <a:t> students actively </a:t>
            </a:r>
            <a:r>
              <a:rPr lang="en-US" sz="3900" u="sng">
                <a:latin typeface="+mn-lt"/>
              </a:rPr>
              <a:t>share</a:t>
            </a:r>
            <a:r>
              <a:rPr lang="en-US" sz="3900">
                <a:latin typeface="+mn-lt"/>
              </a:rPr>
              <a:t> and </a:t>
            </a:r>
            <a:r>
              <a:rPr lang="en-US" sz="3900" u="sng">
                <a:latin typeface="+mn-lt"/>
              </a:rPr>
              <a:t>clarify</a:t>
            </a:r>
            <a:r>
              <a:rPr lang="en-US" sz="3900">
                <a:latin typeface="+mn-lt"/>
              </a:rPr>
              <a:t> their thinking to </a:t>
            </a:r>
            <a:r>
              <a:rPr lang="en-US" sz="3900" u="sng">
                <a:latin typeface="+mn-lt"/>
              </a:rPr>
              <a:t>deepen understanding</a:t>
            </a:r>
            <a:r>
              <a:rPr lang="en-US" sz="3900">
                <a:latin typeface="+mn-lt"/>
              </a:rPr>
              <a:t>, while fostering a </a:t>
            </a:r>
            <a:r>
              <a:rPr lang="en-US" sz="3900" u="sng">
                <a:latin typeface="+mn-lt"/>
              </a:rPr>
              <a:t>collaborative</a:t>
            </a:r>
            <a:r>
              <a:rPr lang="en-US" sz="3900">
                <a:latin typeface="+mn-lt"/>
              </a:rPr>
              <a:t> learning environment where every voice is </a:t>
            </a:r>
            <a:r>
              <a:rPr lang="en-US" sz="3900" u="sng">
                <a:latin typeface="+mn-lt"/>
              </a:rPr>
              <a:t>valued</a:t>
            </a:r>
            <a:r>
              <a:rPr lang="en-US" sz="3900">
                <a:latin typeface="+mn-lt"/>
              </a:rPr>
              <a:t> and </a:t>
            </a:r>
            <a:r>
              <a:rPr lang="en-US" sz="3900" u="sng">
                <a:latin typeface="+mn-lt"/>
              </a:rPr>
              <a:t>heard</a:t>
            </a:r>
            <a:r>
              <a:rPr lang="en-US" sz="3900">
                <a:latin typeface="+mn-lt"/>
              </a:rPr>
              <a:t>.</a:t>
            </a:r>
            <a:endParaRPr lang="en-US" sz="3900">
              <a:cs typeface="Arial" panose="020B06040202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 name="Title 2">
            <a:extLst>
              <a:ext uri="{FF2B5EF4-FFF2-40B4-BE49-F238E27FC236}">
                <a16:creationId xmlns:a16="http://schemas.microsoft.com/office/drawing/2014/main" id="{2E693FCA-E0D8-1BF5-1411-7A690FFA1FB3}"/>
              </a:ext>
            </a:extLst>
          </p:cNvPr>
          <p:cNvSpPr>
            <a:spLocks noGrp="1"/>
          </p:cNvSpPr>
          <p:nvPr>
            <p:ph type="title"/>
          </p:nvPr>
        </p:nvSpPr>
        <p:spPr>
          <a:xfrm>
            <a:off x="701749" y="18255"/>
            <a:ext cx="10652051" cy="1325563"/>
          </a:xfrm>
        </p:spPr>
        <p:txBody>
          <a:bodyPr/>
          <a:lstStyle/>
          <a:p>
            <a:r>
              <a:rPr lang="en-US">
                <a:latin typeface="+mj-lt"/>
              </a:rPr>
              <a:t>Session B: Shared Understandings</a:t>
            </a:r>
          </a:p>
        </p:txBody>
      </p:sp>
      <p:sp>
        <p:nvSpPr>
          <p:cNvPr id="363" name="Google Shape;363;g258e3d2d026_0_579"/>
          <p:cNvSpPr txBox="1">
            <a:spLocks noGrp="1"/>
          </p:cNvSpPr>
          <p:nvPr>
            <p:ph idx="1"/>
          </p:nvPr>
        </p:nvSpPr>
        <p:spPr>
          <a:xfrm>
            <a:off x="297712" y="1052751"/>
            <a:ext cx="11504428" cy="5156546"/>
          </a:xfrm>
          <a:prstGeom prst="rect">
            <a:avLst/>
          </a:prstGeom>
          <a:noFill/>
          <a:ln>
            <a:noFill/>
          </a:ln>
        </p:spPr>
        <p:txBody>
          <a:bodyPr spcFirstLastPara="1" vert="horz" wrap="square" lIns="91425" tIns="45700" rIns="91425" bIns="45700" rtlCol="0" anchor="t" anchorCtr="0">
            <a:noAutofit/>
          </a:bodyPr>
          <a:lstStyle/>
          <a:p>
            <a:pPr marL="406400" lvl="1" indent="0">
              <a:lnSpc>
                <a:spcPct val="100000"/>
              </a:lnSpc>
              <a:spcBef>
                <a:spcPts val="0"/>
              </a:spcBef>
              <a:buClr>
                <a:schemeClr val="dk2"/>
              </a:buClr>
              <a:buSzPts val="2600"/>
              <a:buNone/>
            </a:pPr>
            <a:r>
              <a:rPr lang="en-US" sz="2200" b="1">
                <a:solidFill>
                  <a:schemeClr val="tx1"/>
                </a:solidFill>
                <a:latin typeface="+mn-lt"/>
                <a:cs typeface="Arial"/>
              </a:rPr>
              <a:t>Science discourse supports all learners in sensemaking by</a:t>
            </a:r>
            <a:r>
              <a:rPr lang="en-US" sz="2200">
                <a:solidFill>
                  <a:schemeClr val="tx1"/>
                </a:solidFill>
                <a:latin typeface="+mn-lt"/>
                <a:cs typeface="Arial"/>
              </a:rPr>
              <a:t>: </a:t>
            </a:r>
          </a:p>
          <a:p>
            <a:pPr marL="406400" lvl="1" indent="0">
              <a:lnSpc>
                <a:spcPct val="100000"/>
              </a:lnSpc>
              <a:spcBef>
                <a:spcPts val="0"/>
              </a:spcBef>
              <a:buClr>
                <a:schemeClr val="dk2"/>
              </a:buClr>
              <a:buSzPts val="2600"/>
              <a:buNone/>
            </a:pPr>
            <a:endParaRPr lang="en-US" sz="800">
              <a:solidFill>
                <a:schemeClr val="tx1"/>
              </a:solidFill>
              <a:latin typeface="+mn-lt"/>
            </a:endParaRPr>
          </a:p>
          <a:p>
            <a:pPr marL="749300" lvl="1" indent="-342900">
              <a:lnSpc>
                <a:spcPct val="100000"/>
              </a:lnSpc>
              <a:spcBef>
                <a:spcPts val="600"/>
              </a:spcBef>
              <a:spcAft>
                <a:spcPts val="600"/>
              </a:spcAft>
              <a:buClr>
                <a:schemeClr val="dk2"/>
              </a:buClr>
              <a:buSzPts val="2600"/>
              <a:buFont typeface="Wingdings" panose="05000000000000000000" pitchFamily="2" charset="2"/>
              <a:buChar char="Ø"/>
            </a:pPr>
            <a:r>
              <a:rPr lang="en-US" sz="2200" b="1">
                <a:solidFill>
                  <a:schemeClr val="tx1"/>
                </a:solidFill>
                <a:latin typeface="+mn-lt"/>
              </a:rPr>
              <a:t>Providing</a:t>
            </a:r>
            <a:r>
              <a:rPr lang="en-US" sz="2200">
                <a:solidFill>
                  <a:schemeClr val="tx1"/>
                </a:solidFill>
                <a:latin typeface="+mn-lt"/>
              </a:rPr>
              <a:t> a real-world experience authentic to the field of science where students make sense of their work, gather feedback and refine their ideas.</a:t>
            </a:r>
          </a:p>
          <a:p>
            <a:pPr marL="749300" lvl="1" indent="-342900">
              <a:lnSpc>
                <a:spcPct val="100000"/>
              </a:lnSpc>
              <a:spcBef>
                <a:spcPts val="600"/>
              </a:spcBef>
              <a:spcAft>
                <a:spcPts val="600"/>
              </a:spcAft>
              <a:buClr>
                <a:schemeClr val="dk2"/>
              </a:buClr>
              <a:buSzPts val="2600"/>
              <a:buFont typeface="Wingdings" panose="05000000000000000000" pitchFamily="2" charset="2"/>
              <a:buChar char="Ø"/>
            </a:pPr>
            <a:r>
              <a:rPr lang="en-US" sz="2200" b="1">
                <a:solidFill>
                  <a:schemeClr val="tx1"/>
                </a:solidFill>
                <a:latin typeface="+mn-lt"/>
              </a:rPr>
              <a:t>Carrying</a:t>
            </a:r>
            <a:r>
              <a:rPr lang="en-US" sz="2200">
                <a:solidFill>
                  <a:schemeClr val="tx1"/>
                </a:solidFill>
                <a:latin typeface="+mn-lt"/>
              </a:rPr>
              <a:t> out the deeply social nature of the science and engineering practices.</a:t>
            </a:r>
          </a:p>
          <a:p>
            <a:pPr marL="749300" lvl="1" indent="-342900">
              <a:lnSpc>
                <a:spcPct val="100000"/>
              </a:lnSpc>
              <a:spcBef>
                <a:spcPts val="600"/>
              </a:spcBef>
              <a:spcAft>
                <a:spcPts val="600"/>
              </a:spcAft>
              <a:buClr>
                <a:schemeClr val="dk2"/>
              </a:buClr>
              <a:buSzPts val="2600"/>
              <a:buFont typeface="Wingdings" panose="05000000000000000000" pitchFamily="2" charset="2"/>
              <a:buChar char="Ø"/>
            </a:pPr>
            <a:r>
              <a:rPr lang="en-US" sz="2200" b="1">
                <a:solidFill>
                  <a:schemeClr val="tx1"/>
                </a:solidFill>
                <a:latin typeface="+mn-lt"/>
              </a:rPr>
              <a:t>Revealing</a:t>
            </a:r>
            <a:r>
              <a:rPr lang="en-US" sz="2200">
                <a:solidFill>
                  <a:schemeClr val="tx1"/>
                </a:solidFill>
                <a:latin typeface="+mn-lt"/>
              </a:rPr>
              <a:t> students’ thinking to the teacher and classmates. </a:t>
            </a:r>
          </a:p>
          <a:p>
            <a:pPr marL="749300" lvl="1" indent="-342900">
              <a:lnSpc>
                <a:spcPct val="100000"/>
              </a:lnSpc>
              <a:spcBef>
                <a:spcPts val="600"/>
              </a:spcBef>
              <a:spcAft>
                <a:spcPts val="600"/>
              </a:spcAft>
              <a:buClr>
                <a:schemeClr val="dk2"/>
              </a:buClr>
              <a:buSzPts val="2600"/>
              <a:buFont typeface="Wingdings" panose="05000000000000000000" pitchFamily="2" charset="2"/>
              <a:buChar char="Ø"/>
            </a:pPr>
            <a:r>
              <a:rPr lang="en-US" sz="2200" b="1">
                <a:solidFill>
                  <a:schemeClr val="tx1"/>
                </a:solidFill>
                <a:latin typeface="+mn-lt"/>
              </a:rPr>
              <a:t>Positioning</a:t>
            </a:r>
            <a:r>
              <a:rPr lang="en-US" sz="2200">
                <a:solidFill>
                  <a:schemeClr val="tx1"/>
                </a:solidFill>
                <a:latin typeface="+mn-lt"/>
              </a:rPr>
              <a:t> students as developing experts towards the understanding of a phenomenon based on available interpretations and evidence.</a:t>
            </a:r>
          </a:p>
          <a:p>
            <a:pPr marL="749300" lvl="1" indent="-342900">
              <a:lnSpc>
                <a:spcPct val="100000"/>
              </a:lnSpc>
              <a:spcBef>
                <a:spcPts val="600"/>
              </a:spcBef>
              <a:spcAft>
                <a:spcPts val="600"/>
              </a:spcAft>
              <a:buClr>
                <a:schemeClr val="dk2"/>
              </a:buClr>
              <a:buSzPts val="2600"/>
              <a:buFont typeface="Wingdings" panose="05000000000000000000" pitchFamily="2" charset="2"/>
              <a:buChar char="Ø"/>
            </a:pPr>
            <a:r>
              <a:rPr lang="en-US" sz="2200" b="1">
                <a:solidFill>
                  <a:schemeClr val="tx1"/>
                </a:solidFill>
                <a:latin typeface="+mn-lt"/>
              </a:rPr>
              <a:t>Broadening</a:t>
            </a:r>
            <a:r>
              <a:rPr lang="en-US" sz="2200">
                <a:solidFill>
                  <a:schemeClr val="tx1"/>
                </a:solidFill>
                <a:latin typeface="+mn-lt"/>
              </a:rPr>
              <a:t> participation within the room where all students share, clarify and develop their ideas.</a:t>
            </a:r>
          </a:p>
          <a:p>
            <a:pPr marL="749300" lvl="1" indent="-342900">
              <a:lnSpc>
                <a:spcPct val="100000"/>
              </a:lnSpc>
              <a:spcBef>
                <a:spcPts val="600"/>
              </a:spcBef>
              <a:spcAft>
                <a:spcPts val="600"/>
              </a:spcAft>
              <a:buClr>
                <a:schemeClr val="dk2"/>
              </a:buClr>
              <a:buSzPts val="2600"/>
              <a:buFont typeface="Wingdings" panose="05000000000000000000" pitchFamily="2" charset="2"/>
              <a:buChar char="Ø"/>
            </a:pPr>
            <a:r>
              <a:rPr lang="en-US" sz="2200" b="1">
                <a:solidFill>
                  <a:schemeClr val="tx1"/>
                </a:solidFill>
                <a:latin typeface="+mn-lt"/>
              </a:rPr>
              <a:t>Valuing </a:t>
            </a:r>
            <a:r>
              <a:rPr lang="en-US" sz="2200">
                <a:solidFill>
                  <a:schemeClr val="tx1"/>
                </a:solidFill>
                <a:latin typeface="+mn-lt"/>
              </a:rPr>
              <a:t>students’ unique differences and experiences in the classroom.</a:t>
            </a:r>
          </a:p>
        </p:txBody>
      </p:sp>
    </p:spTree>
    <p:extLst>
      <p:ext uri="{BB962C8B-B14F-4D97-AF65-F5344CB8AC3E}">
        <p14:creationId xmlns:p14="http://schemas.microsoft.com/office/powerpoint/2010/main" val="7615823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258e3d2d026_0_373"/>
          <p:cNvSpPr txBox="1">
            <a:spLocks noGrp="1"/>
          </p:cNvSpPr>
          <p:nvPr>
            <p:ph type="title"/>
          </p:nvPr>
        </p:nvSpPr>
        <p:spPr>
          <a:xfrm>
            <a:off x="0" y="533400"/>
            <a:ext cx="12192000" cy="1424540"/>
          </a:xfrm>
          <a:prstGeom prst="rect">
            <a:avLst/>
          </a:prstGeom>
          <a:solidFill>
            <a:schemeClr val="bg2"/>
          </a:solidFill>
          <a:ln>
            <a:noFill/>
          </a:ln>
        </p:spPr>
        <p:txBody>
          <a:bodyPr spcFirstLastPara="1" vert="horz" wrap="square" lIns="91425" tIns="45700" rIns="91425" bIns="45700" rtlCol="0" anchor="ctr" anchorCtr="0">
            <a:noAutofit/>
          </a:bodyPr>
          <a:lstStyle/>
          <a:p>
            <a:pPr algn="ctr">
              <a:buClr>
                <a:schemeClr val="dk1"/>
              </a:buClr>
              <a:buSzPts val="990"/>
            </a:pPr>
            <a:r>
              <a:rPr lang="en-US" sz="5400" b="1">
                <a:latin typeface="+mj-lt"/>
                <a:cs typeface="Arial" panose="020B0604020202020204" pitchFamily="34" charset="0"/>
              </a:rPr>
              <a:t>After Completing Session</a:t>
            </a:r>
            <a:r>
              <a:rPr lang="en-US" sz="5400" b="1">
                <a:latin typeface="+mj-lt"/>
              </a:rPr>
              <a:t> B:</a:t>
            </a:r>
            <a:br>
              <a:rPr lang="en-US" sz="5400" b="1">
                <a:latin typeface="+mj-lt"/>
              </a:rPr>
            </a:br>
            <a:r>
              <a:rPr lang="en-US" sz="5400" b="1">
                <a:latin typeface="+mj-lt"/>
              </a:rPr>
              <a:t> Meta Moment</a:t>
            </a:r>
          </a:p>
        </p:txBody>
      </p:sp>
      <p:sp>
        <p:nvSpPr>
          <p:cNvPr id="2" name="Text Placeholder 1">
            <a:extLst>
              <a:ext uri="{FF2B5EF4-FFF2-40B4-BE49-F238E27FC236}">
                <a16:creationId xmlns:a16="http://schemas.microsoft.com/office/drawing/2014/main" id="{0B55209B-DD04-CBC5-3E3F-AFC8ACB2CF88}"/>
              </a:ext>
            </a:extLst>
          </p:cNvPr>
          <p:cNvSpPr>
            <a:spLocks noGrp="1"/>
          </p:cNvSpPr>
          <p:nvPr>
            <p:ph idx="1"/>
          </p:nvPr>
        </p:nvSpPr>
        <p:spPr>
          <a:xfrm>
            <a:off x="699052" y="2104967"/>
            <a:ext cx="10793895" cy="3316120"/>
          </a:xfrm>
        </p:spPr>
        <p:txBody>
          <a:bodyPr>
            <a:noAutofit/>
          </a:bodyPr>
          <a:lstStyle/>
          <a:p>
            <a:pPr marL="0" indent="0">
              <a:buClr>
                <a:schemeClr val="dk1"/>
              </a:buClr>
              <a:buSzPts val="990"/>
              <a:buNone/>
            </a:pPr>
            <a:r>
              <a:rPr lang="en-US" sz="4400" b="1" u="sng">
                <a:latin typeface="+mn-lt"/>
                <a:cs typeface="Arial" panose="020B0604020202020204" pitchFamily="34" charset="0"/>
              </a:rPr>
              <a:t>Focus Question</a:t>
            </a:r>
            <a:r>
              <a:rPr lang="en-US" sz="4400" b="1">
                <a:latin typeface="+mn-lt"/>
                <a:cs typeface="Arial" panose="020B0604020202020204" pitchFamily="34" charset="0"/>
              </a:rPr>
              <a:t>: </a:t>
            </a:r>
          </a:p>
          <a:p>
            <a:pPr algn="ctr">
              <a:buClr>
                <a:schemeClr val="dk1"/>
              </a:buClr>
              <a:buSzPts val="990"/>
            </a:pPr>
            <a:endParaRPr lang="en-US" sz="1000">
              <a:latin typeface="+mn-lt"/>
              <a:cs typeface="Arial" panose="020B0604020202020204" pitchFamily="34" charset="0"/>
            </a:endParaRPr>
          </a:p>
          <a:p>
            <a:pPr marL="0" indent="0">
              <a:buNone/>
            </a:pPr>
            <a:r>
              <a:rPr lang="en-US" sz="4400">
                <a:latin typeface="+mn-lt"/>
                <a:cs typeface="Arial"/>
              </a:rPr>
              <a:t>What is science discourse, and how does it support sensemaking for all students? </a:t>
            </a:r>
          </a:p>
        </p:txBody>
      </p:sp>
    </p:spTree>
    <p:extLst>
      <p:ext uri="{BB962C8B-B14F-4D97-AF65-F5344CB8AC3E}">
        <p14:creationId xmlns:p14="http://schemas.microsoft.com/office/powerpoint/2010/main" val="36216381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AB11A-6FA5-211A-0530-FABEEA987449}"/>
              </a:ext>
            </a:extLst>
          </p:cNvPr>
          <p:cNvSpPr>
            <a:spLocks noGrp="1"/>
          </p:cNvSpPr>
          <p:nvPr>
            <p:ph type="title"/>
          </p:nvPr>
        </p:nvSpPr>
        <p:spPr>
          <a:xfrm>
            <a:off x="680484" y="144191"/>
            <a:ext cx="11511516" cy="1137092"/>
          </a:xfrm>
        </p:spPr>
        <p:txBody>
          <a:bodyPr>
            <a:normAutofit fontScale="90000"/>
          </a:bodyPr>
          <a:lstStyle/>
          <a:p>
            <a:pPr>
              <a:lnSpc>
                <a:spcPct val="100000"/>
              </a:lnSpc>
            </a:pPr>
            <a:r>
              <a:rPr lang="en-US" sz="4900">
                <a:latin typeface="+mj-lt"/>
              </a:rPr>
              <a:t>Session B: Reflection</a:t>
            </a:r>
            <a:br>
              <a:rPr lang="en-US" sz="4900"/>
            </a:br>
            <a:endParaRPr lang="en-US" sz="3600"/>
          </a:p>
        </p:txBody>
      </p:sp>
      <p:sp>
        <p:nvSpPr>
          <p:cNvPr id="4" name="TextBox 3">
            <a:extLst>
              <a:ext uri="{FF2B5EF4-FFF2-40B4-BE49-F238E27FC236}">
                <a16:creationId xmlns:a16="http://schemas.microsoft.com/office/drawing/2014/main" id="{3CBCE3C4-6D3D-8787-C60E-E625F389B73B}"/>
              </a:ext>
            </a:extLst>
          </p:cNvPr>
          <p:cNvSpPr txBox="1"/>
          <p:nvPr/>
        </p:nvSpPr>
        <p:spPr>
          <a:xfrm>
            <a:off x="86229" y="882560"/>
            <a:ext cx="12019542" cy="1077218"/>
          </a:xfrm>
          <a:prstGeom prst="rect">
            <a:avLst/>
          </a:prstGeom>
          <a:noFill/>
        </p:spPr>
        <p:txBody>
          <a:bodyPr wrap="square" rtlCol="0">
            <a:spAutoFit/>
          </a:bodyPr>
          <a:lstStyle/>
          <a:p>
            <a:pPr algn="ctr"/>
            <a:r>
              <a:rPr lang="en-US" sz="3200"/>
              <a:t>Take some time to record your thoughts from today’s session by responding to the following prompt.</a:t>
            </a:r>
          </a:p>
        </p:txBody>
      </p:sp>
      <p:pic>
        <p:nvPicPr>
          <p:cNvPr id="5" name="Content Placeholder 4">
            <a:extLst>
              <a:ext uri="{FF2B5EF4-FFF2-40B4-BE49-F238E27FC236}">
                <a16:creationId xmlns:a16="http://schemas.microsoft.com/office/drawing/2014/main" id="{41471BF2-31C0-0F01-9B36-4D24F48E913A}"/>
              </a:ext>
              <a:ext uri="{C183D7F6-B498-43B3-948B-1728B52AA6E4}">
                <adec:decorative xmlns:adec="http://schemas.microsoft.com/office/drawing/2017/decorative" val="1"/>
              </a:ext>
            </a:extLst>
          </p:cNvPr>
          <p:cNvPicPr>
            <a:picLocks noGrp="1" noChangeAspect="1"/>
          </p:cNvPicPr>
          <p:nvPr>
            <p:ph idx="1"/>
          </p:nvPr>
        </p:nvPicPr>
        <p:blipFill>
          <a:blip r:embed="rId3"/>
          <a:srcRect/>
          <a:stretch/>
        </p:blipFill>
        <p:spPr>
          <a:xfrm>
            <a:off x="1239155" y="1922123"/>
            <a:ext cx="8420153" cy="4935877"/>
          </a:xfrm>
          <a:noFill/>
        </p:spPr>
      </p:pic>
      <p:pic>
        <p:nvPicPr>
          <p:cNvPr id="7" name="Picture 6">
            <a:extLst>
              <a:ext uri="{FF2B5EF4-FFF2-40B4-BE49-F238E27FC236}">
                <a16:creationId xmlns:a16="http://schemas.microsoft.com/office/drawing/2014/main" id="{EBB04C6B-8886-ADE5-5F08-4E73765E5C3E}"/>
              </a:ext>
              <a:ext uri="{C183D7F6-B498-43B3-948B-1728B52AA6E4}">
                <adec:decorative xmlns:adec="http://schemas.microsoft.com/office/drawing/2017/decorative" val="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rot="621966">
            <a:off x="8831176" y="1235324"/>
            <a:ext cx="2598801" cy="3568148"/>
          </a:xfrm>
          <a:prstGeom prst="rect">
            <a:avLst/>
          </a:prstGeom>
        </p:spPr>
      </p:pic>
      <p:sp>
        <p:nvSpPr>
          <p:cNvPr id="8" name="TextBox 7">
            <a:extLst>
              <a:ext uri="{FF2B5EF4-FFF2-40B4-BE49-F238E27FC236}">
                <a16:creationId xmlns:a16="http://schemas.microsoft.com/office/drawing/2014/main" id="{BB4B9EF6-7107-458C-4E71-21D054AF2A5A}"/>
              </a:ext>
            </a:extLst>
          </p:cNvPr>
          <p:cNvSpPr txBox="1"/>
          <p:nvPr/>
        </p:nvSpPr>
        <p:spPr>
          <a:xfrm>
            <a:off x="3604874" y="3125857"/>
            <a:ext cx="3334141" cy="1862048"/>
          </a:xfrm>
          <a:prstGeom prst="rect">
            <a:avLst/>
          </a:prstGeom>
          <a:noFill/>
        </p:spPr>
        <p:txBody>
          <a:bodyPr wrap="square" rtlCol="0">
            <a:spAutoFit/>
          </a:bodyPr>
          <a:lstStyle/>
          <a:p>
            <a:pPr algn="ctr"/>
            <a:r>
              <a:rPr lang="en-US" sz="2000" b="1" u="sng">
                <a:solidFill>
                  <a:schemeClr val="bg1"/>
                </a:solidFill>
                <a:cs typeface="Arial" panose="020B0604020202020204" pitchFamily="34" charset="0"/>
              </a:rPr>
              <a:t>Paint the Picture: </a:t>
            </a:r>
          </a:p>
          <a:p>
            <a:pPr algn="ctr"/>
            <a:r>
              <a:rPr lang="en-US" sz="1900">
                <a:solidFill>
                  <a:schemeClr val="bg1"/>
                </a:solidFill>
                <a:cs typeface="Arial" panose="020B0604020202020204" pitchFamily="34" charset="0"/>
              </a:rPr>
              <a:t>Use descriptive words or draw a picture of what you envision a classroom being like where science discourse supports sensemaking for all students.  </a:t>
            </a:r>
          </a:p>
        </p:txBody>
      </p:sp>
      <p:sp>
        <p:nvSpPr>
          <p:cNvPr id="3" name="TextBox 2">
            <a:extLst>
              <a:ext uri="{FF2B5EF4-FFF2-40B4-BE49-F238E27FC236}">
                <a16:creationId xmlns:a16="http://schemas.microsoft.com/office/drawing/2014/main" id="{CF6500AD-65ED-C91E-36AE-1DC5CBFDD47E}"/>
              </a:ext>
            </a:extLst>
          </p:cNvPr>
          <p:cNvSpPr txBox="1"/>
          <p:nvPr/>
        </p:nvSpPr>
        <p:spPr>
          <a:xfrm>
            <a:off x="86229" y="5865726"/>
            <a:ext cx="2703871" cy="938719"/>
          </a:xfrm>
          <a:prstGeom prst="rect">
            <a:avLst/>
          </a:prstGeom>
          <a:noFill/>
        </p:spPr>
        <p:txBody>
          <a:bodyPr wrap="square" rtlCol="0">
            <a:spAutoFit/>
          </a:bodyPr>
          <a:lstStyle/>
          <a:p>
            <a:r>
              <a:rPr lang="en-US" sz="1100">
                <a:solidFill>
                  <a:schemeClr val="bg1"/>
                </a:solidFill>
              </a:rPr>
              <a:t>Formative Assessment Strategy from Keeley, P. (2008). </a:t>
            </a:r>
            <a:r>
              <a:rPr lang="en-US" sz="1100" i="1">
                <a:solidFill>
                  <a:schemeClr val="bg1"/>
                </a:solidFill>
              </a:rPr>
              <a:t>Science formative assessment: 75 practices strategies for linking assessment, instruction and learning. </a:t>
            </a:r>
            <a:r>
              <a:rPr lang="en-US" sz="1100">
                <a:solidFill>
                  <a:schemeClr val="bg1"/>
                </a:solidFill>
              </a:rPr>
              <a:t>Corwin Press</a:t>
            </a:r>
            <a:r>
              <a:rPr lang="en-US" sz="1100" i="1">
                <a:solidFill>
                  <a:schemeClr val="bg1"/>
                </a:solidFill>
              </a:rPr>
              <a:t>.</a:t>
            </a:r>
            <a:r>
              <a:rPr lang="en-US" sz="1100">
                <a:solidFill>
                  <a:schemeClr val="bg1"/>
                </a:solidFill>
              </a:rPr>
              <a:t> </a:t>
            </a:r>
            <a:r>
              <a:rPr lang="en-US" sz="1100" err="1">
                <a:solidFill>
                  <a:schemeClr val="bg1"/>
                </a:solidFill>
              </a:rPr>
              <a:t>pg</a:t>
            </a:r>
            <a:r>
              <a:rPr lang="en-US" sz="1100">
                <a:solidFill>
                  <a:schemeClr val="bg1"/>
                </a:solidFill>
              </a:rPr>
              <a:t> 145-146</a:t>
            </a:r>
          </a:p>
        </p:txBody>
      </p:sp>
    </p:spTree>
    <p:extLst>
      <p:ext uri="{BB962C8B-B14F-4D97-AF65-F5344CB8AC3E}">
        <p14:creationId xmlns:p14="http://schemas.microsoft.com/office/powerpoint/2010/main" val="37412412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764A2-DFEF-E039-953F-20007EA43779}"/>
              </a:ext>
            </a:extLst>
          </p:cNvPr>
          <p:cNvSpPr>
            <a:spLocks noGrp="1"/>
          </p:cNvSpPr>
          <p:nvPr>
            <p:ph type="title"/>
          </p:nvPr>
        </p:nvSpPr>
        <p:spPr>
          <a:xfrm>
            <a:off x="1067636" y="241389"/>
            <a:ext cx="11193494" cy="1325563"/>
          </a:xfrm>
        </p:spPr>
        <p:txBody>
          <a:bodyPr/>
          <a:lstStyle/>
          <a:p>
            <a:r>
              <a:rPr lang="en-US">
                <a:latin typeface="+mj-lt"/>
              </a:rPr>
              <a:t>Session B: Next Steps:  </a:t>
            </a:r>
            <a:br>
              <a:rPr lang="en-US">
                <a:latin typeface="+mj-lt"/>
              </a:rPr>
            </a:br>
            <a:r>
              <a:rPr lang="en-US">
                <a:latin typeface="+mj-lt"/>
              </a:rPr>
              <a:t>Considerations for Implementation</a:t>
            </a:r>
          </a:p>
        </p:txBody>
      </p:sp>
      <p:sp>
        <p:nvSpPr>
          <p:cNvPr id="4" name="TextBox 3">
            <a:extLst>
              <a:ext uri="{FF2B5EF4-FFF2-40B4-BE49-F238E27FC236}">
                <a16:creationId xmlns:a16="http://schemas.microsoft.com/office/drawing/2014/main" id="{130E85E1-F808-0A89-D900-C95A8D72A699}"/>
              </a:ext>
            </a:extLst>
          </p:cNvPr>
          <p:cNvSpPr txBox="1"/>
          <p:nvPr/>
        </p:nvSpPr>
        <p:spPr>
          <a:xfrm>
            <a:off x="1067636" y="1733499"/>
            <a:ext cx="10323871" cy="3354765"/>
          </a:xfrm>
          <a:prstGeom prst="rect">
            <a:avLst/>
          </a:prstGeom>
          <a:noFill/>
        </p:spPr>
        <p:txBody>
          <a:bodyPr wrap="square" rtlCol="0">
            <a:spAutoFit/>
          </a:bodyPr>
          <a:lstStyle/>
          <a:p>
            <a:r>
              <a:rPr lang="en-US" sz="2400">
                <a:cs typeface="Arial" panose="020B0604020202020204" pitchFamily="34" charset="0"/>
              </a:rPr>
              <a:t>Video a science lesson and listen for the nature and quality of talk that occurs. Reflect on the current state of science talk in your classroom.</a:t>
            </a:r>
          </a:p>
          <a:p>
            <a:endParaRPr lang="en-US" sz="2400">
              <a:cs typeface="Arial" panose="020B0604020202020204" pitchFamily="34" charset="0"/>
            </a:endParaRPr>
          </a:p>
          <a:p>
            <a:pPr marL="742950" lvl="1" indent="-285750">
              <a:buFont typeface="Arial" panose="020B0604020202020204" pitchFamily="34" charset="0"/>
              <a:buChar char="•"/>
            </a:pPr>
            <a:r>
              <a:rPr lang="en-US" sz="2400">
                <a:cs typeface="Arial" panose="020B0604020202020204" pitchFamily="34" charset="0"/>
              </a:rPr>
              <a:t>What is the balance of talk between you as the teacher and students?</a:t>
            </a:r>
          </a:p>
          <a:p>
            <a:pPr marL="742950" lvl="1" indent="-285750">
              <a:buFont typeface="Arial" panose="020B0604020202020204" pitchFamily="34" charset="0"/>
              <a:buChar char="•"/>
            </a:pPr>
            <a:r>
              <a:rPr lang="en-US" sz="2400">
                <a:cs typeface="Arial" panose="020B0604020202020204" pitchFamily="34" charset="0"/>
              </a:rPr>
              <a:t>Do some students talk more than others? </a:t>
            </a:r>
          </a:p>
          <a:p>
            <a:pPr marL="742950" lvl="1" indent="-285750">
              <a:buFont typeface="Arial" panose="020B0604020202020204" pitchFamily="34" charset="0"/>
              <a:buChar char="•"/>
            </a:pPr>
            <a:r>
              <a:rPr lang="en-US" sz="2400">
                <a:cs typeface="Arial" panose="020B0604020202020204" pitchFamily="34" charset="0"/>
              </a:rPr>
              <a:t>Is there evidence of meaningful science discourse as described in this session?</a:t>
            </a:r>
          </a:p>
          <a:p>
            <a:pPr marL="742950" lvl="1" indent="-285750">
              <a:buFont typeface="Arial" panose="020B0604020202020204" pitchFamily="34" charset="0"/>
              <a:buChar char="•"/>
            </a:pPr>
            <a:r>
              <a:rPr lang="en-US" sz="2400">
                <a:cs typeface="Arial" panose="020B0604020202020204" pitchFamily="34" charset="0"/>
              </a:rPr>
              <a:t>How are student thinking and reasoning made public and visible?</a:t>
            </a:r>
          </a:p>
          <a:p>
            <a:endParaRPr 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55723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17A8-DFA0-945C-E702-337963FCF728}"/>
              </a:ext>
            </a:extLst>
          </p:cNvPr>
          <p:cNvSpPr>
            <a:spLocks noGrp="1"/>
          </p:cNvSpPr>
          <p:nvPr>
            <p:ph type="title"/>
          </p:nvPr>
        </p:nvSpPr>
        <p:spPr>
          <a:xfrm>
            <a:off x="831850" y="1709738"/>
            <a:ext cx="10515600" cy="2852737"/>
          </a:xfrm>
        </p:spPr>
        <p:txBody>
          <a:bodyPr anchor="b">
            <a:normAutofit/>
          </a:bodyPr>
          <a:lstStyle/>
          <a:p>
            <a:r>
              <a:rPr lang="en-US" sz="9600">
                <a:latin typeface="+mj-lt"/>
              </a:rPr>
              <a:t>SESSION C</a:t>
            </a:r>
          </a:p>
        </p:txBody>
      </p:sp>
    </p:spTree>
    <p:extLst>
      <p:ext uri="{BB962C8B-B14F-4D97-AF65-F5344CB8AC3E}">
        <p14:creationId xmlns:p14="http://schemas.microsoft.com/office/powerpoint/2010/main" val="18537257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0049A-EEAC-6887-6517-356D00A9FB8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B754430-32AD-C3BD-6A74-DA0D89824D09}"/>
              </a:ext>
              <a:ext uri="{C183D7F6-B498-43B3-948B-1728B52AA6E4}">
                <adec:decorative xmlns:adec="http://schemas.microsoft.com/office/drawing/2017/decorative" val="1"/>
              </a:ext>
            </a:extLst>
          </p:cNvPr>
          <p:cNvSpPr/>
          <p:nvPr/>
        </p:nvSpPr>
        <p:spPr>
          <a:xfrm>
            <a:off x="838200" y="3312319"/>
            <a:ext cx="10752667" cy="589121"/>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213FEB-EF73-1EC2-B9C9-2156FA43B445}"/>
              </a:ext>
              <a:ext uri="{C183D7F6-B498-43B3-948B-1728B52AA6E4}">
                <adec:decorative xmlns:adec="http://schemas.microsoft.com/office/drawing/2017/decorative" val="0"/>
              </a:ext>
            </a:extLst>
          </p:cNvPr>
          <p:cNvSpPr>
            <a:spLocks noGrp="1"/>
          </p:cNvSpPr>
          <p:nvPr>
            <p:ph type="title"/>
          </p:nvPr>
        </p:nvSpPr>
        <p:spPr>
          <a:xfrm>
            <a:off x="838200" y="500062"/>
            <a:ext cx="11353800" cy="1325563"/>
          </a:xfrm>
        </p:spPr>
        <p:txBody>
          <a:bodyPr>
            <a:normAutofit/>
          </a:bodyPr>
          <a:lstStyle/>
          <a:p>
            <a:r>
              <a:rPr lang="en-US">
                <a:latin typeface="Franklin Gothic Medium" panose="020B0603020102020204" pitchFamily="34" charset="0"/>
                <a:cs typeface="Arial"/>
              </a:rPr>
              <a:t>Module Goals (3)</a:t>
            </a:r>
          </a:p>
        </p:txBody>
      </p:sp>
      <p:sp>
        <p:nvSpPr>
          <p:cNvPr id="3" name="Content Placeholder 2">
            <a:extLst>
              <a:ext uri="{FF2B5EF4-FFF2-40B4-BE49-F238E27FC236}">
                <a16:creationId xmlns:a16="http://schemas.microsoft.com/office/drawing/2014/main" id="{20DB6916-F879-B01F-F608-3D5510B3BB86}"/>
              </a:ext>
              <a:ext uri="{C183D7F6-B498-43B3-948B-1728B52AA6E4}">
                <adec:decorative xmlns:adec="http://schemas.microsoft.com/office/drawing/2017/decorative" val="0"/>
              </a:ext>
            </a:extLst>
          </p:cNvPr>
          <p:cNvSpPr>
            <a:spLocks noGrp="1"/>
          </p:cNvSpPr>
          <p:nvPr>
            <p:ph idx="1"/>
          </p:nvPr>
        </p:nvSpPr>
        <p:spPr/>
        <p:txBody>
          <a:bodyPr vert="horz" lIns="91440" tIns="45720" rIns="91440" bIns="45720" rtlCol="0" anchor="t">
            <a:normAutofit/>
          </a:bodyPr>
          <a:lstStyle/>
          <a:p>
            <a:r>
              <a:rPr lang="en-US" sz="2400" b="1">
                <a:solidFill>
                  <a:schemeClr val="tx1"/>
                </a:solidFill>
                <a:latin typeface="Franklin Gothic Book"/>
                <a:cs typeface="Arial"/>
              </a:rPr>
              <a:t>Establish </a:t>
            </a:r>
            <a:r>
              <a:rPr lang="en-US" sz="2400">
                <a:solidFill>
                  <a:schemeClr val="tx1"/>
                </a:solidFill>
                <a:latin typeface="Franklin Gothic Book"/>
                <a:cs typeface="Arial"/>
              </a:rPr>
              <a:t>a classroom culture where all learners have access and opportunity to learn through science discourse.</a:t>
            </a:r>
          </a:p>
          <a:p>
            <a:r>
              <a:rPr kumimoji="0" lang="en-US" sz="2400" b="1" i="0" u="none" strike="noStrike" kern="1200" cap="none" spc="0" normalizeH="0" baseline="0" noProof="0">
                <a:ln>
                  <a:noFill/>
                </a:ln>
                <a:solidFill>
                  <a:schemeClr val="tx1"/>
                </a:solidFill>
                <a:effectLst/>
                <a:uLnTx/>
                <a:uFillTx/>
                <a:latin typeface="Franklin Gothic Book"/>
                <a:ea typeface="+mn-ea"/>
                <a:cs typeface="Arial"/>
              </a:rPr>
              <a:t>Develop</a:t>
            </a:r>
            <a:r>
              <a:rPr kumimoji="0" lang="en-US" sz="2400" b="0" i="0" u="none" strike="noStrike" kern="1200" cap="none" spc="0" normalizeH="0" baseline="0" noProof="0">
                <a:ln>
                  <a:noFill/>
                </a:ln>
                <a:solidFill>
                  <a:schemeClr val="tx1"/>
                </a:solidFill>
                <a:effectLst/>
                <a:uLnTx/>
                <a:uFillTx/>
                <a:latin typeface="Franklin Gothic Book"/>
                <a:ea typeface="+mn-ea"/>
                <a:cs typeface="Arial"/>
              </a:rPr>
              <a:t> a collaborative understanding of science discourse that supports all learners in sensemaking</a:t>
            </a:r>
            <a:r>
              <a:rPr lang="en-US" sz="2400">
                <a:solidFill>
                  <a:schemeClr val="tx1"/>
                </a:solidFill>
                <a:latin typeface="Franklin Gothic Book"/>
                <a:cs typeface="Arial"/>
              </a:rPr>
              <a:t>.</a:t>
            </a:r>
          </a:p>
          <a:p>
            <a:r>
              <a:rPr lang="en-US" sz="2400" b="1">
                <a:solidFill>
                  <a:schemeClr val="tx1"/>
                </a:solidFill>
                <a:latin typeface="Franklin Gothic Book"/>
                <a:cs typeface="Arial"/>
              </a:rPr>
              <a:t>Explore</a:t>
            </a:r>
            <a:r>
              <a:rPr lang="en-US" sz="2400">
                <a:solidFill>
                  <a:schemeClr val="tx1"/>
                </a:solidFill>
                <a:latin typeface="Franklin Gothic Book"/>
                <a:cs typeface="Arial"/>
              </a:rPr>
              <a:t> how both teachers and students contribute to science discourse.</a:t>
            </a:r>
          </a:p>
          <a:p>
            <a:r>
              <a:rPr lang="en-US" sz="2400" b="1">
                <a:solidFill>
                  <a:schemeClr val="tx1"/>
                </a:solidFill>
                <a:latin typeface="Franklin Gothic Book"/>
                <a:cs typeface="Arial"/>
              </a:rPr>
              <a:t>Examine</a:t>
            </a:r>
            <a:r>
              <a:rPr lang="en-US" sz="2400">
                <a:solidFill>
                  <a:schemeClr val="tx1"/>
                </a:solidFill>
                <a:latin typeface="Franklin Gothic Book"/>
                <a:cs typeface="Arial"/>
              </a:rPr>
              <a:t> why discourse is critical for sensemaking in the science classroom. </a:t>
            </a:r>
          </a:p>
          <a:p>
            <a:r>
              <a:rPr lang="en-US" sz="2400">
                <a:solidFill>
                  <a:schemeClr val="tx1"/>
                </a:solidFill>
                <a:latin typeface="Franklin Gothic Book"/>
                <a:cs typeface="Arial"/>
              </a:rPr>
              <a:t>Intentionally </a:t>
            </a:r>
            <a:r>
              <a:rPr lang="en-US" sz="2400" b="1">
                <a:solidFill>
                  <a:schemeClr val="tx1"/>
                </a:solidFill>
                <a:latin typeface="Franklin Gothic Book"/>
                <a:cs typeface="Arial"/>
              </a:rPr>
              <a:t>prepare </a:t>
            </a:r>
            <a:r>
              <a:rPr lang="en-US" sz="2400">
                <a:solidFill>
                  <a:schemeClr val="tx1"/>
                </a:solidFill>
                <a:latin typeface="Franklin Gothic Book"/>
                <a:cs typeface="Arial"/>
              </a:rPr>
              <a:t>to facilitate science discourse that supports sensemaking for all learners.</a:t>
            </a:r>
          </a:p>
          <a:p>
            <a:pPr marL="0" indent="0">
              <a:buNone/>
            </a:pPr>
            <a:endParaRPr lang="en-US">
              <a:highlight>
                <a:srgbClr val="FFFF00"/>
              </a:highlight>
              <a:cs typeface="Arial"/>
            </a:endParaRPr>
          </a:p>
        </p:txBody>
      </p:sp>
      <p:sp>
        <p:nvSpPr>
          <p:cNvPr id="5" name="Arrow: Right 4" descr="Arrow to focus in on the first goal, ">
            <a:extLst>
              <a:ext uri="{FF2B5EF4-FFF2-40B4-BE49-F238E27FC236}">
                <a16:creationId xmlns:a16="http://schemas.microsoft.com/office/drawing/2014/main" id="{3624D122-054E-D231-4623-39A0E880F81A}"/>
              </a:ext>
              <a:ext uri="{C183D7F6-B498-43B3-948B-1728B52AA6E4}">
                <adec:decorative xmlns:adec="http://schemas.microsoft.com/office/drawing/2017/decorative" val="0"/>
              </a:ext>
            </a:extLst>
          </p:cNvPr>
          <p:cNvSpPr/>
          <p:nvPr/>
        </p:nvSpPr>
        <p:spPr>
          <a:xfrm>
            <a:off x="0" y="3429000"/>
            <a:ext cx="712076" cy="4724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06975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BFC9F-C8F6-6FB7-1B97-DE12D1821A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B2FB27-893B-7E57-93C2-D02805DCC697}"/>
              </a:ext>
            </a:extLst>
          </p:cNvPr>
          <p:cNvSpPr>
            <a:spLocks noGrp="1"/>
          </p:cNvSpPr>
          <p:nvPr>
            <p:ph type="title"/>
          </p:nvPr>
        </p:nvSpPr>
        <p:spPr>
          <a:xfrm>
            <a:off x="619125" y="140294"/>
            <a:ext cx="11572874" cy="1325563"/>
          </a:xfrm>
        </p:spPr>
        <p:txBody>
          <a:bodyPr>
            <a:normAutofit/>
          </a:bodyPr>
          <a:lstStyle/>
          <a:p>
            <a:r>
              <a:rPr lang="en-US">
                <a:latin typeface="Franklin Gothic Medium" panose="020B0603020102020204" pitchFamily="34" charset="0"/>
              </a:rPr>
              <a:t>Sessions Included in This Module (3)</a:t>
            </a:r>
          </a:p>
        </p:txBody>
      </p:sp>
      <p:sp>
        <p:nvSpPr>
          <p:cNvPr id="3" name="Content Placeholder 2">
            <a:extLst>
              <a:ext uri="{FF2B5EF4-FFF2-40B4-BE49-F238E27FC236}">
                <a16:creationId xmlns:a16="http://schemas.microsoft.com/office/drawing/2014/main" id="{85F9459A-A9E0-ED74-B31E-B81407910483}"/>
              </a:ext>
            </a:extLst>
          </p:cNvPr>
          <p:cNvSpPr>
            <a:spLocks noGrp="1"/>
          </p:cNvSpPr>
          <p:nvPr>
            <p:ph idx="1"/>
          </p:nvPr>
        </p:nvSpPr>
        <p:spPr>
          <a:xfrm>
            <a:off x="619125" y="1141679"/>
            <a:ext cx="11172825" cy="4902887"/>
          </a:xfrm>
        </p:spPr>
        <p:txBody>
          <a:bodyPr vert="horz" lIns="91440" tIns="45720" rIns="91440" bIns="45720" rtlCol="0" anchor="t">
            <a:noAutofit/>
          </a:bodyPr>
          <a:lstStyle/>
          <a:p>
            <a:pPr marL="0" indent="0">
              <a:buNone/>
            </a:pPr>
            <a:r>
              <a:rPr lang="en-US" sz="1800" b="1" u="sng">
                <a:latin typeface="+mn-lt"/>
                <a:cs typeface="Arial"/>
              </a:rPr>
              <a:t>Session A: </a:t>
            </a:r>
          </a:p>
          <a:p>
            <a:pPr marL="0" indent="0">
              <a:buNone/>
            </a:pPr>
            <a:r>
              <a:rPr lang="en-US" sz="1800">
                <a:latin typeface="+mn-lt"/>
                <a:cs typeface="Arial"/>
              </a:rPr>
              <a:t>How can we establish a classroom culture to ensure all learners have access and opportunity to learn through science discourse?</a:t>
            </a:r>
          </a:p>
          <a:p>
            <a:pPr marL="0" indent="0">
              <a:buNone/>
            </a:pPr>
            <a:r>
              <a:rPr lang="en-US" sz="1800" b="1" u="sng">
                <a:latin typeface="+mn-lt"/>
                <a:cs typeface="Arial"/>
              </a:rPr>
              <a:t>Session B:</a:t>
            </a:r>
          </a:p>
          <a:p>
            <a:pPr marL="0" indent="0">
              <a:buNone/>
            </a:pPr>
            <a:r>
              <a:rPr kumimoji="0" lang="en-US" sz="1800" i="0" u="none" strike="noStrike" kern="1200" cap="none" spc="0" normalizeH="0" baseline="0" noProof="0">
                <a:ln>
                  <a:noFill/>
                </a:ln>
                <a:solidFill>
                  <a:srgbClr val="102649"/>
                </a:solidFill>
                <a:effectLst/>
                <a:uLnTx/>
                <a:uFillTx/>
                <a:latin typeface="+mn-lt"/>
                <a:ea typeface="+mn-ea"/>
                <a:cs typeface="Arial"/>
              </a:rPr>
              <a:t>What is science discourse, and how does it support sensemaking for all students? </a:t>
            </a:r>
          </a:p>
          <a:p>
            <a:pPr marL="0" indent="0">
              <a:buNone/>
            </a:pPr>
            <a:r>
              <a:rPr lang="en-US" sz="1800" b="1" u="sng">
                <a:latin typeface="+mn-lt"/>
                <a:cs typeface="Arial"/>
              </a:rPr>
              <a:t>Session C:</a:t>
            </a:r>
          </a:p>
          <a:p>
            <a:pPr marL="0" indent="0">
              <a:buNone/>
              <a:defRPr/>
            </a:pPr>
            <a:r>
              <a:rPr lang="en-US" sz="1800">
                <a:latin typeface="+mn-lt"/>
                <a:cs typeface="Arial"/>
              </a:rPr>
              <a:t>How can both teachers and students contribute to science discourse? </a:t>
            </a:r>
          </a:p>
          <a:p>
            <a:pPr marL="0" indent="0">
              <a:buNone/>
            </a:pPr>
            <a:r>
              <a:rPr lang="en-US" sz="1800" b="1" u="sng">
                <a:latin typeface="+mn-lt"/>
                <a:cs typeface="Arial"/>
              </a:rPr>
              <a:t>Session D:</a:t>
            </a:r>
          </a:p>
          <a:p>
            <a:pPr marL="0" indent="0">
              <a:buNone/>
            </a:pPr>
            <a:r>
              <a:rPr kumimoji="0" lang="en-US" sz="1800" b="0" i="0" u="none" strike="noStrike" kern="1200" cap="none" spc="0" normalizeH="0" baseline="0" noProof="0">
                <a:ln>
                  <a:noFill/>
                </a:ln>
                <a:solidFill>
                  <a:srgbClr val="102649"/>
                </a:solidFill>
                <a:effectLst/>
                <a:uLnTx/>
                <a:uFillTx/>
                <a:latin typeface="Franklin Gothic Book" panose="020B0503020102020204"/>
                <a:ea typeface="+mn-ea"/>
                <a:cs typeface="Arial"/>
              </a:rPr>
              <a:t>Why is discourse critical for sensemaking in the science</a:t>
            </a:r>
            <a:r>
              <a:rPr lang="en-US" sz="1800">
                <a:latin typeface="Franklin Gothic Book" panose="020B0503020102020204"/>
                <a:cs typeface="Arial"/>
              </a:rPr>
              <a:t> classroom? </a:t>
            </a:r>
          </a:p>
          <a:p>
            <a:pPr marL="0" indent="0">
              <a:buNone/>
            </a:pPr>
            <a:r>
              <a:rPr lang="en-US" sz="1800" b="1" u="sng">
                <a:latin typeface="+mn-lt"/>
                <a:cs typeface="Arial"/>
              </a:rPr>
              <a:t>Session E</a:t>
            </a:r>
            <a:r>
              <a:rPr lang="en-US" sz="1800" u="sng">
                <a:latin typeface="+mn-lt"/>
                <a:cs typeface="Arial"/>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102649"/>
                </a:solidFill>
                <a:effectLst/>
                <a:uLnTx/>
                <a:uFillTx/>
                <a:latin typeface="Franklin Gothic Book" panose="020B0503020102020204"/>
                <a:ea typeface="+mn-ea"/>
                <a:cs typeface="Arial"/>
              </a:rPr>
              <a:t>How might we intentionally prepare to facilitate </a:t>
            </a:r>
            <a:r>
              <a:rPr lang="en-US" sz="1800">
                <a:latin typeface="Franklin Gothic Book" panose="020B0503020102020204"/>
                <a:cs typeface="Arial"/>
              </a:rPr>
              <a:t>science </a:t>
            </a:r>
            <a:r>
              <a:rPr kumimoji="0" lang="en-US" sz="1800" b="0" i="0" u="none" strike="noStrike" kern="1200" cap="none" spc="0" normalizeH="0" baseline="0" noProof="0">
                <a:ln>
                  <a:noFill/>
                </a:ln>
                <a:solidFill>
                  <a:srgbClr val="102649"/>
                </a:solidFill>
                <a:effectLst/>
                <a:uLnTx/>
                <a:uFillTx/>
                <a:latin typeface="Franklin Gothic Book" panose="020B0503020102020204"/>
                <a:ea typeface="+mn-ea"/>
                <a:cs typeface="Arial"/>
              </a:rPr>
              <a:t>discourse </a:t>
            </a:r>
            <a:r>
              <a:rPr lang="en-US" sz="1800">
                <a:latin typeface="Franklin Gothic Book" panose="020B0503020102020204"/>
                <a:cs typeface="Arial"/>
              </a:rPr>
              <a:t>that </a:t>
            </a:r>
            <a:r>
              <a:rPr kumimoji="0" lang="en-US" sz="1800" b="0" i="0" u="none" strike="noStrike" kern="1200" cap="none" spc="0" normalizeH="0" baseline="0" noProof="0">
                <a:ln>
                  <a:noFill/>
                </a:ln>
                <a:solidFill>
                  <a:srgbClr val="102649"/>
                </a:solidFill>
                <a:effectLst/>
                <a:uLnTx/>
                <a:uFillTx/>
                <a:latin typeface="Franklin Gothic Book" panose="020B0503020102020204"/>
                <a:ea typeface="+mn-ea"/>
                <a:cs typeface="Arial"/>
              </a:rPr>
              <a:t>supports sensemaking for all learners?</a:t>
            </a:r>
            <a:endParaRPr kumimoji="0" lang="en-US" sz="18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0" indent="0">
              <a:buNone/>
            </a:pPr>
            <a:endParaRPr lang="en-US" sz="2200">
              <a:cs typeface="Arial" panose="020B0604020202020204" pitchFamily="34" charset="0"/>
            </a:endParaRPr>
          </a:p>
        </p:txBody>
      </p:sp>
      <p:sp>
        <p:nvSpPr>
          <p:cNvPr id="4" name="Arrow: Right 3" descr="Arrow pointing to goal one: establish a learning environment where all students have equitable access and opportunity to learn through discourse.">
            <a:extLst>
              <a:ext uri="{FF2B5EF4-FFF2-40B4-BE49-F238E27FC236}">
                <a16:creationId xmlns:a16="http://schemas.microsoft.com/office/drawing/2014/main" id="{1893B330-6A79-F819-50FD-13ACCBED497D}"/>
              </a:ext>
            </a:extLst>
          </p:cNvPr>
          <p:cNvSpPr/>
          <p:nvPr/>
        </p:nvSpPr>
        <p:spPr>
          <a:xfrm>
            <a:off x="0" y="2854390"/>
            <a:ext cx="619125" cy="50010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02939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4BB9E-2314-9F93-5715-9A2836147E51}"/>
              </a:ext>
            </a:extLst>
          </p:cNvPr>
          <p:cNvSpPr>
            <a:spLocks noGrp="1"/>
          </p:cNvSpPr>
          <p:nvPr>
            <p:ph type="title"/>
          </p:nvPr>
        </p:nvSpPr>
        <p:spPr>
          <a:xfrm>
            <a:off x="1066800" y="380010"/>
            <a:ext cx="10058399" cy="1131545"/>
          </a:xfrm>
        </p:spPr>
        <p:txBody>
          <a:bodyPr>
            <a:normAutofit/>
          </a:bodyPr>
          <a:lstStyle/>
          <a:p>
            <a:r>
              <a:rPr lang="en-US">
                <a:latin typeface="+mj-lt"/>
                <a:cs typeface="Arial"/>
              </a:rPr>
              <a:t>Group Agreements (3)</a:t>
            </a:r>
          </a:p>
          <a:p>
            <a:endParaRPr lang="en-US">
              <a:cs typeface="Arial"/>
            </a:endParaRPr>
          </a:p>
        </p:txBody>
      </p:sp>
      <p:sp>
        <p:nvSpPr>
          <p:cNvPr id="6" name="TextBox 5">
            <a:extLst>
              <a:ext uri="{FF2B5EF4-FFF2-40B4-BE49-F238E27FC236}">
                <a16:creationId xmlns:a16="http://schemas.microsoft.com/office/drawing/2014/main" id="{1FFEF8AD-285B-991C-E61E-C9CAD64C6974}"/>
              </a:ext>
            </a:extLst>
          </p:cNvPr>
          <p:cNvSpPr txBox="1"/>
          <p:nvPr/>
        </p:nvSpPr>
        <p:spPr>
          <a:xfrm>
            <a:off x="996457" y="1832556"/>
            <a:ext cx="5099542" cy="2675604"/>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02649"/>
                </a:solidFill>
                <a:effectLst/>
                <a:uLnTx/>
                <a:uFillTx/>
                <a:latin typeface="Franklin Gothic Book"/>
                <a:ea typeface="+mn-ea"/>
                <a:cs typeface="Arial"/>
              </a:rPr>
              <a:t>We share ideas even when we are not sure.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02649"/>
                </a:solidFill>
                <a:effectLst/>
                <a:uLnTx/>
                <a:uFillTx/>
                <a:latin typeface="Franklin Gothic Book"/>
                <a:ea typeface="+mn-ea"/>
                <a:cs typeface="Arial"/>
              </a:rPr>
              <a:t>We look, listen and consider each other’s ideas.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02649"/>
                </a:solidFill>
                <a:effectLst/>
                <a:uLnTx/>
                <a:uFillTx/>
                <a:latin typeface="Franklin Gothic Book"/>
                <a:ea typeface="+mn-ea"/>
                <a:cs typeface="Arial"/>
              </a:rPr>
              <a:t>We let our ideas change and grow.</a:t>
            </a:r>
          </a:p>
        </p:txBody>
      </p:sp>
      <p:sp>
        <p:nvSpPr>
          <p:cNvPr id="5" name="Thought Bubble: Cloud 4">
            <a:extLst>
              <a:ext uri="{FF2B5EF4-FFF2-40B4-BE49-F238E27FC236}">
                <a16:creationId xmlns:a16="http://schemas.microsoft.com/office/drawing/2014/main" id="{FFAEC2D5-2DCC-BAE9-3516-8B74245C4B83}"/>
              </a:ext>
              <a:ext uri="{C183D7F6-B498-43B3-948B-1728B52AA6E4}">
                <adec:decorative xmlns:adec="http://schemas.microsoft.com/office/drawing/2017/decorative" val="1"/>
              </a:ext>
            </a:extLst>
          </p:cNvPr>
          <p:cNvSpPr/>
          <p:nvPr/>
        </p:nvSpPr>
        <p:spPr>
          <a:xfrm>
            <a:off x="7151076" y="1721076"/>
            <a:ext cx="4164624" cy="2787084"/>
          </a:xfrm>
          <a:prstGeom prst="cloudCallou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3" name="Content Placeholder 2">
            <a:extLst>
              <a:ext uri="{FF2B5EF4-FFF2-40B4-BE49-F238E27FC236}">
                <a16:creationId xmlns:a16="http://schemas.microsoft.com/office/drawing/2014/main" id="{B35B6339-2FD7-D875-5CF1-56328A775439}"/>
              </a:ext>
            </a:extLst>
          </p:cNvPr>
          <p:cNvSpPr>
            <a:spLocks noGrp="1"/>
          </p:cNvSpPr>
          <p:nvPr>
            <p:ph idx="1"/>
          </p:nvPr>
        </p:nvSpPr>
        <p:spPr>
          <a:xfrm>
            <a:off x="6858550" y="2162297"/>
            <a:ext cx="3818992" cy="1740144"/>
          </a:xfrm>
        </p:spPr>
        <p:txBody>
          <a:bodyPr vert="horz" lIns="91440" tIns="45720" rIns="91440" bIns="45720" rtlCol="0" anchor="t">
            <a:noAutofit/>
          </a:bodyPr>
          <a:lstStyle/>
          <a:p>
            <a:pPr marL="731520" lvl="1" indent="0" algn="ctr">
              <a:buNone/>
            </a:pPr>
            <a:r>
              <a:rPr lang="en-US">
                <a:solidFill>
                  <a:schemeClr val="tx1"/>
                </a:solidFill>
                <a:latin typeface="Franklin Gothic Book"/>
                <a:cs typeface="Arial"/>
              </a:rPr>
              <a:t>Are there additional agreements that you feel are important and not fully captured?</a:t>
            </a:r>
            <a:endParaRPr lang="en-US">
              <a:solidFill>
                <a:schemeClr val="tx1"/>
              </a:solidFill>
              <a:cs typeface="Arial" panose="020B0604020202020204" pitchFamily="34" charset="0"/>
            </a:endParaRPr>
          </a:p>
          <a:p>
            <a:pPr marL="457200" lvl="1" indent="0">
              <a:buNone/>
            </a:pPr>
            <a:endParaRPr lang="en-US">
              <a:solidFill>
                <a:schemeClr val="tx1"/>
              </a:solidFill>
              <a:latin typeface="Franklin Gothic Book"/>
              <a:cs typeface="Arial"/>
            </a:endParaRPr>
          </a:p>
          <a:p>
            <a:pPr marL="457200" lvl="1" indent="0">
              <a:buNone/>
            </a:pPr>
            <a:endParaRPr lang="en-US">
              <a:cs typeface="Arial"/>
            </a:endParaRPr>
          </a:p>
        </p:txBody>
      </p:sp>
    </p:spTree>
    <p:extLst>
      <p:ext uri="{BB962C8B-B14F-4D97-AF65-F5344CB8AC3E}">
        <p14:creationId xmlns:p14="http://schemas.microsoft.com/office/powerpoint/2010/main" val="22827743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79A85-7107-A1C6-3208-B975FF485803}"/>
              </a:ext>
            </a:extLst>
          </p:cNvPr>
          <p:cNvSpPr>
            <a:spLocks noGrp="1"/>
          </p:cNvSpPr>
          <p:nvPr>
            <p:ph type="title"/>
          </p:nvPr>
        </p:nvSpPr>
        <p:spPr>
          <a:xfrm>
            <a:off x="1937" y="365125"/>
            <a:ext cx="12188126" cy="1338478"/>
          </a:xfrm>
          <a:solidFill>
            <a:schemeClr val="bg2"/>
          </a:solidFill>
          <a:ln>
            <a:noFill/>
          </a:ln>
        </p:spPr>
        <p:txBody>
          <a:bodyPr>
            <a:normAutofit/>
          </a:bodyPr>
          <a:lstStyle/>
          <a:p>
            <a:pPr algn="ctr"/>
            <a:r>
              <a:rPr lang="en-US" sz="5400" b="1">
                <a:latin typeface="+mj-lt"/>
                <a:cs typeface="Arial" panose="020B0604020202020204" pitchFamily="34" charset="0"/>
              </a:rPr>
              <a:t>Session C Meta Moment</a:t>
            </a:r>
          </a:p>
        </p:txBody>
      </p:sp>
      <p:sp>
        <p:nvSpPr>
          <p:cNvPr id="4" name="Content Placeholder 3">
            <a:extLst>
              <a:ext uri="{FF2B5EF4-FFF2-40B4-BE49-F238E27FC236}">
                <a16:creationId xmlns:a16="http://schemas.microsoft.com/office/drawing/2014/main" id="{0902B99D-A64C-47C6-B681-D6109258512E}"/>
              </a:ext>
            </a:extLst>
          </p:cNvPr>
          <p:cNvSpPr>
            <a:spLocks noGrp="1"/>
          </p:cNvSpPr>
          <p:nvPr>
            <p:ph idx="1"/>
          </p:nvPr>
        </p:nvSpPr>
        <p:spPr>
          <a:xfrm>
            <a:off x="838199" y="1825625"/>
            <a:ext cx="10780059" cy="3770503"/>
          </a:xfrm>
        </p:spPr>
        <p:txBody>
          <a:bodyPr vert="horz" lIns="91440" tIns="45720" rIns="91440" bIns="45720" rtlCol="0" anchor="t">
            <a:normAutofit/>
          </a:bodyPr>
          <a:lstStyle/>
          <a:p>
            <a:pPr marL="0" indent="0">
              <a:buClr>
                <a:schemeClr val="dk1"/>
              </a:buClr>
              <a:buSzPts val="990"/>
              <a:buNone/>
            </a:pPr>
            <a:r>
              <a:rPr lang="en-US" sz="4400" b="1" u="sng">
                <a:latin typeface="+mj-lt"/>
                <a:cs typeface="Arial" panose="020B0604020202020204" pitchFamily="34" charset="0"/>
              </a:rPr>
              <a:t>Focus Question</a:t>
            </a:r>
            <a:r>
              <a:rPr lang="en-US" sz="4400" b="1">
                <a:latin typeface="+mj-lt"/>
                <a:cs typeface="Arial" panose="020B0604020202020204" pitchFamily="34" charset="0"/>
              </a:rPr>
              <a:t>: </a:t>
            </a:r>
          </a:p>
          <a:p>
            <a:pPr marL="0" indent="0">
              <a:buClr>
                <a:schemeClr val="dk1"/>
              </a:buClr>
              <a:buSzPts val="990"/>
              <a:buNone/>
            </a:pPr>
            <a:endParaRPr lang="en-US" sz="1000" b="1">
              <a:latin typeface="+mj-lt"/>
              <a:cs typeface="Arial" panose="020B0604020202020204" pitchFamily="34" charset="0"/>
            </a:endParaRPr>
          </a:p>
          <a:p>
            <a:pPr marL="0" indent="0">
              <a:buNone/>
              <a:defRPr/>
            </a:pPr>
            <a:r>
              <a:rPr lang="en-US" sz="4400">
                <a:latin typeface="+mn-lt"/>
                <a:cs typeface="Arial"/>
              </a:rPr>
              <a:t>How can both teachers and students contribute to science discourse? </a:t>
            </a:r>
          </a:p>
        </p:txBody>
      </p:sp>
    </p:spTree>
    <p:extLst>
      <p:ext uri="{BB962C8B-B14F-4D97-AF65-F5344CB8AC3E}">
        <p14:creationId xmlns:p14="http://schemas.microsoft.com/office/powerpoint/2010/main" val="1243723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F1E4EF-EB40-997F-1808-A387D7BC8F5C}"/>
              </a:ext>
            </a:extLst>
          </p:cNvPr>
          <p:cNvSpPr>
            <a:spLocks noGrp="1"/>
          </p:cNvSpPr>
          <p:nvPr>
            <p:ph type="title" idx="4294967295"/>
          </p:nvPr>
        </p:nvSpPr>
        <p:spPr>
          <a:xfrm>
            <a:off x="515814" y="492016"/>
            <a:ext cx="9321501" cy="1325563"/>
          </a:xfrm>
        </p:spPr>
        <p:txBody>
          <a:bodyPr/>
          <a:lstStyle/>
          <a:p>
            <a:pPr rtl="0" eaLnBrk="1" latinLnBrk="0" hangingPunct="1"/>
            <a:r>
              <a:rPr lang="en-US" sz="4400" kern="1200">
                <a:solidFill>
                  <a:srgbClr val="007780"/>
                </a:solidFill>
                <a:effectLst/>
                <a:latin typeface="Franklin Gothic Medium" panose="020B0603020102020204" pitchFamily="34" charset="0"/>
                <a:ea typeface="+mn-ea"/>
                <a:cs typeface="+mn-cs"/>
              </a:rPr>
              <a:t>Establishing a Classroom Culture</a:t>
            </a:r>
            <a:endParaRPr lang="en-US"/>
          </a:p>
        </p:txBody>
      </p:sp>
      <p:sp>
        <p:nvSpPr>
          <p:cNvPr id="9" name="TextBox 8">
            <a:extLst>
              <a:ext uri="{FF2B5EF4-FFF2-40B4-BE49-F238E27FC236}">
                <a16:creationId xmlns:a16="http://schemas.microsoft.com/office/drawing/2014/main" id="{979FCFDC-0E96-7779-1E84-9AD64E3BFFA0}"/>
              </a:ext>
            </a:extLst>
          </p:cNvPr>
          <p:cNvSpPr txBox="1"/>
          <p:nvPr/>
        </p:nvSpPr>
        <p:spPr>
          <a:xfrm>
            <a:off x="515226" y="1677822"/>
            <a:ext cx="9007465" cy="3847207"/>
          </a:xfrm>
          <a:prstGeom prst="rect">
            <a:avLst/>
          </a:prstGeom>
          <a:noFill/>
        </p:spPr>
        <p:txBody>
          <a:bodyPr wrap="square" lIns="91440" tIns="45720" rIns="91440" bIns="45720" rtlCol="0" anchor="t">
            <a:spAutoFit/>
          </a:bodyPr>
          <a:lstStyle/>
          <a:p>
            <a:pPr>
              <a:spcBef>
                <a:spcPts val="600"/>
              </a:spcBef>
              <a:spcAft>
                <a:spcPts val="600"/>
              </a:spcAft>
            </a:pPr>
            <a:r>
              <a:rPr lang="en-US" sz="2800"/>
              <a:t>As you read one of the Evidence Based Instructional Practices: </a:t>
            </a:r>
            <a:r>
              <a:rPr lang="en-US" sz="2800" u="sng"/>
              <a:t>Establishing the Learning Environment and the </a:t>
            </a:r>
            <a:r>
              <a:rPr lang="en-US" sz="2800" i="1" u="sng"/>
              <a:t>Kentucky Academic Standards (KAS) for Science</a:t>
            </a:r>
            <a:r>
              <a:rPr lang="en-US" sz="2800"/>
              <a:t>, jot your response to the following questions.</a:t>
            </a:r>
          </a:p>
          <a:p>
            <a:pPr marL="285750" indent="-285750">
              <a:spcBef>
                <a:spcPts val="600"/>
              </a:spcBef>
              <a:spcAft>
                <a:spcPts val="600"/>
              </a:spcAft>
              <a:buFont typeface="Wingdings" panose="05000000000000000000" pitchFamily="2" charset="2"/>
              <a:buChar char="Ø"/>
            </a:pPr>
            <a:r>
              <a:rPr lang="en-US" sz="2800"/>
              <a:t>Why is it important to take the time to establish a positive classroom culture?</a:t>
            </a:r>
          </a:p>
          <a:p>
            <a:pPr marL="285750" indent="-285750">
              <a:spcBef>
                <a:spcPts val="600"/>
              </a:spcBef>
              <a:spcAft>
                <a:spcPts val="600"/>
              </a:spcAft>
              <a:buFont typeface="Wingdings" panose="05000000000000000000" pitchFamily="2" charset="2"/>
              <a:buChar char="Ø"/>
            </a:pPr>
            <a:r>
              <a:rPr lang="en-US" sz="2800"/>
              <a:t>What are some key strategies you can use to build and sustain an effective classroom community?</a:t>
            </a:r>
          </a:p>
        </p:txBody>
      </p:sp>
      <p:pic>
        <p:nvPicPr>
          <p:cNvPr id="6" name="Picture 5">
            <a:extLst>
              <a:ext uri="{FF2B5EF4-FFF2-40B4-BE49-F238E27FC236}">
                <a16:creationId xmlns:a16="http://schemas.microsoft.com/office/drawing/2014/main" id="{4D3D2AAE-E38D-3854-51F5-4FFC786535E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433287" y="1619787"/>
            <a:ext cx="2332892" cy="3019731"/>
          </a:xfrm>
          <a:prstGeom prst="rect">
            <a:avLst/>
          </a:prstGeom>
          <a:ln w="38100" cap="sq">
            <a:solidFill>
              <a:srgbClr val="00778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8899661A-E8B1-1435-60EF-E57E272F6B61}"/>
              </a:ext>
            </a:extLst>
          </p:cNvPr>
          <p:cNvSpPr txBox="1"/>
          <p:nvPr/>
        </p:nvSpPr>
        <p:spPr>
          <a:xfrm>
            <a:off x="9343882" y="4697553"/>
            <a:ext cx="2332892" cy="769441"/>
          </a:xfrm>
          <a:prstGeom prst="rect">
            <a:avLst/>
          </a:prstGeom>
          <a:noFill/>
        </p:spPr>
        <p:txBody>
          <a:bodyPr wrap="square" rtlCol="0">
            <a:spAutoFit/>
          </a:bodyPr>
          <a:lstStyle/>
          <a:p>
            <a:pPr algn="ctr"/>
            <a:r>
              <a:rPr lang="en-US" sz="1100">
                <a:hlinkClick r:id="rId4"/>
              </a:rPr>
              <a:t>Evidence-Based Instructional Practices: Establishing the Learning Environment and </a:t>
            </a:r>
            <a:r>
              <a:rPr lang="en-US" sz="1100" i="1">
                <a:hlinkClick r:id="rId4"/>
              </a:rPr>
              <a:t>the Kentucky Academic Standards for Science</a:t>
            </a:r>
            <a:endParaRPr lang="en-US" sz="1100" i="1"/>
          </a:p>
        </p:txBody>
      </p:sp>
    </p:spTree>
    <p:extLst>
      <p:ext uri="{BB962C8B-B14F-4D97-AF65-F5344CB8AC3E}">
        <p14:creationId xmlns:p14="http://schemas.microsoft.com/office/powerpoint/2010/main" val="5176482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91680-275C-56C5-A71C-CD1F38EF4F2F}"/>
              </a:ext>
            </a:extLst>
          </p:cNvPr>
          <p:cNvSpPr>
            <a:spLocks noGrp="1"/>
          </p:cNvSpPr>
          <p:nvPr>
            <p:ph type="title"/>
          </p:nvPr>
        </p:nvSpPr>
        <p:spPr>
          <a:xfrm>
            <a:off x="653369" y="422994"/>
            <a:ext cx="10515600" cy="1325563"/>
          </a:xfrm>
        </p:spPr>
        <p:txBody>
          <a:bodyPr/>
          <a:lstStyle/>
          <a:p>
            <a:r>
              <a:rPr lang="en-US">
                <a:latin typeface="+mj-lt"/>
                <a:cs typeface="Arial"/>
              </a:rPr>
              <a:t>Guidelines for Watching Videos of Teaching</a:t>
            </a:r>
            <a:endParaRPr lang="en-US">
              <a:latin typeface="+mj-lt"/>
            </a:endParaRPr>
          </a:p>
        </p:txBody>
      </p:sp>
      <p:sp>
        <p:nvSpPr>
          <p:cNvPr id="3" name="Content Placeholder 2">
            <a:extLst>
              <a:ext uri="{FF2B5EF4-FFF2-40B4-BE49-F238E27FC236}">
                <a16:creationId xmlns:a16="http://schemas.microsoft.com/office/drawing/2014/main" id="{B42279EB-9E73-EF15-4FA0-B39D930C9436}"/>
              </a:ext>
            </a:extLst>
          </p:cNvPr>
          <p:cNvSpPr>
            <a:spLocks noGrp="1"/>
          </p:cNvSpPr>
          <p:nvPr>
            <p:ph idx="1"/>
          </p:nvPr>
        </p:nvSpPr>
        <p:spPr>
          <a:xfrm>
            <a:off x="653369" y="1868945"/>
            <a:ext cx="10875433" cy="3220245"/>
          </a:xfrm>
        </p:spPr>
        <p:txBody>
          <a:bodyPr vert="horz" lIns="91440" tIns="45720" rIns="91440" bIns="45720" rtlCol="0" anchor="t">
            <a:normAutofit/>
          </a:bodyPr>
          <a:lstStyle/>
          <a:p>
            <a:pPr marL="0" indent="0">
              <a:buNone/>
            </a:pPr>
            <a:r>
              <a:rPr lang="en-US" sz="2200" b="1">
                <a:solidFill>
                  <a:srgbClr val="0B0B0B"/>
                </a:solidFill>
                <a:latin typeface="+mn-lt"/>
                <a:cs typeface="Arial"/>
              </a:rPr>
              <a:t>Ground rules to consider while viewing real classrooms:</a:t>
            </a:r>
          </a:p>
          <a:p>
            <a:pPr marL="0" indent="0">
              <a:buNone/>
            </a:pPr>
            <a:endParaRPr lang="en-US" sz="800" b="1">
              <a:latin typeface="+mn-lt"/>
              <a:cs typeface="Arial" panose="020B0604020202020204" pitchFamily="34" charset="0"/>
            </a:endParaRPr>
          </a:p>
          <a:p>
            <a:pPr lvl="1"/>
            <a:r>
              <a:rPr lang="en-US" sz="2200">
                <a:solidFill>
                  <a:srgbClr val="0B0B0B"/>
                </a:solidFill>
                <a:latin typeface="+mn-lt"/>
                <a:cs typeface="Arial"/>
              </a:rPr>
              <a:t>Teaching and the classrooms we will see are complex.  There is much we don’t know about the students and teacher and their history together.  </a:t>
            </a:r>
            <a:endParaRPr lang="en-US" sz="2200">
              <a:latin typeface="+mn-lt"/>
            </a:endParaRPr>
          </a:p>
          <a:p>
            <a:pPr lvl="1"/>
            <a:r>
              <a:rPr lang="en-US" sz="2200">
                <a:solidFill>
                  <a:srgbClr val="0B0B0B"/>
                </a:solidFill>
                <a:latin typeface="+mn-lt"/>
                <a:cs typeface="Arial"/>
              </a:rPr>
              <a:t>Presume expertise on the part of the teacher.</a:t>
            </a:r>
            <a:endParaRPr lang="en-US" sz="2200">
              <a:latin typeface="+mn-lt"/>
            </a:endParaRPr>
          </a:p>
          <a:p>
            <a:pPr lvl="1"/>
            <a:r>
              <a:rPr lang="en-US" sz="2200">
                <a:solidFill>
                  <a:srgbClr val="0B0B0B"/>
                </a:solidFill>
                <a:latin typeface="+mn-lt"/>
                <a:cs typeface="Arial"/>
              </a:rPr>
              <a:t>Assume what the kids are saying makes sense to them.</a:t>
            </a:r>
            <a:endParaRPr lang="en-US" sz="2200">
              <a:latin typeface="+mn-lt"/>
            </a:endParaRPr>
          </a:p>
          <a:p>
            <a:pPr lvl="1"/>
            <a:r>
              <a:rPr lang="en-US" sz="2200">
                <a:solidFill>
                  <a:srgbClr val="0B0B0B"/>
                </a:solidFill>
                <a:latin typeface="+mn-lt"/>
                <a:cs typeface="Arial"/>
              </a:rPr>
              <a:t>Focus on how the classroom talk (teacher and students) serves the learning goals of the lesson and the science and engineering practices involved.</a:t>
            </a:r>
            <a:endParaRPr lang="en-US" sz="2200">
              <a:latin typeface="+mn-lt"/>
            </a:endParaRPr>
          </a:p>
          <a:p>
            <a:endParaRPr lang="en-US">
              <a:cs typeface="Arial"/>
            </a:endParaRPr>
          </a:p>
        </p:txBody>
      </p:sp>
      <p:sp>
        <p:nvSpPr>
          <p:cNvPr id="4" name="TextBox 3">
            <a:extLst>
              <a:ext uri="{FF2B5EF4-FFF2-40B4-BE49-F238E27FC236}">
                <a16:creationId xmlns:a16="http://schemas.microsoft.com/office/drawing/2014/main" id="{2EFAF069-8E49-9107-9CEB-5CD2C181A725}"/>
              </a:ext>
            </a:extLst>
          </p:cNvPr>
          <p:cNvSpPr txBox="1"/>
          <p:nvPr/>
        </p:nvSpPr>
        <p:spPr>
          <a:xfrm>
            <a:off x="2150863" y="5209578"/>
            <a:ext cx="774382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ea typeface="Cabin"/>
                <a:cs typeface="Cabin"/>
              </a:rPr>
              <a:t>*Adapted from: Classroom Discussions: Seeing Math Discourse in Action, Grades K–6. A Multimedia Professional Learning Resource and the Next Generation Science Exemplar Program (NGSX)</a:t>
            </a:r>
            <a:endParaRPr lang="en-US"/>
          </a:p>
        </p:txBody>
      </p:sp>
    </p:spTree>
    <p:extLst>
      <p:ext uri="{BB962C8B-B14F-4D97-AF65-F5344CB8AC3E}">
        <p14:creationId xmlns:p14="http://schemas.microsoft.com/office/powerpoint/2010/main" val="27118366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5"/>
          <p:cNvSpPr txBox="1">
            <a:spLocks noGrp="1"/>
          </p:cNvSpPr>
          <p:nvPr>
            <p:ph type="title"/>
          </p:nvPr>
        </p:nvSpPr>
        <p:spPr>
          <a:xfrm>
            <a:off x="611578" y="1"/>
            <a:ext cx="11580421" cy="1061156"/>
          </a:xfrm>
        </p:spPr>
        <p:txBody>
          <a:bodyPr spcFirstLastPara="1" vert="horz" lIns="91425" tIns="45700" rIns="91425" bIns="45700" rtlCol="0" anchor="ctr" anchorCtr="0">
            <a:normAutofit/>
          </a:bodyPr>
          <a:lstStyle/>
          <a:p>
            <a:r>
              <a:rPr lang="en-US">
                <a:latin typeface="+mj-lt"/>
              </a:rPr>
              <a:t>A Look Inside the Classroom: Videos </a:t>
            </a:r>
            <a:endParaRPr>
              <a:latin typeface="+mj-lt"/>
            </a:endParaRPr>
          </a:p>
        </p:txBody>
      </p:sp>
      <p:sp>
        <p:nvSpPr>
          <p:cNvPr id="188" name="Google Shape;188;p5"/>
          <p:cNvSpPr txBox="1">
            <a:spLocks/>
          </p:cNvSpPr>
          <p:nvPr/>
        </p:nvSpPr>
        <p:spPr>
          <a:xfrm>
            <a:off x="611579" y="957461"/>
            <a:ext cx="10404563" cy="5215465"/>
          </a:xfrm>
          <a:prstGeom prst="rect">
            <a:avLst/>
          </a:prstGeom>
          <a:noFill/>
          <a:ln>
            <a:noFill/>
          </a:ln>
        </p:spPr>
        <p:txBody>
          <a:bodyPr spcFirstLastPara="1" vert="horz" wrap="square" lIns="91425" tIns="45700" rIns="91425" bIns="45700" rtlCol="0" anchor="t" anchorCtr="0">
            <a:noAutofit/>
          </a:bodyPr>
          <a:lstStyle/>
          <a:p>
            <a:pPr marL="67310" defTabSz="539496">
              <a:spcAft>
                <a:spcPts val="600"/>
              </a:spcAft>
              <a:buSzPts val="2571"/>
            </a:pPr>
            <a:r>
              <a:rPr lang="en-US" sz="2000" kern="1200">
                <a:ea typeface="+mn-ea"/>
                <a:cs typeface="+mn-cs"/>
              </a:rPr>
              <a:t>1. Make a T-Chart like the one below. Use this to note what the teacher and students are doing. Consider how science discourse is supporting all students’ sensemaking in the classroom. You may want to view the video twice - once to attend to what the students are doing, and once to watch what the teacher is doing.</a:t>
            </a:r>
            <a:br>
              <a:rPr lang="en-US" sz="2000" kern="1200"/>
            </a:br>
            <a:endParaRPr lang="en-US" sz="2000" kern="1200"/>
          </a:p>
          <a:p>
            <a:pPr marL="67310" defTabSz="539496">
              <a:spcAft>
                <a:spcPts val="600"/>
              </a:spcAft>
              <a:buSzPts val="2571"/>
            </a:pPr>
            <a:endParaRPr lang="en-US" sz="1400"/>
          </a:p>
          <a:p>
            <a:pPr marL="67310" defTabSz="539496">
              <a:spcAft>
                <a:spcPts val="600"/>
              </a:spcAft>
              <a:buSzPts val="2571"/>
            </a:pPr>
            <a:endParaRPr lang="en-US" sz="1400" kern="1200">
              <a:solidFill>
                <a:schemeClr val="tx1"/>
              </a:solidFill>
            </a:endParaRPr>
          </a:p>
          <a:p>
            <a:pPr marL="67310" defTabSz="539496">
              <a:spcAft>
                <a:spcPts val="600"/>
              </a:spcAft>
              <a:buSzPts val="2571"/>
            </a:pPr>
            <a:endParaRPr lang="en-US" sz="1400" kern="1200">
              <a:solidFill>
                <a:schemeClr val="tx1"/>
              </a:solidFill>
            </a:endParaRPr>
          </a:p>
          <a:p>
            <a:pPr marL="67310" defTabSz="539496">
              <a:spcAft>
                <a:spcPts val="600"/>
              </a:spcAft>
              <a:buSzPts val="2571"/>
            </a:pPr>
            <a:endParaRPr lang="en-US" sz="1400"/>
          </a:p>
          <a:p>
            <a:pPr marL="67310" defTabSz="539496">
              <a:spcAft>
                <a:spcPts val="600"/>
              </a:spcAft>
              <a:buSzPts val="2571"/>
            </a:pPr>
            <a:endParaRPr lang="en-US" sz="1400"/>
          </a:p>
          <a:p>
            <a:pPr marL="67310" defTabSz="539496">
              <a:spcAft>
                <a:spcPts val="600"/>
              </a:spcAft>
              <a:buSzPts val="2571"/>
            </a:pPr>
            <a:r>
              <a:rPr lang="en-US" sz="2000" kern="1200">
                <a:ea typeface="+mn-ea"/>
                <a:cs typeface="+mn-cs"/>
              </a:rPr>
              <a:t>2. Watch the following </a:t>
            </a:r>
            <a:r>
              <a:rPr lang="en-US" sz="2000"/>
              <a:t>video using the accompanying transcript and </a:t>
            </a:r>
            <a:r>
              <a:rPr lang="en-US" sz="2000" kern="1200">
                <a:ea typeface="+mn-ea"/>
                <a:cs typeface="+mn-cs"/>
              </a:rPr>
              <a:t>note what the teacher and students are doing.</a:t>
            </a:r>
            <a:r>
              <a:rPr lang="en-US" sz="2000"/>
              <a:t> </a:t>
            </a:r>
            <a:endParaRPr lang="en-US" sz="2000" kern="1200"/>
          </a:p>
          <a:p>
            <a:pPr marL="67310" defTabSz="539496">
              <a:spcAft>
                <a:spcPts val="600"/>
              </a:spcAft>
              <a:buSzPts val="2571"/>
            </a:pPr>
            <a:r>
              <a:rPr lang="en-US" sz="2000" u="sng" kern="1200">
                <a:solidFill>
                  <a:srgbClr val="1155CC"/>
                </a:solidFill>
                <a:ea typeface="+mn-ea"/>
                <a:cs typeface="+mn-cs"/>
                <a:hlinkClick r:id="rId3">
                  <a:extLst>
                    <a:ext uri="{A12FA001-AC4F-418D-AE19-62706E023703}">
                      <ahyp:hlinkClr xmlns:ahyp="http://schemas.microsoft.com/office/drawing/2018/hyperlinkcolor" val="tx"/>
                    </a:ext>
                  </a:extLst>
                </a:hlinkClick>
              </a:rPr>
              <a:t>Video Featuring a 2nd-3rd Grade Classroom</a:t>
            </a:r>
            <a:endParaRPr lang="en-US" sz="2000">
              <a:solidFill>
                <a:srgbClr val="000000"/>
              </a:solidFill>
              <a:latin typeface="Arial" panose="020B0604020202020204" pitchFamily="34" charset="0"/>
              <a:cs typeface="Arial"/>
            </a:endParaRPr>
          </a:p>
          <a:p>
            <a:pPr marL="67310" defTabSz="539496">
              <a:spcAft>
                <a:spcPts val="600"/>
              </a:spcAft>
              <a:buSzPts val="2571"/>
            </a:pPr>
            <a:r>
              <a:rPr lang="en-US" sz="2000">
                <a:latin typeface="Franklin Gothic Book"/>
                <a:hlinkClick r:id="rId4"/>
              </a:rPr>
              <a:t>Transcript of the Grade 2-3 Classroom Video</a:t>
            </a:r>
            <a:br>
              <a:rPr lang="en-US" sz="2000" kern="1200">
                <a:highlight>
                  <a:srgbClr val="FFFF00"/>
                </a:highlight>
                <a:latin typeface="Franklin Gothic Book"/>
              </a:rPr>
            </a:br>
            <a:br>
              <a:rPr lang="en-US" sz="2000" kern="1200">
                <a:latin typeface="Arial" panose="020B0604020202020204" pitchFamily="34" charset="0"/>
              </a:rPr>
            </a:br>
            <a:endParaRPr lang="en-US" sz="2000">
              <a:latin typeface="Arial" panose="020B0604020202020204" pitchFamily="34" charset="0"/>
              <a:cs typeface="Arial"/>
            </a:endParaRPr>
          </a:p>
        </p:txBody>
      </p:sp>
      <p:graphicFrame>
        <p:nvGraphicFramePr>
          <p:cNvPr id="189" name="Google Shape;189;p5"/>
          <p:cNvGraphicFramePr/>
          <p:nvPr>
            <p:extLst>
              <p:ext uri="{D42A27DB-BD31-4B8C-83A1-F6EECF244321}">
                <p14:modId xmlns:p14="http://schemas.microsoft.com/office/powerpoint/2010/main" val="394911424"/>
              </p:ext>
            </p:extLst>
          </p:nvPr>
        </p:nvGraphicFramePr>
        <p:xfrm>
          <a:off x="2613636" y="2379620"/>
          <a:ext cx="6096000" cy="1554500"/>
        </p:xfrm>
        <a:graphic>
          <a:graphicData uri="http://schemas.openxmlformats.org/drawingml/2006/table">
            <a:tbl>
              <a:tblPr firstRow="1">
                <a:noFil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570011">
                <a:tc>
                  <a:txBody>
                    <a:bodyPr/>
                    <a:lstStyle/>
                    <a:p>
                      <a:pPr marL="0" marR="0" lvl="0" indent="0" algn="ctr" rtl="0">
                        <a:lnSpc>
                          <a:spcPct val="100000"/>
                        </a:lnSpc>
                        <a:spcBef>
                          <a:spcPts val="0"/>
                        </a:spcBef>
                        <a:spcAft>
                          <a:spcPts val="0"/>
                        </a:spcAft>
                        <a:buClr>
                          <a:srgbClr val="000000"/>
                        </a:buClr>
                        <a:buSzPts val="1400"/>
                        <a:buFont typeface="Arial"/>
                        <a:buNone/>
                      </a:pPr>
                      <a:r>
                        <a:rPr lang="en-US" sz="1800" u="none" strike="noStrike" cap="none">
                          <a:solidFill>
                            <a:schemeClr val="tx1"/>
                          </a:solidFill>
                          <a:latin typeface="Franklin Gothic Book"/>
                          <a:ea typeface="Lato"/>
                          <a:cs typeface="Lato"/>
                          <a:sym typeface="Lato"/>
                        </a:rPr>
                        <a:t>What is the teacher </a:t>
                      </a:r>
                      <a:r>
                        <a:rPr lang="en-US" sz="1800" u="none" strike="noStrike" cap="none">
                          <a:solidFill>
                            <a:schemeClr val="tx1"/>
                          </a:solidFill>
                          <a:latin typeface="Franklin Gothic Book"/>
                          <a:ea typeface="Lato"/>
                          <a:cs typeface="Lato"/>
                        </a:rPr>
                        <a:t>saying and doing</a:t>
                      </a:r>
                      <a:r>
                        <a:rPr lang="en-US" sz="1800" u="none" strike="noStrike" cap="none">
                          <a:solidFill>
                            <a:schemeClr val="tx1"/>
                          </a:solidFill>
                          <a:latin typeface="Franklin Gothic Book"/>
                          <a:ea typeface="Lato"/>
                          <a:cs typeface="Lato"/>
                          <a:sym typeface="Lato"/>
                        </a:rPr>
                        <a:t>?</a:t>
                      </a:r>
                    </a:p>
                  </a:txBody>
                  <a:tcPr marL="91450" marR="91450" marT="45725" marB="45725">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800" u="none" strike="noStrike" cap="none">
                          <a:solidFill>
                            <a:schemeClr val="tx1"/>
                          </a:solidFill>
                          <a:latin typeface="Franklin Gothic Book"/>
                          <a:ea typeface="Lato"/>
                          <a:cs typeface="Lato"/>
                          <a:sym typeface="Lato"/>
                        </a:rPr>
                        <a:t>What are the students </a:t>
                      </a:r>
                      <a:r>
                        <a:rPr lang="en-US" sz="1800" u="none" strike="noStrike" cap="none">
                          <a:solidFill>
                            <a:schemeClr val="tx1"/>
                          </a:solidFill>
                          <a:latin typeface="Franklin Gothic Book"/>
                          <a:ea typeface="Lato"/>
                          <a:cs typeface="Lato"/>
                        </a:rPr>
                        <a:t>saying and doing</a:t>
                      </a:r>
                      <a:r>
                        <a:rPr lang="en-US" sz="1800" u="none" strike="noStrike" cap="none">
                          <a:solidFill>
                            <a:schemeClr val="tx1"/>
                          </a:solidFill>
                          <a:latin typeface="Franklin Gothic Book"/>
                          <a:ea typeface="Lato"/>
                          <a:cs typeface="Lato"/>
                          <a:sym typeface="Lato"/>
                        </a:rPr>
                        <a:t>?</a:t>
                      </a:r>
                    </a:p>
                  </a:txBody>
                  <a:tcPr marL="91450" marR="91450" marT="45725" marB="45725">
                    <a:lnL w="12700" cap="flat" cmpd="sng">
                      <a:solidFill>
                        <a:schemeClr val="dk1"/>
                      </a:solidFill>
                      <a:prstDash val="solid"/>
                      <a:round/>
                      <a:headEnd type="none" w="sm" len="sm"/>
                      <a:tailEnd type="none" w="sm" len="sm"/>
                    </a:lnL>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814302">
                <a:tc>
                  <a:txBody>
                    <a:bodyPr/>
                    <a:lstStyle/>
                    <a:p>
                      <a:pPr marL="0" marR="0" lvl="0" indent="0" algn="l" rtl="0">
                        <a:lnSpc>
                          <a:spcPct val="100000"/>
                        </a:lnSpc>
                        <a:spcBef>
                          <a:spcPts val="0"/>
                        </a:spcBef>
                        <a:spcAft>
                          <a:spcPts val="0"/>
                        </a:spcAft>
                        <a:buClr>
                          <a:srgbClr val="000000"/>
                        </a:buClr>
                        <a:buSzPts val="1400"/>
                        <a:buFont typeface="Arial"/>
                        <a:buNone/>
                      </a:pPr>
                      <a:endParaRPr sz="1800" u="none" strike="noStrike" cap="none">
                        <a:solidFill>
                          <a:schemeClr val="dk2"/>
                        </a:solidFill>
                        <a:latin typeface="Lato"/>
                        <a:ea typeface="Lato"/>
                        <a:cs typeface="Lato"/>
                        <a:sym typeface="Lato"/>
                      </a:endParaRPr>
                    </a:p>
                  </a:txBody>
                  <a:tcPr marL="91450" marR="91450" marT="45725" marB="45725">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a:txBody>
                    <a:bodyPr/>
                    <a:lstStyle/>
                    <a:p>
                      <a:pPr marL="0" marR="0" lvl="0" indent="0" algn="l" rtl="0">
                        <a:lnSpc>
                          <a:spcPct val="100000"/>
                        </a:lnSpc>
                        <a:spcBef>
                          <a:spcPts val="0"/>
                        </a:spcBef>
                        <a:spcAft>
                          <a:spcPts val="0"/>
                        </a:spcAft>
                        <a:buClr>
                          <a:srgbClr val="000000"/>
                        </a:buClr>
                        <a:buSzPts val="1400"/>
                        <a:buFont typeface="Arial"/>
                        <a:buNone/>
                      </a:pPr>
                      <a:endParaRPr sz="1800" u="none" strike="noStrike" cap="none">
                        <a:solidFill>
                          <a:schemeClr val="dk2"/>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endParaRPr sz="1800" u="none" strike="noStrike" cap="none">
                        <a:solidFill>
                          <a:schemeClr val="dk2"/>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endParaRPr sz="1800" u="none" strike="noStrike" cap="none">
                        <a:solidFill>
                          <a:schemeClr val="dk2"/>
                        </a:solidFill>
                        <a:latin typeface="Lato"/>
                        <a:ea typeface="Lato"/>
                        <a:cs typeface="Lato"/>
                        <a:sym typeface="Lato"/>
                      </a:endParaRPr>
                    </a:p>
                  </a:txBody>
                  <a:tcPr marL="91450" marR="91450" marT="45725" marB="45725">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0840749-29BD-1A1E-CD85-43D6F5CA4F81}"/>
              </a:ext>
              <a:ext uri="{C183D7F6-B498-43B3-948B-1728B52AA6E4}">
                <adec:decorative xmlns:adec="http://schemas.microsoft.com/office/drawing/2017/decorative" val="1"/>
              </a:ext>
            </a:extLst>
          </p:cNvPr>
          <p:cNvSpPr/>
          <p:nvPr/>
        </p:nvSpPr>
        <p:spPr>
          <a:xfrm>
            <a:off x="-1" y="5614783"/>
            <a:ext cx="12192000" cy="1325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descr="A picture of the document title, Features of Classroom Culture that Support Sensemaking for All">
            <a:extLst>
              <a:ext uri="{FF2B5EF4-FFF2-40B4-BE49-F238E27FC236}">
                <a16:creationId xmlns:a16="http://schemas.microsoft.com/office/drawing/2014/main" id="{2136402A-7A0C-5C69-DDCE-D52781A56303}"/>
              </a:ext>
            </a:extLst>
          </p:cNvPr>
          <p:cNvSpPr>
            <a:spLocks noGrp="1"/>
          </p:cNvSpPr>
          <p:nvPr>
            <p:ph type="title" idx="4294967295"/>
          </p:nvPr>
        </p:nvSpPr>
        <p:spPr>
          <a:xfrm>
            <a:off x="49694" y="18328"/>
            <a:ext cx="12142305" cy="1325563"/>
          </a:xfrm>
        </p:spPr>
        <p:txBody>
          <a:bodyPr/>
          <a:lstStyle/>
          <a:p>
            <a:r>
              <a:rPr lang="en-US" sz="4400" kern="1200">
                <a:solidFill>
                  <a:srgbClr val="007780"/>
                </a:solidFill>
                <a:effectLst/>
                <a:latin typeface="+mj-lt"/>
                <a:ea typeface="+mj-ea"/>
                <a:cs typeface="+mj-cs"/>
              </a:rPr>
              <a:t>Features of Classroom Culture that Support </a:t>
            </a:r>
            <a:r>
              <a:rPr lang="en-US" sz="4400" kern="1200" baseline="0">
                <a:solidFill>
                  <a:srgbClr val="007780"/>
                </a:solidFill>
                <a:effectLst/>
                <a:latin typeface="+mj-lt"/>
                <a:ea typeface="+mj-ea"/>
                <a:cs typeface="+mj-cs"/>
              </a:rPr>
              <a:t>Sensemaking for ALL</a:t>
            </a:r>
            <a:endParaRPr lang="en-US">
              <a:latin typeface="+mj-lt"/>
            </a:endParaRPr>
          </a:p>
        </p:txBody>
      </p:sp>
      <p:pic>
        <p:nvPicPr>
          <p:cNvPr id="6" name="Picture 5" descr="Picture of the features of classroom culture that support sensemaking for all students document. ">
            <a:extLst>
              <a:ext uri="{FF2B5EF4-FFF2-40B4-BE49-F238E27FC236}">
                <a16:creationId xmlns:a16="http://schemas.microsoft.com/office/drawing/2014/main" id="{F0DF0455-C506-8570-F2CA-493E0B7BAE45}"/>
              </a:ext>
            </a:extLst>
          </p:cNvPr>
          <p:cNvPicPr>
            <a:picLocks noChangeAspect="1"/>
          </p:cNvPicPr>
          <p:nvPr/>
        </p:nvPicPr>
        <p:blipFill>
          <a:blip r:embed="rId3"/>
          <a:srcRect/>
          <a:stretch/>
        </p:blipFill>
        <p:spPr>
          <a:xfrm>
            <a:off x="1107584" y="1360569"/>
            <a:ext cx="6834603" cy="5168550"/>
          </a:xfrm>
          <a:prstGeom prst="rect">
            <a:avLst/>
          </a:prstGeom>
          <a:ln>
            <a:noFill/>
          </a:ln>
          <a:effectLst>
            <a:outerShdw blurRad="292100" dist="139700" dir="2700000" algn="tl" rotWithShape="0">
              <a:srgbClr val="333333">
                <a:alpha val="65000"/>
              </a:srgbClr>
            </a:outerShdw>
          </a:effectLst>
        </p:spPr>
      </p:pic>
      <p:sp>
        <p:nvSpPr>
          <p:cNvPr id="2" name="Callout: Left Arrow 1" descr="Examine this document closely.  What resonates with you?  What questions or concerns do you have?">
            <a:extLst>
              <a:ext uri="{FF2B5EF4-FFF2-40B4-BE49-F238E27FC236}">
                <a16:creationId xmlns:a16="http://schemas.microsoft.com/office/drawing/2014/main" id="{5E3B4B63-6F75-27D5-1A40-00C94BA9D52C}"/>
              </a:ext>
            </a:extLst>
          </p:cNvPr>
          <p:cNvSpPr/>
          <p:nvPr/>
        </p:nvSpPr>
        <p:spPr>
          <a:xfrm>
            <a:off x="7571509" y="1794917"/>
            <a:ext cx="3690257" cy="4299857"/>
          </a:xfrm>
          <a:prstGeom prst="leftArrowCallout">
            <a:avLst/>
          </a:prstGeom>
          <a:solidFill>
            <a:srgbClr val="007780"/>
          </a:solidFill>
          <a:ln>
            <a:solidFill>
              <a:srgbClr val="0077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cs typeface="Calibri"/>
              </a:rPr>
              <a:t>Examine </a:t>
            </a:r>
            <a:r>
              <a:rPr lang="en-US" sz="2400" b="1" dirty="0">
                <a:solidFill>
                  <a:schemeClr val="bg1"/>
                </a:solidFill>
                <a:cs typeface="Calibri"/>
                <a:hlinkClick r:id="rId4">
                  <a:extLst>
                    <a:ext uri="{A12FA001-AC4F-418D-AE19-62706E023703}">
                      <ahyp:hlinkClr xmlns:ahyp="http://schemas.microsoft.com/office/drawing/2018/hyperlinkcolor" val="tx"/>
                    </a:ext>
                  </a:extLst>
                </a:hlinkClick>
              </a:rPr>
              <a:t>this document </a:t>
            </a:r>
            <a:r>
              <a:rPr lang="en-US" sz="2400" b="1" dirty="0">
                <a:cs typeface="Calibri"/>
              </a:rPr>
              <a:t>closely.</a:t>
            </a:r>
          </a:p>
          <a:p>
            <a:endParaRPr lang="en-US" b="1" dirty="0">
              <a:cs typeface="Calibri"/>
            </a:endParaRPr>
          </a:p>
          <a:p>
            <a:pPr marL="285750" indent="-285750">
              <a:buFont typeface="Arial" panose="020B0604020202020204" pitchFamily="34" charset="0"/>
              <a:buChar char="•"/>
            </a:pPr>
            <a:r>
              <a:rPr lang="en-US" sz="2200" b="1" dirty="0"/>
              <a:t>What resonates with you? </a:t>
            </a:r>
          </a:p>
          <a:p>
            <a:endParaRPr lang="en-US" sz="2200" b="1" dirty="0"/>
          </a:p>
          <a:p>
            <a:pPr marL="285750" indent="-285750">
              <a:buFont typeface="Arial" panose="020B0604020202020204" pitchFamily="34" charset="0"/>
              <a:buChar char="•"/>
            </a:pPr>
            <a:r>
              <a:rPr lang="en-US" sz="2200" b="1" dirty="0"/>
              <a:t>What questions or concerns do you have? </a:t>
            </a:r>
          </a:p>
        </p:txBody>
      </p:sp>
    </p:spTree>
    <p:extLst>
      <p:ext uri="{BB962C8B-B14F-4D97-AF65-F5344CB8AC3E}">
        <p14:creationId xmlns:p14="http://schemas.microsoft.com/office/powerpoint/2010/main" val="1106634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C7D84B3-1B07-DE5C-A217-04BBF58F8BCF}"/>
              </a:ext>
            </a:extLst>
          </p:cNvPr>
          <p:cNvSpPr txBox="1">
            <a:spLocks noGrp="1"/>
          </p:cNvSpPr>
          <p:nvPr>
            <p:ph type="title" idx="4294967295"/>
          </p:nvPr>
        </p:nvSpPr>
        <p:spPr>
          <a:xfrm>
            <a:off x="294751" y="-53782"/>
            <a:ext cx="11897249"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007780"/>
                </a:solidFill>
                <a:effectLst/>
                <a:uLnTx/>
                <a:uFillTx/>
                <a:latin typeface="Franklin Gothic Medium" panose="020B0603020102020204" pitchFamily="34" charset="0"/>
              </a:rPr>
              <a:t>Features of Classroom Culture that Support Sensemaking for All (2)</a:t>
            </a:r>
          </a:p>
        </p:txBody>
      </p:sp>
      <p:sp>
        <p:nvSpPr>
          <p:cNvPr id="6" name="TextBox 5" descr="Small Group:&#10;Cite specific examples of features of classroom culture that support sensemaking for all. Note specific lines or timestamps as evidence.&#10;&#10;Whole Group: &#10;Share out key ideas from your small group.&#10;">
            <a:extLst>
              <a:ext uri="{FF2B5EF4-FFF2-40B4-BE49-F238E27FC236}">
                <a16:creationId xmlns:a16="http://schemas.microsoft.com/office/drawing/2014/main" id="{1C905131-BDB1-A17E-42D2-FCCB08396872}"/>
              </a:ext>
            </a:extLst>
          </p:cNvPr>
          <p:cNvSpPr txBox="1"/>
          <p:nvPr/>
        </p:nvSpPr>
        <p:spPr>
          <a:xfrm>
            <a:off x="8201891" y="1477772"/>
            <a:ext cx="3527328" cy="4154984"/>
          </a:xfrm>
          <a:prstGeom prst="rect">
            <a:avLst/>
          </a:prstGeom>
          <a:solidFill>
            <a:srgbClr val="007780"/>
          </a:solidFill>
          <a:ln>
            <a:solidFill>
              <a:srgbClr val="00778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u="sng">
                <a:solidFill>
                  <a:schemeClr val="bg1"/>
                </a:solidFill>
              </a:rPr>
              <a:t>Small Group:</a:t>
            </a:r>
          </a:p>
          <a:p>
            <a:r>
              <a:rPr lang="en-US" sz="2400">
                <a:solidFill>
                  <a:schemeClr val="bg1"/>
                </a:solidFill>
              </a:rPr>
              <a:t>Cite specific examples of features of classroom culture that support sensemaking for all. Note specific lines or timestamps as evidence.</a:t>
            </a:r>
          </a:p>
          <a:p>
            <a:endParaRPr lang="en-US" sz="2400">
              <a:solidFill>
                <a:schemeClr val="bg1"/>
              </a:solidFill>
            </a:endParaRPr>
          </a:p>
          <a:p>
            <a:pPr algn="ctr"/>
            <a:r>
              <a:rPr lang="en-US" sz="2400" b="1" u="sng">
                <a:solidFill>
                  <a:schemeClr val="bg1"/>
                </a:solidFill>
              </a:rPr>
              <a:t>Whole Group: </a:t>
            </a:r>
          </a:p>
          <a:p>
            <a:r>
              <a:rPr lang="en-US" sz="2400">
                <a:solidFill>
                  <a:schemeClr val="bg1"/>
                </a:solidFill>
              </a:rPr>
              <a:t>Share out key ideas from your small group.</a:t>
            </a:r>
          </a:p>
        </p:txBody>
      </p:sp>
      <p:pic>
        <p:nvPicPr>
          <p:cNvPr id="3" name="Picture 2" descr="Picture of the features of classroom culture that support sensemaking for all students document. ">
            <a:extLst>
              <a:ext uri="{FF2B5EF4-FFF2-40B4-BE49-F238E27FC236}">
                <a16:creationId xmlns:a16="http://schemas.microsoft.com/office/drawing/2014/main" id="{A8611D8B-6531-A617-BBCC-1E16540C119D}"/>
              </a:ext>
            </a:extLst>
          </p:cNvPr>
          <p:cNvPicPr>
            <a:picLocks noChangeAspect="1"/>
          </p:cNvPicPr>
          <p:nvPr/>
        </p:nvPicPr>
        <p:blipFill>
          <a:blip r:embed="rId3"/>
          <a:stretch>
            <a:fillRect/>
          </a:stretch>
        </p:blipFill>
        <p:spPr>
          <a:xfrm>
            <a:off x="554414" y="1096781"/>
            <a:ext cx="7425572" cy="5761219"/>
          </a:xfrm>
          <a:prstGeom prst="rect">
            <a:avLst/>
          </a:prstGeom>
        </p:spPr>
      </p:pic>
    </p:spTree>
    <p:extLst>
      <p:ext uri="{BB962C8B-B14F-4D97-AF65-F5344CB8AC3E}">
        <p14:creationId xmlns:p14="http://schemas.microsoft.com/office/powerpoint/2010/main" val="26459916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6"/>
        <p:cNvGrpSpPr/>
        <p:nvPr/>
      </p:nvGrpSpPr>
      <p:grpSpPr>
        <a:xfrm>
          <a:off x="0" y="0"/>
          <a:ext cx="0" cy="0"/>
          <a:chOff x="0" y="0"/>
          <a:chExt cx="0" cy="0"/>
        </a:xfrm>
      </p:grpSpPr>
      <p:sp>
        <p:nvSpPr>
          <p:cNvPr id="8" name="Title 7">
            <a:extLst>
              <a:ext uri="{FF2B5EF4-FFF2-40B4-BE49-F238E27FC236}">
                <a16:creationId xmlns:a16="http://schemas.microsoft.com/office/drawing/2014/main" id="{BA64A2CC-0375-84C1-85E7-7356836712E7}"/>
              </a:ext>
            </a:extLst>
          </p:cNvPr>
          <p:cNvSpPr>
            <a:spLocks noGrp="1"/>
          </p:cNvSpPr>
          <p:nvPr>
            <p:ph type="title"/>
          </p:nvPr>
        </p:nvSpPr>
        <p:spPr>
          <a:xfrm>
            <a:off x="838200" y="228357"/>
            <a:ext cx="10515600" cy="1325700"/>
          </a:xfrm>
        </p:spPr>
        <p:txBody>
          <a:bodyPr>
            <a:normAutofit/>
          </a:bodyPr>
          <a:lstStyle/>
          <a:p>
            <a:r>
              <a:rPr lang="en-US">
                <a:latin typeface="+mj-lt"/>
              </a:rPr>
              <a:t>A Look Inside the Classroom: Videos (2) </a:t>
            </a:r>
            <a:br>
              <a:rPr lang="en-US">
                <a:latin typeface="+mj-lt"/>
              </a:rPr>
            </a:br>
            <a:endParaRPr lang="en-US"/>
          </a:p>
        </p:txBody>
      </p:sp>
      <p:sp>
        <p:nvSpPr>
          <p:cNvPr id="188" name="Google Shape;188;p5"/>
          <p:cNvSpPr txBox="1">
            <a:spLocks/>
          </p:cNvSpPr>
          <p:nvPr/>
        </p:nvSpPr>
        <p:spPr>
          <a:xfrm>
            <a:off x="533425" y="1025846"/>
            <a:ext cx="11130844" cy="3727183"/>
          </a:xfrm>
          <a:prstGeom prst="rect">
            <a:avLst/>
          </a:prstGeom>
          <a:noFill/>
          <a:ln>
            <a:noFill/>
          </a:ln>
        </p:spPr>
        <p:txBody>
          <a:bodyPr spcFirstLastPara="1" vert="horz" wrap="square" lIns="91425" tIns="45700" rIns="91425" bIns="45700" rtlCol="0" anchor="t" anchorCtr="0">
            <a:noAutofit/>
          </a:bodyPr>
          <a:lstStyle/>
          <a:p>
            <a:pPr marL="67310" defTabSz="539496">
              <a:spcAft>
                <a:spcPts val="600"/>
              </a:spcAft>
              <a:buSzPts val="2571"/>
            </a:pPr>
            <a:r>
              <a:rPr lang="en-US" sz="2000" kern="1200">
                <a:ea typeface="+mn-ea"/>
                <a:cs typeface="+mn-cs"/>
              </a:rPr>
              <a:t>1. Make a T-Chart like the one below. Use this to note what the teacher and students are doing. Consider how science discourse is supporting all students’ sensemaking in the classroom. You may want to view the video twice - once to attend to what the students are doing and once to watch what the teacher is doing.</a:t>
            </a:r>
            <a:br>
              <a:rPr lang="en-US" sz="2000" kern="1200"/>
            </a:br>
            <a:endParaRPr lang="en-US" sz="1400" kern="1200">
              <a:solidFill>
                <a:schemeClr val="tx1"/>
              </a:solidFill>
            </a:endParaRPr>
          </a:p>
          <a:p>
            <a:pPr marL="67310" defTabSz="539496">
              <a:spcAft>
                <a:spcPts val="600"/>
              </a:spcAft>
              <a:buSzPts val="2571"/>
            </a:pPr>
            <a:endParaRPr lang="en-US" sz="1400"/>
          </a:p>
          <a:p>
            <a:pPr marL="67310" defTabSz="539496">
              <a:spcAft>
                <a:spcPts val="600"/>
              </a:spcAft>
              <a:buSzPts val="2571"/>
            </a:pPr>
            <a:endParaRPr lang="en-US" sz="1400" kern="1200">
              <a:solidFill>
                <a:schemeClr val="tx1"/>
              </a:solidFill>
            </a:endParaRPr>
          </a:p>
          <a:p>
            <a:pPr marL="67310" defTabSz="539496">
              <a:spcAft>
                <a:spcPts val="600"/>
              </a:spcAft>
              <a:buSzPts val="2571"/>
            </a:pPr>
            <a:endParaRPr lang="en-US" sz="1400" kern="1200">
              <a:solidFill>
                <a:schemeClr val="tx1"/>
              </a:solidFill>
            </a:endParaRPr>
          </a:p>
          <a:p>
            <a:pPr marL="67310" defTabSz="539496">
              <a:spcAft>
                <a:spcPts val="600"/>
              </a:spcAft>
              <a:buSzPts val="2571"/>
            </a:pPr>
            <a:endParaRPr lang="en-US" sz="1400"/>
          </a:p>
          <a:p>
            <a:pPr marL="67310" defTabSz="539496">
              <a:spcAft>
                <a:spcPts val="600"/>
              </a:spcAft>
              <a:buSzPts val="2571"/>
            </a:pPr>
            <a:endParaRPr lang="en-US" sz="1400"/>
          </a:p>
          <a:p>
            <a:pPr marL="67310" defTabSz="539496">
              <a:spcAft>
                <a:spcPts val="600"/>
              </a:spcAft>
              <a:buSzPts val="2571"/>
            </a:pPr>
            <a:r>
              <a:rPr lang="en-US" sz="2000"/>
              <a:t>2. Choose</a:t>
            </a:r>
            <a:r>
              <a:rPr lang="en-US" sz="2000" kern="1200">
                <a:ea typeface="+mn-ea"/>
                <a:cs typeface="+mn-cs"/>
              </a:rPr>
              <a:t> one additional video </a:t>
            </a:r>
            <a:r>
              <a:rPr lang="en-US" sz="2000"/>
              <a:t>with accompanying transcript highlighting the grade band you identify with and</a:t>
            </a:r>
            <a:r>
              <a:rPr lang="en-US" sz="2000" kern="1200">
                <a:ea typeface="+mn-ea"/>
                <a:cs typeface="+mn-cs"/>
              </a:rPr>
              <a:t> continue to </a:t>
            </a:r>
            <a:r>
              <a:rPr lang="en-US" sz="2000"/>
              <a:t>collect your thoughts in the T-chart. </a:t>
            </a:r>
            <a:endParaRPr lang="en-US" sz="2000" kern="1200"/>
          </a:p>
          <a:p>
            <a:pPr defTabSz="539496">
              <a:lnSpc>
                <a:spcPct val="120000"/>
              </a:lnSpc>
              <a:spcAft>
                <a:spcPts val="600"/>
              </a:spcAft>
            </a:pPr>
            <a:br>
              <a:rPr lang="en-US" sz="1600" kern="1200">
                <a:latin typeface="Arial" panose="020B0604020202020204" pitchFamily="34" charset="0"/>
              </a:rPr>
            </a:br>
            <a:br>
              <a:rPr lang="en-US" sz="1600" kern="1200">
                <a:latin typeface="Arial" panose="020B0604020202020204" pitchFamily="34" charset="0"/>
              </a:rPr>
            </a:br>
            <a:br>
              <a:rPr lang="en-US" sz="1000" kern="1200">
                <a:latin typeface="Arial" panose="020B0604020202020204" pitchFamily="34" charset="0"/>
              </a:rPr>
            </a:br>
            <a:endParaRPr lang="en-US" sz="1700">
              <a:latin typeface="Arial" panose="020B0604020202020204" pitchFamily="34" charset="0"/>
            </a:endParaRPr>
          </a:p>
        </p:txBody>
      </p:sp>
      <p:graphicFrame>
        <p:nvGraphicFramePr>
          <p:cNvPr id="189" name="Google Shape;189;p5"/>
          <p:cNvGraphicFramePr/>
          <p:nvPr>
            <p:extLst>
              <p:ext uri="{D42A27DB-BD31-4B8C-83A1-F6EECF244321}">
                <p14:modId xmlns:p14="http://schemas.microsoft.com/office/powerpoint/2010/main" val="1499706482"/>
              </p:ext>
            </p:extLst>
          </p:nvPr>
        </p:nvGraphicFramePr>
        <p:xfrm>
          <a:off x="2814664" y="2378657"/>
          <a:ext cx="6096000" cy="1554500"/>
        </p:xfrm>
        <a:graphic>
          <a:graphicData uri="http://schemas.openxmlformats.org/drawingml/2006/table">
            <a:tbl>
              <a:tblPr firstRow="1">
                <a:noFil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497967">
                <a:tc>
                  <a:txBody>
                    <a:bodyPr/>
                    <a:lstStyle/>
                    <a:p>
                      <a:pPr marL="0" marR="0" lvl="0" indent="0" algn="ctr" rtl="0">
                        <a:lnSpc>
                          <a:spcPct val="100000"/>
                        </a:lnSpc>
                        <a:spcBef>
                          <a:spcPts val="0"/>
                        </a:spcBef>
                        <a:spcAft>
                          <a:spcPts val="0"/>
                        </a:spcAft>
                        <a:buClr>
                          <a:srgbClr val="000000"/>
                        </a:buClr>
                        <a:buSzPts val="1400"/>
                        <a:buFont typeface="Arial"/>
                        <a:buNone/>
                      </a:pPr>
                      <a:r>
                        <a:rPr lang="en-US" sz="1800" u="none" strike="noStrike" cap="none">
                          <a:solidFill>
                            <a:schemeClr val="tx1"/>
                          </a:solidFill>
                          <a:latin typeface="Franklin Gothic Book"/>
                          <a:ea typeface="Lato"/>
                          <a:cs typeface="Lato"/>
                          <a:sym typeface="Lato"/>
                        </a:rPr>
                        <a:t>What is the teacher </a:t>
                      </a:r>
                      <a:r>
                        <a:rPr lang="en-US" sz="1800" u="none" strike="noStrike" cap="none">
                          <a:solidFill>
                            <a:schemeClr val="tx1"/>
                          </a:solidFill>
                          <a:latin typeface="Franklin Gothic Book"/>
                          <a:ea typeface="Lato"/>
                          <a:cs typeface="Lato"/>
                        </a:rPr>
                        <a:t>saying and doing</a:t>
                      </a:r>
                      <a:r>
                        <a:rPr lang="en-US" sz="1800" u="none" strike="noStrike" cap="none">
                          <a:solidFill>
                            <a:schemeClr val="tx1"/>
                          </a:solidFill>
                          <a:latin typeface="Franklin Gothic Book"/>
                          <a:ea typeface="Lato"/>
                          <a:cs typeface="Lato"/>
                          <a:sym typeface="Lato"/>
                        </a:rPr>
                        <a:t>?</a:t>
                      </a:r>
                      <a:endParaRPr sz="1800" u="none" strike="noStrike" cap="none">
                        <a:solidFill>
                          <a:schemeClr val="tx1"/>
                        </a:solidFill>
                        <a:latin typeface="Franklin Gothic Book"/>
                        <a:ea typeface="Lato"/>
                        <a:cs typeface="Lato"/>
                        <a:sym typeface="Lato"/>
                      </a:endParaRPr>
                    </a:p>
                  </a:txBody>
                  <a:tcPr marL="91450" marR="91450" marT="45725" marB="45725">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800" u="none" strike="noStrike" cap="none">
                          <a:solidFill>
                            <a:schemeClr val="tx1"/>
                          </a:solidFill>
                          <a:latin typeface="Franklin Gothic Book"/>
                          <a:ea typeface="Lato"/>
                          <a:cs typeface="Lato"/>
                          <a:sym typeface="Lato"/>
                        </a:rPr>
                        <a:t>What are the students </a:t>
                      </a:r>
                      <a:r>
                        <a:rPr lang="en-US" sz="1800" u="none" strike="noStrike" cap="none">
                          <a:solidFill>
                            <a:schemeClr val="tx1"/>
                          </a:solidFill>
                          <a:latin typeface="Franklin Gothic Book"/>
                          <a:ea typeface="Lato"/>
                          <a:cs typeface="Lato"/>
                        </a:rPr>
                        <a:t>saying and doing</a:t>
                      </a:r>
                      <a:r>
                        <a:rPr lang="en-US" sz="1800" u="none" strike="noStrike" cap="none">
                          <a:solidFill>
                            <a:schemeClr val="tx1"/>
                          </a:solidFill>
                          <a:latin typeface="Franklin Gothic Book"/>
                          <a:ea typeface="Lato"/>
                          <a:cs typeface="Lato"/>
                          <a:sym typeface="Lato"/>
                        </a:rPr>
                        <a:t>?</a:t>
                      </a:r>
                      <a:endParaRPr sz="1800" u="none" strike="noStrike" cap="none">
                        <a:solidFill>
                          <a:schemeClr val="tx1"/>
                        </a:solidFill>
                        <a:latin typeface="Franklin Gothic Book"/>
                        <a:ea typeface="Lato"/>
                        <a:cs typeface="Lato"/>
                        <a:sym typeface="Lato"/>
                      </a:endParaRPr>
                    </a:p>
                  </a:txBody>
                  <a:tcPr marL="91450" marR="91450" marT="45725" marB="45725">
                    <a:lnL w="12700" cap="flat" cmpd="sng">
                      <a:solidFill>
                        <a:schemeClr val="dk1"/>
                      </a:solidFill>
                      <a:prstDash val="solid"/>
                      <a:round/>
                      <a:headEnd type="none" w="sm" len="sm"/>
                      <a:tailEnd type="none" w="sm" len="sm"/>
                    </a:lnL>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814302">
                <a:tc>
                  <a:txBody>
                    <a:bodyPr/>
                    <a:lstStyle/>
                    <a:p>
                      <a:pPr marL="0" marR="0" lvl="0" indent="0" algn="l" rtl="0">
                        <a:lnSpc>
                          <a:spcPct val="100000"/>
                        </a:lnSpc>
                        <a:spcBef>
                          <a:spcPts val="0"/>
                        </a:spcBef>
                        <a:spcAft>
                          <a:spcPts val="0"/>
                        </a:spcAft>
                        <a:buClr>
                          <a:srgbClr val="000000"/>
                        </a:buClr>
                        <a:buSzPts val="1400"/>
                        <a:buFont typeface="Arial"/>
                        <a:buNone/>
                      </a:pPr>
                      <a:endParaRPr sz="1800" u="none" strike="noStrike" cap="none">
                        <a:solidFill>
                          <a:schemeClr val="dk2"/>
                        </a:solidFill>
                        <a:latin typeface="Lato"/>
                        <a:ea typeface="Lato"/>
                        <a:cs typeface="Lato"/>
                        <a:sym typeface="Lato"/>
                      </a:endParaRPr>
                    </a:p>
                  </a:txBody>
                  <a:tcPr marL="91450" marR="91450" marT="45725" marB="45725">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a:txBody>
                    <a:bodyPr/>
                    <a:lstStyle/>
                    <a:p>
                      <a:pPr marL="0" marR="0" lvl="0" indent="0" algn="l" rtl="0">
                        <a:lnSpc>
                          <a:spcPct val="100000"/>
                        </a:lnSpc>
                        <a:spcBef>
                          <a:spcPts val="0"/>
                        </a:spcBef>
                        <a:spcAft>
                          <a:spcPts val="0"/>
                        </a:spcAft>
                        <a:buClr>
                          <a:srgbClr val="000000"/>
                        </a:buClr>
                        <a:buSzPts val="1400"/>
                        <a:buFont typeface="Arial"/>
                        <a:buNone/>
                      </a:pPr>
                      <a:endParaRPr sz="1800" u="none" strike="noStrike" cap="none">
                        <a:solidFill>
                          <a:schemeClr val="dk2"/>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endParaRPr sz="1800" u="none" strike="noStrike" cap="none">
                        <a:solidFill>
                          <a:schemeClr val="dk2"/>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endParaRPr sz="1800" u="none" strike="noStrike" cap="none">
                        <a:solidFill>
                          <a:schemeClr val="dk2"/>
                        </a:solidFill>
                        <a:latin typeface="Lato"/>
                        <a:ea typeface="Lato"/>
                        <a:cs typeface="Lato"/>
                        <a:sym typeface="Lato"/>
                      </a:endParaRPr>
                    </a:p>
                  </a:txBody>
                  <a:tcPr marL="91450" marR="91450" marT="45725" marB="45725">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C4E468A3-66A5-288F-81C1-FF35159349F4}"/>
              </a:ext>
            </a:extLst>
          </p:cNvPr>
          <p:cNvSpPr txBox="1"/>
          <p:nvPr/>
        </p:nvSpPr>
        <p:spPr>
          <a:xfrm>
            <a:off x="7124931" y="4802636"/>
            <a:ext cx="5068864" cy="20369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u="sng" strike="noStrike" baseline="0" dirty="0">
                <a:solidFill>
                  <a:srgbClr val="0563C1"/>
                </a:solidFill>
                <a:latin typeface="Franklin Gothic Book"/>
                <a:ea typeface="Segoe UI"/>
                <a:cs typeface="Segoe UI"/>
                <a:hlinkClick r:id="rId3"/>
              </a:rPr>
              <a:t>Video Featuring a Middle School Classroom</a:t>
            </a:r>
            <a:r>
              <a:rPr lang="en-US" dirty="0">
                <a:latin typeface="Franklin Gothic Book"/>
                <a:ea typeface="Segoe UI"/>
                <a:cs typeface="Segoe UI"/>
                <a:hlinkClick r:id="rId3"/>
              </a:rPr>
              <a:t>​</a:t>
            </a:r>
            <a:endParaRPr lang="en-US" dirty="0"/>
          </a:p>
          <a:p>
            <a:r>
              <a:rPr lang="en-US" dirty="0">
                <a:solidFill>
                  <a:srgbClr val="000000"/>
                </a:solidFill>
                <a:latin typeface="Franklin Gothic Book"/>
                <a:ea typeface="Segoe UI"/>
                <a:cs typeface="Segoe UI"/>
                <a:hlinkClick r:id="rId4"/>
              </a:rPr>
              <a:t>Transcript of the Middle School Classroom Video</a:t>
            </a:r>
            <a:endParaRPr lang="en-US" dirty="0">
              <a:solidFill>
                <a:srgbClr val="000000"/>
              </a:solidFill>
              <a:latin typeface="Franklin Gothic Book"/>
              <a:ea typeface="Segoe UI"/>
              <a:cs typeface="Segoe UI"/>
            </a:endParaRPr>
          </a:p>
          <a:p>
            <a:endParaRPr lang="en-US" sz="2500" dirty="0">
              <a:solidFill>
                <a:srgbClr val="000000"/>
              </a:solidFill>
              <a:highlight>
                <a:srgbClr val="FFFF00"/>
              </a:highlight>
              <a:latin typeface="Franklin Gothic Book"/>
              <a:ea typeface="Segoe UI"/>
              <a:cs typeface="Segoe UI"/>
            </a:endParaRPr>
          </a:p>
          <a:p>
            <a:pPr rtl="0"/>
            <a:r>
              <a:rPr lang="en-US" u="sng" strike="noStrike" baseline="0" dirty="0">
                <a:solidFill>
                  <a:srgbClr val="0563C1"/>
                </a:solidFill>
                <a:latin typeface="Franklin Gothic Book"/>
                <a:ea typeface="Segoe UI"/>
                <a:cs typeface="Segoe UI"/>
                <a:hlinkClick r:id="rId5">
                  <a:extLst>
                    <a:ext uri="{A12FA001-AC4F-418D-AE19-62706E023703}">
                      <ahyp:hlinkClr xmlns:ahyp="http://schemas.microsoft.com/office/drawing/2018/hyperlinkcolor" val="tx"/>
                    </a:ext>
                  </a:extLst>
                </a:hlinkClick>
              </a:rPr>
              <a:t>Video Featuring a High School Classroom</a:t>
            </a:r>
            <a:r>
              <a:rPr lang="en-US" dirty="0">
                <a:latin typeface="Franklin Gothic Book"/>
                <a:ea typeface="Segoe UI"/>
                <a:cs typeface="Segoe UI"/>
              </a:rPr>
              <a:t>​</a:t>
            </a:r>
          </a:p>
          <a:p>
            <a:r>
              <a:rPr lang="en-US" dirty="0">
                <a:cs typeface="Segoe UI"/>
                <a:hlinkClick r:id="rId6"/>
              </a:rPr>
              <a:t>Transcript of the High School Classroom Video</a:t>
            </a:r>
            <a:endParaRPr lang="en-US" dirty="0">
              <a:cs typeface="Segoe UI"/>
            </a:endParaRPr>
          </a:p>
          <a:p>
            <a:pPr>
              <a:lnSpc>
                <a:spcPct val="150000"/>
              </a:lnSpc>
              <a:spcBef>
                <a:spcPts val="800"/>
              </a:spcBef>
              <a:spcAft>
                <a:spcPts val="800"/>
              </a:spcAft>
            </a:pPr>
            <a:endParaRPr lang="en-US" dirty="0">
              <a:cs typeface="Segoe UI"/>
            </a:endParaRPr>
          </a:p>
        </p:txBody>
      </p:sp>
      <p:sp>
        <p:nvSpPr>
          <p:cNvPr id="5" name="TextBox 4">
            <a:extLst>
              <a:ext uri="{FF2B5EF4-FFF2-40B4-BE49-F238E27FC236}">
                <a16:creationId xmlns:a16="http://schemas.microsoft.com/office/drawing/2014/main" id="{C43B60F6-2512-B8A8-E971-A8B43F14D96F}"/>
              </a:ext>
            </a:extLst>
          </p:cNvPr>
          <p:cNvSpPr txBox="1"/>
          <p:nvPr/>
        </p:nvSpPr>
        <p:spPr>
          <a:xfrm>
            <a:off x="1221893" y="4802636"/>
            <a:ext cx="4874105"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7"/>
              </a:rPr>
              <a:t>Video Featuring a Primary Classroom</a:t>
            </a:r>
            <a:endParaRPr lang="en-US" dirty="0"/>
          </a:p>
          <a:p>
            <a:r>
              <a:rPr lang="en-US" dirty="0">
                <a:hlinkClick r:id="rId8"/>
              </a:rPr>
              <a:t>Transcript of the Primary Classroom Video</a:t>
            </a:r>
            <a:endParaRPr lang="en-US" dirty="0"/>
          </a:p>
          <a:p>
            <a:endParaRPr lang="en-US" sz="2500" dirty="0"/>
          </a:p>
          <a:p>
            <a:r>
              <a:rPr lang="en-US" dirty="0">
                <a:hlinkClick r:id="rId9"/>
              </a:rPr>
              <a:t>Video Featuring an Intermediate Classroom</a:t>
            </a:r>
          </a:p>
          <a:p>
            <a:r>
              <a:rPr lang="en-US" dirty="0">
                <a:hlinkClick r:id="rId10"/>
              </a:rPr>
              <a:t>Transcript of the Intermediate Classroom Video</a:t>
            </a:r>
            <a:endParaRPr lang="en-US" dirty="0"/>
          </a:p>
          <a:p>
            <a:endParaRPr lang="en-US" dirty="0"/>
          </a:p>
        </p:txBody>
      </p:sp>
      <p:sp>
        <p:nvSpPr>
          <p:cNvPr id="7" name="Oval 6">
            <a:extLst>
              <a:ext uri="{FF2B5EF4-FFF2-40B4-BE49-F238E27FC236}">
                <a16:creationId xmlns:a16="http://schemas.microsoft.com/office/drawing/2014/main" id="{C5DEB571-45AE-2311-D496-490B2512B621}"/>
              </a:ext>
            </a:extLst>
          </p:cNvPr>
          <p:cNvSpPr/>
          <p:nvPr/>
        </p:nvSpPr>
        <p:spPr>
          <a:xfrm>
            <a:off x="6052453" y="4757757"/>
            <a:ext cx="995942" cy="792761"/>
          </a:xfrm>
          <a:prstGeom prst="ellipse">
            <a:avLst/>
          </a:prstGeom>
          <a:solidFill>
            <a:srgbClr val="E1F3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Option 3</a:t>
            </a:r>
          </a:p>
        </p:txBody>
      </p:sp>
      <p:sp>
        <p:nvSpPr>
          <p:cNvPr id="9" name="Oval 8">
            <a:extLst>
              <a:ext uri="{FF2B5EF4-FFF2-40B4-BE49-F238E27FC236}">
                <a16:creationId xmlns:a16="http://schemas.microsoft.com/office/drawing/2014/main" id="{DF2503C4-4C0F-600B-381B-E674D1D486E6}"/>
              </a:ext>
            </a:extLst>
          </p:cNvPr>
          <p:cNvSpPr/>
          <p:nvPr/>
        </p:nvSpPr>
        <p:spPr>
          <a:xfrm>
            <a:off x="6052452" y="5732362"/>
            <a:ext cx="995941" cy="824600"/>
          </a:xfrm>
          <a:prstGeom prst="ellipse">
            <a:avLst/>
          </a:prstGeom>
          <a:solidFill>
            <a:srgbClr val="E1F3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Option 4</a:t>
            </a:r>
          </a:p>
        </p:txBody>
      </p:sp>
      <p:sp>
        <p:nvSpPr>
          <p:cNvPr id="10" name="Oval 9">
            <a:extLst>
              <a:ext uri="{FF2B5EF4-FFF2-40B4-BE49-F238E27FC236}">
                <a16:creationId xmlns:a16="http://schemas.microsoft.com/office/drawing/2014/main" id="{AA9FDCE8-3025-3F1B-910D-1C312AE645B7}"/>
              </a:ext>
            </a:extLst>
          </p:cNvPr>
          <p:cNvSpPr/>
          <p:nvPr/>
        </p:nvSpPr>
        <p:spPr>
          <a:xfrm>
            <a:off x="191769" y="4780140"/>
            <a:ext cx="989565" cy="824600"/>
          </a:xfrm>
          <a:prstGeom prst="ellipse">
            <a:avLst/>
          </a:prstGeom>
          <a:solidFill>
            <a:srgbClr val="E1F3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Option 1</a:t>
            </a:r>
          </a:p>
        </p:txBody>
      </p:sp>
      <p:sp>
        <p:nvSpPr>
          <p:cNvPr id="11" name="Oval 10">
            <a:extLst>
              <a:ext uri="{FF2B5EF4-FFF2-40B4-BE49-F238E27FC236}">
                <a16:creationId xmlns:a16="http://schemas.microsoft.com/office/drawing/2014/main" id="{2CC98005-BDDA-8E19-11A3-0DB24A0F4FB2}"/>
              </a:ext>
            </a:extLst>
          </p:cNvPr>
          <p:cNvSpPr/>
          <p:nvPr/>
        </p:nvSpPr>
        <p:spPr>
          <a:xfrm>
            <a:off x="191769" y="5732362"/>
            <a:ext cx="995941" cy="824600"/>
          </a:xfrm>
          <a:prstGeom prst="ellipse">
            <a:avLst/>
          </a:prstGeom>
          <a:solidFill>
            <a:srgbClr val="E1F3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Option 2</a:t>
            </a:r>
          </a:p>
        </p:txBody>
      </p:sp>
    </p:spTree>
    <p:extLst>
      <p:ext uri="{BB962C8B-B14F-4D97-AF65-F5344CB8AC3E}">
        <p14:creationId xmlns:p14="http://schemas.microsoft.com/office/powerpoint/2010/main" val="23820457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DEA88-7497-C461-7F81-8830EE3837DE}"/>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15340936-DF57-219F-F3FB-B11F6F6B0EF2}"/>
              </a:ext>
            </a:extLst>
          </p:cNvPr>
          <p:cNvSpPr txBox="1">
            <a:spLocks noGrp="1"/>
          </p:cNvSpPr>
          <p:nvPr>
            <p:ph type="title" idx="4294967295"/>
          </p:nvPr>
        </p:nvSpPr>
        <p:spPr>
          <a:xfrm>
            <a:off x="294751" y="-53782"/>
            <a:ext cx="11897249"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007780"/>
                </a:solidFill>
                <a:effectLst/>
                <a:uLnTx/>
                <a:uFillTx/>
                <a:latin typeface="Franklin Gothic Medium" panose="020B0603020102020204" pitchFamily="34" charset="0"/>
              </a:rPr>
              <a:t>Features of Classroom Culture that Support Sensemaking for All (3)</a:t>
            </a:r>
          </a:p>
        </p:txBody>
      </p:sp>
      <p:pic>
        <p:nvPicPr>
          <p:cNvPr id="5" name="Content Placeholder 4" descr="Picture of the features of classroom culture that support sensemaking for all students document. ">
            <a:extLst>
              <a:ext uri="{FF2B5EF4-FFF2-40B4-BE49-F238E27FC236}">
                <a16:creationId xmlns:a16="http://schemas.microsoft.com/office/drawing/2014/main" id="{AFE6B54D-C02C-1D3E-DFCE-6CC2FB43CA08}"/>
              </a:ext>
            </a:extLst>
          </p:cNvPr>
          <p:cNvPicPr>
            <a:picLocks noGrp="1" noChangeAspect="1"/>
          </p:cNvPicPr>
          <p:nvPr>
            <p:ph sz="half" idx="4294967295"/>
          </p:nvPr>
        </p:nvPicPr>
        <p:blipFill>
          <a:blip r:embed="rId3"/>
          <a:srcRect/>
          <a:stretch/>
        </p:blipFill>
        <p:spPr>
          <a:xfrm>
            <a:off x="0" y="1271780"/>
            <a:ext cx="7956550" cy="5586219"/>
          </a:xfrm>
        </p:spPr>
      </p:pic>
      <p:sp>
        <p:nvSpPr>
          <p:cNvPr id="6" name="TextBox 5" descr="Small Group:&#10;Cite specific examples of features of classroom culture that support sensemaking for all. Note specific lines or timestamps as evidence.&#10;&#10;Whole Group: &#10;Share out key ideas from your small group.&#10;">
            <a:extLst>
              <a:ext uri="{FF2B5EF4-FFF2-40B4-BE49-F238E27FC236}">
                <a16:creationId xmlns:a16="http://schemas.microsoft.com/office/drawing/2014/main" id="{C667B510-FEC7-F581-01A5-4620DD70329F}"/>
              </a:ext>
            </a:extLst>
          </p:cNvPr>
          <p:cNvSpPr txBox="1"/>
          <p:nvPr/>
        </p:nvSpPr>
        <p:spPr>
          <a:xfrm>
            <a:off x="8201891" y="1477772"/>
            <a:ext cx="3527328" cy="4154984"/>
          </a:xfrm>
          <a:prstGeom prst="rect">
            <a:avLst/>
          </a:prstGeom>
          <a:solidFill>
            <a:srgbClr val="007780"/>
          </a:solidFill>
          <a:ln>
            <a:solidFill>
              <a:srgbClr val="00778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u="sng">
                <a:solidFill>
                  <a:schemeClr val="bg1"/>
                </a:solidFill>
              </a:rPr>
              <a:t>Small Group:</a:t>
            </a:r>
          </a:p>
          <a:p>
            <a:r>
              <a:rPr lang="en-US" sz="2400">
                <a:solidFill>
                  <a:schemeClr val="bg1"/>
                </a:solidFill>
              </a:rPr>
              <a:t>Cite specific examples of features of classroom culture that support sensemaking for all. Note specific lines or timestamps as evidence.</a:t>
            </a:r>
          </a:p>
          <a:p>
            <a:endParaRPr lang="en-US" sz="2400">
              <a:solidFill>
                <a:schemeClr val="bg1"/>
              </a:solidFill>
            </a:endParaRPr>
          </a:p>
          <a:p>
            <a:pPr algn="ctr"/>
            <a:r>
              <a:rPr lang="en-US" sz="2400" b="1" u="sng">
                <a:solidFill>
                  <a:schemeClr val="bg1"/>
                </a:solidFill>
              </a:rPr>
              <a:t>Whole Group: </a:t>
            </a:r>
          </a:p>
          <a:p>
            <a:r>
              <a:rPr lang="en-US" sz="2400">
                <a:solidFill>
                  <a:schemeClr val="bg1"/>
                </a:solidFill>
              </a:rPr>
              <a:t>Share out key ideas from your small group.</a:t>
            </a:r>
          </a:p>
        </p:txBody>
      </p:sp>
    </p:spTree>
    <p:extLst>
      <p:ext uri="{BB962C8B-B14F-4D97-AF65-F5344CB8AC3E}">
        <p14:creationId xmlns:p14="http://schemas.microsoft.com/office/powerpoint/2010/main" val="26388140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6"/>
          <p:cNvSpPr txBox="1">
            <a:spLocks noGrp="1"/>
          </p:cNvSpPr>
          <p:nvPr>
            <p:ph type="title"/>
          </p:nvPr>
        </p:nvSpPr>
        <p:spPr>
          <a:xfrm>
            <a:off x="697304" y="198233"/>
            <a:ext cx="11494695" cy="1325563"/>
          </a:xfrm>
        </p:spPr>
        <p:txBody>
          <a:bodyPr spcFirstLastPara="1" vert="horz" lIns="91425" tIns="45700" rIns="91425" bIns="45700" rtlCol="0" anchor="ctr" anchorCtr="0">
            <a:noAutofit/>
          </a:bodyPr>
          <a:lstStyle/>
          <a:p>
            <a:pPr>
              <a:buSzPct val="111111"/>
            </a:pPr>
            <a:r>
              <a:rPr lang="en-US" sz="4400" i="0" u="none" strike="noStrike">
                <a:latin typeface="+mj-lt"/>
              </a:rPr>
              <a:t>Session </a:t>
            </a:r>
            <a:r>
              <a:rPr lang="en-US">
                <a:latin typeface="+mj-lt"/>
              </a:rPr>
              <a:t>C: </a:t>
            </a:r>
            <a:r>
              <a:rPr lang="en-US" sz="4400" i="0" u="none" strike="noStrike">
                <a:latin typeface="+mj-lt"/>
              </a:rPr>
              <a:t>Stop and Jot (1)</a:t>
            </a:r>
            <a:endParaRPr lang="en-US">
              <a:latin typeface="+mj-lt"/>
            </a:endParaRPr>
          </a:p>
        </p:txBody>
      </p:sp>
      <p:sp>
        <p:nvSpPr>
          <p:cNvPr id="202" name="Google Shape;202;p6"/>
          <p:cNvSpPr txBox="1">
            <a:spLocks noGrp="1"/>
          </p:cNvSpPr>
          <p:nvPr>
            <p:ph idx="1"/>
          </p:nvPr>
        </p:nvSpPr>
        <p:spPr>
          <a:xfrm>
            <a:off x="697304" y="1427844"/>
            <a:ext cx="7984782" cy="2701093"/>
          </a:xfrm>
        </p:spPr>
        <p:txBody>
          <a:bodyPr spcFirstLastPara="1" vert="horz" lIns="91425" tIns="45700" rIns="91425" bIns="45700" rtlCol="0" anchor="t" anchorCtr="0">
            <a:noAutofit/>
          </a:bodyPr>
          <a:lstStyle/>
          <a:p>
            <a:pPr marL="114300" indent="0">
              <a:buSzPts val="1946"/>
              <a:buNone/>
            </a:pPr>
            <a:r>
              <a:rPr lang="en-US" sz="2600">
                <a:latin typeface="+mn-lt"/>
              </a:rPr>
              <a:t>Add to your ideas in your corner of the </a:t>
            </a:r>
            <a:r>
              <a:rPr lang="en-US" sz="2600" b="1" i="1" u="sng">
                <a:latin typeface="+mn-lt"/>
              </a:rPr>
              <a:t>Discussion Diamond Protocol</a:t>
            </a:r>
            <a:r>
              <a:rPr lang="en-US" sz="2600">
                <a:latin typeface="+mn-lt"/>
              </a:rPr>
              <a:t> by considering the following questions…</a:t>
            </a:r>
          </a:p>
          <a:p>
            <a:pPr>
              <a:buClr>
                <a:schemeClr val="dk2"/>
              </a:buClr>
              <a:buSzPts val="1446"/>
            </a:pPr>
            <a:r>
              <a:rPr lang="en-US" sz="2600">
                <a:latin typeface="+mn-lt"/>
              </a:rPr>
              <a:t>What are the roles of the teacher and students while engaging in science discourse?</a:t>
            </a:r>
          </a:p>
          <a:p>
            <a:pPr>
              <a:buClr>
                <a:schemeClr val="dk2"/>
              </a:buClr>
              <a:buSzPts val="1446"/>
            </a:pPr>
            <a:r>
              <a:rPr lang="en-US" sz="2600">
                <a:latin typeface="+mn-lt"/>
              </a:rPr>
              <a:t>How does the teacher create a classroom culture where science discourse supports all students’ sensemaking in the classroom?</a:t>
            </a:r>
          </a:p>
          <a:p>
            <a:pPr marL="114300" indent="0">
              <a:spcAft>
                <a:spcPts val="1000"/>
              </a:spcAft>
              <a:buSzPts val="1946"/>
              <a:buNone/>
            </a:pPr>
            <a:endParaRPr lang="en-US" sz="2600"/>
          </a:p>
        </p:txBody>
      </p:sp>
      <p:grpSp>
        <p:nvGrpSpPr>
          <p:cNvPr id="4" name="Group 3" descr="The Discussion Diamond template. A large square with a diamond in the center which forms 4 triangles on each corner. The bottom left triangle is shaded to note the participants should use that triangle to compile their notes. ">
            <a:extLst>
              <a:ext uri="{FF2B5EF4-FFF2-40B4-BE49-F238E27FC236}">
                <a16:creationId xmlns:a16="http://schemas.microsoft.com/office/drawing/2014/main" id="{FC09F379-3236-F666-286E-46191E96F8D5}"/>
              </a:ext>
            </a:extLst>
          </p:cNvPr>
          <p:cNvGrpSpPr/>
          <p:nvPr/>
        </p:nvGrpSpPr>
        <p:grpSpPr>
          <a:xfrm>
            <a:off x="8908217" y="1233055"/>
            <a:ext cx="2941427" cy="3090672"/>
            <a:chOff x="9253909" y="1233297"/>
            <a:chExt cx="2711707" cy="3090672"/>
          </a:xfrm>
        </p:grpSpPr>
        <p:pic>
          <p:nvPicPr>
            <p:cNvPr id="2" name="Picture 1">
              <a:extLst>
                <a:ext uri="{FF2B5EF4-FFF2-40B4-BE49-F238E27FC236}">
                  <a16:creationId xmlns:a16="http://schemas.microsoft.com/office/drawing/2014/main" id="{2A544C34-FDA4-2A87-395C-8F5B9A073B36}"/>
                </a:ext>
              </a:extLst>
            </p:cNvPr>
            <p:cNvPicPr>
              <a:picLocks noChangeAspect="1"/>
            </p:cNvPicPr>
            <p:nvPr/>
          </p:nvPicPr>
          <p:blipFill>
            <a:blip r:embed="rId3"/>
            <a:stretch>
              <a:fillRect/>
            </a:stretch>
          </p:blipFill>
          <p:spPr>
            <a:xfrm>
              <a:off x="9253909" y="1233297"/>
              <a:ext cx="2711707" cy="3090672"/>
            </a:xfrm>
            <a:prstGeom prst="rect">
              <a:avLst/>
            </a:prstGeom>
          </p:spPr>
        </p:pic>
        <p:pic>
          <p:nvPicPr>
            <p:cNvPr id="3" name="Picture 2">
              <a:extLst>
                <a:ext uri="{FF2B5EF4-FFF2-40B4-BE49-F238E27FC236}">
                  <a16:creationId xmlns:a16="http://schemas.microsoft.com/office/drawing/2014/main" id="{497D8940-381B-34D7-8C32-1FE6760DD87A}"/>
                </a:ext>
              </a:extLst>
            </p:cNvPr>
            <p:cNvPicPr>
              <a:picLocks noChangeAspect="1"/>
            </p:cNvPicPr>
            <p:nvPr/>
          </p:nvPicPr>
          <p:blipFill>
            <a:blip r:embed="rId4"/>
            <a:stretch>
              <a:fillRect/>
            </a:stretch>
          </p:blipFill>
          <p:spPr>
            <a:xfrm rot="10800000">
              <a:off x="9355228" y="2779369"/>
              <a:ext cx="1201730" cy="1454901"/>
            </a:xfrm>
            <a:prstGeom prst="rect">
              <a:avLst/>
            </a:prstGeom>
          </p:spPr>
        </p:pic>
      </p:grpSp>
      <p:sp>
        <p:nvSpPr>
          <p:cNvPr id="5" name="TextBox 4">
            <a:extLst>
              <a:ext uri="{FF2B5EF4-FFF2-40B4-BE49-F238E27FC236}">
                <a16:creationId xmlns:a16="http://schemas.microsoft.com/office/drawing/2014/main" id="{956939EC-5CA2-59C8-C724-C9CFF4D691B6}"/>
              </a:ext>
            </a:extLst>
          </p:cNvPr>
          <p:cNvSpPr txBox="1"/>
          <p:nvPr/>
        </p:nvSpPr>
        <p:spPr>
          <a:xfrm>
            <a:off x="8582908" y="4516230"/>
            <a:ext cx="3477490" cy="707886"/>
          </a:xfrm>
          <a:prstGeom prst="rect">
            <a:avLst/>
          </a:prstGeom>
          <a:noFill/>
        </p:spPr>
        <p:txBody>
          <a:bodyPr wrap="square" rtlCol="0">
            <a:spAutoFit/>
          </a:bodyPr>
          <a:lstStyle/>
          <a:p>
            <a:pPr algn="ctr">
              <a:buClr>
                <a:schemeClr val="dk2"/>
              </a:buClr>
              <a:buSzPts val="1446"/>
            </a:pPr>
            <a:r>
              <a:rPr lang="en-US" sz="2000"/>
              <a:t>Your ideas could be recorded in the bottom left triangle.</a:t>
            </a:r>
          </a:p>
        </p:txBody>
      </p:sp>
    </p:spTree>
    <p:extLst>
      <p:ext uri="{BB962C8B-B14F-4D97-AF65-F5344CB8AC3E}">
        <p14:creationId xmlns:p14="http://schemas.microsoft.com/office/powerpoint/2010/main" val="41249915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g260054d7a80_0_0"/>
          <p:cNvSpPr txBox="1">
            <a:spLocks noGrp="1"/>
          </p:cNvSpPr>
          <p:nvPr>
            <p:ph type="title"/>
          </p:nvPr>
        </p:nvSpPr>
        <p:spPr>
          <a:xfrm>
            <a:off x="403286" y="3881"/>
            <a:ext cx="11788714" cy="1325563"/>
          </a:xfrm>
        </p:spPr>
        <p:txBody>
          <a:bodyPr spcFirstLastPara="1" vert="horz" lIns="91425" tIns="45700" rIns="91425" bIns="45700" rtlCol="0" anchor="ctr" anchorCtr="0">
            <a:normAutofit/>
          </a:bodyPr>
          <a:lstStyle/>
          <a:p>
            <a:r>
              <a:rPr lang="en-US">
                <a:latin typeface="+mj-lt"/>
              </a:rPr>
              <a:t>A Look Inside the Classroom: Vignette</a:t>
            </a:r>
            <a:endParaRPr>
              <a:latin typeface="+mj-lt"/>
            </a:endParaRPr>
          </a:p>
        </p:txBody>
      </p:sp>
      <p:sp>
        <p:nvSpPr>
          <p:cNvPr id="195" name="Google Shape;195;g260054d7a80_0_0"/>
          <p:cNvSpPr txBox="1">
            <a:spLocks noGrp="1"/>
          </p:cNvSpPr>
          <p:nvPr>
            <p:ph idx="1"/>
          </p:nvPr>
        </p:nvSpPr>
        <p:spPr>
          <a:xfrm>
            <a:off x="403286" y="1614311"/>
            <a:ext cx="6648027" cy="4244621"/>
          </a:xfrm>
        </p:spPr>
        <p:txBody>
          <a:bodyPr spcFirstLastPara="1" vert="horz" lIns="91425" tIns="45700" rIns="91425" bIns="45700" rtlCol="0" anchor="t" anchorCtr="0">
            <a:normAutofit fontScale="92500" lnSpcReduction="20000"/>
          </a:bodyPr>
          <a:lstStyle/>
          <a:p>
            <a:pPr marL="0" indent="0">
              <a:spcBef>
                <a:spcPts val="0"/>
              </a:spcBef>
              <a:spcAft>
                <a:spcPts val="600"/>
              </a:spcAft>
              <a:buNone/>
            </a:pPr>
            <a:r>
              <a:rPr lang="en-US">
                <a:latin typeface="+mn-lt"/>
              </a:rPr>
              <a:t>Read through the </a:t>
            </a:r>
            <a:r>
              <a:rPr lang="en-US" u="sng">
                <a:latin typeface="+mn-lt"/>
                <a:hlinkClick r:id="rId3">
                  <a:extLst>
                    <a:ext uri="{A12FA001-AC4F-418D-AE19-62706E023703}">
                      <ahyp:hlinkClr xmlns:ahyp="http://schemas.microsoft.com/office/drawing/2018/hyperlinkcolor" val="tx"/>
                    </a:ext>
                  </a:extLst>
                </a:hlinkClick>
              </a:rPr>
              <a:t>lesson scenario</a:t>
            </a:r>
            <a:r>
              <a:rPr lang="en-US" u="sng">
                <a:latin typeface="+mn-lt"/>
              </a:rPr>
              <a:t> </a:t>
            </a:r>
            <a:r>
              <a:rPr lang="en-US">
                <a:latin typeface="+mn-lt"/>
              </a:rPr>
              <a:t>and think about how science discourse is supporting sensemaking for all students in the classroom.</a:t>
            </a:r>
          </a:p>
          <a:p>
            <a:pPr>
              <a:spcBef>
                <a:spcPts val="0"/>
              </a:spcBef>
              <a:spcAft>
                <a:spcPts val="600"/>
              </a:spcAft>
              <a:buFont typeface="Wingdings" panose="05000000000000000000" pitchFamily="2" charset="2"/>
              <a:buChar char="Ø"/>
            </a:pPr>
            <a:endParaRPr lang="en-US">
              <a:latin typeface="+mn-lt"/>
            </a:endParaRPr>
          </a:p>
          <a:p>
            <a:pPr>
              <a:spcBef>
                <a:spcPts val="0"/>
              </a:spcBef>
              <a:spcAft>
                <a:spcPts val="600"/>
              </a:spcAft>
              <a:buFont typeface="Wingdings" panose="05000000000000000000" pitchFamily="2" charset="2"/>
              <a:buChar char="Ø"/>
            </a:pPr>
            <a:r>
              <a:rPr lang="en-US">
                <a:latin typeface="+mn-lt"/>
              </a:rPr>
              <a:t> What was the teacher saying and doing and what were the students saying and doing?</a:t>
            </a:r>
          </a:p>
          <a:p>
            <a:pPr>
              <a:spcBef>
                <a:spcPts val="0"/>
              </a:spcBef>
              <a:spcAft>
                <a:spcPts val="600"/>
              </a:spcAft>
              <a:buFont typeface="Wingdings" panose="05000000000000000000" pitchFamily="2" charset="2"/>
              <a:buChar char="Ø"/>
            </a:pPr>
            <a:endParaRPr lang="en-US">
              <a:latin typeface="+mn-lt"/>
            </a:endParaRPr>
          </a:p>
          <a:p>
            <a:pPr>
              <a:spcBef>
                <a:spcPts val="0"/>
              </a:spcBef>
              <a:spcAft>
                <a:spcPts val="600"/>
              </a:spcAft>
              <a:buFont typeface="Wingdings" panose="05000000000000000000" pitchFamily="2" charset="2"/>
              <a:buChar char="Ø"/>
            </a:pPr>
            <a:r>
              <a:rPr lang="en-US">
                <a:latin typeface="+mn-lt"/>
              </a:rPr>
              <a:t> Refer to your t-chart from the previous slide and add ideas from this vignette. </a:t>
            </a:r>
            <a:br>
              <a:rPr lang="en-US"/>
            </a:br>
            <a:br>
              <a:rPr lang="en-US"/>
            </a:br>
            <a:br>
              <a:rPr lang="en-US"/>
            </a:br>
            <a:endParaRPr lang="en-US"/>
          </a:p>
        </p:txBody>
      </p:sp>
      <p:pic>
        <p:nvPicPr>
          <p:cNvPr id="3" name="Picture 2">
            <a:extLst>
              <a:ext uri="{FF2B5EF4-FFF2-40B4-BE49-F238E27FC236}">
                <a16:creationId xmlns:a16="http://schemas.microsoft.com/office/drawing/2014/main" id="{41C40B8A-74E7-DCBF-6DFA-3CCE77177A7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332943" y="1689726"/>
            <a:ext cx="4455771" cy="3138684"/>
          </a:xfrm>
          <a:prstGeom prst="rect">
            <a:avLst/>
          </a:prstGeom>
          <a:ln w="38100" cap="sq">
            <a:solidFill>
              <a:srgbClr val="00778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6E97A3C5-8973-12A4-3802-8D9867917DA0}"/>
              </a:ext>
            </a:extLst>
          </p:cNvPr>
          <p:cNvSpPr txBox="1"/>
          <p:nvPr/>
        </p:nvSpPr>
        <p:spPr>
          <a:xfrm>
            <a:off x="7687423" y="4983608"/>
            <a:ext cx="3746809" cy="369332"/>
          </a:xfrm>
          <a:prstGeom prst="rect">
            <a:avLst/>
          </a:prstGeom>
          <a:noFill/>
        </p:spPr>
        <p:txBody>
          <a:bodyPr wrap="square" rtlCol="0">
            <a:spAutoFit/>
          </a:bodyPr>
          <a:lstStyle/>
          <a:p>
            <a:r>
              <a:rPr lang="en-US">
                <a:hlinkClick r:id="rId3">
                  <a:extLst>
                    <a:ext uri="{A12FA001-AC4F-418D-AE19-62706E023703}">
                      <ahyp:hlinkClr xmlns:ahyp="http://schemas.microsoft.com/office/drawing/2018/hyperlinkcolor" val="tx"/>
                    </a:ext>
                  </a:extLst>
                </a:hlinkClick>
              </a:rPr>
              <a:t>WIDA-Doing-and-Talking-Science.pdf</a:t>
            </a:r>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294D8-F22D-7252-A100-3C5EB00DC0BC}"/>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FFA1CD8D-7A7D-892E-0D71-26FDD43757C8}"/>
              </a:ext>
            </a:extLst>
          </p:cNvPr>
          <p:cNvSpPr txBox="1">
            <a:spLocks noGrp="1"/>
          </p:cNvSpPr>
          <p:nvPr>
            <p:ph type="title" idx="4294967295"/>
          </p:nvPr>
        </p:nvSpPr>
        <p:spPr>
          <a:xfrm>
            <a:off x="294751" y="-53782"/>
            <a:ext cx="11897249"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007780"/>
                </a:solidFill>
                <a:effectLst/>
                <a:uLnTx/>
                <a:uFillTx/>
                <a:latin typeface="Franklin Gothic Medium" panose="020B0603020102020204" pitchFamily="34" charset="0"/>
              </a:rPr>
              <a:t>Features of Classroom Culture that Support Sensemaking for All (4)</a:t>
            </a:r>
          </a:p>
        </p:txBody>
      </p:sp>
      <p:sp>
        <p:nvSpPr>
          <p:cNvPr id="6" name="TextBox 5" descr="Small Group:&#10;Cite specific examples of features of classroom culture that support sensemaking for all. Note specific lines or timestamps as evidence.&#10;&#10;Whole Group: &#10;Share out key ideas from your small group.&#10;">
            <a:extLst>
              <a:ext uri="{FF2B5EF4-FFF2-40B4-BE49-F238E27FC236}">
                <a16:creationId xmlns:a16="http://schemas.microsoft.com/office/drawing/2014/main" id="{26D86A50-90A8-8C76-8006-297E7056DCC6}"/>
              </a:ext>
            </a:extLst>
          </p:cNvPr>
          <p:cNvSpPr txBox="1"/>
          <p:nvPr/>
        </p:nvSpPr>
        <p:spPr>
          <a:xfrm>
            <a:off x="8201891" y="1477772"/>
            <a:ext cx="3527328" cy="4154984"/>
          </a:xfrm>
          <a:prstGeom prst="rect">
            <a:avLst/>
          </a:prstGeom>
          <a:solidFill>
            <a:srgbClr val="007780"/>
          </a:solidFill>
          <a:ln>
            <a:solidFill>
              <a:srgbClr val="00778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u="sng">
                <a:solidFill>
                  <a:schemeClr val="bg1"/>
                </a:solidFill>
              </a:rPr>
              <a:t>Small Group:</a:t>
            </a:r>
          </a:p>
          <a:p>
            <a:r>
              <a:rPr lang="en-US" sz="2400">
                <a:solidFill>
                  <a:schemeClr val="bg1"/>
                </a:solidFill>
              </a:rPr>
              <a:t>Cite specific examples of features of classroom culture that support sensemaking for all. Note specific lines or timestamps as evidence.</a:t>
            </a:r>
          </a:p>
          <a:p>
            <a:endParaRPr lang="en-US" sz="2400">
              <a:solidFill>
                <a:schemeClr val="bg1"/>
              </a:solidFill>
            </a:endParaRPr>
          </a:p>
          <a:p>
            <a:pPr algn="ctr"/>
            <a:r>
              <a:rPr lang="en-US" sz="2400" b="1" u="sng">
                <a:solidFill>
                  <a:schemeClr val="bg1"/>
                </a:solidFill>
              </a:rPr>
              <a:t>Whole Group: </a:t>
            </a:r>
          </a:p>
          <a:p>
            <a:r>
              <a:rPr lang="en-US" sz="2400">
                <a:solidFill>
                  <a:schemeClr val="bg1"/>
                </a:solidFill>
              </a:rPr>
              <a:t>Share out key ideas from your small group.</a:t>
            </a:r>
          </a:p>
        </p:txBody>
      </p:sp>
      <p:pic>
        <p:nvPicPr>
          <p:cNvPr id="3" name="Content Placeholder 4" descr="Picture of the features of classroom culture that support sensemaking for all students document. ">
            <a:extLst>
              <a:ext uri="{FF2B5EF4-FFF2-40B4-BE49-F238E27FC236}">
                <a16:creationId xmlns:a16="http://schemas.microsoft.com/office/drawing/2014/main" id="{FCC240F1-66F7-E71F-A588-E128DC88572F}"/>
              </a:ext>
            </a:extLst>
          </p:cNvPr>
          <p:cNvPicPr>
            <a:picLocks noChangeAspect="1"/>
          </p:cNvPicPr>
          <p:nvPr/>
        </p:nvPicPr>
        <p:blipFill>
          <a:blip r:embed="rId3"/>
          <a:srcRect/>
          <a:stretch/>
        </p:blipFill>
        <p:spPr>
          <a:xfrm>
            <a:off x="0" y="1271780"/>
            <a:ext cx="7956550" cy="5586219"/>
          </a:xfrm>
          <a:prstGeom prst="rect">
            <a:avLst/>
          </a:prstGeom>
        </p:spPr>
      </p:pic>
    </p:spTree>
    <p:extLst>
      <p:ext uri="{BB962C8B-B14F-4D97-AF65-F5344CB8AC3E}">
        <p14:creationId xmlns:p14="http://schemas.microsoft.com/office/powerpoint/2010/main" val="31835898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6"/>
          <p:cNvSpPr txBox="1">
            <a:spLocks noGrp="1"/>
          </p:cNvSpPr>
          <p:nvPr>
            <p:ph type="title"/>
          </p:nvPr>
        </p:nvSpPr>
        <p:spPr>
          <a:xfrm>
            <a:off x="701748" y="365125"/>
            <a:ext cx="11490251" cy="1325563"/>
          </a:xfrm>
        </p:spPr>
        <p:txBody>
          <a:bodyPr spcFirstLastPara="1" vert="horz" lIns="91425" tIns="45700" rIns="91425" bIns="45700" rtlCol="0" anchor="ctr" anchorCtr="0">
            <a:noAutofit/>
          </a:bodyPr>
          <a:lstStyle/>
          <a:p>
            <a:pPr>
              <a:buSzPct val="111111"/>
            </a:pPr>
            <a:r>
              <a:rPr lang="en-US" sz="4400" i="0" u="none" strike="noStrike">
                <a:latin typeface="+mj-lt"/>
              </a:rPr>
              <a:t>Session </a:t>
            </a:r>
            <a:r>
              <a:rPr lang="en-US">
                <a:latin typeface="+mj-lt"/>
              </a:rPr>
              <a:t>C: </a:t>
            </a:r>
            <a:r>
              <a:rPr lang="en-US" sz="4400" i="0" u="none" strike="noStrike">
                <a:latin typeface="+mj-lt"/>
              </a:rPr>
              <a:t>Stop and Jot (2)</a:t>
            </a:r>
            <a:br>
              <a:rPr lang="en-US" sz="4400"/>
            </a:br>
            <a:endParaRPr lang="en-US"/>
          </a:p>
        </p:txBody>
      </p:sp>
      <p:sp>
        <p:nvSpPr>
          <p:cNvPr id="202" name="Google Shape;202;p6"/>
          <p:cNvSpPr txBox="1">
            <a:spLocks noGrp="1"/>
          </p:cNvSpPr>
          <p:nvPr>
            <p:ph idx="1"/>
          </p:nvPr>
        </p:nvSpPr>
        <p:spPr>
          <a:xfrm>
            <a:off x="518196" y="1168489"/>
            <a:ext cx="7957328" cy="4581147"/>
          </a:xfrm>
        </p:spPr>
        <p:txBody>
          <a:bodyPr spcFirstLastPara="1" vert="horz" lIns="91425" tIns="45700" rIns="91425" bIns="45700" rtlCol="0" anchor="t" anchorCtr="0">
            <a:noAutofit/>
          </a:bodyPr>
          <a:lstStyle/>
          <a:p>
            <a:pPr marL="114300" indent="0">
              <a:buSzPts val="1946"/>
              <a:buNone/>
            </a:pPr>
            <a:r>
              <a:rPr lang="en-US" sz="2600">
                <a:solidFill>
                  <a:schemeClr val="tx1"/>
                </a:solidFill>
                <a:latin typeface="+mn-lt"/>
              </a:rPr>
              <a:t>Add to your ideas in your corner of the </a:t>
            </a:r>
            <a:r>
              <a:rPr lang="en-US" sz="2600" b="1" i="1" u="sng">
                <a:solidFill>
                  <a:schemeClr val="tx1"/>
                </a:solidFill>
                <a:latin typeface="+mn-lt"/>
              </a:rPr>
              <a:t>Discussion Diamond Protocol </a:t>
            </a:r>
            <a:r>
              <a:rPr lang="en-US" sz="2600">
                <a:solidFill>
                  <a:schemeClr val="tx1"/>
                </a:solidFill>
                <a:latin typeface="+mn-lt"/>
              </a:rPr>
              <a:t>by considering the following questions…</a:t>
            </a:r>
          </a:p>
          <a:p>
            <a:pPr marL="228600" marR="0" lvl="0" indent="-228600" algn="l" defTabSz="914400" rtl="0" eaLnBrk="1" fontAlgn="auto" latinLnBrk="0" hangingPunct="1">
              <a:lnSpc>
                <a:spcPct val="90000"/>
              </a:lnSpc>
              <a:spcBef>
                <a:spcPts val="1000"/>
              </a:spcBef>
              <a:spcAft>
                <a:spcPts val="0"/>
              </a:spcAft>
              <a:buClr>
                <a:srgbClr val="44546A"/>
              </a:buClr>
              <a:buSzPts val="1446"/>
              <a:buFont typeface="Arial" panose="020B0604020202020204" pitchFamily="34" charset="0"/>
              <a:buChar char="•"/>
              <a:tabLst/>
              <a:defRPr/>
            </a:pPr>
            <a:r>
              <a:rPr kumimoji="0" lang="en-US" sz="2600" b="0" i="0" u="none" strike="noStrike" kern="1200" cap="none" spc="0" normalizeH="0" baseline="0" noProof="0">
                <a:ln>
                  <a:noFill/>
                </a:ln>
                <a:solidFill>
                  <a:schemeClr val="tx1"/>
                </a:solidFill>
                <a:effectLst/>
                <a:uLnTx/>
                <a:uFillTx/>
                <a:latin typeface="Franklin Gothic Book" panose="020B0503020102020204"/>
                <a:ea typeface="+mn-ea"/>
                <a:cs typeface="+mn-cs"/>
              </a:rPr>
              <a:t>What are the roles of the teacher and students while engaging in science discourse?</a:t>
            </a:r>
          </a:p>
          <a:p>
            <a:pPr marL="228600" marR="0" lvl="0" indent="-228600" algn="l" defTabSz="914400" rtl="0" eaLnBrk="1" fontAlgn="auto" latinLnBrk="0" hangingPunct="1">
              <a:lnSpc>
                <a:spcPct val="90000"/>
              </a:lnSpc>
              <a:spcBef>
                <a:spcPts val="1000"/>
              </a:spcBef>
              <a:spcAft>
                <a:spcPts val="0"/>
              </a:spcAft>
              <a:buClr>
                <a:srgbClr val="44546A"/>
              </a:buClr>
              <a:buSzPts val="1446"/>
              <a:buFont typeface="Arial" panose="020B0604020202020204" pitchFamily="34" charset="0"/>
              <a:buChar char="•"/>
              <a:tabLst/>
              <a:defRPr/>
            </a:pPr>
            <a:r>
              <a:rPr kumimoji="0" lang="en-US" sz="2600" b="0" i="0" u="none" strike="noStrike" kern="1200" cap="none" spc="0" normalizeH="0" baseline="0" noProof="0">
                <a:ln>
                  <a:noFill/>
                </a:ln>
                <a:solidFill>
                  <a:schemeClr val="tx1"/>
                </a:solidFill>
                <a:effectLst/>
                <a:uLnTx/>
                <a:uFillTx/>
                <a:latin typeface="Franklin Gothic Book" panose="020B0503020102020204"/>
                <a:ea typeface="+mn-ea"/>
                <a:cs typeface="+mn-cs"/>
              </a:rPr>
              <a:t>How does the teacher create a classroom culture where science discourse supports all students’ sensemaking in the classroom?</a:t>
            </a:r>
          </a:p>
          <a:p>
            <a:pPr>
              <a:buClr>
                <a:schemeClr val="dk2"/>
              </a:buClr>
              <a:buSzPts val="1446"/>
            </a:pPr>
            <a:r>
              <a:rPr lang="en-US" sz="2600">
                <a:solidFill>
                  <a:schemeClr val="tx1"/>
                </a:solidFill>
                <a:latin typeface="+mn-lt"/>
              </a:rPr>
              <a:t>How did this teacher use multiple modalities for communication to attend to the needs of all learners? </a:t>
            </a:r>
          </a:p>
          <a:p>
            <a:pPr marL="0" indent="0">
              <a:buClr>
                <a:schemeClr val="dk2"/>
              </a:buClr>
              <a:buSzPts val="1446"/>
              <a:buNone/>
            </a:pPr>
            <a:endParaRPr lang="en-US" sz="2600">
              <a:latin typeface="+mn-lt"/>
            </a:endParaRPr>
          </a:p>
          <a:p>
            <a:pPr marL="114300" indent="0">
              <a:spcAft>
                <a:spcPts val="1000"/>
              </a:spcAft>
              <a:buSzPts val="1946"/>
              <a:buNone/>
            </a:pPr>
            <a:endParaRPr lang="en-US" sz="2600"/>
          </a:p>
        </p:txBody>
      </p:sp>
      <p:grpSp>
        <p:nvGrpSpPr>
          <p:cNvPr id="5" name="Group 4" descr="The Discussion Diamond template. A large square with a diamond in the center which forms 4 triangles on each corner. The top left triangle is shaded to note the participants should use that triangle to compile their notes. ">
            <a:extLst>
              <a:ext uri="{FF2B5EF4-FFF2-40B4-BE49-F238E27FC236}">
                <a16:creationId xmlns:a16="http://schemas.microsoft.com/office/drawing/2014/main" id="{46B2AF14-EC96-7718-6291-8274EB131F08}"/>
              </a:ext>
            </a:extLst>
          </p:cNvPr>
          <p:cNvGrpSpPr/>
          <p:nvPr/>
        </p:nvGrpSpPr>
        <p:grpSpPr>
          <a:xfrm rot="5400000">
            <a:off x="8866149" y="1355080"/>
            <a:ext cx="2935224" cy="3090672"/>
            <a:chOff x="9253908" y="1716222"/>
            <a:chExt cx="2453853" cy="2796782"/>
          </a:xfrm>
        </p:grpSpPr>
        <p:pic>
          <p:nvPicPr>
            <p:cNvPr id="6" name="Picture 5">
              <a:extLst>
                <a:ext uri="{FF2B5EF4-FFF2-40B4-BE49-F238E27FC236}">
                  <a16:creationId xmlns:a16="http://schemas.microsoft.com/office/drawing/2014/main" id="{AD5CAE16-B0AB-C638-4592-7FB5A662C5C0}"/>
                </a:ext>
              </a:extLst>
            </p:cNvPr>
            <p:cNvPicPr>
              <a:picLocks noChangeAspect="1"/>
            </p:cNvPicPr>
            <p:nvPr/>
          </p:nvPicPr>
          <p:blipFill>
            <a:blip r:embed="rId3"/>
            <a:stretch>
              <a:fillRect/>
            </a:stretch>
          </p:blipFill>
          <p:spPr>
            <a:xfrm>
              <a:off x="9253908" y="1716222"/>
              <a:ext cx="2453853" cy="2796782"/>
            </a:xfrm>
            <a:prstGeom prst="rect">
              <a:avLst/>
            </a:prstGeom>
          </p:spPr>
        </p:pic>
        <p:pic>
          <p:nvPicPr>
            <p:cNvPr id="7" name="Picture 6">
              <a:extLst>
                <a:ext uri="{FF2B5EF4-FFF2-40B4-BE49-F238E27FC236}">
                  <a16:creationId xmlns:a16="http://schemas.microsoft.com/office/drawing/2014/main" id="{09FA49C1-C66D-D9A3-77D3-6098B12173F2}"/>
                </a:ext>
              </a:extLst>
            </p:cNvPr>
            <p:cNvPicPr>
              <a:picLocks noChangeAspect="1"/>
            </p:cNvPicPr>
            <p:nvPr/>
          </p:nvPicPr>
          <p:blipFill>
            <a:blip r:embed="rId4"/>
            <a:stretch>
              <a:fillRect/>
            </a:stretch>
          </p:blipFill>
          <p:spPr>
            <a:xfrm rot="10800000">
              <a:off x="9296502" y="3012994"/>
              <a:ext cx="1274713" cy="1433158"/>
            </a:xfrm>
            <a:prstGeom prst="rect">
              <a:avLst/>
            </a:prstGeom>
          </p:spPr>
        </p:pic>
      </p:grpSp>
      <p:sp>
        <p:nvSpPr>
          <p:cNvPr id="2" name="TextBox 1">
            <a:extLst>
              <a:ext uri="{FF2B5EF4-FFF2-40B4-BE49-F238E27FC236}">
                <a16:creationId xmlns:a16="http://schemas.microsoft.com/office/drawing/2014/main" id="{8A082B03-D8E4-B5C5-8CF6-6A13629BA6EB}"/>
              </a:ext>
            </a:extLst>
          </p:cNvPr>
          <p:cNvSpPr txBox="1"/>
          <p:nvPr/>
        </p:nvSpPr>
        <p:spPr>
          <a:xfrm>
            <a:off x="8595016" y="4500218"/>
            <a:ext cx="3477490" cy="707886"/>
          </a:xfrm>
          <a:prstGeom prst="rect">
            <a:avLst/>
          </a:prstGeom>
          <a:noFill/>
        </p:spPr>
        <p:txBody>
          <a:bodyPr wrap="square" rtlCol="0">
            <a:spAutoFit/>
          </a:bodyPr>
          <a:lstStyle/>
          <a:p>
            <a:pPr algn="ctr">
              <a:buClr>
                <a:schemeClr val="dk2"/>
              </a:buClr>
              <a:buSzPts val="1446"/>
            </a:pPr>
            <a:r>
              <a:rPr lang="en-US" sz="2000"/>
              <a:t>Your ideas could be recorded in the upper left triangle.</a:t>
            </a:r>
          </a:p>
        </p:txBody>
      </p:sp>
    </p:spTree>
    <p:extLst>
      <p:ext uri="{BB962C8B-B14F-4D97-AF65-F5344CB8AC3E}">
        <p14:creationId xmlns:p14="http://schemas.microsoft.com/office/powerpoint/2010/main" val="2052590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99E7C-870F-6096-1601-C1BDE468DE07}"/>
              </a:ext>
            </a:extLst>
          </p:cNvPr>
          <p:cNvSpPr>
            <a:spLocks noGrp="1"/>
          </p:cNvSpPr>
          <p:nvPr>
            <p:ph type="title"/>
          </p:nvPr>
        </p:nvSpPr>
        <p:spPr/>
        <p:txBody>
          <a:bodyPr/>
          <a:lstStyle/>
          <a:p>
            <a:r>
              <a:rPr lang="en-US">
                <a:latin typeface="+mj-lt"/>
              </a:rPr>
              <a:t>Key Strategies to Build and Sustain an Effective Classroom Community</a:t>
            </a:r>
          </a:p>
        </p:txBody>
      </p:sp>
      <p:sp>
        <p:nvSpPr>
          <p:cNvPr id="3" name="Content Placeholder 2">
            <a:extLst>
              <a:ext uri="{FF2B5EF4-FFF2-40B4-BE49-F238E27FC236}">
                <a16:creationId xmlns:a16="http://schemas.microsoft.com/office/drawing/2014/main" id="{14767805-C591-3547-BF51-CC93BCDFE40D}"/>
              </a:ext>
            </a:extLst>
          </p:cNvPr>
          <p:cNvSpPr>
            <a:spLocks noGrp="1"/>
          </p:cNvSpPr>
          <p:nvPr>
            <p:ph idx="1"/>
          </p:nvPr>
        </p:nvSpPr>
        <p:spPr>
          <a:xfrm>
            <a:off x="838200" y="2093495"/>
            <a:ext cx="10515600" cy="4083468"/>
          </a:xfrm>
        </p:spPr>
        <p:txBody>
          <a:bodyPr/>
          <a:lstStyle/>
          <a:p>
            <a:pPr marL="514350" indent="-514350">
              <a:buAutoNum type="arabicPeriod"/>
            </a:pPr>
            <a:r>
              <a:rPr lang="en-US">
                <a:latin typeface="Franklin Gothic Book" panose="020B0503020102020204" pitchFamily="34" charset="0"/>
              </a:rPr>
              <a:t>Build the community of learners by getting to know each other’s personal experiences. </a:t>
            </a:r>
          </a:p>
          <a:p>
            <a:pPr marL="514350" indent="-514350">
              <a:spcBef>
                <a:spcPts val="3600"/>
              </a:spcBef>
              <a:buAutoNum type="arabicPeriod"/>
            </a:pPr>
            <a:r>
              <a:rPr lang="en-US">
                <a:latin typeface="Franklin Gothic Book" panose="020B0503020102020204" pitchFamily="34" charset="0"/>
              </a:rPr>
              <a:t>Establish and implement agreements and routines to foster a safe and supportive learning environment.</a:t>
            </a:r>
          </a:p>
          <a:p>
            <a:pPr marL="514350" indent="-514350">
              <a:spcBef>
                <a:spcPts val="3600"/>
              </a:spcBef>
              <a:buAutoNum type="arabicPeriod"/>
            </a:pPr>
            <a:r>
              <a:rPr lang="en-US">
                <a:latin typeface="Franklin Gothic Book" panose="020B0503020102020204" pitchFamily="34" charset="0"/>
              </a:rPr>
              <a:t>Ensure all students have access and opportunity to learn science.  </a:t>
            </a:r>
          </a:p>
        </p:txBody>
      </p:sp>
    </p:spTree>
    <p:extLst>
      <p:ext uri="{BB962C8B-B14F-4D97-AF65-F5344CB8AC3E}">
        <p14:creationId xmlns:p14="http://schemas.microsoft.com/office/powerpoint/2010/main" val="19678619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258e3d2d026_0_1047"/>
          <p:cNvSpPr txBox="1">
            <a:spLocks noGrp="1"/>
          </p:cNvSpPr>
          <p:nvPr>
            <p:ph type="title"/>
          </p:nvPr>
        </p:nvSpPr>
        <p:spPr>
          <a:xfrm>
            <a:off x="439116" y="33893"/>
            <a:ext cx="11843195" cy="1325563"/>
          </a:xfrm>
          <a:prstGeom prst="rect">
            <a:avLst/>
          </a:prstGeom>
          <a:noFill/>
          <a:ln>
            <a:noFill/>
          </a:ln>
        </p:spPr>
        <p:txBody>
          <a:bodyPr spcFirstLastPara="1" vert="horz" wrap="square" lIns="91425" tIns="45700" rIns="91425" bIns="45700" rtlCol="0" anchor="ctr" anchorCtr="0">
            <a:normAutofit/>
          </a:bodyPr>
          <a:lstStyle/>
          <a:p>
            <a:r>
              <a:rPr lang="en-US">
                <a:latin typeface="+mj-lt"/>
              </a:rPr>
              <a:t>Session C: Pause and Discuss</a:t>
            </a:r>
            <a:endParaRPr>
              <a:latin typeface="+mj-lt"/>
            </a:endParaRPr>
          </a:p>
        </p:txBody>
      </p:sp>
      <p:sp>
        <p:nvSpPr>
          <p:cNvPr id="395" name="Google Shape;395;g258e3d2d026_0_1047"/>
          <p:cNvSpPr txBox="1">
            <a:spLocks noGrp="1"/>
          </p:cNvSpPr>
          <p:nvPr>
            <p:ph idx="1"/>
          </p:nvPr>
        </p:nvSpPr>
        <p:spPr>
          <a:xfrm>
            <a:off x="439116" y="1110075"/>
            <a:ext cx="5195201" cy="4288309"/>
          </a:xfrm>
          <a:prstGeom prst="rect">
            <a:avLst/>
          </a:prstGeom>
          <a:noFill/>
          <a:ln>
            <a:noFill/>
          </a:ln>
        </p:spPr>
        <p:txBody>
          <a:bodyPr spcFirstLastPara="1" vert="horz" wrap="square" lIns="91425" tIns="45700" rIns="91425" bIns="45700" rtlCol="0" anchor="t" anchorCtr="0">
            <a:noAutofit/>
          </a:bodyPr>
          <a:lstStyle/>
          <a:p>
            <a:pPr marL="0" indent="0">
              <a:buClr>
                <a:schemeClr val="dk2"/>
              </a:buClr>
              <a:buSzPts val="1446"/>
              <a:buNone/>
            </a:pPr>
            <a:r>
              <a:rPr lang="en-US" sz="2000" b="1">
                <a:solidFill>
                  <a:schemeClr val="tx1"/>
                </a:solidFill>
                <a:latin typeface="+mn-lt"/>
              </a:rPr>
              <a:t>Discuss each focus question with a colleague(s) using the sentence stems to the right.</a:t>
            </a:r>
          </a:p>
          <a:p>
            <a:pPr marL="0" indent="0">
              <a:buClr>
                <a:schemeClr val="dk2"/>
              </a:buClr>
              <a:buSzPts val="1446"/>
              <a:buNone/>
            </a:pPr>
            <a:endParaRPr lang="en-US" sz="2000" u="sng">
              <a:latin typeface="+mn-lt"/>
            </a:endParaRPr>
          </a:p>
          <a:p>
            <a:pPr marL="708283" lvl="1" indent="-342900">
              <a:buClr>
                <a:schemeClr val="dk2"/>
              </a:buClr>
              <a:buSzPts val="1446"/>
              <a:buFont typeface="Wingdings" panose="05000000000000000000" pitchFamily="2" charset="2"/>
              <a:buChar char="§"/>
            </a:pPr>
            <a:r>
              <a:rPr lang="en-US" sz="2000">
                <a:solidFill>
                  <a:schemeClr val="tx1"/>
                </a:solidFill>
                <a:latin typeface="+mn-lt"/>
              </a:rPr>
              <a:t>What are the roles of the teacher and students while engaging in science discourse?</a:t>
            </a:r>
          </a:p>
          <a:p>
            <a:pPr marL="708283" lvl="1" indent="-342900">
              <a:buClr>
                <a:schemeClr val="dk2"/>
              </a:buClr>
              <a:buSzPts val="1446"/>
              <a:buFont typeface="Wingdings" panose="05000000000000000000" pitchFamily="2" charset="2"/>
              <a:buChar char="§"/>
            </a:pPr>
            <a:r>
              <a:rPr lang="en-US" sz="2000">
                <a:solidFill>
                  <a:schemeClr val="tx1"/>
                </a:solidFill>
                <a:latin typeface="+mn-lt"/>
              </a:rPr>
              <a:t>How does the teacher create a classroom culture where science discourse supports all students’ sensemaking in the classroom?</a:t>
            </a:r>
          </a:p>
          <a:p>
            <a:pPr marL="708283" lvl="1" indent="-342900">
              <a:buClr>
                <a:schemeClr val="dk2"/>
              </a:buClr>
              <a:buSzPts val="1446"/>
              <a:buFont typeface="Wingdings" panose="05000000000000000000" pitchFamily="2" charset="2"/>
              <a:buChar char="§"/>
            </a:pPr>
            <a:r>
              <a:rPr lang="en-US" sz="2000">
                <a:solidFill>
                  <a:schemeClr val="tx1"/>
                </a:solidFill>
                <a:latin typeface="+mn-lt"/>
              </a:rPr>
              <a:t>How did this teacher use multiple modalities for communication to attend to the needs of all learners? </a:t>
            </a:r>
          </a:p>
          <a:p>
            <a:pPr marL="365383" lvl="1" indent="0">
              <a:buClr>
                <a:schemeClr val="dk2"/>
              </a:buClr>
              <a:buSzPts val="1446"/>
              <a:buNone/>
            </a:pPr>
            <a:endParaRPr lang="en-US">
              <a:latin typeface="+mn-lt"/>
            </a:endParaRPr>
          </a:p>
          <a:p>
            <a:pPr marL="0" indent="0">
              <a:buClr>
                <a:schemeClr val="dk2"/>
              </a:buClr>
              <a:buSzPts val="3000"/>
              <a:buNone/>
            </a:pPr>
            <a:endParaRPr lang="en-US" sz="2400" b="1" u="sng"/>
          </a:p>
        </p:txBody>
      </p:sp>
      <p:graphicFrame>
        <p:nvGraphicFramePr>
          <p:cNvPr id="4" name="Table 3">
            <a:extLst>
              <a:ext uri="{FF2B5EF4-FFF2-40B4-BE49-F238E27FC236}">
                <a16:creationId xmlns:a16="http://schemas.microsoft.com/office/drawing/2014/main" id="{606E166D-45B8-0D0C-B0D2-23CAF2870B6D}"/>
              </a:ext>
            </a:extLst>
          </p:cNvPr>
          <p:cNvGraphicFramePr>
            <a:graphicFrameLocks noGrp="1"/>
          </p:cNvGraphicFramePr>
          <p:nvPr>
            <p:extLst>
              <p:ext uri="{D42A27DB-BD31-4B8C-83A1-F6EECF244321}">
                <p14:modId xmlns:p14="http://schemas.microsoft.com/office/powerpoint/2010/main" val="1893859119"/>
              </p:ext>
            </p:extLst>
          </p:nvPr>
        </p:nvGraphicFramePr>
        <p:xfrm>
          <a:off x="6099240" y="1855023"/>
          <a:ext cx="5253273" cy="3314658"/>
        </p:xfrm>
        <a:graphic>
          <a:graphicData uri="http://schemas.openxmlformats.org/drawingml/2006/table">
            <a:tbl>
              <a:tblPr firstRow="1" bandRow="1">
                <a:tableStyleId>{5940675A-B579-460E-94D1-54222C63F5DA}</a:tableStyleId>
              </a:tblPr>
              <a:tblGrid>
                <a:gridCol w="1987593">
                  <a:extLst>
                    <a:ext uri="{9D8B030D-6E8A-4147-A177-3AD203B41FA5}">
                      <a16:colId xmlns:a16="http://schemas.microsoft.com/office/drawing/2014/main" val="136612280"/>
                    </a:ext>
                  </a:extLst>
                </a:gridCol>
                <a:gridCol w="3265680">
                  <a:extLst>
                    <a:ext uri="{9D8B030D-6E8A-4147-A177-3AD203B41FA5}">
                      <a16:colId xmlns:a16="http://schemas.microsoft.com/office/drawing/2014/main" val="758483639"/>
                    </a:ext>
                  </a:extLst>
                </a:gridCol>
              </a:tblGrid>
              <a:tr h="641283">
                <a:tc>
                  <a:txBody>
                    <a:bodyPr/>
                    <a:lstStyle/>
                    <a:p>
                      <a:pPr algn="ctr"/>
                      <a:r>
                        <a:rPr lang="en-US" b="1">
                          <a:solidFill>
                            <a:schemeClr val="tx1"/>
                          </a:solidFill>
                        </a:rPr>
                        <a:t>How we figure things out</a:t>
                      </a:r>
                    </a:p>
                  </a:txBody>
                  <a:tcPr/>
                </a:tc>
                <a:tc>
                  <a:txBody>
                    <a:bodyPr/>
                    <a:lstStyle/>
                    <a:p>
                      <a:pPr algn="ctr"/>
                      <a:r>
                        <a:rPr lang="en-US" b="1">
                          <a:solidFill>
                            <a:schemeClr val="tx1"/>
                          </a:solidFill>
                        </a:rPr>
                        <a:t>How we communicate</a:t>
                      </a:r>
                    </a:p>
                  </a:txBody>
                  <a:tcPr/>
                </a:tc>
                <a:extLst>
                  <a:ext uri="{0D108BD9-81ED-4DB2-BD59-A6C34878D82A}">
                    <a16:rowId xmlns:a16="http://schemas.microsoft.com/office/drawing/2014/main" val="1910058625"/>
                  </a:ext>
                </a:extLst>
              </a:tr>
              <a:tr h="9466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Think of an idea, claim, prediction or model to explain your data and observations.</a:t>
                      </a:r>
                    </a:p>
                  </a:txBody>
                  <a:tcPr/>
                </a:tc>
                <a:tc>
                  <a:txBody>
                    <a:bodyPr/>
                    <a:lstStyle/>
                    <a:p>
                      <a:r>
                        <a:rPr lang="en-US" sz="1400"/>
                        <a:t>My idea is…</a:t>
                      </a:r>
                    </a:p>
                    <a:p>
                      <a:r>
                        <a:rPr lang="en-US" sz="1400"/>
                        <a:t>I think that…</a:t>
                      </a:r>
                    </a:p>
                    <a:p>
                      <a:r>
                        <a:rPr lang="en-US" sz="1400"/>
                        <a:t>We could draw a picture to show…</a:t>
                      </a:r>
                    </a:p>
                    <a:p>
                      <a:r>
                        <a:rPr lang="en-US" sz="1400"/>
                        <a:t>I think it looks like this…</a:t>
                      </a:r>
                    </a:p>
                  </a:txBody>
                  <a:tcPr/>
                </a:tc>
                <a:extLst>
                  <a:ext uri="{0D108BD9-81ED-4DB2-BD59-A6C34878D82A}">
                    <a16:rowId xmlns:a16="http://schemas.microsoft.com/office/drawing/2014/main" val="2013513078"/>
                  </a:ext>
                </a:extLst>
              </a:tr>
              <a:tr h="775296">
                <a:tc>
                  <a:txBody>
                    <a:bodyPr/>
                    <a:lstStyle/>
                    <a:p>
                      <a:r>
                        <a:rPr lang="en-US" sz="1400"/>
                        <a:t>Consider if new ideas make sense.</a:t>
                      </a:r>
                    </a:p>
                  </a:txBody>
                  <a:tcPr/>
                </a:tc>
                <a:tc>
                  <a:txBody>
                    <a:bodyPr/>
                    <a:lstStyle/>
                    <a:p>
                      <a:r>
                        <a:rPr lang="en-US" sz="1400"/>
                        <a:t>That idea makes sense to me because…</a:t>
                      </a:r>
                    </a:p>
                    <a:p>
                      <a:r>
                        <a:rPr lang="en-US" sz="1400"/>
                        <a:t>That idea doesn’t make sense because…</a:t>
                      </a:r>
                    </a:p>
                    <a:p>
                      <a:r>
                        <a:rPr lang="en-US" sz="1400"/>
                        <a:t>What’s their evidence?</a:t>
                      </a:r>
                    </a:p>
                  </a:txBody>
                  <a:tcPr/>
                </a:tc>
                <a:extLst>
                  <a:ext uri="{0D108BD9-81ED-4DB2-BD59-A6C34878D82A}">
                    <a16:rowId xmlns:a16="http://schemas.microsoft.com/office/drawing/2014/main" val="718929243"/>
                  </a:ext>
                </a:extLst>
              </a:tr>
              <a:tr h="951424">
                <a:tc>
                  <a:txBody>
                    <a:bodyPr/>
                    <a:lstStyle/>
                    <a:p>
                      <a:r>
                        <a:rPr lang="en-US" sz="1400"/>
                        <a:t>Let your ideas change and grow.</a:t>
                      </a:r>
                    </a:p>
                  </a:txBody>
                  <a:tcPr/>
                </a:tc>
                <a:tc>
                  <a:txBody>
                    <a:bodyPr/>
                    <a:lstStyle/>
                    <a:p>
                      <a:r>
                        <a:rPr lang="en-US" sz="1400"/>
                        <a:t>I think I’m changing my idea.</a:t>
                      </a:r>
                    </a:p>
                    <a:p>
                      <a:r>
                        <a:rPr lang="en-US" sz="1400"/>
                        <a:t>I have something to add to my idea. </a:t>
                      </a:r>
                    </a:p>
                  </a:txBody>
                  <a:tcPr/>
                </a:tc>
                <a:extLst>
                  <a:ext uri="{0D108BD9-81ED-4DB2-BD59-A6C34878D82A}">
                    <a16:rowId xmlns:a16="http://schemas.microsoft.com/office/drawing/2014/main" val="3119058860"/>
                  </a:ext>
                </a:extLst>
              </a:tr>
            </a:tbl>
          </a:graphicData>
        </a:graphic>
      </p:graphicFrame>
    </p:spTree>
    <p:extLst>
      <p:ext uri="{BB962C8B-B14F-4D97-AF65-F5344CB8AC3E}">
        <p14:creationId xmlns:p14="http://schemas.microsoft.com/office/powerpoint/2010/main" val="25080201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258e3d2d026_0_1047"/>
          <p:cNvSpPr txBox="1">
            <a:spLocks noGrp="1"/>
          </p:cNvSpPr>
          <p:nvPr>
            <p:ph type="title"/>
          </p:nvPr>
        </p:nvSpPr>
        <p:spPr>
          <a:xfrm>
            <a:off x="1002606" y="246426"/>
            <a:ext cx="11189394" cy="1325563"/>
          </a:xfrm>
          <a:prstGeom prst="rect">
            <a:avLst/>
          </a:prstGeom>
          <a:noFill/>
          <a:ln>
            <a:noFill/>
          </a:ln>
        </p:spPr>
        <p:txBody>
          <a:bodyPr spcFirstLastPara="1" vert="horz" wrap="square" lIns="91425" tIns="45700" rIns="91425" bIns="45700" rtlCol="0" anchor="ctr" anchorCtr="0">
            <a:normAutofit/>
          </a:bodyPr>
          <a:lstStyle/>
          <a:p>
            <a:r>
              <a:rPr lang="en-US">
                <a:latin typeface="+mj-lt"/>
              </a:rPr>
              <a:t>Session C: Synthesis</a:t>
            </a:r>
            <a:endParaRPr>
              <a:latin typeface="+mj-lt"/>
            </a:endParaRPr>
          </a:p>
        </p:txBody>
      </p:sp>
      <p:sp>
        <p:nvSpPr>
          <p:cNvPr id="3" name="TextBox 2">
            <a:extLst>
              <a:ext uri="{FF2B5EF4-FFF2-40B4-BE49-F238E27FC236}">
                <a16:creationId xmlns:a16="http://schemas.microsoft.com/office/drawing/2014/main" id="{4F229198-3592-3079-C36D-1F5CA7DEC815}"/>
              </a:ext>
            </a:extLst>
          </p:cNvPr>
          <p:cNvSpPr txBox="1"/>
          <p:nvPr/>
        </p:nvSpPr>
        <p:spPr>
          <a:xfrm>
            <a:off x="1002605" y="2085378"/>
            <a:ext cx="5473893" cy="2308324"/>
          </a:xfrm>
          <a:prstGeom prst="rect">
            <a:avLst/>
          </a:prstGeom>
          <a:noFill/>
        </p:spPr>
        <p:txBody>
          <a:bodyPr wrap="square" lIns="91440" tIns="45720" rIns="91440" bIns="45720" rtlCol="0" anchor="t">
            <a:spAutoFit/>
          </a:bodyPr>
          <a:lstStyle/>
          <a:p>
            <a:pPr>
              <a:lnSpc>
                <a:spcPct val="90000"/>
              </a:lnSpc>
              <a:spcBef>
                <a:spcPts val="1000"/>
              </a:spcBef>
              <a:defRPr/>
            </a:pPr>
            <a:r>
              <a:rPr lang="en-US" sz="3200">
                <a:solidFill>
                  <a:srgbClr val="102649"/>
                </a:solidFill>
              </a:rPr>
              <a:t>Synthesize your</a:t>
            </a:r>
            <a:r>
              <a:rPr kumimoji="0" lang="en-US" sz="3200" b="0" i="0" u="none" strike="noStrike" kern="1200" cap="none" spc="0" normalizeH="0" baseline="0" noProof="0">
                <a:ln>
                  <a:noFill/>
                </a:ln>
                <a:solidFill>
                  <a:srgbClr val="102649"/>
                </a:solidFill>
                <a:effectLst/>
                <a:uLnTx/>
                <a:uFillTx/>
              </a:rPr>
              <a:t> shared ideas from all the triangles on your discussion diamond and record your synthesis in the center diamond.</a:t>
            </a:r>
            <a:r>
              <a:rPr lang="en-US" sz="3200">
                <a:solidFill>
                  <a:srgbClr val="102649"/>
                </a:solidFill>
              </a:rPr>
              <a:t> </a:t>
            </a:r>
            <a:endParaRPr kumimoji="0" lang="en-US" sz="3200" b="0" i="0" u="none" strike="noStrike" kern="1200" cap="none" spc="0" normalizeH="0" baseline="0" noProof="0">
              <a:ln>
                <a:noFill/>
              </a:ln>
              <a:solidFill>
                <a:srgbClr val="102649"/>
              </a:solidFill>
              <a:effectLst/>
              <a:uLnTx/>
              <a:uFillTx/>
            </a:endParaRPr>
          </a:p>
        </p:txBody>
      </p:sp>
      <p:pic>
        <p:nvPicPr>
          <p:cNvPr id="4" name="Picture 3" descr="The Discussion Diamond template. A large square with a diamond in the center which forms 4 triangles on each corner. The center diamond is shaded to note the participants should use that triangle to compile their notes. ">
            <a:extLst>
              <a:ext uri="{FF2B5EF4-FFF2-40B4-BE49-F238E27FC236}">
                <a16:creationId xmlns:a16="http://schemas.microsoft.com/office/drawing/2014/main" id="{8006EB7B-1017-DE0F-19A8-63E753082955}"/>
              </a:ext>
            </a:extLst>
          </p:cNvPr>
          <p:cNvPicPr>
            <a:picLocks noChangeAspect="1"/>
          </p:cNvPicPr>
          <p:nvPr/>
        </p:nvPicPr>
        <p:blipFill>
          <a:blip r:embed="rId3"/>
          <a:stretch>
            <a:fillRect/>
          </a:stretch>
        </p:blipFill>
        <p:spPr>
          <a:xfrm>
            <a:off x="7555720" y="1336699"/>
            <a:ext cx="3633675" cy="3689661"/>
          </a:xfrm>
          <a:prstGeom prst="rect">
            <a:avLst/>
          </a:prstGeom>
        </p:spPr>
      </p:pic>
      <p:sp>
        <p:nvSpPr>
          <p:cNvPr id="5" name="Rectangle 4">
            <a:extLst>
              <a:ext uri="{FF2B5EF4-FFF2-40B4-BE49-F238E27FC236}">
                <a16:creationId xmlns:a16="http://schemas.microsoft.com/office/drawing/2014/main" id="{B0B1A90E-DDE1-B1BD-CF26-6F84313BAA7A}"/>
              </a:ext>
              <a:ext uri="{C183D7F6-B498-43B3-948B-1728B52AA6E4}">
                <adec:decorative xmlns:adec="http://schemas.microsoft.com/office/drawing/2017/decorative" val="1"/>
              </a:ext>
            </a:extLst>
          </p:cNvPr>
          <p:cNvSpPr/>
          <p:nvPr/>
        </p:nvSpPr>
        <p:spPr>
          <a:xfrm rot="2699962">
            <a:off x="8157248" y="1964834"/>
            <a:ext cx="2424333" cy="2424386"/>
          </a:xfrm>
          <a:prstGeom prst="rect">
            <a:avLst/>
          </a:prstGeom>
          <a:solidFill>
            <a:srgbClr val="0077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73241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79A85-7107-A1C6-3208-B975FF485803}"/>
              </a:ext>
            </a:extLst>
          </p:cNvPr>
          <p:cNvSpPr>
            <a:spLocks noGrp="1"/>
          </p:cNvSpPr>
          <p:nvPr>
            <p:ph type="title"/>
          </p:nvPr>
        </p:nvSpPr>
        <p:spPr>
          <a:xfrm>
            <a:off x="1937" y="365125"/>
            <a:ext cx="12188126" cy="1338478"/>
          </a:xfrm>
          <a:solidFill>
            <a:schemeClr val="bg2"/>
          </a:solidFill>
          <a:ln>
            <a:noFill/>
          </a:ln>
        </p:spPr>
        <p:txBody>
          <a:bodyPr>
            <a:normAutofit fontScale="90000"/>
          </a:bodyPr>
          <a:lstStyle/>
          <a:p>
            <a:pPr algn="ctr"/>
            <a:r>
              <a:rPr lang="en-US" sz="5400" b="1">
                <a:latin typeface="+mj-lt"/>
                <a:cs typeface="Arial" panose="020B0604020202020204" pitchFamily="34" charset="0"/>
              </a:rPr>
              <a:t>After Completing Session C:</a:t>
            </a:r>
            <a:br>
              <a:rPr lang="en-US" sz="5400" b="1">
                <a:latin typeface="+mj-lt"/>
                <a:cs typeface="Arial" panose="020B0604020202020204" pitchFamily="34" charset="0"/>
              </a:rPr>
            </a:br>
            <a:r>
              <a:rPr lang="en-US" sz="5400" b="1">
                <a:latin typeface="+mj-lt"/>
                <a:cs typeface="Arial" panose="020B0604020202020204" pitchFamily="34" charset="0"/>
              </a:rPr>
              <a:t> Meta Moment</a:t>
            </a:r>
          </a:p>
        </p:txBody>
      </p:sp>
      <p:sp>
        <p:nvSpPr>
          <p:cNvPr id="4" name="Content Placeholder 3">
            <a:extLst>
              <a:ext uri="{FF2B5EF4-FFF2-40B4-BE49-F238E27FC236}">
                <a16:creationId xmlns:a16="http://schemas.microsoft.com/office/drawing/2014/main" id="{0902B99D-A64C-47C6-B681-D6109258512E}"/>
              </a:ext>
            </a:extLst>
          </p:cNvPr>
          <p:cNvSpPr>
            <a:spLocks noGrp="1"/>
          </p:cNvSpPr>
          <p:nvPr>
            <p:ph idx="1"/>
          </p:nvPr>
        </p:nvSpPr>
        <p:spPr>
          <a:xfrm>
            <a:off x="838199" y="1825625"/>
            <a:ext cx="10780059" cy="3770503"/>
          </a:xfrm>
        </p:spPr>
        <p:txBody>
          <a:bodyPr vert="horz" lIns="91440" tIns="45720" rIns="91440" bIns="45720" rtlCol="0" anchor="t">
            <a:normAutofit/>
          </a:bodyPr>
          <a:lstStyle/>
          <a:p>
            <a:pPr marL="0" indent="0">
              <a:buClr>
                <a:schemeClr val="dk1"/>
              </a:buClr>
              <a:buSzPts val="990"/>
              <a:buNone/>
            </a:pPr>
            <a:r>
              <a:rPr lang="en-US" sz="4400" b="1" u="sng">
                <a:latin typeface="+mn-lt"/>
                <a:cs typeface="Arial" panose="020B0604020202020204" pitchFamily="34" charset="0"/>
              </a:rPr>
              <a:t>Focus Question</a:t>
            </a:r>
            <a:r>
              <a:rPr lang="en-US" sz="4400" b="1">
                <a:latin typeface="+mn-lt"/>
                <a:cs typeface="Arial" panose="020B0604020202020204" pitchFamily="34" charset="0"/>
              </a:rPr>
              <a:t>: </a:t>
            </a:r>
          </a:p>
          <a:p>
            <a:pPr marL="0" indent="0">
              <a:buClr>
                <a:schemeClr val="dk1"/>
              </a:buClr>
              <a:buSzPts val="990"/>
              <a:buNone/>
            </a:pPr>
            <a:endParaRPr lang="en-US" sz="1000" b="1">
              <a:latin typeface="+mn-lt"/>
              <a:cs typeface="Arial" panose="020B0604020202020204" pitchFamily="34" charset="0"/>
            </a:endParaRPr>
          </a:p>
          <a:p>
            <a:pPr marL="0" indent="0">
              <a:buNone/>
              <a:defRPr/>
            </a:pPr>
            <a:r>
              <a:rPr lang="en-US" sz="4400">
                <a:latin typeface="+mn-lt"/>
                <a:cs typeface="Arial"/>
              </a:rPr>
              <a:t>How can both teachers and students contribute to science discourse? </a:t>
            </a:r>
          </a:p>
        </p:txBody>
      </p:sp>
    </p:spTree>
    <p:extLst>
      <p:ext uri="{BB962C8B-B14F-4D97-AF65-F5344CB8AC3E}">
        <p14:creationId xmlns:p14="http://schemas.microsoft.com/office/powerpoint/2010/main" val="21167045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CD8B8-CFFA-2F40-46FC-C768548C2225}"/>
              </a:ext>
            </a:extLst>
          </p:cNvPr>
          <p:cNvSpPr>
            <a:spLocks noGrp="1"/>
          </p:cNvSpPr>
          <p:nvPr>
            <p:ph type="title"/>
          </p:nvPr>
        </p:nvSpPr>
        <p:spPr>
          <a:xfrm>
            <a:off x="234088" y="184750"/>
            <a:ext cx="11713534" cy="1634693"/>
          </a:xfrm>
        </p:spPr>
        <p:txBody>
          <a:bodyPr>
            <a:normAutofit fontScale="90000"/>
          </a:bodyPr>
          <a:lstStyle/>
          <a:p>
            <a:pPr>
              <a:lnSpc>
                <a:spcPct val="100000"/>
              </a:lnSpc>
            </a:pPr>
            <a:r>
              <a:rPr lang="en-US" sz="5400" b="1">
                <a:latin typeface="+mj-lt"/>
                <a:cs typeface="Arial"/>
              </a:rPr>
              <a:t>Session C: Reflection</a:t>
            </a:r>
            <a:br>
              <a:rPr lang="en-US" sz="6600" b="1">
                <a:latin typeface="+mj-lt"/>
              </a:rPr>
            </a:br>
            <a:r>
              <a:rPr lang="en-US">
                <a:latin typeface="+mj-lt"/>
                <a:cs typeface="Arial"/>
              </a:rPr>
              <a:t>Take some time to record your thoughts from today’s session by completing the SWOT analysis.</a:t>
            </a:r>
          </a:p>
        </p:txBody>
      </p:sp>
      <p:pic>
        <p:nvPicPr>
          <p:cNvPr id="5" name="Content Placeholder 4">
            <a:extLst>
              <a:ext uri="{FF2B5EF4-FFF2-40B4-BE49-F238E27FC236}">
                <a16:creationId xmlns:a16="http://schemas.microsoft.com/office/drawing/2014/main" id="{C0F5346F-4F60-63EE-6B39-1EF75DC4841E}"/>
              </a:ext>
              <a:ext uri="{C183D7F6-B498-43B3-948B-1728B52AA6E4}">
                <adec:decorative xmlns:adec="http://schemas.microsoft.com/office/drawing/2017/decorative" val="1"/>
              </a:ext>
            </a:extLst>
          </p:cNvPr>
          <p:cNvPicPr>
            <a:picLocks noGrp="1" noChangeAspect="1"/>
          </p:cNvPicPr>
          <p:nvPr>
            <p:ph idx="4294967295"/>
          </p:nvPr>
        </p:nvPicPr>
        <p:blipFill>
          <a:blip r:embed="rId3">
            <a:extLst>
              <a:ext uri="{837473B0-CC2E-450A-ABE3-18F120FF3D39}">
                <a1611:picAttrSrcUrl xmlns:a1611="http://schemas.microsoft.com/office/drawing/2016/11/main" r:id="rId4"/>
              </a:ext>
            </a:extLst>
          </a:blip>
          <a:stretch>
            <a:fillRect/>
          </a:stretch>
        </p:blipFill>
        <p:spPr>
          <a:xfrm>
            <a:off x="247160" y="2071163"/>
            <a:ext cx="7477125" cy="3698875"/>
          </a:xfrm>
          <a:prstGeom prst="rect">
            <a:avLst/>
          </a:prstGeom>
          <a:ln w="38100" cap="sq">
            <a:solidFill>
              <a:srgbClr val="007780"/>
            </a:solidFill>
            <a:prstDash val="solid"/>
            <a:miter lim="800000"/>
          </a:ln>
          <a:effectLst>
            <a:outerShdw blurRad="50800" dist="38100" dir="2700000" algn="tl" rotWithShape="0">
              <a:srgbClr val="000000">
                <a:alpha val="43000"/>
              </a:srgbClr>
            </a:outerShdw>
          </a:effectLst>
        </p:spPr>
      </p:pic>
      <p:sp>
        <p:nvSpPr>
          <p:cNvPr id="8" name="Rectangle 7">
            <a:extLst>
              <a:ext uri="{FF2B5EF4-FFF2-40B4-BE49-F238E27FC236}">
                <a16:creationId xmlns:a16="http://schemas.microsoft.com/office/drawing/2014/main" id="{17DACCCE-FDEE-85A5-DB4E-FFD31B5CC9B8}"/>
              </a:ext>
              <a:ext uri="{C183D7F6-B498-43B3-948B-1728B52AA6E4}">
                <adec:decorative xmlns:adec="http://schemas.microsoft.com/office/drawing/2017/decorative" val="1"/>
              </a:ext>
            </a:extLst>
          </p:cNvPr>
          <p:cNvSpPr/>
          <p:nvPr/>
        </p:nvSpPr>
        <p:spPr>
          <a:xfrm>
            <a:off x="7912089" y="1914900"/>
            <a:ext cx="579005" cy="923330"/>
          </a:xfrm>
          <a:prstGeom prst="rect">
            <a:avLst/>
          </a:prstGeom>
          <a:noFill/>
        </p:spPr>
        <p:txBody>
          <a:bodyPr wrap="none" lIns="91440" tIns="45720" rIns="91440" bIns="45720">
            <a:spAutoFit/>
          </a:bodyPr>
          <a:lstStyle/>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S</a:t>
            </a:r>
          </a:p>
        </p:txBody>
      </p:sp>
      <p:sp>
        <p:nvSpPr>
          <p:cNvPr id="7" name="TextBox 6">
            <a:extLst>
              <a:ext uri="{FF2B5EF4-FFF2-40B4-BE49-F238E27FC236}">
                <a16:creationId xmlns:a16="http://schemas.microsoft.com/office/drawing/2014/main" id="{6F55F907-DEB2-9D91-D8F8-81FE814F2DD4}"/>
              </a:ext>
            </a:extLst>
          </p:cNvPr>
          <p:cNvSpPr txBox="1"/>
          <p:nvPr/>
        </p:nvSpPr>
        <p:spPr>
          <a:xfrm>
            <a:off x="8491095" y="1960056"/>
            <a:ext cx="3646311" cy="923330"/>
          </a:xfrm>
          <a:prstGeom prst="rect">
            <a:avLst/>
          </a:prstGeom>
          <a:noFill/>
        </p:spPr>
        <p:txBody>
          <a:bodyPr wrap="square" rtlCol="0">
            <a:spAutoFit/>
          </a:bodyPr>
          <a:lstStyle/>
          <a:p>
            <a:r>
              <a:rPr lang="en-US"/>
              <a:t>What are your </a:t>
            </a:r>
            <a:r>
              <a:rPr lang="en-US" b="1"/>
              <a:t>strengths</a:t>
            </a:r>
            <a:r>
              <a:rPr lang="en-US"/>
              <a:t> (things you do well) when it comes meaningful science discourse?</a:t>
            </a:r>
          </a:p>
        </p:txBody>
      </p:sp>
      <p:sp>
        <p:nvSpPr>
          <p:cNvPr id="9" name="Rectangle 8">
            <a:extLst>
              <a:ext uri="{FF2B5EF4-FFF2-40B4-BE49-F238E27FC236}">
                <a16:creationId xmlns:a16="http://schemas.microsoft.com/office/drawing/2014/main" id="{47B8E91B-CCFF-50DD-2B40-E17EBE0FF150}"/>
              </a:ext>
              <a:ext uri="{C183D7F6-B498-43B3-948B-1728B52AA6E4}">
                <adec:decorative xmlns:adec="http://schemas.microsoft.com/office/drawing/2017/decorative" val="1"/>
              </a:ext>
            </a:extLst>
          </p:cNvPr>
          <p:cNvSpPr/>
          <p:nvPr/>
        </p:nvSpPr>
        <p:spPr>
          <a:xfrm>
            <a:off x="7826327" y="2883386"/>
            <a:ext cx="750526" cy="923330"/>
          </a:xfrm>
          <a:prstGeom prst="rect">
            <a:avLst/>
          </a:prstGeom>
          <a:noFill/>
        </p:spPr>
        <p:txBody>
          <a:bodyPr wrap="none" lIns="91440" tIns="45720" rIns="91440" bIns="45720">
            <a:spAutoFit/>
          </a:bodyPr>
          <a:lstStyle/>
          <a:p>
            <a:pPr algn="ctr"/>
            <a:r>
              <a:rPr lang="en-US" sz="5400" b="1">
                <a:ln w="13462">
                  <a:solidFill>
                    <a:schemeClr val="bg1"/>
                  </a:solidFill>
                  <a:prstDash val="solid"/>
                </a:ln>
                <a:solidFill>
                  <a:schemeClr val="tx1">
                    <a:lumMod val="85000"/>
                    <a:lumOff val="15000"/>
                  </a:schemeClr>
                </a:solidFill>
                <a:effectLst>
                  <a:outerShdw dist="38100" dir="2700000" algn="bl" rotWithShape="0">
                    <a:schemeClr val="accent5"/>
                  </a:outerShdw>
                </a:effectLst>
              </a:rPr>
              <a:t>W</a:t>
            </a:r>
            <a:endPar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2" name="TextBox 11">
            <a:extLst>
              <a:ext uri="{FF2B5EF4-FFF2-40B4-BE49-F238E27FC236}">
                <a16:creationId xmlns:a16="http://schemas.microsoft.com/office/drawing/2014/main" id="{EDC17F81-81D3-7D42-7781-F25B1069770D}"/>
              </a:ext>
            </a:extLst>
          </p:cNvPr>
          <p:cNvSpPr txBox="1"/>
          <p:nvPr/>
        </p:nvSpPr>
        <p:spPr>
          <a:xfrm>
            <a:off x="8533974" y="2939403"/>
            <a:ext cx="3646311" cy="923330"/>
          </a:xfrm>
          <a:prstGeom prst="rect">
            <a:avLst/>
          </a:prstGeom>
          <a:noFill/>
        </p:spPr>
        <p:txBody>
          <a:bodyPr wrap="square" rtlCol="0">
            <a:spAutoFit/>
          </a:bodyPr>
          <a:lstStyle/>
          <a:p>
            <a:r>
              <a:rPr lang="en-US"/>
              <a:t>What are your </a:t>
            </a:r>
            <a:r>
              <a:rPr lang="en-US" b="1"/>
              <a:t>weaknesses</a:t>
            </a:r>
            <a:r>
              <a:rPr lang="en-US"/>
              <a:t> (where you need to improve) when it comes to meaningful science discourse?</a:t>
            </a:r>
          </a:p>
        </p:txBody>
      </p:sp>
      <p:sp>
        <p:nvSpPr>
          <p:cNvPr id="10" name="Rectangle 9">
            <a:extLst>
              <a:ext uri="{FF2B5EF4-FFF2-40B4-BE49-F238E27FC236}">
                <a16:creationId xmlns:a16="http://schemas.microsoft.com/office/drawing/2014/main" id="{F8317BCA-ECE7-A72A-C609-8AE7DA3E549D}"/>
              </a:ext>
              <a:ext uri="{C183D7F6-B498-43B3-948B-1728B52AA6E4}">
                <adec:decorative xmlns:adec="http://schemas.microsoft.com/office/drawing/2017/decorative" val="1"/>
              </a:ext>
            </a:extLst>
          </p:cNvPr>
          <p:cNvSpPr/>
          <p:nvPr/>
        </p:nvSpPr>
        <p:spPr>
          <a:xfrm>
            <a:off x="7890447" y="3868448"/>
            <a:ext cx="622286" cy="923330"/>
          </a:xfrm>
          <a:prstGeom prst="rect">
            <a:avLst/>
          </a:prstGeom>
          <a:noFill/>
        </p:spPr>
        <p:txBody>
          <a:bodyPr wrap="none" lIns="91440" tIns="45720" rIns="91440" bIns="45720">
            <a:spAutoFit/>
          </a:bodyPr>
          <a:lstStyle/>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O</a:t>
            </a:r>
          </a:p>
        </p:txBody>
      </p:sp>
      <p:sp>
        <p:nvSpPr>
          <p:cNvPr id="13" name="TextBox 12">
            <a:extLst>
              <a:ext uri="{FF2B5EF4-FFF2-40B4-BE49-F238E27FC236}">
                <a16:creationId xmlns:a16="http://schemas.microsoft.com/office/drawing/2014/main" id="{89456F66-F774-CE82-F3B3-84D1F542B0E9}"/>
              </a:ext>
            </a:extLst>
          </p:cNvPr>
          <p:cNvSpPr txBox="1"/>
          <p:nvPr/>
        </p:nvSpPr>
        <p:spPr>
          <a:xfrm>
            <a:off x="8487537" y="4065855"/>
            <a:ext cx="3646311" cy="646331"/>
          </a:xfrm>
          <a:prstGeom prst="rect">
            <a:avLst/>
          </a:prstGeom>
          <a:noFill/>
        </p:spPr>
        <p:txBody>
          <a:bodyPr wrap="square" rtlCol="0">
            <a:spAutoFit/>
          </a:bodyPr>
          <a:lstStyle/>
          <a:p>
            <a:r>
              <a:rPr lang="en-US"/>
              <a:t>What </a:t>
            </a:r>
            <a:r>
              <a:rPr lang="en-US" b="1"/>
              <a:t>opportunities </a:t>
            </a:r>
            <a:r>
              <a:rPr lang="en-US"/>
              <a:t>(goals) do you see possible?</a:t>
            </a:r>
          </a:p>
        </p:txBody>
      </p:sp>
      <p:sp>
        <p:nvSpPr>
          <p:cNvPr id="11" name="Rectangle 10">
            <a:extLst>
              <a:ext uri="{FF2B5EF4-FFF2-40B4-BE49-F238E27FC236}">
                <a16:creationId xmlns:a16="http://schemas.microsoft.com/office/drawing/2014/main" id="{166F3A27-EB77-75B0-E1EC-1C41C4FE35E6}"/>
              </a:ext>
              <a:ext uri="{C183D7F6-B498-43B3-948B-1728B52AA6E4}">
                <adec:decorative xmlns:adec="http://schemas.microsoft.com/office/drawing/2017/decorative" val="1"/>
              </a:ext>
            </a:extLst>
          </p:cNvPr>
          <p:cNvSpPr/>
          <p:nvPr/>
        </p:nvSpPr>
        <p:spPr>
          <a:xfrm>
            <a:off x="7940942" y="4887235"/>
            <a:ext cx="521297" cy="923330"/>
          </a:xfrm>
          <a:prstGeom prst="rect">
            <a:avLst/>
          </a:prstGeom>
          <a:noFill/>
        </p:spPr>
        <p:txBody>
          <a:bodyPr wrap="none" lIns="91440" tIns="45720" rIns="91440" bIns="45720">
            <a:spAutoFit/>
          </a:bodyPr>
          <a:lstStyle/>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T</a:t>
            </a:r>
          </a:p>
        </p:txBody>
      </p:sp>
      <p:sp>
        <p:nvSpPr>
          <p:cNvPr id="14" name="TextBox 13">
            <a:extLst>
              <a:ext uri="{FF2B5EF4-FFF2-40B4-BE49-F238E27FC236}">
                <a16:creationId xmlns:a16="http://schemas.microsoft.com/office/drawing/2014/main" id="{A73CC273-C723-1FAB-D3DE-9BB883A33CBE}"/>
              </a:ext>
            </a:extLst>
          </p:cNvPr>
          <p:cNvSpPr txBox="1"/>
          <p:nvPr/>
        </p:nvSpPr>
        <p:spPr>
          <a:xfrm>
            <a:off x="8491097" y="4913807"/>
            <a:ext cx="3646311" cy="923330"/>
          </a:xfrm>
          <a:prstGeom prst="rect">
            <a:avLst/>
          </a:prstGeom>
          <a:noFill/>
        </p:spPr>
        <p:txBody>
          <a:bodyPr wrap="square" rtlCol="0">
            <a:spAutoFit/>
          </a:bodyPr>
          <a:lstStyle/>
          <a:p>
            <a:r>
              <a:rPr lang="en-US"/>
              <a:t>What </a:t>
            </a:r>
            <a:r>
              <a:rPr lang="en-US" b="1"/>
              <a:t>threats</a:t>
            </a:r>
            <a:r>
              <a:rPr lang="en-US"/>
              <a:t> (obstacles) do you face and how might you overcome them?</a:t>
            </a:r>
          </a:p>
        </p:txBody>
      </p:sp>
    </p:spTree>
    <p:extLst>
      <p:ext uri="{BB962C8B-B14F-4D97-AF65-F5344CB8AC3E}">
        <p14:creationId xmlns:p14="http://schemas.microsoft.com/office/powerpoint/2010/main" val="6105358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764A2-DFEF-E039-953F-20007EA43779}"/>
              </a:ext>
            </a:extLst>
          </p:cNvPr>
          <p:cNvSpPr>
            <a:spLocks noGrp="1"/>
          </p:cNvSpPr>
          <p:nvPr>
            <p:ph type="title"/>
          </p:nvPr>
        </p:nvSpPr>
        <p:spPr>
          <a:xfrm>
            <a:off x="838200" y="365125"/>
            <a:ext cx="11353800" cy="1325563"/>
          </a:xfrm>
        </p:spPr>
        <p:txBody>
          <a:bodyPr/>
          <a:lstStyle/>
          <a:p>
            <a:r>
              <a:rPr lang="en-US">
                <a:latin typeface="+mj-lt"/>
              </a:rPr>
              <a:t>Session C: Next Steps:  </a:t>
            </a:r>
            <a:br>
              <a:rPr lang="en-US">
                <a:latin typeface="+mj-lt"/>
              </a:rPr>
            </a:br>
            <a:r>
              <a:rPr lang="en-US">
                <a:latin typeface="+mj-lt"/>
              </a:rPr>
              <a:t>Considerations for Implementation</a:t>
            </a:r>
          </a:p>
        </p:txBody>
      </p:sp>
      <p:sp>
        <p:nvSpPr>
          <p:cNvPr id="4" name="TextBox 3">
            <a:extLst>
              <a:ext uri="{FF2B5EF4-FFF2-40B4-BE49-F238E27FC236}">
                <a16:creationId xmlns:a16="http://schemas.microsoft.com/office/drawing/2014/main" id="{79DB749B-2E11-2756-6CF8-51ACE1A21E5F}"/>
              </a:ext>
            </a:extLst>
          </p:cNvPr>
          <p:cNvSpPr txBox="1"/>
          <p:nvPr/>
        </p:nvSpPr>
        <p:spPr>
          <a:xfrm>
            <a:off x="838200" y="1881175"/>
            <a:ext cx="10778067" cy="4093428"/>
          </a:xfrm>
          <a:prstGeom prst="rect">
            <a:avLst/>
          </a:prstGeom>
          <a:noFill/>
        </p:spPr>
        <p:txBody>
          <a:bodyPr wrap="square" rtlCol="0">
            <a:spAutoFit/>
          </a:bodyPr>
          <a:lstStyle/>
          <a:p>
            <a:pPr lvl="1"/>
            <a:endParaRPr lang="en-US" sz="1800" b="0" i="0" u="none" strike="noStrike">
              <a:solidFill>
                <a:srgbClr val="102649"/>
              </a:solidFill>
              <a:effectLst/>
              <a:latin typeface="Arial" panose="020B0604020202020204" pitchFamily="34" charset="0"/>
            </a:endParaRPr>
          </a:p>
          <a:p>
            <a:pPr marL="742950" lvl="1" indent="-285750">
              <a:buFont typeface="Arial" panose="020B0604020202020204" pitchFamily="34" charset="0"/>
              <a:buChar char="•"/>
            </a:pPr>
            <a:r>
              <a:rPr lang="en-US" sz="2800">
                <a:cs typeface="Arial" panose="020B0604020202020204" pitchFamily="34" charset="0"/>
              </a:rPr>
              <a:t>What personal</a:t>
            </a:r>
            <a:r>
              <a:rPr lang="en-US" sz="2800" i="1">
                <a:cs typeface="Arial" panose="020B0604020202020204" pitchFamily="34" charset="0"/>
              </a:rPr>
              <a:t> </a:t>
            </a:r>
            <a:r>
              <a:rPr lang="en-US" sz="2800">
                <a:cs typeface="Arial" panose="020B0604020202020204" pitchFamily="34" charset="0"/>
              </a:rPr>
              <a:t>styles of talk and sensemaking are present in your community of students that you should make room for in science learning conversations?</a:t>
            </a:r>
          </a:p>
          <a:p>
            <a:pPr lvl="1"/>
            <a:endParaRPr lang="en-US" sz="2800">
              <a:cs typeface="Arial" panose="020B0604020202020204" pitchFamily="34" charset="0"/>
            </a:endParaRPr>
          </a:p>
          <a:p>
            <a:pPr marL="742950" lvl="1" indent="-285750">
              <a:buFont typeface="Arial" panose="020B0604020202020204" pitchFamily="34" charset="0"/>
              <a:buChar char="•"/>
            </a:pPr>
            <a:r>
              <a:rPr lang="en-US" sz="2800">
                <a:cs typeface="Arial" panose="020B0604020202020204" pitchFamily="34" charset="0"/>
              </a:rPr>
              <a:t>List the instructional needs of your students. What supports might you provide to students to engage all students in science discourse? </a:t>
            </a:r>
            <a:endParaRPr lang="en-US" sz="2800">
              <a:latin typeface="+mn-lt"/>
            </a:endParaRPr>
          </a:p>
          <a:p>
            <a:pPr lvl="1"/>
            <a:endParaRPr lang="en-US" sz="2800">
              <a:cs typeface="Arial" panose="020B0604020202020204" pitchFamily="34" charset="0"/>
            </a:endParaRPr>
          </a:p>
          <a:p>
            <a:endParaRPr lang="en-US"/>
          </a:p>
        </p:txBody>
      </p:sp>
    </p:spTree>
    <p:extLst>
      <p:ext uri="{BB962C8B-B14F-4D97-AF65-F5344CB8AC3E}">
        <p14:creationId xmlns:p14="http://schemas.microsoft.com/office/powerpoint/2010/main" val="38932158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17A8-DFA0-945C-E702-337963FCF728}"/>
              </a:ext>
            </a:extLst>
          </p:cNvPr>
          <p:cNvSpPr>
            <a:spLocks noGrp="1"/>
          </p:cNvSpPr>
          <p:nvPr>
            <p:ph type="title"/>
          </p:nvPr>
        </p:nvSpPr>
        <p:spPr>
          <a:xfrm>
            <a:off x="831850" y="1709738"/>
            <a:ext cx="10515600" cy="2852737"/>
          </a:xfrm>
        </p:spPr>
        <p:txBody>
          <a:bodyPr anchor="b">
            <a:normAutofit/>
          </a:bodyPr>
          <a:lstStyle/>
          <a:p>
            <a:r>
              <a:rPr lang="en-US" sz="9600">
                <a:latin typeface="+mj-lt"/>
              </a:rPr>
              <a:t>SESSION D</a:t>
            </a:r>
          </a:p>
        </p:txBody>
      </p:sp>
    </p:spTree>
    <p:extLst>
      <p:ext uri="{BB962C8B-B14F-4D97-AF65-F5344CB8AC3E}">
        <p14:creationId xmlns:p14="http://schemas.microsoft.com/office/powerpoint/2010/main" val="31713654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6F21E-EA12-2C7B-DE31-6744D381A23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6AA1090-8F9D-110E-0ADD-7A1F0D37F337}"/>
              </a:ext>
              <a:ext uri="{C183D7F6-B498-43B3-948B-1728B52AA6E4}">
                <adec:decorative xmlns:adec="http://schemas.microsoft.com/office/drawing/2017/decorative" val="1"/>
              </a:ext>
            </a:extLst>
          </p:cNvPr>
          <p:cNvSpPr/>
          <p:nvPr/>
        </p:nvSpPr>
        <p:spPr>
          <a:xfrm>
            <a:off x="838200" y="3795925"/>
            <a:ext cx="10676467" cy="589809"/>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B9E934-8AEA-5E68-7B0C-6EF455830DDF}"/>
              </a:ext>
              <a:ext uri="{C183D7F6-B498-43B3-948B-1728B52AA6E4}">
                <adec:decorative xmlns:adec="http://schemas.microsoft.com/office/drawing/2017/decorative" val="0"/>
              </a:ext>
            </a:extLst>
          </p:cNvPr>
          <p:cNvSpPr>
            <a:spLocks noGrp="1"/>
          </p:cNvSpPr>
          <p:nvPr>
            <p:ph type="title"/>
          </p:nvPr>
        </p:nvSpPr>
        <p:spPr>
          <a:xfrm>
            <a:off x="838200" y="500062"/>
            <a:ext cx="11353800" cy="1325563"/>
          </a:xfrm>
        </p:spPr>
        <p:txBody>
          <a:bodyPr>
            <a:normAutofit/>
          </a:bodyPr>
          <a:lstStyle/>
          <a:p>
            <a:r>
              <a:rPr lang="en-US">
                <a:latin typeface="Franklin Gothic Medium" panose="020B0603020102020204" pitchFamily="34" charset="0"/>
                <a:cs typeface="Arial"/>
              </a:rPr>
              <a:t>Module Goals (4)</a:t>
            </a:r>
          </a:p>
        </p:txBody>
      </p:sp>
      <p:sp>
        <p:nvSpPr>
          <p:cNvPr id="3" name="Content Placeholder 2">
            <a:extLst>
              <a:ext uri="{FF2B5EF4-FFF2-40B4-BE49-F238E27FC236}">
                <a16:creationId xmlns:a16="http://schemas.microsoft.com/office/drawing/2014/main" id="{FE9FA035-2261-8568-9C85-3B485FA46E6B}"/>
              </a:ext>
              <a:ext uri="{C183D7F6-B498-43B3-948B-1728B52AA6E4}">
                <adec:decorative xmlns:adec="http://schemas.microsoft.com/office/drawing/2017/decorative" val="0"/>
              </a:ext>
            </a:extLst>
          </p:cNvPr>
          <p:cNvSpPr>
            <a:spLocks noGrp="1"/>
          </p:cNvSpPr>
          <p:nvPr>
            <p:ph idx="1"/>
          </p:nvPr>
        </p:nvSpPr>
        <p:spPr/>
        <p:txBody>
          <a:bodyPr vert="horz" lIns="91440" tIns="45720" rIns="91440" bIns="45720" rtlCol="0" anchor="t">
            <a:normAutofit/>
          </a:bodyPr>
          <a:lstStyle/>
          <a:p>
            <a:r>
              <a:rPr lang="en-US" sz="2400" b="1">
                <a:solidFill>
                  <a:schemeClr val="tx1"/>
                </a:solidFill>
                <a:latin typeface="Franklin Gothic Book"/>
                <a:cs typeface="Arial"/>
              </a:rPr>
              <a:t>Establish </a:t>
            </a:r>
            <a:r>
              <a:rPr lang="en-US" sz="2400">
                <a:solidFill>
                  <a:schemeClr val="tx1"/>
                </a:solidFill>
                <a:latin typeface="Franklin Gothic Book"/>
                <a:cs typeface="Arial"/>
              </a:rPr>
              <a:t>a classroom culture where all learners have access and opportunity to learn through science discourse.</a:t>
            </a:r>
          </a:p>
          <a:p>
            <a:r>
              <a:rPr kumimoji="0" lang="en-US" sz="2400" b="1" i="0" u="none" strike="noStrike" kern="1200" cap="none" spc="0" normalizeH="0" baseline="0" noProof="0">
                <a:ln>
                  <a:noFill/>
                </a:ln>
                <a:solidFill>
                  <a:schemeClr val="tx1"/>
                </a:solidFill>
                <a:effectLst/>
                <a:uLnTx/>
                <a:uFillTx/>
                <a:latin typeface="Franklin Gothic Book"/>
                <a:ea typeface="+mn-ea"/>
                <a:cs typeface="Arial"/>
              </a:rPr>
              <a:t>Develop</a:t>
            </a:r>
            <a:r>
              <a:rPr kumimoji="0" lang="en-US" sz="2400" b="0" i="0" u="none" strike="noStrike" kern="1200" cap="none" spc="0" normalizeH="0" baseline="0" noProof="0">
                <a:ln>
                  <a:noFill/>
                </a:ln>
                <a:solidFill>
                  <a:schemeClr val="tx1"/>
                </a:solidFill>
                <a:effectLst/>
                <a:uLnTx/>
                <a:uFillTx/>
                <a:latin typeface="Franklin Gothic Book"/>
                <a:ea typeface="+mn-ea"/>
                <a:cs typeface="Arial"/>
              </a:rPr>
              <a:t> a collaborative understanding of science discourse that supports all learners in sensemaking</a:t>
            </a:r>
            <a:r>
              <a:rPr lang="en-US" sz="2400">
                <a:solidFill>
                  <a:schemeClr val="tx1"/>
                </a:solidFill>
                <a:latin typeface="Franklin Gothic Book"/>
                <a:cs typeface="Arial"/>
              </a:rPr>
              <a:t>.</a:t>
            </a:r>
          </a:p>
          <a:p>
            <a:r>
              <a:rPr lang="en-US" sz="2400" b="1">
                <a:solidFill>
                  <a:schemeClr val="tx1"/>
                </a:solidFill>
                <a:latin typeface="Franklin Gothic Book"/>
                <a:cs typeface="Arial"/>
              </a:rPr>
              <a:t>Explore</a:t>
            </a:r>
            <a:r>
              <a:rPr lang="en-US" sz="2400">
                <a:solidFill>
                  <a:schemeClr val="tx1"/>
                </a:solidFill>
                <a:latin typeface="Franklin Gothic Book"/>
                <a:cs typeface="Arial"/>
              </a:rPr>
              <a:t> how both teachers and students contribute to science discourse.</a:t>
            </a:r>
          </a:p>
          <a:p>
            <a:r>
              <a:rPr lang="en-US" sz="2400" b="1">
                <a:solidFill>
                  <a:schemeClr val="tx1"/>
                </a:solidFill>
                <a:latin typeface="Franklin Gothic Book"/>
                <a:cs typeface="Arial"/>
              </a:rPr>
              <a:t>Examine</a:t>
            </a:r>
            <a:r>
              <a:rPr lang="en-US" sz="2400">
                <a:solidFill>
                  <a:schemeClr val="tx1"/>
                </a:solidFill>
                <a:latin typeface="Franklin Gothic Book"/>
                <a:cs typeface="Arial"/>
              </a:rPr>
              <a:t> why discourse is critical for sensemaking in the science classroom. </a:t>
            </a:r>
          </a:p>
          <a:p>
            <a:r>
              <a:rPr lang="en-US" sz="2400">
                <a:solidFill>
                  <a:schemeClr val="tx1"/>
                </a:solidFill>
                <a:latin typeface="Franklin Gothic Book"/>
                <a:cs typeface="Arial"/>
              </a:rPr>
              <a:t>Intentionally </a:t>
            </a:r>
            <a:r>
              <a:rPr lang="en-US" sz="2400" b="1">
                <a:solidFill>
                  <a:schemeClr val="tx1"/>
                </a:solidFill>
                <a:latin typeface="Franklin Gothic Book"/>
                <a:cs typeface="Arial"/>
              </a:rPr>
              <a:t>prepare </a:t>
            </a:r>
            <a:r>
              <a:rPr lang="en-US" sz="2400">
                <a:solidFill>
                  <a:schemeClr val="tx1"/>
                </a:solidFill>
                <a:latin typeface="Franklin Gothic Book"/>
                <a:cs typeface="Arial"/>
              </a:rPr>
              <a:t>to facilitate science discourse that supports sensemaking for all learners.</a:t>
            </a:r>
          </a:p>
          <a:p>
            <a:pPr marL="0" indent="0">
              <a:buNone/>
            </a:pPr>
            <a:endParaRPr lang="en-US">
              <a:highlight>
                <a:srgbClr val="FFFF00"/>
              </a:highlight>
              <a:cs typeface="Arial"/>
            </a:endParaRPr>
          </a:p>
        </p:txBody>
      </p:sp>
      <p:sp>
        <p:nvSpPr>
          <p:cNvPr id="5" name="Arrow: Right 4" descr="Arrow to focus in on the first goal, ">
            <a:extLst>
              <a:ext uri="{FF2B5EF4-FFF2-40B4-BE49-F238E27FC236}">
                <a16:creationId xmlns:a16="http://schemas.microsoft.com/office/drawing/2014/main" id="{8268858A-7FD0-6BEE-68EA-5C528FE0A63A}"/>
              </a:ext>
              <a:ext uri="{C183D7F6-B498-43B3-948B-1728B52AA6E4}">
                <adec:decorative xmlns:adec="http://schemas.microsoft.com/office/drawing/2017/decorative" val="0"/>
              </a:ext>
            </a:extLst>
          </p:cNvPr>
          <p:cNvSpPr/>
          <p:nvPr/>
        </p:nvSpPr>
        <p:spPr>
          <a:xfrm>
            <a:off x="0" y="3854609"/>
            <a:ext cx="712076" cy="4724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00880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2E322-E47E-070B-7D4B-E7CD724787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7567F0-536C-875A-7B3E-41D2B8A74B29}"/>
              </a:ext>
            </a:extLst>
          </p:cNvPr>
          <p:cNvSpPr>
            <a:spLocks noGrp="1"/>
          </p:cNvSpPr>
          <p:nvPr>
            <p:ph type="title"/>
          </p:nvPr>
        </p:nvSpPr>
        <p:spPr>
          <a:xfrm>
            <a:off x="619125" y="140294"/>
            <a:ext cx="11572874" cy="1325563"/>
          </a:xfrm>
        </p:spPr>
        <p:txBody>
          <a:bodyPr>
            <a:normAutofit/>
          </a:bodyPr>
          <a:lstStyle/>
          <a:p>
            <a:r>
              <a:rPr lang="en-US">
                <a:latin typeface="Franklin Gothic Medium" panose="020B0603020102020204" pitchFamily="34" charset="0"/>
              </a:rPr>
              <a:t>Sessions Included in This Module (4)</a:t>
            </a:r>
          </a:p>
        </p:txBody>
      </p:sp>
      <p:sp>
        <p:nvSpPr>
          <p:cNvPr id="3" name="Content Placeholder 2">
            <a:extLst>
              <a:ext uri="{FF2B5EF4-FFF2-40B4-BE49-F238E27FC236}">
                <a16:creationId xmlns:a16="http://schemas.microsoft.com/office/drawing/2014/main" id="{D238B7C0-D8B6-EA07-48CC-26A883193F6E}"/>
              </a:ext>
            </a:extLst>
          </p:cNvPr>
          <p:cNvSpPr>
            <a:spLocks noGrp="1"/>
          </p:cNvSpPr>
          <p:nvPr>
            <p:ph idx="1"/>
          </p:nvPr>
        </p:nvSpPr>
        <p:spPr>
          <a:xfrm>
            <a:off x="619125" y="1141679"/>
            <a:ext cx="11172825" cy="4902887"/>
          </a:xfrm>
        </p:spPr>
        <p:txBody>
          <a:bodyPr vert="horz" lIns="91440" tIns="45720" rIns="91440" bIns="45720" rtlCol="0" anchor="t">
            <a:noAutofit/>
          </a:bodyPr>
          <a:lstStyle/>
          <a:p>
            <a:pPr marL="0" indent="0">
              <a:buNone/>
            </a:pPr>
            <a:r>
              <a:rPr lang="en-US" sz="1800" b="1" u="sng">
                <a:latin typeface="+mn-lt"/>
                <a:cs typeface="Arial"/>
              </a:rPr>
              <a:t>Session A: </a:t>
            </a:r>
          </a:p>
          <a:p>
            <a:pPr marL="0" indent="0">
              <a:buNone/>
            </a:pPr>
            <a:r>
              <a:rPr lang="en-US" sz="1800">
                <a:latin typeface="+mn-lt"/>
                <a:cs typeface="Arial"/>
              </a:rPr>
              <a:t>How can we establish a classroom culture to ensure all learners have access and opportunity to learn through science discourse?</a:t>
            </a:r>
          </a:p>
          <a:p>
            <a:pPr marL="0" indent="0">
              <a:buNone/>
            </a:pPr>
            <a:r>
              <a:rPr lang="en-US" sz="1800" b="1" u="sng">
                <a:latin typeface="+mn-lt"/>
                <a:cs typeface="Arial"/>
              </a:rPr>
              <a:t>Session B:</a:t>
            </a:r>
          </a:p>
          <a:p>
            <a:pPr marL="0" indent="0">
              <a:buNone/>
            </a:pPr>
            <a:r>
              <a:rPr kumimoji="0" lang="en-US" sz="1800" i="0" u="none" strike="noStrike" kern="1200" cap="none" spc="0" normalizeH="0" baseline="0" noProof="0">
                <a:ln>
                  <a:noFill/>
                </a:ln>
                <a:solidFill>
                  <a:srgbClr val="102649"/>
                </a:solidFill>
                <a:effectLst/>
                <a:uLnTx/>
                <a:uFillTx/>
                <a:latin typeface="+mn-lt"/>
                <a:ea typeface="+mn-ea"/>
                <a:cs typeface="Arial"/>
              </a:rPr>
              <a:t>What is science discourse, and how does it support student sensemaking? </a:t>
            </a:r>
          </a:p>
          <a:p>
            <a:pPr marL="0" indent="0">
              <a:buNone/>
            </a:pPr>
            <a:r>
              <a:rPr lang="en-US" sz="1800" b="1" u="sng">
                <a:latin typeface="+mn-lt"/>
                <a:cs typeface="Arial"/>
              </a:rPr>
              <a:t>Session C:</a:t>
            </a:r>
          </a:p>
          <a:p>
            <a:pPr marL="0" indent="0">
              <a:buNone/>
              <a:defRPr/>
            </a:pPr>
            <a:r>
              <a:rPr lang="en-US" sz="1800">
                <a:latin typeface="+mn-lt"/>
                <a:cs typeface="Arial"/>
              </a:rPr>
              <a:t>How can both teachers and students contribute to science discourse? </a:t>
            </a:r>
          </a:p>
          <a:p>
            <a:pPr marL="0" indent="0">
              <a:buNone/>
            </a:pPr>
            <a:r>
              <a:rPr lang="en-US" sz="1800" b="1" u="sng">
                <a:latin typeface="+mn-lt"/>
                <a:cs typeface="Arial"/>
              </a:rPr>
              <a:t>Session D:</a:t>
            </a:r>
          </a:p>
          <a:p>
            <a:pPr marL="0" indent="0">
              <a:buNone/>
            </a:pPr>
            <a:r>
              <a:rPr kumimoji="0" lang="en-US" sz="1800" b="0" i="0" u="none" strike="noStrike" kern="1200" cap="none" spc="0" normalizeH="0" baseline="0" noProof="0">
                <a:ln>
                  <a:noFill/>
                </a:ln>
                <a:solidFill>
                  <a:srgbClr val="102649"/>
                </a:solidFill>
                <a:effectLst/>
                <a:uLnTx/>
                <a:uFillTx/>
                <a:latin typeface="Franklin Gothic Book" panose="020B0503020102020204"/>
                <a:ea typeface="+mn-ea"/>
                <a:cs typeface="Arial"/>
              </a:rPr>
              <a:t>Why is discourse critical for sensemaking in the science</a:t>
            </a:r>
            <a:r>
              <a:rPr lang="en-US" sz="1800">
                <a:latin typeface="Franklin Gothic Book" panose="020B0503020102020204"/>
                <a:cs typeface="Arial"/>
              </a:rPr>
              <a:t> classroom?</a:t>
            </a:r>
          </a:p>
          <a:p>
            <a:pPr marL="0" indent="0">
              <a:buNone/>
            </a:pPr>
            <a:r>
              <a:rPr lang="en-US" sz="1800" b="1" u="sng">
                <a:latin typeface="+mn-lt"/>
                <a:cs typeface="Arial"/>
              </a:rPr>
              <a:t>Session E</a:t>
            </a:r>
            <a:r>
              <a:rPr lang="en-US" sz="1800" u="sng">
                <a:latin typeface="+mn-lt"/>
                <a:cs typeface="Arial"/>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102649"/>
                </a:solidFill>
                <a:effectLst/>
                <a:uLnTx/>
                <a:uFillTx/>
                <a:latin typeface="Franklin Gothic Book" panose="020B0503020102020204"/>
                <a:ea typeface="+mn-ea"/>
                <a:cs typeface="Arial"/>
              </a:rPr>
              <a:t>How might we intentionally prepare to facilitate </a:t>
            </a:r>
            <a:r>
              <a:rPr lang="en-US" sz="1800">
                <a:latin typeface="Franklin Gothic Book" panose="020B0503020102020204"/>
                <a:cs typeface="Arial"/>
              </a:rPr>
              <a:t>science </a:t>
            </a:r>
            <a:r>
              <a:rPr kumimoji="0" lang="en-US" sz="1800" b="0" i="0" u="none" strike="noStrike" kern="1200" cap="none" spc="0" normalizeH="0" baseline="0" noProof="0">
                <a:ln>
                  <a:noFill/>
                </a:ln>
                <a:solidFill>
                  <a:srgbClr val="102649"/>
                </a:solidFill>
                <a:effectLst/>
                <a:uLnTx/>
                <a:uFillTx/>
                <a:latin typeface="Franklin Gothic Book" panose="020B0503020102020204"/>
                <a:ea typeface="+mn-ea"/>
                <a:cs typeface="Arial"/>
              </a:rPr>
              <a:t>discourse </a:t>
            </a:r>
            <a:r>
              <a:rPr lang="en-US" sz="1800">
                <a:latin typeface="Franklin Gothic Book" panose="020B0503020102020204"/>
                <a:cs typeface="Arial"/>
              </a:rPr>
              <a:t>that </a:t>
            </a:r>
            <a:r>
              <a:rPr kumimoji="0" lang="en-US" sz="1800" b="0" i="0" u="none" strike="noStrike" kern="1200" cap="none" spc="0" normalizeH="0" baseline="0" noProof="0">
                <a:ln>
                  <a:noFill/>
                </a:ln>
                <a:solidFill>
                  <a:srgbClr val="102649"/>
                </a:solidFill>
                <a:effectLst/>
                <a:uLnTx/>
                <a:uFillTx/>
                <a:latin typeface="Franklin Gothic Book" panose="020B0503020102020204"/>
                <a:ea typeface="+mn-ea"/>
                <a:cs typeface="Arial"/>
              </a:rPr>
              <a:t>supports sensemaking for all learners?</a:t>
            </a:r>
            <a:endParaRPr kumimoji="0" lang="en-US" sz="18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0" indent="0">
              <a:buNone/>
            </a:pPr>
            <a:endParaRPr lang="en-US" sz="2200">
              <a:cs typeface="Arial" panose="020B0604020202020204" pitchFamily="34" charset="0"/>
            </a:endParaRPr>
          </a:p>
        </p:txBody>
      </p:sp>
      <p:sp>
        <p:nvSpPr>
          <p:cNvPr id="4" name="Arrow: Right 3" descr="Arrow pointing to goal one: establish a learning environment where all students have equitable access and opportunity to learn through discourse.">
            <a:extLst>
              <a:ext uri="{FF2B5EF4-FFF2-40B4-BE49-F238E27FC236}">
                <a16:creationId xmlns:a16="http://schemas.microsoft.com/office/drawing/2014/main" id="{0EA37169-22A5-717C-EA54-751951066912}"/>
              </a:ext>
            </a:extLst>
          </p:cNvPr>
          <p:cNvSpPr/>
          <p:nvPr/>
        </p:nvSpPr>
        <p:spPr>
          <a:xfrm>
            <a:off x="0" y="3593122"/>
            <a:ext cx="619125" cy="50010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71118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4BB9E-2314-9F93-5715-9A2836147E51}"/>
              </a:ext>
            </a:extLst>
          </p:cNvPr>
          <p:cNvSpPr>
            <a:spLocks noGrp="1"/>
          </p:cNvSpPr>
          <p:nvPr>
            <p:ph type="title"/>
          </p:nvPr>
        </p:nvSpPr>
        <p:spPr>
          <a:xfrm>
            <a:off x="951781" y="238087"/>
            <a:ext cx="10058399" cy="1345355"/>
          </a:xfrm>
        </p:spPr>
        <p:txBody>
          <a:bodyPr>
            <a:normAutofit/>
          </a:bodyPr>
          <a:lstStyle/>
          <a:p>
            <a:r>
              <a:rPr lang="en-US" sz="5400">
                <a:latin typeface="+mj-lt"/>
                <a:cs typeface="Arial"/>
              </a:rPr>
              <a:t>Group Agreements (4)</a:t>
            </a:r>
          </a:p>
          <a:p>
            <a:endParaRPr lang="en-US">
              <a:cs typeface="Arial"/>
            </a:endParaRPr>
          </a:p>
        </p:txBody>
      </p:sp>
      <p:sp>
        <p:nvSpPr>
          <p:cNvPr id="6" name="TextBox 5">
            <a:extLst>
              <a:ext uri="{FF2B5EF4-FFF2-40B4-BE49-F238E27FC236}">
                <a16:creationId xmlns:a16="http://schemas.microsoft.com/office/drawing/2014/main" id="{1FFEF8AD-285B-991C-E61E-C9CAD64C6974}"/>
              </a:ext>
            </a:extLst>
          </p:cNvPr>
          <p:cNvSpPr txBox="1"/>
          <p:nvPr/>
        </p:nvSpPr>
        <p:spPr>
          <a:xfrm>
            <a:off x="217769" y="1288995"/>
            <a:ext cx="4121883" cy="4271034"/>
          </a:xfrm>
          <a:prstGeom prst="roundRect">
            <a:avLst/>
          </a:prstGeom>
          <a:solidFill>
            <a:srgbClr val="007780"/>
          </a:solidFill>
          <a:ln>
            <a:solidFill>
              <a:schemeClr val="bg1"/>
            </a:solidFill>
          </a:ln>
        </p:spPr>
        <p:txBody>
          <a:bodyPr wrap="square" lIns="91440" tIns="45720" rIns="91440" bIns="45720" rtlCol="0" anchor="t">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chemeClr val="bg1"/>
                </a:solidFill>
                <a:effectLst/>
                <a:uLnTx/>
                <a:uFillTx/>
                <a:latin typeface="Franklin Gothic Book"/>
                <a:ea typeface="+mn-ea"/>
                <a:cs typeface="Arial"/>
              </a:rPr>
              <a:t>We share ideas even when we are not sure.</a:t>
            </a:r>
            <a:endParaRPr lang="en-US" sz="3200" b="0" i="0" u="none" strike="noStrike" kern="1200" cap="none" spc="0" normalizeH="0" baseline="0" noProof="0">
              <a:ln>
                <a:noFill/>
              </a:ln>
              <a:solidFill>
                <a:schemeClr val="bg1"/>
              </a:solidFill>
              <a:effectLst/>
              <a:uLnTx/>
              <a:uFillTx/>
              <a:latin typeface="Franklin Gothic Book"/>
              <a:cs typeface="Aria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chemeClr val="bg1"/>
                </a:solidFill>
                <a:effectLst/>
                <a:uLnTx/>
                <a:uFillTx/>
                <a:latin typeface="Franklin Gothic Book"/>
                <a:ea typeface="+mn-ea"/>
                <a:cs typeface="Arial"/>
              </a:rPr>
              <a:t>We look, listen and consider each other’s ideas.</a:t>
            </a:r>
            <a:endParaRPr lang="en-US" sz="3200" b="0" i="0" u="none" strike="noStrike" kern="1200" cap="none" spc="0" normalizeH="0" baseline="0" noProof="0">
              <a:ln>
                <a:noFill/>
              </a:ln>
              <a:solidFill>
                <a:schemeClr val="bg1"/>
              </a:solidFill>
              <a:effectLst/>
              <a:uLnTx/>
              <a:uFillTx/>
              <a:latin typeface="Franklin Gothic Book"/>
              <a:cs typeface="Aria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chemeClr val="bg1"/>
                </a:solidFill>
                <a:effectLst/>
                <a:uLnTx/>
                <a:uFillTx/>
                <a:latin typeface="Franklin Gothic Book"/>
                <a:ea typeface="+mn-ea"/>
                <a:cs typeface="Arial"/>
              </a:rPr>
              <a:t>We let our ideas change and grow.</a:t>
            </a:r>
            <a:endParaRPr lang="en-US" sz="3200" b="0" i="0" u="none" strike="noStrike" kern="1200" cap="none" spc="0" normalizeH="0" baseline="0" noProof="0">
              <a:ln>
                <a:noFill/>
              </a:ln>
              <a:solidFill>
                <a:schemeClr val="bg1"/>
              </a:solidFill>
              <a:effectLst/>
              <a:uLnTx/>
              <a:uFillTx/>
              <a:latin typeface="Franklin Gothic Book"/>
              <a:cs typeface="Arial"/>
            </a:endParaRPr>
          </a:p>
        </p:txBody>
      </p:sp>
      <p:sp>
        <p:nvSpPr>
          <p:cNvPr id="12" name="Thought Bubble: Cloud 11">
            <a:extLst>
              <a:ext uri="{FF2B5EF4-FFF2-40B4-BE49-F238E27FC236}">
                <a16:creationId xmlns:a16="http://schemas.microsoft.com/office/drawing/2014/main" id="{C4ADF1B8-ABCD-1AA0-F1B2-2C4F1AF49BA2}"/>
              </a:ext>
              <a:ext uri="{C183D7F6-B498-43B3-948B-1728B52AA6E4}">
                <adec:decorative xmlns:adec="http://schemas.microsoft.com/office/drawing/2017/decorative" val="1"/>
              </a:ext>
            </a:extLst>
          </p:cNvPr>
          <p:cNvSpPr/>
          <p:nvPr/>
        </p:nvSpPr>
        <p:spPr>
          <a:xfrm>
            <a:off x="4714371" y="1015301"/>
            <a:ext cx="3352302" cy="2406739"/>
          </a:xfrm>
          <a:prstGeom prst="cloudCallou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35B6339-2FD7-D875-5CF1-56328A775439}"/>
              </a:ext>
            </a:extLst>
          </p:cNvPr>
          <p:cNvSpPr>
            <a:spLocks noGrp="1"/>
          </p:cNvSpPr>
          <p:nvPr>
            <p:ph idx="1"/>
          </p:nvPr>
        </p:nvSpPr>
        <p:spPr>
          <a:xfrm>
            <a:off x="4866035" y="1452934"/>
            <a:ext cx="2750279" cy="1338500"/>
          </a:xfrm>
        </p:spPr>
        <p:txBody>
          <a:bodyPr vert="horz" lIns="91440" tIns="45720" rIns="91440" bIns="45720" rtlCol="0" anchor="t">
            <a:normAutofit/>
          </a:bodyPr>
          <a:lstStyle/>
          <a:p>
            <a:pPr marL="457200" lvl="1" indent="0">
              <a:buNone/>
            </a:pPr>
            <a:r>
              <a:rPr lang="en-US" sz="1800">
                <a:solidFill>
                  <a:schemeClr val="tx1"/>
                </a:solidFill>
                <a:latin typeface="Franklin Gothic Book"/>
                <a:cs typeface="Arial"/>
              </a:rPr>
              <a:t>What do these agreements mean? What would they look, sound and feel like?</a:t>
            </a:r>
          </a:p>
          <a:p>
            <a:pPr marL="457200" lvl="1" indent="0">
              <a:buNone/>
            </a:pPr>
            <a:endParaRPr lang="en-US">
              <a:solidFill>
                <a:schemeClr val="tx1"/>
              </a:solidFill>
              <a:latin typeface="Franklin Gothic Book"/>
              <a:cs typeface="Arial"/>
            </a:endParaRPr>
          </a:p>
          <a:p>
            <a:pPr lvl="1"/>
            <a:endParaRPr lang="en-US">
              <a:solidFill>
                <a:schemeClr val="tx1"/>
              </a:solidFill>
              <a:latin typeface="Franklin Gothic Book"/>
              <a:cs typeface="Arial"/>
            </a:endParaRPr>
          </a:p>
          <a:p>
            <a:pPr marL="457200" lvl="1" indent="0">
              <a:buNone/>
            </a:pPr>
            <a:endParaRPr lang="en-US">
              <a:cs typeface="Arial"/>
            </a:endParaRPr>
          </a:p>
        </p:txBody>
      </p:sp>
      <p:sp>
        <p:nvSpPr>
          <p:cNvPr id="11" name="Thought Bubble: Cloud 10">
            <a:extLst>
              <a:ext uri="{FF2B5EF4-FFF2-40B4-BE49-F238E27FC236}">
                <a16:creationId xmlns:a16="http://schemas.microsoft.com/office/drawing/2014/main" id="{821DCC7C-5823-19E7-4D03-6AE85EE64EDF}"/>
              </a:ext>
              <a:ext uri="{C183D7F6-B498-43B3-948B-1728B52AA6E4}">
                <adec:decorative xmlns:adec="http://schemas.microsoft.com/office/drawing/2017/decorative" val="1"/>
              </a:ext>
            </a:extLst>
          </p:cNvPr>
          <p:cNvSpPr/>
          <p:nvPr/>
        </p:nvSpPr>
        <p:spPr>
          <a:xfrm>
            <a:off x="8351841" y="1302849"/>
            <a:ext cx="3352302" cy="2213767"/>
          </a:xfrm>
          <a:prstGeom prst="cloudCallou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A5C9AB5-2E2C-6F37-6023-198EA304006B}"/>
              </a:ext>
            </a:extLst>
          </p:cNvPr>
          <p:cNvSpPr txBox="1"/>
          <p:nvPr/>
        </p:nvSpPr>
        <p:spPr>
          <a:xfrm>
            <a:off x="9032501" y="1711493"/>
            <a:ext cx="209621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Are there additional agreements that you feel are important and not fully captured?</a:t>
            </a:r>
          </a:p>
        </p:txBody>
      </p:sp>
      <p:sp>
        <p:nvSpPr>
          <p:cNvPr id="5" name="Thought Bubble: Cloud 4">
            <a:extLst>
              <a:ext uri="{FF2B5EF4-FFF2-40B4-BE49-F238E27FC236}">
                <a16:creationId xmlns:a16="http://schemas.microsoft.com/office/drawing/2014/main" id="{FFAEC2D5-2DCC-BAE9-3516-8B74245C4B83}"/>
              </a:ext>
              <a:ext uri="{C183D7F6-B498-43B3-948B-1728B52AA6E4}">
                <adec:decorative xmlns:adec="http://schemas.microsoft.com/office/drawing/2017/decorative" val="1"/>
              </a:ext>
            </a:extLst>
          </p:cNvPr>
          <p:cNvSpPr/>
          <p:nvPr/>
        </p:nvSpPr>
        <p:spPr>
          <a:xfrm rot="420000">
            <a:off x="5721276" y="3654066"/>
            <a:ext cx="3727264" cy="2418743"/>
          </a:xfrm>
          <a:prstGeom prst="cloudCallou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01C957D-D4EA-099C-A259-E71358DD0997}"/>
              </a:ext>
            </a:extLst>
          </p:cNvPr>
          <p:cNvSpPr txBox="1"/>
          <p:nvPr/>
        </p:nvSpPr>
        <p:spPr>
          <a:xfrm>
            <a:off x="6247673" y="3919332"/>
            <a:ext cx="278482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What are the potential impacts on our learning community if these agreements were fully attended to? </a:t>
            </a:r>
          </a:p>
          <a:p>
            <a:pPr algn="l"/>
            <a:endParaRPr lang="en-US"/>
          </a:p>
        </p:txBody>
      </p:sp>
    </p:spTree>
    <p:extLst>
      <p:ext uri="{BB962C8B-B14F-4D97-AF65-F5344CB8AC3E}">
        <p14:creationId xmlns:p14="http://schemas.microsoft.com/office/powerpoint/2010/main" val="33561654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79A85-7107-A1C6-3208-B975FF485803}"/>
              </a:ext>
            </a:extLst>
          </p:cNvPr>
          <p:cNvSpPr>
            <a:spLocks noGrp="1"/>
          </p:cNvSpPr>
          <p:nvPr>
            <p:ph type="title"/>
          </p:nvPr>
        </p:nvSpPr>
        <p:spPr>
          <a:xfrm>
            <a:off x="1937" y="365125"/>
            <a:ext cx="12188126" cy="1338478"/>
          </a:xfrm>
          <a:solidFill>
            <a:schemeClr val="bg2"/>
          </a:solidFill>
          <a:ln>
            <a:noFill/>
          </a:ln>
        </p:spPr>
        <p:txBody>
          <a:bodyPr>
            <a:normAutofit/>
          </a:bodyPr>
          <a:lstStyle/>
          <a:p>
            <a:pPr algn="ctr"/>
            <a:r>
              <a:rPr lang="en-US" sz="5400" b="1">
                <a:latin typeface="+mj-lt"/>
                <a:cs typeface="Arial"/>
              </a:rPr>
              <a:t>Session D Meta Moment</a:t>
            </a:r>
            <a:endParaRPr lang="en-US" sz="5400" b="1">
              <a:latin typeface="+mj-lt"/>
              <a:cs typeface="Arial" panose="020B0604020202020204" pitchFamily="34" charset="0"/>
            </a:endParaRPr>
          </a:p>
        </p:txBody>
      </p:sp>
      <p:sp>
        <p:nvSpPr>
          <p:cNvPr id="4" name="Content Placeholder 3">
            <a:extLst>
              <a:ext uri="{FF2B5EF4-FFF2-40B4-BE49-F238E27FC236}">
                <a16:creationId xmlns:a16="http://schemas.microsoft.com/office/drawing/2014/main" id="{0902B99D-A64C-47C6-B681-D6109258512E}"/>
              </a:ext>
            </a:extLst>
          </p:cNvPr>
          <p:cNvSpPr>
            <a:spLocks noGrp="1"/>
          </p:cNvSpPr>
          <p:nvPr>
            <p:ph idx="1"/>
          </p:nvPr>
        </p:nvSpPr>
        <p:spPr>
          <a:xfrm>
            <a:off x="838200" y="1825625"/>
            <a:ext cx="10515600" cy="3770503"/>
          </a:xfrm>
        </p:spPr>
        <p:txBody>
          <a:bodyPr vert="horz" lIns="91440" tIns="45720" rIns="91440" bIns="45720" rtlCol="0" anchor="t">
            <a:normAutofit/>
          </a:bodyPr>
          <a:lstStyle/>
          <a:p>
            <a:pPr marL="0" indent="0">
              <a:buClr>
                <a:schemeClr val="dk1"/>
              </a:buClr>
              <a:buSzPts val="990"/>
              <a:buNone/>
            </a:pPr>
            <a:r>
              <a:rPr lang="en-US" sz="4400" b="1" u="sng">
                <a:latin typeface="+mn-lt"/>
                <a:cs typeface="Arial" panose="020B0604020202020204" pitchFamily="34" charset="0"/>
              </a:rPr>
              <a:t>Focus Question</a:t>
            </a:r>
            <a:r>
              <a:rPr lang="en-US" sz="4400">
                <a:latin typeface="+mn-lt"/>
                <a:cs typeface="Arial" panose="020B0604020202020204" pitchFamily="34" charset="0"/>
              </a:rPr>
              <a:t>: </a:t>
            </a:r>
          </a:p>
          <a:p>
            <a:pPr marL="0" indent="0">
              <a:buClr>
                <a:schemeClr val="dk1"/>
              </a:buClr>
              <a:buSzPts val="990"/>
              <a:buNone/>
            </a:pPr>
            <a:endParaRPr lang="en-US" sz="1100">
              <a:latin typeface="+mn-lt"/>
              <a:cs typeface="Arial" panose="020B0604020202020204" pitchFamily="34" charset="0"/>
            </a:endParaRPr>
          </a:p>
          <a:p>
            <a:pPr marL="0" indent="0">
              <a:buNone/>
            </a:pPr>
            <a:r>
              <a:rPr lang="en-US" sz="4400">
                <a:latin typeface="Franklin Gothic Book" panose="020B0503020102020204"/>
                <a:cs typeface="Arial"/>
              </a:rPr>
              <a:t>Why is discourse critical for sensemaking in the science classroom?</a:t>
            </a:r>
          </a:p>
          <a:p>
            <a:pPr marL="0" indent="0">
              <a:buClr>
                <a:schemeClr val="dk1"/>
              </a:buClr>
              <a:buSzPts val="990"/>
              <a:buNone/>
            </a:pPr>
            <a:endParaRPr lang="en-US" sz="4400">
              <a:cs typeface="Arial" panose="020B0604020202020204" pitchFamily="34" charset="0"/>
            </a:endParaRPr>
          </a:p>
        </p:txBody>
      </p:sp>
    </p:spTree>
    <p:extLst>
      <p:ext uri="{BB962C8B-B14F-4D97-AF65-F5344CB8AC3E}">
        <p14:creationId xmlns:p14="http://schemas.microsoft.com/office/powerpoint/2010/main" val="1402500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F88FA-CA5A-E8F3-E6CC-8176A459388B}"/>
              </a:ext>
            </a:extLst>
          </p:cNvPr>
          <p:cNvSpPr>
            <a:spLocks noGrp="1"/>
          </p:cNvSpPr>
          <p:nvPr>
            <p:ph type="title"/>
          </p:nvPr>
        </p:nvSpPr>
        <p:spPr>
          <a:xfrm>
            <a:off x="665284" y="104935"/>
            <a:ext cx="10515600" cy="1325563"/>
          </a:xfrm>
        </p:spPr>
        <p:txBody>
          <a:bodyPr/>
          <a:lstStyle/>
          <a:p>
            <a:r>
              <a:rPr lang="en-US">
                <a:latin typeface="+mj-lt"/>
              </a:rPr>
              <a:t>Strategy 1: Build Our Learning Community</a:t>
            </a:r>
          </a:p>
        </p:txBody>
      </p:sp>
      <p:sp>
        <p:nvSpPr>
          <p:cNvPr id="6" name="TextBox 5">
            <a:extLst>
              <a:ext uri="{FF2B5EF4-FFF2-40B4-BE49-F238E27FC236}">
                <a16:creationId xmlns:a16="http://schemas.microsoft.com/office/drawing/2014/main" id="{5E834B3D-7336-B597-E735-1125E453F0C7}"/>
              </a:ext>
            </a:extLst>
          </p:cNvPr>
          <p:cNvSpPr txBox="1"/>
          <p:nvPr/>
        </p:nvSpPr>
        <p:spPr>
          <a:xfrm>
            <a:off x="665284" y="1311027"/>
            <a:ext cx="10861431" cy="919401"/>
          </a:xfrm>
          <a:prstGeom prst="roundRect">
            <a:avLst/>
          </a:prstGeom>
          <a:solidFill>
            <a:srgbClr val="007780"/>
          </a:solidFill>
          <a:ln>
            <a:solidFill>
              <a:srgbClr val="00778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a:solidFill>
                  <a:schemeClr val="bg1"/>
                </a:solidFill>
              </a:rPr>
              <a:t>“</a:t>
            </a:r>
            <a:r>
              <a:rPr lang="en-US" sz="2400" i="0">
                <a:solidFill>
                  <a:schemeClr val="bg1"/>
                </a:solidFill>
                <a:effectLst/>
              </a:rPr>
              <a:t>Community building prepares all students for the deep </a:t>
            </a:r>
            <a:r>
              <a:rPr lang="en-US" sz="2400" b="1" i="0">
                <a:solidFill>
                  <a:schemeClr val="bg1"/>
                </a:solidFill>
                <a:effectLst/>
              </a:rPr>
              <a:t>sensemaking discourse </a:t>
            </a:r>
            <a:r>
              <a:rPr lang="en-US" sz="2400" i="0">
                <a:solidFill>
                  <a:schemeClr val="bg1"/>
                </a:solidFill>
                <a:effectLst/>
              </a:rPr>
              <a:t>experiences </a:t>
            </a:r>
            <a:r>
              <a:rPr lang="en-US" sz="2400" i="1">
                <a:solidFill>
                  <a:schemeClr val="bg1"/>
                </a:solidFill>
                <a:effectLst/>
              </a:rPr>
              <a:t>required by the vision of science standards</a:t>
            </a:r>
            <a:r>
              <a:rPr lang="en-US" sz="2400" i="0">
                <a:solidFill>
                  <a:schemeClr val="bg1"/>
                </a:solidFill>
                <a:effectLst/>
              </a:rPr>
              <a:t>.” </a:t>
            </a:r>
            <a:r>
              <a:rPr lang="en-US" i="0">
                <a:solidFill>
                  <a:schemeClr val="bg1"/>
                </a:solidFill>
                <a:effectLst/>
              </a:rPr>
              <a:t>(STEM Teaching Tool #54)</a:t>
            </a:r>
            <a:endParaRPr lang="en-US" sz="2400">
              <a:solidFill>
                <a:schemeClr val="bg1"/>
              </a:solidFill>
            </a:endParaRPr>
          </a:p>
        </p:txBody>
      </p:sp>
      <p:sp>
        <p:nvSpPr>
          <p:cNvPr id="3" name="Content Placeholder 2">
            <a:extLst>
              <a:ext uri="{FF2B5EF4-FFF2-40B4-BE49-F238E27FC236}">
                <a16:creationId xmlns:a16="http://schemas.microsoft.com/office/drawing/2014/main" id="{7023F250-0223-D4DC-0A0B-0BCF439178FD}"/>
              </a:ext>
            </a:extLst>
          </p:cNvPr>
          <p:cNvSpPr>
            <a:spLocks noGrp="1"/>
          </p:cNvSpPr>
          <p:nvPr>
            <p:ph idx="1"/>
          </p:nvPr>
        </p:nvSpPr>
        <p:spPr>
          <a:xfrm>
            <a:off x="665284" y="2472469"/>
            <a:ext cx="5455627" cy="3188677"/>
          </a:xfrm>
        </p:spPr>
        <p:txBody>
          <a:bodyPr vert="horz" lIns="91440" tIns="45720" rIns="91440" bIns="45720" rtlCol="0" anchor="t">
            <a:normAutofit fontScale="92500" lnSpcReduction="10000"/>
          </a:bodyPr>
          <a:lstStyle/>
          <a:p>
            <a:r>
              <a:rPr lang="en-US">
                <a:latin typeface="+mn-lt"/>
              </a:rPr>
              <a:t>Take a moment to draw a picture of or describe yourself as a scientist. In your drawing, include key features you think are critical, such as your environment, interests and skills. </a:t>
            </a:r>
          </a:p>
          <a:p>
            <a:r>
              <a:rPr lang="en-US">
                <a:latin typeface="+mn-lt"/>
              </a:rPr>
              <a:t>Now, consider the ways that you, as a scientist, communicate and represent those in your drawing. </a:t>
            </a:r>
          </a:p>
        </p:txBody>
      </p:sp>
      <p:pic>
        <p:nvPicPr>
          <p:cNvPr id="5" name="Picture 4" descr="A photo of a girl with aspirations to be a scientist. ">
            <a:extLst>
              <a:ext uri="{FF2B5EF4-FFF2-40B4-BE49-F238E27FC236}">
                <a16:creationId xmlns:a16="http://schemas.microsoft.com/office/drawing/2014/main" id="{AA54C0A0-A2DD-2AFF-62D5-173CCB765047}"/>
              </a:ext>
            </a:extLst>
          </p:cNvPr>
          <p:cNvPicPr>
            <a:picLocks noChangeAspect="1"/>
          </p:cNvPicPr>
          <p:nvPr/>
        </p:nvPicPr>
        <p:blipFill>
          <a:blip r:embed="rId3"/>
          <a:stretch>
            <a:fillRect/>
          </a:stretch>
        </p:blipFill>
        <p:spPr>
          <a:xfrm>
            <a:off x="6569617" y="2472469"/>
            <a:ext cx="4784183" cy="3188677"/>
          </a:xfrm>
          <a:prstGeom prst="rect">
            <a:avLst/>
          </a:prstGeom>
        </p:spPr>
      </p:pic>
    </p:spTree>
    <p:extLst>
      <p:ext uri="{BB962C8B-B14F-4D97-AF65-F5344CB8AC3E}">
        <p14:creationId xmlns:p14="http://schemas.microsoft.com/office/powerpoint/2010/main" val="33315208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33A91-094C-AA1C-9E3D-AC8128DEA6D0}"/>
              </a:ext>
            </a:extLst>
          </p:cNvPr>
          <p:cNvSpPr>
            <a:spLocks noGrp="1"/>
          </p:cNvSpPr>
          <p:nvPr>
            <p:ph type="title"/>
          </p:nvPr>
        </p:nvSpPr>
        <p:spPr>
          <a:xfrm>
            <a:off x="397564" y="185531"/>
            <a:ext cx="11211339" cy="1525210"/>
          </a:xfrm>
        </p:spPr>
        <p:txBody>
          <a:bodyPr>
            <a:normAutofit fontScale="90000"/>
          </a:bodyPr>
          <a:lstStyle/>
          <a:p>
            <a:r>
              <a:rPr lang="en-US">
                <a:latin typeface="Franklin Gothic Medium"/>
                <a:cs typeface="Arial"/>
              </a:rPr>
              <a:t>Key Goals in the NRC Framework and </a:t>
            </a:r>
            <a:br>
              <a:rPr lang="en-US">
                <a:latin typeface="Franklin Gothic Medium"/>
                <a:cs typeface="Arial"/>
              </a:rPr>
            </a:br>
            <a:r>
              <a:rPr lang="en-US" i="1">
                <a:latin typeface="Franklin Gothic Medium"/>
                <a:cs typeface="Arial"/>
              </a:rPr>
              <a:t>Kentucky Academic Standards (KAS) for Science</a:t>
            </a:r>
            <a:endParaRPr lang="en-US" i="1">
              <a:latin typeface="Franklin Gothic Medium"/>
            </a:endParaRPr>
          </a:p>
        </p:txBody>
      </p:sp>
      <p:sp>
        <p:nvSpPr>
          <p:cNvPr id="3" name="Content Placeholder 2">
            <a:extLst>
              <a:ext uri="{FF2B5EF4-FFF2-40B4-BE49-F238E27FC236}">
                <a16:creationId xmlns:a16="http://schemas.microsoft.com/office/drawing/2014/main" id="{A2C08190-9708-F9A4-22B2-2206A5B24F56}"/>
              </a:ext>
            </a:extLst>
          </p:cNvPr>
          <p:cNvSpPr>
            <a:spLocks noGrp="1"/>
          </p:cNvSpPr>
          <p:nvPr>
            <p:ph idx="1"/>
          </p:nvPr>
        </p:nvSpPr>
        <p:spPr>
          <a:xfrm>
            <a:off x="838200" y="2026151"/>
            <a:ext cx="6753226" cy="4351338"/>
          </a:xfrm>
        </p:spPr>
        <p:txBody>
          <a:bodyPr vert="horz" lIns="91440" tIns="45720" rIns="91440" bIns="45720" rtlCol="0" anchor="t">
            <a:normAutofit/>
          </a:bodyPr>
          <a:lstStyle/>
          <a:p>
            <a:r>
              <a:rPr lang="en-US">
                <a:solidFill>
                  <a:srgbClr val="0B0B0B"/>
                </a:solidFill>
                <a:latin typeface="+mn-lt"/>
                <a:cs typeface="Arial"/>
              </a:rPr>
              <a:t>Shift from </a:t>
            </a:r>
            <a:r>
              <a:rPr lang="en-US" i="1">
                <a:solidFill>
                  <a:srgbClr val="0B0B0B"/>
                </a:solidFill>
                <a:latin typeface="+mn-lt"/>
                <a:cs typeface="Arial"/>
              </a:rPr>
              <a:t>learning about</a:t>
            </a:r>
            <a:r>
              <a:rPr lang="en-US">
                <a:solidFill>
                  <a:srgbClr val="0B0B0B"/>
                </a:solidFill>
                <a:latin typeface="+mn-lt"/>
                <a:cs typeface="Arial"/>
              </a:rPr>
              <a:t> to </a:t>
            </a:r>
            <a:r>
              <a:rPr lang="en-US" i="1">
                <a:solidFill>
                  <a:srgbClr val="0B0B0B"/>
                </a:solidFill>
                <a:latin typeface="+mn-lt"/>
                <a:cs typeface="Arial"/>
              </a:rPr>
              <a:t>figuring out</a:t>
            </a:r>
            <a:r>
              <a:rPr lang="en-US">
                <a:solidFill>
                  <a:srgbClr val="0B0B0B"/>
                </a:solidFill>
                <a:latin typeface="+mn-lt"/>
                <a:cs typeface="Arial"/>
              </a:rPr>
              <a:t>.</a:t>
            </a:r>
            <a:endParaRPr lang="en-US">
              <a:latin typeface="+mn-lt"/>
              <a:cs typeface="Arial" panose="020B0604020202020204" pitchFamily="34" charset="0"/>
            </a:endParaRPr>
          </a:p>
          <a:p>
            <a:r>
              <a:rPr lang="en-US">
                <a:solidFill>
                  <a:srgbClr val="0B0B0B"/>
                </a:solidFill>
                <a:latin typeface="+mn-lt"/>
                <a:cs typeface="Arial"/>
              </a:rPr>
              <a:t>Science content is </a:t>
            </a:r>
            <a:r>
              <a:rPr lang="en-US" i="1">
                <a:solidFill>
                  <a:srgbClr val="0B0B0B"/>
                </a:solidFill>
                <a:latin typeface="+mn-lt"/>
                <a:cs typeface="Arial"/>
              </a:rPr>
              <a:t>three-dimensional: </a:t>
            </a:r>
            <a:r>
              <a:rPr lang="en-US">
                <a:solidFill>
                  <a:srgbClr val="0B0B0B"/>
                </a:solidFill>
                <a:latin typeface="+mn-lt"/>
                <a:cs typeface="Arial"/>
              </a:rPr>
              <a:t>disciplinary core ideas, cross-cutting concepts and science practices.</a:t>
            </a:r>
            <a:endParaRPr lang="en-US">
              <a:latin typeface="+mn-lt"/>
            </a:endParaRPr>
          </a:p>
          <a:p>
            <a:r>
              <a:rPr lang="en-US">
                <a:solidFill>
                  <a:schemeClr val="tx1"/>
                </a:solidFill>
                <a:latin typeface="+mn-lt"/>
                <a:cs typeface="Arial"/>
              </a:rPr>
              <a:t>Supports a</a:t>
            </a:r>
            <a:r>
              <a:rPr lang="en-US" i="1">
                <a:solidFill>
                  <a:schemeClr val="tx1"/>
                </a:solidFill>
                <a:latin typeface="+mn-lt"/>
                <a:cs typeface="Arial"/>
              </a:rPr>
              <a:t> vision</a:t>
            </a:r>
            <a:r>
              <a:rPr lang="en-US">
                <a:solidFill>
                  <a:schemeClr val="tx1"/>
                </a:solidFill>
                <a:latin typeface="+mn-lt"/>
                <a:cs typeface="Arial"/>
              </a:rPr>
              <a:t> of science instruction in which all students are known, heard and supported with access and opportunities for learning. </a:t>
            </a:r>
            <a:endParaRPr lang="en-US">
              <a:solidFill>
                <a:schemeClr val="tx1"/>
              </a:solidFill>
              <a:latin typeface="+mn-lt"/>
            </a:endParaRPr>
          </a:p>
          <a:p>
            <a:endParaRPr lang="en-US">
              <a:cs typeface="Arial"/>
            </a:endParaRPr>
          </a:p>
        </p:txBody>
      </p:sp>
      <p:pic>
        <p:nvPicPr>
          <p:cNvPr id="4" name="Picture 3">
            <a:extLst>
              <a:ext uri="{FF2B5EF4-FFF2-40B4-BE49-F238E27FC236}">
                <a16:creationId xmlns:a16="http://schemas.microsoft.com/office/drawing/2014/main" id="{C963173D-1466-D6FB-38F0-DBF0182CA3F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00701" y="2030405"/>
            <a:ext cx="2846394" cy="3468681"/>
          </a:xfrm>
          <a:prstGeom prst="rect">
            <a:avLst/>
          </a:prstGeom>
        </p:spPr>
      </p:pic>
    </p:spTree>
    <p:extLst>
      <p:ext uri="{BB962C8B-B14F-4D97-AF65-F5344CB8AC3E}">
        <p14:creationId xmlns:p14="http://schemas.microsoft.com/office/powerpoint/2010/main" val="16234434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30AF9-AABE-332D-4B9D-AB3678A9B136}"/>
              </a:ext>
            </a:extLst>
          </p:cNvPr>
          <p:cNvSpPr>
            <a:spLocks noGrp="1"/>
          </p:cNvSpPr>
          <p:nvPr>
            <p:ph type="title"/>
          </p:nvPr>
        </p:nvSpPr>
        <p:spPr>
          <a:xfrm>
            <a:off x="838200" y="365125"/>
            <a:ext cx="6488289" cy="1325563"/>
          </a:xfrm>
        </p:spPr>
        <p:txBody>
          <a:bodyPr/>
          <a:lstStyle/>
          <a:p>
            <a:r>
              <a:rPr lang="en-US">
                <a:latin typeface="+mj-lt"/>
              </a:rPr>
              <a:t>Why is talk important?</a:t>
            </a:r>
          </a:p>
        </p:txBody>
      </p:sp>
      <p:pic>
        <p:nvPicPr>
          <p:cNvPr id="5" name="Content Placeholder 4">
            <a:hlinkClick r:id="rId3"/>
            <a:extLst>
              <a:ext uri="{FF2B5EF4-FFF2-40B4-BE49-F238E27FC236}">
                <a16:creationId xmlns:a16="http://schemas.microsoft.com/office/drawing/2014/main" id="{09F3053A-74B8-A7FC-8A56-9B2EE871C8D8}"/>
              </a:ext>
              <a:ext uri="{C183D7F6-B498-43B3-948B-1728B52AA6E4}">
                <adec:decorative xmlns:adec="http://schemas.microsoft.com/office/drawing/2017/decorative" val="1"/>
              </a:ext>
            </a:extLst>
          </p:cNvPr>
          <p:cNvPicPr>
            <a:picLocks noGrp="1" noChangeAspect="1"/>
          </p:cNvPicPr>
          <p:nvPr>
            <p:ph idx="1"/>
          </p:nvPr>
        </p:nvPicPr>
        <p:blipFill>
          <a:blip r:embed="rId4"/>
          <a:stretch>
            <a:fillRect/>
          </a:stretch>
        </p:blipFill>
        <p:spPr>
          <a:xfrm>
            <a:off x="7568398" y="911225"/>
            <a:ext cx="3467292"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459A30DE-6374-3CBE-2B11-76A546D60012}"/>
              </a:ext>
            </a:extLst>
          </p:cNvPr>
          <p:cNvSpPr txBox="1"/>
          <p:nvPr/>
        </p:nvSpPr>
        <p:spPr>
          <a:xfrm>
            <a:off x="948267" y="1690688"/>
            <a:ext cx="5396089" cy="3816429"/>
          </a:xfrm>
          <a:prstGeom prst="rect">
            <a:avLst/>
          </a:prstGeom>
          <a:noFill/>
        </p:spPr>
        <p:txBody>
          <a:bodyPr wrap="square" rtlCol="0">
            <a:spAutoFit/>
          </a:bodyPr>
          <a:lstStyle/>
          <a:p>
            <a:r>
              <a:rPr lang="en-US" sz="2800"/>
              <a:t>Read Part 2 of the </a:t>
            </a:r>
            <a:r>
              <a:rPr lang="en-US" sz="2800">
                <a:hlinkClick r:id="rId3"/>
              </a:rPr>
              <a:t>Talk Science Primer</a:t>
            </a:r>
            <a:r>
              <a:rPr lang="en-US" sz="2800"/>
              <a:t>: Why is talk important? (pgs. 4-6)</a:t>
            </a:r>
          </a:p>
          <a:p>
            <a:endParaRPr lang="en-US"/>
          </a:p>
          <a:p>
            <a:r>
              <a:rPr lang="en-US" sz="2800"/>
              <a:t>As you read, consider the following questions.</a:t>
            </a:r>
          </a:p>
          <a:p>
            <a:pPr marL="285750" indent="-285750">
              <a:buFont typeface="Wingdings" panose="05000000000000000000" pitchFamily="2" charset="2"/>
              <a:buChar char="Ø"/>
            </a:pPr>
            <a:r>
              <a:rPr lang="en-US" sz="2800"/>
              <a:t>How does talk promote learning?</a:t>
            </a:r>
          </a:p>
          <a:p>
            <a:pPr marL="285750" indent="-285750">
              <a:buFont typeface="Wingdings" panose="05000000000000000000" pitchFamily="2" charset="2"/>
              <a:buChar char="Ø"/>
            </a:pPr>
            <a:r>
              <a:rPr lang="en-US" sz="2800"/>
              <a:t>Why is it particularly critical in science? </a:t>
            </a:r>
          </a:p>
        </p:txBody>
      </p:sp>
    </p:spTree>
    <p:extLst>
      <p:ext uri="{BB962C8B-B14F-4D97-AF65-F5344CB8AC3E}">
        <p14:creationId xmlns:p14="http://schemas.microsoft.com/office/powerpoint/2010/main" val="39195719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6D307-5151-AA5B-7A52-0962EA8FB78C}"/>
              </a:ext>
            </a:extLst>
          </p:cNvPr>
          <p:cNvSpPr>
            <a:spLocks noGrp="1"/>
          </p:cNvSpPr>
          <p:nvPr>
            <p:ph type="title"/>
          </p:nvPr>
        </p:nvSpPr>
        <p:spPr>
          <a:xfrm>
            <a:off x="839725" y="134216"/>
            <a:ext cx="10860439" cy="1348653"/>
          </a:xfrm>
        </p:spPr>
        <p:txBody>
          <a:bodyPr/>
          <a:lstStyle/>
          <a:p>
            <a:r>
              <a:rPr lang="en-US">
                <a:latin typeface="+mj-lt"/>
                <a:cs typeface="Arial"/>
              </a:rPr>
              <a:t>How Do We Notice and Leverage Student Resources?</a:t>
            </a:r>
            <a:endParaRPr lang="en-US">
              <a:latin typeface="+mj-lt"/>
            </a:endParaRPr>
          </a:p>
        </p:txBody>
      </p:sp>
      <p:sp>
        <p:nvSpPr>
          <p:cNvPr id="5" name="Content Placeholder 4">
            <a:extLst>
              <a:ext uri="{FF2B5EF4-FFF2-40B4-BE49-F238E27FC236}">
                <a16:creationId xmlns:a16="http://schemas.microsoft.com/office/drawing/2014/main" id="{15278292-8C2E-2AC7-2FFC-5F8DB9DFD1DF}"/>
              </a:ext>
            </a:extLst>
          </p:cNvPr>
          <p:cNvSpPr>
            <a:spLocks noGrp="1"/>
          </p:cNvSpPr>
          <p:nvPr>
            <p:ph idx="1"/>
          </p:nvPr>
        </p:nvSpPr>
        <p:spPr>
          <a:xfrm>
            <a:off x="838200" y="1825625"/>
            <a:ext cx="7144720" cy="4351338"/>
          </a:xfrm>
        </p:spPr>
        <p:txBody>
          <a:bodyPr vert="horz" lIns="91440" tIns="45720" rIns="91440" bIns="45720" rtlCol="0" anchor="t">
            <a:normAutofit/>
          </a:bodyPr>
          <a:lstStyle/>
          <a:p>
            <a:pPr marL="0" indent="0">
              <a:buNone/>
            </a:pPr>
            <a:r>
              <a:rPr lang="en-US">
                <a:latin typeface="+mn-lt"/>
                <a:cs typeface="Arial"/>
              </a:rPr>
              <a:t>“By attending closely to what </a:t>
            </a:r>
            <a:r>
              <a:rPr lang="en-US" b="1">
                <a:latin typeface="+mn-lt"/>
                <a:cs typeface="Arial"/>
              </a:rPr>
              <a:t>students actually say and do</a:t>
            </a:r>
            <a:r>
              <a:rPr lang="en-US">
                <a:latin typeface="+mn-lt"/>
                <a:cs typeface="Arial"/>
              </a:rPr>
              <a:t> in science, teachers can expand the relationships that are possible among themselves, their students, and science. In this way, they can begin to create more... opportunities to learn in science for... [all] students.” (p. 33)</a:t>
            </a:r>
            <a:endParaRPr lang="en-US">
              <a:latin typeface="+mn-lt"/>
              <a:cs typeface="Arial" panose="020B0604020202020204" pitchFamily="34" charset="0"/>
            </a:endParaRPr>
          </a:p>
          <a:p>
            <a:pPr marL="0" indent="0" algn="r">
              <a:buNone/>
            </a:pPr>
            <a:r>
              <a:rPr lang="en-US" sz="1800">
                <a:latin typeface="+mn-lt"/>
                <a:cs typeface="Arial"/>
              </a:rPr>
              <a:t> -Bang, Brown, Calabrese Barton, Rosebery &amp; Warren (2017)</a:t>
            </a:r>
            <a:br>
              <a:rPr lang="en-US" sz="1800">
                <a:latin typeface="+mn-lt"/>
              </a:rPr>
            </a:br>
            <a:endParaRPr lang="en-US" sz="1800">
              <a:latin typeface="+mn-lt"/>
            </a:endParaRPr>
          </a:p>
        </p:txBody>
      </p:sp>
      <p:pic>
        <p:nvPicPr>
          <p:cNvPr id="3" name="Picture 2">
            <a:extLst>
              <a:ext uri="{FF2B5EF4-FFF2-40B4-BE49-F238E27FC236}">
                <a16:creationId xmlns:a16="http://schemas.microsoft.com/office/drawing/2014/main" id="{8236D3F3-5BA6-CFFD-3516-A271CD8E614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423810" y="1467976"/>
            <a:ext cx="3017408" cy="3911873"/>
          </a:xfrm>
          <a:prstGeom prst="rect">
            <a:avLst/>
          </a:prstGeom>
        </p:spPr>
      </p:pic>
    </p:spTree>
    <p:extLst>
      <p:ext uri="{BB962C8B-B14F-4D97-AF65-F5344CB8AC3E}">
        <p14:creationId xmlns:p14="http://schemas.microsoft.com/office/powerpoint/2010/main" val="36778527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8437" y="-149113"/>
            <a:ext cx="11435401" cy="1325563"/>
          </a:xfrm>
          <a:prstGeom prst="rect">
            <a:avLst/>
          </a:prstGeom>
        </p:spPr>
        <p:txBody>
          <a:bodyPr/>
          <a:lstStyle/>
          <a:p>
            <a:r>
              <a:rPr lang="en-US">
                <a:latin typeface="+mj-lt"/>
              </a:rPr>
              <a:t>Three-Dimensional Standards</a:t>
            </a:r>
          </a:p>
        </p:txBody>
      </p:sp>
      <p:pic>
        <p:nvPicPr>
          <p:cNvPr id="8" name="Picture 7" descr="A triangle depicting the three dimensions of the science standards: disciplinary core ideas, practices, and crosscutting concepts.">
            <a:extLst>
              <a:ext uri="{FF2B5EF4-FFF2-40B4-BE49-F238E27FC236}">
                <a16:creationId xmlns:a16="http://schemas.microsoft.com/office/drawing/2014/main" id="{89C90F5D-598D-B852-B959-CDB020F9BAF6}"/>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6238370" y="989532"/>
            <a:ext cx="4517886" cy="4581668"/>
          </a:xfrm>
          <a:prstGeom prst="rect">
            <a:avLst/>
          </a:prstGeom>
          <a:effectLst>
            <a:softEdge rad="254000"/>
          </a:effectLst>
        </p:spPr>
      </p:pic>
      <p:sp>
        <p:nvSpPr>
          <p:cNvPr id="4" name="Arrow: Pentagon 3">
            <a:extLst>
              <a:ext uri="{FF2B5EF4-FFF2-40B4-BE49-F238E27FC236}">
                <a16:creationId xmlns:a16="http://schemas.microsoft.com/office/drawing/2014/main" id="{C507C02F-0330-2331-2577-07227CED30C8}"/>
              </a:ext>
              <a:ext uri="{C183D7F6-B498-43B3-948B-1728B52AA6E4}">
                <adec:decorative xmlns:adec="http://schemas.microsoft.com/office/drawing/2017/decorative" val="1"/>
              </a:ext>
            </a:extLst>
          </p:cNvPr>
          <p:cNvSpPr/>
          <p:nvPr/>
        </p:nvSpPr>
        <p:spPr>
          <a:xfrm>
            <a:off x="1582493" y="928361"/>
            <a:ext cx="4078782" cy="177970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Franklin Gothic Medium"/>
                <a:ea typeface="+mn-ea"/>
                <a:cs typeface="+mn-cs"/>
              </a:rPr>
              <a:t>Practices describe behaviors scientists and engineers engage 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Franklin Gothic Medium"/>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Franklin Gothic Medium"/>
                <a:ea typeface="+mn-ea"/>
                <a:cs typeface="+mn-cs"/>
              </a:rPr>
              <a:t>“What students DO”</a:t>
            </a:r>
          </a:p>
        </p:txBody>
      </p:sp>
      <p:sp>
        <p:nvSpPr>
          <p:cNvPr id="5" name="Arrow: Pentagon 4">
            <a:extLst>
              <a:ext uri="{FF2B5EF4-FFF2-40B4-BE49-F238E27FC236}">
                <a16:creationId xmlns:a16="http://schemas.microsoft.com/office/drawing/2014/main" id="{4427713F-FF51-8B5E-0458-E53ECF67F6D1}"/>
              </a:ext>
              <a:ext uri="{C183D7F6-B498-43B3-948B-1728B52AA6E4}">
                <adec:decorative xmlns:adec="http://schemas.microsoft.com/office/drawing/2017/decorative" val="1"/>
              </a:ext>
            </a:extLst>
          </p:cNvPr>
          <p:cNvSpPr/>
          <p:nvPr/>
        </p:nvSpPr>
        <p:spPr>
          <a:xfrm>
            <a:off x="1582493" y="2698040"/>
            <a:ext cx="4078782" cy="1871147"/>
          </a:xfrm>
          <a:prstGeom prst="homePlate">
            <a:avLst/>
          </a:prstGeom>
          <a:solidFill>
            <a:srgbClr val="BC5B1A"/>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980000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chemeClr val="bg1"/>
                </a:solidFill>
                <a:latin typeface="Franklin Gothic Medium"/>
              </a:rPr>
              <a:t>Disciplinary core ideas d</a:t>
            </a:r>
            <a:r>
              <a:rPr kumimoji="0" lang="en-US" sz="2000" b="0" i="0" u="none" strike="noStrike" kern="1200" cap="none" spc="0" normalizeH="0" baseline="0" noProof="0">
                <a:ln>
                  <a:noFill/>
                </a:ln>
                <a:solidFill>
                  <a:schemeClr val="bg1"/>
                </a:solidFill>
                <a:effectLst/>
                <a:uLnTx/>
                <a:uFillTx/>
                <a:latin typeface="Franklin Gothic Medium"/>
              </a:rPr>
              <a:t>escribe the core ideas in the science disciplines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Franklin Gothic Medium"/>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Franklin Gothic Medium"/>
              </a:rPr>
              <a:t>“What the students KNOW”</a:t>
            </a:r>
          </a:p>
        </p:txBody>
      </p:sp>
      <p:sp>
        <p:nvSpPr>
          <p:cNvPr id="6" name="Arrow: Pentagon 5">
            <a:extLst>
              <a:ext uri="{FF2B5EF4-FFF2-40B4-BE49-F238E27FC236}">
                <a16:creationId xmlns:a16="http://schemas.microsoft.com/office/drawing/2014/main" id="{BD820BB9-2C61-08C1-0609-A2F224B3FDBD}"/>
              </a:ext>
              <a:ext uri="{C183D7F6-B498-43B3-948B-1728B52AA6E4}">
                <adec:decorative xmlns:adec="http://schemas.microsoft.com/office/drawing/2017/decorative" val="1"/>
              </a:ext>
            </a:extLst>
          </p:cNvPr>
          <p:cNvSpPr/>
          <p:nvPr/>
        </p:nvSpPr>
        <p:spPr>
          <a:xfrm>
            <a:off x="1582493" y="4569187"/>
            <a:ext cx="4078782" cy="1872454"/>
          </a:xfrm>
          <a:prstGeom prst="homePlate">
            <a:avLst/>
          </a:prstGeom>
          <a:solidFill>
            <a:srgbClr val="51811D"/>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Franklin Gothic Medium"/>
                <a:ea typeface="+mn-ea"/>
                <a:cs typeface="+mn-cs"/>
              </a:rPr>
              <a:t>The crosscutting concepts describe concepts linking the different domains of science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Franklin Gothic Medium"/>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Franklin Gothic Medium"/>
                <a:ea typeface="+mn-ea"/>
                <a:cs typeface="+mn-cs"/>
              </a:rPr>
              <a:t>“How the students think”</a:t>
            </a:r>
          </a:p>
        </p:txBody>
      </p:sp>
    </p:spTree>
    <p:extLst>
      <p:ext uri="{BB962C8B-B14F-4D97-AF65-F5344CB8AC3E}">
        <p14:creationId xmlns:p14="http://schemas.microsoft.com/office/powerpoint/2010/main" val="41950962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87364-07AE-3109-CCBC-C87AC84A0E2D}"/>
              </a:ext>
            </a:extLst>
          </p:cNvPr>
          <p:cNvSpPr>
            <a:spLocks noGrp="1"/>
          </p:cNvSpPr>
          <p:nvPr>
            <p:ph type="title" idx="4294967295"/>
          </p:nvPr>
        </p:nvSpPr>
        <p:spPr>
          <a:xfrm>
            <a:off x="5341" y="199092"/>
            <a:ext cx="12195760" cy="969818"/>
          </a:xfrm>
          <a:prstGeom prst="rect">
            <a:avLst/>
          </a:prstGeom>
        </p:spPr>
        <p:txBody>
          <a:bodyPr/>
          <a:lstStyle/>
          <a:p>
            <a:pPr algn="ctr"/>
            <a:r>
              <a:rPr lang="en-US">
                <a:latin typeface="+mj-lt"/>
                <a:cs typeface="Arial"/>
              </a:rPr>
              <a:t>Three-Dimensional Standards (2)</a:t>
            </a:r>
          </a:p>
        </p:txBody>
      </p:sp>
      <p:sp>
        <p:nvSpPr>
          <p:cNvPr id="3" name="Rectangle 2">
            <a:extLst>
              <a:ext uri="{FF2B5EF4-FFF2-40B4-BE49-F238E27FC236}">
                <a16:creationId xmlns:a16="http://schemas.microsoft.com/office/drawing/2014/main" id="{E4E41966-F2A0-7A03-5CC8-7B412E82D6E4}"/>
              </a:ext>
              <a:ext uri="{C183D7F6-B498-43B3-948B-1728B52AA6E4}">
                <adec:decorative xmlns:adec="http://schemas.microsoft.com/office/drawing/2017/decorative" val="1"/>
              </a:ext>
            </a:extLst>
          </p:cNvPr>
          <p:cNvSpPr/>
          <p:nvPr/>
        </p:nvSpPr>
        <p:spPr>
          <a:xfrm>
            <a:off x="0" y="5392615"/>
            <a:ext cx="12192000" cy="14653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he twisted 3 stranded rope to show how the science and engineering practices, cross cutting concepts, and disciplinary core ideas weave together to make the performance expectation.">
            <a:extLst>
              <a:ext uri="{FF2B5EF4-FFF2-40B4-BE49-F238E27FC236}">
                <a16:creationId xmlns:a16="http://schemas.microsoft.com/office/drawing/2014/main" id="{FA0D3079-AAFD-84D5-3082-D1C99C2B6047}"/>
              </a:ext>
            </a:extLst>
          </p:cNvPr>
          <p:cNvPicPr>
            <a:picLocks noChangeAspect="1"/>
          </p:cNvPicPr>
          <p:nvPr/>
        </p:nvPicPr>
        <p:blipFill rotWithShape="1">
          <a:blip r:embed="rId3">
            <a:extLst>
              <a:ext uri="{28A0092B-C50C-407E-A947-70E740481C1C}">
                <a14:useLocalDpi xmlns:a14="http://schemas.microsoft.com/office/drawing/2010/main" val="0"/>
              </a:ext>
            </a:extLst>
          </a:blip>
          <a:srcRect l="27849" r="29274"/>
          <a:stretch/>
        </p:blipFill>
        <p:spPr>
          <a:xfrm>
            <a:off x="311652" y="1383941"/>
            <a:ext cx="2934068" cy="4810450"/>
          </a:xfrm>
          <a:prstGeom prst="rect">
            <a:avLst/>
          </a:prstGeom>
          <a:noFill/>
        </p:spPr>
      </p:pic>
      <p:graphicFrame>
        <p:nvGraphicFramePr>
          <p:cNvPr id="5" name="Table 5">
            <a:extLst>
              <a:ext uri="{FF2B5EF4-FFF2-40B4-BE49-F238E27FC236}">
                <a16:creationId xmlns:a16="http://schemas.microsoft.com/office/drawing/2014/main" id="{AD3B041E-36FF-B93C-B764-38B41303CF50}"/>
              </a:ext>
            </a:extLst>
          </p:cNvPr>
          <p:cNvGraphicFramePr>
            <a:graphicFrameLocks noGrp="1"/>
          </p:cNvGraphicFramePr>
          <p:nvPr>
            <p:extLst>
              <p:ext uri="{D42A27DB-BD31-4B8C-83A1-F6EECF244321}">
                <p14:modId xmlns:p14="http://schemas.microsoft.com/office/powerpoint/2010/main" val="1200652519"/>
              </p:ext>
            </p:extLst>
          </p:nvPr>
        </p:nvGraphicFramePr>
        <p:xfrm>
          <a:off x="3439026" y="1313447"/>
          <a:ext cx="8375308" cy="4952965"/>
        </p:xfrm>
        <a:graphic>
          <a:graphicData uri="http://schemas.openxmlformats.org/drawingml/2006/table">
            <a:tbl>
              <a:tblPr firstRow="1" bandRow="1">
                <a:tableStyleId>{5C22544A-7EE6-4342-B048-85BDC9FD1C3A}</a:tableStyleId>
              </a:tblPr>
              <a:tblGrid>
                <a:gridCol w="2774364">
                  <a:extLst>
                    <a:ext uri="{9D8B030D-6E8A-4147-A177-3AD203B41FA5}">
                      <a16:colId xmlns:a16="http://schemas.microsoft.com/office/drawing/2014/main" val="1033161761"/>
                    </a:ext>
                  </a:extLst>
                </a:gridCol>
                <a:gridCol w="3058026">
                  <a:extLst>
                    <a:ext uri="{9D8B030D-6E8A-4147-A177-3AD203B41FA5}">
                      <a16:colId xmlns:a16="http://schemas.microsoft.com/office/drawing/2014/main" val="1160744146"/>
                    </a:ext>
                  </a:extLst>
                </a:gridCol>
                <a:gridCol w="2542918">
                  <a:extLst>
                    <a:ext uri="{9D8B030D-6E8A-4147-A177-3AD203B41FA5}">
                      <a16:colId xmlns:a16="http://schemas.microsoft.com/office/drawing/2014/main" val="2900604725"/>
                    </a:ext>
                  </a:extLst>
                </a:gridCol>
              </a:tblGrid>
              <a:tr h="642051">
                <a:tc>
                  <a:txBody>
                    <a:bodyPr/>
                    <a:lstStyle/>
                    <a:p>
                      <a:r>
                        <a:rPr lang="en-US"/>
                        <a:t>Science and Engineering Practices (SEPs)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Disciplinary Core Ideas </a:t>
                      </a:r>
                    </a:p>
                    <a:p>
                      <a:r>
                        <a:rPr lang="en-US"/>
                        <a:t>(DCIs)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5B1A"/>
                    </a:solidFill>
                  </a:tcPr>
                </a:tc>
                <a:tc>
                  <a:txBody>
                    <a:bodyPr/>
                    <a:lstStyle/>
                    <a:p>
                      <a:r>
                        <a:rPr lang="en-US"/>
                        <a:t>Cross Cutting Concepts (CCCs)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1811D"/>
                    </a:solidFill>
                  </a:tcPr>
                </a:tc>
                <a:extLst>
                  <a:ext uri="{0D108BD9-81ED-4DB2-BD59-A6C34878D82A}">
                    <a16:rowId xmlns:a16="http://schemas.microsoft.com/office/drawing/2014/main" val="1283113999"/>
                  </a:ext>
                </a:extLst>
              </a:tr>
              <a:tr h="4310914">
                <a:tc>
                  <a:txBody>
                    <a:bodyPr/>
                    <a:lstStyle/>
                    <a:p>
                      <a:r>
                        <a:rPr lang="en-US" sz="1200" b="1"/>
                        <a:t>Asking questions or defining problems</a:t>
                      </a:r>
                    </a:p>
                    <a:p>
                      <a:endParaRPr lang="en-US" sz="1200" b="1"/>
                    </a:p>
                    <a:p>
                      <a:r>
                        <a:rPr lang="en-US" sz="1200" b="1"/>
                        <a:t>Developing and using models</a:t>
                      </a:r>
                    </a:p>
                    <a:p>
                      <a:endParaRPr lang="en-US" sz="1200" b="1"/>
                    </a:p>
                    <a:p>
                      <a:r>
                        <a:rPr lang="en-US" sz="1200" b="1"/>
                        <a:t>Planning and carrying out investigations</a:t>
                      </a:r>
                    </a:p>
                    <a:p>
                      <a:endParaRPr lang="en-US" sz="1200" b="1"/>
                    </a:p>
                    <a:p>
                      <a:r>
                        <a:rPr lang="en-US" sz="1200" b="1"/>
                        <a:t>Analyzing and interpreting data</a:t>
                      </a:r>
                    </a:p>
                    <a:p>
                      <a:endParaRPr lang="en-US" sz="1200" b="1"/>
                    </a:p>
                    <a:p>
                      <a:r>
                        <a:rPr lang="en-US" sz="1200" b="1"/>
                        <a:t>Using mathematics and computational thinking</a:t>
                      </a:r>
                    </a:p>
                    <a:p>
                      <a:endParaRPr lang="en-US" sz="1200" b="1"/>
                    </a:p>
                    <a:p>
                      <a:r>
                        <a:rPr lang="en-US" sz="1200" b="1"/>
                        <a:t>Constructing explanations and designing solutions</a:t>
                      </a:r>
                    </a:p>
                    <a:p>
                      <a:endParaRPr lang="en-US" sz="1200" b="1"/>
                    </a:p>
                    <a:p>
                      <a:r>
                        <a:rPr lang="en-US" sz="1200" b="1"/>
                        <a:t>Engaging in argument from evidence</a:t>
                      </a:r>
                    </a:p>
                    <a:p>
                      <a:endParaRPr lang="en-US" sz="1200" b="1"/>
                    </a:p>
                    <a:p>
                      <a:r>
                        <a:rPr lang="en-US" sz="1200" b="1"/>
                        <a:t>Obtaining, evaluating and communicating information</a:t>
                      </a:r>
                    </a:p>
                    <a:p>
                      <a:endParaRPr lang="en-US" sz="1100"/>
                    </a:p>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b="1"/>
                        <a:t>Physical Sciences: </a:t>
                      </a:r>
                    </a:p>
                    <a:p>
                      <a:r>
                        <a:rPr lang="en-US" sz="1200"/>
                        <a:t>     (PS1) Matter and Its Interactions </a:t>
                      </a:r>
                    </a:p>
                    <a:p>
                      <a:r>
                        <a:rPr lang="en-US" sz="1200"/>
                        <a:t>     (PS2) Motion and Stability: Forces and Interactions </a:t>
                      </a:r>
                      <a:endParaRPr lang="en-US"/>
                    </a:p>
                    <a:p>
                      <a:r>
                        <a:rPr lang="en-US" sz="1200"/>
                        <a:t>     (PS3) Energy </a:t>
                      </a:r>
                    </a:p>
                    <a:p>
                      <a:r>
                        <a:rPr lang="en-US" sz="1200"/>
                        <a:t>     (PS4) Waves</a:t>
                      </a:r>
                    </a:p>
                    <a:p>
                      <a:endParaRPr lang="en-US" sz="1200"/>
                    </a:p>
                    <a:p>
                      <a:r>
                        <a:rPr lang="en-US" sz="1200" b="1"/>
                        <a:t>Life Sciences: </a:t>
                      </a:r>
                    </a:p>
                    <a:p>
                      <a:r>
                        <a:rPr lang="en-US" sz="1200"/>
                        <a:t>     (LS1) Molecules to Organisms </a:t>
                      </a:r>
                    </a:p>
                    <a:p>
                      <a:r>
                        <a:rPr lang="en-US" sz="1200"/>
                        <a:t>     (LS2) Ecosystems </a:t>
                      </a:r>
                    </a:p>
                    <a:p>
                      <a:r>
                        <a:rPr lang="en-US" sz="1200"/>
                        <a:t>     (LS3) Heredity </a:t>
                      </a:r>
                    </a:p>
                    <a:p>
                      <a:r>
                        <a:rPr lang="en-US" sz="1200"/>
                        <a:t>     (LS4) Biological Evolution</a:t>
                      </a:r>
                    </a:p>
                    <a:p>
                      <a:endParaRPr lang="en-US" sz="1200"/>
                    </a:p>
                    <a:p>
                      <a:r>
                        <a:rPr lang="en-US" sz="1200" b="1"/>
                        <a:t>Earth and Space Sciences: </a:t>
                      </a:r>
                    </a:p>
                    <a:p>
                      <a:r>
                        <a:rPr lang="en-US" sz="1200"/>
                        <a:t>     (ESS1) Earth’s Place in the Universe</a:t>
                      </a:r>
                    </a:p>
                    <a:p>
                      <a:r>
                        <a:rPr lang="en-US" sz="1200"/>
                        <a:t>     (ESS2) Earth’s Systems </a:t>
                      </a:r>
                    </a:p>
                    <a:p>
                      <a:r>
                        <a:rPr lang="en-US" sz="1200"/>
                        <a:t>     (ESS3) Earth and Human Activity</a:t>
                      </a:r>
                    </a:p>
                    <a:p>
                      <a:endParaRPr lang="en-US" sz="1200"/>
                    </a:p>
                    <a:p>
                      <a:r>
                        <a:rPr lang="en-US" sz="1200" b="1"/>
                        <a:t>Engineering Design: </a:t>
                      </a:r>
                    </a:p>
                    <a:p>
                      <a:r>
                        <a:rPr lang="en-US" sz="1200"/>
                        <a:t>     (ETS1.A) Defining and Delimiting an Engineering Problem</a:t>
                      </a:r>
                    </a:p>
                    <a:p>
                      <a:r>
                        <a:rPr lang="en-US" sz="1200"/>
                        <a:t>     (ETS1.B) Developing Possible Solutions </a:t>
                      </a:r>
                    </a:p>
                    <a:p>
                      <a:r>
                        <a:rPr lang="en-US" sz="1200"/>
                        <a:t>     (ETS1.B) Optimizing the Design Solution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b="1"/>
                        <a:t>Patterns</a:t>
                      </a:r>
                    </a:p>
                    <a:p>
                      <a:endParaRPr lang="en-US" sz="1200" b="1"/>
                    </a:p>
                    <a:p>
                      <a:r>
                        <a:rPr lang="en-US" sz="1200" b="1"/>
                        <a:t>Cause and effect mechanisms and explanation</a:t>
                      </a:r>
                    </a:p>
                    <a:p>
                      <a:endParaRPr lang="en-US" sz="1200" b="1"/>
                    </a:p>
                    <a:p>
                      <a:r>
                        <a:rPr lang="en-US" sz="1200" b="1"/>
                        <a:t>Scale, proportion and quantity</a:t>
                      </a:r>
                    </a:p>
                    <a:p>
                      <a:endParaRPr lang="en-US" sz="1200" b="1"/>
                    </a:p>
                    <a:p>
                      <a:r>
                        <a:rPr lang="en-US" sz="1200" b="1"/>
                        <a:t>Systems and system models</a:t>
                      </a:r>
                    </a:p>
                    <a:p>
                      <a:endParaRPr lang="en-US" sz="1200" b="1"/>
                    </a:p>
                    <a:p>
                      <a:r>
                        <a:rPr lang="en-US" sz="1200" b="1"/>
                        <a:t>Energy and matter flows, cycles and conservation</a:t>
                      </a:r>
                    </a:p>
                    <a:p>
                      <a:endParaRPr lang="en-US" sz="1200" b="1"/>
                    </a:p>
                    <a:p>
                      <a:r>
                        <a:rPr lang="en-US" sz="1200" b="1"/>
                        <a:t>Structure and function</a:t>
                      </a:r>
                    </a:p>
                    <a:p>
                      <a:endParaRPr lang="en-US" sz="1200" b="1"/>
                    </a:p>
                    <a:p>
                      <a:r>
                        <a:rPr lang="en-US" sz="1200" b="1"/>
                        <a:t>Stability and change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58709384"/>
                  </a:ext>
                </a:extLst>
              </a:tr>
            </a:tbl>
          </a:graphicData>
        </a:graphic>
      </p:graphicFrame>
    </p:spTree>
    <p:extLst>
      <p:ext uri="{BB962C8B-B14F-4D97-AF65-F5344CB8AC3E}">
        <p14:creationId xmlns:p14="http://schemas.microsoft.com/office/powerpoint/2010/main" val="36755627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5CFC5B-6275-B5CF-654E-0D0FFCFA48A0}"/>
              </a:ext>
            </a:extLst>
          </p:cNvPr>
          <p:cNvSpPr>
            <a:spLocks noGrp="1"/>
          </p:cNvSpPr>
          <p:nvPr>
            <p:ph type="title"/>
          </p:nvPr>
        </p:nvSpPr>
        <p:spPr>
          <a:xfrm>
            <a:off x="630936" y="640080"/>
            <a:ext cx="4818888" cy="1481328"/>
          </a:xfrm>
        </p:spPr>
        <p:txBody>
          <a:bodyPr anchor="b">
            <a:noAutofit/>
          </a:bodyPr>
          <a:lstStyle/>
          <a:p>
            <a:r>
              <a:rPr lang="en-US" kern="1200">
                <a:latin typeface="+mj-lt"/>
                <a:ea typeface="+mj-ea"/>
                <a:cs typeface="+mj-cs"/>
              </a:rPr>
              <a:t>Disciplinary Core Ideas</a:t>
            </a:r>
            <a:endParaRPr lang="en-US"/>
          </a:p>
        </p:txBody>
      </p:sp>
      <p:sp>
        <p:nvSpPr>
          <p:cNvPr id="67"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C45B4B2-3D7E-94E9-BC26-D319D5BD1FF3}"/>
              </a:ext>
            </a:extLst>
          </p:cNvPr>
          <p:cNvSpPr>
            <a:spLocks noGrp="1"/>
          </p:cNvSpPr>
          <p:nvPr>
            <p:ph idx="1"/>
          </p:nvPr>
        </p:nvSpPr>
        <p:spPr>
          <a:xfrm>
            <a:off x="630936" y="2660904"/>
            <a:ext cx="4550664" cy="2639434"/>
          </a:xfrm>
        </p:spPr>
        <p:txBody>
          <a:bodyPr anchor="t">
            <a:normAutofit/>
          </a:bodyPr>
          <a:lstStyle/>
          <a:p>
            <a:pPr marL="0" indent="0" defTabSz="548640">
              <a:spcAft>
                <a:spcPts val="600"/>
              </a:spcAft>
              <a:buNone/>
            </a:pPr>
            <a:r>
              <a:rPr lang="en-US" sz="2000" kern="1200">
                <a:latin typeface="+mn-lt"/>
                <a:ea typeface="+mn-lt"/>
                <a:cs typeface="+mn-lt"/>
              </a:rPr>
              <a:t>"</a:t>
            </a:r>
            <a:r>
              <a:rPr lang="en-US" sz="2000" b="1" kern="1200">
                <a:latin typeface="+mn-lt"/>
                <a:ea typeface="+mn-lt"/>
                <a:cs typeface="+mn-lt"/>
              </a:rPr>
              <a:t>Core ideas </a:t>
            </a:r>
            <a:r>
              <a:rPr lang="en-US" sz="2000" kern="1200">
                <a:latin typeface="+mn-lt"/>
                <a:ea typeface="+mn-lt"/>
                <a:cs typeface="+mn-lt"/>
              </a:rPr>
              <a:t>are powerful in that they are central to the disciplines of science, provide explanations of phenomena, and are the building blocks for learning within a discipline.”    </a:t>
            </a:r>
          </a:p>
          <a:p>
            <a:pPr marL="0" indent="0" defTabSz="548640">
              <a:spcAft>
                <a:spcPts val="600"/>
              </a:spcAft>
              <a:buNone/>
            </a:pPr>
            <a:r>
              <a:rPr lang="en-US" sz="1600" kern="1200">
                <a:latin typeface="+mn-lt"/>
                <a:ea typeface="+mn-lt"/>
                <a:cs typeface="+mn-lt"/>
              </a:rPr>
              <a:t>- </a:t>
            </a:r>
            <a:r>
              <a:rPr lang="en-US" sz="1400" i="1" u="sng" kern="1200">
                <a:latin typeface="+mn-lt"/>
                <a:ea typeface="+mn-lt"/>
                <a:cs typeface="+mn-lt"/>
              </a:rPr>
              <a:t>Disciplinary Core Ideas Reshaping Teaching and Learning </a:t>
            </a:r>
            <a:endParaRPr lang="en-US" sz="1400" i="1" u="sng" kern="1200">
              <a:latin typeface="+mn-lt"/>
              <a:ea typeface="+mn-ea"/>
              <a:cs typeface="+mn-cs"/>
            </a:endParaRPr>
          </a:p>
          <a:p>
            <a:pPr marL="0" indent="0">
              <a:buNone/>
            </a:pPr>
            <a:endParaRPr lang="en-US" sz="2200"/>
          </a:p>
        </p:txBody>
      </p:sp>
      <p:sp>
        <p:nvSpPr>
          <p:cNvPr id="6" name="Rectangle: Rounded Corners 5">
            <a:extLst>
              <a:ext uri="{FF2B5EF4-FFF2-40B4-BE49-F238E27FC236}">
                <a16:creationId xmlns:a16="http://schemas.microsoft.com/office/drawing/2014/main" id="{278A03C7-D581-D5B9-90B9-AF31BB0DFD7C}"/>
              </a:ext>
              <a:ext uri="{C183D7F6-B498-43B3-948B-1728B52AA6E4}">
                <adec:decorative xmlns:adec="http://schemas.microsoft.com/office/drawing/2017/decorative" val="1"/>
              </a:ext>
            </a:extLst>
          </p:cNvPr>
          <p:cNvSpPr/>
          <p:nvPr/>
        </p:nvSpPr>
        <p:spPr>
          <a:xfrm>
            <a:off x="1695092" y="5595836"/>
            <a:ext cx="7964426" cy="966666"/>
          </a:xfrm>
          <a:prstGeom prst="roundRect">
            <a:avLst/>
          </a:prstGeom>
          <a:solidFill>
            <a:srgbClr val="BC5B1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6">
            <a:extLst>
              <a:ext uri="{FF2B5EF4-FFF2-40B4-BE49-F238E27FC236}">
                <a16:creationId xmlns:a16="http://schemas.microsoft.com/office/drawing/2014/main" id="{6CC558F0-75A0-57B1-A147-F6A57D915CF1}"/>
              </a:ext>
            </a:extLst>
          </p:cNvPr>
          <p:cNvGraphicFramePr>
            <a:graphicFrameLocks/>
          </p:cNvGraphicFramePr>
          <p:nvPr>
            <p:extLst>
              <p:ext uri="{D42A27DB-BD31-4B8C-83A1-F6EECF244321}">
                <p14:modId xmlns:p14="http://schemas.microsoft.com/office/powerpoint/2010/main" val="547744051"/>
              </p:ext>
            </p:extLst>
          </p:nvPr>
        </p:nvGraphicFramePr>
        <p:xfrm>
          <a:off x="5677305" y="379497"/>
          <a:ext cx="5478375" cy="5059680"/>
        </p:xfrm>
        <a:graphic>
          <a:graphicData uri="http://schemas.openxmlformats.org/drawingml/2006/table">
            <a:tbl>
              <a:tblPr firstRow="1" bandRow="1">
                <a:tableStyleId>{5C22544A-7EE6-4342-B048-85BDC9FD1C3A}</a:tableStyleId>
              </a:tblPr>
              <a:tblGrid>
                <a:gridCol w="5478375">
                  <a:extLst>
                    <a:ext uri="{9D8B030D-6E8A-4147-A177-3AD203B41FA5}">
                      <a16:colId xmlns:a16="http://schemas.microsoft.com/office/drawing/2014/main" val="52850220"/>
                    </a:ext>
                  </a:extLst>
                </a:gridCol>
              </a:tblGrid>
              <a:tr h="296418">
                <a:tc>
                  <a:txBody>
                    <a:bodyPr/>
                    <a:lstStyle/>
                    <a:p>
                      <a:pPr fontAlgn="base"/>
                      <a:endParaRPr lang="en-US" sz="2000" b="1">
                        <a:solidFill>
                          <a:schemeClr val="tx1"/>
                        </a:solidFill>
                        <a:effectLst/>
                        <a:highlight>
                          <a:srgbClr val="4472C4"/>
                        </a:highlight>
                        <a:latin typeface="Franklin Gothic Book"/>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C581A"/>
                    </a:solidFill>
                  </a:tcPr>
                </a:tc>
                <a:extLst>
                  <a:ext uri="{0D108BD9-81ED-4DB2-BD59-A6C34878D82A}">
                    <a16:rowId xmlns:a16="http://schemas.microsoft.com/office/drawing/2014/main" val="3145477861"/>
                  </a:ext>
                </a:extLst>
              </a:tr>
              <a:tr h="3603443">
                <a:tc>
                  <a:txBody>
                    <a:bodyPr/>
                    <a:lstStyle/>
                    <a:p>
                      <a:r>
                        <a:rPr lang="en-US" sz="1600" b="1">
                          <a:highlight>
                            <a:srgbClr val="FFFFFF"/>
                          </a:highlight>
                        </a:rPr>
                        <a:t>Physical Sciences: </a:t>
                      </a:r>
                    </a:p>
                    <a:p>
                      <a:r>
                        <a:rPr lang="en-US" sz="1600">
                          <a:highlight>
                            <a:srgbClr val="FFFFFF"/>
                          </a:highlight>
                        </a:rPr>
                        <a:t>     (PS1) Matter and Its Interactions </a:t>
                      </a:r>
                    </a:p>
                    <a:p>
                      <a:r>
                        <a:rPr lang="en-US" sz="1600">
                          <a:highlight>
                            <a:srgbClr val="FFFFFF"/>
                          </a:highlight>
                        </a:rPr>
                        <a:t>     (PS2) Motion and Stability: Forces and Interactions </a:t>
                      </a:r>
                    </a:p>
                    <a:p>
                      <a:r>
                        <a:rPr lang="en-US" sz="1600">
                          <a:highlight>
                            <a:srgbClr val="FFFFFF"/>
                          </a:highlight>
                        </a:rPr>
                        <a:t>     (PS3) Energy </a:t>
                      </a:r>
                    </a:p>
                    <a:p>
                      <a:r>
                        <a:rPr lang="en-US" sz="1600">
                          <a:highlight>
                            <a:srgbClr val="FFFFFF"/>
                          </a:highlight>
                        </a:rPr>
                        <a:t>     (PS4) Waves</a:t>
                      </a:r>
                    </a:p>
                    <a:p>
                      <a:endParaRPr lang="en-US" sz="400">
                        <a:highlight>
                          <a:srgbClr val="FFFFFF"/>
                        </a:highlight>
                      </a:endParaRPr>
                    </a:p>
                    <a:p>
                      <a:r>
                        <a:rPr lang="en-US" sz="1600" b="1">
                          <a:highlight>
                            <a:srgbClr val="FFFFFF"/>
                          </a:highlight>
                        </a:rPr>
                        <a:t>Life Sciences: </a:t>
                      </a:r>
                    </a:p>
                    <a:p>
                      <a:r>
                        <a:rPr lang="en-US" sz="1600">
                          <a:highlight>
                            <a:srgbClr val="FFFFFF"/>
                          </a:highlight>
                        </a:rPr>
                        <a:t>     (LS1) Molecules to Organisms </a:t>
                      </a:r>
                    </a:p>
                    <a:p>
                      <a:r>
                        <a:rPr lang="en-US" sz="1600">
                          <a:highlight>
                            <a:srgbClr val="FFFFFF"/>
                          </a:highlight>
                        </a:rPr>
                        <a:t>     (LS2) Ecosystems </a:t>
                      </a:r>
                    </a:p>
                    <a:p>
                      <a:r>
                        <a:rPr lang="en-US" sz="1600">
                          <a:highlight>
                            <a:srgbClr val="FFFFFF"/>
                          </a:highlight>
                        </a:rPr>
                        <a:t>     (LS3) Heredity </a:t>
                      </a:r>
                    </a:p>
                    <a:p>
                      <a:r>
                        <a:rPr lang="en-US" sz="1600">
                          <a:highlight>
                            <a:srgbClr val="FFFFFF"/>
                          </a:highlight>
                        </a:rPr>
                        <a:t>     (LS4) Biological Evolution</a:t>
                      </a:r>
                    </a:p>
                    <a:p>
                      <a:endParaRPr lang="en-US" sz="400">
                        <a:highlight>
                          <a:srgbClr val="FFFFFF"/>
                        </a:highlight>
                      </a:endParaRPr>
                    </a:p>
                    <a:p>
                      <a:r>
                        <a:rPr lang="en-US" sz="1600" b="1">
                          <a:highlight>
                            <a:srgbClr val="FFFFFF"/>
                          </a:highlight>
                        </a:rPr>
                        <a:t>Earth and Space Sciences: </a:t>
                      </a:r>
                    </a:p>
                    <a:p>
                      <a:r>
                        <a:rPr lang="en-US" sz="1600">
                          <a:highlight>
                            <a:srgbClr val="FFFFFF"/>
                          </a:highlight>
                        </a:rPr>
                        <a:t>     (ESS1) Earth’s Place in the Universe</a:t>
                      </a:r>
                    </a:p>
                    <a:p>
                      <a:r>
                        <a:rPr lang="en-US" sz="1600">
                          <a:highlight>
                            <a:srgbClr val="FFFFFF"/>
                          </a:highlight>
                        </a:rPr>
                        <a:t>     (ESS2) Earth’s Systems </a:t>
                      </a:r>
                    </a:p>
                    <a:p>
                      <a:r>
                        <a:rPr lang="en-US" sz="1600">
                          <a:highlight>
                            <a:srgbClr val="FFFFFF"/>
                          </a:highlight>
                        </a:rPr>
                        <a:t>     (ESS3) Earth and Human Activity</a:t>
                      </a:r>
                    </a:p>
                    <a:p>
                      <a:endParaRPr lang="en-US" sz="400">
                        <a:highlight>
                          <a:srgbClr val="FFFFFF"/>
                        </a:highlight>
                      </a:endParaRPr>
                    </a:p>
                    <a:p>
                      <a:r>
                        <a:rPr lang="en-US" sz="1600" b="1">
                          <a:highlight>
                            <a:srgbClr val="FFFFFF"/>
                          </a:highlight>
                        </a:rPr>
                        <a:t>Engineering Design: </a:t>
                      </a:r>
                    </a:p>
                    <a:p>
                      <a:r>
                        <a:rPr lang="en-US" sz="1600">
                          <a:highlight>
                            <a:srgbClr val="FFFFFF"/>
                          </a:highlight>
                        </a:rPr>
                        <a:t>     (ETS1.A) Defining and Delimiting an Engineering Problem</a:t>
                      </a:r>
                    </a:p>
                    <a:p>
                      <a:r>
                        <a:rPr lang="en-US" sz="1600">
                          <a:highlight>
                            <a:srgbClr val="FFFFFF"/>
                          </a:highlight>
                        </a:rPr>
                        <a:t>     (ETS1.B) Developing Possible Solutions </a:t>
                      </a:r>
                    </a:p>
                    <a:p>
                      <a:r>
                        <a:rPr lang="en-US" sz="1600">
                          <a:highlight>
                            <a:srgbClr val="FFFFFF"/>
                          </a:highlight>
                        </a:rPr>
                        <a:t>     (ETS1.B) Optimizing the Design Solution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19801282"/>
                  </a:ext>
                </a:extLst>
              </a:tr>
            </a:tbl>
          </a:graphicData>
        </a:graphic>
      </p:graphicFrame>
      <p:sp>
        <p:nvSpPr>
          <p:cNvPr id="10" name="TextBox 9">
            <a:extLst>
              <a:ext uri="{FF2B5EF4-FFF2-40B4-BE49-F238E27FC236}">
                <a16:creationId xmlns:a16="http://schemas.microsoft.com/office/drawing/2014/main" id="{E43ECC69-7229-D809-0B30-ECBD041B7642}"/>
              </a:ext>
            </a:extLst>
          </p:cNvPr>
          <p:cNvSpPr txBox="1"/>
          <p:nvPr/>
        </p:nvSpPr>
        <p:spPr>
          <a:xfrm>
            <a:off x="5677305" y="379497"/>
            <a:ext cx="2657715" cy="400110"/>
          </a:xfrm>
          <a:prstGeom prst="rect">
            <a:avLst/>
          </a:prstGeom>
          <a:noFill/>
        </p:spPr>
        <p:txBody>
          <a:bodyPr wrap="none" rtlCol="0">
            <a:spAutoFit/>
          </a:bodyPr>
          <a:lstStyle/>
          <a:p>
            <a:r>
              <a:rPr lang="en-US" sz="2000" b="1">
                <a:solidFill>
                  <a:schemeClr val="bg1"/>
                </a:solidFill>
              </a:rPr>
              <a:t>Disciplinary Core Ideas</a:t>
            </a:r>
          </a:p>
        </p:txBody>
      </p:sp>
      <p:sp>
        <p:nvSpPr>
          <p:cNvPr id="5" name="TextBox 4">
            <a:extLst>
              <a:ext uri="{FF2B5EF4-FFF2-40B4-BE49-F238E27FC236}">
                <a16:creationId xmlns:a16="http://schemas.microsoft.com/office/drawing/2014/main" id="{EF77F4BD-F9DB-1026-7083-D0B02125DE18}"/>
              </a:ext>
            </a:extLst>
          </p:cNvPr>
          <p:cNvSpPr txBox="1"/>
          <p:nvPr/>
        </p:nvSpPr>
        <p:spPr>
          <a:xfrm>
            <a:off x="1695093" y="5647506"/>
            <a:ext cx="7964425" cy="830997"/>
          </a:xfrm>
          <a:prstGeom prst="rect">
            <a:avLst/>
          </a:prstGeom>
          <a:noFill/>
        </p:spPr>
        <p:txBody>
          <a:bodyPr wrap="square" lIns="91440" tIns="45720" rIns="91440" bIns="45720" rtlCol="0" anchor="t">
            <a:spAutoFit/>
          </a:bodyPr>
          <a:lstStyle/>
          <a:p>
            <a:pPr algn="ctr"/>
            <a:r>
              <a:rPr lang="en-US" sz="2400" kern="1200">
                <a:solidFill>
                  <a:schemeClr val="bg1"/>
                </a:solidFill>
                <a:latin typeface="+mn-lt"/>
                <a:ea typeface="+mn-ea"/>
                <a:cs typeface="+mn-cs"/>
              </a:rPr>
              <a:t>How can </a:t>
            </a:r>
            <a:r>
              <a:rPr lang="en-US" sz="2400">
                <a:solidFill>
                  <a:schemeClr val="bg1"/>
                </a:solidFill>
              </a:rPr>
              <a:t>meaningful science </a:t>
            </a:r>
            <a:r>
              <a:rPr lang="en-US" sz="2400" kern="1200">
                <a:solidFill>
                  <a:schemeClr val="bg1"/>
                </a:solidFill>
                <a:latin typeface="+mn-lt"/>
                <a:ea typeface="+mn-ea"/>
                <a:cs typeface="+mn-cs"/>
              </a:rPr>
              <a:t>discourse support </a:t>
            </a:r>
            <a:r>
              <a:rPr lang="en-US" sz="2400">
                <a:solidFill>
                  <a:schemeClr val="bg1"/>
                </a:solidFill>
              </a:rPr>
              <a:t>the understanding of the disciplinary</a:t>
            </a:r>
            <a:r>
              <a:rPr lang="en-US" sz="2400" kern="1200">
                <a:solidFill>
                  <a:schemeClr val="bg1"/>
                </a:solidFill>
                <a:latin typeface="+mn-lt"/>
                <a:ea typeface="+mn-ea"/>
                <a:cs typeface="+mn-cs"/>
              </a:rPr>
              <a:t> core ideas?</a:t>
            </a:r>
            <a:endParaRPr lang="en-US" sz="2400">
              <a:solidFill>
                <a:schemeClr val="bg1"/>
              </a:solidFill>
            </a:endParaRPr>
          </a:p>
        </p:txBody>
      </p:sp>
    </p:spTree>
    <p:extLst>
      <p:ext uri="{BB962C8B-B14F-4D97-AF65-F5344CB8AC3E}">
        <p14:creationId xmlns:p14="http://schemas.microsoft.com/office/powerpoint/2010/main" val="2595107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6F79C9-8866-819C-BF3B-32917655640A}"/>
              </a:ext>
            </a:extLst>
          </p:cNvPr>
          <p:cNvSpPr txBox="1">
            <a:spLocks noGrp="1"/>
          </p:cNvSpPr>
          <p:nvPr>
            <p:ph type="title" idx="4294967295"/>
          </p:nvPr>
        </p:nvSpPr>
        <p:spPr>
          <a:xfrm>
            <a:off x="430168" y="164952"/>
            <a:ext cx="7063510" cy="10152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007780"/>
                </a:solidFill>
                <a:effectLst/>
                <a:uLnTx/>
                <a:uFillTx/>
                <a:latin typeface="+mj-lt"/>
                <a:ea typeface="+mj-ea"/>
                <a:cs typeface="Arial"/>
              </a:rPr>
              <a:t>Review the Standards (1)</a:t>
            </a:r>
          </a:p>
        </p:txBody>
      </p:sp>
      <p:pic>
        <p:nvPicPr>
          <p:cNvPr id="4" name="Content Placeholder 3">
            <a:extLst>
              <a:ext uri="{FF2B5EF4-FFF2-40B4-BE49-F238E27FC236}">
                <a16:creationId xmlns:a16="http://schemas.microsoft.com/office/drawing/2014/main" id="{59B7D81A-BA3A-85C0-A9DC-BE35E1077A68}"/>
              </a:ext>
              <a:ext uri="{C183D7F6-B498-43B3-948B-1728B52AA6E4}">
                <adec:decorative xmlns:adec="http://schemas.microsoft.com/office/drawing/2017/decorative" val="1"/>
              </a:ext>
            </a:extLst>
          </p:cNvPr>
          <p:cNvPicPr>
            <a:picLocks noGrp="1" noChangeAspect="1"/>
          </p:cNvPicPr>
          <p:nvPr>
            <p:ph idx="4294967295"/>
          </p:nvPr>
        </p:nvPicPr>
        <p:blipFill rotWithShape="1">
          <a:blip r:embed="rId3"/>
          <a:srcRect l="2582" r="2926"/>
          <a:stretch/>
        </p:blipFill>
        <p:spPr>
          <a:xfrm>
            <a:off x="430168" y="1760459"/>
            <a:ext cx="7191375" cy="4410075"/>
          </a:xfrm>
        </p:spPr>
      </p:pic>
      <p:sp>
        <p:nvSpPr>
          <p:cNvPr id="5" name="TextBox 4">
            <a:extLst>
              <a:ext uri="{FF2B5EF4-FFF2-40B4-BE49-F238E27FC236}">
                <a16:creationId xmlns:a16="http://schemas.microsoft.com/office/drawing/2014/main" id="{C42AAB8A-A1FC-8EAF-4282-92688D45D78D}"/>
              </a:ext>
            </a:extLst>
          </p:cNvPr>
          <p:cNvSpPr txBox="1"/>
          <p:nvPr/>
        </p:nvSpPr>
        <p:spPr>
          <a:xfrm>
            <a:off x="7960184" y="1652487"/>
            <a:ext cx="3881480"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700" dirty="0">
                <a:ea typeface="Times New Roman"/>
              </a:rPr>
              <a:t>Which standard(s) or part(s) of standards from the </a:t>
            </a:r>
            <a:r>
              <a:rPr lang="en-US" sz="2700" i="1" dirty="0">
                <a:ea typeface="Times New Roman"/>
              </a:rPr>
              <a:t> </a:t>
            </a:r>
            <a:r>
              <a:rPr lang="en-US" sz="2700" i="1" dirty="0">
                <a:solidFill>
                  <a:srgbClr val="0000FF"/>
                </a:solidFill>
                <a:ea typeface="Times New Roman"/>
                <a:hlinkClick r:id="rId4"/>
              </a:rPr>
              <a:t>KAS for Science</a:t>
            </a:r>
            <a:r>
              <a:rPr lang="en-US" sz="2700" dirty="0">
                <a:ea typeface="Times New Roman"/>
              </a:rPr>
              <a:t> are addressed in this lesson?</a:t>
            </a:r>
          </a:p>
          <a:p>
            <a:endParaRPr lang="en-US" sz="2700" dirty="0"/>
          </a:p>
          <a:p>
            <a:r>
              <a:rPr lang="en-US" sz="2700" dirty="0"/>
              <a:t>Consider the DCIs within the lesson. What are the fundamental scientific ideas students will engage?</a:t>
            </a:r>
          </a:p>
        </p:txBody>
      </p:sp>
      <p:sp>
        <p:nvSpPr>
          <p:cNvPr id="2" name="TextBox 1">
            <a:extLst>
              <a:ext uri="{FF2B5EF4-FFF2-40B4-BE49-F238E27FC236}">
                <a16:creationId xmlns:a16="http://schemas.microsoft.com/office/drawing/2014/main" id="{4D518684-A82B-8861-9D45-41DE2574628E}"/>
              </a:ext>
            </a:extLst>
          </p:cNvPr>
          <p:cNvSpPr txBox="1"/>
          <p:nvPr/>
        </p:nvSpPr>
        <p:spPr>
          <a:xfrm>
            <a:off x="430168" y="1014884"/>
            <a:ext cx="11185727" cy="369332"/>
          </a:xfrm>
          <a:prstGeom prst="rect">
            <a:avLst/>
          </a:prstGeom>
          <a:noFill/>
        </p:spPr>
        <p:txBody>
          <a:bodyPr wrap="square" rtlCol="0">
            <a:spAutoFit/>
          </a:bodyPr>
          <a:lstStyle/>
          <a:p>
            <a:r>
              <a:rPr lang="en-US" dirty="0"/>
              <a:t>Navigate to OpenSciEd </a:t>
            </a:r>
            <a:r>
              <a:rPr lang="en-US" dirty="0">
                <a:hlinkClick r:id="rId5"/>
              </a:rPr>
              <a:t>Lesson 2 Teacher Edition of Unit 6.3 Weather, Climate and Water Cycling </a:t>
            </a:r>
            <a:r>
              <a:rPr lang="en-US" dirty="0"/>
              <a:t>on page 59.</a:t>
            </a:r>
          </a:p>
        </p:txBody>
      </p:sp>
    </p:spTree>
    <p:extLst>
      <p:ext uri="{BB962C8B-B14F-4D97-AF65-F5344CB8AC3E}">
        <p14:creationId xmlns:p14="http://schemas.microsoft.com/office/powerpoint/2010/main" val="23066828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5CFC5B-6275-B5CF-654E-0D0FFCFA48A0}"/>
              </a:ext>
            </a:extLst>
          </p:cNvPr>
          <p:cNvSpPr>
            <a:spLocks noGrp="1"/>
          </p:cNvSpPr>
          <p:nvPr>
            <p:ph type="title"/>
          </p:nvPr>
        </p:nvSpPr>
        <p:spPr>
          <a:xfrm>
            <a:off x="487681" y="640080"/>
            <a:ext cx="5465063" cy="1481328"/>
          </a:xfrm>
        </p:spPr>
        <p:txBody>
          <a:bodyPr anchor="b">
            <a:noAutofit/>
          </a:bodyPr>
          <a:lstStyle/>
          <a:p>
            <a:r>
              <a:rPr lang="en-US" kern="1200">
                <a:latin typeface="+mj-lt"/>
                <a:ea typeface="+mj-ea"/>
                <a:cs typeface="+mj-cs"/>
              </a:rPr>
              <a:t>Science and Engineering Practices</a:t>
            </a:r>
            <a:endParaRPr lang="en-US"/>
          </a:p>
        </p:txBody>
      </p:sp>
      <p:sp>
        <p:nvSpPr>
          <p:cNvPr id="67"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B106DC5-E375-0C8F-BCD5-43F938F896F9}"/>
              </a:ext>
            </a:extLst>
          </p:cNvPr>
          <p:cNvSpPr txBox="1"/>
          <p:nvPr/>
        </p:nvSpPr>
        <p:spPr>
          <a:xfrm>
            <a:off x="630936" y="2516164"/>
            <a:ext cx="4834129" cy="2800767"/>
          </a:xfrm>
          <a:prstGeom prst="rect">
            <a:avLst/>
          </a:prstGeom>
          <a:noFill/>
        </p:spPr>
        <p:txBody>
          <a:bodyPr wrap="square" rtlCol="0">
            <a:spAutoFit/>
          </a:bodyPr>
          <a:lstStyle/>
          <a:p>
            <a:r>
              <a:rPr lang="en-US" sz="2000" kern="1200">
                <a:latin typeface="Franklin Gothic Book" panose="020B0503020102020204" pitchFamily="34" charset="0"/>
              </a:rPr>
              <a:t>“When student sensemaking is the focus of the classroom goals and purposes, it becomes critical to use </a:t>
            </a:r>
            <a:r>
              <a:rPr lang="en-US" sz="2000" b="1" kern="1200">
                <a:latin typeface="Franklin Gothic Book" panose="020B0503020102020204" pitchFamily="34" charset="0"/>
              </a:rPr>
              <a:t>science and engineering practices</a:t>
            </a:r>
            <a:r>
              <a:rPr lang="en-US" sz="2000" kern="1200">
                <a:latin typeface="Franklin Gothic Book" panose="020B0503020102020204" pitchFamily="34" charset="0"/>
              </a:rPr>
              <a:t> to make sense of the world.  </a:t>
            </a:r>
            <a:r>
              <a:rPr lang="en-US" sz="2000" b="1" kern="1200">
                <a:latin typeface="Franklin Gothic Book" panose="020B0503020102020204" pitchFamily="34" charset="0"/>
              </a:rPr>
              <a:t>Science and engineering practices </a:t>
            </a:r>
            <a:r>
              <a:rPr lang="en-US" sz="2000" kern="1200">
                <a:latin typeface="Franklin Gothic Book" panose="020B0503020102020204" pitchFamily="34" charset="0"/>
              </a:rPr>
              <a:t>are the way we build, test, refine and use knowledge either to investigate questions or to solve problems.”</a:t>
            </a:r>
          </a:p>
          <a:p>
            <a:pPr algn="r"/>
            <a:r>
              <a:rPr lang="en-US" sz="1600">
                <a:latin typeface="Franklin Gothic Book" panose="020B0503020102020204" pitchFamily="34" charset="0"/>
              </a:rPr>
              <a:t>-Helping Students Make Sense of the World</a:t>
            </a:r>
            <a:endParaRPr lang="en-US"/>
          </a:p>
        </p:txBody>
      </p:sp>
      <p:graphicFrame>
        <p:nvGraphicFramePr>
          <p:cNvPr id="7" name="Table 6">
            <a:extLst>
              <a:ext uri="{FF2B5EF4-FFF2-40B4-BE49-F238E27FC236}">
                <a16:creationId xmlns:a16="http://schemas.microsoft.com/office/drawing/2014/main" id="{A60DF9D7-C80D-FCD2-E371-412C1EA331C9}"/>
              </a:ext>
            </a:extLst>
          </p:cNvPr>
          <p:cNvGraphicFramePr>
            <a:graphicFrameLocks noGrp="1"/>
          </p:cNvGraphicFramePr>
          <p:nvPr>
            <p:extLst>
              <p:ext uri="{D42A27DB-BD31-4B8C-83A1-F6EECF244321}">
                <p14:modId xmlns:p14="http://schemas.microsoft.com/office/powerpoint/2010/main" val="499545"/>
              </p:ext>
            </p:extLst>
          </p:nvPr>
        </p:nvGraphicFramePr>
        <p:xfrm>
          <a:off x="6096001" y="1005841"/>
          <a:ext cx="5465063" cy="3877055"/>
        </p:xfrm>
        <a:graphic>
          <a:graphicData uri="http://schemas.openxmlformats.org/drawingml/2006/table">
            <a:tbl>
              <a:tblPr firstRow="1" bandRow="1">
                <a:tableStyleId>{5C22544A-7EE6-4342-B048-85BDC9FD1C3A}</a:tableStyleId>
              </a:tblPr>
              <a:tblGrid>
                <a:gridCol w="5465063">
                  <a:extLst>
                    <a:ext uri="{9D8B030D-6E8A-4147-A177-3AD203B41FA5}">
                      <a16:colId xmlns:a16="http://schemas.microsoft.com/office/drawing/2014/main" val="52850220"/>
                    </a:ext>
                  </a:extLst>
                </a:gridCol>
              </a:tblGrid>
              <a:tr h="427467">
                <a:tc>
                  <a:txBody>
                    <a:bodyPr/>
                    <a:lstStyle/>
                    <a:p>
                      <a:pPr fontAlgn="base"/>
                      <a:r>
                        <a:rPr lang="en-US" sz="2000" b="1">
                          <a:solidFill>
                            <a:srgbClr val="FFFFFF"/>
                          </a:solidFill>
                          <a:effectLst/>
                          <a:highlight>
                            <a:srgbClr val="4472C4"/>
                          </a:highlight>
                          <a:latin typeface="Franklin Gothic Book"/>
                        </a:rPr>
                        <a:t>Science and Engineering Practices</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3145477861"/>
                  </a:ext>
                </a:extLst>
              </a:tr>
              <a:tr h="3449588">
                <a:tc>
                  <a:txBody>
                    <a:bodyPr/>
                    <a:lstStyle/>
                    <a:p>
                      <a:pPr fontAlgn="base">
                        <a:lnSpc>
                          <a:spcPct val="150000"/>
                        </a:lnSpc>
                      </a:pPr>
                      <a:r>
                        <a:rPr lang="en-US" sz="1800" b="1">
                          <a:effectLst/>
                          <a:highlight>
                            <a:srgbClr val="FFFFFF"/>
                          </a:highlight>
                          <a:latin typeface="Franklin Gothic Book"/>
                        </a:rPr>
                        <a:t>Asking questions or defining problems</a:t>
                      </a:r>
                      <a:endParaRPr lang="en-US" sz="1800">
                        <a:effectLst/>
                        <a:highlight>
                          <a:srgbClr val="FFFFFF"/>
                        </a:highlight>
                        <a:latin typeface="Franklin Gothic Book"/>
                      </a:endParaRPr>
                    </a:p>
                    <a:p>
                      <a:pPr fontAlgn="base">
                        <a:lnSpc>
                          <a:spcPct val="150000"/>
                        </a:lnSpc>
                      </a:pPr>
                      <a:r>
                        <a:rPr lang="en-US" sz="1800" b="1">
                          <a:effectLst/>
                          <a:highlight>
                            <a:srgbClr val="FFFFFF"/>
                          </a:highlight>
                          <a:latin typeface="Franklin Gothic Book"/>
                        </a:rPr>
                        <a:t>Developing and using models</a:t>
                      </a:r>
                      <a:endParaRPr lang="en-US" sz="1800">
                        <a:effectLst/>
                        <a:highlight>
                          <a:srgbClr val="FFFFFF"/>
                        </a:highlight>
                        <a:latin typeface="Franklin Gothic Book"/>
                      </a:endParaRPr>
                    </a:p>
                    <a:p>
                      <a:pPr fontAlgn="base">
                        <a:lnSpc>
                          <a:spcPct val="150000"/>
                        </a:lnSpc>
                      </a:pPr>
                      <a:r>
                        <a:rPr lang="en-US" sz="1800" b="1">
                          <a:effectLst/>
                          <a:highlight>
                            <a:srgbClr val="FFFFFF"/>
                          </a:highlight>
                          <a:latin typeface="Franklin Gothic Book"/>
                        </a:rPr>
                        <a:t>Planning and carrying out investigations</a:t>
                      </a:r>
                      <a:endParaRPr lang="en-US" sz="1800">
                        <a:effectLst/>
                        <a:highlight>
                          <a:srgbClr val="FFFFFF"/>
                        </a:highlight>
                        <a:latin typeface="Franklin Gothic Book"/>
                      </a:endParaRPr>
                    </a:p>
                    <a:p>
                      <a:pPr fontAlgn="base">
                        <a:lnSpc>
                          <a:spcPct val="150000"/>
                        </a:lnSpc>
                      </a:pPr>
                      <a:r>
                        <a:rPr lang="en-US" sz="1800" b="1">
                          <a:effectLst/>
                          <a:highlight>
                            <a:srgbClr val="FFFFFF"/>
                          </a:highlight>
                          <a:latin typeface="Franklin Gothic Book"/>
                        </a:rPr>
                        <a:t>Analyzing and interpreting data</a:t>
                      </a:r>
                      <a:endParaRPr lang="en-US" sz="1800">
                        <a:effectLst/>
                        <a:highlight>
                          <a:srgbClr val="FFFFFF"/>
                        </a:highlight>
                        <a:latin typeface="Franklin Gothic Book"/>
                      </a:endParaRPr>
                    </a:p>
                    <a:p>
                      <a:pPr fontAlgn="base">
                        <a:lnSpc>
                          <a:spcPct val="150000"/>
                        </a:lnSpc>
                      </a:pPr>
                      <a:r>
                        <a:rPr lang="en-US" sz="1800" b="1">
                          <a:effectLst/>
                          <a:highlight>
                            <a:srgbClr val="FFFFFF"/>
                          </a:highlight>
                          <a:latin typeface="Franklin Gothic Book"/>
                        </a:rPr>
                        <a:t>Using mathematics and computational thinking</a:t>
                      </a:r>
                      <a:endParaRPr lang="en-US" sz="1800">
                        <a:effectLst/>
                        <a:highlight>
                          <a:srgbClr val="FFFFFF"/>
                        </a:highlight>
                        <a:latin typeface="Franklin Gothic Book"/>
                      </a:endParaRPr>
                    </a:p>
                    <a:p>
                      <a:pPr fontAlgn="base">
                        <a:lnSpc>
                          <a:spcPct val="150000"/>
                        </a:lnSpc>
                      </a:pPr>
                      <a:r>
                        <a:rPr lang="en-US" sz="1800" b="1">
                          <a:effectLst/>
                          <a:highlight>
                            <a:srgbClr val="FFFFFF"/>
                          </a:highlight>
                          <a:latin typeface="Franklin Gothic Book"/>
                        </a:rPr>
                        <a:t>Constructing explanations and designing solutions</a:t>
                      </a:r>
                      <a:endParaRPr lang="en-US" sz="1800">
                        <a:effectLst/>
                        <a:highlight>
                          <a:srgbClr val="FFFFFF"/>
                        </a:highlight>
                        <a:latin typeface="Franklin Gothic Book"/>
                      </a:endParaRPr>
                    </a:p>
                    <a:p>
                      <a:pPr fontAlgn="base">
                        <a:lnSpc>
                          <a:spcPct val="150000"/>
                        </a:lnSpc>
                      </a:pPr>
                      <a:r>
                        <a:rPr lang="en-US" sz="1800" b="1">
                          <a:effectLst/>
                          <a:highlight>
                            <a:srgbClr val="FFFFFF"/>
                          </a:highlight>
                          <a:latin typeface="Franklin Gothic Book"/>
                        </a:rPr>
                        <a:t>Engaging in argument from evidence</a:t>
                      </a:r>
                      <a:endParaRPr lang="en-US" sz="1800">
                        <a:effectLst/>
                        <a:highlight>
                          <a:srgbClr val="FFFFFF"/>
                        </a:highlight>
                        <a:latin typeface="Franklin Gothic Book"/>
                      </a:endParaRPr>
                    </a:p>
                    <a:p>
                      <a:pPr fontAlgn="base">
                        <a:lnSpc>
                          <a:spcPct val="150000"/>
                        </a:lnSpc>
                      </a:pPr>
                      <a:r>
                        <a:rPr lang="en-US" sz="1800" b="1">
                          <a:effectLst/>
                          <a:highlight>
                            <a:srgbClr val="FFFFFF"/>
                          </a:highlight>
                          <a:latin typeface="Franklin Gothic Book"/>
                        </a:rPr>
                        <a:t>Obtaining, evaluating and communicating information</a:t>
                      </a:r>
                      <a:endParaRPr lang="en-US" sz="1800">
                        <a:effectLst/>
                        <a:highlight>
                          <a:srgbClr val="FFFFFF"/>
                        </a:highlight>
                        <a:latin typeface="Franklin Gothic Book"/>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19801282"/>
                  </a:ext>
                </a:extLst>
              </a:tr>
            </a:tbl>
          </a:graphicData>
        </a:graphic>
      </p:graphicFrame>
      <p:sp>
        <p:nvSpPr>
          <p:cNvPr id="9" name="Rectangle: Rounded Corners 8">
            <a:extLst>
              <a:ext uri="{FF2B5EF4-FFF2-40B4-BE49-F238E27FC236}">
                <a16:creationId xmlns:a16="http://schemas.microsoft.com/office/drawing/2014/main" id="{278A03C7-D581-D5B9-90B9-AF31BB0DFD7C}"/>
              </a:ext>
              <a:ext uri="{C183D7F6-B498-43B3-948B-1728B52AA6E4}">
                <adec:decorative xmlns:adec="http://schemas.microsoft.com/office/drawing/2017/decorative" val="1"/>
              </a:ext>
            </a:extLst>
          </p:cNvPr>
          <p:cNvSpPr/>
          <p:nvPr/>
        </p:nvSpPr>
        <p:spPr>
          <a:xfrm>
            <a:off x="1990344" y="5477610"/>
            <a:ext cx="8211312" cy="947262"/>
          </a:xfrm>
          <a:prstGeom prst="roundRect">
            <a:avLst/>
          </a:prstGeom>
          <a:solidFill>
            <a:srgbClr val="4472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5">
            <a:extLst>
              <a:ext uri="{FF2B5EF4-FFF2-40B4-BE49-F238E27FC236}">
                <a16:creationId xmlns:a16="http://schemas.microsoft.com/office/drawing/2014/main" id="{0006AB3D-FCDC-90BC-EF5C-EA70DEB39D92}"/>
              </a:ext>
            </a:extLst>
          </p:cNvPr>
          <p:cNvSpPr txBox="1"/>
          <p:nvPr/>
        </p:nvSpPr>
        <p:spPr>
          <a:xfrm>
            <a:off x="2545012" y="5535742"/>
            <a:ext cx="7500136"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chemeClr val="bg1"/>
                </a:solidFill>
              </a:rPr>
              <a:t>How can meaningful science discourse support the SEPs?</a:t>
            </a:r>
          </a:p>
        </p:txBody>
      </p:sp>
    </p:spTree>
    <p:extLst>
      <p:ext uri="{BB962C8B-B14F-4D97-AF65-F5344CB8AC3E}">
        <p14:creationId xmlns:p14="http://schemas.microsoft.com/office/powerpoint/2010/main" val="36735832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A4819A8-D6EB-9595-C5AC-1D65B527A913}"/>
              </a:ext>
            </a:extLst>
          </p:cNvPr>
          <p:cNvSpPr txBox="1">
            <a:spLocks noGrp="1"/>
          </p:cNvSpPr>
          <p:nvPr>
            <p:ph type="title" idx="4294967295"/>
          </p:nvPr>
        </p:nvSpPr>
        <p:spPr>
          <a:xfrm>
            <a:off x="558033" y="234783"/>
            <a:ext cx="11633968"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007780"/>
                </a:solidFill>
                <a:effectLst/>
                <a:uLnTx/>
                <a:uFillTx/>
                <a:latin typeface="+mj-lt"/>
                <a:ea typeface="+mj-ea"/>
                <a:cs typeface="+mj-cs"/>
              </a:rPr>
              <a:t>Review the Standards (2)</a:t>
            </a:r>
          </a:p>
        </p:txBody>
      </p:sp>
      <p:pic>
        <p:nvPicPr>
          <p:cNvPr id="5" name="Content Placeholder 3">
            <a:extLst>
              <a:ext uri="{FF2B5EF4-FFF2-40B4-BE49-F238E27FC236}">
                <a16:creationId xmlns:a16="http://schemas.microsoft.com/office/drawing/2014/main" id="{95D85F2B-BE9B-DF01-F3A6-2D881DF64A8C}"/>
              </a:ext>
              <a:ext uri="{C183D7F6-B498-43B3-948B-1728B52AA6E4}">
                <adec:decorative xmlns:adec="http://schemas.microsoft.com/office/drawing/2017/decorative" val="1"/>
              </a:ext>
            </a:extLst>
          </p:cNvPr>
          <p:cNvPicPr>
            <a:picLocks noChangeAspect="1"/>
          </p:cNvPicPr>
          <p:nvPr/>
        </p:nvPicPr>
        <p:blipFill rotWithShape="1">
          <a:blip r:embed="rId3"/>
          <a:srcRect l="2582" r="2926"/>
          <a:stretch/>
        </p:blipFill>
        <p:spPr>
          <a:xfrm>
            <a:off x="558033" y="1360676"/>
            <a:ext cx="7097632" cy="4351338"/>
          </a:xfrm>
          <a:prstGeom prst="rect">
            <a:avLst/>
          </a:prstGeom>
        </p:spPr>
      </p:pic>
      <p:sp>
        <p:nvSpPr>
          <p:cNvPr id="3" name="Content Placeholder 2">
            <a:extLst>
              <a:ext uri="{FF2B5EF4-FFF2-40B4-BE49-F238E27FC236}">
                <a16:creationId xmlns:a16="http://schemas.microsoft.com/office/drawing/2014/main" id="{F4E946A5-177F-DACD-3A4B-A7D74EB5D6A8}"/>
              </a:ext>
            </a:extLst>
          </p:cNvPr>
          <p:cNvSpPr>
            <a:spLocks noGrp="1"/>
          </p:cNvSpPr>
          <p:nvPr>
            <p:ph idx="4294967295"/>
          </p:nvPr>
        </p:nvSpPr>
        <p:spPr>
          <a:xfrm>
            <a:off x="7975945" y="2418089"/>
            <a:ext cx="4110037" cy="2236511"/>
          </a:xfrm>
        </p:spPr>
        <p:txBody>
          <a:bodyPr vert="horz" lIns="91440" tIns="45720" rIns="91440" bIns="45720" rtlCol="0" anchor="t">
            <a:normAutofit/>
          </a:bodyPr>
          <a:lstStyle/>
          <a:p>
            <a:pPr marL="0" indent="0">
              <a:buNone/>
            </a:pPr>
            <a:r>
              <a:rPr lang="en-US">
                <a:solidFill>
                  <a:schemeClr val="tx1"/>
                </a:solidFill>
                <a:latin typeface="+mn-lt"/>
                <a:cs typeface="Arial"/>
              </a:rPr>
              <a:t>Which SEPs from the</a:t>
            </a:r>
            <a:r>
              <a:rPr lang="en-US">
                <a:latin typeface="+mn-lt"/>
                <a:cs typeface="Arial"/>
              </a:rPr>
              <a:t> </a:t>
            </a:r>
          </a:p>
          <a:p>
            <a:pPr marL="0" indent="0">
              <a:buNone/>
            </a:pPr>
            <a:r>
              <a:rPr lang="en-US" i="1">
                <a:latin typeface="+mn-lt"/>
                <a:cs typeface="Arial"/>
                <a:hlinkClick r:id="rId4"/>
              </a:rPr>
              <a:t>KAS for Science</a:t>
            </a:r>
            <a:r>
              <a:rPr lang="en-US">
                <a:latin typeface="+mn-lt"/>
                <a:cs typeface="Arial"/>
              </a:rPr>
              <a:t> </a:t>
            </a:r>
            <a:r>
              <a:rPr lang="en-US">
                <a:solidFill>
                  <a:schemeClr val="tx1"/>
                </a:solidFill>
                <a:latin typeface="+mn-lt"/>
                <a:cs typeface="Arial"/>
              </a:rPr>
              <a:t>are addressed in lesson 2: What are the conditions like on days when it hails?</a:t>
            </a:r>
            <a:endParaRPr lang="en-US">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5806719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5CFC5B-6275-B5CF-654E-0D0FFCFA48A0}"/>
              </a:ext>
            </a:extLst>
          </p:cNvPr>
          <p:cNvSpPr>
            <a:spLocks noGrp="1"/>
          </p:cNvSpPr>
          <p:nvPr>
            <p:ph type="title"/>
          </p:nvPr>
        </p:nvSpPr>
        <p:spPr>
          <a:xfrm>
            <a:off x="630936" y="640080"/>
            <a:ext cx="4818888" cy="1481328"/>
          </a:xfrm>
        </p:spPr>
        <p:txBody>
          <a:bodyPr anchor="b">
            <a:noAutofit/>
          </a:bodyPr>
          <a:lstStyle/>
          <a:p>
            <a:r>
              <a:rPr lang="en-US" kern="1200">
                <a:latin typeface="+mj-lt"/>
                <a:ea typeface="+mj-ea"/>
                <a:cs typeface="+mj-cs"/>
              </a:rPr>
              <a:t>Crosscutting Concepts</a:t>
            </a:r>
            <a:endParaRPr lang="en-US"/>
          </a:p>
        </p:txBody>
      </p:sp>
      <p:sp>
        <p:nvSpPr>
          <p:cNvPr id="67"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B106DC5-E375-0C8F-BCD5-43F938F896F9}"/>
              </a:ext>
            </a:extLst>
          </p:cNvPr>
          <p:cNvSpPr txBox="1"/>
          <p:nvPr/>
        </p:nvSpPr>
        <p:spPr>
          <a:xfrm>
            <a:off x="630936" y="2642616"/>
            <a:ext cx="4818888" cy="2308324"/>
          </a:xfrm>
          <a:prstGeom prst="rect">
            <a:avLst/>
          </a:prstGeom>
          <a:noFill/>
        </p:spPr>
        <p:txBody>
          <a:bodyPr wrap="square" rtlCol="0">
            <a:spAutoFit/>
          </a:bodyPr>
          <a:lstStyle/>
          <a:p>
            <a:r>
              <a:rPr lang="en-US" sz="2000"/>
              <a:t>“Among the most powerful ways that </a:t>
            </a:r>
            <a:r>
              <a:rPr lang="en-US" sz="2000" b="1"/>
              <a:t>CCCs</a:t>
            </a:r>
            <a:r>
              <a:rPr lang="en-US" sz="2000"/>
              <a:t> help students learn science is by providing multiple lenses through which they can make sense of phenomena.”</a:t>
            </a:r>
          </a:p>
          <a:p>
            <a:endParaRPr lang="en-US"/>
          </a:p>
          <a:p>
            <a:r>
              <a:rPr lang="en-US" sz="1400"/>
              <a:t>- </a:t>
            </a:r>
            <a:r>
              <a:rPr lang="en-US" sz="1400" i="1" u="sng"/>
              <a:t>Crosscutting Concepts Strengthening Science and Engineering Learning</a:t>
            </a:r>
          </a:p>
          <a:p>
            <a:endParaRPr lang="en-US"/>
          </a:p>
        </p:txBody>
      </p:sp>
      <p:graphicFrame>
        <p:nvGraphicFramePr>
          <p:cNvPr id="7" name="Table 6">
            <a:extLst>
              <a:ext uri="{FF2B5EF4-FFF2-40B4-BE49-F238E27FC236}">
                <a16:creationId xmlns:a16="http://schemas.microsoft.com/office/drawing/2014/main" id="{A60DF9D7-C80D-FCD2-E371-412C1EA331C9}"/>
              </a:ext>
            </a:extLst>
          </p:cNvPr>
          <p:cNvGraphicFramePr>
            <a:graphicFrameLocks noGrp="1"/>
          </p:cNvGraphicFramePr>
          <p:nvPr>
            <p:extLst>
              <p:ext uri="{D42A27DB-BD31-4B8C-83A1-F6EECF244321}">
                <p14:modId xmlns:p14="http://schemas.microsoft.com/office/powerpoint/2010/main" val="4060319617"/>
              </p:ext>
            </p:extLst>
          </p:nvPr>
        </p:nvGraphicFramePr>
        <p:xfrm>
          <a:off x="6275578" y="1043844"/>
          <a:ext cx="5090668" cy="3621256"/>
        </p:xfrm>
        <a:graphic>
          <a:graphicData uri="http://schemas.openxmlformats.org/drawingml/2006/table">
            <a:tbl>
              <a:tblPr firstRow="1" bandRow="1">
                <a:tableStyleId>{5C22544A-7EE6-4342-B048-85BDC9FD1C3A}</a:tableStyleId>
              </a:tblPr>
              <a:tblGrid>
                <a:gridCol w="5090668">
                  <a:extLst>
                    <a:ext uri="{9D8B030D-6E8A-4147-A177-3AD203B41FA5}">
                      <a16:colId xmlns:a16="http://schemas.microsoft.com/office/drawing/2014/main" val="52850220"/>
                    </a:ext>
                  </a:extLst>
                </a:gridCol>
              </a:tblGrid>
              <a:tr h="543656">
                <a:tc>
                  <a:txBody>
                    <a:bodyPr/>
                    <a:lstStyle/>
                    <a:p>
                      <a:pPr fontAlgn="base"/>
                      <a:r>
                        <a:rPr lang="en-US" sz="2000" b="1">
                          <a:solidFill>
                            <a:schemeClr val="bg1"/>
                          </a:solidFill>
                          <a:effectLst/>
                          <a:latin typeface="Franklin Gothic Book"/>
                        </a:rPr>
                        <a:t>Crosscutting Concepts</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51811D"/>
                    </a:solidFill>
                  </a:tcPr>
                </a:tc>
                <a:extLst>
                  <a:ext uri="{0D108BD9-81ED-4DB2-BD59-A6C34878D82A}">
                    <a16:rowId xmlns:a16="http://schemas.microsoft.com/office/drawing/2014/main" val="3145477861"/>
                  </a:ext>
                </a:extLst>
              </a:tr>
              <a:tr h="3077600">
                <a:tc>
                  <a:txBody>
                    <a:bodyPr/>
                    <a:lstStyle/>
                    <a:p>
                      <a:r>
                        <a:rPr lang="en-US" sz="1800" b="1">
                          <a:highlight>
                            <a:srgbClr val="FFFFFF"/>
                          </a:highlight>
                        </a:rPr>
                        <a:t>Patterns</a:t>
                      </a:r>
                    </a:p>
                    <a:p>
                      <a:endParaRPr lang="en-US" sz="1000" b="1">
                        <a:highlight>
                          <a:srgbClr val="FFFFFF"/>
                        </a:highlight>
                      </a:endParaRPr>
                    </a:p>
                    <a:p>
                      <a:r>
                        <a:rPr lang="en-US" sz="1800" b="1">
                          <a:highlight>
                            <a:srgbClr val="FFFFFF"/>
                          </a:highlight>
                        </a:rPr>
                        <a:t>Cause and effect mechanisms and explanation</a:t>
                      </a:r>
                    </a:p>
                    <a:p>
                      <a:endParaRPr lang="en-US" sz="1000" b="1">
                        <a:highlight>
                          <a:srgbClr val="FFFFFF"/>
                        </a:highlight>
                      </a:endParaRPr>
                    </a:p>
                    <a:p>
                      <a:r>
                        <a:rPr lang="en-US" sz="1800" b="1">
                          <a:highlight>
                            <a:srgbClr val="FFFFFF"/>
                          </a:highlight>
                        </a:rPr>
                        <a:t>Scale, proportion and quantity</a:t>
                      </a:r>
                    </a:p>
                    <a:p>
                      <a:endParaRPr lang="en-US" sz="1000" b="1">
                        <a:highlight>
                          <a:srgbClr val="FFFFFF"/>
                        </a:highlight>
                      </a:endParaRPr>
                    </a:p>
                    <a:p>
                      <a:r>
                        <a:rPr lang="en-US" sz="1800" b="1">
                          <a:highlight>
                            <a:srgbClr val="FFFFFF"/>
                          </a:highlight>
                        </a:rPr>
                        <a:t>Systems and system models</a:t>
                      </a:r>
                    </a:p>
                    <a:p>
                      <a:endParaRPr lang="en-US" sz="1000" b="1">
                        <a:highlight>
                          <a:srgbClr val="FFFFFF"/>
                        </a:highlight>
                      </a:endParaRPr>
                    </a:p>
                    <a:p>
                      <a:r>
                        <a:rPr lang="en-US" sz="1800" b="1">
                          <a:highlight>
                            <a:srgbClr val="FFFFFF"/>
                          </a:highlight>
                        </a:rPr>
                        <a:t>Energy and matter flows, cycles and conservation</a:t>
                      </a:r>
                    </a:p>
                    <a:p>
                      <a:endParaRPr lang="en-US" sz="1000" b="1">
                        <a:highlight>
                          <a:srgbClr val="FFFFFF"/>
                        </a:highlight>
                      </a:endParaRPr>
                    </a:p>
                    <a:p>
                      <a:r>
                        <a:rPr lang="en-US" sz="1800" b="1">
                          <a:highlight>
                            <a:srgbClr val="FFFFFF"/>
                          </a:highlight>
                        </a:rPr>
                        <a:t>Structure and function</a:t>
                      </a:r>
                    </a:p>
                    <a:p>
                      <a:endParaRPr lang="en-US" sz="900" b="1">
                        <a:highlight>
                          <a:srgbClr val="FFFFFF"/>
                        </a:highlight>
                      </a:endParaRPr>
                    </a:p>
                    <a:p>
                      <a:r>
                        <a:rPr lang="en-US" sz="1800" b="1">
                          <a:highlight>
                            <a:srgbClr val="FFFFFF"/>
                          </a:highlight>
                        </a:rPr>
                        <a:t>Stability and change</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19801282"/>
                  </a:ext>
                </a:extLst>
              </a:tr>
            </a:tbl>
          </a:graphicData>
        </a:graphic>
      </p:graphicFrame>
      <p:sp>
        <p:nvSpPr>
          <p:cNvPr id="9" name="Rectangle: Rounded Corners 8">
            <a:extLst>
              <a:ext uri="{FF2B5EF4-FFF2-40B4-BE49-F238E27FC236}">
                <a16:creationId xmlns:a16="http://schemas.microsoft.com/office/drawing/2014/main" id="{278A03C7-D581-D5B9-90B9-AF31BB0DFD7C}"/>
              </a:ext>
              <a:ext uri="{C183D7F6-B498-43B3-948B-1728B52AA6E4}">
                <adec:decorative xmlns:adec="http://schemas.microsoft.com/office/drawing/2017/decorative" val="1"/>
              </a:ext>
            </a:extLst>
          </p:cNvPr>
          <p:cNvSpPr/>
          <p:nvPr/>
        </p:nvSpPr>
        <p:spPr>
          <a:xfrm>
            <a:off x="1975104" y="5316931"/>
            <a:ext cx="8211312" cy="947262"/>
          </a:xfrm>
          <a:prstGeom prst="roundRect">
            <a:avLst/>
          </a:prstGeom>
          <a:solidFill>
            <a:srgbClr val="51811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5">
            <a:extLst>
              <a:ext uri="{FF2B5EF4-FFF2-40B4-BE49-F238E27FC236}">
                <a16:creationId xmlns:a16="http://schemas.microsoft.com/office/drawing/2014/main" id="{0006AB3D-FCDC-90BC-EF5C-EA70DEB39D92}"/>
              </a:ext>
            </a:extLst>
          </p:cNvPr>
          <p:cNvSpPr txBox="1"/>
          <p:nvPr/>
        </p:nvSpPr>
        <p:spPr>
          <a:xfrm>
            <a:off x="2558264" y="5375064"/>
            <a:ext cx="7500136"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chemeClr val="bg1"/>
                </a:solidFill>
              </a:rPr>
              <a:t>How can meaningful science discourse support the CCCs?</a:t>
            </a:r>
          </a:p>
        </p:txBody>
      </p:sp>
    </p:spTree>
    <p:extLst>
      <p:ext uri="{BB962C8B-B14F-4D97-AF65-F5344CB8AC3E}">
        <p14:creationId xmlns:p14="http://schemas.microsoft.com/office/powerpoint/2010/main" val="3396376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6490" y="138422"/>
            <a:ext cx="11679038" cy="1320800"/>
          </a:xfrm>
          <a:prstGeom prst="rect">
            <a:avLst/>
          </a:prstGeom>
        </p:spPr>
        <p:txBody>
          <a:bodyPr>
            <a:normAutofit/>
          </a:bodyPr>
          <a:lstStyle/>
          <a:p>
            <a:r>
              <a:rPr lang="en-US">
                <a:latin typeface="+mj-lt"/>
                <a:cs typeface="Arial"/>
              </a:rPr>
              <a:t>Strategy 2: Establish Group Agreements</a:t>
            </a:r>
            <a:endParaRPr lang="en-US">
              <a:latin typeface="+mj-lt"/>
            </a:endParaRPr>
          </a:p>
        </p:txBody>
      </p:sp>
      <p:sp>
        <p:nvSpPr>
          <p:cNvPr id="6" name="TextBox 5">
            <a:extLst>
              <a:ext uri="{FF2B5EF4-FFF2-40B4-BE49-F238E27FC236}">
                <a16:creationId xmlns:a16="http://schemas.microsoft.com/office/drawing/2014/main" id="{98699DFB-3329-9639-0CC9-07A6E789657F}"/>
              </a:ext>
            </a:extLst>
          </p:cNvPr>
          <p:cNvSpPr txBox="1"/>
          <p:nvPr/>
        </p:nvSpPr>
        <p:spPr>
          <a:xfrm>
            <a:off x="456490" y="1399551"/>
            <a:ext cx="11279020" cy="1328023"/>
          </a:xfrm>
          <a:prstGeom prst="roundRect">
            <a:avLst/>
          </a:prstGeom>
          <a:solidFill>
            <a:srgbClr val="007780"/>
          </a:solidFill>
        </p:spPr>
        <p:txBody>
          <a:bodyPr wrap="square" rtlCol="0">
            <a:spAutoFit/>
          </a:bodyPr>
          <a:lstStyle/>
          <a:p>
            <a:r>
              <a:rPr lang="en-US" b="0" i="0">
                <a:solidFill>
                  <a:schemeClr val="bg1"/>
                </a:solidFill>
                <a:effectLst/>
              </a:rPr>
              <a:t>“As part of their practice, scientists rely on norms of thinking and discourse that enable them to pursue the work of the discipline and communicate with other scientists. In order to successfully engage students in the scientific practices, teachers need to support the development of these norms and routines in their classrooms.” (</a:t>
            </a:r>
            <a:r>
              <a:rPr lang="en-US" b="0" i="0" err="1">
                <a:solidFill>
                  <a:schemeClr val="bg1"/>
                </a:solidFill>
                <a:effectLst/>
              </a:rPr>
              <a:t>TeachingWorks</a:t>
            </a:r>
            <a:r>
              <a:rPr lang="en-US" b="0" i="0">
                <a:solidFill>
                  <a:schemeClr val="bg1"/>
                </a:solidFill>
                <a:effectLst/>
              </a:rPr>
              <a:t>, 2024)</a:t>
            </a:r>
            <a:endParaRPr lang="en-US">
              <a:solidFill>
                <a:schemeClr val="bg1"/>
              </a:solidFill>
            </a:endParaRPr>
          </a:p>
        </p:txBody>
      </p:sp>
      <p:sp>
        <p:nvSpPr>
          <p:cNvPr id="3" name="Text Placeholder 2"/>
          <p:cNvSpPr>
            <a:spLocks noGrp="1"/>
          </p:cNvSpPr>
          <p:nvPr>
            <p:ph type="body" sz="quarter" idx="4294967295"/>
          </p:nvPr>
        </p:nvSpPr>
        <p:spPr>
          <a:xfrm>
            <a:off x="456490" y="3177325"/>
            <a:ext cx="7914497" cy="2928411"/>
          </a:xfrm>
          <a:prstGeom prst="rect">
            <a:avLst/>
          </a:prstGeom>
        </p:spPr>
        <p:txBody>
          <a:bodyPr vert="horz" lIns="91440" tIns="45720" rIns="91440" bIns="45720" rtlCol="0" anchor="t">
            <a:normAutofit/>
          </a:bodyPr>
          <a:lstStyle/>
          <a:p>
            <a:pPr marL="0" indent="0">
              <a:buNone/>
            </a:pPr>
            <a:r>
              <a:rPr lang="en-US" sz="3600" b="1">
                <a:latin typeface="Franklin Gothic Book"/>
                <a:cs typeface="Arial"/>
              </a:rPr>
              <a:t>Our Initial Agreements:</a:t>
            </a:r>
            <a:endParaRPr lang="en-US">
              <a:latin typeface="Franklin Gothic Book"/>
              <a:cs typeface="Arial"/>
            </a:endParaRPr>
          </a:p>
          <a:p>
            <a:r>
              <a:rPr lang="en-US">
                <a:latin typeface="Franklin Gothic Book"/>
                <a:cs typeface="Arial"/>
              </a:rPr>
              <a:t>We share ideas even when we are not sure.</a:t>
            </a:r>
          </a:p>
          <a:p>
            <a:r>
              <a:rPr lang="en-US">
                <a:latin typeface="Franklin Gothic Book"/>
                <a:cs typeface="Arial"/>
              </a:rPr>
              <a:t>We look, listen and consider each other’s ideas.</a:t>
            </a:r>
          </a:p>
          <a:p>
            <a:r>
              <a:rPr lang="en-US">
                <a:latin typeface="Franklin Gothic Book"/>
                <a:cs typeface="Arial"/>
              </a:rPr>
              <a:t>We let our ideas change and grow.</a:t>
            </a:r>
          </a:p>
          <a:p>
            <a:endParaRPr lang="en-US">
              <a:latin typeface="Franklin Gothic Book"/>
              <a:cs typeface="Arial"/>
            </a:endParaRPr>
          </a:p>
          <a:p>
            <a:pPr marL="0" indent="0">
              <a:buNone/>
            </a:pPr>
            <a:endParaRPr lang="en-US">
              <a:latin typeface="Franklin Gothic Book"/>
              <a:cs typeface="Arial"/>
            </a:endParaRPr>
          </a:p>
          <a:p>
            <a:endParaRPr lang="en-US">
              <a:latin typeface="Franklin Gothic Book"/>
              <a:cs typeface="Arial"/>
            </a:endParaRPr>
          </a:p>
          <a:p>
            <a:pPr marL="0" indent="0">
              <a:buNone/>
            </a:pPr>
            <a:endParaRPr lang="en-US">
              <a:cs typeface="Arial"/>
            </a:endParaRPr>
          </a:p>
        </p:txBody>
      </p:sp>
      <p:pic>
        <p:nvPicPr>
          <p:cNvPr id="4" name="Picture 3" descr="A group of people holding puzzle pieces">
            <a:extLst>
              <a:ext uri="{FF2B5EF4-FFF2-40B4-BE49-F238E27FC236}">
                <a16:creationId xmlns:a16="http://schemas.microsoft.com/office/drawing/2014/main" id="{33F91259-44CC-3EC8-689E-2584B24188BD}"/>
              </a:ext>
            </a:extLst>
          </p:cNvPr>
          <p:cNvPicPr>
            <a:picLocks noChangeAspect="1"/>
          </p:cNvPicPr>
          <p:nvPr/>
        </p:nvPicPr>
        <p:blipFill>
          <a:blip r:embed="rId3"/>
          <a:stretch>
            <a:fillRect/>
          </a:stretch>
        </p:blipFill>
        <p:spPr>
          <a:xfrm>
            <a:off x="8724668" y="3057582"/>
            <a:ext cx="2557414" cy="2429586"/>
          </a:xfrm>
          <a:prstGeom prst="rect">
            <a:avLst/>
          </a:prstGeom>
        </p:spPr>
      </p:pic>
    </p:spTree>
    <p:extLst>
      <p:ext uri="{BB962C8B-B14F-4D97-AF65-F5344CB8AC3E}">
        <p14:creationId xmlns:p14="http://schemas.microsoft.com/office/powerpoint/2010/main" val="32993309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B3FDEC-7295-B663-4E74-858EA7991995}"/>
              </a:ext>
            </a:extLst>
          </p:cNvPr>
          <p:cNvSpPr txBox="1">
            <a:spLocks noGrp="1"/>
          </p:cNvSpPr>
          <p:nvPr>
            <p:ph type="title" idx="4294967295"/>
          </p:nvPr>
        </p:nvSpPr>
        <p:spPr>
          <a:xfrm>
            <a:off x="558033" y="234783"/>
            <a:ext cx="11633968"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007780"/>
                </a:solidFill>
                <a:effectLst/>
                <a:uLnTx/>
                <a:uFillTx/>
                <a:latin typeface="+mj-lt"/>
                <a:ea typeface="+mj-ea"/>
                <a:cs typeface="+mj-cs"/>
              </a:rPr>
              <a:t>Review the Standards (3)</a:t>
            </a:r>
          </a:p>
        </p:txBody>
      </p:sp>
      <p:pic>
        <p:nvPicPr>
          <p:cNvPr id="5" name="Content Placeholder 3">
            <a:extLst>
              <a:ext uri="{FF2B5EF4-FFF2-40B4-BE49-F238E27FC236}">
                <a16:creationId xmlns:a16="http://schemas.microsoft.com/office/drawing/2014/main" id="{95D85F2B-BE9B-DF01-F3A6-2D881DF64A8C}"/>
              </a:ext>
              <a:ext uri="{C183D7F6-B498-43B3-948B-1728B52AA6E4}">
                <adec:decorative xmlns:adec="http://schemas.microsoft.com/office/drawing/2017/decorative" val="1"/>
              </a:ext>
            </a:extLst>
          </p:cNvPr>
          <p:cNvPicPr>
            <a:picLocks noChangeAspect="1"/>
          </p:cNvPicPr>
          <p:nvPr/>
        </p:nvPicPr>
        <p:blipFill rotWithShape="1">
          <a:blip r:embed="rId3"/>
          <a:srcRect l="2582" r="2926"/>
          <a:stretch/>
        </p:blipFill>
        <p:spPr>
          <a:xfrm>
            <a:off x="558033" y="1360676"/>
            <a:ext cx="7097632" cy="4351338"/>
          </a:xfrm>
          <a:prstGeom prst="rect">
            <a:avLst/>
          </a:prstGeom>
        </p:spPr>
      </p:pic>
      <p:sp>
        <p:nvSpPr>
          <p:cNvPr id="3" name="Content Placeholder 2">
            <a:extLst>
              <a:ext uri="{FF2B5EF4-FFF2-40B4-BE49-F238E27FC236}">
                <a16:creationId xmlns:a16="http://schemas.microsoft.com/office/drawing/2014/main" id="{F4E946A5-177F-DACD-3A4B-A7D74EB5D6A8}"/>
              </a:ext>
            </a:extLst>
          </p:cNvPr>
          <p:cNvSpPr>
            <a:spLocks noGrp="1"/>
          </p:cNvSpPr>
          <p:nvPr>
            <p:ph idx="4294967295"/>
          </p:nvPr>
        </p:nvSpPr>
        <p:spPr>
          <a:xfrm>
            <a:off x="7962693" y="2411463"/>
            <a:ext cx="4110037" cy="2249763"/>
          </a:xfrm>
        </p:spPr>
        <p:txBody>
          <a:bodyPr vert="horz" lIns="91440" tIns="45720" rIns="91440" bIns="45720" rtlCol="0" anchor="t">
            <a:normAutofit/>
          </a:bodyPr>
          <a:lstStyle/>
          <a:p>
            <a:pPr marL="0" indent="0">
              <a:buNone/>
            </a:pPr>
            <a:r>
              <a:rPr lang="en-US">
                <a:solidFill>
                  <a:schemeClr val="tx1"/>
                </a:solidFill>
                <a:latin typeface="+mn-lt"/>
                <a:cs typeface="Arial"/>
              </a:rPr>
              <a:t>Which CCCs from the</a:t>
            </a:r>
            <a:r>
              <a:rPr lang="en-US">
                <a:latin typeface="+mn-lt"/>
                <a:cs typeface="Arial"/>
              </a:rPr>
              <a:t> </a:t>
            </a:r>
          </a:p>
          <a:p>
            <a:pPr marL="0" indent="0">
              <a:buNone/>
            </a:pPr>
            <a:r>
              <a:rPr lang="en-US" i="1">
                <a:latin typeface="+mn-lt"/>
                <a:cs typeface="Arial"/>
                <a:hlinkClick r:id="rId4"/>
              </a:rPr>
              <a:t>KAS for Science</a:t>
            </a:r>
            <a:r>
              <a:rPr lang="en-US">
                <a:latin typeface="+mn-lt"/>
                <a:cs typeface="Arial"/>
              </a:rPr>
              <a:t> </a:t>
            </a:r>
            <a:r>
              <a:rPr lang="en-US">
                <a:solidFill>
                  <a:schemeClr val="tx1"/>
                </a:solidFill>
                <a:latin typeface="+mn-lt"/>
                <a:cs typeface="Arial"/>
              </a:rPr>
              <a:t>are addressed in lesson 2: What are the conditions like on days when it hails?</a:t>
            </a:r>
            <a:endParaRPr lang="en-US">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3828946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4CCB48E-71EE-6E86-1499-A1B1187CE0C8}"/>
              </a:ext>
            </a:extLst>
          </p:cNvPr>
          <p:cNvSpPr txBox="1">
            <a:spLocks noGrp="1"/>
          </p:cNvSpPr>
          <p:nvPr>
            <p:ph type="title" idx="4294967295"/>
          </p:nvPr>
        </p:nvSpPr>
        <p:spPr>
          <a:xfrm>
            <a:off x="476693" y="150012"/>
            <a:ext cx="10877107"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7780"/>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007780"/>
                </a:solidFill>
                <a:effectLst/>
                <a:uLnTx/>
                <a:uFillTx/>
                <a:latin typeface="+mj-lt"/>
                <a:ea typeface="+mj-ea"/>
                <a:cs typeface="Arial"/>
              </a:rPr>
              <a:t>What are students learning?</a:t>
            </a:r>
            <a:endParaRPr kumimoji="0" lang="en-US" sz="4400" b="0" i="0" u="none" strike="noStrike" kern="1200" cap="none" spc="0" normalizeH="0" baseline="0" noProof="0">
              <a:ln>
                <a:noFill/>
              </a:ln>
              <a:solidFill>
                <a:srgbClr val="007780"/>
              </a:solidFill>
              <a:effectLst/>
              <a:uLnTx/>
              <a:uFillTx/>
              <a:latin typeface="+mj-lt"/>
              <a:ea typeface="+mj-ea"/>
              <a:cs typeface="+mj-cs"/>
            </a:endParaRPr>
          </a:p>
        </p:txBody>
      </p:sp>
      <p:pic>
        <p:nvPicPr>
          <p:cNvPr id="4" name="Picture 3">
            <a:extLst>
              <a:ext uri="{FF2B5EF4-FFF2-40B4-BE49-F238E27FC236}">
                <a16:creationId xmlns:a16="http://schemas.microsoft.com/office/drawing/2014/main" id="{17945A8A-69E7-1DD6-DEB7-C84C66504F4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87585" y="53799"/>
            <a:ext cx="1466215" cy="2405081"/>
          </a:xfrm>
          <a:prstGeom prst="rect">
            <a:avLst/>
          </a:prstGeom>
        </p:spPr>
      </p:pic>
      <p:sp>
        <p:nvSpPr>
          <p:cNvPr id="3" name="Content Placeholder 2">
            <a:extLst>
              <a:ext uri="{FF2B5EF4-FFF2-40B4-BE49-F238E27FC236}">
                <a16:creationId xmlns:a16="http://schemas.microsoft.com/office/drawing/2014/main" id="{5F02AE4C-C340-A3F9-EE89-A4709C3BC125}"/>
              </a:ext>
            </a:extLst>
          </p:cNvPr>
          <p:cNvSpPr>
            <a:spLocks noGrp="1"/>
          </p:cNvSpPr>
          <p:nvPr>
            <p:ph idx="4294967295"/>
          </p:nvPr>
        </p:nvSpPr>
        <p:spPr>
          <a:xfrm>
            <a:off x="7796213" y="2378075"/>
            <a:ext cx="4395787" cy="3292475"/>
          </a:xfrm>
        </p:spPr>
        <p:txBody>
          <a:bodyPr vert="horz" lIns="91440" tIns="45720" rIns="91440" bIns="45720" rtlCol="0" anchor="t">
            <a:noAutofit/>
          </a:bodyPr>
          <a:lstStyle/>
          <a:p>
            <a:pPr marL="0" indent="0">
              <a:buNone/>
            </a:pPr>
            <a:r>
              <a:rPr lang="en-US" sz="2400">
                <a:solidFill>
                  <a:srgbClr val="0B0B0B"/>
                </a:solidFill>
                <a:latin typeface="+mn-lt"/>
                <a:cs typeface="Arial"/>
              </a:rPr>
              <a:t>Write down the following for Lesson 2:</a:t>
            </a:r>
            <a:endParaRPr lang="en-US" sz="2400">
              <a:latin typeface="+mn-lt"/>
              <a:cs typeface="Arial" panose="020B0604020202020204" pitchFamily="34" charset="0"/>
            </a:endParaRPr>
          </a:p>
          <a:p>
            <a:pPr lvl="1"/>
            <a:r>
              <a:rPr lang="en-US" sz="2000">
                <a:solidFill>
                  <a:srgbClr val="0B0B0B"/>
                </a:solidFill>
                <a:latin typeface="+mn-lt"/>
                <a:cs typeface="Arial"/>
              </a:rPr>
              <a:t>The question</a:t>
            </a:r>
            <a:endParaRPr lang="en-US" sz="2000">
              <a:latin typeface="+mn-lt"/>
              <a:cs typeface="Arial"/>
            </a:endParaRPr>
          </a:p>
          <a:p>
            <a:pPr lvl="1"/>
            <a:r>
              <a:rPr lang="en-US" sz="2000">
                <a:solidFill>
                  <a:srgbClr val="0B0B0B"/>
                </a:solidFill>
                <a:latin typeface="+mn-lt"/>
                <a:cs typeface="Arial"/>
              </a:rPr>
              <a:t>Phenomenon/problem/activity</a:t>
            </a:r>
            <a:endParaRPr lang="en-US" sz="2000">
              <a:latin typeface="+mn-lt"/>
              <a:cs typeface="Arial"/>
            </a:endParaRPr>
          </a:p>
          <a:p>
            <a:pPr lvl="1"/>
            <a:r>
              <a:rPr lang="en-US" sz="2000">
                <a:solidFill>
                  <a:srgbClr val="0B0B0B"/>
                </a:solidFill>
                <a:latin typeface="+mn-lt"/>
                <a:cs typeface="Arial"/>
              </a:rPr>
              <a:t>What we figured out</a:t>
            </a:r>
          </a:p>
          <a:p>
            <a:pPr marL="457200" lvl="1" indent="0">
              <a:buNone/>
            </a:pPr>
            <a:endParaRPr lang="en-US" sz="2000">
              <a:solidFill>
                <a:srgbClr val="0B0B0B"/>
              </a:solidFill>
              <a:latin typeface="+mn-lt"/>
              <a:cs typeface="Arial"/>
            </a:endParaRPr>
          </a:p>
          <a:p>
            <a:pPr marL="0" lvl="1" indent="0">
              <a:buNone/>
            </a:pPr>
            <a:r>
              <a:rPr lang="en-US" sz="2000">
                <a:solidFill>
                  <a:srgbClr val="0B0B0B"/>
                </a:solidFill>
                <a:latin typeface="+mn-lt"/>
                <a:cs typeface="Arial"/>
              </a:rPr>
              <a:t>Discuss:</a:t>
            </a:r>
          </a:p>
          <a:p>
            <a:pPr marL="0" lvl="1" indent="0">
              <a:buNone/>
            </a:pPr>
            <a:r>
              <a:rPr lang="en-US" sz="2000">
                <a:solidFill>
                  <a:srgbClr val="0B0B0B"/>
                </a:solidFill>
                <a:latin typeface="+mn-lt"/>
                <a:cs typeface="Arial"/>
              </a:rPr>
              <a:t>How do all three dimensions come together to help students figure out the phenomenon or solve the problem?</a:t>
            </a:r>
          </a:p>
          <a:p>
            <a:endParaRPr lang="en-US" sz="3600">
              <a:cs typeface="Arial"/>
            </a:endParaRPr>
          </a:p>
        </p:txBody>
      </p:sp>
      <p:pic>
        <p:nvPicPr>
          <p:cNvPr id="5" name="Content Placeholder 3">
            <a:extLst>
              <a:ext uri="{FF2B5EF4-FFF2-40B4-BE49-F238E27FC236}">
                <a16:creationId xmlns:a16="http://schemas.microsoft.com/office/drawing/2014/main" id="{B6EE7085-8FB3-8BB3-79E5-672A8D5C2AFF}"/>
              </a:ext>
              <a:ext uri="{C183D7F6-B498-43B3-948B-1728B52AA6E4}">
                <adec:decorative xmlns:adec="http://schemas.microsoft.com/office/drawing/2017/decorative" val="1"/>
              </a:ext>
            </a:extLst>
          </p:cNvPr>
          <p:cNvPicPr>
            <a:picLocks noChangeAspect="1"/>
          </p:cNvPicPr>
          <p:nvPr/>
        </p:nvPicPr>
        <p:blipFill rotWithShape="1">
          <a:blip r:embed="rId4"/>
          <a:srcRect l="2582" r="2926"/>
          <a:stretch/>
        </p:blipFill>
        <p:spPr>
          <a:xfrm>
            <a:off x="476693" y="1475575"/>
            <a:ext cx="7097632" cy="4351338"/>
          </a:xfrm>
          <a:prstGeom prst="rect">
            <a:avLst/>
          </a:prstGeom>
        </p:spPr>
      </p:pic>
    </p:spTree>
    <p:extLst>
      <p:ext uri="{BB962C8B-B14F-4D97-AF65-F5344CB8AC3E}">
        <p14:creationId xmlns:p14="http://schemas.microsoft.com/office/powerpoint/2010/main" val="24597171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 name="Title 2">
            <a:extLst>
              <a:ext uri="{FF2B5EF4-FFF2-40B4-BE49-F238E27FC236}">
                <a16:creationId xmlns:a16="http://schemas.microsoft.com/office/drawing/2014/main" id="{2E693FCA-E0D8-1BF5-1411-7A690FFA1FB3}"/>
              </a:ext>
            </a:extLst>
          </p:cNvPr>
          <p:cNvSpPr>
            <a:spLocks noGrp="1"/>
          </p:cNvSpPr>
          <p:nvPr>
            <p:ph type="title"/>
          </p:nvPr>
        </p:nvSpPr>
        <p:spPr>
          <a:xfrm>
            <a:off x="838200" y="18255"/>
            <a:ext cx="10515600" cy="1325563"/>
          </a:xfrm>
        </p:spPr>
        <p:txBody>
          <a:bodyPr/>
          <a:lstStyle/>
          <a:p>
            <a:r>
              <a:rPr lang="en-US">
                <a:latin typeface="+mj-lt"/>
              </a:rPr>
              <a:t>Session D: Shared Understandings</a:t>
            </a:r>
          </a:p>
        </p:txBody>
      </p:sp>
      <p:sp>
        <p:nvSpPr>
          <p:cNvPr id="4" name="TextBox 3">
            <a:extLst>
              <a:ext uri="{FF2B5EF4-FFF2-40B4-BE49-F238E27FC236}">
                <a16:creationId xmlns:a16="http://schemas.microsoft.com/office/drawing/2014/main" id="{657EA8CD-4A5A-950E-875C-F3DF64B50AB6}"/>
              </a:ext>
            </a:extLst>
          </p:cNvPr>
          <p:cNvSpPr txBox="1"/>
          <p:nvPr/>
        </p:nvSpPr>
        <p:spPr>
          <a:xfrm>
            <a:off x="995082" y="1156447"/>
            <a:ext cx="10009328" cy="4262705"/>
          </a:xfrm>
          <a:prstGeom prst="rect">
            <a:avLst/>
          </a:prstGeom>
          <a:noFill/>
        </p:spPr>
        <p:txBody>
          <a:bodyPr wrap="square" lIns="91440" tIns="45720" rIns="91440" bIns="45720" rtlCol="0" anchor="t">
            <a:spAutoFit/>
          </a:bodyPr>
          <a:lstStyle/>
          <a:p>
            <a:r>
              <a:rPr lang="en-US" sz="2800"/>
              <a:t>Meaningful science discourse…</a:t>
            </a:r>
          </a:p>
          <a:p>
            <a:pPr marL="285750" indent="-285750">
              <a:spcBef>
                <a:spcPts val="600"/>
              </a:spcBef>
              <a:buFont typeface="Arial" panose="020B0604020202020204" pitchFamily="34" charset="0"/>
              <a:buChar char="•"/>
            </a:pPr>
            <a:r>
              <a:rPr lang="en-US" sz="2000" b="1"/>
              <a:t>Provides</a:t>
            </a:r>
            <a:r>
              <a:rPr lang="en-US" sz="2000"/>
              <a:t> a window into student thinking revealing understanding and misunderstanding. </a:t>
            </a:r>
          </a:p>
          <a:p>
            <a:pPr marL="285750" indent="-285750">
              <a:buFont typeface="Arial" panose="020B0604020202020204" pitchFamily="34" charset="0"/>
              <a:buChar char="•"/>
            </a:pPr>
            <a:r>
              <a:rPr lang="en-US" sz="2000" b="1"/>
              <a:t>Allows</a:t>
            </a:r>
            <a:r>
              <a:rPr lang="en-US" sz="2000"/>
              <a:t> students to see ideas from more angles and make links to other concepts and meanings they already have. </a:t>
            </a:r>
          </a:p>
          <a:p>
            <a:pPr marL="285750" indent="-285750">
              <a:buFont typeface="Arial" panose="020B0604020202020204" pitchFamily="34" charset="0"/>
              <a:buChar char="•"/>
            </a:pPr>
            <a:r>
              <a:rPr lang="en-US" sz="2000" b="1"/>
              <a:t>Improves</a:t>
            </a:r>
            <a:r>
              <a:rPr lang="en-US" sz="2000"/>
              <a:t> students’ evidence-based reasoning which translates to improved writing performance. </a:t>
            </a:r>
          </a:p>
          <a:p>
            <a:pPr marL="285750" indent="-285750">
              <a:buFont typeface="Arial" panose="020B0604020202020204" pitchFamily="34" charset="0"/>
              <a:buChar char="•"/>
            </a:pPr>
            <a:r>
              <a:rPr lang="en-US" sz="2000" b="1"/>
              <a:t>Empowers</a:t>
            </a:r>
            <a:r>
              <a:rPr lang="en-US" sz="2000"/>
              <a:t> students to learn science true to the field by communicating about their ideas, data and findings. </a:t>
            </a:r>
          </a:p>
          <a:p>
            <a:pPr marL="285750" indent="-285750">
              <a:buFont typeface="Arial" panose="020B0604020202020204" pitchFamily="34" charset="0"/>
              <a:buChar char="•"/>
            </a:pPr>
            <a:r>
              <a:rPr lang="en-US" sz="2000" b="1"/>
              <a:t>Helps</a:t>
            </a:r>
            <a:r>
              <a:rPr lang="en-US" sz="2000"/>
              <a:t> students develop social skills and motivates them to learn through interacting with others. </a:t>
            </a:r>
          </a:p>
          <a:p>
            <a:pPr marL="285750" indent="-285750">
              <a:buFont typeface="Arial" panose="020B0604020202020204" pitchFamily="34" charset="0"/>
              <a:buChar char="•"/>
            </a:pPr>
            <a:r>
              <a:rPr lang="en-US" sz="2000" b="1"/>
              <a:t>Supports</a:t>
            </a:r>
            <a:r>
              <a:rPr lang="en-US" sz="2000"/>
              <a:t> three-dimensional learning as students work to “figure out” a phenomenon or problem. </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34170692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79A85-7107-A1C6-3208-B975FF485803}"/>
              </a:ext>
            </a:extLst>
          </p:cNvPr>
          <p:cNvSpPr>
            <a:spLocks noGrp="1"/>
          </p:cNvSpPr>
          <p:nvPr>
            <p:ph type="title"/>
          </p:nvPr>
        </p:nvSpPr>
        <p:spPr>
          <a:xfrm>
            <a:off x="1937" y="365125"/>
            <a:ext cx="12188126" cy="1338478"/>
          </a:xfrm>
          <a:solidFill>
            <a:schemeClr val="bg2"/>
          </a:solidFill>
          <a:ln>
            <a:noFill/>
          </a:ln>
        </p:spPr>
        <p:txBody>
          <a:bodyPr>
            <a:normAutofit fontScale="90000"/>
          </a:bodyPr>
          <a:lstStyle/>
          <a:p>
            <a:pPr algn="ctr"/>
            <a:r>
              <a:rPr lang="en-US" sz="5400" b="1">
                <a:latin typeface="+mj-lt"/>
                <a:cs typeface="Arial"/>
              </a:rPr>
              <a:t>After Completing Session D:</a:t>
            </a:r>
            <a:br>
              <a:rPr lang="en-US" sz="5400" b="1">
                <a:latin typeface="+mj-lt"/>
                <a:cs typeface="Arial"/>
              </a:rPr>
            </a:br>
            <a:r>
              <a:rPr lang="en-US" sz="5400" b="1">
                <a:latin typeface="+mj-lt"/>
                <a:cs typeface="Arial"/>
              </a:rPr>
              <a:t> Meta Moment</a:t>
            </a:r>
            <a:endParaRPr lang="en-US" sz="5400" b="1">
              <a:latin typeface="+mj-lt"/>
              <a:cs typeface="Arial" panose="020B0604020202020204" pitchFamily="34" charset="0"/>
            </a:endParaRPr>
          </a:p>
        </p:txBody>
      </p:sp>
      <p:sp>
        <p:nvSpPr>
          <p:cNvPr id="4" name="Content Placeholder 3">
            <a:extLst>
              <a:ext uri="{FF2B5EF4-FFF2-40B4-BE49-F238E27FC236}">
                <a16:creationId xmlns:a16="http://schemas.microsoft.com/office/drawing/2014/main" id="{0902B99D-A64C-47C6-B681-D6109258512E}"/>
              </a:ext>
            </a:extLst>
          </p:cNvPr>
          <p:cNvSpPr>
            <a:spLocks noGrp="1"/>
          </p:cNvSpPr>
          <p:nvPr>
            <p:ph idx="1"/>
          </p:nvPr>
        </p:nvSpPr>
        <p:spPr>
          <a:xfrm>
            <a:off x="838200" y="1825625"/>
            <a:ext cx="10515600" cy="3770503"/>
          </a:xfrm>
        </p:spPr>
        <p:txBody>
          <a:bodyPr vert="horz" lIns="91440" tIns="45720" rIns="91440" bIns="45720" rtlCol="0" anchor="t">
            <a:normAutofit/>
          </a:bodyPr>
          <a:lstStyle/>
          <a:p>
            <a:pPr marL="0" indent="0">
              <a:buClr>
                <a:schemeClr val="dk1"/>
              </a:buClr>
              <a:buSzPts val="990"/>
              <a:buNone/>
            </a:pPr>
            <a:r>
              <a:rPr lang="en-US" sz="4400" b="1" u="sng">
                <a:latin typeface="+mn-lt"/>
                <a:cs typeface="Arial" panose="020B0604020202020204" pitchFamily="34" charset="0"/>
              </a:rPr>
              <a:t>Focus Question</a:t>
            </a:r>
            <a:r>
              <a:rPr lang="en-US" sz="4400">
                <a:latin typeface="+mn-lt"/>
                <a:cs typeface="Arial" panose="020B0604020202020204" pitchFamily="34" charset="0"/>
              </a:rPr>
              <a:t>: </a:t>
            </a:r>
          </a:p>
          <a:p>
            <a:pPr marL="0" indent="0">
              <a:buClr>
                <a:schemeClr val="dk1"/>
              </a:buClr>
              <a:buSzPts val="990"/>
              <a:buNone/>
            </a:pPr>
            <a:endParaRPr lang="en-US" sz="1100">
              <a:latin typeface="+mn-lt"/>
              <a:cs typeface="Arial" panose="020B0604020202020204" pitchFamily="34" charset="0"/>
            </a:endParaRPr>
          </a:p>
          <a:p>
            <a:pPr marL="0" indent="0">
              <a:buNone/>
            </a:pPr>
            <a:r>
              <a:rPr lang="en-US" sz="4400">
                <a:latin typeface="Franklin Gothic Book" panose="020B0503020102020204"/>
                <a:cs typeface="Arial"/>
              </a:rPr>
              <a:t>Why is discourse critical for sensemaking in the science classroom? </a:t>
            </a:r>
          </a:p>
          <a:p>
            <a:pPr marL="0" indent="0">
              <a:buClr>
                <a:schemeClr val="dk1"/>
              </a:buClr>
              <a:buSzPts val="990"/>
              <a:buNone/>
            </a:pPr>
            <a:endParaRPr lang="en-US" sz="4400">
              <a:cs typeface="Arial" panose="020B0604020202020204" pitchFamily="34" charset="0"/>
            </a:endParaRPr>
          </a:p>
        </p:txBody>
      </p:sp>
    </p:spTree>
    <p:extLst>
      <p:ext uri="{BB962C8B-B14F-4D97-AF65-F5344CB8AC3E}">
        <p14:creationId xmlns:p14="http://schemas.microsoft.com/office/powerpoint/2010/main" val="24268407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AB11A-6FA5-211A-0530-FABEEA987449}"/>
              </a:ext>
            </a:extLst>
          </p:cNvPr>
          <p:cNvSpPr>
            <a:spLocks noGrp="1"/>
          </p:cNvSpPr>
          <p:nvPr>
            <p:ph type="title"/>
          </p:nvPr>
        </p:nvSpPr>
        <p:spPr>
          <a:xfrm>
            <a:off x="624499" y="192449"/>
            <a:ext cx="11796888" cy="832104"/>
          </a:xfrm>
        </p:spPr>
        <p:txBody>
          <a:bodyPr>
            <a:normAutofit fontScale="90000"/>
          </a:bodyPr>
          <a:lstStyle/>
          <a:p>
            <a:pPr>
              <a:lnSpc>
                <a:spcPct val="100000"/>
              </a:lnSpc>
            </a:pPr>
            <a:r>
              <a:rPr lang="en-US">
                <a:latin typeface="+mj-lt"/>
              </a:rPr>
              <a:t>Session D: Reflection</a:t>
            </a:r>
            <a:br>
              <a:rPr lang="en-US" sz="4900">
                <a:latin typeface="+mj-lt"/>
              </a:rPr>
            </a:br>
            <a:endParaRPr lang="en-US" sz="3600">
              <a:latin typeface="+mj-lt"/>
            </a:endParaRPr>
          </a:p>
        </p:txBody>
      </p:sp>
      <p:sp>
        <p:nvSpPr>
          <p:cNvPr id="6" name="TextBox 5">
            <a:extLst>
              <a:ext uri="{FF2B5EF4-FFF2-40B4-BE49-F238E27FC236}">
                <a16:creationId xmlns:a16="http://schemas.microsoft.com/office/drawing/2014/main" id="{4CE5F3E6-71A6-069F-2EF2-A8771A6317A9}"/>
              </a:ext>
            </a:extLst>
          </p:cNvPr>
          <p:cNvSpPr txBox="1"/>
          <p:nvPr/>
        </p:nvSpPr>
        <p:spPr>
          <a:xfrm>
            <a:off x="624498" y="681037"/>
            <a:ext cx="11421197" cy="584775"/>
          </a:xfrm>
          <a:prstGeom prst="rect">
            <a:avLst/>
          </a:prstGeom>
          <a:noFill/>
        </p:spPr>
        <p:txBody>
          <a:bodyPr wrap="square" rtlCol="0">
            <a:spAutoFit/>
          </a:bodyPr>
          <a:lstStyle/>
          <a:p>
            <a:r>
              <a:rPr lang="en-US" sz="3200">
                <a:latin typeface="+mj-lt"/>
              </a:rPr>
              <a:t>Take some time to record your thoughts from today’s session.</a:t>
            </a:r>
            <a:endParaRPr lang="en-US" sz="3200"/>
          </a:p>
        </p:txBody>
      </p:sp>
      <p:sp>
        <p:nvSpPr>
          <p:cNvPr id="4" name="Content Placeholder 3">
            <a:extLst>
              <a:ext uri="{FF2B5EF4-FFF2-40B4-BE49-F238E27FC236}">
                <a16:creationId xmlns:a16="http://schemas.microsoft.com/office/drawing/2014/main" id="{CE28EE9B-F644-AB52-7C8A-39E8AA1CB562}"/>
              </a:ext>
            </a:extLst>
          </p:cNvPr>
          <p:cNvSpPr>
            <a:spLocks noGrp="1"/>
          </p:cNvSpPr>
          <p:nvPr>
            <p:ph idx="1"/>
          </p:nvPr>
        </p:nvSpPr>
        <p:spPr>
          <a:xfrm>
            <a:off x="624499" y="1410885"/>
            <a:ext cx="5791199" cy="4393882"/>
          </a:xfrm>
        </p:spPr>
        <p:txBody>
          <a:bodyPr>
            <a:normAutofit/>
          </a:bodyPr>
          <a:lstStyle/>
          <a:p>
            <a:pPr marL="0" indent="0" algn="ctr">
              <a:buNone/>
            </a:pPr>
            <a:r>
              <a:rPr lang="en-US">
                <a:latin typeface="+mn-lt"/>
              </a:rPr>
              <a:t>Most Important Point </a:t>
            </a:r>
          </a:p>
          <a:p>
            <a:pPr marL="0" indent="0" algn="ctr">
              <a:buNone/>
            </a:pPr>
            <a:r>
              <a:rPr lang="en-US">
                <a:latin typeface="+mn-lt"/>
              </a:rPr>
              <a:t>and </a:t>
            </a:r>
          </a:p>
          <a:p>
            <a:pPr marL="0" indent="0" algn="ctr">
              <a:buNone/>
            </a:pPr>
            <a:r>
              <a:rPr lang="en-US">
                <a:latin typeface="+mn-lt"/>
              </a:rPr>
              <a:t>Most Valuable Players</a:t>
            </a:r>
          </a:p>
          <a:p>
            <a:pPr marL="0" indent="0">
              <a:buNone/>
            </a:pPr>
            <a:r>
              <a:rPr lang="en-US" sz="2400">
                <a:latin typeface="+mn-lt"/>
              </a:rPr>
              <a:t>Reflect on your learning through out this session and previous sessions. </a:t>
            </a:r>
          </a:p>
          <a:p>
            <a:pPr>
              <a:buFont typeface="Wingdings" panose="05000000000000000000" pitchFamily="2" charset="2"/>
              <a:buChar char="v"/>
            </a:pPr>
            <a:r>
              <a:rPr lang="en-US" sz="2400">
                <a:latin typeface="+mn-lt"/>
              </a:rPr>
              <a:t>If you had to choose a Most Important Point (MIP), what would it be and why? </a:t>
            </a:r>
          </a:p>
          <a:p>
            <a:pPr>
              <a:buFont typeface="Wingdings" panose="05000000000000000000" pitchFamily="2" charset="2"/>
              <a:buChar char="v"/>
            </a:pPr>
            <a:r>
              <a:rPr lang="en-US" sz="2400">
                <a:latin typeface="+mn-lt"/>
              </a:rPr>
              <a:t>Who would you consider to be your Most Valuable Player(s) (MVPs) in this process and why?</a:t>
            </a:r>
          </a:p>
        </p:txBody>
      </p:sp>
      <p:pic>
        <p:nvPicPr>
          <p:cNvPr id="8" name="Picture 7">
            <a:extLst>
              <a:ext uri="{FF2B5EF4-FFF2-40B4-BE49-F238E27FC236}">
                <a16:creationId xmlns:a16="http://schemas.microsoft.com/office/drawing/2014/main" id="{DCFFCC0C-1052-4991-8C3F-BA42D21A67C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66901" y="1828800"/>
            <a:ext cx="4800600" cy="32004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7035971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764A2-DFEF-E039-953F-20007EA43779}"/>
              </a:ext>
            </a:extLst>
          </p:cNvPr>
          <p:cNvSpPr>
            <a:spLocks noGrp="1"/>
          </p:cNvSpPr>
          <p:nvPr>
            <p:ph type="title"/>
          </p:nvPr>
        </p:nvSpPr>
        <p:spPr>
          <a:xfrm>
            <a:off x="838200" y="365125"/>
            <a:ext cx="11353800" cy="1325563"/>
          </a:xfrm>
        </p:spPr>
        <p:txBody>
          <a:bodyPr>
            <a:normAutofit/>
          </a:bodyPr>
          <a:lstStyle/>
          <a:p>
            <a:r>
              <a:rPr lang="en-US">
                <a:latin typeface="+mj-lt"/>
              </a:rPr>
              <a:t>Session D: Next Steps:  </a:t>
            </a:r>
            <a:br>
              <a:rPr lang="en-US">
                <a:latin typeface="+mj-lt"/>
              </a:rPr>
            </a:br>
            <a:r>
              <a:rPr lang="en-US">
                <a:latin typeface="+mj-lt"/>
              </a:rPr>
              <a:t>Considerations for Implementation</a:t>
            </a:r>
          </a:p>
        </p:txBody>
      </p:sp>
      <p:sp>
        <p:nvSpPr>
          <p:cNvPr id="4" name="TextBox 3">
            <a:extLst>
              <a:ext uri="{FF2B5EF4-FFF2-40B4-BE49-F238E27FC236}">
                <a16:creationId xmlns:a16="http://schemas.microsoft.com/office/drawing/2014/main" id="{79DB749B-2E11-2756-6CF8-51ACE1A21E5F}"/>
              </a:ext>
            </a:extLst>
          </p:cNvPr>
          <p:cNvSpPr txBox="1"/>
          <p:nvPr/>
        </p:nvSpPr>
        <p:spPr>
          <a:xfrm>
            <a:off x="838200" y="1998133"/>
            <a:ext cx="10778067" cy="3862596"/>
          </a:xfrm>
          <a:prstGeom prst="rect">
            <a:avLst/>
          </a:prstGeom>
          <a:noFill/>
        </p:spPr>
        <p:txBody>
          <a:bodyPr wrap="square" lIns="91440" tIns="45720" rIns="91440" bIns="45720" rtlCol="0" anchor="t">
            <a:spAutoFit/>
          </a:bodyPr>
          <a:lstStyle/>
          <a:p>
            <a:pPr indent="-914400"/>
            <a:r>
              <a:rPr lang="en-US" sz="2000" b="1" baseline="0">
                <a:ea typeface="Arial"/>
                <a:cs typeface="Arial"/>
              </a:rPr>
              <a:t>Step 1: </a:t>
            </a:r>
            <a:r>
              <a:rPr lang="en-US" sz="2000" baseline="0">
                <a:ea typeface="Arial"/>
                <a:cs typeface="Arial"/>
              </a:rPr>
              <a:t>Examine and c</a:t>
            </a:r>
            <a:r>
              <a:rPr lang="en-US" sz="2000">
                <a:ea typeface="Arial"/>
                <a:cs typeface="Arial"/>
              </a:rPr>
              <a:t>omplete the </a:t>
            </a:r>
            <a:r>
              <a:rPr lang="en-US" sz="2000">
                <a:ea typeface="Arial"/>
                <a:cs typeface="Arial"/>
                <a:hlinkClick r:id="rId3"/>
              </a:rPr>
              <a:t>Lesson Internalization Protocol </a:t>
            </a:r>
            <a:r>
              <a:rPr lang="en-US" sz="2000">
                <a:ea typeface="Arial"/>
                <a:cs typeface="Arial"/>
              </a:rPr>
              <a:t>for an upcoming </a:t>
            </a:r>
            <a:r>
              <a:rPr lang="en-US" sz="2000" baseline="0">
                <a:ea typeface="Arial"/>
                <a:cs typeface="Arial"/>
              </a:rPr>
              <a:t>lesson </a:t>
            </a:r>
            <a:r>
              <a:rPr lang="en-US" sz="2000">
                <a:ea typeface="Arial"/>
                <a:cs typeface="Arial"/>
              </a:rPr>
              <a:t>in your    </a:t>
            </a:r>
          </a:p>
          <a:p>
            <a:pPr indent="-914400"/>
            <a:r>
              <a:rPr lang="en-US" sz="2000">
                <a:ea typeface="Arial"/>
                <a:cs typeface="Arial"/>
              </a:rPr>
              <a:t>             instructional resource that engages students in meaningful science discourse. </a:t>
            </a:r>
          </a:p>
          <a:p>
            <a:endParaRPr lang="en-US" sz="2000"/>
          </a:p>
          <a:p>
            <a:r>
              <a:rPr lang="en-US" sz="2000" b="1">
                <a:ea typeface="Arial"/>
                <a:cs typeface="Arial"/>
              </a:rPr>
              <a:t>Step 2: </a:t>
            </a:r>
            <a:r>
              <a:rPr lang="en-US" sz="2000">
                <a:ea typeface="Arial"/>
                <a:cs typeface="Arial"/>
              </a:rPr>
              <a:t>Highlight</a:t>
            </a:r>
            <a:r>
              <a:rPr lang="en-US" sz="2000" baseline="0">
                <a:ea typeface="Arial"/>
                <a:cs typeface="Arial"/>
              </a:rPr>
              <a:t> evidence of the students engaging in discourse. </a:t>
            </a:r>
            <a:r>
              <a:rPr lang="en-US" sz="2000">
                <a:ea typeface="Arial"/>
                <a:cs typeface="Arial"/>
              </a:rPr>
              <a:t>​</a:t>
            </a:r>
            <a:endParaRPr lang="en-US" sz="2000"/>
          </a:p>
          <a:p>
            <a:endParaRPr lang="en-US" sz="2000">
              <a:ea typeface="Arial"/>
              <a:cs typeface="Arial"/>
            </a:endParaRPr>
          </a:p>
          <a:p>
            <a:pPr rtl="0"/>
            <a:r>
              <a:rPr lang="en-US" sz="2000" b="1" baseline="0">
                <a:ea typeface="Arial"/>
                <a:cs typeface="Arial"/>
              </a:rPr>
              <a:t>Step 3: </a:t>
            </a:r>
            <a:r>
              <a:rPr lang="en-US" sz="2000" baseline="0">
                <a:ea typeface="Arial"/>
                <a:cs typeface="Arial"/>
              </a:rPr>
              <a:t>Consider the following questions:</a:t>
            </a:r>
            <a:r>
              <a:rPr lang="en-US" sz="2000">
                <a:ea typeface="Arial"/>
                <a:cs typeface="Arial"/>
              </a:rPr>
              <a:t>​</a:t>
            </a:r>
          </a:p>
          <a:p>
            <a:endParaRPr lang="en-US" sz="2000">
              <a:ea typeface="Arial"/>
              <a:cs typeface="Arial"/>
            </a:endParaRPr>
          </a:p>
          <a:p>
            <a:pPr marL="800100" lvl="1" indent="-342900">
              <a:spcAft>
                <a:spcPts val="600"/>
              </a:spcAft>
              <a:buFont typeface="Arial" panose="020B0604020202020204" pitchFamily="34" charset="0"/>
              <a:buChar char="•"/>
            </a:pPr>
            <a:r>
              <a:rPr lang="en-US" sz="2000" baseline="0">
                <a:ea typeface="Arial"/>
                <a:cs typeface="Arial"/>
              </a:rPr>
              <a:t>What is/are the question(s) students are trying to answer through this discussion?</a:t>
            </a:r>
            <a:r>
              <a:rPr lang="en-US" sz="2000">
                <a:ea typeface="Arial"/>
                <a:cs typeface="Arial"/>
              </a:rPr>
              <a:t>​</a:t>
            </a:r>
          </a:p>
          <a:p>
            <a:pPr marL="800100" lvl="1" indent="-342900">
              <a:buFont typeface="Arial" panose="020B0604020202020204" pitchFamily="34" charset="0"/>
              <a:buChar char="•"/>
            </a:pPr>
            <a:r>
              <a:rPr lang="en-US" sz="2000" baseline="0">
                <a:ea typeface="Arial"/>
                <a:cs typeface="Arial"/>
              </a:rPr>
              <a:t>What is the intended outcome of the discussion? (Coming to consensus on something we just experienced? Figuring out improvements to our model? Designing an investigation? Getting students to realize they have new questions?)</a:t>
            </a:r>
            <a:r>
              <a:rPr lang="en-US" sz="2000">
                <a:ea typeface="Arial"/>
                <a:cs typeface="Arial"/>
              </a:rPr>
              <a:t>​</a:t>
            </a:r>
          </a:p>
          <a:p>
            <a:pPr marL="228600" indent="-228600">
              <a:buAutoNum type="arabicPeriod"/>
            </a:pPr>
            <a:endParaRPr lang="en-US" sz="2000">
              <a:latin typeface="Arial"/>
              <a:cs typeface="Arial"/>
            </a:endParaRPr>
          </a:p>
        </p:txBody>
      </p:sp>
    </p:spTree>
    <p:extLst>
      <p:ext uri="{BB962C8B-B14F-4D97-AF65-F5344CB8AC3E}">
        <p14:creationId xmlns:p14="http://schemas.microsoft.com/office/powerpoint/2010/main" val="13602347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17A8-DFA0-945C-E702-337963FCF728}"/>
              </a:ext>
            </a:extLst>
          </p:cNvPr>
          <p:cNvSpPr>
            <a:spLocks noGrp="1"/>
          </p:cNvSpPr>
          <p:nvPr>
            <p:ph type="title"/>
          </p:nvPr>
        </p:nvSpPr>
        <p:spPr>
          <a:xfrm>
            <a:off x="831850" y="1709738"/>
            <a:ext cx="10515600" cy="2852737"/>
          </a:xfrm>
        </p:spPr>
        <p:txBody>
          <a:bodyPr anchor="b">
            <a:normAutofit/>
          </a:bodyPr>
          <a:lstStyle/>
          <a:p>
            <a:r>
              <a:rPr lang="en-US" sz="9600">
                <a:latin typeface="+mj-lt"/>
              </a:rPr>
              <a:t>SESSION E</a:t>
            </a:r>
          </a:p>
        </p:txBody>
      </p:sp>
    </p:spTree>
    <p:extLst>
      <p:ext uri="{BB962C8B-B14F-4D97-AF65-F5344CB8AC3E}">
        <p14:creationId xmlns:p14="http://schemas.microsoft.com/office/powerpoint/2010/main" val="33906512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EE9BA-6744-8635-EF8D-48B2A46C205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EDE65E4-DD42-E527-9DF0-1D1A7EE393A9}"/>
              </a:ext>
              <a:ext uri="{C183D7F6-B498-43B3-948B-1728B52AA6E4}">
                <adec:decorative xmlns:adec="http://schemas.microsoft.com/office/drawing/2017/decorative" val="1"/>
              </a:ext>
            </a:extLst>
          </p:cNvPr>
          <p:cNvSpPr/>
          <p:nvPr/>
        </p:nvSpPr>
        <p:spPr>
          <a:xfrm>
            <a:off x="879657" y="4267201"/>
            <a:ext cx="10600267" cy="765175"/>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9B4D0D-15E0-E553-4614-AD75D9C0FDA4}"/>
              </a:ext>
              <a:ext uri="{C183D7F6-B498-43B3-948B-1728B52AA6E4}">
                <adec:decorative xmlns:adec="http://schemas.microsoft.com/office/drawing/2017/decorative" val="0"/>
              </a:ext>
            </a:extLst>
          </p:cNvPr>
          <p:cNvSpPr>
            <a:spLocks noGrp="1"/>
          </p:cNvSpPr>
          <p:nvPr>
            <p:ph type="title"/>
          </p:nvPr>
        </p:nvSpPr>
        <p:spPr>
          <a:xfrm>
            <a:off x="838200" y="500062"/>
            <a:ext cx="11353800" cy="1325563"/>
          </a:xfrm>
        </p:spPr>
        <p:txBody>
          <a:bodyPr>
            <a:normAutofit/>
          </a:bodyPr>
          <a:lstStyle/>
          <a:p>
            <a:r>
              <a:rPr lang="en-US">
                <a:latin typeface="Franklin Gothic Medium" panose="020B0603020102020204" pitchFamily="34" charset="0"/>
                <a:cs typeface="Arial"/>
              </a:rPr>
              <a:t>Module Goals (5)</a:t>
            </a:r>
          </a:p>
        </p:txBody>
      </p:sp>
      <p:sp>
        <p:nvSpPr>
          <p:cNvPr id="3" name="Content Placeholder 2">
            <a:extLst>
              <a:ext uri="{FF2B5EF4-FFF2-40B4-BE49-F238E27FC236}">
                <a16:creationId xmlns:a16="http://schemas.microsoft.com/office/drawing/2014/main" id="{AD669060-B703-8FAD-EF2C-24C0523032BB}"/>
              </a:ext>
              <a:ext uri="{C183D7F6-B498-43B3-948B-1728B52AA6E4}">
                <adec:decorative xmlns:adec="http://schemas.microsoft.com/office/drawing/2017/decorative" val="0"/>
              </a:ext>
            </a:extLst>
          </p:cNvPr>
          <p:cNvSpPr>
            <a:spLocks noGrp="1"/>
          </p:cNvSpPr>
          <p:nvPr>
            <p:ph idx="1"/>
          </p:nvPr>
        </p:nvSpPr>
        <p:spPr/>
        <p:txBody>
          <a:bodyPr vert="horz" lIns="91440" tIns="45720" rIns="91440" bIns="45720" rtlCol="0" anchor="t">
            <a:normAutofit/>
          </a:bodyPr>
          <a:lstStyle/>
          <a:p>
            <a:r>
              <a:rPr lang="en-US" sz="2400" b="1">
                <a:solidFill>
                  <a:schemeClr val="tx1"/>
                </a:solidFill>
                <a:latin typeface="Franklin Gothic Book"/>
                <a:cs typeface="Arial"/>
              </a:rPr>
              <a:t>Establish </a:t>
            </a:r>
            <a:r>
              <a:rPr lang="en-US" sz="2400">
                <a:solidFill>
                  <a:schemeClr val="tx1"/>
                </a:solidFill>
                <a:latin typeface="Franklin Gothic Book"/>
                <a:cs typeface="Arial"/>
              </a:rPr>
              <a:t>a classroom culture where all learners have access and opportunity to learn through science discourse.</a:t>
            </a:r>
          </a:p>
          <a:p>
            <a:r>
              <a:rPr kumimoji="0" lang="en-US" sz="2400" b="1" i="0" u="none" strike="noStrike" kern="1200" cap="none" spc="0" normalizeH="0" baseline="0" noProof="0">
                <a:ln>
                  <a:noFill/>
                </a:ln>
                <a:solidFill>
                  <a:schemeClr val="tx1"/>
                </a:solidFill>
                <a:effectLst/>
                <a:uLnTx/>
                <a:uFillTx/>
                <a:latin typeface="Franklin Gothic Book"/>
                <a:ea typeface="+mn-ea"/>
                <a:cs typeface="Arial"/>
              </a:rPr>
              <a:t>Develop</a:t>
            </a:r>
            <a:r>
              <a:rPr kumimoji="0" lang="en-US" sz="2400" b="0" i="0" u="none" strike="noStrike" kern="1200" cap="none" spc="0" normalizeH="0" baseline="0" noProof="0">
                <a:ln>
                  <a:noFill/>
                </a:ln>
                <a:solidFill>
                  <a:schemeClr val="tx1"/>
                </a:solidFill>
                <a:effectLst/>
                <a:uLnTx/>
                <a:uFillTx/>
                <a:latin typeface="Franklin Gothic Book"/>
                <a:ea typeface="+mn-ea"/>
                <a:cs typeface="Arial"/>
              </a:rPr>
              <a:t> a collaborative understanding of science discourse that supports all learners in sensemaking</a:t>
            </a:r>
            <a:r>
              <a:rPr lang="en-US" sz="2400">
                <a:solidFill>
                  <a:schemeClr val="tx1"/>
                </a:solidFill>
                <a:latin typeface="Franklin Gothic Book"/>
                <a:cs typeface="Arial"/>
              </a:rPr>
              <a:t>.</a:t>
            </a:r>
          </a:p>
          <a:p>
            <a:r>
              <a:rPr lang="en-US" sz="2400" b="1">
                <a:solidFill>
                  <a:schemeClr val="tx1"/>
                </a:solidFill>
                <a:latin typeface="Franklin Gothic Book"/>
                <a:cs typeface="Arial"/>
              </a:rPr>
              <a:t>Explore</a:t>
            </a:r>
            <a:r>
              <a:rPr lang="en-US" sz="2400">
                <a:solidFill>
                  <a:schemeClr val="tx1"/>
                </a:solidFill>
                <a:latin typeface="Franklin Gothic Book"/>
                <a:cs typeface="Arial"/>
              </a:rPr>
              <a:t> how both teachers and students contribute to science discourse.</a:t>
            </a:r>
          </a:p>
          <a:p>
            <a:r>
              <a:rPr lang="en-US" sz="2400" b="1">
                <a:solidFill>
                  <a:schemeClr val="tx1"/>
                </a:solidFill>
                <a:latin typeface="Franklin Gothic Book"/>
                <a:cs typeface="Arial"/>
              </a:rPr>
              <a:t>Examine</a:t>
            </a:r>
            <a:r>
              <a:rPr lang="en-US" sz="2400">
                <a:solidFill>
                  <a:schemeClr val="tx1"/>
                </a:solidFill>
                <a:latin typeface="Franklin Gothic Book"/>
                <a:cs typeface="Arial"/>
              </a:rPr>
              <a:t> why discourse is critical for sensemaking in the science classroom. </a:t>
            </a:r>
          </a:p>
          <a:p>
            <a:r>
              <a:rPr lang="en-US" sz="2400">
                <a:solidFill>
                  <a:schemeClr val="tx1"/>
                </a:solidFill>
                <a:latin typeface="Franklin Gothic Book"/>
                <a:cs typeface="Arial"/>
              </a:rPr>
              <a:t>Intentionally </a:t>
            </a:r>
            <a:r>
              <a:rPr lang="en-US" sz="2400" b="1">
                <a:solidFill>
                  <a:schemeClr val="tx1"/>
                </a:solidFill>
                <a:latin typeface="Franklin Gothic Book"/>
                <a:cs typeface="Arial"/>
              </a:rPr>
              <a:t>prepare </a:t>
            </a:r>
            <a:r>
              <a:rPr lang="en-US" sz="2400">
                <a:solidFill>
                  <a:schemeClr val="tx1"/>
                </a:solidFill>
                <a:latin typeface="Franklin Gothic Book"/>
                <a:cs typeface="Arial"/>
              </a:rPr>
              <a:t>to facilitate science discourse that supports sensemaking for all learners.</a:t>
            </a:r>
          </a:p>
          <a:p>
            <a:pPr marL="0" indent="0">
              <a:buNone/>
            </a:pPr>
            <a:endParaRPr lang="en-US">
              <a:highlight>
                <a:srgbClr val="FFFF00"/>
              </a:highlight>
              <a:cs typeface="Arial"/>
            </a:endParaRPr>
          </a:p>
        </p:txBody>
      </p:sp>
      <p:sp>
        <p:nvSpPr>
          <p:cNvPr id="5" name="Arrow: Right 4" descr="Arrow to focus in on the first goal, ">
            <a:extLst>
              <a:ext uri="{FF2B5EF4-FFF2-40B4-BE49-F238E27FC236}">
                <a16:creationId xmlns:a16="http://schemas.microsoft.com/office/drawing/2014/main" id="{64BA47E5-97EF-83A7-E8B9-916A0E78710E}"/>
              </a:ext>
              <a:ext uri="{C183D7F6-B498-43B3-948B-1728B52AA6E4}">
                <adec:decorative xmlns:adec="http://schemas.microsoft.com/office/drawing/2017/decorative" val="0"/>
              </a:ext>
            </a:extLst>
          </p:cNvPr>
          <p:cNvSpPr/>
          <p:nvPr/>
        </p:nvSpPr>
        <p:spPr>
          <a:xfrm>
            <a:off x="0" y="4413568"/>
            <a:ext cx="712076" cy="4724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31252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FF787-2049-013E-412D-1D7BB791C3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84406C-5C49-0FC3-28EC-972BCE71A695}"/>
              </a:ext>
            </a:extLst>
          </p:cNvPr>
          <p:cNvSpPr>
            <a:spLocks noGrp="1"/>
          </p:cNvSpPr>
          <p:nvPr>
            <p:ph type="title"/>
          </p:nvPr>
        </p:nvSpPr>
        <p:spPr>
          <a:xfrm>
            <a:off x="619125" y="140294"/>
            <a:ext cx="11572874" cy="1325563"/>
          </a:xfrm>
        </p:spPr>
        <p:txBody>
          <a:bodyPr>
            <a:normAutofit/>
          </a:bodyPr>
          <a:lstStyle/>
          <a:p>
            <a:r>
              <a:rPr lang="en-US">
                <a:latin typeface="Franklin Gothic Medium" panose="020B0603020102020204" pitchFamily="34" charset="0"/>
              </a:rPr>
              <a:t>Sessions Included in This Module (5)</a:t>
            </a:r>
          </a:p>
        </p:txBody>
      </p:sp>
      <p:sp>
        <p:nvSpPr>
          <p:cNvPr id="3" name="Content Placeholder 2">
            <a:extLst>
              <a:ext uri="{FF2B5EF4-FFF2-40B4-BE49-F238E27FC236}">
                <a16:creationId xmlns:a16="http://schemas.microsoft.com/office/drawing/2014/main" id="{24430187-6BC9-318F-34CF-31C976F935A7}"/>
              </a:ext>
            </a:extLst>
          </p:cNvPr>
          <p:cNvSpPr>
            <a:spLocks noGrp="1"/>
          </p:cNvSpPr>
          <p:nvPr>
            <p:ph idx="1"/>
          </p:nvPr>
        </p:nvSpPr>
        <p:spPr>
          <a:xfrm>
            <a:off x="619125" y="1141679"/>
            <a:ext cx="11172825" cy="4902887"/>
          </a:xfrm>
        </p:spPr>
        <p:txBody>
          <a:bodyPr vert="horz" lIns="91440" tIns="45720" rIns="91440" bIns="45720" rtlCol="0" anchor="t">
            <a:noAutofit/>
          </a:bodyPr>
          <a:lstStyle/>
          <a:p>
            <a:pPr marL="0" indent="0">
              <a:buNone/>
            </a:pPr>
            <a:r>
              <a:rPr lang="en-US" sz="1800" b="1" u="sng">
                <a:latin typeface="+mn-lt"/>
                <a:cs typeface="Arial"/>
              </a:rPr>
              <a:t>Session A: </a:t>
            </a:r>
          </a:p>
          <a:p>
            <a:pPr marL="0" indent="0">
              <a:buNone/>
            </a:pPr>
            <a:r>
              <a:rPr lang="en-US" sz="1800">
                <a:latin typeface="+mn-lt"/>
                <a:cs typeface="Arial"/>
              </a:rPr>
              <a:t>How can we establish a classroom culture to ensure all learners have access and opportunity to learn through science discourse?</a:t>
            </a:r>
          </a:p>
          <a:p>
            <a:pPr marL="0" indent="0">
              <a:buNone/>
            </a:pPr>
            <a:r>
              <a:rPr lang="en-US" sz="1800" b="1" u="sng">
                <a:latin typeface="+mn-lt"/>
                <a:cs typeface="Arial"/>
              </a:rPr>
              <a:t>Session B:</a:t>
            </a:r>
          </a:p>
          <a:p>
            <a:pPr marL="0" indent="0">
              <a:buNone/>
            </a:pPr>
            <a:r>
              <a:rPr kumimoji="0" lang="en-US" sz="1800" i="0" u="none" strike="noStrike" kern="1200" cap="none" spc="0" normalizeH="0" baseline="0" noProof="0">
                <a:ln>
                  <a:noFill/>
                </a:ln>
                <a:solidFill>
                  <a:srgbClr val="102649"/>
                </a:solidFill>
                <a:effectLst/>
                <a:uLnTx/>
                <a:uFillTx/>
                <a:latin typeface="+mn-lt"/>
                <a:ea typeface="+mn-ea"/>
                <a:cs typeface="Arial"/>
              </a:rPr>
              <a:t>What is science discourse, and how does it support student sensemaking? </a:t>
            </a:r>
          </a:p>
          <a:p>
            <a:pPr marL="0" indent="0">
              <a:buNone/>
            </a:pPr>
            <a:r>
              <a:rPr lang="en-US" sz="1800" b="1" u="sng">
                <a:latin typeface="+mn-lt"/>
                <a:cs typeface="Arial"/>
              </a:rPr>
              <a:t>Session C:</a:t>
            </a:r>
          </a:p>
          <a:p>
            <a:pPr marL="0" indent="0">
              <a:buNone/>
              <a:defRPr/>
            </a:pPr>
            <a:r>
              <a:rPr lang="en-US" sz="1800">
                <a:latin typeface="+mn-lt"/>
                <a:cs typeface="Arial"/>
              </a:rPr>
              <a:t>How can both teachers and students contribute to science discourse? </a:t>
            </a:r>
          </a:p>
          <a:p>
            <a:pPr marL="0" indent="0">
              <a:buNone/>
            </a:pPr>
            <a:r>
              <a:rPr lang="en-US" sz="1800" b="1" u="sng">
                <a:latin typeface="+mn-lt"/>
                <a:cs typeface="Arial"/>
              </a:rPr>
              <a:t>Session D:</a:t>
            </a:r>
          </a:p>
          <a:p>
            <a:pPr marL="0" indent="0">
              <a:buNone/>
            </a:pPr>
            <a:r>
              <a:rPr kumimoji="0" lang="en-US" sz="1800" b="0" i="0" u="none" strike="noStrike" kern="1200" cap="none" spc="0" normalizeH="0" baseline="0" noProof="0">
                <a:ln>
                  <a:noFill/>
                </a:ln>
                <a:solidFill>
                  <a:srgbClr val="102649"/>
                </a:solidFill>
                <a:effectLst/>
                <a:uLnTx/>
                <a:uFillTx/>
                <a:latin typeface="Franklin Gothic Book" panose="020B0503020102020204"/>
                <a:ea typeface="+mn-ea"/>
                <a:cs typeface="Arial"/>
              </a:rPr>
              <a:t>Why is discourse critical for sensemaking in the science</a:t>
            </a:r>
            <a:r>
              <a:rPr lang="en-US" sz="1800">
                <a:latin typeface="Franklin Gothic Book" panose="020B0503020102020204"/>
                <a:cs typeface="Arial"/>
              </a:rPr>
              <a:t> classroom? </a:t>
            </a:r>
          </a:p>
          <a:p>
            <a:pPr marL="0" indent="0">
              <a:buNone/>
            </a:pPr>
            <a:r>
              <a:rPr lang="en-US" sz="1800" b="1" u="sng">
                <a:latin typeface="+mn-lt"/>
                <a:cs typeface="Arial"/>
              </a:rPr>
              <a:t>Session E</a:t>
            </a:r>
            <a:r>
              <a:rPr lang="en-US" sz="1800" u="sng">
                <a:latin typeface="+mn-lt"/>
                <a:cs typeface="Arial"/>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102649"/>
                </a:solidFill>
                <a:effectLst/>
                <a:uLnTx/>
                <a:uFillTx/>
                <a:latin typeface="Franklin Gothic Book" panose="020B0503020102020204"/>
                <a:ea typeface="+mn-ea"/>
                <a:cs typeface="Arial"/>
              </a:rPr>
              <a:t>How might we intentionally prepare to facilitate </a:t>
            </a:r>
            <a:r>
              <a:rPr lang="en-US" sz="1800">
                <a:latin typeface="Franklin Gothic Book" panose="020B0503020102020204"/>
                <a:cs typeface="Arial"/>
              </a:rPr>
              <a:t>science </a:t>
            </a:r>
            <a:r>
              <a:rPr kumimoji="0" lang="en-US" sz="1800" b="0" i="0" u="none" strike="noStrike" kern="1200" cap="none" spc="0" normalizeH="0" baseline="0" noProof="0">
                <a:ln>
                  <a:noFill/>
                </a:ln>
                <a:solidFill>
                  <a:srgbClr val="102649"/>
                </a:solidFill>
                <a:effectLst/>
                <a:uLnTx/>
                <a:uFillTx/>
                <a:latin typeface="Franklin Gothic Book" panose="020B0503020102020204"/>
                <a:ea typeface="+mn-ea"/>
                <a:cs typeface="Arial"/>
              </a:rPr>
              <a:t>discourse </a:t>
            </a:r>
            <a:r>
              <a:rPr lang="en-US" sz="1800">
                <a:latin typeface="Franklin Gothic Book" panose="020B0503020102020204"/>
                <a:cs typeface="Arial"/>
              </a:rPr>
              <a:t>that </a:t>
            </a:r>
            <a:r>
              <a:rPr kumimoji="0" lang="en-US" sz="1800" b="0" i="0" u="none" strike="noStrike" kern="1200" cap="none" spc="0" normalizeH="0" baseline="0" noProof="0">
                <a:ln>
                  <a:noFill/>
                </a:ln>
                <a:solidFill>
                  <a:srgbClr val="102649"/>
                </a:solidFill>
                <a:effectLst/>
                <a:uLnTx/>
                <a:uFillTx/>
                <a:latin typeface="Franklin Gothic Book" panose="020B0503020102020204"/>
                <a:ea typeface="+mn-ea"/>
                <a:cs typeface="Arial"/>
              </a:rPr>
              <a:t>supports sensemaking for all learners?</a:t>
            </a:r>
            <a:endParaRPr kumimoji="0" lang="en-US" sz="18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0" indent="0">
              <a:buNone/>
            </a:pPr>
            <a:endParaRPr lang="en-US" sz="2200">
              <a:cs typeface="Arial" panose="020B0604020202020204" pitchFamily="34" charset="0"/>
            </a:endParaRPr>
          </a:p>
        </p:txBody>
      </p:sp>
      <p:sp>
        <p:nvSpPr>
          <p:cNvPr id="4" name="Arrow: Right 3" descr="Arrow pointing to goal one: establish a learning environment where all students have equitable access and opportunity to learn through discourse.">
            <a:extLst>
              <a:ext uri="{FF2B5EF4-FFF2-40B4-BE49-F238E27FC236}">
                <a16:creationId xmlns:a16="http://schemas.microsoft.com/office/drawing/2014/main" id="{7FB83987-F04C-7AB9-8D3C-DC6729FED02B}"/>
              </a:ext>
            </a:extLst>
          </p:cNvPr>
          <p:cNvSpPr/>
          <p:nvPr/>
        </p:nvSpPr>
        <p:spPr>
          <a:xfrm>
            <a:off x="0" y="4344523"/>
            <a:ext cx="619125" cy="50010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166793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4BB9E-2314-9F93-5715-9A2836147E51}"/>
              </a:ext>
            </a:extLst>
          </p:cNvPr>
          <p:cNvSpPr>
            <a:spLocks noGrp="1"/>
          </p:cNvSpPr>
          <p:nvPr>
            <p:ph type="title"/>
          </p:nvPr>
        </p:nvSpPr>
        <p:spPr>
          <a:xfrm>
            <a:off x="383092" y="940054"/>
            <a:ext cx="11705190" cy="889000"/>
          </a:xfrm>
        </p:spPr>
        <p:txBody>
          <a:bodyPr>
            <a:normAutofit/>
          </a:bodyPr>
          <a:lstStyle/>
          <a:p>
            <a:r>
              <a:rPr lang="en-US">
                <a:latin typeface="+mj-lt"/>
                <a:cs typeface="Arial"/>
              </a:rPr>
              <a:t>Revisiting Group Agreements</a:t>
            </a:r>
          </a:p>
          <a:p>
            <a:endParaRPr lang="en-US">
              <a:cs typeface="Arial"/>
            </a:endParaRPr>
          </a:p>
        </p:txBody>
      </p:sp>
      <p:sp>
        <p:nvSpPr>
          <p:cNvPr id="10" name="Oval 9" descr="Green circle">
            <a:extLst>
              <a:ext uri="{FF2B5EF4-FFF2-40B4-BE49-F238E27FC236}">
                <a16:creationId xmlns:a16="http://schemas.microsoft.com/office/drawing/2014/main" id="{5EEC1B42-10B5-49E2-F11B-D3C6324D9ABD}"/>
              </a:ext>
            </a:extLst>
          </p:cNvPr>
          <p:cNvSpPr/>
          <p:nvPr/>
        </p:nvSpPr>
        <p:spPr>
          <a:xfrm>
            <a:off x="490379" y="3651059"/>
            <a:ext cx="920750" cy="889000"/>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924C242-08CE-122B-D7FD-11276C24D8F0}"/>
              </a:ext>
            </a:extLst>
          </p:cNvPr>
          <p:cNvSpPr txBox="1"/>
          <p:nvPr/>
        </p:nvSpPr>
        <p:spPr>
          <a:xfrm>
            <a:off x="1518416" y="1877817"/>
            <a:ext cx="454036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ea typeface="Cabin"/>
                <a:cs typeface="Cabin"/>
              </a:rPr>
              <a:t>Place a plus sign next to where you think we are doing well as a learning community.</a:t>
            </a:r>
            <a:endParaRPr lang="en-US"/>
          </a:p>
        </p:txBody>
      </p:sp>
      <p:sp>
        <p:nvSpPr>
          <p:cNvPr id="9" name="TextBox 8">
            <a:extLst>
              <a:ext uri="{FF2B5EF4-FFF2-40B4-BE49-F238E27FC236}">
                <a16:creationId xmlns:a16="http://schemas.microsoft.com/office/drawing/2014/main" id="{310399DC-1068-0390-7CF9-3756751905C5}"/>
              </a:ext>
            </a:extLst>
          </p:cNvPr>
          <p:cNvSpPr txBox="1"/>
          <p:nvPr/>
        </p:nvSpPr>
        <p:spPr>
          <a:xfrm>
            <a:off x="1548189" y="3513199"/>
            <a:ext cx="449570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Cabin"/>
                <a:cs typeface="Cabin"/>
              </a:rPr>
              <a:t>Place a dot near where you think we could improve/continue to work.</a:t>
            </a:r>
            <a:endParaRPr lang="en-US"/>
          </a:p>
        </p:txBody>
      </p:sp>
      <p:sp>
        <p:nvSpPr>
          <p:cNvPr id="6" name="TextBox 5">
            <a:extLst>
              <a:ext uri="{FF2B5EF4-FFF2-40B4-BE49-F238E27FC236}">
                <a16:creationId xmlns:a16="http://schemas.microsoft.com/office/drawing/2014/main" id="{1FFEF8AD-285B-991C-E61E-C9CAD64C6974}"/>
              </a:ext>
            </a:extLst>
          </p:cNvPr>
          <p:cNvSpPr txBox="1"/>
          <p:nvPr/>
        </p:nvSpPr>
        <p:spPr>
          <a:xfrm>
            <a:off x="6478624" y="1864455"/>
            <a:ext cx="5099542" cy="2675604"/>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02649"/>
                </a:solidFill>
                <a:effectLst/>
                <a:uLnTx/>
                <a:uFillTx/>
                <a:latin typeface="Franklin Gothic Book"/>
                <a:ea typeface="+mn-ea"/>
                <a:cs typeface="Arial"/>
              </a:rPr>
              <a:t>We share ideas even when we are not sure.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02649"/>
                </a:solidFill>
                <a:effectLst/>
                <a:uLnTx/>
                <a:uFillTx/>
                <a:latin typeface="Franklin Gothic Book"/>
                <a:ea typeface="+mn-ea"/>
                <a:cs typeface="Arial"/>
              </a:rPr>
              <a:t>We look, listen and consider each other’s ideas.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02649"/>
                </a:solidFill>
                <a:effectLst/>
                <a:uLnTx/>
                <a:uFillTx/>
                <a:latin typeface="Franklin Gothic Book"/>
                <a:ea typeface="+mn-ea"/>
                <a:cs typeface="Arial"/>
              </a:rPr>
              <a:t>We let our ideas change and grow.</a:t>
            </a:r>
          </a:p>
        </p:txBody>
      </p:sp>
      <p:sp>
        <p:nvSpPr>
          <p:cNvPr id="4" name="Cross 3">
            <a:extLst>
              <a:ext uri="{FF2B5EF4-FFF2-40B4-BE49-F238E27FC236}">
                <a16:creationId xmlns:a16="http://schemas.microsoft.com/office/drawing/2014/main" id="{C3F124D8-2403-3604-004A-BF6F2E52672E}"/>
              </a:ext>
              <a:ext uri="{C183D7F6-B498-43B3-948B-1728B52AA6E4}">
                <adec:decorative xmlns:adec="http://schemas.microsoft.com/office/drawing/2017/decorative" val="1"/>
              </a:ext>
            </a:extLst>
          </p:cNvPr>
          <p:cNvSpPr/>
          <p:nvPr/>
        </p:nvSpPr>
        <p:spPr>
          <a:xfrm>
            <a:off x="275805" y="1877817"/>
            <a:ext cx="1135324" cy="1076984"/>
          </a:xfrm>
          <a:prstGeom prst="plus">
            <a:avLst>
              <a:gd name="adj" fmla="val 3382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28634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DE PowerPoint Template 2021" id="{F76599F0-613E-C840-99F1-ED09AB5FDFB0}" vid="{CF243692-12E2-084D-9E1C-7583DB7C83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DE PowerPoint Template 2021" id="{F76599F0-613E-C840-99F1-ED09AB5FDFB0}" vid="{CF243692-12E2-084D-9E1C-7583DB7C83D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SharedWithUsers xmlns="3a62de7d-ba57-4f43-9dae-9623ba637be0">
      <UserInfo>
        <DisplayName>Clouse, Thomas - Division of Academic Program Standards</DisplayName>
        <AccountId>20</AccountId>
        <AccountType/>
      </UserInfo>
      <UserInfo>
        <DisplayName>Higgins, Misty - Division of Academic Program Standards</DisplayName>
        <AccountId>21</AccountId>
        <AccountType/>
      </UserInfo>
      <UserInfo>
        <DisplayName>Baker, Erica - Division of Academic Program Standards</DisplayName>
        <AccountId>9</AccountId>
        <AccountType/>
      </UserInfo>
      <UserInfo>
        <DisplayName>Prewitt, Amanda - Division of Academic Program Standards</DisplayName>
        <AccountId>12</AccountId>
        <AccountType/>
      </UserInfo>
    </SharedWithUsers>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2026-03-12T04:00:00+00:00</Application_x0020_Dat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2024-08-20T04:00:00+00:00</Publication_x0020_Date>
    <Audience1 xmlns="3a62de7d-ba57-4f43-9dae-9623ba637be0"/>
    <_dlc_DocId xmlns="3a62de7d-ba57-4f43-9dae-9623ba637be0">KYED-536-2075</_dlc_DocId>
    <_dlc_DocIdUrl xmlns="3a62de7d-ba57-4f43-9dae-9623ba637be0">
      <Url>https://www.education.ky.gov/curriculum/standards/kyacadstand/_layouts/15/DocIdRedir.aspx?ID=KYED-536-2075</Url>
      <Description>KYED-536-2075</Description>
    </_dlc_DocIdUrl>
  </documentManagement>
</p:properties>
</file>

<file path=customXml/itemProps1.xml><?xml version="1.0" encoding="utf-8"?>
<ds:datastoreItem xmlns:ds="http://schemas.openxmlformats.org/officeDocument/2006/customXml" ds:itemID="{6A25D252-9BDC-440B-8D96-65B5F0A1F57F}">
  <ds:schemaRefs>
    <ds:schemaRef ds:uri="http://schemas.microsoft.com/sharepoint/events"/>
  </ds:schemaRefs>
</ds:datastoreItem>
</file>

<file path=customXml/itemProps2.xml><?xml version="1.0" encoding="utf-8"?>
<ds:datastoreItem xmlns:ds="http://schemas.openxmlformats.org/officeDocument/2006/customXml" ds:itemID="{4E87E486-12AC-425F-81E2-1098FB3A9C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a62de7d-ba57-4f43-9dae-9623ba637b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6DC2A4A-D15A-4FCF-B8ED-16E32D0845A6}">
  <ds:schemaRefs>
    <ds:schemaRef ds:uri="http://schemas.microsoft.com/sharepoint/v3/contenttype/forms"/>
  </ds:schemaRefs>
</ds:datastoreItem>
</file>

<file path=customXml/itemProps4.xml><?xml version="1.0" encoding="utf-8"?>
<ds:datastoreItem xmlns:ds="http://schemas.openxmlformats.org/officeDocument/2006/customXml" ds:itemID="{C523462E-756B-41D6-B1F9-6F638FA4CEB7}">
  <ds:schemaRefs>
    <ds:schemaRef ds:uri="http://purl.org/dc/elements/1.1/"/>
    <ds:schemaRef ds:uri="f6d6e907-5716-4b03-b16a-6e3c7a4aabf9"/>
    <ds:schemaRef ds:uri="d3961e6e-cc4f-4016-a7ed-a66b4a1cfc25"/>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dcmitype/"/>
    <ds:schemaRef ds:uri="http://purl.org/dc/terms/"/>
    <ds:schemaRef ds:uri="3a62de7d-ba57-4f43-9dae-9623ba637be0"/>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KDE PowerPoint Template (1)</Template>
  <TotalTime>2</TotalTime>
  <Words>22211</Words>
  <Application>Microsoft Office PowerPoint</Application>
  <PresentationFormat>Widescreen</PresentationFormat>
  <Paragraphs>1868</Paragraphs>
  <Slides>116</Slides>
  <Notes>116</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116</vt:i4>
      </vt:variant>
    </vt:vector>
  </HeadingPairs>
  <TitlesOfParts>
    <vt:vector size="130" baseType="lpstr">
      <vt:lpstr>Arial</vt:lpstr>
      <vt:lpstr>Arial,Sans-Serif</vt:lpstr>
      <vt:lpstr>Cabin</vt:lpstr>
      <vt:lpstr>Calibri</vt:lpstr>
      <vt:lpstr>Franklin Gothic</vt:lpstr>
      <vt:lpstr>Franklin Gothic Book</vt:lpstr>
      <vt:lpstr>Franklin Gothic Medium</vt:lpstr>
      <vt:lpstr>Lato</vt:lpstr>
      <vt:lpstr>Segoe UI</vt:lpstr>
      <vt:lpstr>Symbol</vt:lpstr>
      <vt:lpstr>Times New Roman</vt:lpstr>
      <vt:lpstr>Wingdings</vt:lpstr>
      <vt:lpstr>Office Theme</vt:lpstr>
      <vt:lpstr>Office Theme</vt:lpstr>
      <vt:lpstr>  Science Discourse: Supporting Sensemaking for All Learners  </vt:lpstr>
      <vt:lpstr>SESSION A</vt:lpstr>
      <vt:lpstr>Module Goals</vt:lpstr>
      <vt:lpstr>Sessions Included in This Module</vt:lpstr>
      <vt:lpstr>    Session A Meta Moment</vt:lpstr>
      <vt:lpstr>Establishing a Classroom Culture</vt:lpstr>
      <vt:lpstr>Key Strategies to Build and Sustain an Effective Classroom Community</vt:lpstr>
      <vt:lpstr>Strategy 1: Build Our Learning Community</vt:lpstr>
      <vt:lpstr>Strategy 2: Establish Group Agreements</vt:lpstr>
      <vt:lpstr>Group Agreements </vt:lpstr>
      <vt:lpstr>Strategy 3: Ensure all students have access and opportunity to learn science.</vt:lpstr>
      <vt:lpstr>Recommended Actions for Strategy 3</vt:lpstr>
      <vt:lpstr>Supports for Talk Practices</vt:lpstr>
      <vt:lpstr>Recommended Actions for Strategy 3 (2)</vt:lpstr>
      <vt:lpstr>Classroom Layout Should Support Different Structures for Discourse </vt:lpstr>
      <vt:lpstr>Recommended Actions for Strategy 3 (3)</vt:lpstr>
      <vt:lpstr>Recognize and Leverage Unique Strengths and Experiences</vt:lpstr>
      <vt:lpstr>Session A: Shared Understandings</vt:lpstr>
      <vt:lpstr>    After Completing Session A:  Meta Moment.</vt:lpstr>
      <vt:lpstr>Session A: Reflection </vt:lpstr>
      <vt:lpstr>Session A: Next Steps:   Considerations for Implementation</vt:lpstr>
      <vt:lpstr>SESSION B</vt:lpstr>
      <vt:lpstr>Module Goals (2) </vt:lpstr>
      <vt:lpstr>Sessions Included in This Module (2) </vt:lpstr>
      <vt:lpstr>Group Agreements (2) </vt:lpstr>
      <vt:lpstr>Session B Meta Moment</vt:lpstr>
      <vt:lpstr>Quote from the National Academy of Science</vt:lpstr>
      <vt:lpstr>Let’s Engage in a Learning Experience Anchored in a High-Quality Instructional Resource (HQIR)</vt:lpstr>
      <vt:lpstr>Viewing Learning from Different Angles</vt:lpstr>
      <vt:lpstr>Building the Background</vt:lpstr>
      <vt:lpstr>Next Steps</vt:lpstr>
      <vt:lpstr>Beginning of Lesson 2</vt:lpstr>
      <vt:lpstr>Beginning of Lesson 2 (2)</vt:lpstr>
      <vt:lpstr>Hail Frequency Map</vt:lpstr>
      <vt:lpstr>Hail Frequency Map (2)</vt:lpstr>
      <vt:lpstr>Hail Frequency Map (3)</vt:lpstr>
      <vt:lpstr> Adult Learner Hat</vt:lpstr>
      <vt:lpstr>Shared Learning Experience</vt:lpstr>
      <vt:lpstr>Analyze Your Case File with a Partner</vt:lpstr>
      <vt:lpstr>Compile Hailstorm Case Data</vt:lpstr>
      <vt:lpstr>Compiled Hailstorm Case Data</vt:lpstr>
      <vt:lpstr>Group Discussion</vt:lpstr>
      <vt:lpstr>What We Figured Out…</vt:lpstr>
      <vt:lpstr>Reflect on the Adult Learning Experience</vt:lpstr>
      <vt:lpstr>Session B: Stop and Jot (1)</vt:lpstr>
      <vt:lpstr>Discourse to Support Sensemaking</vt:lpstr>
      <vt:lpstr>Session B: Pause and Discuss</vt:lpstr>
      <vt:lpstr> Session B: Stop and Jot (2) </vt:lpstr>
      <vt:lpstr>Session B: Group Synthesis</vt:lpstr>
      <vt:lpstr>Shared Definition for Consideration</vt:lpstr>
      <vt:lpstr>Session B: Shared Understandings</vt:lpstr>
      <vt:lpstr>After Completing Session B:  Meta Moment</vt:lpstr>
      <vt:lpstr>Session B: Reflection </vt:lpstr>
      <vt:lpstr>Session B: Next Steps:   Considerations for Implementation</vt:lpstr>
      <vt:lpstr>SESSION C</vt:lpstr>
      <vt:lpstr>Module Goals (3)</vt:lpstr>
      <vt:lpstr>Sessions Included in This Module (3)</vt:lpstr>
      <vt:lpstr>Group Agreements (3) </vt:lpstr>
      <vt:lpstr>Session C Meta Moment</vt:lpstr>
      <vt:lpstr>Guidelines for Watching Videos of Teaching</vt:lpstr>
      <vt:lpstr>A Look Inside the Classroom: Videos </vt:lpstr>
      <vt:lpstr>Features of Classroom Culture that Support Sensemaking for ALL</vt:lpstr>
      <vt:lpstr>Features of Classroom Culture that Support Sensemaking for All (2)</vt:lpstr>
      <vt:lpstr>A Look Inside the Classroom: Videos (2)  </vt:lpstr>
      <vt:lpstr>Features of Classroom Culture that Support Sensemaking for All (3)</vt:lpstr>
      <vt:lpstr>Session C: Stop and Jot (1)</vt:lpstr>
      <vt:lpstr>A Look Inside the Classroom: Vignette</vt:lpstr>
      <vt:lpstr>Features of Classroom Culture that Support Sensemaking for All (4)</vt:lpstr>
      <vt:lpstr>Session C: Stop and Jot (2) </vt:lpstr>
      <vt:lpstr>Session C: Pause and Discuss</vt:lpstr>
      <vt:lpstr>Session C: Synthesis</vt:lpstr>
      <vt:lpstr>After Completing Session C:  Meta Moment</vt:lpstr>
      <vt:lpstr>Session C: Reflection Take some time to record your thoughts from today’s session by completing the SWOT analysis.</vt:lpstr>
      <vt:lpstr>Session C: Next Steps:   Considerations for Implementation</vt:lpstr>
      <vt:lpstr>SESSION D</vt:lpstr>
      <vt:lpstr>Module Goals (4)</vt:lpstr>
      <vt:lpstr>Sessions Included in This Module (4)</vt:lpstr>
      <vt:lpstr>Group Agreements (4) </vt:lpstr>
      <vt:lpstr>Session D Meta Moment</vt:lpstr>
      <vt:lpstr>Key Goals in the NRC Framework and  Kentucky Academic Standards (KAS) for Science</vt:lpstr>
      <vt:lpstr>Why is talk important?</vt:lpstr>
      <vt:lpstr>How Do We Notice and Leverage Student Resources?</vt:lpstr>
      <vt:lpstr>Three-Dimensional Standards</vt:lpstr>
      <vt:lpstr>Three-Dimensional Standards (2)</vt:lpstr>
      <vt:lpstr>Disciplinary Core Ideas</vt:lpstr>
      <vt:lpstr>Review the Standards (1)</vt:lpstr>
      <vt:lpstr>Science and Engineering Practices</vt:lpstr>
      <vt:lpstr>Review the Standards (2)</vt:lpstr>
      <vt:lpstr>Crosscutting Concepts</vt:lpstr>
      <vt:lpstr>Review the Standards (3)</vt:lpstr>
      <vt:lpstr>What are students learning?</vt:lpstr>
      <vt:lpstr>Session D: Shared Understandings</vt:lpstr>
      <vt:lpstr>After Completing Session D:  Meta Moment</vt:lpstr>
      <vt:lpstr>Session D: Reflection </vt:lpstr>
      <vt:lpstr>Session D: Next Steps:   Considerations for Implementation</vt:lpstr>
      <vt:lpstr>SESSION E</vt:lpstr>
      <vt:lpstr>Module Goals (5)</vt:lpstr>
      <vt:lpstr>Sessions Included in This Module (5)</vt:lpstr>
      <vt:lpstr>Revisiting Group Agreements </vt:lpstr>
      <vt:lpstr>Session E Meta Moment</vt:lpstr>
      <vt:lpstr>Three Discussion Types </vt:lpstr>
      <vt:lpstr>Examine the Discourse in Lesson 2</vt:lpstr>
      <vt:lpstr>Lesson Rehearsal Protocol</vt:lpstr>
      <vt:lpstr> Plan and Rehearse a Building Understanding Discussion  </vt:lpstr>
      <vt:lpstr>Set clear expectations for the discussion</vt:lpstr>
      <vt:lpstr>Talk Moves and Strategies</vt:lpstr>
      <vt:lpstr>Preparing for Rehearsal</vt:lpstr>
      <vt:lpstr>Engage in Lesson Rehearsal</vt:lpstr>
      <vt:lpstr>Debrief the Rehearsal- Teacher Role</vt:lpstr>
      <vt:lpstr>Debrief the Rehearsal- Student Role</vt:lpstr>
      <vt:lpstr>Final Debrief Take Aways</vt:lpstr>
      <vt:lpstr>Let Your Ideas Grow and Change</vt:lpstr>
      <vt:lpstr>After Completing Session E:  Meta Moment</vt:lpstr>
      <vt:lpstr>Session E: Next Steps: Considerations for Implementation</vt:lpstr>
      <vt:lpstr>Session E: Recipe Reflection </vt:lpstr>
      <vt:lpstr>Certificate of Completion</vt:lpstr>
    </vt:vector>
  </TitlesOfParts>
  <Company>Kentucky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Do We Support Student Sensemaking with Equitable Discourse?</dc:title>
  <dc:creator>Prewitt, Amanda - Division of Academic Program Standards</dc:creator>
  <cp:lastModifiedBy>Clouse, Thomas - Division of Academic Program Standards</cp:lastModifiedBy>
  <cp:revision>4</cp:revision>
  <dcterms:created xsi:type="dcterms:W3CDTF">2023-11-13T18:39:09Z</dcterms:created>
  <dcterms:modified xsi:type="dcterms:W3CDTF">2026-03-12T15:39:11Z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0x0101001BEB557DBE01834EAB47A683706DCD5B001CB4B9AB93836842A61C86EAD5F20BA7</vt:lpwstr>
  </property>
  <property fmtid="{D5CDD505-2E9C-101B-9397-08002B2CF9AE}" pid="3" name="MediaServiceImageTags">
    <vt:lpwstr/>
  </property>
  <property fmtid="{D5CDD505-2E9C-101B-9397-08002B2CF9AE}" pid="4" name="MSIP_Label_eb544694-0027-44fa-bee4-2648c0363f9d_Enabled">
    <vt:lpwstr>true</vt:lpwstr>
  </property>
  <property fmtid="{D5CDD505-2E9C-101B-9397-08002B2CF9AE}" pid="5" name="MSIP_Label_eb544694-0027-44fa-bee4-2648c0363f9d_SetDate">
    <vt:lpwstr>2024-07-03T13:30:25Z</vt:lpwstr>
  </property>
  <property fmtid="{D5CDD505-2E9C-101B-9397-08002B2CF9AE}" pid="6" name="MSIP_Label_eb544694-0027-44fa-bee4-2648c0363f9d_Method">
    <vt:lpwstr>Standard</vt:lpwstr>
  </property>
  <property fmtid="{D5CDD505-2E9C-101B-9397-08002B2CF9AE}" pid="7" name="MSIP_Label_eb544694-0027-44fa-bee4-2648c0363f9d_Name">
    <vt:lpwstr>defa4170-0d19-0005-0004-bc88714345d2</vt:lpwstr>
  </property>
  <property fmtid="{D5CDD505-2E9C-101B-9397-08002B2CF9AE}" pid="8" name="MSIP_Label_eb544694-0027-44fa-bee4-2648c0363f9d_SiteId">
    <vt:lpwstr>9360c11f-90e6-4706-ad00-25fcdc9e2ed1</vt:lpwstr>
  </property>
  <property fmtid="{D5CDD505-2E9C-101B-9397-08002B2CF9AE}" pid="9" name="MSIP_Label_eb544694-0027-44fa-bee4-2648c0363f9d_ActionId">
    <vt:lpwstr>b3a0896e-ea25-4441-813e-06b43006f95f</vt:lpwstr>
  </property>
  <property fmtid="{D5CDD505-2E9C-101B-9397-08002B2CF9AE}" pid="10" name="MSIP_Label_eb544694-0027-44fa-bee4-2648c0363f9d_ContentBits">
    <vt:lpwstr>0</vt:lpwstr>
  </property>
  <property fmtid="{D5CDD505-2E9C-101B-9397-08002B2CF9AE}" pid="11" name="_dlc_DocIdItemGuid">
    <vt:lpwstr>3a9a5704-a444-4eb9-93bf-663bb707023c</vt:lpwstr>
  </property>
</Properties>
</file>