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2.xml" ContentType="application/vnd.openxmlformats-officedocument.presentationml.slideMaster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docProps/core.xml" ContentType="application/vnd.openxmlformats-package.core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  <p:sldMasterId id="2147483666" r:id="rId5"/>
  </p:sldMasterIdLst>
  <p:notesMasterIdLst>
    <p:notesMasterId r:id="rId13"/>
  </p:notesMasterIdLst>
  <p:sldIdLst>
    <p:sldId id="271" r:id="rId6"/>
    <p:sldId id="257" r:id="rId7"/>
    <p:sldId id="258" r:id="rId8"/>
    <p:sldId id="259" r:id="rId9"/>
    <p:sldId id="260" r:id="rId10"/>
    <p:sldId id="261" r:id="rId11"/>
    <p:sldId id="275" r:id="rId12"/>
  </p:sldIdLst>
  <p:sldSz cx="18059400" cy="10160000"/>
  <p:notesSz cx="18059400" cy="10160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26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E8B46F-9728-4A41-B58F-1568FF63B77E}" v="7" dt="2025-04-16T17:50:40.151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859" y="43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customXml" Target="../customXml/item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826375" cy="5095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0229850" y="0"/>
            <a:ext cx="7824788" cy="5095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D8C997-4EAF-4658-801E-4AE92A3F3212}" type="datetimeFigureOut">
              <a:rPr lang="en-US" smtClean="0"/>
              <a:t>4/17/2025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981700" y="12700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806575" y="4889500"/>
            <a:ext cx="14446250" cy="400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650413"/>
            <a:ext cx="7826375" cy="5095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0229850" y="9650413"/>
            <a:ext cx="7824788" cy="5095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0A5AB-ABD9-49FD-B720-EB07F60CF2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613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endian.org/mncharity/dir3/paper_rulers/UnstableURL/ruler_foot.pdf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spc="45">
                <a:solidFill>
                  <a:srgbClr val="010101"/>
                </a:solidFill>
                <a:latin typeface="Arial"/>
                <a:cs typeface="Arial"/>
              </a:rPr>
              <a:t>Parents</a:t>
            </a:r>
            <a:r>
              <a:rPr lang="en-US" sz="1200" b="1" spc="-240">
                <a:solidFill>
                  <a:srgbClr val="010101"/>
                </a:solidFill>
                <a:latin typeface="Arial"/>
                <a:cs typeface="Arial"/>
              </a:rPr>
              <a:t>   </a:t>
            </a:r>
            <a:r>
              <a:rPr lang="en-US" sz="1200" b="1" spc="60">
                <a:solidFill>
                  <a:srgbClr val="010101"/>
                </a:solidFill>
                <a:latin typeface="Arial"/>
                <a:cs typeface="Arial"/>
              </a:rPr>
              <a:t>have</a:t>
            </a:r>
            <a:r>
              <a:rPr lang="en-US" sz="1200" b="1" spc="-19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lang="en-US" sz="1200" b="1" spc="60">
                <a:solidFill>
                  <a:srgbClr val="010101"/>
                </a:solidFill>
                <a:latin typeface="Arial"/>
                <a:cs typeface="Arial"/>
              </a:rPr>
              <a:t>a</a:t>
            </a:r>
            <a:r>
              <a:rPr lang="en-US" sz="1200" b="1" spc="-12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lang="en-US" sz="1200" b="1" spc="45">
                <a:solidFill>
                  <a:srgbClr val="010101"/>
                </a:solidFill>
                <a:latin typeface="Arial"/>
                <a:cs typeface="Arial"/>
              </a:rPr>
              <a:t>hard </a:t>
            </a:r>
            <a:r>
              <a:rPr lang="en-US" sz="1200" b="1" spc="130">
                <a:solidFill>
                  <a:srgbClr val="010101"/>
                </a:solidFill>
                <a:latin typeface="Arial"/>
                <a:cs typeface="Arial"/>
              </a:rPr>
              <a:t>time</a:t>
            </a:r>
            <a:r>
              <a:rPr lang="en-US" sz="1200" b="1" spc="-22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lang="en-US" sz="1200" b="1" spc="65">
                <a:solidFill>
                  <a:srgbClr val="010101"/>
                </a:solidFill>
                <a:latin typeface="Arial"/>
                <a:cs typeface="Arial"/>
              </a:rPr>
              <a:t>getting</a:t>
            </a:r>
            <a:r>
              <a:rPr lang="en-US" sz="1200" b="1" spc="-4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lang="en-US" sz="1200" b="1" spc="40">
                <a:solidFill>
                  <a:srgbClr val="010101"/>
                </a:solidFill>
                <a:latin typeface="Arial"/>
                <a:cs typeface="Arial"/>
              </a:rPr>
              <a:t>their </a:t>
            </a:r>
            <a:r>
              <a:rPr lang="en-US" sz="1200" b="1" spc="55">
                <a:solidFill>
                  <a:srgbClr val="010101"/>
                </a:solidFill>
                <a:latin typeface="Arial"/>
                <a:cs typeface="Arial"/>
              </a:rPr>
              <a:t>child</a:t>
            </a:r>
            <a:r>
              <a:rPr lang="en-US" sz="1200" b="1" spc="-21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lang="en-US" sz="1200" b="1" spc="50">
                <a:solidFill>
                  <a:srgbClr val="010101"/>
                </a:solidFill>
                <a:latin typeface="Arial"/>
                <a:cs typeface="Arial"/>
              </a:rPr>
              <a:t>to</a:t>
            </a:r>
            <a:r>
              <a:rPr lang="en-US" sz="1200" b="1" spc="-14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lang="en-US" sz="1200" b="1" spc="-10">
                <a:solidFill>
                  <a:srgbClr val="010101"/>
                </a:solidFill>
                <a:latin typeface="Arial"/>
                <a:cs typeface="Arial"/>
              </a:rPr>
              <a:t>understand </a:t>
            </a:r>
            <a:r>
              <a:rPr lang="en-US" sz="1200" b="1">
                <a:solidFill>
                  <a:srgbClr val="010101"/>
                </a:solidFill>
                <a:latin typeface="Arial"/>
                <a:cs typeface="Arial"/>
              </a:rPr>
              <a:t>improvised</a:t>
            </a:r>
            <a:r>
              <a:rPr lang="en-US" sz="1200" b="1" spc="-10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lang="en-US" sz="1200" b="1" spc="55">
                <a:solidFill>
                  <a:srgbClr val="010101"/>
                </a:solidFill>
                <a:latin typeface="Arial"/>
                <a:cs typeface="Arial"/>
              </a:rPr>
              <a:t>units</a:t>
            </a:r>
            <a:r>
              <a:rPr lang="en-US" sz="1200" b="1" spc="-8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lang="en-US" sz="1200" b="1" spc="-25">
                <a:solidFill>
                  <a:srgbClr val="010101"/>
                </a:solidFill>
                <a:latin typeface="Arial"/>
                <a:cs typeface="Arial"/>
              </a:rPr>
              <a:t>of </a:t>
            </a:r>
            <a:r>
              <a:rPr lang="en-US" sz="1200" b="1">
                <a:solidFill>
                  <a:srgbClr val="010101"/>
                </a:solidFill>
                <a:latin typeface="Arial"/>
                <a:cs typeface="Arial"/>
              </a:rPr>
              <a:t>measure</a:t>
            </a:r>
            <a:r>
              <a:rPr lang="en-US" sz="1200" b="1" spc="14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lang="en-US" sz="1200" b="1" spc="-10">
                <a:solidFill>
                  <a:srgbClr val="010101"/>
                </a:solidFill>
                <a:latin typeface="Arial"/>
                <a:cs typeface="Arial"/>
              </a:rPr>
              <a:t>(ribbon). </a:t>
            </a:r>
            <a:r>
              <a:rPr lang="en-US" sz="1200" b="1" spc="60">
                <a:solidFill>
                  <a:srgbClr val="010101"/>
                </a:solidFill>
                <a:latin typeface="Arial"/>
                <a:cs typeface="Arial"/>
              </a:rPr>
              <a:t>Provide</a:t>
            </a:r>
            <a:r>
              <a:rPr lang="en-US" sz="1200" b="1" spc="-3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lang="en-US" sz="1200" b="1" spc="105">
                <a:solidFill>
                  <a:srgbClr val="010101"/>
                </a:solidFill>
                <a:latin typeface="Arial"/>
                <a:cs typeface="Arial"/>
              </a:rPr>
              <a:t>video to</a:t>
            </a:r>
            <a:r>
              <a:rPr lang="en-US" sz="1200" b="1" spc="-45">
                <a:solidFill>
                  <a:srgbClr val="010101"/>
                </a:solidFill>
                <a:latin typeface="Arial"/>
                <a:cs typeface="Arial"/>
              </a:rPr>
              <a:t> </a:t>
            </a:r>
            <a:r>
              <a:rPr lang="en-US" sz="1200" b="1" spc="95">
                <a:solidFill>
                  <a:srgbClr val="010101"/>
                </a:solidFill>
                <a:latin typeface="Arial"/>
                <a:cs typeface="Arial"/>
              </a:rPr>
              <a:t>accompany online version.</a:t>
            </a:r>
            <a:endParaRPr lang="en-US" sz="1200">
              <a:latin typeface="Arial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latin typeface="Arial"/>
              <a:cs typeface="Arial"/>
            </a:endParaRP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90A5AB-ABD9-49FD-B720-EB07F60CF29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361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>
                <a:solidFill>
                  <a:srgbClr val="000101"/>
                </a:solidFill>
                <a:latin typeface="Arial"/>
                <a:cs typeface="Arial"/>
              </a:rPr>
              <a:t>3rd</a:t>
            </a:r>
            <a:r>
              <a:rPr lang="en-US" sz="1200" b="1" spc="285">
                <a:solidFill>
                  <a:srgbClr val="000101"/>
                </a:solidFill>
                <a:latin typeface="Arial"/>
                <a:cs typeface="Arial"/>
              </a:rPr>
              <a:t> </a:t>
            </a:r>
            <a:r>
              <a:rPr lang="en-US" sz="1200" b="1" spc="125">
                <a:solidFill>
                  <a:srgbClr val="000101"/>
                </a:solidFill>
                <a:latin typeface="Arial"/>
                <a:cs typeface="Arial"/>
              </a:rPr>
              <a:t>grade­ </a:t>
            </a:r>
            <a:r>
              <a:rPr lang="en-US" sz="1200" b="1" spc="90">
                <a:solidFill>
                  <a:srgbClr val="000101"/>
                </a:solidFill>
                <a:latin typeface="Arial"/>
                <a:cs typeface="Arial"/>
              </a:rPr>
              <a:t>fractions! </a:t>
            </a:r>
            <a:r>
              <a:rPr lang="en-US" sz="1200" b="1" spc="245">
                <a:solidFill>
                  <a:srgbClr val="000101"/>
                </a:solidFill>
                <a:latin typeface="Arial"/>
                <a:cs typeface="Arial"/>
              </a:rPr>
              <a:t>When</a:t>
            </a:r>
            <a:r>
              <a:rPr lang="en-US" sz="1200" b="1" spc="-120">
                <a:solidFill>
                  <a:srgbClr val="000101"/>
                </a:solidFill>
                <a:latin typeface="Arial"/>
                <a:cs typeface="Arial"/>
              </a:rPr>
              <a:t> </a:t>
            </a:r>
            <a:r>
              <a:rPr lang="en-US" sz="1200" b="1" spc="150">
                <a:solidFill>
                  <a:srgbClr val="000101"/>
                </a:solidFill>
                <a:latin typeface="Arial"/>
                <a:cs typeface="Arial"/>
              </a:rPr>
              <a:t>a </a:t>
            </a:r>
            <a:r>
              <a:rPr lang="en-US" sz="1200" b="1" spc="165">
                <a:solidFill>
                  <a:srgbClr val="000101"/>
                </a:solidFill>
                <a:latin typeface="Arial"/>
                <a:cs typeface="Arial"/>
              </a:rPr>
              <a:t>length</a:t>
            </a:r>
            <a:r>
              <a:rPr lang="en-US" sz="1200" b="1" spc="-140">
                <a:solidFill>
                  <a:srgbClr val="000101"/>
                </a:solidFill>
                <a:latin typeface="Arial"/>
                <a:cs typeface="Arial"/>
              </a:rPr>
              <a:t> </a:t>
            </a:r>
            <a:r>
              <a:rPr lang="en-US" sz="1200" b="1" spc="110">
                <a:solidFill>
                  <a:srgbClr val="000101"/>
                </a:solidFill>
                <a:latin typeface="Arial"/>
                <a:cs typeface="Arial"/>
              </a:rPr>
              <a:t>is </a:t>
            </a:r>
            <a:r>
              <a:rPr lang="en-US" sz="1200" b="1" spc="160">
                <a:solidFill>
                  <a:srgbClr val="000101"/>
                </a:solidFill>
                <a:latin typeface="Arial"/>
                <a:cs typeface="Arial"/>
              </a:rPr>
              <a:t>one-</a:t>
            </a:r>
            <a:r>
              <a:rPr lang="en-US" sz="1200" b="1" spc="125">
                <a:solidFill>
                  <a:srgbClr val="000101"/>
                </a:solidFill>
                <a:latin typeface="Arial"/>
                <a:cs typeface="Arial"/>
              </a:rPr>
              <a:t>third </a:t>
            </a:r>
            <a:r>
              <a:rPr lang="en-US" sz="1200" b="1" spc="90">
                <a:solidFill>
                  <a:srgbClr val="000101"/>
                </a:solidFill>
                <a:latin typeface="Arial"/>
                <a:cs typeface="Arial"/>
              </a:rPr>
              <a:t>Jacob</a:t>
            </a:r>
            <a:r>
              <a:rPr lang="en-US" sz="1200" b="1" spc="90">
                <a:solidFill>
                  <a:srgbClr val="261F26"/>
                </a:solidFill>
                <a:latin typeface="Arial"/>
                <a:cs typeface="Arial"/>
              </a:rPr>
              <a:t>,</a:t>
            </a:r>
            <a:r>
              <a:rPr lang="en-US" sz="1200" b="1" spc="-125">
                <a:solidFill>
                  <a:srgbClr val="261F26"/>
                </a:solidFill>
                <a:latin typeface="Arial"/>
                <a:cs typeface="Arial"/>
              </a:rPr>
              <a:t> </a:t>
            </a:r>
            <a:r>
              <a:rPr lang="en-US" sz="1200" b="1" spc="140" err="1">
                <a:solidFill>
                  <a:srgbClr val="000101"/>
                </a:solidFill>
                <a:latin typeface="Arial"/>
                <a:cs typeface="Arial"/>
              </a:rPr>
              <a:t>etc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90A5AB-ABD9-49FD-B720-EB07F60CF29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474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>
                <a:solidFill>
                  <a:srgbClr val="0E080C"/>
                </a:solidFill>
                <a:latin typeface="Arial"/>
                <a:cs typeface="Arial"/>
              </a:rPr>
              <a:t>4-5</a:t>
            </a:r>
            <a:r>
              <a:rPr lang="en-US" sz="1200" b="1" spc="370">
                <a:solidFill>
                  <a:srgbClr val="0E080C"/>
                </a:solidFill>
                <a:latin typeface="Arial"/>
                <a:cs typeface="Arial"/>
              </a:rPr>
              <a:t> </a:t>
            </a:r>
            <a:r>
              <a:rPr lang="en-US" sz="1200" b="1">
                <a:solidFill>
                  <a:srgbClr val="211A21"/>
                </a:solidFill>
                <a:latin typeface="Arial"/>
                <a:cs typeface="Arial"/>
              </a:rPr>
              <a:t>students</a:t>
            </a:r>
            <a:r>
              <a:rPr lang="en-US" sz="1200" b="1" spc="-75">
                <a:solidFill>
                  <a:srgbClr val="211A21"/>
                </a:solidFill>
                <a:latin typeface="Arial"/>
                <a:cs typeface="Arial"/>
              </a:rPr>
              <a:t> </a:t>
            </a:r>
            <a:r>
              <a:rPr lang="en-US" sz="1200" b="1" spc="70">
                <a:solidFill>
                  <a:srgbClr val="0E080C"/>
                </a:solidFill>
                <a:latin typeface="Arial"/>
                <a:cs typeface="Arial"/>
              </a:rPr>
              <a:t>were </a:t>
            </a:r>
            <a:r>
              <a:rPr lang="en-US" sz="1200" b="1" spc="75">
                <a:solidFill>
                  <a:srgbClr val="0E080C"/>
                </a:solidFill>
                <a:latin typeface="Arial"/>
                <a:cs typeface="Arial"/>
              </a:rPr>
              <a:t>much</a:t>
            </a:r>
            <a:r>
              <a:rPr lang="en-US" sz="1200" b="1" spc="-114">
                <a:solidFill>
                  <a:srgbClr val="0E080C"/>
                </a:solidFill>
                <a:latin typeface="Arial"/>
                <a:cs typeface="Arial"/>
              </a:rPr>
              <a:t> </a:t>
            </a:r>
            <a:r>
              <a:rPr lang="en-US" sz="1200" b="1" spc="75">
                <a:solidFill>
                  <a:srgbClr val="0E080C"/>
                </a:solidFill>
                <a:latin typeface="Arial"/>
                <a:cs typeface="Arial"/>
              </a:rPr>
              <a:t>more</a:t>
            </a:r>
            <a:r>
              <a:rPr lang="en-US" sz="1200" b="1" spc="-110">
                <a:solidFill>
                  <a:srgbClr val="0E080C"/>
                </a:solidFill>
                <a:latin typeface="Arial"/>
                <a:cs typeface="Arial"/>
              </a:rPr>
              <a:t> </a:t>
            </a:r>
            <a:r>
              <a:rPr lang="en-US" sz="1200" b="1" spc="55">
                <a:solidFill>
                  <a:srgbClr val="0E080C"/>
                </a:solidFill>
                <a:latin typeface="Arial"/>
                <a:cs typeface="Arial"/>
              </a:rPr>
              <a:t>able</a:t>
            </a:r>
            <a:r>
              <a:rPr lang="en-US" sz="1200" b="1" spc="-204">
                <a:solidFill>
                  <a:srgbClr val="0E080C"/>
                </a:solidFill>
                <a:latin typeface="Arial"/>
                <a:cs typeface="Arial"/>
              </a:rPr>
              <a:t> </a:t>
            </a:r>
            <a:r>
              <a:rPr lang="en-US" sz="1200" b="1" spc="30">
                <a:solidFill>
                  <a:srgbClr val="0E080C"/>
                </a:solidFill>
                <a:latin typeface="Arial"/>
                <a:cs typeface="Arial"/>
              </a:rPr>
              <a:t>to </a:t>
            </a:r>
            <a:r>
              <a:rPr lang="en-US" sz="1200" b="1" spc="45">
                <a:solidFill>
                  <a:srgbClr val="211A21"/>
                </a:solidFill>
                <a:latin typeface="Arial"/>
                <a:cs typeface="Arial"/>
              </a:rPr>
              <a:t>estimate </a:t>
            </a:r>
            <a:r>
              <a:rPr lang="en-US" sz="1200" b="1">
                <a:solidFill>
                  <a:srgbClr val="0E080C"/>
                </a:solidFill>
                <a:latin typeface="Arial"/>
                <a:cs typeface="Arial"/>
              </a:rPr>
              <a:t>measurements</a:t>
            </a:r>
            <a:r>
              <a:rPr lang="en-US" sz="1200" b="1" spc="275">
                <a:solidFill>
                  <a:srgbClr val="0E080C"/>
                </a:solidFill>
                <a:latin typeface="Arial"/>
                <a:cs typeface="Arial"/>
              </a:rPr>
              <a:t> </a:t>
            </a:r>
            <a:r>
              <a:rPr lang="en-US" sz="1200" b="1" spc="114">
                <a:solidFill>
                  <a:srgbClr val="0E080C"/>
                </a:solidFill>
                <a:latin typeface="Arial"/>
                <a:cs typeface="Arial"/>
              </a:rPr>
              <a:t>with </a:t>
            </a:r>
            <a:r>
              <a:rPr lang="en-US" sz="1200" b="1" spc="-35">
                <a:solidFill>
                  <a:srgbClr val="0E080C"/>
                </a:solidFill>
                <a:latin typeface="Arial"/>
                <a:cs typeface="Arial"/>
              </a:rPr>
              <a:t>"Jacobs"</a:t>
            </a:r>
            <a:r>
              <a:rPr lang="en-US" sz="1200" b="1" spc="-75">
                <a:solidFill>
                  <a:srgbClr val="0E080C"/>
                </a:solidFill>
                <a:latin typeface="Arial"/>
                <a:cs typeface="Arial"/>
              </a:rPr>
              <a:t> </a:t>
            </a:r>
            <a:r>
              <a:rPr lang="en-US" sz="1200" b="1" spc="-10">
                <a:solidFill>
                  <a:srgbClr val="0E080C"/>
                </a:solidFill>
                <a:latin typeface="Arial"/>
                <a:cs typeface="Arial"/>
              </a:rPr>
              <a:t>compared </a:t>
            </a:r>
            <a:r>
              <a:rPr lang="en-US" sz="1200" b="1">
                <a:solidFill>
                  <a:srgbClr val="0E080C"/>
                </a:solidFill>
                <a:latin typeface="Arial"/>
                <a:cs typeface="Arial"/>
              </a:rPr>
              <a:t>to </a:t>
            </a:r>
            <a:r>
              <a:rPr lang="en-US" sz="1200" b="1" spc="60">
                <a:solidFill>
                  <a:srgbClr val="0E080C"/>
                </a:solidFill>
                <a:latin typeface="Arial"/>
                <a:cs typeface="Arial"/>
              </a:rPr>
              <a:t>k-3,</a:t>
            </a:r>
            <a:r>
              <a:rPr lang="en-US" sz="1200" b="1" spc="-190">
                <a:solidFill>
                  <a:srgbClr val="0E080C"/>
                </a:solidFill>
                <a:latin typeface="Arial"/>
                <a:cs typeface="Arial"/>
              </a:rPr>
              <a:t> </a:t>
            </a:r>
            <a:r>
              <a:rPr lang="en-US" sz="1200" b="1" spc="95">
                <a:solidFill>
                  <a:srgbClr val="0E080C"/>
                </a:solidFill>
                <a:latin typeface="Arial"/>
                <a:cs typeface="Arial"/>
              </a:rPr>
              <a:t>and</a:t>
            </a:r>
            <a:r>
              <a:rPr lang="en-US" sz="1200" b="1" spc="-165">
                <a:solidFill>
                  <a:srgbClr val="0E080C"/>
                </a:solidFill>
                <a:latin typeface="Arial"/>
                <a:cs typeface="Arial"/>
              </a:rPr>
              <a:t> </a:t>
            </a:r>
            <a:r>
              <a:rPr lang="en-US" sz="1200" b="1" spc="-20">
                <a:solidFill>
                  <a:srgbClr val="0E080C"/>
                </a:solidFill>
                <a:latin typeface="Arial"/>
                <a:cs typeface="Arial"/>
              </a:rPr>
              <a:t>even </a:t>
            </a:r>
            <a:r>
              <a:rPr lang="en-US" sz="1200" b="1">
                <a:solidFill>
                  <a:srgbClr val="211A21"/>
                </a:solidFill>
                <a:latin typeface="Arial"/>
                <a:cs typeface="Arial"/>
              </a:rPr>
              <a:t>some</a:t>
            </a:r>
            <a:r>
              <a:rPr lang="en-US" sz="1200" b="1" spc="-110">
                <a:solidFill>
                  <a:srgbClr val="211A21"/>
                </a:solidFill>
                <a:latin typeface="Arial"/>
                <a:cs typeface="Arial"/>
              </a:rPr>
              <a:t> </a:t>
            </a:r>
            <a:r>
              <a:rPr lang="en-US" sz="1200" b="1" spc="-10">
                <a:solidFill>
                  <a:srgbClr val="0E080C"/>
                </a:solidFill>
                <a:latin typeface="Arial"/>
                <a:cs typeface="Arial"/>
              </a:rPr>
              <a:t>parents.</a:t>
            </a:r>
            <a:endParaRPr lang="en-US" sz="1200">
              <a:latin typeface="Arial"/>
              <a:cs typeface="Arial"/>
            </a:endParaRP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90A5AB-ABD9-49FD-B720-EB07F60CF29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061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spc="90">
                <a:latin typeface="Arial"/>
                <a:cs typeface="Arial"/>
              </a:rPr>
              <a:t>The</a:t>
            </a:r>
            <a:r>
              <a:rPr lang="en-US" sz="1200" b="1" spc="-165">
                <a:latin typeface="Arial"/>
                <a:cs typeface="Arial"/>
              </a:rPr>
              <a:t> </a:t>
            </a:r>
            <a:r>
              <a:rPr lang="en-US" sz="1200" b="1" spc="120">
                <a:latin typeface="Arial"/>
                <a:cs typeface="Arial"/>
              </a:rPr>
              <a:t>link</a:t>
            </a:r>
            <a:r>
              <a:rPr lang="en-US" sz="1200" b="1" spc="-120">
                <a:latin typeface="Arial"/>
                <a:cs typeface="Arial"/>
              </a:rPr>
              <a:t> </a:t>
            </a:r>
            <a:r>
              <a:rPr lang="en-US" sz="1200" b="1" spc="90">
                <a:latin typeface="Arial"/>
                <a:cs typeface="Arial"/>
              </a:rPr>
              <a:t>will </a:t>
            </a:r>
            <a:r>
              <a:rPr lang="en-US" sz="1200" b="1" spc="85">
                <a:latin typeface="Arial"/>
                <a:cs typeface="Arial"/>
              </a:rPr>
              <a:t>allow</a:t>
            </a:r>
            <a:r>
              <a:rPr lang="en-US" sz="1200" b="1" spc="-30">
                <a:latin typeface="Arial"/>
                <a:cs typeface="Arial"/>
              </a:rPr>
              <a:t> </a:t>
            </a:r>
            <a:r>
              <a:rPr lang="en-US" sz="1200" b="1" spc="105">
                <a:latin typeface="Arial"/>
                <a:cs typeface="Arial"/>
              </a:rPr>
              <a:t>you</a:t>
            </a:r>
            <a:r>
              <a:rPr lang="en-US" sz="1200" b="1" spc="-290">
                <a:latin typeface="Arial"/>
                <a:cs typeface="Arial"/>
              </a:rPr>
              <a:t> </a:t>
            </a:r>
            <a:r>
              <a:rPr lang="en-US" sz="1200" b="1" spc="55">
                <a:latin typeface="Arial"/>
                <a:cs typeface="Arial"/>
              </a:rPr>
              <a:t>to </a:t>
            </a:r>
            <a:r>
              <a:rPr lang="en-US" sz="1200" b="1" spc="125">
                <a:latin typeface="Arial"/>
                <a:cs typeface="Arial"/>
              </a:rPr>
              <a:t>print</a:t>
            </a:r>
            <a:r>
              <a:rPr lang="en-US" sz="1200" b="1" spc="-180">
                <a:latin typeface="Arial"/>
                <a:cs typeface="Arial"/>
              </a:rPr>
              <a:t> </a:t>
            </a:r>
            <a:r>
              <a:rPr lang="en-US" sz="1200" b="1" spc="160">
                <a:latin typeface="Arial"/>
                <a:cs typeface="Arial"/>
              </a:rPr>
              <a:t>a</a:t>
            </a:r>
            <a:r>
              <a:rPr lang="en-US" sz="1200" b="1" spc="-35">
                <a:latin typeface="Arial"/>
                <a:cs typeface="Arial"/>
              </a:rPr>
              <a:t> </a:t>
            </a:r>
            <a:r>
              <a:rPr lang="en-US" sz="1200" b="1" spc="65">
                <a:latin typeface="Arial"/>
                <a:cs typeface="Arial"/>
              </a:rPr>
              <a:t>ruler</a:t>
            </a:r>
            <a:r>
              <a:rPr lang="en-US" sz="1200" b="1" spc="45">
                <a:latin typeface="Arial"/>
                <a:cs typeface="Arial"/>
              </a:rPr>
              <a:t> </a:t>
            </a:r>
            <a:r>
              <a:rPr lang="en-US" sz="1200" b="1" spc="-25">
                <a:latin typeface="Arial"/>
                <a:cs typeface="Arial"/>
              </a:rPr>
              <a:t>so </a:t>
            </a:r>
            <a:r>
              <a:rPr lang="en-US" sz="1200" b="1" spc="55">
                <a:latin typeface="Arial"/>
                <a:cs typeface="Arial"/>
              </a:rPr>
              <a:t>you</a:t>
            </a:r>
            <a:r>
              <a:rPr lang="en-US" sz="1200" b="1" spc="-100">
                <a:latin typeface="Arial"/>
                <a:cs typeface="Arial"/>
              </a:rPr>
              <a:t> </a:t>
            </a:r>
            <a:r>
              <a:rPr lang="en-US" sz="1200" b="1" spc="150">
                <a:latin typeface="Arial"/>
                <a:cs typeface="Arial"/>
              </a:rPr>
              <a:t>and</a:t>
            </a:r>
            <a:r>
              <a:rPr lang="en-US" sz="1200" b="1" spc="-225">
                <a:latin typeface="Arial"/>
                <a:cs typeface="Arial"/>
              </a:rPr>
              <a:t> </a:t>
            </a:r>
            <a:r>
              <a:rPr lang="en-US" sz="1200" b="1" spc="30">
                <a:latin typeface="Arial"/>
                <a:cs typeface="Arial"/>
              </a:rPr>
              <a:t>your </a:t>
            </a:r>
            <a:r>
              <a:rPr lang="en-US" sz="1200" b="1" spc="105">
                <a:latin typeface="Arial"/>
                <a:cs typeface="Arial"/>
              </a:rPr>
              <a:t>student</a:t>
            </a:r>
            <a:r>
              <a:rPr lang="en-US" sz="1200" b="1" spc="10">
                <a:latin typeface="Arial"/>
                <a:cs typeface="Arial"/>
              </a:rPr>
              <a:t> </a:t>
            </a:r>
            <a:r>
              <a:rPr lang="en-US" sz="1200" b="1" spc="90">
                <a:latin typeface="Arial"/>
                <a:cs typeface="Arial"/>
              </a:rPr>
              <a:t>can </a:t>
            </a:r>
            <a:r>
              <a:rPr lang="en-US" sz="1200" b="1" spc="55">
                <a:latin typeface="Arial"/>
                <a:cs typeface="Arial"/>
              </a:rPr>
              <a:t>explore.</a:t>
            </a:r>
            <a:r>
              <a:rPr lang="en-US" sz="1200" b="1" spc="-70">
                <a:latin typeface="Arial"/>
                <a:cs typeface="Arial"/>
              </a:rPr>
              <a:t> </a:t>
            </a:r>
            <a:r>
              <a:rPr lang="en-US" sz="1200" b="1" spc="-10">
                <a:latin typeface="Arial"/>
                <a:cs typeface="Arial"/>
              </a:rPr>
              <a:t>Enjoy!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pc="-25">
                <a:solidFill>
                  <a:srgbClr val="6BA13D"/>
                </a:solidFill>
                <a:latin typeface="Arial"/>
                <a:cs typeface="Arial"/>
              </a:rPr>
              <a:t>Printable</a:t>
            </a:r>
            <a:r>
              <a:rPr lang="en-US" sz="1200" spc="-170">
                <a:solidFill>
                  <a:srgbClr val="6BA13D"/>
                </a:solidFill>
                <a:latin typeface="Arial"/>
                <a:cs typeface="Arial"/>
              </a:rPr>
              <a:t> </a:t>
            </a:r>
            <a:r>
              <a:rPr lang="en-US" sz="1200" spc="-10">
                <a:solidFill>
                  <a:srgbClr val="6BA13D"/>
                </a:solidFill>
                <a:latin typeface="Arial"/>
                <a:cs typeface="Arial"/>
              </a:rPr>
              <a:t>Ruler: </a:t>
            </a:r>
            <a:r>
              <a:rPr lang="en-US" sz="1200" spc="-10">
                <a:solidFill>
                  <a:srgbClr val="6BA13D"/>
                </a:solidFill>
                <a:latin typeface="Arial"/>
                <a:cs typeface="Arial"/>
                <a:hlinkClick r:id="rId3"/>
              </a:rPr>
              <a:t>http://www.vendian.org/mncharity/dir3/paper_rulers/UnstableURL/ruler_foot.pdf</a:t>
            </a:r>
            <a:r>
              <a:rPr lang="en-US" sz="1200" spc="-10">
                <a:solidFill>
                  <a:srgbClr val="6BA13D"/>
                </a:solidFill>
                <a:latin typeface="Arial"/>
                <a:cs typeface="Arial"/>
              </a:rPr>
              <a:t>  </a:t>
            </a:r>
            <a:endParaRPr lang="en-US" sz="1200">
              <a:latin typeface="Arial"/>
              <a:cs typeface="Arial"/>
            </a:endParaRP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90A5AB-ABD9-49FD-B720-EB07F60CF29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248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54455" y="3149600"/>
            <a:ext cx="15350490" cy="2133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50" b="0" i="0">
                <a:solidFill>
                  <a:srgbClr val="6BA13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08910" y="5689600"/>
            <a:ext cx="12641580" cy="254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0" i="1">
                <a:solidFill>
                  <a:srgbClr val="7536A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8059400" cy="10160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03940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50" b="0" i="0">
                <a:solidFill>
                  <a:srgbClr val="6BA13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100" b="0" i="1">
                <a:solidFill>
                  <a:srgbClr val="7536A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50" b="0" i="0">
                <a:solidFill>
                  <a:srgbClr val="6BA13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02970" y="2336800"/>
            <a:ext cx="7855839" cy="670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300591" y="2336800"/>
            <a:ext cx="7855839" cy="670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50" b="0" i="0">
                <a:solidFill>
                  <a:srgbClr val="6BA13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381573" y="172624"/>
            <a:ext cx="6093110" cy="10751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50" b="0" i="0">
                <a:solidFill>
                  <a:srgbClr val="F4B30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08910" y="5689600"/>
            <a:ext cx="12641580" cy="254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00" b="0" i="0">
                <a:solidFill>
                  <a:srgbClr val="5B5E7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3403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50" b="0" i="0">
                <a:solidFill>
                  <a:srgbClr val="F4B30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100" b="0" i="0">
                <a:solidFill>
                  <a:srgbClr val="5B5E7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50856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50" b="0" i="0">
                <a:solidFill>
                  <a:srgbClr val="F4B30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02970" y="2336800"/>
            <a:ext cx="7855839" cy="670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300591" y="2336800"/>
            <a:ext cx="7855839" cy="670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78169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50" b="0" i="0">
                <a:solidFill>
                  <a:srgbClr val="F4B30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8705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801851" y="-82645"/>
            <a:ext cx="6723800" cy="10236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50" b="0" i="0">
                <a:solidFill>
                  <a:srgbClr val="6BA13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419458" y="1838261"/>
            <a:ext cx="9840594" cy="66833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0" i="1">
                <a:solidFill>
                  <a:srgbClr val="7536A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140196" y="9448800"/>
            <a:ext cx="5779008" cy="50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02970" y="9448800"/>
            <a:ext cx="4153662" cy="50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002769" y="9448800"/>
            <a:ext cx="4153662" cy="50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81573" y="198152"/>
            <a:ext cx="7296253" cy="10496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50" b="0" i="0">
                <a:solidFill>
                  <a:srgbClr val="F4B30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26693" y="2514726"/>
            <a:ext cx="8124190" cy="6040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00" b="0" i="0">
                <a:solidFill>
                  <a:srgbClr val="5B5E7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140196" y="9448800"/>
            <a:ext cx="5779008" cy="50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02970" y="9448800"/>
            <a:ext cx="4153662" cy="50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002769" y="9448800"/>
            <a:ext cx="4153662" cy="50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38569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vendian.org/mncharity/dir3/paper_rulers/UnstableURL/ruler_foot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ducation.ky.gov/curriculum/conpro/Pages/summer_support_math_resources.aspx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F3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7B6BD9D-DBCF-9A43-2743-7C9500665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584200"/>
            <a:ext cx="18059400" cy="2667000"/>
          </a:xfrm>
          <a:prstGeom prst="rect">
            <a:avLst/>
          </a:prstGeom>
          <a:solidFill>
            <a:srgbClr val="102649"/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A1CEC5-2864-892D-A54A-22FB2CE2D4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81573" y="-515526"/>
            <a:ext cx="6093110" cy="515526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How Many of Me? - Introduction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16D5CE-69F8-B635-E233-2BE79D10A1DD}"/>
              </a:ext>
            </a:extLst>
          </p:cNvPr>
          <p:cNvSpPr txBox="1"/>
          <p:nvPr/>
        </p:nvSpPr>
        <p:spPr>
          <a:xfrm>
            <a:off x="800100" y="889000"/>
            <a:ext cx="164592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Kentucky Family Math Night Game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1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How Many of Me?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A90D84-F10E-A695-1EFE-723C6D2BDB4A}"/>
              </a:ext>
            </a:extLst>
          </p:cNvPr>
          <p:cNvSpPr txBox="1"/>
          <p:nvPr/>
        </p:nvSpPr>
        <p:spPr>
          <a:xfrm>
            <a:off x="781665" y="3194010"/>
            <a:ext cx="16611600" cy="18928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102649"/>
                </a:solidFill>
                <a:effectLst/>
                <a:uLnTx/>
                <a:uFillTx/>
                <a:latin typeface="Calibri"/>
              </a:rPr>
              <a:t>Recommended for Grades K-5</a:t>
            </a:r>
          </a:p>
          <a:p>
            <a:pPr algn="ctr">
              <a:spcAft>
                <a:spcPts val="600"/>
              </a:spcAft>
              <a:defRPr/>
            </a:pPr>
            <a:r>
              <a: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102649"/>
                </a:solidFill>
                <a:effectLst/>
                <a:uLnTx/>
                <a:uFillTx/>
                <a:latin typeface="Calibri"/>
              </a:rPr>
              <a:t>This game will help your student measure various objects to answer the question, “ How many of me does it take to measure ___?”</a:t>
            </a:r>
            <a:endParaRPr lang="en-US" sz="2800" i="0" u="none" strike="noStrike" kern="0" cap="none" spc="0" normalizeH="0" baseline="0" noProof="0">
              <a:ln>
                <a:noFill/>
              </a:ln>
              <a:solidFill>
                <a:srgbClr val="102649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1" u="none" strike="noStrike" kern="0" cap="none" spc="0" normalizeH="0" baseline="0" noProof="0">
                <a:ln>
                  <a:noFill/>
                </a:ln>
                <a:solidFill>
                  <a:srgbClr val="102649"/>
                </a:solidFill>
                <a:effectLst/>
                <a:uLnTx/>
                <a:uFillTx/>
                <a:latin typeface="Calibri"/>
              </a:rPr>
              <a:t>Kentucky Academic Standards for Mathematics</a:t>
            </a: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102649"/>
                </a:solidFill>
                <a:effectLst/>
                <a:uLnTx/>
                <a:uFillTx/>
                <a:latin typeface="Calibri"/>
              </a:rPr>
              <a:t> Connections: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75E33D-30D2-9022-3B32-D90B90A37B33}"/>
              </a:ext>
            </a:extLst>
          </p:cNvPr>
          <p:cNvSpPr txBox="1"/>
          <p:nvPr/>
        </p:nvSpPr>
        <p:spPr>
          <a:xfrm>
            <a:off x="95422" y="5037003"/>
            <a:ext cx="8248478" cy="393954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600" b="1" i="0" u="none" strike="noStrike" baseline="0">
                <a:solidFill>
                  <a:srgbClr val="102649"/>
                </a:solidFill>
                <a:latin typeface="+mn-lt"/>
              </a:rPr>
              <a:t>Kindergarten Measurement and Data</a:t>
            </a:r>
            <a:endParaRPr lang="en-US" sz="1600" b="1" i="0" u="none" strike="noStrike" baseline="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  <a:p>
            <a:pPr algn="just"/>
            <a:r>
              <a:rPr lang="en-US" sz="1600" b="1" i="0" u="none" strike="noStrike" baseline="0">
                <a:solidFill>
                  <a:srgbClr val="102649"/>
                </a:solidFill>
                <a:latin typeface="+mn-lt"/>
              </a:rPr>
              <a:t>KY.K.MD.1 </a:t>
            </a:r>
            <a:r>
              <a:rPr lang="en-US" sz="1600" b="0" i="0" u="none" strike="noStrike" baseline="0">
                <a:solidFill>
                  <a:srgbClr val="102649"/>
                </a:solidFill>
                <a:latin typeface="+mn-lt"/>
              </a:rPr>
              <a:t>Describe measurable attributes (length, height, weight, width, depth) of an object or a set of objects using appropriate vocabulary. </a:t>
            </a:r>
            <a:endParaRPr lang="en-US" sz="1600" b="0" i="0" u="none" strike="noStrike" baseline="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  <a:p>
            <a:pPr algn="just">
              <a:spcAft>
                <a:spcPts val="600"/>
              </a:spcAft>
            </a:pPr>
            <a:r>
              <a:rPr lang="en-US" sz="1600" b="1" i="0" u="none" strike="noStrike" baseline="0">
                <a:solidFill>
                  <a:srgbClr val="102649"/>
                </a:solidFill>
                <a:latin typeface="+mn-lt"/>
              </a:rPr>
              <a:t>KY.K.MD.2 </a:t>
            </a:r>
            <a:r>
              <a:rPr lang="en-US" sz="1600" b="0" i="0" u="none" strike="noStrike" baseline="0">
                <a:solidFill>
                  <a:srgbClr val="102649"/>
                </a:solidFill>
                <a:latin typeface="+mn-lt"/>
              </a:rPr>
              <a:t>Directly compare two objects with a measurable attribute in common, to see which object has “more of”/ “less of” the attribute and describe the difference. </a:t>
            </a:r>
            <a:endParaRPr lang="en-US" sz="1600" b="0" i="0" u="none" strike="noStrike" baseline="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  <a:p>
            <a:r>
              <a:rPr lang="en-US" sz="1600" b="1" i="0" u="none" strike="noStrike" baseline="0">
                <a:solidFill>
                  <a:srgbClr val="102649"/>
                </a:solidFill>
                <a:latin typeface="+mn-lt"/>
              </a:rPr>
              <a:t>First grade Measurement and Data</a:t>
            </a:r>
            <a:endParaRPr lang="en-US" sz="1600" b="1" i="0" u="none" strike="noStrike" baseline="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  <a:p>
            <a:pPr algn="just"/>
            <a:r>
              <a:rPr lang="en-US" sz="1600" b="1" i="0" u="none" strike="noStrike" baseline="0">
                <a:solidFill>
                  <a:srgbClr val="102649"/>
                </a:solidFill>
                <a:latin typeface="+mn-lt"/>
              </a:rPr>
              <a:t>KY.1.MD.1 </a:t>
            </a:r>
            <a:r>
              <a:rPr lang="en-US" sz="1600" b="0" i="0" u="none" strike="noStrike" baseline="0">
                <a:solidFill>
                  <a:srgbClr val="102649"/>
                </a:solidFill>
                <a:latin typeface="+mn-lt"/>
              </a:rPr>
              <a:t>Order three objects by length; compare the lengths of two objects indirectly by using a third object.</a:t>
            </a:r>
            <a:endParaRPr lang="en-US" sz="1600" b="0" i="0" u="none" strike="noStrike" baseline="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  <a:p>
            <a:pPr algn="just">
              <a:spcAft>
                <a:spcPts val="600"/>
              </a:spcAft>
            </a:pPr>
            <a:r>
              <a:rPr lang="en-US" sz="1600" b="1" i="0" u="none" strike="noStrike" baseline="0">
                <a:solidFill>
                  <a:srgbClr val="102649"/>
                </a:solidFill>
                <a:latin typeface="+mn-lt"/>
              </a:rPr>
              <a:t>KY.1.MD.2 </a:t>
            </a:r>
            <a:r>
              <a:rPr lang="en-US" sz="1600" b="0" i="0" u="none" strike="noStrike" baseline="0">
                <a:solidFill>
                  <a:srgbClr val="102649"/>
                </a:solidFill>
                <a:latin typeface="+mn-lt"/>
              </a:rPr>
              <a:t>Express the length of an object as a whole number of same size length units, by laying multiple copies of a shorter object (the length unit) end to end with no gaps or overlaps. </a:t>
            </a:r>
            <a:endParaRPr lang="en-US" sz="1600" b="0" i="0" u="none" strike="noStrike" baseline="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  <a:p>
            <a:r>
              <a:rPr lang="en-US" sz="1600" b="1" i="0" u="none" strike="noStrike" baseline="0">
                <a:solidFill>
                  <a:srgbClr val="102649"/>
                </a:solidFill>
                <a:latin typeface="+mn-lt"/>
              </a:rPr>
              <a:t>Second grade Measurement and Data</a:t>
            </a:r>
            <a:endParaRPr lang="en-US" sz="1600" b="1" i="0" u="none" strike="noStrike" baseline="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  <a:p>
            <a:pPr algn="just"/>
            <a:r>
              <a:rPr lang="en-US" sz="1600" b="1" i="0" u="none" strike="noStrike" baseline="0">
                <a:solidFill>
                  <a:srgbClr val="102649"/>
                </a:solidFill>
                <a:latin typeface="+mn-lt"/>
              </a:rPr>
              <a:t>KY.2.MD.1 </a:t>
            </a:r>
            <a:r>
              <a:rPr lang="en-US" sz="1600" b="0" i="0" u="none" strike="noStrike" baseline="0">
                <a:solidFill>
                  <a:srgbClr val="102649"/>
                </a:solidFill>
                <a:latin typeface="+mn-lt"/>
              </a:rPr>
              <a:t>Measure the length of an object by selecting and using appropriate tools such as rulers, yardsticks, meter sticks and measuring tapes </a:t>
            </a:r>
            <a:endParaRPr lang="en-US" sz="1600" b="0" i="0" u="none" strike="noStrike" baseline="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  <a:p>
            <a:pPr algn="just"/>
            <a:r>
              <a:rPr lang="en-US" sz="1600" b="1" i="0" u="none" strike="noStrike" baseline="0">
                <a:solidFill>
                  <a:srgbClr val="102649"/>
                </a:solidFill>
                <a:latin typeface="+mn-lt"/>
              </a:rPr>
              <a:t>KY.2.MD.2 </a:t>
            </a:r>
            <a:r>
              <a:rPr lang="en-US" sz="1600" b="0" i="0" u="none" strike="noStrike" baseline="0">
                <a:solidFill>
                  <a:srgbClr val="102649"/>
                </a:solidFill>
                <a:latin typeface="+mn-lt"/>
              </a:rPr>
              <a:t>Measure the length of an object twice, using length units of different lengths for the two measurements; describe how the two measurements relate to the size of the unit chosen. </a:t>
            </a:r>
            <a:endParaRPr lang="en-US" sz="160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AFD8464-EAC9-A229-7C30-3BC720376AA9}"/>
              </a:ext>
            </a:extLst>
          </p:cNvPr>
          <p:cNvSpPr txBox="1"/>
          <p:nvPr/>
        </p:nvSpPr>
        <p:spPr>
          <a:xfrm>
            <a:off x="8420100" y="5037003"/>
            <a:ext cx="9543878" cy="460126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600" b="1" i="0" u="none" strike="noStrike" baseline="0">
                <a:solidFill>
                  <a:srgbClr val="102649"/>
                </a:solidFill>
                <a:latin typeface="+mn-lt"/>
              </a:rPr>
              <a:t>Third grade Measurement and Data</a:t>
            </a:r>
            <a:endParaRPr lang="en-US" sz="1600" b="1" i="0" u="none" strike="noStrike" baseline="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  <a:p>
            <a:pPr algn="just"/>
            <a:r>
              <a:rPr lang="en-US" sz="1600" b="1" i="0" u="none" strike="noStrike" baseline="0">
                <a:solidFill>
                  <a:srgbClr val="102649"/>
                </a:solidFill>
                <a:latin typeface="+mn-lt"/>
              </a:rPr>
              <a:t>KY.3.MD.8 </a:t>
            </a:r>
            <a:r>
              <a:rPr lang="en-US" sz="1600" b="0" i="0" u="none" strike="noStrike" baseline="0">
                <a:solidFill>
                  <a:srgbClr val="102649"/>
                </a:solidFill>
                <a:latin typeface="+mn-lt"/>
              </a:rPr>
              <a:t>Solve real world and mathematical problems involving perimeters of polygons. </a:t>
            </a:r>
            <a:endParaRPr lang="en-US" sz="1600" b="0" i="0" u="none" strike="noStrike" baseline="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  <a:p>
            <a:r>
              <a:rPr lang="en-US" sz="1600" b="0" i="0" u="none" strike="noStrike" baseline="0">
                <a:solidFill>
                  <a:srgbClr val="102649"/>
                </a:solidFill>
                <a:latin typeface="+mn-lt"/>
              </a:rPr>
              <a:t>a. Find the perimeter given the side lengths of a polygon. </a:t>
            </a:r>
            <a:endParaRPr lang="en-US" sz="1600" b="0" i="0" u="none" strike="noStrike" baseline="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  <a:p>
            <a:r>
              <a:rPr lang="en-US" sz="1600" b="0" i="0" u="none" strike="noStrike" baseline="0">
                <a:solidFill>
                  <a:srgbClr val="102649"/>
                </a:solidFill>
                <a:latin typeface="+mn-lt"/>
              </a:rPr>
              <a:t>b. Find an unknown side length, given the perimeter and some lengths. </a:t>
            </a:r>
            <a:endParaRPr lang="en-US" sz="1600" b="0" i="0" u="none" strike="noStrike" baseline="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  <a:p>
            <a:pPr>
              <a:spcAft>
                <a:spcPts val="600"/>
              </a:spcAft>
            </a:pPr>
            <a:r>
              <a:rPr lang="en-US" sz="1600" b="0" i="0" u="none" strike="noStrike" baseline="0">
                <a:solidFill>
                  <a:srgbClr val="102649"/>
                </a:solidFill>
                <a:latin typeface="+mn-lt"/>
              </a:rPr>
              <a:t>c. Draw rectangles with the same perimeter and different areas or with the same area and different perimeters. </a:t>
            </a:r>
            <a:endParaRPr lang="en-US" sz="1600" b="0" i="0" u="none" strike="noStrike" baseline="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  <a:p>
            <a:r>
              <a:rPr lang="en-US" sz="1600" b="1" i="0" u="none" strike="noStrike" baseline="0">
                <a:solidFill>
                  <a:srgbClr val="102649"/>
                </a:solidFill>
                <a:latin typeface="+mn-lt"/>
              </a:rPr>
              <a:t>Fourth grade Measurement and Data</a:t>
            </a:r>
            <a:endParaRPr lang="en-US" sz="1600" b="1" i="0" u="none" strike="noStrike" baseline="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  <a:p>
            <a:pPr algn="just"/>
            <a:r>
              <a:rPr lang="en-US" sz="1600" b="1" i="0" u="none" strike="noStrike" baseline="0">
                <a:solidFill>
                  <a:srgbClr val="102649"/>
                </a:solidFill>
                <a:latin typeface="+mn-lt"/>
              </a:rPr>
              <a:t>KY.4.MD.1 </a:t>
            </a:r>
            <a:r>
              <a:rPr lang="en-US" sz="1600" b="0" i="0" u="none" strike="noStrike" baseline="0">
                <a:solidFill>
                  <a:srgbClr val="102649"/>
                </a:solidFill>
                <a:latin typeface="+mn-lt"/>
              </a:rPr>
              <a:t>Know relative size of measurement units (mass, weight, liquid volume, length, time) within one system of units (metric system, U.S. standard system and time). </a:t>
            </a:r>
            <a:endParaRPr lang="en-US" sz="1600" b="0" i="0" u="none" strike="noStrike" baseline="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  <a:p>
            <a:r>
              <a:rPr lang="en-US" sz="1600" b="0" i="0" u="none" strike="noStrike" baseline="0">
                <a:solidFill>
                  <a:srgbClr val="102649"/>
                </a:solidFill>
                <a:latin typeface="+mn-lt"/>
              </a:rPr>
              <a:t>a. Understand the relationship of measurement units within any given measurement system. </a:t>
            </a:r>
            <a:endParaRPr lang="en-US" sz="1600" b="0" i="0" u="none" strike="noStrike" baseline="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  <a:p>
            <a:r>
              <a:rPr lang="en-US" sz="1600" b="0" i="0" u="none" strike="noStrike" baseline="0">
                <a:solidFill>
                  <a:srgbClr val="102649"/>
                </a:solidFill>
                <a:latin typeface="+mn-lt"/>
              </a:rPr>
              <a:t>b. Within any given measurement system, express measurements in a larger unit in terms of a smaller unit. </a:t>
            </a:r>
            <a:endParaRPr lang="en-US" sz="1600" b="0" i="0" u="none" strike="noStrike" baseline="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  <a:p>
            <a:r>
              <a:rPr lang="en-US" sz="1600" b="0" i="0" u="none" strike="noStrike" baseline="0">
                <a:solidFill>
                  <a:srgbClr val="102649"/>
                </a:solidFill>
                <a:latin typeface="+mn-lt"/>
              </a:rPr>
              <a:t>c. Record measurement equivalents in a two-column table. </a:t>
            </a:r>
            <a:endParaRPr lang="en-US" sz="1600" b="0" i="0" u="none" strike="noStrike" baseline="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  <a:p>
            <a:r>
              <a:rPr lang="en-US" sz="1600" b="1" i="0" u="none" strike="noStrike" baseline="0">
                <a:solidFill>
                  <a:srgbClr val="102649"/>
                </a:solidFill>
                <a:latin typeface="+mn-lt"/>
              </a:rPr>
              <a:t>KY.4.MD.2 </a:t>
            </a:r>
            <a:r>
              <a:rPr lang="en-US" sz="1600" b="0" i="0" u="none" strike="noStrike" baseline="0">
                <a:solidFill>
                  <a:srgbClr val="102649"/>
                </a:solidFill>
                <a:latin typeface="+mn-lt"/>
              </a:rPr>
              <a:t>Use the four operations to solve word problems involving distances, intervals of time, liquid volumes, masses of objects and money. </a:t>
            </a:r>
            <a:endParaRPr lang="en-US" sz="1600" b="0" i="0" u="none" strike="noStrike" baseline="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  <a:p>
            <a:r>
              <a:rPr lang="en-US" sz="1600" b="0" i="0" u="none" strike="noStrike" baseline="0">
                <a:solidFill>
                  <a:srgbClr val="102649"/>
                </a:solidFill>
                <a:latin typeface="+mn-lt"/>
              </a:rPr>
              <a:t>a. Solve measurement problems involving whole number, simple fractions or decimals. </a:t>
            </a:r>
            <a:endParaRPr lang="en-US" sz="1600" b="0" i="0" u="none" strike="noStrike" baseline="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  <a:p>
            <a:r>
              <a:rPr lang="en-US" sz="1600" b="0" i="0" u="none" strike="noStrike" baseline="0">
                <a:solidFill>
                  <a:srgbClr val="102649"/>
                </a:solidFill>
                <a:latin typeface="+mn-lt"/>
              </a:rPr>
              <a:t>b. Solve problems that require converting a given measurement from a larger unit to a smaller unit within a common measurement system, such as 2 km = 2,000 m. </a:t>
            </a:r>
            <a:endParaRPr lang="en-US" sz="1600" b="0" i="0" u="none" strike="noStrike" baseline="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  <a:p>
            <a:r>
              <a:rPr lang="en-US" sz="1600" b="0" i="0" u="none" strike="noStrike" baseline="0">
                <a:solidFill>
                  <a:srgbClr val="102649"/>
                </a:solidFill>
                <a:latin typeface="+mn-lt"/>
              </a:rPr>
              <a:t>c. Visually display measurement quantities using representations such as number lines that feature a measurement scale. </a:t>
            </a:r>
            <a:endParaRPr lang="en-US" sz="1600" b="0" i="0" u="none" strike="noStrike" baseline="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A9F582-5268-EB36-63E2-4F672BE3B2C3}"/>
              </a:ext>
            </a:extLst>
          </p:cNvPr>
          <p:cNvSpPr txBox="1"/>
          <p:nvPr/>
        </p:nvSpPr>
        <p:spPr>
          <a:xfrm>
            <a:off x="95422" y="9301747"/>
            <a:ext cx="1769727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>
                <a:ln>
                  <a:noFill/>
                </a:ln>
                <a:solidFill>
                  <a:srgbClr val="102649"/>
                </a:solidFill>
                <a:effectLst/>
                <a:uLnTx/>
                <a:uFillTx/>
                <a:latin typeface="+mn-lt"/>
              </a:rPr>
              <a:t>Standards for Mathematical Practice: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i="0" u="none" strike="noStrike" baseline="0">
                <a:solidFill>
                  <a:srgbClr val="102649"/>
                </a:solidFill>
                <a:latin typeface="+mn-lt"/>
              </a:rPr>
              <a:t>MP.1 </a:t>
            </a:r>
            <a:r>
              <a:rPr lang="en-US" b="0" i="0" u="none" strike="noStrike" baseline="0">
                <a:solidFill>
                  <a:srgbClr val="102649"/>
                </a:solidFill>
                <a:latin typeface="+mn-lt"/>
              </a:rPr>
              <a:t>Make sense of problems and persevere in solving them. </a:t>
            </a:r>
            <a:r>
              <a:rPr lang="en-US" b="1" i="0" u="none" strike="noStrike" baseline="0">
                <a:solidFill>
                  <a:srgbClr val="102649"/>
                </a:solidFill>
                <a:latin typeface="+mn-lt"/>
              </a:rPr>
              <a:t>MP.2 </a:t>
            </a:r>
            <a:r>
              <a:rPr lang="en-US" b="0" i="0" u="none" strike="noStrike" baseline="0">
                <a:solidFill>
                  <a:srgbClr val="102649"/>
                </a:solidFill>
                <a:latin typeface="+mn-lt"/>
              </a:rPr>
              <a:t>Reason abstractly and quantitatively. </a:t>
            </a:r>
            <a:r>
              <a:rPr lang="en-US" b="1" i="0" u="none" strike="noStrike" baseline="0">
                <a:solidFill>
                  <a:srgbClr val="102649"/>
                </a:solidFill>
                <a:latin typeface="+mn-lt"/>
              </a:rPr>
              <a:t>MP.5 </a:t>
            </a:r>
            <a:r>
              <a:rPr lang="en-US" b="0" i="0" u="none" strike="noStrike" baseline="0">
                <a:solidFill>
                  <a:srgbClr val="102649"/>
                </a:solidFill>
                <a:latin typeface="+mn-lt"/>
              </a:rPr>
              <a:t>Use appropriate tools strategically. </a:t>
            </a:r>
            <a:r>
              <a:rPr lang="en-US" b="1" i="0" u="none" strike="noStrike" baseline="0">
                <a:solidFill>
                  <a:srgbClr val="102649"/>
                </a:solidFill>
                <a:latin typeface="+mn-lt"/>
              </a:rPr>
              <a:t>MP.6 </a:t>
            </a:r>
            <a:r>
              <a:rPr lang="en-US" b="0" i="0" u="none" strike="noStrike" baseline="0">
                <a:solidFill>
                  <a:srgbClr val="102649"/>
                </a:solidFill>
                <a:latin typeface="+mn-lt"/>
              </a:rPr>
              <a:t>Attend to precision. </a:t>
            </a:r>
            <a:endParaRPr kumimoji="0" lang="en-US" b="0" i="0" u="none" strike="noStrike" kern="0" cap="none" spc="0" normalizeH="0" baseline="0" noProof="0">
              <a:ln>
                <a:noFill/>
              </a:ln>
              <a:solidFill>
                <a:srgbClr val="102649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97546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3EEA6B8-B514-8044-C343-780C19A2F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1851" y="-515526"/>
            <a:ext cx="6723800" cy="515526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How Many of Me? - Instructions</a:t>
            </a:r>
          </a:p>
        </p:txBody>
      </p:sp>
      <p:sp>
        <p:nvSpPr>
          <p:cNvPr id="29" name="object 22" descr="KY Family Math Night- Measurement Activity 4c: How Many of Me?&#10;&#10;">
            <a:extLst>
              <a:ext uri="{FF2B5EF4-FFF2-40B4-BE49-F238E27FC236}">
                <a16:creationId xmlns:a16="http://schemas.microsoft.com/office/drawing/2014/main" id="{D839E964-310F-66F4-E536-690C595E9BEC}"/>
              </a:ext>
            </a:extLst>
          </p:cNvPr>
          <p:cNvSpPr txBox="1">
            <a:spLocks/>
          </p:cNvSpPr>
          <p:nvPr/>
        </p:nvSpPr>
        <p:spPr>
          <a:xfrm>
            <a:off x="0" y="-27180"/>
            <a:ext cx="18059400" cy="1078499"/>
          </a:xfrm>
          <a:prstGeom prst="rect">
            <a:avLst/>
          </a:prstGeom>
          <a:solidFill>
            <a:srgbClr val="102649"/>
          </a:solidFill>
        </p:spPr>
        <p:txBody>
          <a:bodyPr vert="horz" wrap="square" lIns="0" tIns="52069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642620" marR="5080" indent="-630555" algn="ctr">
              <a:lnSpc>
                <a:spcPts val="3820"/>
              </a:lnSpc>
              <a:spcBef>
                <a:spcPts val="409"/>
              </a:spcBef>
            </a:pPr>
            <a:r>
              <a:rPr lang="en-US" sz="3600" spc="120">
                <a:solidFill>
                  <a:schemeClr val="bg1"/>
                </a:solidFill>
              </a:rPr>
              <a:t>How</a:t>
            </a:r>
            <a:r>
              <a:rPr lang="en-US" sz="3600">
                <a:solidFill>
                  <a:schemeClr val="bg1"/>
                </a:solidFill>
              </a:rPr>
              <a:t> </a:t>
            </a:r>
            <a:r>
              <a:rPr lang="en-US" sz="3600" spc="55">
                <a:solidFill>
                  <a:schemeClr val="bg1"/>
                </a:solidFill>
              </a:rPr>
              <a:t>Many</a:t>
            </a:r>
            <a:r>
              <a:rPr lang="en-US" sz="3600" spc="80">
                <a:solidFill>
                  <a:schemeClr val="bg1"/>
                </a:solidFill>
              </a:rPr>
              <a:t> </a:t>
            </a:r>
            <a:r>
              <a:rPr lang="en-US" sz="3600">
                <a:solidFill>
                  <a:schemeClr val="bg1"/>
                </a:solidFill>
              </a:rPr>
              <a:t>of</a:t>
            </a:r>
            <a:r>
              <a:rPr lang="en-US" sz="3600" spc="275">
                <a:solidFill>
                  <a:schemeClr val="bg1"/>
                </a:solidFill>
              </a:rPr>
              <a:t> </a:t>
            </a:r>
            <a:r>
              <a:rPr lang="en-US" sz="3600" spc="-25">
                <a:solidFill>
                  <a:schemeClr val="bg1"/>
                </a:solidFill>
              </a:rPr>
              <a:t>Me? – Instructions</a:t>
            </a:r>
          </a:p>
          <a:p>
            <a:pPr marL="642620" marR="5080" indent="-630555" algn="ctr">
              <a:lnSpc>
                <a:spcPts val="3820"/>
              </a:lnSpc>
              <a:spcBef>
                <a:spcPts val="409"/>
              </a:spcBef>
            </a:pPr>
            <a:endParaRPr lang="en-US" sz="3350" b="1" spc="-1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5">
            <a:extLst>
              <a:ext uri="{FF2B5EF4-FFF2-40B4-BE49-F238E27FC236}">
                <a16:creationId xmlns:a16="http://schemas.microsoft.com/office/drawing/2014/main" id="{DE73BBA7-932B-4E24-D7A0-AE93921ACFA9}"/>
              </a:ext>
            </a:extLst>
          </p:cNvPr>
          <p:cNvSpPr txBox="1"/>
          <p:nvPr/>
        </p:nvSpPr>
        <p:spPr>
          <a:xfrm>
            <a:off x="1916755" y="1396462"/>
            <a:ext cx="1422589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kern="0"/>
            </a:defPPr>
          </a:lstStyle>
          <a:p>
            <a:pPr algn="ctr"/>
            <a:r>
              <a:rPr lang="en-US" sz="2400" b="1">
                <a:solidFill>
                  <a:srgbClr val="102649"/>
                </a:solidFill>
                <a:latin typeface="+mj-lt"/>
              </a:rPr>
              <a:t>Players: </a:t>
            </a:r>
            <a:r>
              <a:rPr lang="en-US" sz="2400">
                <a:solidFill>
                  <a:srgbClr val="102649"/>
                </a:solidFill>
                <a:latin typeface="+mj-lt"/>
              </a:rPr>
              <a:t>Two or more players</a:t>
            </a:r>
          </a:p>
          <a:p>
            <a:pPr algn="ctr"/>
            <a:r>
              <a:rPr lang="en-US" sz="2400" b="1">
                <a:solidFill>
                  <a:srgbClr val="102649"/>
                </a:solidFill>
                <a:latin typeface="+mj-lt"/>
              </a:rPr>
              <a:t>Goal: </a:t>
            </a:r>
            <a:r>
              <a:rPr lang="en-US" sz="2400">
                <a:solidFill>
                  <a:srgbClr val="000000"/>
                </a:solidFill>
                <a:latin typeface="+mj-lt"/>
              </a:rPr>
              <a:t>M</a:t>
            </a:r>
            <a:r>
              <a:rPr lang="en-US" sz="2400" b="0" i="0" u="none" strike="noStrike" baseline="0">
                <a:solidFill>
                  <a:srgbClr val="000000"/>
                </a:solidFill>
                <a:latin typeface="+mj-lt"/>
              </a:rPr>
              <a:t>easure various objects to answer the question “How many of me does it take to measure _____?” </a:t>
            </a:r>
            <a:endParaRPr lang="en-US" sz="2400" b="1">
              <a:solidFill>
                <a:srgbClr val="102649"/>
              </a:solidFill>
              <a:latin typeface="+mj-lt"/>
            </a:endParaRPr>
          </a:p>
        </p:txBody>
      </p:sp>
      <p:pic>
        <p:nvPicPr>
          <p:cNvPr id="28" name="Picture 27" descr="Activity Instructions&#10;Cut a piece of ribbon equal in length to the height of your child.&#10;You will call the length of ribbon by the name of the person whose height you used. For example, the ribbon cut to match the height of Jacob is called &quot;a Jacob&quot; and the ribbon cut to match the height of Grandma is called &quot;a Grandma.&quot;&#10;Use the prompts and the ribbon to measure different dimensions around the room.&#10;">
            <a:extLst>
              <a:ext uri="{FF2B5EF4-FFF2-40B4-BE49-F238E27FC236}">
                <a16:creationId xmlns:a16="http://schemas.microsoft.com/office/drawing/2014/main" id="{F1C73C3E-2B1A-CC3E-4182-A8415D3A96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8700" y="3403600"/>
            <a:ext cx="11592169" cy="3796383"/>
          </a:xfrm>
          <a:prstGeom prst="rect">
            <a:avLst/>
          </a:prstGeom>
        </p:spPr>
      </p:pic>
      <p:pic>
        <p:nvPicPr>
          <p:cNvPr id="1026" name="Picture 2" descr="A child pointing at a ruler&#10;&#10;">
            <a:extLst>
              <a:ext uri="{FF2B5EF4-FFF2-40B4-BE49-F238E27FC236}">
                <a16:creationId xmlns:a16="http://schemas.microsoft.com/office/drawing/2014/main" id="{099880F8-F52C-16D3-35B1-96EF9CFB69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1978" y="3251200"/>
            <a:ext cx="3751094" cy="5636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CD037-6865-2017-60FF-0951B7121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1851" y="-1031051"/>
            <a:ext cx="6723800" cy="1031051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How Many of Me – Grades K-1 Family Prompts</a:t>
            </a:r>
          </a:p>
        </p:txBody>
      </p:sp>
      <p:sp>
        <p:nvSpPr>
          <p:cNvPr id="10" name="object 22" descr="KY Family Math Night- Measurement Activity 4c: How Many of Me?&#10;&#10;">
            <a:extLst>
              <a:ext uri="{FF2B5EF4-FFF2-40B4-BE49-F238E27FC236}">
                <a16:creationId xmlns:a16="http://schemas.microsoft.com/office/drawing/2014/main" id="{5C121AEC-A179-2B04-B1CB-654289D3D000}"/>
              </a:ext>
            </a:extLst>
          </p:cNvPr>
          <p:cNvSpPr txBox="1">
            <a:spLocks/>
          </p:cNvSpPr>
          <p:nvPr/>
        </p:nvSpPr>
        <p:spPr>
          <a:xfrm>
            <a:off x="0" y="-27180"/>
            <a:ext cx="18059400" cy="1160573"/>
          </a:xfrm>
          <a:prstGeom prst="rect">
            <a:avLst/>
          </a:prstGeom>
          <a:solidFill>
            <a:srgbClr val="102649"/>
          </a:solidFill>
        </p:spPr>
        <p:txBody>
          <a:bodyPr vert="horz" wrap="square" lIns="0" tIns="52069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1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How Many of Me? – Grades K-1 Family Prompts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1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9" name="Picture 8" descr="Family Prompts&#10;Grades K through 1&#10;What are some things in this room you could use your ribbon to measure?&#10;Let's use the length of your ribbon to measure the length of the room, o the bleachers. First, let's estimate. How many &quot;Jacobs&quot; do you think it will take to equal the length of the room? How many &quot;Jacobs&quot; does a family member think it will take?&#10;Next, use the ribbon to count how many &quot;Jacobs&quot; would fit across the room. Who was closer?&#10;Which side of the room do you think is longer? How could we measure to find out?&#10;Use the ribbon to measure the width of the room.&#10;Now that you've measured the length and width of the room/bleachers,make a guess about how many &quot;Jacobs&quot; it would take to equal the height of the room. How did you make your guess?&#10;">
            <a:extLst>
              <a:ext uri="{FF2B5EF4-FFF2-40B4-BE49-F238E27FC236}">
                <a16:creationId xmlns:a16="http://schemas.microsoft.com/office/drawing/2014/main" id="{5FADBFBA-8F29-8E9A-79C2-5B6851CC2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1492919"/>
            <a:ext cx="10439400" cy="7174162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C5472-6844-B481-E843-6AC42D4BA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1851" y="-1031051"/>
            <a:ext cx="6723800" cy="1031051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How Many of Me? – Grades 2-3 Family Prompts</a:t>
            </a:r>
          </a:p>
        </p:txBody>
      </p:sp>
      <p:sp>
        <p:nvSpPr>
          <p:cNvPr id="16" name="object 22" descr="KY Family Math Night- Measurement Activity 4c: How Many of Me?&#10;&#10;">
            <a:extLst>
              <a:ext uri="{FF2B5EF4-FFF2-40B4-BE49-F238E27FC236}">
                <a16:creationId xmlns:a16="http://schemas.microsoft.com/office/drawing/2014/main" id="{1AFB02F7-B7FD-97A6-70DF-2436F0F90397}"/>
              </a:ext>
            </a:extLst>
          </p:cNvPr>
          <p:cNvSpPr txBox="1">
            <a:spLocks/>
          </p:cNvSpPr>
          <p:nvPr/>
        </p:nvSpPr>
        <p:spPr>
          <a:xfrm>
            <a:off x="0" y="-27180"/>
            <a:ext cx="18059400" cy="1160573"/>
          </a:xfrm>
          <a:prstGeom prst="rect">
            <a:avLst/>
          </a:prstGeom>
          <a:solidFill>
            <a:srgbClr val="102649"/>
          </a:solidFill>
        </p:spPr>
        <p:txBody>
          <a:bodyPr vert="horz" wrap="square" lIns="0" tIns="52069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1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How Many of Me? – Grades 2-3 Family Prompts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1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8" name="Picture 17" descr="Grades 2 through 3&#10;Use your ribbon to measure the length of the room in &quot;Jacobs.&quot;&#10;Cut a piece of a different colored ribbon equal in length to the height of a different family member.&#10;Which do you think will be greater: the number of &quot;Jacobs&quot; needed to measure the length of the room or the number of &quot;Family Members&quot;? Why?&#10;Check your prediction: Use the ribbon to measure the length of the room in &quot;Family Members.&quot;&#10;Compare the results to your prediction. Is anything surprising?&#10;Discuss why the number of &quot;Jacobs&quot; is different than the number of &quot;Family Members.&quot;&#10;If there is time remaining:&#10;How could we figure out the perimeter? (Note: the perimeter is the total length around the room where the wall meets the floor.)&#10;Would you rather measure in &quot;Jacobs&quot; or &quot;Family Members&quot;?&#10;Why? Measure the width of the room. Add length + width + length +&#10;width to calculate the perimeter.&#10;">
            <a:extLst>
              <a:ext uri="{FF2B5EF4-FFF2-40B4-BE49-F238E27FC236}">
                <a16:creationId xmlns:a16="http://schemas.microsoft.com/office/drawing/2014/main" id="{0E1FE304-D21D-85FE-EEF7-6CCCCFE853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6700" y="1270000"/>
            <a:ext cx="10363200" cy="857976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D5C73-6D84-26D5-2DB2-72D7159EF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1851" y="-1031051"/>
            <a:ext cx="6723800" cy="1031051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How Many of Me? – Grades 4-5 Family Prompts</a:t>
            </a:r>
          </a:p>
        </p:txBody>
      </p:sp>
      <p:pic>
        <p:nvPicPr>
          <p:cNvPr id="16" name="Picture 15" descr="Grades 4 through 5&#10;Use your ribbon to measure the length of the room in II Jacobs.&quot;&#10;What's longer: an inch or a foot? Allow your child to look at a ruler, yardstick, or tape measure to decide.&#10;Estimate: About how long is a II Jacob&quot; in inches?&#10;Measure your ribbon in inches.&#10;Can you calculate the length of your ribbon in feet now that you know it in inches? Measure your ribbon in feet to check.&#10;What's longer: a meter or a centimeter? Allow your child to look at a meterstick or tape measure to decide.&#10;Estimate: About how long is a II Jacob&quot; in centimeters?&#10;Measure your ribbon in centimeters and meters.&#10;Can you use the length of the room in &quot;Jacobs&quot; to calculate the length o the room in feet?&#10;Which do you think will be greater: the height of the room or the length? Why?&#10;">
            <a:extLst>
              <a:ext uri="{FF2B5EF4-FFF2-40B4-BE49-F238E27FC236}">
                <a16:creationId xmlns:a16="http://schemas.microsoft.com/office/drawing/2014/main" id="{BB0373D2-4307-3572-041A-79E06F9D62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4700" y="1454658"/>
            <a:ext cx="11696700" cy="8098629"/>
          </a:xfrm>
          <a:prstGeom prst="rect">
            <a:avLst/>
          </a:prstGeom>
        </p:spPr>
      </p:pic>
      <p:sp>
        <p:nvSpPr>
          <p:cNvPr id="19" name="object 22" descr="KY Family Math Night- Measurement Activity 4c: How Many of Me?&#10;&#10;">
            <a:extLst>
              <a:ext uri="{FF2B5EF4-FFF2-40B4-BE49-F238E27FC236}">
                <a16:creationId xmlns:a16="http://schemas.microsoft.com/office/drawing/2014/main" id="{410D60BC-A27D-78BF-5D10-6CE71A645536}"/>
              </a:ext>
            </a:extLst>
          </p:cNvPr>
          <p:cNvSpPr txBox="1">
            <a:spLocks/>
          </p:cNvSpPr>
          <p:nvPr/>
        </p:nvSpPr>
        <p:spPr>
          <a:xfrm>
            <a:off x="0" y="-27180"/>
            <a:ext cx="18059400" cy="1160573"/>
          </a:xfrm>
          <a:prstGeom prst="rect">
            <a:avLst/>
          </a:prstGeom>
          <a:solidFill>
            <a:srgbClr val="102649"/>
          </a:solidFill>
        </p:spPr>
        <p:txBody>
          <a:bodyPr vert="horz" wrap="square" lIns="0" tIns="52069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1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How Many of Me? – Grades 4-5 Family Prompts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1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AC86A-10F9-48B9-AB4D-097095795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1851" y="-515526"/>
            <a:ext cx="6723800" cy="515526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How Many of Me? – Printable Ruler</a:t>
            </a:r>
          </a:p>
        </p:txBody>
      </p:sp>
      <p:sp>
        <p:nvSpPr>
          <p:cNvPr id="8" name="object 22" descr="KY Family Math Night- Measurement Activity 4c: How Many of Me?&#10;&#10;">
            <a:extLst>
              <a:ext uri="{FF2B5EF4-FFF2-40B4-BE49-F238E27FC236}">
                <a16:creationId xmlns:a16="http://schemas.microsoft.com/office/drawing/2014/main" id="{03F2AB87-4285-AD65-87DF-9FBAE03B6EA6}"/>
              </a:ext>
            </a:extLst>
          </p:cNvPr>
          <p:cNvSpPr txBox="1">
            <a:spLocks/>
          </p:cNvSpPr>
          <p:nvPr/>
        </p:nvSpPr>
        <p:spPr>
          <a:xfrm>
            <a:off x="0" y="-27180"/>
            <a:ext cx="18059400" cy="1160573"/>
          </a:xfrm>
          <a:prstGeom prst="rect">
            <a:avLst/>
          </a:prstGeom>
          <a:solidFill>
            <a:srgbClr val="102649"/>
          </a:solidFill>
        </p:spPr>
        <p:txBody>
          <a:bodyPr vert="horz" wrap="square" lIns="0" tIns="52069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1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How Many of Me? – Ruler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1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0" name="Picture 9" descr="A ruler with numbers and lines&#10;&#10;">
            <a:extLst>
              <a:ext uri="{FF2B5EF4-FFF2-40B4-BE49-F238E27FC236}">
                <a16:creationId xmlns:a16="http://schemas.microsoft.com/office/drawing/2014/main" id="{32FDAD6C-FF17-C379-ECFF-5E4FB268A8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0100" y="1133393"/>
            <a:ext cx="6977501" cy="8805833"/>
          </a:xfrm>
          <a:prstGeom prst="rect">
            <a:avLst/>
          </a:prstGeom>
        </p:spPr>
      </p:pic>
      <p:sp>
        <p:nvSpPr>
          <p:cNvPr id="7" name="object 7" descr="Printable Ruler: http://www.vendian.org/mncharity/dir3/paper_rulers/UnstableURL/ruler_foot.pdf   &#10;"/>
          <p:cNvSpPr txBox="1"/>
          <p:nvPr/>
        </p:nvSpPr>
        <p:spPr>
          <a:xfrm>
            <a:off x="12534900" y="7899400"/>
            <a:ext cx="5380355" cy="2016065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065" marR="5080" indent="-15875" algn="ctr">
              <a:lnSpc>
                <a:spcPct val="95800"/>
              </a:lnSpc>
              <a:spcBef>
                <a:spcPts val="285"/>
              </a:spcBef>
            </a:pPr>
            <a:r>
              <a:rPr sz="3350" spc="-25">
                <a:solidFill>
                  <a:srgbClr val="6BA13D"/>
                </a:solidFill>
                <a:latin typeface="Arial"/>
                <a:cs typeface="Arial"/>
              </a:rPr>
              <a:t>Printable</a:t>
            </a:r>
            <a:r>
              <a:rPr sz="3350" spc="-170">
                <a:solidFill>
                  <a:srgbClr val="6BA13D"/>
                </a:solidFill>
                <a:latin typeface="Arial"/>
                <a:cs typeface="Arial"/>
              </a:rPr>
              <a:t> </a:t>
            </a:r>
            <a:r>
              <a:rPr sz="3350" spc="-10">
                <a:solidFill>
                  <a:srgbClr val="6BA13D"/>
                </a:solidFill>
                <a:latin typeface="Arial"/>
                <a:cs typeface="Arial"/>
              </a:rPr>
              <a:t>Ruler</a:t>
            </a:r>
            <a:r>
              <a:rPr lang="en-US" sz="3350" spc="-10">
                <a:solidFill>
                  <a:srgbClr val="6BA13D"/>
                </a:solidFill>
                <a:latin typeface="Arial"/>
                <a:cs typeface="Arial"/>
              </a:rPr>
              <a:t>: </a:t>
            </a:r>
            <a:r>
              <a:rPr lang="en-US" sz="3350" spc="-10">
                <a:solidFill>
                  <a:srgbClr val="6BA13D"/>
                </a:solidFill>
                <a:latin typeface="Arial"/>
                <a:cs typeface="Arial"/>
                <a:hlinkClick r:id="rId4"/>
              </a:rPr>
              <a:t>http://www.vendian.org/mncharity/dir3/paper_rulers/UnstableURL/ruler_foot.pdf</a:t>
            </a:r>
            <a:r>
              <a:rPr lang="en-US" sz="3350" spc="-10">
                <a:solidFill>
                  <a:srgbClr val="6BA13D"/>
                </a:solidFill>
                <a:latin typeface="Arial"/>
                <a:cs typeface="Arial"/>
              </a:rPr>
              <a:t>  </a:t>
            </a:r>
            <a:endParaRPr sz="33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F3EA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4CD7CDC-79A4-B91D-11F9-026355BF40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420ACFE-8C67-F4F5-267B-FD8D35F5E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889000"/>
            <a:ext cx="18059400" cy="2667000"/>
          </a:xfrm>
          <a:prstGeom prst="rect">
            <a:avLst/>
          </a:prstGeom>
          <a:solidFill>
            <a:srgbClr val="102649"/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A88469-6FE5-BADF-EA82-B19AD8E893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81573" y="-1031051"/>
            <a:ext cx="6093110" cy="1031051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How Many of Me? – Closing Slide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2B995B-5D4A-2ADF-5681-BBF6DDF39032}"/>
              </a:ext>
            </a:extLst>
          </p:cNvPr>
          <p:cNvSpPr txBox="1"/>
          <p:nvPr/>
        </p:nvSpPr>
        <p:spPr>
          <a:xfrm>
            <a:off x="800100" y="1193800"/>
            <a:ext cx="164592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Kentucky Family Math Night Games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1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How Many of Me?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217CEC-1BAC-0058-4C96-B4C5D002945A}"/>
              </a:ext>
            </a:extLst>
          </p:cNvPr>
          <p:cNvSpPr txBox="1"/>
          <p:nvPr/>
        </p:nvSpPr>
        <p:spPr>
          <a:xfrm>
            <a:off x="800100" y="4541391"/>
            <a:ext cx="16611600" cy="473975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>
                <a:ln>
                  <a:noFill/>
                </a:ln>
                <a:solidFill>
                  <a:srgbClr val="102649"/>
                </a:solidFill>
                <a:effectLst/>
                <a:uLnTx/>
                <a:uFillTx/>
                <a:latin typeface="Calibri"/>
              </a:rPr>
              <a:t>Thank you for playing!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1" u="none" strike="noStrike" kern="0" cap="none" spc="0" normalizeH="0" baseline="0" noProof="0">
              <a:ln>
                <a:noFill/>
              </a:ln>
              <a:solidFill>
                <a:srgbClr val="102649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0" cap="none" spc="0" normalizeH="0" baseline="0" noProof="0">
                <a:ln>
                  <a:noFill/>
                </a:ln>
                <a:solidFill>
                  <a:srgbClr val="102649"/>
                </a:solidFill>
                <a:effectLst/>
                <a:uLnTx/>
                <a:uFillTx/>
                <a:latin typeface="Calibri"/>
              </a:rPr>
              <a:t>Access more digital family math games at: </a:t>
            </a:r>
            <a:r>
              <a:rPr lang="en-US" sz="5400">
                <a:solidFill>
                  <a:srgbClr val="102649"/>
                </a:solidFill>
                <a:hlinkClick r:id="rId2"/>
              </a:rPr>
              <a:t>https://www.education.ky.gov/curriculum/conpro/Pages/summer_support_math_resources.aspx</a:t>
            </a:r>
          </a:p>
          <a:p>
            <a:pPr algn="ctr">
              <a:defRPr/>
            </a:pPr>
            <a:endParaRPr lang="en-US" sz="5400">
              <a:solidFill>
                <a:srgbClr val="1026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3141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BA13D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cessibility_x0020_Office xmlns="3a62de7d-ba57-4f43-9dae-9623ba637be0">OTL - Office of Teaching and Learning</Accessibility_x0020_Office>
    <Accessibility_x0020_Audit_x0020_Status xmlns="3a62de7d-ba57-4f43-9dae-9623ba637be0" xsi:nil="true"/>
    <Accessibility_x0020_Audience xmlns="3a62de7d-ba57-4f43-9dae-9623ba637be0" xsi:nil="true"/>
    <Accessibility_x0020_Status xmlns="3a62de7d-ba57-4f43-9dae-9623ba637be0">Accessible</Accessibility_x0020_Status>
    <Application_x0020_Type xmlns="3a62de7d-ba57-4f43-9dae-9623ba637be0" xsi:nil="true"/>
    <Application_x0020_Date xmlns="3a62de7d-ba57-4f43-9dae-9623ba637be0" xsi:nil="true"/>
    <Accessibility_x0020_Target_x0020_Date xmlns="3a62de7d-ba57-4f43-9dae-9623ba637be0" xsi:nil="true"/>
    <Application_x0020_Status xmlns="3a62de7d-ba57-4f43-9dae-9623ba637be0" xsi:nil="true"/>
    <Accessibility_x0020_Audit_x0020_Date xmlns="3a62de7d-ba57-4f43-9dae-9623ba637be0" xsi:nil="true"/>
    <RoutingRuleDescription xmlns="http://schemas.microsoft.com/sharepoint/v3" xsi:nil="true"/>
    <PublishingExpirationDate xmlns="http://schemas.microsoft.com/sharepoint/v3" xsi:nil="true"/>
    <PublishingStartDate xmlns="http://schemas.microsoft.com/sharepoint/v3" xsi:nil="true"/>
    <Publication_x0020_Date xmlns="3a62de7d-ba57-4f43-9dae-9623ba637be0">2025-04-17T04:00:00+00:00</Publication_x0020_Date>
    <Audience1 xmlns="3a62de7d-ba57-4f43-9dae-9623ba637be0"/>
    <_dlc_DocId xmlns="3a62de7d-ba57-4f43-9dae-9623ba637be0">KYED-497-201</_dlc_DocId>
    <_dlc_DocIdUrl xmlns="3a62de7d-ba57-4f43-9dae-9623ba637be0">
      <Url>https://www.education.ky.gov/curriculum/conpro/_layouts/15/DocIdRedir.aspx?ID=KYED-497-201</Url>
      <Description>KYED-497-201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KDE Document" ma:contentTypeID="0x0101001BEB557DBE01834EAB47A683706DCD5B00866F10307CB6174BB406D5F160D6B04B" ma:contentTypeVersion="28" ma:contentTypeDescription="" ma:contentTypeScope="" ma:versionID="83380506b29855ec6f8b0760bdb1bc8b">
  <xsd:schema xmlns:xsd="http://www.w3.org/2001/XMLSchema" xmlns:xs="http://www.w3.org/2001/XMLSchema" xmlns:p="http://schemas.microsoft.com/office/2006/metadata/properties" xmlns:ns1="http://schemas.microsoft.com/sharepoint/v3" xmlns:ns2="3a62de7d-ba57-4f43-9dae-9623ba637be0" targetNamespace="http://schemas.microsoft.com/office/2006/metadata/properties" ma:root="true" ma:fieldsID="2d3e8473825ed96e8d6e0426e3a16d1c" ns1:_="" ns2:_="">
    <xsd:import namespace="http://schemas.microsoft.com/sharepoint/v3"/>
    <xsd:import namespace="3a62de7d-ba57-4f43-9dae-9623ba637be0"/>
    <xsd:element name="properties">
      <xsd:complexType>
        <xsd:sequence>
          <xsd:element name="documentManagement">
            <xsd:complexType>
              <xsd:all>
                <xsd:element ref="ns2:Accessibility_x0020_Office" minOccurs="0"/>
                <xsd:element ref="ns2:Accessibility_x0020_Audience" minOccurs="0"/>
                <xsd:element ref="ns2:Accessibility_x0020_Audit_x0020_Date" minOccurs="0"/>
                <xsd:element ref="ns2:Accessibility_x0020_Audit_x0020_Status" minOccurs="0"/>
                <xsd:element ref="ns2:Accessibility_x0020_Target_x0020_Date" minOccurs="0"/>
                <xsd:element ref="ns2:Accessibility_x0020_Status" minOccurs="0"/>
                <xsd:element ref="ns2:Application_x0020_Status" minOccurs="0"/>
                <xsd:element ref="ns2:Application_x0020_Type" minOccurs="0"/>
                <xsd:element ref="ns1:RoutingRuleDescription" minOccurs="0"/>
                <xsd:element ref="ns2:Audience1" minOccurs="0"/>
                <xsd:element ref="ns2:Publication_x0020_Date"/>
                <xsd:element ref="ns1:PublishingStartDate" minOccurs="0"/>
                <xsd:element ref="ns1:PublishingExpirationDate" minOccurs="0"/>
                <xsd:element ref="ns2:Application_x0020_Date" minOccurs="0"/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outingRuleDescription" ma:index="10" nillable="true" ma:displayName="Description" ma:internalName="RoutingRuleDescription" ma:readOnly="false">
      <xsd:simpleType>
        <xsd:restriction base="dms:Text">
          <xsd:maxLength value="255"/>
        </xsd:restriction>
      </xsd:simpleType>
    </xsd:element>
    <xsd:element name="PublishingStartDate" ma:index="13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14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62de7d-ba57-4f43-9dae-9623ba637be0" elementFormDefault="qualified">
    <xsd:import namespace="http://schemas.microsoft.com/office/2006/documentManagement/types"/>
    <xsd:import namespace="http://schemas.microsoft.com/office/infopath/2007/PartnerControls"/>
    <xsd:element name="Accessibility_x0020_Office" ma:index="2" nillable="true" ma:displayName="Accessibility Office" ma:format="Dropdown" ma:internalName="Accessibility_x0020_Office">
      <xsd:simpleType>
        <xsd:restriction base="dms:Choice">
          <xsd:enumeration value="Commissioner's Office"/>
          <xsd:enumeration value="OAA - Office of Assessment and Accountability"/>
          <xsd:enumeration value="OCIS - Office of Continuous Improvement and Support"/>
          <xsd:enumeration value="OCTE - Career and Technical Education"/>
          <xsd:enumeration value="OELE- Office of Educator Licensure and Effectiveness"/>
          <xsd:enumeration value="OET - Office of Education Technology"/>
          <xsd:enumeration value="OFO - Office of Finance and Operations"/>
          <xsd:enumeration value="OLS - Office of Legal Services"/>
          <xsd:enumeration value="OSEEL - Office of Special Education and Early Learning"/>
          <xsd:enumeration value="OTL - Office of Teaching and Learning"/>
        </xsd:restriction>
      </xsd:simpleType>
    </xsd:element>
    <xsd:element name="Accessibility_x0020_Audience" ma:index="3" nillable="true" ma:displayName="Accessibility Audience" ma:format="Dropdown" ma:internalName="Accessibility_x0020_Audience">
      <xsd:simpleType>
        <xsd:restriction base="dms:Choice">
          <xsd:enumeration value="Public"/>
          <xsd:enumeration value="District"/>
        </xsd:restriction>
      </xsd:simpleType>
    </xsd:element>
    <xsd:element name="Accessibility_x0020_Audit_x0020_Date" ma:index="4" nillable="true" ma:displayName="Accessibility Audit Date" ma:format="DateOnly" ma:internalName="Accessibility_x0020_Audit_x0020_Date">
      <xsd:simpleType>
        <xsd:restriction base="dms:DateTime"/>
      </xsd:simpleType>
    </xsd:element>
    <xsd:element name="Accessibility_x0020_Audit_x0020_Status" ma:index="5" nillable="true" ma:displayName="Accessibility Audit Status" ma:format="Dropdown" ma:internalName="Accessibility_x0020_Audit_x0020_Status">
      <xsd:simpleType>
        <xsd:restriction base="dms:Choice">
          <xsd:enumeration value="OK"/>
          <xsd:enumeration value="Minor"/>
          <xsd:enumeration value="Major"/>
        </xsd:restriction>
      </xsd:simpleType>
    </xsd:element>
    <xsd:element name="Accessibility_x0020_Target_x0020_Date" ma:index="6" nillable="true" ma:displayName="Accessibility Target Date" ma:format="DateOnly" ma:internalName="Accessibility_x0020_Target_x0020_Date">
      <xsd:simpleType>
        <xsd:restriction base="dms:DateTime"/>
      </xsd:simpleType>
    </xsd:element>
    <xsd:element name="Accessibility_x0020_Status" ma:index="7" nillable="true" ma:displayName="Accessibility Status" ma:format="Dropdown" ma:internalName="Accessibility_x0020_Status1" ma:readOnly="false">
      <xsd:simpleType>
        <xsd:restriction base="dms:Choice">
          <xsd:enumeration value="Remove"/>
          <xsd:enumeration value="Remediate"/>
          <xsd:enumeration value="Update"/>
          <xsd:enumeration value="Accessible"/>
          <xsd:enumeration value="Undue Burden"/>
          <xsd:enumeration value="Not KDE Owned"/>
        </xsd:restriction>
      </xsd:simpleType>
    </xsd:element>
    <xsd:element name="Application_x0020_Status" ma:index="8" nillable="true" ma:displayName="Application Status" ma:format="Dropdown" ma:internalName="Application_x0020_Status">
      <xsd:simpleType>
        <xsd:restriction base="dms:Choice">
          <xsd:enumeration value="Approved"/>
          <xsd:enumeration value="Denied"/>
        </xsd:restriction>
      </xsd:simpleType>
    </xsd:element>
    <xsd:element name="Application_x0020_Type" ma:index="9" nillable="true" ma:displayName="Application Type" ma:format="Dropdown" ma:internalName="Application_x0020_Type">
      <xsd:simpleType>
        <xsd:restriction base="dms:Choice">
          <xsd:enumeration value="Original"/>
          <xsd:enumeration value="Amendment"/>
          <xsd:enumeration value="Year 3 Budget"/>
          <xsd:enumeration value="Addendum"/>
          <xsd:enumeration value="Budget Update"/>
        </xsd:restriction>
      </xsd:simpleType>
    </xsd:element>
    <xsd:element name="Audience1" ma:index="11" nillable="true" ma:displayName="Audience" ma:list="{9f2d68f0-dc6b-4e06-b19d-b8792e70efe6}" ma:internalName="Audience1" ma:showField="Title" ma:web="3a62de7d-ba57-4f43-9dae-9623ba637be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cation_x0020_Date" ma:index="12" ma:displayName="Publication Date" ma:default="[today]" ma:format="DateOnly" ma:internalName="Publication_x0020_Date" ma:readOnly="false">
      <xsd:simpleType>
        <xsd:restriction base="dms:DateTime"/>
      </xsd:simpleType>
    </xsd:element>
    <xsd:element name="Application_x0020_Date" ma:index="15" nillable="true" ma:displayName="Application Date" ma:format="DateOnly" ma:internalName="Application_x0020_Date">
      <xsd:simpleType>
        <xsd:restriction base="dms:DateTime"/>
      </xsd:simpleType>
    </xsd:element>
    <xsd:element name="_dlc_DocId" ma:index="21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3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4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29FF8F1F-14B1-498C-8C1A-429EC8C8A805}">
  <ds:schemaRefs>
    <ds:schemaRef ds:uri="29be550e-5ac2-4cd5-b5b7-8a250a579b24"/>
    <ds:schemaRef ds:uri="5bc9d522-2386-425a-9f2a-a617cf877ec0"/>
    <ds:schemaRef ds:uri="cd1a358b-61e7-4e2c-963a-bbcfb053c0f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0A2AC92-9CB0-421D-8DB5-E529B80D798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C0D9DD2-DA63-4A5C-87CA-A8321726499B}"/>
</file>

<file path=customXml/itemProps4.xml><?xml version="1.0" encoding="utf-8"?>
<ds:datastoreItem xmlns:ds="http://schemas.openxmlformats.org/officeDocument/2006/customXml" ds:itemID="{46D7C194-D8C9-439A-B338-5C2748512F5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883</Words>
  <Application>Microsoft Office PowerPoint</Application>
  <PresentationFormat>Custom</PresentationFormat>
  <Paragraphs>59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Aptos</vt:lpstr>
      <vt:lpstr>Arial</vt:lpstr>
      <vt:lpstr>Calibri</vt:lpstr>
      <vt:lpstr>Office Theme</vt:lpstr>
      <vt:lpstr>1_Office Theme</vt:lpstr>
      <vt:lpstr>How Many of Me? - Introduction</vt:lpstr>
      <vt:lpstr>How Many of Me? - Instructions</vt:lpstr>
      <vt:lpstr>How Many of Me – Grades K-1 Family Prompts</vt:lpstr>
      <vt:lpstr>How Many of Me? – Grades 2-3 Family Prompts</vt:lpstr>
      <vt:lpstr>How Many of Me? – Grades 4-5 Family Prompts</vt:lpstr>
      <vt:lpstr>How Many of Me? – Printable Ruler</vt:lpstr>
      <vt:lpstr>How Many of Me? – Closing Slide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Many of Me KFMN</dc:title>
  <dc:creator>Waggoner, Debbie - Division of Academic Program Standards</dc:creator>
  <cp:lastModifiedBy>Doyle, Maggie - Division of Academic Program Standards</cp:lastModifiedBy>
  <cp:revision>2</cp:revision>
  <dcterms:created xsi:type="dcterms:W3CDTF">2024-12-24T16:24:47Z</dcterms:created>
  <dcterms:modified xsi:type="dcterms:W3CDTF">2025-04-17T13:34:44Z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b544694-0027-44fa-bee4-2648c0363f9d_Enabled">
    <vt:lpwstr>true</vt:lpwstr>
  </property>
  <property fmtid="{D5CDD505-2E9C-101B-9397-08002B2CF9AE}" pid="3" name="MSIP_Label_eb544694-0027-44fa-bee4-2648c0363f9d_SetDate">
    <vt:lpwstr>2024-12-28T22:32:38Z</vt:lpwstr>
  </property>
  <property fmtid="{D5CDD505-2E9C-101B-9397-08002B2CF9AE}" pid="4" name="MSIP_Label_eb544694-0027-44fa-bee4-2648c0363f9d_Method">
    <vt:lpwstr>Standard</vt:lpwstr>
  </property>
  <property fmtid="{D5CDD505-2E9C-101B-9397-08002B2CF9AE}" pid="5" name="MSIP_Label_eb544694-0027-44fa-bee4-2648c0363f9d_Name">
    <vt:lpwstr>defa4170-0d19-0005-0004-bc88714345d2</vt:lpwstr>
  </property>
  <property fmtid="{D5CDD505-2E9C-101B-9397-08002B2CF9AE}" pid="6" name="MSIP_Label_eb544694-0027-44fa-bee4-2648c0363f9d_SiteId">
    <vt:lpwstr>9360c11f-90e6-4706-ad00-25fcdc9e2ed1</vt:lpwstr>
  </property>
  <property fmtid="{D5CDD505-2E9C-101B-9397-08002B2CF9AE}" pid="7" name="MSIP_Label_eb544694-0027-44fa-bee4-2648c0363f9d_ActionId">
    <vt:lpwstr>3f93981a-868d-4072-b35b-cbda6b058284</vt:lpwstr>
  </property>
  <property fmtid="{D5CDD505-2E9C-101B-9397-08002B2CF9AE}" pid="8" name="MSIP_Label_eb544694-0027-44fa-bee4-2648c0363f9d_ContentBits">
    <vt:lpwstr>0</vt:lpwstr>
  </property>
  <property fmtid="{D5CDD505-2E9C-101B-9397-08002B2CF9AE}" pid="9" name="ContentTypeId">
    <vt:lpwstr>0x0101001BEB557DBE01834EAB47A683706DCD5B00866F10307CB6174BB406D5F160D6B04B</vt:lpwstr>
  </property>
  <property fmtid="{D5CDD505-2E9C-101B-9397-08002B2CF9AE}" pid="10" name="MediaServiceImageTags">
    <vt:lpwstr/>
  </property>
  <property fmtid="{D5CDD505-2E9C-101B-9397-08002B2CF9AE}" pid="11" name="_dlc_DocIdItemGuid">
    <vt:lpwstr>26c00443-5d9c-4dab-a6a8-edfa5c26f81a</vt:lpwstr>
  </property>
</Properties>
</file>