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Masters/slideMaster2.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sldIdLst>
    <p:sldId id="271" r:id="rId6"/>
    <p:sldId id="257" r:id="rId7"/>
    <p:sldId id="258" r:id="rId8"/>
    <p:sldId id="259" r:id="rId9"/>
    <p:sldId id="260" r:id="rId10"/>
    <p:sldId id="263" r:id="rId11"/>
    <p:sldId id="275" r:id="rId12"/>
  </p:sldIdLst>
  <p:sldSz cx="18059400" cy="10160000"/>
  <p:notesSz cx="18059400" cy="10160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26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B766D3-97B1-45DB-BEB5-5E5349AA451E}" v="7" dt="2025-04-16T17:31:20.81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859" y="43"/>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54455" y="3149600"/>
            <a:ext cx="15350490" cy="2133600"/>
          </a:xfrm>
          <a:prstGeom prst="rect">
            <a:avLst/>
          </a:prstGeom>
        </p:spPr>
        <p:txBody>
          <a:bodyPr wrap="square" lIns="0" tIns="0" rIns="0" bIns="0">
            <a:spAutoFit/>
          </a:bodyPr>
          <a:lstStyle>
            <a:lvl1pPr>
              <a:defRPr sz="3100" b="0" i="0">
                <a:solidFill>
                  <a:srgbClr val="05ACC1"/>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2850" b="1" i="1">
                <a:solidFill>
                  <a:srgbClr val="3477B6"/>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8059400" cy="1016000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788423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0" i="0">
                <a:solidFill>
                  <a:srgbClr val="05ACC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850" b="1" i="1">
                <a:solidFill>
                  <a:srgbClr val="3477B6"/>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0" i="0">
                <a:solidFill>
                  <a:srgbClr val="05ACC1"/>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100" b="0" i="0">
                <a:solidFill>
                  <a:srgbClr val="05ACC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81573" y="172624"/>
            <a:ext cx="6093110" cy="1075182"/>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59170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70835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43547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6682276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224947" y="-50736"/>
            <a:ext cx="10831830" cy="985519"/>
          </a:xfrm>
          <a:prstGeom prst="rect">
            <a:avLst/>
          </a:prstGeom>
        </p:spPr>
        <p:txBody>
          <a:bodyPr wrap="square" lIns="0" tIns="0" rIns="0" bIns="0">
            <a:spAutoFit/>
          </a:bodyPr>
          <a:lstStyle>
            <a:lvl1pPr>
              <a:defRPr sz="3100" b="0" i="0">
                <a:solidFill>
                  <a:srgbClr val="05ACC1"/>
                </a:solidFill>
                <a:latin typeface="Arial"/>
                <a:cs typeface="Arial"/>
              </a:defRPr>
            </a:lvl1pPr>
          </a:lstStyle>
          <a:p>
            <a:endParaRPr/>
          </a:p>
        </p:txBody>
      </p:sp>
      <p:sp>
        <p:nvSpPr>
          <p:cNvPr id="3" name="Holder 3"/>
          <p:cNvSpPr>
            <a:spLocks noGrp="1"/>
          </p:cNvSpPr>
          <p:nvPr>
            <p:ph type="body" idx="1"/>
          </p:nvPr>
        </p:nvSpPr>
        <p:spPr>
          <a:xfrm>
            <a:off x="4279143" y="2189258"/>
            <a:ext cx="9357360" cy="4771390"/>
          </a:xfrm>
          <a:prstGeom prst="rect">
            <a:avLst/>
          </a:prstGeom>
        </p:spPr>
        <p:txBody>
          <a:bodyPr wrap="square" lIns="0" tIns="0" rIns="0" bIns="0">
            <a:spAutoFit/>
          </a:bodyPr>
          <a:lstStyle>
            <a:lvl1pPr>
              <a:defRPr sz="2850" b="1" i="1">
                <a:solidFill>
                  <a:srgbClr val="3477B6"/>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81573" y="198152"/>
            <a:ext cx="7296253" cy="1049655"/>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a:xfrm>
            <a:off x="5926693" y="2514726"/>
            <a:ext cx="8124190" cy="604012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24604502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esmos.com/fourfunctio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www.desmos.com/fourfunction"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www.desmos.com/fourfunction"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education.ky.gov/curriculum/conpro/Pages/family_math_games.asp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B6BD9D-DBCF-9A43-2743-7C95006658DA}"/>
              </a:ext>
              <a:ext uri="{C183D7F6-B498-43B3-948B-1728B52AA6E4}">
                <adec:decorative xmlns:adec="http://schemas.microsoft.com/office/drawing/2017/decorative" val="1"/>
              </a:ext>
            </a:extLst>
          </p:cNvPr>
          <p:cNvSpPr/>
          <p:nvPr/>
        </p:nvSpPr>
        <p:spPr>
          <a:xfrm>
            <a:off x="0" y="5842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89C34A77-F1AF-E01E-707E-17952973E30D}"/>
              </a:ext>
            </a:extLst>
          </p:cNvPr>
          <p:cNvSpPr>
            <a:spLocks noGrp="1"/>
          </p:cNvSpPr>
          <p:nvPr>
            <p:ph type="ctrTitle"/>
          </p:nvPr>
        </p:nvSpPr>
        <p:spPr>
          <a:xfrm>
            <a:off x="5381573" y="-515526"/>
            <a:ext cx="6093110" cy="515526"/>
          </a:xfrm>
        </p:spPr>
        <p:txBody>
          <a:bodyPr wrap="square" lIns="0" tIns="0" rIns="0" bIns="0" anchor="b">
            <a:spAutoFit/>
          </a:bodyPr>
          <a:lstStyle/>
          <a:p>
            <a:r>
              <a:rPr lang="en-US">
                <a:solidFill>
                  <a:schemeClr val="bg2"/>
                </a:solidFill>
              </a:rPr>
              <a:t>Broken Calculator - Introduction</a:t>
            </a:r>
          </a:p>
        </p:txBody>
      </p:sp>
      <p:sp>
        <p:nvSpPr>
          <p:cNvPr id="5" name="TextBox 4">
            <a:extLst>
              <a:ext uri="{FF2B5EF4-FFF2-40B4-BE49-F238E27FC236}">
                <a16:creationId xmlns:a16="http://schemas.microsoft.com/office/drawing/2014/main" id="{2A16D5CE-69F8-B635-E233-2BE79D10A1DD}"/>
              </a:ext>
            </a:extLst>
          </p:cNvPr>
          <p:cNvSpPr txBox="1"/>
          <p:nvPr/>
        </p:nvSpPr>
        <p:spPr>
          <a:xfrm>
            <a:off x="800100" y="8890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Calibri"/>
              </a:rPr>
              <a:t>Kentucky Family Math Night Game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Calibri"/>
              </a:rPr>
              <a:t>Broken Calculator</a:t>
            </a:r>
          </a:p>
        </p:txBody>
      </p:sp>
      <p:sp>
        <p:nvSpPr>
          <p:cNvPr id="6" name="TextBox 5">
            <a:extLst>
              <a:ext uri="{FF2B5EF4-FFF2-40B4-BE49-F238E27FC236}">
                <a16:creationId xmlns:a16="http://schemas.microsoft.com/office/drawing/2014/main" id="{ADA90D84-F10E-A695-1EFE-723C6D2BDB4A}"/>
              </a:ext>
            </a:extLst>
          </p:cNvPr>
          <p:cNvSpPr txBox="1"/>
          <p:nvPr/>
        </p:nvSpPr>
        <p:spPr>
          <a:xfrm>
            <a:off x="800100" y="3556000"/>
            <a:ext cx="16611600" cy="270843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102649"/>
                </a:solidFill>
                <a:effectLst/>
                <a:uLnTx/>
                <a:uFillTx/>
                <a:latin typeface="Calibri"/>
              </a:rPr>
              <a:t>Recommended for Grades </a:t>
            </a:r>
            <a:r>
              <a:rPr lang="en-US" sz="3200" b="1">
                <a:solidFill>
                  <a:srgbClr val="102649"/>
                </a:solidFill>
                <a:latin typeface="Calibri"/>
              </a:rPr>
              <a:t>2-3</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1200"/>
              </a:spcAft>
              <a:buClrTx/>
              <a:buSzTx/>
              <a:buFontTx/>
              <a:buNone/>
              <a:tabLst/>
              <a:defRPr/>
            </a:pPr>
            <a:r>
              <a:rPr kumimoji="0" lang="en-US" sz="3200" b="1" i="0" u="none" strike="noStrike" kern="0" cap="none" spc="0" normalizeH="0" baseline="0" noProof="0">
                <a:ln>
                  <a:noFill/>
                </a:ln>
                <a:solidFill>
                  <a:srgbClr val="102649"/>
                </a:solidFill>
                <a:effectLst/>
                <a:uLnTx/>
                <a:uFillTx/>
                <a:latin typeface="Calibri"/>
              </a:rPr>
              <a:t>This game will help your student use place value, addition and subtraction to create solutions to math challenges with various restrictions. </a:t>
            </a:r>
            <a:endParaRPr kumimoji="0" lang="en-US" sz="3200" b="0" i="1"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a:ln>
                  <a:noFill/>
                </a:ln>
                <a:solidFill>
                  <a:srgbClr val="102649"/>
                </a:solidFill>
                <a:effectLst/>
                <a:uLnTx/>
                <a:uFillTx/>
                <a:latin typeface="Calibri"/>
              </a:rPr>
              <a:t>Kentucky Academic Standards for Mathematics</a:t>
            </a:r>
            <a:r>
              <a:rPr kumimoji="0" lang="en-US" sz="3200" b="0" i="0" u="none" strike="noStrike" kern="0" cap="none" spc="0" normalizeH="0" baseline="0" noProof="0">
                <a:ln>
                  <a:noFill/>
                </a:ln>
                <a:solidFill>
                  <a:srgbClr val="102649"/>
                </a:solidFill>
                <a:effectLst/>
                <a:uLnTx/>
                <a:uFillTx/>
                <a:latin typeface="Calibri"/>
              </a:rPr>
              <a:t> Connections:</a:t>
            </a:r>
          </a:p>
        </p:txBody>
      </p:sp>
      <p:sp>
        <p:nvSpPr>
          <p:cNvPr id="8" name="TextBox 7">
            <a:extLst>
              <a:ext uri="{FF2B5EF4-FFF2-40B4-BE49-F238E27FC236}">
                <a16:creationId xmlns:a16="http://schemas.microsoft.com/office/drawing/2014/main" id="{E3DA20B6-C6EF-25CF-E23C-645CCE839271}"/>
              </a:ext>
            </a:extLst>
          </p:cNvPr>
          <p:cNvSpPr txBox="1"/>
          <p:nvPr/>
        </p:nvSpPr>
        <p:spPr>
          <a:xfrm>
            <a:off x="800100" y="6415345"/>
            <a:ext cx="8229600" cy="2123658"/>
          </a:xfrm>
          <a:prstGeom prst="rect">
            <a:avLst/>
          </a:prstGeom>
          <a:noFill/>
        </p:spPr>
        <p:txBody>
          <a:bodyPr wrap="square" rtlCol="0">
            <a:spAutoFit/>
          </a:bodyPr>
          <a:lstStyle/>
          <a:p>
            <a:pPr algn="l"/>
            <a:r>
              <a:rPr lang="en-US" sz="2400" b="1" i="0" u="none" strike="noStrike" baseline="0">
                <a:solidFill>
                  <a:srgbClr val="102649"/>
                </a:solidFill>
                <a:latin typeface="+mj-lt"/>
              </a:rPr>
              <a:t>Second grade Number and Operations in Base Ten</a:t>
            </a:r>
          </a:p>
          <a:p>
            <a:pPr marR="0" algn="l"/>
            <a:r>
              <a:rPr lang="en-US" sz="2400" b="1" i="0" u="sng" strike="noStrike" baseline="0">
                <a:solidFill>
                  <a:srgbClr val="102649"/>
                </a:solidFill>
                <a:latin typeface="+mj-lt"/>
              </a:rPr>
              <a:t>KY.2.NBT.5 </a:t>
            </a:r>
            <a:r>
              <a:rPr lang="en-US" sz="2400" b="0" i="0" u="none" strike="noStrike" baseline="0">
                <a:solidFill>
                  <a:srgbClr val="102649"/>
                </a:solidFill>
                <a:latin typeface="+mj-lt"/>
              </a:rPr>
              <a:t>Fluently add and subtract within 100 using strategies based on place value, properties of operations and/or the relationship between addition and subtraction. </a:t>
            </a:r>
            <a:endParaRPr kumimoji="0" lang="en-US" sz="2400" b="0" i="0" u="none" strike="noStrike" kern="0" cap="none" spc="0" normalizeH="0" baseline="0" noProof="0">
              <a:ln>
                <a:noFill/>
              </a:ln>
              <a:solidFill>
                <a:srgbClr val="102649"/>
              </a:solidFill>
              <a:effectLst/>
              <a:uLnTx/>
              <a:uFillTx/>
              <a:latin typeface="+mj-lt"/>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102649"/>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 name="TextBox 8">
            <a:extLst>
              <a:ext uri="{FF2B5EF4-FFF2-40B4-BE49-F238E27FC236}">
                <a16:creationId xmlns:a16="http://schemas.microsoft.com/office/drawing/2014/main" id="{D66C093D-60E2-C0B7-C863-82201C41EC60}"/>
              </a:ext>
            </a:extLst>
          </p:cNvPr>
          <p:cNvSpPr txBox="1"/>
          <p:nvPr/>
        </p:nvSpPr>
        <p:spPr>
          <a:xfrm>
            <a:off x="9134007" y="6415345"/>
            <a:ext cx="8229600" cy="2492990"/>
          </a:xfrm>
          <a:prstGeom prst="rect">
            <a:avLst/>
          </a:prstGeom>
          <a:noFill/>
        </p:spPr>
        <p:txBody>
          <a:bodyPr wrap="square" rtlCol="0">
            <a:spAutoFit/>
          </a:bodyPr>
          <a:lstStyle/>
          <a:p>
            <a:pPr algn="l"/>
            <a:r>
              <a:rPr lang="en-US" sz="2400" b="1" i="0" u="none" strike="noStrike" baseline="0">
                <a:solidFill>
                  <a:srgbClr val="102649"/>
                </a:solidFill>
                <a:latin typeface="+mj-lt"/>
              </a:rPr>
              <a:t>Third grade Number and Operations in Base Ten</a:t>
            </a:r>
          </a:p>
          <a:p>
            <a:pPr algn="l"/>
            <a:r>
              <a:rPr lang="en-US" sz="2400" b="1" i="0" u="sng" strike="noStrike" baseline="0">
                <a:solidFill>
                  <a:srgbClr val="102649"/>
                </a:solidFill>
                <a:latin typeface="+mj-lt"/>
              </a:rPr>
              <a:t>KY.3.NBT.2 </a:t>
            </a:r>
            <a:r>
              <a:rPr lang="en-US" sz="2400" b="0" i="0" u="none" strike="noStrike" baseline="0">
                <a:solidFill>
                  <a:srgbClr val="102649"/>
                </a:solidFill>
                <a:latin typeface="+mj-lt"/>
              </a:rPr>
              <a:t>Fluently add and subtract within 1000 using strategies and algorithms based on place value, properties of operations and/or the relationship between addition and subtraction. </a:t>
            </a:r>
            <a:endParaRPr kumimoji="0" lang="en-US" sz="2400" b="0" i="0" u="none" strike="noStrike" kern="0" cap="none" spc="0" normalizeH="0" baseline="0" noProof="0">
              <a:ln>
                <a:noFill/>
              </a:ln>
              <a:solidFill>
                <a:srgbClr val="102649"/>
              </a:solidFill>
              <a:effectLst/>
              <a:uLnTx/>
              <a:uFillTx/>
              <a:latin typeface="+mj-lt"/>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102649"/>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 name="TextBox 2">
            <a:extLst>
              <a:ext uri="{FF2B5EF4-FFF2-40B4-BE49-F238E27FC236}">
                <a16:creationId xmlns:a16="http://schemas.microsoft.com/office/drawing/2014/main" id="{61A9F582-5268-EB36-63E2-4F672BE3B2C3}"/>
              </a:ext>
            </a:extLst>
          </p:cNvPr>
          <p:cNvSpPr txBox="1"/>
          <p:nvPr/>
        </p:nvSpPr>
        <p:spPr>
          <a:xfrm>
            <a:off x="5895507" y="8624669"/>
            <a:ext cx="6477000" cy="1292662"/>
          </a:xfrm>
          <a:prstGeom prst="rect">
            <a:avLst/>
          </a:prstGeom>
          <a:no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102649"/>
                </a:solidFill>
                <a:effectLst/>
                <a:uLnTx/>
                <a:uFillTx/>
                <a:latin typeface="Calibri"/>
              </a:rPr>
              <a:t>Standards for Mathematical Practice: </a:t>
            </a:r>
          </a:p>
          <a:p>
            <a:pPr marL="0" marR="0" lvl="0" indent="0" defTabSz="914400" eaLnBrk="1" fontAlgn="auto" latinLnBrk="0" hangingPunct="1">
              <a:lnSpc>
                <a:spcPct val="100000"/>
              </a:lnSpc>
              <a:spcBef>
                <a:spcPts val="0"/>
              </a:spcBef>
              <a:spcAft>
                <a:spcPts val="0"/>
              </a:spcAft>
              <a:buClrTx/>
              <a:buSzTx/>
              <a:buFontTx/>
              <a:buNone/>
              <a:tabLst/>
              <a:defRPr/>
            </a:pPr>
            <a:r>
              <a:rPr lang="en-US" sz="1800" b="1" i="0" u="none" strike="noStrike" baseline="0">
                <a:solidFill>
                  <a:srgbClr val="102649"/>
                </a:solidFill>
                <a:latin typeface="Arial" panose="020B0604020202020204" pitchFamily="34" charset="0"/>
              </a:rPr>
              <a:t>MP.1 </a:t>
            </a:r>
            <a:r>
              <a:rPr lang="en-US" sz="1800" b="0" i="0" u="none" strike="noStrike" baseline="0">
                <a:solidFill>
                  <a:srgbClr val="102649"/>
                </a:solidFill>
                <a:latin typeface="Arial" panose="020B0604020202020204" pitchFamily="34" charset="0"/>
              </a:rPr>
              <a:t>Make sense of problems and persevere in solving them. </a:t>
            </a:r>
          </a:p>
          <a:p>
            <a:pPr marL="0" marR="0" lvl="0" indent="0" defTabSz="914400" eaLnBrk="1" fontAlgn="auto" latinLnBrk="0" hangingPunct="1">
              <a:lnSpc>
                <a:spcPct val="100000"/>
              </a:lnSpc>
              <a:spcBef>
                <a:spcPts val="0"/>
              </a:spcBef>
              <a:spcAft>
                <a:spcPts val="0"/>
              </a:spcAft>
              <a:buClrTx/>
              <a:buSzTx/>
              <a:buFontTx/>
              <a:buNone/>
              <a:tabLst/>
              <a:defRPr/>
            </a:pPr>
            <a:r>
              <a:rPr lang="en-US" sz="1800" b="1" i="0" u="none" strike="noStrike" baseline="0">
                <a:solidFill>
                  <a:srgbClr val="102649"/>
                </a:solidFill>
                <a:latin typeface="Arial" panose="020B0604020202020204" pitchFamily="34" charset="0"/>
              </a:rPr>
              <a:t>MP.2 </a:t>
            </a:r>
            <a:r>
              <a:rPr lang="en-US" sz="1800" b="0" i="0" u="none" strike="noStrike" baseline="0">
                <a:solidFill>
                  <a:srgbClr val="102649"/>
                </a:solidFill>
                <a:latin typeface="Arial" panose="020B0604020202020204" pitchFamily="34" charset="0"/>
              </a:rPr>
              <a:t>Reason abstractly and quantitatively. </a:t>
            </a:r>
          </a:p>
          <a:p>
            <a:pPr marL="0" marR="0" lvl="0" indent="0" defTabSz="914400" eaLnBrk="1" fontAlgn="auto" latinLnBrk="0" hangingPunct="1">
              <a:lnSpc>
                <a:spcPct val="100000"/>
              </a:lnSpc>
              <a:spcBef>
                <a:spcPts val="0"/>
              </a:spcBef>
              <a:spcAft>
                <a:spcPts val="0"/>
              </a:spcAft>
              <a:buClrTx/>
              <a:buSzTx/>
              <a:buFontTx/>
              <a:buNone/>
              <a:tabLst/>
              <a:defRPr/>
            </a:pPr>
            <a:r>
              <a:rPr lang="en-US" sz="1800" b="1" i="0" u="none" strike="noStrike" baseline="0">
                <a:solidFill>
                  <a:srgbClr val="102649"/>
                </a:solidFill>
                <a:latin typeface="Arial" panose="020B0604020202020204" pitchFamily="34" charset="0"/>
              </a:rPr>
              <a:t>MP.8 </a:t>
            </a:r>
            <a:r>
              <a:rPr lang="en-US" sz="1800" b="0" i="0" u="none" strike="noStrike" baseline="0">
                <a:solidFill>
                  <a:srgbClr val="102649"/>
                </a:solidFill>
                <a:latin typeface="Arial" panose="020B0604020202020204" pitchFamily="34" charset="0"/>
              </a:rPr>
              <a:t>Look for and express regularity in repeated reasoning. </a:t>
            </a:r>
            <a:endParaRPr kumimoji="0" lang="en-US" sz="2400" b="0" i="0" u="none" strike="noStrike" kern="0" cap="none" spc="0" normalizeH="0" baseline="0" noProof="0">
              <a:ln>
                <a:noFill/>
              </a:ln>
              <a:solidFill>
                <a:srgbClr val="102649"/>
              </a:solidFill>
              <a:effectLst/>
              <a:uLnTx/>
              <a:uFillTx/>
              <a:latin typeface="Calibri"/>
            </a:endParaRPr>
          </a:p>
        </p:txBody>
      </p:sp>
    </p:spTree>
    <p:extLst>
      <p:ext uri="{BB962C8B-B14F-4D97-AF65-F5344CB8AC3E}">
        <p14:creationId xmlns:p14="http://schemas.microsoft.com/office/powerpoint/2010/main" val="149754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FE7030-095E-AC61-5CF3-E49F38344826}"/>
              </a:ext>
            </a:extLst>
          </p:cNvPr>
          <p:cNvSpPr>
            <a:spLocks noGrp="1"/>
          </p:cNvSpPr>
          <p:nvPr>
            <p:ph type="title"/>
          </p:nvPr>
        </p:nvSpPr>
        <p:spPr>
          <a:xfrm>
            <a:off x="4224947" y="-477054"/>
            <a:ext cx="10831830" cy="477054"/>
          </a:xfrm>
        </p:spPr>
        <p:txBody>
          <a:bodyPr wrap="square" lIns="0" tIns="0" rIns="0" bIns="0" anchor="b">
            <a:spAutoFit/>
          </a:bodyPr>
          <a:lstStyle/>
          <a:p>
            <a:r>
              <a:rPr lang="en-US">
                <a:solidFill>
                  <a:schemeClr val="bg2"/>
                </a:solidFill>
              </a:rPr>
              <a:t>Broken Calculator - Instructions</a:t>
            </a:r>
          </a:p>
        </p:txBody>
      </p:sp>
      <p:sp>
        <p:nvSpPr>
          <p:cNvPr id="5" name="object 22" descr="KY Family Math Night- Number and Operations in Base Ten Activity 3b: Broken Calculator&#10;&#10;&#10;">
            <a:extLst>
              <a:ext uri="{FF2B5EF4-FFF2-40B4-BE49-F238E27FC236}">
                <a16:creationId xmlns:a16="http://schemas.microsoft.com/office/drawing/2014/main" id="{7A04C9CB-0807-8F8B-10BE-E72D9EB3F594}"/>
              </a:ext>
            </a:extLst>
          </p:cNvPr>
          <p:cNvSpPr txBox="1">
            <a:spLocks/>
          </p:cNvSpPr>
          <p:nvPr/>
        </p:nvSpPr>
        <p:spPr>
          <a:xfrm>
            <a:off x="0" y="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Broken</a:t>
            </a:r>
            <a:r>
              <a:rPr lang="en-US" sz="3350" spc="-120">
                <a:solidFill>
                  <a:schemeClr val="bg1"/>
                </a:solidFill>
              </a:rPr>
              <a:t> </a:t>
            </a:r>
            <a:r>
              <a:rPr lang="en-US" sz="3350" spc="70">
                <a:solidFill>
                  <a:schemeClr val="bg1"/>
                </a:solidFill>
              </a:rPr>
              <a:t>Calculator – Instructions</a:t>
            </a:r>
          </a:p>
          <a:p>
            <a:pPr marL="642620" marR="5080" indent="-630555" algn="ctr">
              <a:lnSpc>
                <a:spcPts val="3820"/>
              </a:lnSpc>
              <a:spcBef>
                <a:spcPts val="409"/>
              </a:spcBef>
            </a:pPr>
            <a:endParaRPr lang="en-US" sz="3350" b="1" spc="-10">
              <a:solidFill>
                <a:schemeClr val="tx2">
                  <a:lumMod val="40000"/>
                  <a:lumOff val="6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3AB9B8B-1E25-7127-6F52-8607719BA173}"/>
              </a:ext>
            </a:extLst>
          </p:cNvPr>
          <p:cNvSpPr txBox="1"/>
          <p:nvPr/>
        </p:nvSpPr>
        <p:spPr>
          <a:xfrm>
            <a:off x="1333500" y="1174243"/>
            <a:ext cx="16154400" cy="1200329"/>
          </a:xfrm>
          <a:prstGeom prst="rect">
            <a:avLst/>
          </a:prstGeom>
          <a:noFill/>
        </p:spPr>
        <p:txBody>
          <a:bodyPr wrap="square">
            <a:spAutoFit/>
          </a:bodyPr>
          <a:lstStyle/>
          <a:p>
            <a:pPr algn="ctr"/>
            <a:r>
              <a:rPr lang="en-US" sz="2400" b="1">
                <a:solidFill>
                  <a:srgbClr val="102649"/>
                </a:solidFill>
                <a:latin typeface="+mn-lt"/>
              </a:rPr>
              <a:t>Players: </a:t>
            </a:r>
            <a:r>
              <a:rPr lang="en-US" sz="2400">
                <a:solidFill>
                  <a:srgbClr val="102649"/>
                </a:solidFill>
                <a:latin typeface="+mn-lt"/>
              </a:rPr>
              <a:t>One or more</a:t>
            </a:r>
          </a:p>
          <a:p>
            <a:pPr algn="ctr"/>
            <a:endParaRPr lang="en-US" sz="2400">
              <a:solidFill>
                <a:srgbClr val="102649"/>
              </a:solidFill>
              <a:latin typeface="+mn-lt"/>
            </a:endParaRPr>
          </a:p>
          <a:p>
            <a:pPr algn="ctr"/>
            <a:r>
              <a:rPr lang="en-US" sz="2400" b="1">
                <a:solidFill>
                  <a:srgbClr val="102649"/>
                </a:solidFill>
                <a:latin typeface="+mn-lt"/>
              </a:rPr>
              <a:t>Goal: </a:t>
            </a:r>
            <a:r>
              <a:rPr lang="en-US" sz="2400">
                <a:solidFill>
                  <a:srgbClr val="000000"/>
                </a:solidFill>
                <a:latin typeface="+mn-lt"/>
              </a:rPr>
              <a:t>U</a:t>
            </a:r>
            <a:r>
              <a:rPr lang="en-US" sz="2400" b="0" i="0" u="none" strike="noStrike" baseline="0">
                <a:solidFill>
                  <a:srgbClr val="000000"/>
                </a:solidFill>
                <a:latin typeface="+mn-lt"/>
              </a:rPr>
              <a:t>se place value, addition, and subtraction to create solutions to math challenges with various restrictions on a calculator. </a:t>
            </a:r>
            <a:endParaRPr lang="en-US" sz="2400" b="1">
              <a:solidFill>
                <a:srgbClr val="102649"/>
              </a:solidFill>
              <a:latin typeface="+mn-lt"/>
            </a:endParaRPr>
          </a:p>
        </p:txBody>
      </p:sp>
      <p:pic>
        <p:nvPicPr>
          <p:cNvPr id="7" name="Picture 6" descr="Activity Instructions&#10;In this game, you try to reach the goal number while pretending that  certain keys on the calculator don't work.&#10; Why didn't we provide answers? Because there are so many! Plus, once you get one answer, you'll see that you were correct or incorrect immediately on the calculator. If by some chance you didn't find one correct path, then try again-that's why you have a calculator!&#10;">
            <a:extLst>
              <a:ext uri="{FF2B5EF4-FFF2-40B4-BE49-F238E27FC236}">
                <a16:creationId xmlns:a16="http://schemas.microsoft.com/office/drawing/2014/main" id="{42BF9C68-1E71-63A4-FCAC-BC1BBD7ED183}"/>
              </a:ext>
            </a:extLst>
          </p:cNvPr>
          <p:cNvPicPr>
            <a:picLocks noChangeAspect="1"/>
          </p:cNvPicPr>
          <p:nvPr/>
        </p:nvPicPr>
        <p:blipFill>
          <a:blip r:embed="rId2"/>
          <a:stretch>
            <a:fillRect/>
          </a:stretch>
        </p:blipFill>
        <p:spPr>
          <a:xfrm>
            <a:off x="3351608" y="2489200"/>
            <a:ext cx="11356183" cy="3101530"/>
          </a:xfrm>
          <a:prstGeom prst="rect">
            <a:avLst/>
          </a:prstGeom>
        </p:spPr>
      </p:pic>
      <p:pic>
        <p:nvPicPr>
          <p:cNvPr id="2" name="object 2" descr="A calculator with numbers&#10;&#10;"/>
          <p:cNvPicPr/>
          <p:nvPr/>
        </p:nvPicPr>
        <p:blipFill>
          <a:blip r:embed="rId3" cstate="print"/>
          <a:stretch>
            <a:fillRect/>
          </a:stretch>
        </p:blipFill>
        <p:spPr>
          <a:xfrm>
            <a:off x="7730584" y="5884227"/>
            <a:ext cx="2483466" cy="31015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E99412-C06C-F9EA-43F3-51A9441CB658}"/>
              </a:ext>
            </a:extLst>
          </p:cNvPr>
          <p:cNvSpPr>
            <a:spLocks noGrp="1"/>
          </p:cNvSpPr>
          <p:nvPr>
            <p:ph type="title"/>
          </p:nvPr>
        </p:nvSpPr>
        <p:spPr>
          <a:xfrm>
            <a:off x="4224947" y="-477054"/>
            <a:ext cx="10831830" cy="477054"/>
          </a:xfrm>
        </p:spPr>
        <p:txBody>
          <a:bodyPr wrap="square" lIns="0" tIns="0" rIns="0" bIns="0" anchor="b">
            <a:spAutoFit/>
          </a:bodyPr>
          <a:lstStyle/>
          <a:p>
            <a:r>
              <a:rPr lang="en-US">
                <a:solidFill>
                  <a:schemeClr val="bg2"/>
                </a:solidFill>
              </a:rPr>
              <a:t>Broken Calculator – Family Prompts</a:t>
            </a:r>
          </a:p>
        </p:txBody>
      </p:sp>
      <p:sp>
        <p:nvSpPr>
          <p:cNvPr id="10" name="object 22" descr="KY Family Math Night- Number and Operations in Base Ten Activity 3b: Broken Calculator&#10;&#10;&#10;">
            <a:extLst>
              <a:ext uri="{FF2B5EF4-FFF2-40B4-BE49-F238E27FC236}">
                <a16:creationId xmlns:a16="http://schemas.microsoft.com/office/drawing/2014/main" id="{AC7697EF-AE72-2353-2DC7-63170EEEC8F5}"/>
              </a:ext>
            </a:extLst>
          </p:cNvPr>
          <p:cNvSpPr txBox="1">
            <a:spLocks/>
          </p:cNvSpPr>
          <p:nvPr/>
        </p:nvSpPr>
        <p:spPr>
          <a:xfrm>
            <a:off x="0" y="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Broken</a:t>
            </a:r>
            <a:r>
              <a:rPr lang="en-US" sz="3350" spc="-120">
                <a:solidFill>
                  <a:schemeClr val="bg1"/>
                </a:solidFill>
              </a:rPr>
              <a:t> </a:t>
            </a:r>
            <a:r>
              <a:rPr lang="en-US" sz="3350" spc="70">
                <a:solidFill>
                  <a:schemeClr val="bg1"/>
                </a:solidFill>
              </a:rPr>
              <a:t>Calculator – Family Prompts</a:t>
            </a:r>
          </a:p>
          <a:p>
            <a:pPr marL="642620" marR="5080" indent="-630555" algn="ctr">
              <a:lnSpc>
                <a:spcPts val="3820"/>
              </a:lnSpc>
              <a:spcBef>
                <a:spcPts val="409"/>
              </a:spcBef>
            </a:pPr>
            <a:endParaRPr lang="en-US" sz="3350" spc="70">
              <a:solidFill>
                <a:schemeClr val="bg1"/>
              </a:solidFill>
            </a:endParaRPr>
          </a:p>
        </p:txBody>
      </p:sp>
      <p:sp>
        <p:nvSpPr>
          <p:cNvPr id="2" name="TextBox 5">
            <a:extLst>
              <a:ext uri="{FF2B5EF4-FFF2-40B4-BE49-F238E27FC236}">
                <a16:creationId xmlns:a16="http://schemas.microsoft.com/office/drawing/2014/main" id="{7EAB274F-772D-AD90-7BDF-46EDC3244837}"/>
              </a:ext>
            </a:extLst>
          </p:cNvPr>
          <p:cNvSpPr txBox="1"/>
          <p:nvPr/>
        </p:nvSpPr>
        <p:spPr>
          <a:xfrm>
            <a:off x="4502670" y="1712739"/>
            <a:ext cx="9054058" cy="523220"/>
          </a:xfrm>
          <a:prstGeom prst="rect">
            <a:avLst/>
          </a:prstGeom>
          <a:noFill/>
        </p:spPr>
        <p:txBody>
          <a:bodyPr wrap="square">
            <a:spAutoFit/>
          </a:bodyPr>
          <a:lstStyle>
            <a:defPPr>
              <a:defRPr kern="0"/>
            </a:defPPr>
          </a:lstStyle>
          <a:p>
            <a:pPr algn="ctr"/>
            <a:r>
              <a:rPr lang="en-US" sz="2800">
                <a:solidFill>
                  <a:srgbClr val="102649"/>
                </a:solidFill>
                <a:latin typeface="+mn-lt"/>
              </a:rPr>
              <a:t>Ask any of the following questions as you play the game.</a:t>
            </a:r>
          </a:p>
        </p:txBody>
      </p:sp>
      <p:pic>
        <p:nvPicPr>
          <p:cNvPr id="7" name="Picture 6" descr="Family Prompts&#10;Try different options and be patient with your children and yourself if you don't get to the goal number quickly.&#10;Ask your children to share their solutions and then ask the questions in the game.&#10;Ask them if they can do it another way.&#10;If your child reaches a solution quickly, try to display another family member's birth year (e.g., aunt, uncle, grandparent).&#10;">
            <a:extLst>
              <a:ext uri="{FF2B5EF4-FFF2-40B4-BE49-F238E27FC236}">
                <a16:creationId xmlns:a16="http://schemas.microsoft.com/office/drawing/2014/main" id="{23EFC50F-0B26-3B0A-1017-391960255EEF}"/>
              </a:ext>
            </a:extLst>
          </p:cNvPr>
          <p:cNvPicPr>
            <a:picLocks noChangeAspect="1"/>
          </p:cNvPicPr>
          <p:nvPr/>
        </p:nvPicPr>
        <p:blipFill>
          <a:blip r:embed="rId2"/>
          <a:stretch>
            <a:fillRect/>
          </a:stretch>
        </p:blipFill>
        <p:spPr>
          <a:xfrm>
            <a:off x="2900063" y="2870200"/>
            <a:ext cx="12259273" cy="4419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A466C-41EB-3F54-710C-D8C9576DC382}"/>
              </a:ext>
            </a:extLst>
          </p:cNvPr>
          <p:cNvSpPr>
            <a:spLocks noGrp="1"/>
          </p:cNvSpPr>
          <p:nvPr>
            <p:ph type="title"/>
          </p:nvPr>
        </p:nvSpPr>
        <p:spPr>
          <a:xfrm>
            <a:off x="4224947" y="-477054"/>
            <a:ext cx="10831830" cy="477054"/>
          </a:xfrm>
        </p:spPr>
        <p:txBody>
          <a:bodyPr wrap="square" lIns="0" tIns="0" rIns="0" bIns="0" anchor="b">
            <a:spAutoFit/>
          </a:bodyPr>
          <a:lstStyle/>
          <a:p>
            <a:r>
              <a:rPr lang="en-US">
                <a:solidFill>
                  <a:schemeClr val="bg2"/>
                </a:solidFill>
              </a:rPr>
              <a:t>Broken Calculator Desmos Online Calculator</a:t>
            </a:r>
          </a:p>
        </p:txBody>
      </p:sp>
      <p:sp>
        <p:nvSpPr>
          <p:cNvPr id="21" name="object 22" descr="KY Family Math Night- Number and Operations in Base Ten Activity 3b: Broken Calculator&#10;&#10;&#10;">
            <a:extLst>
              <a:ext uri="{FF2B5EF4-FFF2-40B4-BE49-F238E27FC236}">
                <a16:creationId xmlns:a16="http://schemas.microsoft.com/office/drawing/2014/main" id="{3C2AB34B-5207-89A8-2DE9-FDC0ACF18DEB}"/>
              </a:ext>
            </a:extLst>
          </p:cNvPr>
          <p:cNvSpPr txBox="1">
            <a:spLocks/>
          </p:cNvSpPr>
          <p:nvPr/>
        </p:nvSpPr>
        <p:spPr>
          <a:xfrm>
            <a:off x="0" y="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Broken</a:t>
            </a:r>
            <a:r>
              <a:rPr lang="en-US" sz="3350" spc="-120">
                <a:solidFill>
                  <a:schemeClr val="bg1"/>
                </a:solidFill>
              </a:rPr>
              <a:t> </a:t>
            </a:r>
            <a:r>
              <a:rPr lang="en-US" sz="3350" spc="70">
                <a:solidFill>
                  <a:schemeClr val="bg1"/>
                </a:solidFill>
              </a:rPr>
              <a:t>Calculator – Desmos online calculator</a:t>
            </a:r>
          </a:p>
          <a:p>
            <a:pPr marL="642620" marR="5080" indent="-630555" algn="ctr">
              <a:lnSpc>
                <a:spcPts val="3820"/>
              </a:lnSpc>
              <a:spcBef>
                <a:spcPts val="409"/>
              </a:spcBef>
            </a:pPr>
            <a:endParaRPr lang="en-US" sz="3350" spc="70">
              <a:solidFill>
                <a:schemeClr val="bg1"/>
              </a:solidFill>
            </a:endParaRPr>
          </a:p>
        </p:txBody>
      </p:sp>
      <p:pic>
        <p:nvPicPr>
          <p:cNvPr id="23" name="Picture 22" descr="A screenshot of a computer showing the Desmos site calculator choices. ">
            <a:extLst>
              <a:ext uri="{FF2B5EF4-FFF2-40B4-BE49-F238E27FC236}">
                <a16:creationId xmlns:a16="http://schemas.microsoft.com/office/drawing/2014/main" id="{CBE176AB-A900-7BDC-BBAA-63292E75A262}"/>
              </a:ext>
            </a:extLst>
          </p:cNvPr>
          <p:cNvPicPr>
            <a:picLocks noChangeAspect="1"/>
          </p:cNvPicPr>
          <p:nvPr/>
        </p:nvPicPr>
        <p:blipFill>
          <a:blip r:embed="rId2"/>
          <a:stretch>
            <a:fillRect/>
          </a:stretch>
        </p:blipFill>
        <p:spPr>
          <a:xfrm>
            <a:off x="4076700" y="2448659"/>
            <a:ext cx="9753600" cy="4517989"/>
          </a:xfrm>
          <a:prstGeom prst="rect">
            <a:avLst/>
          </a:prstGeom>
        </p:spPr>
      </p:pic>
      <p:sp>
        <p:nvSpPr>
          <p:cNvPr id="18" name="object 18"/>
          <p:cNvSpPr txBox="1"/>
          <p:nvPr/>
        </p:nvSpPr>
        <p:spPr>
          <a:xfrm>
            <a:off x="5789950" y="7364856"/>
            <a:ext cx="7293609" cy="1074011"/>
          </a:xfrm>
          <a:prstGeom prst="rect">
            <a:avLst/>
          </a:prstGeom>
        </p:spPr>
        <p:txBody>
          <a:bodyPr vert="horz" wrap="square" lIns="0" tIns="14604" rIns="0" bIns="0" rtlCol="0">
            <a:spAutoFit/>
          </a:bodyPr>
          <a:lstStyle/>
          <a:p>
            <a:pPr marL="12700">
              <a:spcBef>
                <a:spcPts val="114"/>
              </a:spcBef>
            </a:pPr>
            <a:r>
              <a:rPr lang="en-US" sz="3400" b="1" spc="-140">
                <a:solidFill>
                  <a:srgbClr val="414448"/>
                </a:solidFill>
                <a:latin typeface="Arial"/>
                <a:cs typeface="Arial"/>
                <a:hlinkClick r:id="rId3"/>
              </a:rPr>
              <a:t>www</a:t>
            </a:r>
            <a:r>
              <a:rPr lang="en-US" sz="3400" b="1" spc="-140">
                <a:solidFill>
                  <a:srgbClr val="59545B"/>
                </a:solidFill>
                <a:latin typeface="Arial"/>
                <a:cs typeface="Arial"/>
                <a:hlinkClick r:id="rId3"/>
              </a:rPr>
              <a:t>.</a:t>
            </a:r>
            <a:r>
              <a:rPr lang="en-US" sz="3400" b="1" spc="-140">
                <a:solidFill>
                  <a:srgbClr val="414448"/>
                </a:solidFill>
                <a:latin typeface="Arial"/>
                <a:cs typeface="Arial"/>
                <a:hlinkClick r:id="rId3"/>
              </a:rPr>
              <a:t>desmos</a:t>
            </a:r>
            <a:r>
              <a:rPr lang="en-US" sz="3400" b="1" spc="-140">
                <a:solidFill>
                  <a:srgbClr val="59545B"/>
                </a:solidFill>
                <a:latin typeface="Arial"/>
                <a:cs typeface="Arial"/>
                <a:hlinkClick r:id="rId3"/>
              </a:rPr>
              <a:t>.</a:t>
            </a:r>
            <a:r>
              <a:rPr lang="en-US" sz="3400" b="1" spc="-140">
                <a:solidFill>
                  <a:srgbClr val="414448"/>
                </a:solidFill>
                <a:latin typeface="Arial"/>
                <a:cs typeface="Arial"/>
                <a:hlinkClick r:id="rId3"/>
              </a:rPr>
              <a:t>com/fourfunction</a:t>
            </a:r>
            <a:endParaRPr lang="en-US" sz="3400">
              <a:latin typeface="Arial"/>
              <a:cs typeface="Arial"/>
            </a:endParaRPr>
          </a:p>
          <a:p>
            <a:pPr marL="12700">
              <a:lnSpc>
                <a:spcPct val="100000"/>
              </a:lnSpc>
              <a:spcBef>
                <a:spcPts val="114"/>
              </a:spcBef>
            </a:pPr>
            <a:r>
              <a:rPr lang="en-US" sz="3400">
                <a:latin typeface="Arial"/>
                <a:cs typeface="Arial"/>
              </a:rPr>
              <a:t> </a:t>
            </a:r>
            <a:endParaRPr sz="34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8427EB-8EBC-CB3F-61B0-BF24D0BA324B}"/>
              </a:ext>
            </a:extLst>
          </p:cNvPr>
          <p:cNvSpPr>
            <a:spLocks noGrp="1"/>
          </p:cNvSpPr>
          <p:nvPr>
            <p:ph type="title"/>
          </p:nvPr>
        </p:nvSpPr>
        <p:spPr>
          <a:xfrm>
            <a:off x="4224947" y="-477054"/>
            <a:ext cx="10831830" cy="477054"/>
          </a:xfrm>
        </p:spPr>
        <p:txBody>
          <a:bodyPr wrap="square" lIns="0" tIns="0" rIns="0" bIns="0" anchor="b">
            <a:spAutoFit/>
          </a:bodyPr>
          <a:lstStyle/>
          <a:p>
            <a:r>
              <a:rPr lang="en-US">
                <a:solidFill>
                  <a:schemeClr val="bg2"/>
                </a:solidFill>
              </a:rPr>
              <a:t>Broken Calculator – Year of Birth </a:t>
            </a:r>
          </a:p>
        </p:txBody>
      </p:sp>
      <p:sp>
        <p:nvSpPr>
          <p:cNvPr id="8" name="object 22" descr="KY Family Math Night- Number and Operations in Base Ten Activity 3b: Broken Calculator&#10;&#10;&#10;">
            <a:extLst>
              <a:ext uri="{FF2B5EF4-FFF2-40B4-BE49-F238E27FC236}">
                <a16:creationId xmlns:a16="http://schemas.microsoft.com/office/drawing/2014/main" id="{6694BBB9-6227-94C2-334C-29920CB78F8B}"/>
              </a:ext>
            </a:extLst>
          </p:cNvPr>
          <p:cNvSpPr txBox="1">
            <a:spLocks/>
          </p:cNvSpPr>
          <p:nvPr/>
        </p:nvSpPr>
        <p:spPr>
          <a:xfrm>
            <a:off x="0" y="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Broken</a:t>
            </a:r>
            <a:r>
              <a:rPr lang="en-US" sz="3350" spc="-120">
                <a:solidFill>
                  <a:schemeClr val="bg1"/>
                </a:solidFill>
              </a:rPr>
              <a:t> </a:t>
            </a:r>
            <a:r>
              <a:rPr lang="en-US" sz="3350" spc="70">
                <a:solidFill>
                  <a:schemeClr val="bg1"/>
                </a:solidFill>
              </a:rPr>
              <a:t>Calculator – Year of birth</a:t>
            </a:r>
          </a:p>
          <a:p>
            <a:pPr marL="642620" marR="5080" indent="-630555" algn="ctr">
              <a:lnSpc>
                <a:spcPts val="3820"/>
              </a:lnSpc>
              <a:spcBef>
                <a:spcPts val="409"/>
              </a:spcBef>
            </a:pPr>
            <a:endParaRPr lang="en-US" sz="3350" spc="70">
              <a:solidFill>
                <a:schemeClr val="bg1"/>
              </a:solidFill>
            </a:endParaRPr>
          </a:p>
        </p:txBody>
      </p:sp>
      <p:pic>
        <p:nvPicPr>
          <p:cNvPr id="17" name="Picture 16" descr="Year of birth&#10;Restriction: The only keys that work are 1, 0, +, - , =. Goal: Can you get the display to show the four digityearofyourbirth? (e.g., 1990, 2011)&#10;&#10;Explain your strategy.&#10;How many moves did it take you?&#10;Can you do it in fewer moves? More?&#10; Can you get the display to show your parents' year of birth?&#10;Explain your strategy.&#10;Did you use the same strategy or a different one?&#10;How many moves did it take you?&#10;Can you do it in fewer moves? More?&#10;">
            <a:extLst>
              <a:ext uri="{FF2B5EF4-FFF2-40B4-BE49-F238E27FC236}">
                <a16:creationId xmlns:a16="http://schemas.microsoft.com/office/drawing/2014/main" id="{C5FB841D-0EDD-8FDD-28FF-9E1A08DF6CBE}"/>
              </a:ext>
            </a:extLst>
          </p:cNvPr>
          <p:cNvPicPr>
            <a:picLocks noChangeAspect="1"/>
          </p:cNvPicPr>
          <p:nvPr/>
        </p:nvPicPr>
        <p:blipFill>
          <a:blip r:embed="rId2"/>
          <a:stretch>
            <a:fillRect/>
          </a:stretch>
        </p:blipFill>
        <p:spPr>
          <a:xfrm>
            <a:off x="2324100" y="1262805"/>
            <a:ext cx="10058400" cy="7395319"/>
          </a:xfrm>
          <a:prstGeom prst="rect">
            <a:avLst/>
          </a:prstGeom>
        </p:spPr>
      </p:pic>
      <p:sp>
        <p:nvSpPr>
          <p:cNvPr id="3" name="TextBox 2">
            <a:extLst>
              <a:ext uri="{FF2B5EF4-FFF2-40B4-BE49-F238E27FC236}">
                <a16:creationId xmlns:a16="http://schemas.microsoft.com/office/drawing/2014/main" id="{4B53BC1F-0092-6120-BDCD-70E71934CF09}"/>
              </a:ext>
            </a:extLst>
          </p:cNvPr>
          <p:cNvSpPr txBox="1"/>
          <p:nvPr/>
        </p:nvSpPr>
        <p:spPr>
          <a:xfrm>
            <a:off x="10246790" y="9118600"/>
            <a:ext cx="7784503" cy="954107"/>
          </a:xfrm>
          <a:prstGeom prst="rect">
            <a:avLst/>
          </a:prstGeom>
          <a:noFill/>
        </p:spPr>
        <p:txBody>
          <a:bodyPr wrap="none" rtlCol="0">
            <a:spAutoFit/>
          </a:bodyPr>
          <a:lstStyle/>
          <a:p>
            <a:pPr algn="ctr"/>
            <a:r>
              <a:rPr lang="en-US" sz="2800" b="1">
                <a:solidFill>
                  <a:srgbClr val="102649"/>
                </a:solidFill>
              </a:rPr>
              <a:t>Family Prompts</a:t>
            </a:r>
          </a:p>
          <a:p>
            <a:r>
              <a:rPr lang="en-US" sz="2800">
                <a:solidFill>
                  <a:srgbClr val="102649"/>
                </a:solidFill>
              </a:rPr>
              <a:t>Can you do another family members birth year?</a:t>
            </a:r>
          </a:p>
        </p:txBody>
      </p:sp>
      <p:pic>
        <p:nvPicPr>
          <p:cNvPr id="2" name="object 2" descr="A screenshot of a calculator with only buttons 0, 1, minus, plus and equal."/>
          <p:cNvPicPr/>
          <p:nvPr/>
        </p:nvPicPr>
        <p:blipFill>
          <a:blip r:embed="rId3" cstate="print"/>
          <a:stretch>
            <a:fillRect/>
          </a:stretch>
        </p:blipFill>
        <p:spPr>
          <a:xfrm>
            <a:off x="11813172" y="2946400"/>
            <a:ext cx="2398128" cy="3200400"/>
          </a:xfrm>
          <a:prstGeom prst="rect">
            <a:avLst/>
          </a:prstGeom>
        </p:spPr>
      </p:pic>
      <p:sp>
        <p:nvSpPr>
          <p:cNvPr id="19" name="TextBox 18">
            <a:extLst>
              <a:ext uri="{FF2B5EF4-FFF2-40B4-BE49-F238E27FC236}">
                <a16:creationId xmlns:a16="http://schemas.microsoft.com/office/drawing/2014/main" id="{3672ED2B-638A-CF0D-49EB-0F02A9687179}"/>
              </a:ext>
            </a:extLst>
          </p:cNvPr>
          <p:cNvSpPr txBox="1"/>
          <p:nvPr/>
        </p:nvSpPr>
        <p:spPr>
          <a:xfrm>
            <a:off x="5524500" y="8254440"/>
            <a:ext cx="9027884" cy="523220"/>
          </a:xfrm>
          <a:prstGeom prst="rect">
            <a:avLst/>
          </a:prstGeom>
          <a:noFill/>
        </p:spPr>
        <p:txBody>
          <a:bodyPr wrap="square">
            <a:spAutoFit/>
          </a:bodyPr>
          <a:lstStyle/>
          <a:p>
            <a:pPr marL="12700">
              <a:spcBef>
                <a:spcPts val="114"/>
              </a:spcBef>
            </a:pPr>
            <a:r>
              <a:rPr lang="en-US" sz="2800" b="1" spc="-140">
                <a:solidFill>
                  <a:srgbClr val="414448"/>
                </a:solidFill>
                <a:latin typeface="Arial"/>
                <a:cs typeface="Arial"/>
                <a:hlinkClick r:id="rId4"/>
              </a:rPr>
              <a:t>www</a:t>
            </a:r>
            <a:r>
              <a:rPr lang="en-US" sz="2800" b="1" spc="-140">
                <a:solidFill>
                  <a:srgbClr val="59545B"/>
                </a:solidFill>
                <a:latin typeface="Arial"/>
                <a:cs typeface="Arial"/>
                <a:hlinkClick r:id="rId4"/>
              </a:rPr>
              <a:t>.</a:t>
            </a:r>
            <a:r>
              <a:rPr lang="en-US" sz="2800" b="1" spc="-140">
                <a:solidFill>
                  <a:srgbClr val="414448"/>
                </a:solidFill>
                <a:latin typeface="Arial"/>
                <a:cs typeface="Arial"/>
                <a:hlinkClick r:id="rId4"/>
              </a:rPr>
              <a:t>desmos</a:t>
            </a:r>
            <a:r>
              <a:rPr lang="en-US" sz="2800" b="1" spc="-140">
                <a:solidFill>
                  <a:srgbClr val="59545B"/>
                </a:solidFill>
                <a:latin typeface="Arial"/>
                <a:cs typeface="Arial"/>
                <a:hlinkClick r:id="rId4"/>
              </a:rPr>
              <a:t>.</a:t>
            </a:r>
            <a:r>
              <a:rPr lang="en-US" sz="2800" b="1" spc="-140">
                <a:solidFill>
                  <a:srgbClr val="414448"/>
                </a:solidFill>
                <a:latin typeface="Arial"/>
                <a:cs typeface="Arial"/>
                <a:hlinkClick r:id="rId4"/>
              </a:rPr>
              <a:t>com/fourfunction</a:t>
            </a:r>
            <a:endParaRPr lang="en-US" sz="28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00CAC5-7A5A-E4AF-6726-33880DC72C9D}"/>
              </a:ext>
            </a:extLst>
          </p:cNvPr>
          <p:cNvSpPr>
            <a:spLocks noGrp="1"/>
          </p:cNvSpPr>
          <p:nvPr>
            <p:ph type="title"/>
          </p:nvPr>
        </p:nvSpPr>
        <p:spPr>
          <a:xfrm>
            <a:off x="4224947" y="-477054"/>
            <a:ext cx="10831830" cy="477054"/>
          </a:xfrm>
        </p:spPr>
        <p:txBody>
          <a:bodyPr wrap="square" lIns="0" tIns="0" rIns="0" bIns="0" anchor="b">
            <a:spAutoFit/>
          </a:bodyPr>
          <a:lstStyle/>
          <a:p>
            <a:r>
              <a:rPr lang="en-US">
                <a:solidFill>
                  <a:schemeClr val="bg2"/>
                </a:solidFill>
              </a:rPr>
              <a:t>Broken Calculator – Where’s the 1</a:t>
            </a:r>
          </a:p>
        </p:txBody>
      </p:sp>
      <p:sp>
        <p:nvSpPr>
          <p:cNvPr id="12" name="object 22" descr="KY Family Math Night- Number and Operations in Base Ten Activity 3b: Broken Calculator&#10;&#10;&#10;">
            <a:extLst>
              <a:ext uri="{FF2B5EF4-FFF2-40B4-BE49-F238E27FC236}">
                <a16:creationId xmlns:a16="http://schemas.microsoft.com/office/drawing/2014/main" id="{95336EEB-5FC4-19C1-E942-D585AA8FD9F4}"/>
              </a:ext>
            </a:extLst>
          </p:cNvPr>
          <p:cNvSpPr txBox="1">
            <a:spLocks/>
          </p:cNvSpPr>
          <p:nvPr/>
        </p:nvSpPr>
        <p:spPr>
          <a:xfrm>
            <a:off x="0" y="0"/>
            <a:ext cx="18059400" cy="1078499"/>
          </a:xfrm>
          <a:prstGeom prst="rect">
            <a:avLst/>
          </a:prstGeom>
          <a:solidFill>
            <a:srgbClr val="102649"/>
          </a:solidFill>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rPr>
              <a:t>Broken</a:t>
            </a:r>
            <a:r>
              <a:rPr lang="en-US" sz="3350" spc="-120">
                <a:solidFill>
                  <a:schemeClr val="bg1"/>
                </a:solidFill>
              </a:rPr>
              <a:t> </a:t>
            </a:r>
            <a:r>
              <a:rPr lang="en-US" sz="3350" spc="70">
                <a:solidFill>
                  <a:schemeClr val="bg1"/>
                </a:solidFill>
              </a:rPr>
              <a:t>Calculator – Where’s the 1?</a:t>
            </a:r>
          </a:p>
          <a:p>
            <a:pPr marL="642620" marR="5080" indent="-630555" algn="ctr">
              <a:lnSpc>
                <a:spcPts val="3820"/>
              </a:lnSpc>
              <a:spcBef>
                <a:spcPts val="409"/>
              </a:spcBef>
            </a:pPr>
            <a:endParaRPr lang="en-US" sz="3350" spc="70">
              <a:solidFill>
                <a:schemeClr val="bg1"/>
              </a:solidFill>
            </a:endParaRPr>
          </a:p>
        </p:txBody>
      </p:sp>
      <p:pic>
        <p:nvPicPr>
          <p:cNvPr id="7" name="Picture 6" descr="Where's the 1?&#10;Restriction: The #1 key is broken!&#10;Goal: We need to make the number 1,111 &#10;show up on the callculator screen.&#10;1. Explain your strategy.&#10;How many moves did it take you?&#10;Can you do it in fewer moves? More?&#10;Is there a different operation you can use?&#10;">
            <a:extLst>
              <a:ext uri="{FF2B5EF4-FFF2-40B4-BE49-F238E27FC236}">
                <a16:creationId xmlns:a16="http://schemas.microsoft.com/office/drawing/2014/main" id="{DE8C17F0-C9FE-C48D-2E41-AB2A1D9A9DC0}"/>
              </a:ext>
            </a:extLst>
          </p:cNvPr>
          <p:cNvPicPr>
            <a:picLocks noChangeAspect="1"/>
          </p:cNvPicPr>
          <p:nvPr/>
        </p:nvPicPr>
        <p:blipFill>
          <a:blip r:embed="rId2"/>
          <a:stretch>
            <a:fillRect/>
          </a:stretch>
        </p:blipFill>
        <p:spPr>
          <a:xfrm>
            <a:off x="3162300" y="2175256"/>
            <a:ext cx="9417028" cy="5334000"/>
          </a:xfrm>
          <a:prstGeom prst="rect">
            <a:avLst/>
          </a:prstGeom>
        </p:spPr>
      </p:pic>
      <p:sp>
        <p:nvSpPr>
          <p:cNvPr id="3" name="TextBox 2">
            <a:extLst>
              <a:ext uri="{FF2B5EF4-FFF2-40B4-BE49-F238E27FC236}">
                <a16:creationId xmlns:a16="http://schemas.microsoft.com/office/drawing/2014/main" id="{99BEF953-17BE-2FBC-AE04-95C214C6F2D1}"/>
              </a:ext>
            </a:extLst>
          </p:cNvPr>
          <p:cNvSpPr txBox="1"/>
          <p:nvPr/>
        </p:nvSpPr>
        <p:spPr>
          <a:xfrm>
            <a:off x="8118858" y="9098746"/>
            <a:ext cx="9940542" cy="954107"/>
          </a:xfrm>
          <a:prstGeom prst="rect">
            <a:avLst/>
          </a:prstGeom>
          <a:noFill/>
        </p:spPr>
        <p:txBody>
          <a:bodyPr wrap="none" rtlCol="0">
            <a:spAutoFit/>
          </a:bodyPr>
          <a:lstStyle/>
          <a:p>
            <a:pPr algn="ctr"/>
            <a:r>
              <a:rPr lang="en-US" sz="2800" b="1">
                <a:solidFill>
                  <a:srgbClr val="102649"/>
                </a:solidFill>
              </a:rPr>
              <a:t>Family Prompts</a:t>
            </a:r>
          </a:p>
          <a:p>
            <a:r>
              <a:rPr lang="en-US" sz="2800">
                <a:solidFill>
                  <a:srgbClr val="102649"/>
                </a:solidFill>
              </a:rPr>
              <a:t>Can you get your answer in a different way? In fewer moves?</a:t>
            </a:r>
          </a:p>
        </p:txBody>
      </p:sp>
      <p:pic>
        <p:nvPicPr>
          <p:cNvPr id="2" name="object 2" descr="A screenshot of a calculator with a broken &quot;1&quot; button."/>
          <p:cNvPicPr/>
          <p:nvPr/>
        </p:nvPicPr>
        <p:blipFill>
          <a:blip r:embed="rId3" cstate="print"/>
          <a:stretch>
            <a:fillRect/>
          </a:stretch>
        </p:blipFill>
        <p:spPr>
          <a:xfrm>
            <a:off x="12610170" y="2489200"/>
            <a:ext cx="2896529" cy="3276600"/>
          </a:xfrm>
          <a:prstGeom prst="rect">
            <a:avLst/>
          </a:prstGeom>
        </p:spPr>
      </p:pic>
      <p:sp>
        <p:nvSpPr>
          <p:cNvPr id="9" name="TextBox 8">
            <a:extLst>
              <a:ext uri="{FF2B5EF4-FFF2-40B4-BE49-F238E27FC236}">
                <a16:creationId xmlns:a16="http://schemas.microsoft.com/office/drawing/2014/main" id="{257ED216-1EE2-1862-EDF4-FF5797F5D071}"/>
              </a:ext>
            </a:extLst>
          </p:cNvPr>
          <p:cNvSpPr txBox="1"/>
          <p:nvPr/>
        </p:nvSpPr>
        <p:spPr>
          <a:xfrm>
            <a:off x="6458858" y="7409190"/>
            <a:ext cx="9027884" cy="523220"/>
          </a:xfrm>
          <a:prstGeom prst="rect">
            <a:avLst/>
          </a:prstGeom>
          <a:noFill/>
        </p:spPr>
        <p:txBody>
          <a:bodyPr wrap="square">
            <a:spAutoFit/>
          </a:bodyPr>
          <a:lstStyle/>
          <a:p>
            <a:pPr marL="12700">
              <a:spcBef>
                <a:spcPts val="114"/>
              </a:spcBef>
            </a:pPr>
            <a:r>
              <a:rPr lang="en-US" sz="2800" b="1" spc="-140">
                <a:solidFill>
                  <a:srgbClr val="414448"/>
                </a:solidFill>
                <a:latin typeface="Arial"/>
                <a:cs typeface="Arial"/>
                <a:hlinkClick r:id="rId4"/>
              </a:rPr>
              <a:t>www</a:t>
            </a:r>
            <a:r>
              <a:rPr lang="en-US" sz="2800" b="1" spc="-140">
                <a:solidFill>
                  <a:srgbClr val="59545B"/>
                </a:solidFill>
                <a:latin typeface="Arial"/>
                <a:cs typeface="Arial"/>
                <a:hlinkClick r:id="rId4"/>
              </a:rPr>
              <a:t>.</a:t>
            </a:r>
            <a:r>
              <a:rPr lang="en-US" sz="2800" b="1" spc="-140">
                <a:solidFill>
                  <a:srgbClr val="414448"/>
                </a:solidFill>
                <a:latin typeface="Arial"/>
                <a:cs typeface="Arial"/>
                <a:hlinkClick r:id="rId4"/>
              </a:rPr>
              <a:t>desmos</a:t>
            </a:r>
            <a:r>
              <a:rPr lang="en-US" sz="2800" b="1" spc="-140">
                <a:solidFill>
                  <a:srgbClr val="59545B"/>
                </a:solidFill>
                <a:latin typeface="Arial"/>
                <a:cs typeface="Arial"/>
                <a:hlinkClick r:id="rId4"/>
              </a:rPr>
              <a:t>.</a:t>
            </a:r>
            <a:r>
              <a:rPr lang="en-US" sz="2800" b="1" spc="-140">
                <a:solidFill>
                  <a:srgbClr val="414448"/>
                </a:solidFill>
                <a:latin typeface="Arial"/>
                <a:cs typeface="Arial"/>
                <a:hlinkClick r:id="rId4"/>
              </a:rPr>
              <a:t>com/fourfunction</a:t>
            </a:r>
            <a:endParaRPr lang="en-US" sz="28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a:extLst>
            <a:ext uri="{FF2B5EF4-FFF2-40B4-BE49-F238E27FC236}">
              <a16:creationId xmlns:a16="http://schemas.microsoft.com/office/drawing/2014/main" id="{E4CD7CDC-79A4-B91D-11F9-026355BF40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20ACFE-8C67-F4F5-267B-FD8D35F5EC75}"/>
              </a:ext>
              <a:ext uri="{C183D7F6-B498-43B3-948B-1728B52AA6E4}">
                <adec:decorative xmlns:adec="http://schemas.microsoft.com/office/drawing/2017/decorative" val="1"/>
              </a:ext>
            </a:extLst>
          </p:cNvPr>
          <p:cNvSpPr/>
          <p:nvPr/>
        </p:nvSpPr>
        <p:spPr>
          <a:xfrm>
            <a:off x="0" y="8890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A70BB099-AD70-8E8B-1587-631591C444F4}"/>
              </a:ext>
            </a:extLst>
          </p:cNvPr>
          <p:cNvSpPr>
            <a:spLocks noGrp="1"/>
          </p:cNvSpPr>
          <p:nvPr>
            <p:ph type="ctrTitle"/>
          </p:nvPr>
        </p:nvSpPr>
        <p:spPr>
          <a:xfrm>
            <a:off x="5381573" y="-1031051"/>
            <a:ext cx="6093110" cy="1031051"/>
          </a:xfrm>
        </p:spPr>
        <p:txBody>
          <a:bodyPr wrap="square" lIns="0" tIns="0" rIns="0" bIns="0" anchor="b">
            <a:spAutoFit/>
          </a:bodyPr>
          <a:lstStyle/>
          <a:p>
            <a:r>
              <a:rPr lang="en-US">
                <a:solidFill>
                  <a:schemeClr val="bg2"/>
                </a:solidFill>
              </a:rPr>
              <a:t>Broken Calculator – Closing Slide</a:t>
            </a:r>
          </a:p>
        </p:txBody>
      </p:sp>
      <p:sp>
        <p:nvSpPr>
          <p:cNvPr id="5" name="TextBox 4">
            <a:extLst>
              <a:ext uri="{FF2B5EF4-FFF2-40B4-BE49-F238E27FC236}">
                <a16:creationId xmlns:a16="http://schemas.microsoft.com/office/drawing/2014/main" id="{7A2B995B-5D4A-2ADF-5681-BBF6DDF39032}"/>
              </a:ext>
            </a:extLst>
          </p:cNvPr>
          <p:cNvSpPr txBox="1"/>
          <p:nvPr/>
        </p:nvSpPr>
        <p:spPr>
          <a:xfrm>
            <a:off x="800100" y="11938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Calibri"/>
              </a:rPr>
              <a:t>Kentucky Family Math Night Games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Calibri"/>
              </a:rPr>
              <a:t>Broken Calculator</a:t>
            </a:r>
          </a:p>
        </p:txBody>
      </p:sp>
      <p:sp>
        <p:nvSpPr>
          <p:cNvPr id="6" name="TextBox 5">
            <a:extLst>
              <a:ext uri="{FF2B5EF4-FFF2-40B4-BE49-F238E27FC236}">
                <a16:creationId xmlns:a16="http://schemas.microsoft.com/office/drawing/2014/main" id="{64217CEC-1BAC-0058-4C96-B4C5D002945A}"/>
              </a:ext>
            </a:extLst>
          </p:cNvPr>
          <p:cNvSpPr txBox="1"/>
          <p:nvPr/>
        </p:nvSpPr>
        <p:spPr>
          <a:xfrm>
            <a:off x="800100" y="4541391"/>
            <a:ext cx="16611600" cy="473975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none" spc="0" normalizeH="0" baseline="0" noProof="0">
                <a:ln>
                  <a:noFill/>
                </a:ln>
                <a:solidFill>
                  <a:srgbClr val="102649"/>
                </a:solidFill>
                <a:effectLst/>
                <a:uLnTx/>
                <a:uFillTx/>
                <a:latin typeface="Calibri"/>
              </a:rPr>
              <a:t>Thank you for playing!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1" u="none" strike="noStrike" kern="0" cap="none" spc="0" normalizeH="0" baseline="0" noProof="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Calibri"/>
              </a:rPr>
              <a:t>Access more digital family math games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Calibri"/>
                <a:hlinkClick r:id="rId2"/>
              </a:rPr>
              <a:t>https://www.education.ky.gov/curriculum/conpro/Pages/family_math_games.aspx</a:t>
            </a:r>
            <a:endParaRPr lang="en-US" sz="5400">
              <a:solidFill>
                <a:srgbClr val="102649"/>
              </a:solidFill>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400" b="0" i="0" u="none" strike="noStrike" kern="0" cap="none" spc="0" normalizeH="0" baseline="0" noProof="0">
              <a:ln>
                <a:noFill/>
              </a:ln>
              <a:solidFill>
                <a:srgbClr val="102649"/>
              </a:solidFill>
              <a:effectLst/>
              <a:uLnTx/>
              <a:uFillTx/>
              <a:latin typeface="Calibri"/>
            </a:endParaRPr>
          </a:p>
        </p:txBody>
      </p:sp>
    </p:spTree>
    <p:extLst>
      <p:ext uri="{BB962C8B-B14F-4D97-AF65-F5344CB8AC3E}">
        <p14:creationId xmlns:p14="http://schemas.microsoft.com/office/powerpoint/2010/main" val="270314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cessibility_x0020_Office xmlns="3a62de7d-ba57-4f43-9dae-9623ba637be0">OTL - Office of Teaching and Learning</Accessibility_x0020_Office>
    <Accessibility_x0020_Audit_x0020_Status xmlns="3a62de7d-ba57-4f43-9dae-9623ba637be0" xsi:nil="true"/>
    <Accessibility_x0020_Audience xmlns="3a62de7d-ba57-4f43-9dae-9623ba637be0" xsi:nil="true"/>
    <Accessibility_x0020_Status xmlns="3a62de7d-ba57-4f43-9dae-9623ba637be0" xsi:nil="true"/>
    <Application_x0020_Type xmlns="3a62de7d-ba57-4f43-9dae-9623ba637be0" xsi:nil="true"/>
    <Application_x0020_Date xmlns="3a62de7d-ba57-4f43-9dae-9623ba637be0" xsi:nil="true"/>
    <Accessibility_x0020_Target_x0020_Date xmlns="3a62de7d-ba57-4f43-9dae-9623ba637be0" xsi:nil="true"/>
    <Application_x0020_Status xmlns="3a62de7d-ba57-4f43-9dae-9623ba637be0" xsi:nil="true"/>
    <Accessibility_x0020_Audit_x0020_Date xmlns="3a62de7d-ba57-4f43-9dae-9623ba637be0" xsi:nil="true"/>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2025-04-17T04:00:00+00:00</Publication_x0020_Date>
    <Audience1 xmlns="3a62de7d-ba57-4f43-9dae-9623ba637be0"/>
    <_dlc_DocId xmlns="3a62de7d-ba57-4f43-9dae-9623ba637be0">KYED-497-198</_dlc_DocId>
    <_dlc_DocIdUrl xmlns="3a62de7d-ba57-4f43-9dae-9623ba637be0">
      <Url>https://www.education.ky.gov/curriculum/conpro/_layouts/15/DocIdRedir.aspx?ID=KYED-497-198</Url>
      <Description>KYED-497-198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DE Document" ma:contentTypeID="0x0101001BEB557DBE01834EAB47A683706DCD5B00866F10307CB6174BB406D5F160D6B04B" ma:contentTypeVersion="28" ma:contentTypeDescription="" ma:contentTypeScope="" ma:versionID="83380506b29855ec6f8b0760bdb1bc8b">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2d3e8473825ed96e8d6e0426e3a16d1c"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F015D90-58C7-411B-BD8C-8FF9D8EA7ABB}">
  <ds:schemaRefs>
    <ds:schemaRef ds:uri="29be550e-5ac2-4cd5-b5b7-8a250a579b24"/>
    <ds:schemaRef ds:uri="5bc9d522-2386-425a-9f2a-a617cf877ec0"/>
    <ds:schemaRef ds:uri="cd1a358b-61e7-4e2c-963a-bbcfb053c0f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4B2A063-70C8-4242-876D-7E56B83881CF}">
  <ds:schemaRefs>
    <ds:schemaRef ds:uri="http://schemas.microsoft.com/sharepoint/v3/contenttype/forms"/>
  </ds:schemaRefs>
</ds:datastoreItem>
</file>

<file path=customXml/itemProps3.xml><?xml version="1.0" encoding="utf-8"?>
<ds:datastoreItem xmlns:ds="http://schemas.openxmlformats.org/officeDocument/2006/customXml" ds:itemID="{792A6013-A119-451C-ABCC-6B050CF3F162}"/>
</file>

<file path=customXml/itemProps4.xml><?xml version="1.0" encoding="utf-8"?>
<ds:datastoreItem xmlns:ds="http://schemas.openxmlformats.org/officeDocument/2006/customXml" ds:itemID="{5CF4AB69-E763-4423-9B84-2F1CB0B159AE}"/>
</file>

<file path=docProps/app.xml><?xml version="1.0" encoding="utf-8"?>
<Properties xmlns="http://schemas.openxmlformats.org/officeDocument/2006/extended-properties" xmlns:vt="http://schemas.openxmlformats.org/officeDocument/2006/docPropsVTypes">
  <Template/>
  <TotalTime>0</TotalTime>
  <Words>360</Words>
  <Application>Microsoft Office PowerPoint</Application>
  <PresentationFormat>Custom</PresentationFormat>
  <Paragraphs>46</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Office Theme</vt:lpstr>
      <vt:lpstr>1_Office Theme</vt:lpstr>
      <vt:lpstr>Broken Calculator - Introduction</vt:lpstr>
      <vt:lpstr>Broken Calculator - Instructions</vt:lpstr>
      <vt:lpstr>Broken Calculator – Family Prompts</vt:lpstr>
      <vt:lpstr>Broken Calculator Desmos Online Calculator</vt:lpstr>
      <vt:lpstr>Broken Calculator – Year of Birth </vt:lpstr>
      <vt:lpstr>Broken Calculator – Where’s the 1</vt:lpstr>
      <vt:lpstr>Broken Calculator – 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Broken Calculator KFMN</dc:title>
  <dc:creator>Waggoner, Debbie - Division of Academic Program Standards</dc:creator>
  <cp:lastModifiedBy>Doyle, Maggie - Division of Academic Program Standards</cp:lastModifiedBy>
  <cp:revision>2</cp:revision>
  <dcterms:created xsi:type="dcterms:W3CDTF">2024-12-24T16:27:45Z</dcterms:created>
  <dcterms:modified xsi:type="dcterms:W3CDTF">2025-04-17T13:01:04Z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544694-0027-44fa-bee4-2648c0363f9d_Enabled">
    <vt:lpwstr>true</vt:lpwstr>
  </property>
  <property fmtid="{D5CDD505-2E9C-101B-9397-08002B2CF9AE}" pid="3" name="MSIP_Label_eb544694-0027-44fa-bee4-2648c0363f9d_SetDate">
    <vt:lpwstr>2024-12-29T00:23:00Z</vt:lpwstr>
  </property>
  <property fmtid="{D5CDD505-2E9C-101B-9397-08002B2CF9AE}" pid="4" name="MSIP_Label_eb544694-0027-44fa-bee4-2648c0363f9d_Method">
    <vt:lpwstr>Standard</vt:lpwstr>
  </property>
  <property fmtid="{D5CDD505-2E9C-101B-9397-08002B2CF9AE}" pid="5" name="MSIP_Label_eb544694-0027-44fa-bee4-2648c0363f9d_Name">
    <vt:lpwstr>defa4170-0d19-0005-0004-bc88714345d2</vt:lpwstr>
  </property>
  <property fmtid="{D5CDD505-2E9C-101B-9397-08002B2CF9AE}" pid="6" name="MSIP_Label_eb544694-0027-44fa-bee4-2648c0363f9d_SiteId">
    <vt:lpwstr>9360c11f-90e6-4706-ad00-25fcdc9e2ed1</vt:lpwstr>
  </property>
  <property fmtid="{D5CDD505-2E9C-101B-9397-08002B2CF9AE}" pid="7" name="MSIP_Label_eb544694-0027-44fa-bee4-2648c0363f9d_ActionId">
    <vt:lpwstr>e908cf56-e81d-4c20-9546-e8494e12986c</vt:lpwstr>
  </property>
  <property fmtid="{D5CDD505-2E9C-101B-9397-08002B2CF9AE}" pid="8" name="MSIP_Label_eb544694-0027-44fa-bee4-2648c0363f9d_ContentBits">
    <vt:lpwstr>0</vt:lpwstr>
  </property>
  <property fmtid="{D5CDD505-2E9C-101B-9397-08002B2CF9AE}" pid="9" name="ContentTypeId">
    <vt:lpwstr>0x0101001BEB557DBE01834EAB47A683706DCD5B00866F10307CB6174BB406D5F160D6B04B</vt:lpwstr>
  </property>
  <property fmtid="{D5CDD505-2E9C-101B-9397-08002B2CF9AE}" pid="10" name="MediaServiceImageTags">
    <vt:lpwstr/>
  </property>
  <property fmtid="{D5CDD505-2E9C-101B-9397-08002B2CF9AE}" pid="11" name="_dlc_DocIdItemGuid">
    <vt:lpwstr>f835f77e-1da5-4bb7-9a96-a0108967626a</vt:lpwstr>
  </property>
</Properties>
</file>