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2" r:id="rId6"/>
    <p:sldId id="257" r:id="rId7"/>
    <p:sldId id="258" r:id="rId8"/>
    <p:sldId id="259" r:id="rId9"/>
    <p:sldId id="260" r:id="rId10"/>
    <p:sldId id="261" r:id="rId11"/>
    <p:sldId id="262" r:id="rId12"/>
    <p:sldId id="273" r:id="rId13"/>
    <p:sldId id="264" r:id="rId14"/>
    <p:sldId id="274" r:id="rId15"/>
    <p:sldId id="275" r:id="rId16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FAD278-8A6D-4022-9B8E-DCC90E1A4F25}" v="13" dt="2025-04-16T17:57:03.68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16474" y="96043"/>
            <a:ext cx="5991225" cy="10491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992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205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049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945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42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58531" y="96043"/>
            <a:ext cx="6289675" cy="10491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63110" y="2861894"/>
            <a:ext cx="9551669" cy="296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30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26EA43-78D2-BAB7-7472-291BA0950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Hexagon Challenge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2-3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algn="ctr"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 use pattern blocks to partition a hexagon using different shapes. </a:t>
            </a:r>
            <a:endParaRPr lang="en-US" sz="3200" i="1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793B88-DDCC-9B1D-E28B-15749DD79342}"/>
              </a:ext>
            </a:extLst>
          </p:cNvPr>
          <p:cNvSpPr txBox="1"/>
          <p:nvPr/>
        </p:nvSpPr>
        <p:spPr>
          <a:xfrm>
            <a:off x="495300" y="6096052"/>
            <a:ext cx="9220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Second Grade Geometry</a:t>
            </a:r>
          </a:p>
          <a:p>
            <a:pPr marR="1200"/>
            <a:r>
              <a:rPr lang="en-US" sz="2800" b="0" i="0" u="sng" strike="noStrike" baseline="0">
                <a:solidFill>
                  <a:srgbClr val="102649"/>
                </a:solidFill>
                <a:latin typeface="+mn-lt"/>
              </a:rPr>
              <a:t>KY.2.G.3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Partition circles and rectangles into two, three, or four equal shares; describe the shares using the words halves, thirds, half of, a third of, etc.; and describe the whole as two halves, three thirds, four fourths. Recognize that equal shares of identical wholes need not have the same shape</a:t>
            </a:r>
            <a:endParaRPr lang="en-US" sz="280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22ADBE-4C6B-8D58-9506-91D0E29B6488}"/>
              </a:ext>
            </a:extLst>
          </p:cNvPr>
          <p:cNvSpPr txBox="1"/>
          <p:nvPr/>
        </p:nvSpPr>
        <p:spPr>
          <a:xfrm>
            <a:off x="9842500" y="6110545"/>
            <a:ext cx="7721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Third Grade Geometry </a:t>
            </a:r>
          </a:p>
          <a:p>
            <a:r>
              <a:rPr lang="en-US" sz="2800" b="0" i="0" u="sng" strike="noStrike" baseline="0">
                <a:solidFill>
                  <a:srgbClr val="102649"/>
                </a:solidFill>
                <a:latin typeface="+mn-lt"/>
              </a:rPr>
              <a:t>KY.3.G.2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Partition shapes into parts with equal areas. Express the area of each part as a unit fraction of the whole. </a:t>
            </a:r>
            <a:endParaRPr lang="en-US" sz="280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9AFD14-33D6-ED6C-FD02-234B56FB44A2}"/>
              </a:ext>
            </a:extLst>
          </p:cNvPr>
          <p:cNvSpPr txBox="1"/>
          <p:nvPr/>
        </p:nvSpPr>
        <p:spPr>
          <a:xfrm>
            <a:off x="9842500" y="8190805"/>
            <a:ext cx="6502400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Standards for Mathematical Practice 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Attend to precision. 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MP.7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Look for and make use of structure </a:t>
            </a:r>
            <a:endParaRPr lang="en-US" sz="280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63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61444-3C2E-7F1C-268D-CC8F74A6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3A233-4F92-920B-0F20-F3C1B4D584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1031051"/>
            <a:ext cx="628967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Fraction Challenge</a:t>
            </a:r>
          </a:p>
        </p:txBody>
      </p:sp>
      <p:sp>
        <p:nvSpPr>
          <p:cNvPr id="5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263F0E8-ACC2-C822-6D73-B180211DBFB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Fraction Challenge?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4" name="object 4" descr="Who can split the hexagon board into halves using pattern blocks first?&#10;Into thirds? Fourths?&#10;">
            <a:extLst>
              <a:ext uri="{FF2B5EF4-FFF2-40B4-BE49-F238E27FC236}">
                <a16:creationId xmlns:a16="http://schemas.microsoft.com/office/drawing/2014/main" id="{FBB67D26-1030-019C-866B-6384E6BD9866}"/>
              </a:ext>
            </a:extLst>
          </p:cNvPr>
          <p:cNvSpPr txBox="1"/>
          <p:nvPr/>
        </p:nvSpPr>
        <p:spPr>
          <a:xfrm>
            <a:off x="371028" y="1427590"/>
            <a:ext cx="11842543" cy="147604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EXTRA CHALLENGE:</a:t>
            </a:r>
          </a:p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Fill one hexagon up with different shapes.</a:t>
            </a:r>
          </a:p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What fraction is each shape of the hexagon?</a:t>
            </a:r>
            <a:endParaRPr lang="en-US"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9A29CF-EB63-3A85-64F9-DD593C2DF764}"/>
              </a:ext>
            </a:extLst>
          </p:cNvPr>
          <p:cNvSpPr txBox="1"/>
          <p:nvPr/>
        </p:nvSpPr>
        <p:spPr>
          <a:xfrm>
            <a:off x="6126081" y="8711441"/>
            <a:ext cx="11319109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Can you think of a different way to partition the hexagon into equal parts?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</p:txBody>
      </p:sp>
      <p:pic>
        <p:nvPicPr>
          <p:cNvPr id="25" name="Picture 24" descr="A yellow hexagon with black background">
            <a:extLst>
              <a:ext uri="{FF2B5EF4-FFF2-40B4-BE49-F238E27FC236}">
                <a16:creationId xmlns:a16="http://schemas.microsoft.com/office/drawing/2014/main" id="{771D07FA-AECB-1ABE-BC0E-37F156CEF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201429" y="1532170"/>
            <a:ext cx="3562240" cy="3108864"/>
          </a:xfrm>
          <a:prstGeom prst="rect">
            <a:avLst/>
          </a:prstGeom>
        </p:spPr>
      </p:pic>
      <p:pic>
        <p:nvPicPr>
          <p:cNvPr id="24" name="Picture 23" descr="A yellow hexagon with black background">
            <a:extLst>
              <a:ext uri="{FF2B5EF4-FFF2-40B4-BE49-F238E27FC236}">
                <a16:creationId xmlns:a16="http://schemas.microsoft.com/office/drawing/2014/main" id="{5FA504B1-546D-3204-CB66-DA029BF99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1757380" y="1467470"/>
            <a:ext cx="3562240" cy="3108864"/>
          </a:xfrm>
          <a:prstGeom prst="rect">
            <a:avLst/>
          </a:prstGeom>
        </p:spPr>
      </p:pic>
      <p:pic>
        <p:nvPicPr>
          <p:cNvPr id="26" name="Picture 25" descr="A yellow hexagon with black background">
            <a:extLst>
              <a:ext uri="{FF2B5EF4-FFF2-40B4-BE49-F238E27FC236}">
                <a16:creationId xmlns:a16="http://schemas.microsoft.com/office/drawing/2014/main" id="{1D7B2E20-59D4-5978-A137-08E88C2C8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170248" y="4425397"/>
            <a:ext cx="3562240" cy="3108864"/>
          </a:xfrm>
          <a:prstGeom prst="rect">
            <a:avLst/>
          </a:prstGeom>
        </p:spPr>
      </p:pic>
      <p:pic>
        <p:nvPicPr>
          <p:cNvPr id="6" name="Picture 5" descr="A brown rhombus with black border&#10;">
            <a:extLst>
              <a:ext uri="{FF2B5EF4-FFF2-40B4-BE49-F238E27FC236}">
                <a16:creationId xmlns:a16="http://schemas.microsoft.com/office/drawing/2014/main" id="{6B541F26-55EF-CE9F-C3F5-5855EA4272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2994657" y="7474816"/>
            <a:ext cx="2381882" cy="754284"/>
          </a:xfrm>
          <a:prstGeom prst="rect">
            <a:avLst/>
          </a:prstGeom>
        </p:spPr>
      </p:pic>
      <p:pic>
        <p:nvPicPr>
          <p:cNvPr id="7" name="Picture 6" descr="A brown rhombus with black border&#10;">
            <a:extLst>
              <a:ext uri="{FF2B5EF4-FFF2-40B4-BE49-F238E27FC236}">
                <a16:creationId xmlns:a16="http://schemas.microsoft.com/office/drawing/2014/main" id="{491B03B9-31C5-D132-AC52-ECAF9A717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3018341" y="7423917"/>
            <a:ext cx="2381882" cy="754284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8630B1E3-CB1B-3F6E-F705-102AE02868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935399" y="5013328"/>
            <a:ext cx="3640125" cy="1588419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3E9EBAB8-2CBD-CD6B-70DC-41208ADFAD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027495" y="2858312"/>
            <a:ext cx="1771623" cy="1527626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7213DA1C-A6E8-4A43-0A38-4674F08520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-189390" y="3699574"/>
            <a:ext cx="2439748" cy="1387308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D783FDE8-B657-F3D8-9B72-7CD41A2964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177351" y="3699575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A28838D3-9D6D-E2A8-D805-5FC019EF82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-27734" y="3699574"/>
            <a:ext cx="2439748" cy="1387308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E27F8D50-0B91-905A-8CE4-D2FEEBE390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79667" y="2992122"/>
            <a:ext cx="1771623" cy="1527626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965C5745-335E-0359-C979-FA0824DD1B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235004" y="3128403"/>
            <a:ext cx="1795472" cy="1548191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06A29A22-0E2B-FCC5-839E-D23109297F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60506" y="2944238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D0ECF4D6-592A-9EB8-0FCF-9FBEDCE10A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415737" y="3048134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CC7279D4-40DC-0856-919B-85D0B7D86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342717" y="3064870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11BF5890-0F18-B798-88CE-D2A526A44B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00799" y="2974064"/>
            <a:ext cx="1771623" cy="1527626"/>
          </a:xfrm>
          <a:prstGeom prst="rect">
            <a:avLst/>
          </a:prstGeom>
        </p:spPr>
      </p:pic>
      <p:pic>
        <p:nvPicPr>
          <p:cNvPr id="20" name="Picture 19" descr="A red trapezoid with black lines&#10;">
            <a:extLst>
              <a:ext uri="{FF2B5EF4-FFF2-40B4-BE49-F238E27FC236}">
                <a16:creationId xmlns:a16="http://schemas.microsoft.com/office/drawing/2014/main" id="{94266F28-766B-88A3-C02D-F2A950CAFA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3055101" y="5035496"/>
            <a:ext cx="3640125" cy="1588419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7ABA4328-2634-28AF-32B4-23DFCA366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839967" y="5068928"/>
            <a:ext cx="3640125" cy="1588419"/>
          </a:xfrm>
          <a:prstGeom prst="rect">
            <a:avLst/>
          </a:prstGeom>
        </p:spPr>
      </p:pic>
      <p:pic>
        <p:nvPicPr>
          <p:cNvPr id="22" name="Picture 21" descr="An orange square with black border">
            <a:extLst>
              <a:ext uri="{FF2B5EF4-FFF2-40B4-BE49-F238E27FC236}">
                <a16:creationId xmlns:a16="http://schemas.microsoft.com/office/drawing/2014/main" id="{2DF7B7C0-8F48-B33B-0740-BC4F483FE0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77" y="6499699"/>
            <a:ext cx="1681251" cy="1681251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00932D2A-8CAF-85C5-D3C3-C378161C80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7" y="6473179"/>
            <a:ext cx="1681251" cy="168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449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EF7E5C-2104-BAE9-7B20-E9FAE99FC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E0541A-518E-3A98-40CC-888F8537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929735-ED6B-4753-B337-C1172FB84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DE29C3-1DDF-D0A8-ADC9-DA138DF34257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Hexagon Challenge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83DCB5-C935-4140-66B8-5300CE9B509E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Access more digital family math games at: </a:t>
            </a:r>
            <a:r>
              <a:rPr lang="en-US" sz="540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04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91328D-9C5D-D391-D8A7-D3874A429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8255402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Activity Instructions</a:t>
            </a:r>
          </a:p>
        </p:txBody>
      </p:sp>
      <p:sp>
        <p:nvSpPr>
          <p:cNvPr id="2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6A164246-F8B5-922E-EBCF-A3D1C2094D39}"/>
              </a:ext>
            </a:extLst>
          </p:cNvPr>
          <p:cNvSpPr txBox="1">
            <a:spLocks/>
          </p:cNvSpPr>
          <p:nvPr/>
        </p:nvSpPr>
        <p:spPr>
          <a:xfrm>
            <a:off x="-23586" y="-7135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210">
                <a:solidFill>
                  <a:srgbClr val="F4B303"/>
                </a:solidFill>
                <a:latin typeface="Arial"/>
                <a:cs typeface="Arial"/>
              </a:rPr>
              <a:t>                        </a:t>
            </a:r>
            <a:r>
              <a:rPr lang="en-US" sz="3350" spc="-80">
                <a:solidFill>
                  <a:schemeClr val="bg1"/>
                </a:solidFill>
                <a:cs typeface="Arial"/>
              </a:rPr>
              <a:t>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Activity Instructions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4627589" y="1201003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One or more players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Partition a hexagon into different shapes</a:t>
            </a:r>
            <a:endParaRPr lang="en-US" sz="2400" b="1">
              <a:solidFill>
                <a:srgbClr val="102649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928E6-0359-4A1B-B314-B8FDEBF4439B}"/>
              </a:ext>
            </a:extLst>
          </p:cNvPr>
          <p:cNvSpPr txBox="1"/>
          <p:nvPr/>
        </p:nvSpPr>
        <p:spPr>
          <a:xfrm>
            <a:off x="3619616" y="2321228"/>
            <a:ext cx="10619165" cy="6386664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700" b="1" i="0" u="none" strike="noStrike" baseline="0">
                <a:solidFill>
                  <a:srgbClr val="102649"/>
                </a:solidFill>
                <a:latin typeface="+mj-lt"/>
              </a:rPr>
              <a:t>Activity Instructions </a:t>
            </a:r>
          </a:p>
          <a:p>
            <a:pPr algn="just"/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1.Go to a Hexagon Challenge slide and see how can you make a hexagon using the other shapes?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a. How many trapezoids make a hexagon? What part of the hexagon is one trapezoid?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b. How many blue rhombuses make a hexagon? What part of the hexagon is one blue rhombus?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c. How many triangles make a hexagon? What part of the hexagon is one triangle?</a:t>
            </a:r>
          </a:p>
          <a:p>
            <a:endParaRPr lang="en-US" sz="2700" b="0" i="0" u="none" strike="noStrike" baseline="0">
              <a:solidFill>
                <a:srgbClr val="102649"/>
              </a:solidFill>
              <a:latin typeface="+mj-lt"/>
            </a:endParaRPr>
          </a:p>
          <a:p>
            <a:pPr algn="just"/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2.Challenge: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a. Who can fill the hexagon board using the most possible pattern blocks?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b. Who can fill the hexagon board using the least possible pattern blocks?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c. Who can split the hexagon board into halves using pattern blocks? Into thirds? Fourths?</a:t>
            </a:r>
            <a:endParaRPr lang="en-US" sz="27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D0743308-4DD0-C537-6BBA-3C08C549E4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12" y="2306487"/>
            <a:ext cx="2568465" cy="1460500"/>
          </a:xfrm>
          <a:prstGeom prst="rect">
            <a:avLst/>
          </a:prstGeom>
        </p:spPr>
      </p:pic>
      <p:pic>
        <p:nvPicPr>
          <p:cNvPr id="12" name="Picture 11" descr="A brown rhombus with black border&#10;">
            <a:extLst>
              <a:ext uri="{FF2B5EF4-FFF2-40B4-BE49-F238E27FC236}">
                <a16:creationId xmlns:a16="http://schemas.microsoft.com/office/drawing/2014/main" id="{BBDCB888-00D7-F47B-B0AE-E276CC62E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20066">
            <a:off x="14797306" y="5619317"/>
            <a:ext cx="3037341" cy="961852"/>
          </a:xfrm>
          <a:prstGeom prst="rect">
            <a:avLst/>
          </a:prstGeom>
        </p:spPr>
      </p:pic>
      <p:pic>
        <p:nvPicPr>
          <p:cNvPr id="13" name="Picture 12" descr="A yellow hexagon with black background">
            <a:extLst>
              <a:ext uri="{FF2B5EF4-FFF2-40B4-BE49-F238E27FC236}">
                <a16:creationId xmlns:a16="http://schemas.microsoft.com/office/drawing/2014/main" id="{FC020636-1493-AD86-28E9-8F97D83B8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48309">
            <a:off x="14426081" y="1969498"/>
            <a:ext cx="3221172" cy="2787851"/>
          </a:xfrm>
          <a:prstGeom prst="rect">
            <a:avLst/>
          </a:prstGeom>
        </p:spPr>
      </p:pic>
      <p:pic>
        <p:nvPicPr>
          <p:cNvPr id="15" name="Picture 14" descr="An orange square with black border">
            <a:extLst>
              <a:ext uri="{FF2B5EF4-FFF2-40B4-BE49-F238E27FC236}">
                <a16:creationId xmlns:a16="http://schemas.microsoft.com/office/drawing/2014/main" id="{DF619A58-D7E0-B8C2-6AAB-CBC2B6EB53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26" y="4750176"/>
            <a:ext cx="1642838" cy="1642838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559D641F-7B4B-FEE5-C454-D5018F48BE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5778" y="7653886"/>
            <a:ext cx="1693775" cy="1460500"/>
          </a:xfrm>
          <a:prstGeom prst="rect">
            <a:avLst/>
          </a:prstGeom>
        </p:spPr>
      </p:pic>
      <p:pic>
        <p:nvPicPr>
          <p:cNvPr id="14" name="Picture 13" descr="A red trapezoid with black lines">
            <a:extLst>
              <a:ext uri="{FF2B5EF4-FFF2-40B4-BE49-F238E27FC236}">
                <a16:creationId xmlns:a16="http://schemas.microsoft.com/office/drawing/2014/main" id="{243A200E-ADC4-50C7-349D-5555F6F81C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7975600"/>
            <a:ext cx="3346978" cy="1460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50E0B1-2C92-8E84-9FEC-A056693E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7309769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Family Prompts</a:t>
            </a:r>
          </a:p>
        </p:txBody>
      </p:sp>
      <p:sp>
        <p:nvSpPr>
          <p:cNvPr id="2" name="object 22" descr="KY Family Math Night - Geometry Activity 1b: Hexagon Challenge&#10;">
            <a:extLst>
              <a:ext uri="{FF2B5EF4-FFF2-40B4-BE49-F238E27FC236}">
                <a16:creationId xmlns:a16="http://schemas.microsoft.com/office/drawing/2014/main" id="{81CBC05E-7D9D-8A79-A520-F71E302C5DE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Family Prompts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610100" y="1423422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pic>
        <p:nvPicPr>
          <p:cNvPr id="11" name="Picture 10" descr="What is the name of this shape (for each pattern block)?&#10;Fill in the blank,&#10;If 2 trapezoids make a hexagon, then a trapezoid is a half of a  hexagon.&#10;If 3 rhombuses make a hexagon, then a rhombus is a third of a hexagon.&#10;If 6 triangles make a hexagon, then a triangle is a sixth of a hexagon.&#10;Can you think of a different way to partition the hexagon into equal parts?&#10;Can you explain what you've done so far?&#10;Did you try a method that did not work? Why didn't it work?&#10;">
            <a:extLst>
              <a:ext uri="{FF2B5EF4-FFF2-40B4-BE49-F238E27FC236}">
                <a16:creationId xmlns:a16="http://schemas.microsoft.com/office/drawing/2014/main" id="{A5EF7785-0F7B-7809-B9A2-DE53370F4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2336800"/>
            <a:ext cx="12496800" cy="71187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AE8A-A729-0BBA-BA70-354F68E433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Trapezoids</a:t>
            </a:r>
          </a:p>
        </p:txBody>
      </p:sp>
      <p:sp>
        <p:nvSpPr>
          <p:cNvPr id="7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BFB9D9BE-A12D-272A-7729-EC07961F20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Trapezoids?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6" name="object 6" descr="How many trapezoids make a hexagon?&#10;What part of the hexagon is one trapezoid?&#10;"/>
          <p:cNvSpPr txBox="1"/>
          <p:nvPr/>
        </p:nvSpPr>
        <p:spPr>
          <a:xfrm>
            <a:off x="1182015" y="1729851"/>
            <a:ext cx="11581484" cy="1042593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R="2025014" algn="l">
              <a:lnSpc>
                <a:spcPts val="3920"/>
              </a:lnSpc>
            </a:pP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How</a:t>
            </a:r>
            <a:r>
              <a:rPr sz="3350" spc="-23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50">
                <a:solidFill>
                  <a:srgbClr val="2A2A2A"/>
                </a:solidFill>
                <a:latin typeface="+mn-lt"/>
                <a:cs typeface="Arial"/>
              </a:rPr>
              <a:t>many</a:t>
            </a:r>
            <a:r>
              <a:rPr sz="3350" spc="-18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2A2A2A"/>
                </a:solidFill>
                <a:latin typeface="+mn-lt"/>
                <a:cs typeface="Arial"/>
              </a:rPr>
              <a:t>trapezoids</a:t>
            </a:r>
            <a:r>
              <a:rPr sz="3350" spc="-45">
                <a:solidFill>
                  <a:srgbClr val="2A2A2A"/>
                </a:solidFill>
                <a:latin typeface="+mn-lt"/>
                <a:cs typeface="Arial"/>
              </a:rPr>
              <a:t> make</a:t>
            </a:r>
            <a:r>
              <a:rPr sz="3350" spc="-16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a</a:t>
            </a:r>
            <a:r>
              <a:rPr sz="3350" spc="-229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2A2A2A"/>
                </a:solidFill>
                <a:latin typeface="+mn-lt"/>
                <a:cs typeface="Arial"/>
              </a:rPr>
              <a:t>hexagon?</a:t>
            </a:r>
            <a:endParaRPr lang="en-US" sz="3350" spc="-10">
              <a:solidFill>
                <a:srgbClr val="2A2A2A"/>
              </a:solidFill>
              <a:latin typeface="+mn-lt"/>
              <a:cs typeface="Arial"/>
            </a:endParaRPr>
          </a:p>
          <a:p>
            <a:pPr marR="2025014" algn="l">
              <a:lnSpc>
                <a:spcPts val="3920"/>
              </a:lnSpc>
            </a:pPr>
            <a:r>
              <a:rPr sz="3350" spc="-130">
                <a:solidFill>
                  <a:srgbClr val="2A2A2A"/>
                </a:solidFill>
                <a:latin typeface="+mn-lt"/>
                <a:cs typeface="Arial"/>
              </a:rPr>
              <a:t>What</a:t>
            </a:r>
            <a:r>
              <a:rPr sz="3350" spc="-12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part</a:t>
            </a:r>
            <a:r>
              <a:rPr sz="3350" spc="-12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65">
                <a:solidFill>
                  <a:srgbClr val="2A2A2A"/>
                </a:solidFill>
                <a:latin typeface="+mn-lt"/>
                <a:cs typeface="Arial"/>
              </a:rPr>
              <a:t>of</a:t>
            </a:r>
            <a:r>
              <a:rPr sz="3350" spc="-6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2A2A2A"/>
                </a:solidFill>
                <a:latin typeface="+mn-lt"/>
                <a:cs typeface="Arial"/>
              </a:rPr>
              <a:t>the</a:t>
            </a:r>
            <a:r>
              <a:rPr sz="3350" spc="-17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70">
                <a:solidFill>
                  <a:srgbClr val="2A2A2A"/>
                </a:solidFill>
                <a:latin typeface="+mn-lt"/>
                <a:cs typeface="Arial"/>
              </a:rPr>
              <a:t>hexagon</a:t>
            </a:r>
            <a:r>
              <a:rPr sz="3350" spc="-2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is</a:t>
            </a:r>
            <a:r>
              <a:rPr sz="3350" spc="-9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65">
                <a:solidFill>
                  <a:srgbClr val="2A2A2A"/>
                </a:solidFill>
                <a:latin typeface="+mn-lt"/>
                <a:cs typeface="Arial"/>
              </a:rPr>
              <a:t>one</a:t>
            </a:r>
            <a:r>
              <a:rPr sz="3350" spc="-16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40">
                <a:solidFill>
                  <a:srgbClr val="2A2A2A"/>
                </a:solidFill>
                <a:latin typeface="+mn-lt"/>
                <a:cs typeface="Arial"/>
              </a:rPr>
              <a:t>trapezoid?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AA29BC-8EF7-BEA5-B6C3-A9CA6D9AEA92}"/>
              </a:ext>
            </a:extLst>
          </p:cNvPr>
          <p:cNvSpPr txBox="1"/>
          <p:nvPr/>
        </p:nvSpPr>
        <p:spPr>
          <a:xfrm>
            <a:off x="4500976" y="7956913"/>
            <a:ext cx="9027884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</p:txBody>
      </p:sp>
      <p:pic>
        <p:nvPicPr>
          <p:cNvPr id="8" name="Picture 7" descr="A yellow hexagon with black background">
            <a:extLst>
              <a:ext uri="{FF2B5EF4-FFF2-40B4-BE49-F238E27FC236}">
                <a16:creationId xmlns:a16="http://schemas.microsoft.com/office/drawing/2014/main" id="{118A4C09-8549-FA8F-D6E6-298E94D014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368289" y="3406900"/>
            <a:ext cx="4135792" cy="3609419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1BD0FA75-6E40-3074-9A28-ABF95CFC58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010" y="4945331"/>
            <a:ext cx="4226219" cy="1844169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C5A0C9C9-D7DB-00E4-DC1E-D6FDF8AE7F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6696" y="4906315"/>
            <a:ext cx="4226219" cy="1844169"/>
          </a:xfrm>
          <a:prstGeom prst="rect">
            <a:avLst/>
          </a:prstGeom>
        </p:spPr>
      </p:pic>
      <p:pic>
        <p:nvPicPr>
          <p:cNvPr id="11" name="Picture 10" descr="A red trapezoid with black lines&#10;">
            <a:extLst>
              <a:ext uri="{FF2B5EF4-FFF2-40B4-BE49-F238E27FC236}">
                <a16:creationId xmlns:a16="http://schemas.microsoft.com/office/drawing/2014/main" id="{00BD5BD2-4817-D731-9C7C-25AFF4662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5246" y="4923561"/>
            <a:ext cx="4226219" cy="1844169"/>
          </a:xfrm>
          <a:prstGeom prst="rect">
            <a:avLst/>
          </a:prstGeom>
        </p:spPr>
      </p:pic>
      <p:pic>
        <p:nvPicPr>
          <p:cNvPr id="13" name="Picture 12" descr="A red trapezoid with black lines&#10;">
            <a:extLst>
              <a:ext uri="{FF2B5EF4-FFF2-40B4-BE49-F238E27FC236}">
                <a16:creationId xmlns:a16="http://schemas.microsoft.com/office/drawing/2014/main" id="{1820BB01-517E-70B6-AF1A-1596730DE9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4875" y="4873658"/>
            <a:ext cx="4226219" cy="18441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074A4-A55F-DC33-8A5D-FE5379D22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515526"/>
            <a:ext cx="6694626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Rhombuses</a:t>
            </a:r>
          </a:p>
        </p:txBody>
      </p:sp>
      <p:sp>
        <p:nvSpPr>
          <p:cNvPr id="8" name="object 22" descr="KY Family Math Night - Geometry Activity 1b: Hexagon Challenge&#10;">
            <a:extLst>
              <a:ext uri="{FF2B5EF4-FFF2-40B4-BE49-F238E27FC236}">
                <a16:creationId xmlns:a16="http://schemas.microsoft.com/office/drawing/2014/main" id="{F86822B9-1DAB-0A20-B8B6-22D7704B23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Rhombuses?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How many blue rhombuses make a hexagon? &#10;What part of the hexagon is one blue rhombus?&#10;"/>
          <p:cNvSpPr txBox="1"/>
          <p:nvPr/>
        </p:nvSpPr>
        <p:spPr>
          <a:xfrm>
            <a:off x="1528374" y="1633285"/>
            <a:ext cx="9854134" cy="1078499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 indent="97790" algn="l">
              <a:lnSpc>
                <a:spcPts val="3820"/>
              </a:lnSpc>
              <a:spcBef>
                <a:spcPts val="409"/>
              </a:spcBef>
            </a:pP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How</a:t>
            </a:r>
            <a:r>
              <a:rPr sz="3350" spc="-23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30">
                <a:solidFill>
                  <a:srgbClr val="3F4446"/>
                </a:solidFill>
                <a:latin typeface="Arial"/>
                <a:cs typeface="Arial"/>
              </a:rPr>
              <a:t>many</a:t>
            </a:r>
            <a:r>
              <a:rPr sz="3350" spc="-18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Arial"/>
                <a:cs typeface="Arial"/>
              </a:rPr>
              <a:t>blue</a:t>
            </a:r>
            <a:r>
              <a:rPr sz="3350" spc="-21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rhombuses</a:t>
            </a:r>
            <a:r>
              <a:rPr sz="3350" spc="-8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make</a:t>
            </a:r>
            <a:r>
              <a:rPr sz="3350" spc="-204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a</a:t>
            </a:r>
            <a:r>
              <a:rPr sz="3350" spc="-229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hexagon? </a:t>
            </a:r>
            <a:endParaRPr lang="en-US" sz="3350" spc="-10">
              <a:solidFill>
                <a:srgbClr val="3F4446"/>
              </a:solidFill>
              <a:latin typeface="Arial"/>
              <a:cs typeface="Arial"/>
            </a:endParaRPr>
          </a:p>
          <a:p>
            <a:pPr marL="12700" marR="5080" indent="97790" algn="l">
              <a:lnSpc>
                <a:spcPts val="3820"/>
              </a:lnSpc>
              <a:spcBef>
                <a:spcPts val="409"/>
              </a:spcBef>
            </a:pPr>
            <a:r>
              <a:rPr sz="3350" spc="-110">
                <a:solidFill>
                  <a:srgbClr val="3F4446"/>
                </a:solidFill>
                <a:latin typeface="Arial"/>
                <a:cs typeface="Arial"/>
              </a:rPr>
              <a:t>What</a:t>
            </a:r>
            <a:r>
              <a:rPr sz="3350" spc="-1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part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of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Arial"/>
                <a:cs typeface="Arial"/>
              </a:rPr>
              <a:t>the</a:t>
            </a:r>
            <a:r>
              <a:rPr sz="3350" spc="-20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70">
                <a:solidFill>
                  <a:srgbClr val="3F4446"/>
                </a:solidFill>
                <a:latin typeface="Arial"/>
                <a:cs typeface="Arial"/>
              </a:rPr>
              <a:t>hexagon</a:t>
            </a:r>
            <a:r>
              <a:rPr sz="3350" spc="-5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is</a:t>
            </a:r>
            <a:r>
              <a:rPr sz="3350" spc="-1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60">
                <a:solidFill>
                  <a:srgbClr val="3F4446"/>
                </a:solidFill>
                <a:latin typeface="Arial"/>
                <a:cs typeface="Arial"/>
              </a:rPr>
              <a:t>one</a:t>
            </a:r>
            <a:r>
              <a:rPr sz="3350" spc="-3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55">
                <a:solidFill>
                  <a:srgbClr val="3F4446"/>
                </a:solidFill>
                <a:latin typeface="Arial"/>
                <a:cs typeface="Arial"/>
              </a:rPr>
              <a:t>blue</a:t>
            </a:r>
            <a:r>
              <a:rPr sz="3350" spc="-17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rhombus?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C78C6D-B642-5846-98FA-8BD3F526A047}"/>
              </a:ext>
            </a:extLst>
          </p:cNvPr>
          <p:cNvSpPr txBox="1"/>
          <p:nvPr/>
        </p:nvSpPr>
        <p:spPr>
          <a:xfrm>
            <a:off x="4558500" y="7959046"/>
            <a:ext cx="9847360" cy="166199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Did you try a method that did not work? Why didn’t it work? 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endParaRPr lang="en-US" sz="1800" b="0" i="0" u="none" strike="noStrike" baseline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9F014EC3-DD03-C5CE-5C0A-9AEEE32DF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7657054" y="3406000"/>
            <a:ext cx="3969868" cy="3464612"/>
          </a:xfrm>
          <a:prstGeom prst="rect">
            <a:avLst/>
          </a:prstGeom>
        </p:spPr>
      </p:pic>
      <p:pic>
        <p:nvPicPr>
          <p:cNvPr id="10" name="Picture 9" descr="A blue rhombus with black lines">
            <a:extLst>
              <a:ext uri="{FF2B5EF4-FFF2-40B4-BE49-F238E27FC236}">
                <a16:creationId xmlns:a16="http://schemas.microsoft.com/office/drawing/2014/main" id="{AEC8CFED-7B96-9F78-7890-5140B197A8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701550" y="3774254"/>
            <a:ext cx="2718928" cy="1546057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4F515A24-CEB5-E63E-935B-BCF17D902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08588" y="3761349"/>
            <a:ext cx="2718928" cy="1546057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3EAD07F7-E495-69B1-5D8A-D82A5616D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766255" y="3748440"/>
            <a:ext cx="2718928" cy="1546057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27A419F2-DAC8-5561-CC4E-F8AD3ED265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50919" y="3707797"/>
            <a:ext cx="2718928" cy="1546057"/>
          </a:xfrm>
          <a:prstGeom prst="rect">
            <a:avLst/>
          </a:prstGeom>
        </p:spPr>
      </p:pic>
      <p:pic>
        <p:nvPicPr>
          <p:cNvPr id="15" name="Picture 14" descr="A blue rhombus with black lines">
            <a:extLst>
              <a:ext uri="{FF2B5EF4-FFF2-40B4-BE49-F238E27FC236}">
                <a16:creationId xmlns:a16="http://schemas.microsoft.com/office/drawing/2014/main" id="{209D5EF2-6475-B31C-4C1D-F36902F73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96197" y="3851188"/>
            <a:ext cx="2718928" cy="1546057"/>
          </a:xfrm>
          <a:prstGeom prst="rect">
            <a:avLst/>
          </a:prstGeom>
        </p:spPr>
      </p:pic>
      <p:pic>
        <p:nvPicPr>
          <p:cNvPr id="17" name="Picture 16" descr="A blue rhombus with black lines">
            <a:extLst>
              <a:ext uri="{FF2B5EF4-FFF2-40B4-BE49-F238E27FC236}">
                <a16:creationId xmlns:a16="http://schemas.microsoft.com/office/drawing/2014/main" id="{AB642181-7DC6-9C3A-0806-C9A9547DF1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50919" y="3707795"/>
            <a:ext cx="2718928" cy="1546057"/>
          </a:xfrm>
          <a:prstGeom prst="rect">
            <a:avLst/>
          </a:prstGeom>
        </p:spPr>
      </p:pic>
      <p:pic>
        <p:nvPicPr>
          <p:cNvPr id="18" name="Picture 17" descr="A blue rhombus with black lines">
            <a:extLst>
              <a:ext uri="{FF2B5EF4-FFF2-40B4-BE49-F238E27FC236}">
                <a16:creationId xmlns:a16="http://schemas.microsoft.com/office/drawing/2014/main" id="{B7254D45-15AA-092D-CE80-414494996E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2090845" y="4093465"/>
            <a:ext cx="2718928" cy="15460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F84F41-4A08-DAB3-8BBA-35D09AF19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Triangles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6C693BC4-F074-F27F-697E-63BAB80528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Triangles?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How many triangles make a hexagon?&#10;What part of the hexagon is one triangle?&#10;"/>
          <p:cNvSpPr txBox="1"/>
          <p:nvPr/>
        </p:nvSpPr>
        <p:spPr>
          <a:xfrm>
            <a:off x="2004246" y="1421273"/>
            <a:ext cx="9296400" cy="103631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106680" algn="l">
              <a:lnSpc>
                <a:spcPts val="3970"/>
              </a:lnSpc>
              <a:spcBef>
                <a:spcPts val="114"/>
              </a:spcBef>
            </a:pP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How</a:t>
            </a:r>
            <a:r>
              <a:rPr sz="3350" spc="-2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many</a:t>
            </a:r>
            <a:r>
              <a:rPr sz="3350" spc="-1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triangles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35">
                <a:solidFill>
                  <a:srgbClr val="414448"/>
                </a:solidFill>
                <a:latin typeface="+mn-lt"/>
                <a:cs typeface="Arial"/>
              </a:rPr>
              <a:t>make</a:t>
            </a:r>
            <a:r>
              <a:rPr sz="3350" spc="-1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a</a:t>
            </a:r>
            <a:r>
              <a:rPr sz="3350" spc="-2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hexagon?</a:t>
            </a:r>
            <a:endParaRPr sz="3350">
              <a:latin typeface="+mn-lt"/>
              <a:cs typeface="Arial"/>
            </a:endParaRPr>
          </a:p>
          <a:p>
            <a:pPr algn="l">
              <a:lnSpc>
                <a:spcPts val="3970"/>
              </a:lnSpc>
            </a:pPr>
            <a:r>
              <a:rPr sz="3350" spc="-105">
                <a:solidFill>
                  <a:srgbClr val="414448"/>
                </a:solidFill>
                <a:latin typeface="+mn-lt"/>
                <a:cs typeface="Arial"/>
              </a:rPr>
              <a:t>What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part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65">
                <a:solidFill>
                  <a:srgbClr val="414448"/>
                </a:solidFill>
                <a:latin typeface="+mn-lt"/>
                <a:cs typeface="Arial"/>
              </a:rPr>
              <a:t>of</a:t>
            </a:r>
            <a:r>
              <a:rPr sz="3350" spc="-10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0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70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6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is</a:t>
            </a:r>
            <a:r>
              <a:rPr sz="3350" spc="-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5">
                <a:solidFill>
                  <a:srgbClr val="414448"/>
                </a:solidFill>
                <a:latin typeface="+mn-lt"/>
                <a:cs typeface="Arial"/>
              </a:rPr>
              <a:t>one</a:t>
            </a:r>
            <a:r>
              <a:rPr sz="3350" spc="-17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triangle?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21C0F7-C778-A59E-70AA-6288E047BF8B}"/>
              </a:ext>
            </a:extLst>
          </p:cNvPr>
          <p:cNvSpPr txBox="1"/>
          <p:nvPr/>
        </p:nvSpPr>
        <p:spPr>
          <a:xfrm>
            <a:off x="4498300" y="8066391"/>
            <a:ext cx="902788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what you’ve done so far?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green triangle with black background">
            <a:extLst>
              <a:ext uri="{FF2B5EF4-FFF2-40B4-BE49-F238E27FC236}">
                <a16:creationId xmlns:a16="http://schemas.microsoft.com/office/drawing/2014/main" id="{6FA75B71-C89C-4B02-9F05-3F8428E3F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14" y="2683211"/>
            <a:ext cx="2108723" cy="1818299"/>
          </a:xfrm>
          <a:prstGeom prst="rect">
            <a:avLst/>
          </a:prstGeom>
        </p:spPr>
      </p:pic>
      <p:pic>
        <p:nvPicPr>
          <p:cNvPr id="10" name="Picture 9" descr="A yellow hexagon with black background">
            <a:extLst>
              <a:ext uri="{FF2B5EF4-FFF2-40B4-BE49-F238E27FC236}">
                <a16:creationId xmlns:a16="http://schemas.microsoft.com/office/drawing/2014/main" id="{7112860B-11A0-AEF0-ECAF-257B615CD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384272" y="3034062"/>
            <a:ext cx="4240053" cy="3700411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A0081EDA-3BFB-8AE1-0AEA-911844AD6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170" y="2781422"/>
            <a:ext cx="2108723" cy="1818299"/>
          </a:xfrm>
          <a:prstGeom prst="rect">
            <a:avLst/>
          </a:prstGeom>
        </p:spPr>
      </p:pic>
      <p:pic>
        <p:nvPicPr>
          <p:cNvPr id="12" name="Picture 11" descr="A green triangle with black background">
            <a:extLst>
              <a:ext uri="{FF2B5EF4-FFF2-40B4-BE49-F238E27FC236}">
                <a16:creationId xmlns:a16="http://schemas.microsoft.com/office/drawing/2014/main" id="{53CFA5E6-5010-FCB9-F107-08F0D0871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611" y="2671299"/>
            <a:ext cx="2108723" cy="1818299"/>
          </a:xfrm>
          <a:prstGeom prst="rect">
            <a:avLst/>
          </a:prstGeom>
        </p:spPr>
      </p:pic>
      <p:pic>
        <p:nvPicPr>
          <p:cNvPr id="13" name="Picture 12" descr="A green triangle with black background">
            <a:extLst>
              <a:ext uri="{FF2B5EF4-FFF2-40B4-BE49-F238E27FC236}">
                <a16:creationId xmlns:a16="http://schemas.microsoft.com/office/drawing/2014/main" id="{0CA9ABC4-489E-0173-92CC-50C61B928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498" y="2911881"/>
            <a:ext cx="2108723" cy="1818299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6CF571E5-9C11-BE62-8AE5-E814BE76E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91" y="2745329"/>
            <a:ext cx="2108723" cy="1818299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63C0A329-84AB-6C2D-B5DC-9C0A866C7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792" y="2843871"/>
            <a:ext cx="2108723" cy="1818299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1292E3A4-0933-55BC-06CA-6AAB5F646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509" y="2855783"/>
            <a:ext cx="2108723" cy="1818299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5922163E-4CDF-D962-9CB2-B37D2F68F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326" y="3026924"/>
            <a:ext cx="2108723" cy="1818299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890B5457-050D-7B73-4132-41C3222A8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869" y="3432242"/>
            <a:ext cx="2108723" cy="18182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008B8-8F22-B173-9E4A-5EF2DBB2F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1031051"/>
            <a:ext cx="599122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Pattern Blocks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035CC6D-6849-CF1F-830D-7219594690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Pattern Blocks?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Who can fill the hexagon board using the most possible pattern blocks?&#10;"/>
          <p:cNvSpPr txBox="1"/>
          <p:nvPr/>
        </p:nvSpPr>
        <p:spPr>
          <a:xfrm>
            <a:off x="1439872" y="1348565"/>
            <a:ext cx="7467600" cy="103631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28930" marR="5080" indent="-316865" algn="l">
              <a:lnSpc>
                <a:spcPts val="3920"/>
              </a:lnSpc>
              <a:spcBef>
                <a:spcPts val="320"/>
              </a:spcBef>
            </a:pPr>
            <a:r>
              <a:rPr sz="3350" spc="-170">
                <a:solidFill>
                  <a:srgbClr val="414448"/>
                </a:solidFill>
                <a:latin typeface="+mn-lt"/>
                <a:cs typeface="Arial"/>
              </a:rPr>
              <a:t>Who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can</a:t>
            </a:r>
            <a:r>
              <a:rPr sz="3350" spc="-2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80">
                <a:solidFill>
                  <a:srgbClr val="414448"/>
                </a:solidFill>
                <a:latin typeface="+mn-lt"/>
                <a:cs typeface="Arial"/>
              </a:rPr>
              <a:t>fill</a:t>
            </a:r>
            <a:r>
              <a:rPr sz="3350" spc="-2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29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1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board</a:t>
            </a:r>
            <a:r>
              <a:rPr sz="3350" spc="-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using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1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most</a:t>
            </a:r>
            <a:r>
              <a:rPr sz="3350" spc="-114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possible</a:t>
            </a:r>
            <a:r>
              <a:rPr sz="3350" spc="-4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pattern</a:t>
            </a:r>
            <a:r>
              <a:rPr sz="3350" spc="-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blocks?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E6499-1536-D0AD-99EA-029995096257}"/>
              </a:ext>
            </a:extLst>
          </p:cNvPr>
          <p:cNvSpPr txBox="1"/>
          <p:nvPr/>
        </p:nvSpPr>
        <p:spPr>
          <a:xfrm>
            <a:off x="4395342" y="8115880"/>
            <a:ext cx="902788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what you’ve done so far?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86ED2B04-DA81-B3E4-B61D-410419346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956420" y="2560820"/>
            <a:ext cx="3562240" cy="3108864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150D2344-B5BC-3BED-2903-FE5306F9B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5902703" y="2676738"/>
            <a:ext cx="3640125" cy="1588419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922B64E2-74DC-A606-80EF-B9A2972BBE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248869" y="2444020"/>
            <a:ext cx="1771623" cy="1527626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EFA866D2-922A-66C4-37B9-0622A70095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70133" y="3515268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1C0DC94D-5C1D-4031-8FBD-4895E54C7A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86205" y="3474529"/>
            <a:ext cx="2439748" cy="1387308"/>
          </a:xfrm>
          <a:prstGeom prst="rect">
            <a:avLst/>
          </a:prstGeom>
        </p:spPr>
      </p:pic>
      <p:pic>
        <p:nvPicPr>
          <p:cNvPr id="14" name="Picture 13" descr="A blue rhombus with black lines">
            <a:extLst>
              <a:ext uri="{FF2B5EF4-FFF2-40B4-BE49-F238E27FC236}">
                <a16:creationId xmlns:a16="http://schemas.microsoft.com/office/drawing/2014/main" id="{D0FE7288-1462-F94B-23EB-48DF1D7872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313753" y="3556006"/>
            <a:ext cx="2439748" cy="1387308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0745533D-951F-E25F-289D-08BE0E4679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387646" y="2476440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336A495C-7F53-AE1D-32E5-16D1F40FED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59417" y="2622483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4439B44A-9754-36E3-59FB-80B612C968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278462" y="2493403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ECB6DF93-72DB-4C98-26C0-7AD8639A2C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134846" y="2502279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911F4367-4723-0BED-0E1F-3A46853BE8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543824" y="2855615"/>
            <a:ext cx="1771623" cy="1527626"/>
          </a:xfrm>
          <a:prstGeom prst="rect">
            <a:avLst/>
          </a:prstGeom>
        </p:spPr>
      </p:pic>
      <p:pic>
        <p:nvPicPr>
          <p:cNvPr id="20" name="Picture 19" descr="A green triangle with black background">
            <a:extLst>
              <a:ext uri="{FF2B5EF4-FFF2-40B4-BE49-F238E27FC236}">
                <a16:creationId xmlns:a16="http://schemas.microsoft.com/office/drawing/2014/main" id="{32B41D07-1E4B-F98E-1D3C-4AEF6BA995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231469" y="2606469"/>
            <a:ext cx="1771623" cy="1527626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839A624E-0E9D-CB5B-06FD-8B3DFE94A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202466" y="2732623"/>
            <a:ext cx="3640125" cy="1588419"/>
          </a:xfrm>
          <a:prstGeom prst="rect">
            <a:avLst/>
          </a:prstGeom>
        </p:spPr>
      </p:pic>
      <p:pic>
        <p:nvPicPr>
          <p:cNvPr id="22" name="Picture 21" descr="A red trapezoid with black lines&#10;">
            <a:extLst>
              <a:ext uri="{FF2B5EF4-FFF2-40B4-BE49-F238E27FC236}">
                <a16:creationId xmlns:a16="http://schemas.microsoft.com/office/drawing/2014/main" id="{A78C8CA0-64B7-44CC-6458-60BBFEEDB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5993507" y="2677480"/>
            <a:ext cx="3640125" cy="1588419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D1398D3D-BE7A-6190-3C5E-E1AA61C57C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60" y="5301847"/>
            <a:ext cx="1681251" cy="1681251"/>
          </a:xfrm>
          <a:prstGeom prst="rect">
            <a:avLst/>
          </a:prstGeom>
        </p:spPr>
      </p:pic>
      <p:pic>
        <p:nvPicPr>
          <p:cNvPr id="24" name="Picture 23" descr="An orange square with black border">
            <a:extLst>
              <a:ext uri="{FF2B5EF4-FFF2-40B4-BE49-F238E27FC236}">
                <a16:creationId xmlns:a16="http://schemas.microsoft.com/office/drawing/2014/main" id="{7C92F993-46C9-0D25-CD12-ACF860EA1A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800" y="5295076"/>
            <a:ext cx="1681251" cy="1681251"/>
          </a:xfrm>
          <a:prstGeom prst="rect">
            <a:avLst/>
          </a:prstGeom>
        </p:spPr>
      </p:pic>
      <p:pic>
        <p:nvPicPr>
          <p:cNvPr id="25" name="Picture 24" descr="A brown rhombus with black border&#10;">
            <a:extLst>
              <a:ext uri="{FF2B5EF4-FFF2-40B4-BE49-F238E27FC236}">
                <a16:creationId xmlns:a16="http://schemas.microsoft.com/office/drawing/2014/main" id="{D5B63AFF-57F2-7E08-1CC8-5D94BA8304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071157" y="5832746"/>
            <a:ext cx="2381882" cy="754284"/>
          </a:xfrm>
          <a:prstGeom prst="rect">
            <a:avLst/>
          </a:prstGeom>
        </p:spPr>
      </p:pic>
      <p:pic>
        <p:nvPicPr>
          <p:cNvPr id="26" name="Picture 25" descr="A brown rhombus with black border&#10;">
            <a:extLst>
              <a:ext uri="{FF2B5EF4-FFF2-40B4-BE49-F238E27FC236}">
                <a16:creationId xmlns:a16="http://schemas.microsoft.com/office/drawing/2014/main" id="{43CD4D42-B798-D49D-B00C-7E30AFF4A1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296084" y="5847260"/>
            <a:ext cx="2381882" cy="7542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BF32C-91E5-EE7B-4108-12E11F1C5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1750-D1D6-FFC1-D5CA-36AAEC9F5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1031051"/>
            <a:ext cx="599122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Pattern Blocks 1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1D39E89B-A1F9-127A-E323-5F86052DE10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Pattern Blocks?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Who can fill the hexagon board using the most possible pattern blocks?&#10;">
            <a:extLst>
              <a:ext uri="{FF2B5EF4-FFF2-40B4-BE49-F238E27FC236}">
                <a16:creationId xmlns:a16="http://schemas.microsoft.com/office/drawing/2014/main" id="{7227631B-79EC-93F0-8C84-6C850FD76654}"/>
              </a:ext>
            </a:extLst>
          </p:cNvPr>
          <p:cNvSpPr txBox="1"/>
          <p:nvPr/>
        </p:nvSpPr>
        <p:spPr>
          <a:xfrm>
            <a:off x="1511805" y="1451748"/>
            <a:ext cx="7467600" cy="103631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28930" marR="5080" indent="-316865" algn="l">
              <a:lnSpc>
                <a:spcPts val="3920"/>
              </a:lnSpc>
              <a:spcBef>
                <a:spcPts val="320"/>
              </a:spcBef>
            </a:pPr>
            <a:r>
              <a:rPr sz="3350" spc="-170">
                <a:solidFill>
                  <a:srgbClr val="414448"/>
                </a:solidFill>
                <a:latin typeface="+mn-lt"/>
                <a:cs typeface="Arial"/>
              </a:rPr>
              <a:t>Who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can</a:t>
            </a:r>
            <a:r>
              <a:rPr sz="3350" spc="-2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80">
                <a:solidFill>
                  <a:srgbClr val="414448"/>
                </a:solidFill>
                <a:latin typeface="+mn-lt"/>
                <a:cs typeface="Arial"/>
              </a:rPr>
              <a:t>fill</a:t>
            </a:r>
            <a:r>
              <a:rPr sz="3350" spc="-2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29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1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board</a:t>
            </a:r>
            <a:r>
              <a:rPr sz="3350" spc="-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using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1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lang="en-US" sz="3350">
                <a:solidFill>
                  <a:srgbClr val="414448"/>
                </a:solidFill>
                <a:latin typeface="+mn-lt"/>
                <a:cs typeface="Arial"/>
              </a:rPr>
              <a:t>least</a:t>
            </a:r>
            <a:r>
              <a:rPr sz="3350" spc="-114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possible</a:t>
            </a:r>
            <a:r>
              <a:rPr sz="3350" spc="-4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pattern</a:t>
            </a:r>
            <a:r>
              <a:rPr sz="3350" spc="-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blocks?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872E02-73A9-B5E0-367B-36486CF9B945}"/>
              </a:ext>
            </a:extLst>
          </p:cNvPr>
          <p:cNvSpPr txBox="1"/>
          <p:nvPr/>
        </p:nvSpPr>
        <p:spPr>
          <a:xfrm>
            <a:off x="4008797" y="8653157"/>
            <a:ext cx="10202982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Did you try a method that did not work? Why didn’t it work? 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253DF3B3-CAB5-E457-B753-2F645768A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801319" y="3084793"/>
            <a:ext cx="3562240" cy="3108864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D098EA2A-6F18-4005-B720-4CF44C02D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062494" y="2718364"/>
            <a:ext cx="3640125" cy="1588419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121F7B87-CAB3-0EB8-3821-A162AACBEF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09667" y="2457136"/>
            <a:ext cx="1771623" cy="1527626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75093C5C-8EC8-E98F-107D-F7F902C247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7440" y="3497937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02B8CFB0-C063-2BA2-C57D-92BBC67E26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43256" y="3701022"/>
            <a:ext cx="2439748" cy="1387308"/>
          </a:xfrm>
          <a:prstGeom prst="rect">
            <a:avLst/>
          </a:prstGeom>
        </p:spPr>
      </p:pic>
      <p:pic>
        <p:nvPicPr>
          <p:cNvPr id="14" name="Picture 13" descr="A blue rhombus with black lines">
            <a:extLst>
              <a:ext uri="{FF2B5EF4-FFF2-40B4-BE49-F238E27FC236}">
                <a16:creationId xmlns:a16="http://schemas.microsoft.com/office/drawing/2014/main" id="{4D6D2717-CDF5-D30C-A906-CFF1B31439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69345" y="3422018"/>
            <a:ext cx="2439748" cy="1387308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2FEF1A87-5E7E-A576-9388-9DCBF644FB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403690" y="2694501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7F5934A4-DCE4-9AA8-07D3-F8415559F0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02381" y="2645201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11AACA23-641C-EFA0-D6B5-C0EC8850A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193466" y="2594722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4F1FBBAC-B4C4-F6A4-4C7A-44E9CFB8C1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137559" y="2503766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E5E6B419-5CEE-14D6-CF5B-42F9818998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448871" y="2714187"/>
            <a:ext cx="1771623" cy="1527626"/>
          </a:xfrm>
          <a:prstGeom prst="rect">
            <a:avLst/>
          </a:prstGeom>
        </p:spPr>
      </p:pic>
      <p:pic>
        <p:nvPicPr>
          <p:cNvPr id="20" name="Picture 19" descr="A green triangle with black background">
            <a:extLst>
              <a:ext uri="{FF2B5EF4-FFF2-40B4-BE49-F238E27FC236}">
                <a16:creationId xmlns:a16="http://schemas.microsoft.com/office/drawing/2014/main" id="{324DD093-AD8D-05F6-DF97-A1AAD136E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099323" y="2573071"/>
            <a:ext cx="1771623" cy="1527626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4FBA0B91-BB48-E9A8-9D81-9AEA42EA49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442035" y="2902954"/>
            <a:ext cx="3640125" cy="1588419"/>
          </a:xfrm>
          <a:prstGeom prst="rect">
            <a:avLst/>
          </a:prstGeom>
        </p:spPr>
      </p:pic>
      <p:pic>
        <p:nvPicPr>
          <p:cNvPr id="22" name="Picture 21" descr="A red trapezoid with black lines&#10;">
            <a:extLst>
              <a:ext uri="{FF2B5EF4-FFF2-40B4-BE49-F238E27FC236}">
                <a16:creationId xmlns:a16="http://schemas.microsoft.com/office/drawing/2014/main" id="{D17ED283-FF4E-678E-0BCB-AE73F6F734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167048" y="2902953"/>
            <a:ext cx="3640125" cy="1588419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699E5E88-86FC-3193-9E18-8A70D564B4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60" y="5301847"/>
            <a:ext cx="1681251" cy="1681251"/>
          </a:xfrm>
          <a:prstGeom prst="rect">
            <a:avLst/>
          </a:prstGeom>
        </p:spPr>
      </p:pic>
      <p:pic>
        <p:nvPicPr>
          <p:cNvPr id="24" name="Picture 23" descr="An orange square with black border">
            <a:extLst>
              <a:ext uri="{FF2B5EF4-FFF2-40B4-BE49-F238E27FC236}">
                <a16:creationId xmlns:a16="http://schemas.microsoft.com/office/drawing/2014/main" id="{1866B874-89C6-953C-D012-A669A2E3C2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416" y="5295076"/>
            <a:ext cx="1681251" cy="1681251"/>
          </a:xfrm>
          <a:prstGeom prst="rect">
            <a:avLst/>
          </a:prstGeom>
        </p:spPr>
      </p:pic>
      <p:pic>
        <p:nvPicPr>
          <p:cNvPr id="25" name="Picture 24" descr="A brown rhombus with black border&#10;">
            <a:extLst>
              <a:ext uri="{FF2B5EF4-FFF2-40B4-BE49-F238E27FC236}">
                <a16:creationId xmlns:a16="http://schemas.microsoft.com/office/drawing/2014/main" id="{4AFA3A78-FAAC-F361-A684-DA9BFA3BCB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071157" y="5832746"/>
            <a:ext cx="2381882" cy="754284"/>
          </a:xfrm>
          <a:prstGeom prst="rect">
            <a:avLst/>
          </a:prstGeom>
        </p:spPr>
      </p:pic>
      <p:pic>
        <p:nvPicPr>
          <p:cNvPr id="26" name="Picture 25" descr="A brown rhombus with black border&#10;">
            <a:extLst>
              <a:ext uri="{FF2B5EF4-FFF2-40B4-BE49-F238E27FC236}">
                <a16:creationId xmlns:a16="http://schemas.microsoft.com/office/drawing/2014/main" id="{46F0B681-CFFE-1586-B0F2-F3C5C334CB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296084" y="5847260"/>
            <a:ext cx="2381882" cy="75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56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1446-F8D0-6E71-44BD-2C24E0AFDC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Fractions</a:t>
            </a:r>
          </a:p>
        </p:txBody>
      </p:sp>
      <p:sp>
        <p:nvSpPr>
          <p:cNvPr id="5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8011013-EFAE-1EE2-BFEB-C89F73BA09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Fractions?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4" name="object 4" descr="Who can split the hexagon board into halves using pattern blocks first?&#10;Into thirds? Fourths?&#10;"/>
          <p:cNvSpPr txBox="1"/>
          <p:nvPr/>
        </p:nvSpPr>
        <p:spPr>
          <a:xfrm>
            <a:off x="495299" y="1322287"/>
            <a:ext cx="10210801" cy="1488868"/>
          </a:xfrm>
          <a:prstGeom prst="rect">
            <a:avLst/>
          </a:prstGeom>
        </p:spPr>
        <p:txBody>
          <a:bodyPr vert="horz" wrap="square" lIns="0" tIns="52069" rIns="0" bIns="0" rtlCol="0" anchor="t">
            <a:spAutoFit/>
          </a:bodyPr>
          <a:lstStyle/>
          <a:p>
            <a:pPr marL="12065" marR="4100195" algn="l">
              <a:lnSpc>
                <a:spcPts val="3720"/>
              </a:lnSpc>
            </a:pPr>
            <a:r>
              <a:rPr sz="3350" spc="-195">
                <a:solidFill>
                  <a:srgbClr val="3F4446"/>
                </a:solidFill>
                <a:latin typeface="+mn-lt"/>
                <a:cs typeface="Arial"/>
              </a:rPr>
              <a:t>Who</a:t>
            </a:r>
            <a:r>
              <a:rPr sz="3350" spc="-6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can</a:t>
            </a:r>
            <a:r>
              <a:rPr sz="3350" spc="-15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split</a:t>
            </a: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 t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he</a:t>
            </a:r>
            <a:r>
              <a:rPr sz="3350" spc="-11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3F4446"/>
                </a:solidFill>
                <a:latin typeface="+mn-lt"/>
                <a:cs typeface="Arial"/>
              </a:rPr>
              <a:t>hexagon</a:t>
            </a:r>
            <a:r>
              <a:rPr sz="3350" spc="-16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board</a:t>
            </a:r>
            <a:r>
              <a:rPr sz="3350" spc="-3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+mn-lt"/>
                <a:cs typeface="Arial"/>
              </a:rPr>
              <a:t>into </a:t>
            </a:r>
            <a:r>
              <a:rPr sz="3350" i="1" spc="-45">
                <a:solidFill>
                  <a:srgbClr val="3F4446"/>
                </a:solidFill>
                <a:latin typeface="+mn-lt"/>
                <a:cs typeface="Arial"/>
              </a:rPr>
              <a:t>halves</a:t>
            </a:r>
            <a:r>
              <a:rPr sz="3350" spc="-13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using</a:t>
            </a:r>
            <a:r>
              <a:rPr sz="3350" spc="-18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pattern</a:t>
            </a:r>
            <a:r>
              <a:rPr sz="3350" spc="-15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blocks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?</a:t>
            </a:r>
            <a:endParaRPr sz="3350">
              <a:latin typeface="+mn-lt"/>
              <a:cs typeface="Arial"/>
            </a:endParaRPr>
          </a:p>
          <a:p>
            <a:pPr marR="4077970" algn="l">
              <a:lnSpc>
                <a:spcPts val="3845"/>
              </a:lnSpc>
            </a:pPr>
            <a:r>
              <a:rPr lang="en-US" sz="3350" spc="-225">
                <a:solidFill>
                  <a:srgbClr val="3F4446"/>
                </a:solidFill>
                <a:latin typeface="+mn-lt"/>
                <a:cs typeface="Arial"/>
              </a:rPr>
              <a:t>Next into</a:t>
            </a:r>
            <a:r>
              <a:rPr sz="3350" spc="-22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i="1" spc="-25">
                <a:solidFill>
                  <a:srgbClr val="3F4446"/>
                </a:solidFill>
                <a:latin typeface="+mn-lt"/>
                <a:cs typeface="Arial"/>
              </a:rPr>
              <a:t>thirds</a:t>
            </a:r>
            <a:r>
              <a:rPr sz="3350" spc="-25">
                <a:solidFill>
                  <a:srgbClr val="3F4446"/>
                </a:solidFill>
                <a:latin typeface="+mn-lt"/>
                <a:cs typeface="Arial"/>
              </a:rPr>
              <a:t>?</a:t>
            </a:r>
            <a:r>
              <a:rPr sz="3350" spc="-114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lang="en-US" sz="3350" spc="-10">
                <a:solidFill>
                  <a:srgbClr val="3F4446"/>
                </a:solidFill>
                <a:latin typeface="+mn-lt"/>
                <a:cs typeface="Arial"/>
              </a:rPr>
              <a:t>Then into </a:t>
            </a:r>
            <a:r>
              <a:rPr lang="en-US" sz="3350" i="1" spc="-10">
                <a:solidFill>
                  <a:srgbClr val="3F4446"/>
                </a:solidFill>
                <a:latin typeface="+mn-lt"/>
                <a:cs typeface="Arial"/>
              </a:rPr>
              <a:t>f</a:t>
            </a:r>
            <a:r>
              <a:rPr sz="3350" i="1" spc="-10">
                <a:solidFill>
                  <a:srgbClr val="3F4446"/>
                </a:solidFill>
                <a:latin typeface="+mn-lt"/>
                <a:cs typeface="Arial"/>
              </a:rPr>
              <a:t>ourths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D270A9-79E0-6629-674F-C4E9F0019640}"/>
              </a:ext>
            </a:extLst>
          </p:cNvPr>
          <p:cNvSpPr txBox="1"/>
          <p:nvPr/>
        </p:nvSpPr>
        <p:spPr>
          <a:xfrm>
            <a:off x="6483720" y="7046196"/>
            <a:ext cx="11257516" cy="261610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400" b="0" i="0" u="none" strike="noStrike" baseline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Fill in the blank,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2 trapezoids make a hexagon, then a trapezoid is _(half)___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3 rhombuses make a hexagon, then a rhombus is ________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6 triangles make a hexagon, then a triangle is _________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25" name="Picture 24" descr="A yellow hexagon with black background">
            <a:extLst>
              <a:ext uri="{FF2B5EF4-FFF2-40B4-BE49-F238E27FC236}">
                <a16:creationId xmlns:a16="http://schemas.microsoft.com/office/drawing/2014/main" id="{E9D83185-0542-C019-8721-28AFD918C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7431598" y="1536514"/>
            <a:ext cx="3562240" cy="3108864"/>
          </a:xfrm>
          <a:prstGeom prst="rect">
            <a:avLst/>
          </a:prstGeom>
        </p:spPr>
      </p:pic>
      <p:pic>
        <p:nvPicPr>
          <p:cNvPr id="24" name="Picture 23" descr="A yellow hexagon with black background">
            <a:extLst>
              <a:ext uri="{FF2B5EF4-FFF2-40B4-BE49-F238E27FC236}">
                <a16:creationId xmlns:a16="http://schemas.microsoft.com/office/drawing/2014/main" id="{32D0E509-459C-2469-D0F9-2C370959D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783565" y="1422833"/>
            <a:ext cx="3562240" cy="3108864"/>
          </a:xfrm>
          <a:prstGeom prst="rect">
            <a:avLst/>
          </a:prstGeom>
        </p:spPr>
      </p:pic>
      <p:pic>
        <p:nvPicPr>
          <p:cNvPr id="26" name="Picture 25" descr="A yellow hexagon with black background">
            <a:extLst>
              <a:ext uri="{FF2B5EF4-FFF2-40B4-BE49-F238E27FC236}">
                <a16:creationId xmlns:a16="http://schemas.microsoft.com/office/drawing/2014/main" id="{D963A337-A967-4770-9638-3ACC6BE92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4166671" y="1422833"/>
            <a:ext cx="3562240" cy="3108864"/>
          </a:xfrm>
          <a:prstGeom prst="rect">
            <a:avLst/>
          </a:prstGeom>
        </p:spPr>
      </p:pic>
      <p:pic>
        <p:nvPicPr>
          <p:cNvPr id="6" name="Picture 5" descr="A brown rhombus with black border&#10;">
            <a:extLst>
              <a:ext uri="{FF2B5EF4-FFF2-40B4-BE49-F238E27FC236}">
                <a16:creationId xmlns:a16="http://schemas.microsoft.com/office/drawing/2014/main" id="{AE81D83D-B48F-B3F2-BEF7-3103210E5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2994657" y="7474816"/>
            <a:ext cx="2381882" cy="754284"/>
          </a:xfrm>
          <a:prstGeom prst="rect">
            <a:avLst/>
          </a:prstGeom>
        </p:spPr>
      </p:pic>
      <p:pic>
        <p:nvPicPr>
          <p:cNvPr id="7" name="Picture 6" descr="A brown rhombus with black border&#10;">
            <a:extLst>
              <a:ext uri="{FF2B5EF4-FFF2-40B4-BE49-F238E27FC236}">
                <a16:creationId xmlns:a16="http://schemas.microsoft.com/office/drawing/2014/main" id="{EBE6CC52-6A3C-0D03-611C-7B8B2C720E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3018341" y="7423917"/>
            <a:ext cx="2381882" cy="754284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58D98E69-85F4-42FF-A61F-F01E63AC2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972830" y="4840213"/>
            <a:ext cx="3640125" cy="1588419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983C5019-0E25-6312-4A52-1D8785E9F3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172703" y="2770726"/>
            <a:ext cx="1771623" cy="1527626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5F97EDA5-2186-96F7-1641-8FCCA2BA66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462817" y="3687610"/>
            <a:ext cx="2439748" cy="1387308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438DC40B-B2FC-2C20-EF86-A72281611F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900701" y="3714131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FAD28E14-4921-56E1-7174-3A4C993874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684538" y="3768618"/>
            <a:ext cx="2439748" cy="1387308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20C863A6-34A3-83F5-4674-B8F161075D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472590" y="2932027"/>
            <a:ext cx="1771623" cy="1527626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379A3FFF-7B73-24F2-2259-ACC080EE4D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479246" y="3149266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66EA1AFE-E029-2475-4A28-3659ADBE38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369746" y="3028743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F9EB3098-723C-71EC-A288-E437F3833B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312945" y="2897343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0D11E5B6-8023-0FD9-2F5A-0AA0E25DE3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479247" y="2900121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C5C9E196-FE23-838C-0281-6A4333D47A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92673" y="2932027"/>
            <a:ext cx="1771623" cy="1527626"/>
          </a:xfrm>
          <a:prstGeom prst="rect">
            <a:avLst/>
          </a:prstGeom>
        </p:spPr>
      </p:pic>
      <p:pic>
        <p:nvPicPr>
          <p:cNvPr id="20" name="Picture 19" descr="A red trapezoid with black lines&#10;">
            <a:extLst>
              <a:ext uri="{FF2B5EF4-FFF2-40B4-BE49-F238E27FC236}">
                <a16:creationId xmlns:a16="http://schemas.microsoft.com/office/drawing/2014/main" id="{46A7803B-8242-84B0-A31F-7529D582D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3020195" y="4846164"/>
            <a:ext cx="3640125" cy="1588419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5D345486-BA06-849F-E09E-8FB32B102C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781970" y="4851840"/>
            <a:ext cx="3640125" cy="1588419"/>
          </a:xfrm>
          <a:prstGeom prst="rect">
            <a:avLst/>
          </a:prstGeom>
        </p:spPr>
      </p:pic>
      <p:pic>
        <p:nvPicPr>
          <p:cNvPr id="22" name="Picture 21" descr="An orange square with black border">
            <a:extLst>
              <a:ext uri="{FF2B5EF4-FFF2-40B4-BE49-F238E27FC236}">
                <a16:creationId xmlns:a16="http://schemas.microsoft.com/office/drawing/2014/main" id="{093794F9-0D0F-883A-AF6B-0E99761137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77" y="6499699"/>
            <a:ext cx="1681251" cy="1681251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288AC727-6345-463E-8A7E-29E6C647F9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7" y="6473179"/>
            <a:ext cx="1681251" cy="16812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KYED-497-204</_dlc_DocId>
    <_dlc_DocIdUrl xmlns="3a62de7d-ba57-4f43-9dae-9623ba637be0">
      <Url>https://www.education.ky.gov/curriculum/conpro/_layouts/15/DocIdRedir.aspx?ID=KYED-497-204</Url>
      <Description>KYED-497-204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83380506b29855ec6f8b0760bdb1bc8b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2d3e8473825ed96e8d6e0426e3a16d1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72896A-A258-4ACF-AC04-93B1657E58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2124B6-3B2E-43C6-865F-78B9243608EE}">
  <ds:schemaRefs>
    <ds:schemaRef ds:uri="http://schemas.microsoft.com/office/2006/metadata/properties"/>
    <ds:schemaRef ds:uri="http://schemas.openxmlformats.org/package/2006/metadata/core-properties"/>
    <ds:schemaRef ds:uri="29be550e-5ac2-4cd5-b5b7-8a250a579b24"/>
    <ds:schemaRef ds:uri="http://purl.org/dc/elements/1.1/"/>
    <ds:schemaRef ds:uri="http://purl.org/dc/terms/"/>
    <ds:schemaRef ds:uri="http://purl.org/dc/dcmitype/"/>
    <ds:schemaRef ds:uri="cd1a358b-61e7-4e2c-963a-bbcfb053c0fe"/>
    <ds:schemaRef ds:uri="http://schemas.microsoft.com/office/2006/documentManagement/types"/>
    <ds:schemaRef ds:uri="http://schemas.microsoft.com/office/infopath/2007/PartnerControls"/>
    <ds:schemaRef ds:uri="5bc9d522-2386-425a-9f2a-a617cf877ec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96DEBAD-4339-49C6-ADA7-3880591E8F77}"/>
</file>

<file path=customXml/itemProps4.xml><?xml version="1.0" encoding="utf-8"?>
<ds:datastoreItem xmlns:ds="http://schemas.openxmlformats.org/officeDocument/2006/customXml" ds:itemID="{F5C4C3E0-6EFD-4CC8-8A6B-F6A2A919296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768</Words>
  <Application>Microsoft Office PowerPoint</Application>
  <PresentationFormat>Custom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Hexagon Challenge - Introduction</vt:lpstr>
      <vt:lpstr>Hexagon Challenge – Activity Instructions</vt:lpstr>
      <vt:lpstr>Hexagon Challenge – Family Prompts</vt:lpstr>
      <vt:lpstr>Hexagon Challenge - Trapezoids</vt:lpstr>
      <vt:lpstr>Hexagon Challenge - Rhombuses</vt:lpstr>
      <vt:lpstr>Hexagon Challenge - Triangles</vt:lpstr>
      <vt:lpstr>Hexagon Challenge – Pattern Blocks</vt:lpstr>
      <vt:lpstr>Hexagon Challenge – Pattern Blocks 1</vt:lpstr>
      <vt:lpstr>Hexagon Challenge - Fractions</vt:lpstr>
      <vt:lpstr>Hexagon Challenge – Fraction Challenge</vt:lpstr>
      <vt:lpstr>Hexagon Challenge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Hexagon Challenge KFMN</dc:title>
  <cp:lastModifiedBy>Doyle, Maggie - Division of Academic Program Standards</cp:lastModifiedBy>
  <cp:revision>2</cp:revision>
  <dcterms:created xsi:type="dcterms:W3CDTF">2024-12-24T16:05:12Z</dcterms:created>
  <dcterms:modified xsi:type="dcterms:W3CDTF">2025-04-17T13:48:47Z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2024-12-28T03:02:41Z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9b062cff-9a5b-40e6-ab22-c0f4f3878465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b017809b-86b3-4621-9037-1fddb9b00b43</vt:lpwstr>
  </property>
</Properties>
</file>