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5"/>
  </p:sldMasterIdLst>
  <p:notesMasterIdLst>
    <p:notesMasterId r:id="rId16"/>
  </p:notesMasterIdLst>
  <p:sldIdLst>
    <p:sldId id="256" r:id="rId6"/>
    <p:sldId id="257" r:id="rId7"/>
    <p:sldId id="258" r:id="rId8"/>
    <p:sldId id="259" r:id="rId9"/>
    <p:sldId id="260" r:id="rId10"/>
    <p:sldId id="261" r:id="rId11"/>
    <p:sldId id="262" r:id="rId12"/>
    <p:sldId id="263" r:id="rId13"/>
    <p:sldId id="264" r:id="rId14"/>
    <p:sldId id="265" r:id="rId15"/>
  </p:sldIdLst>
  <p:sldSz cx="9144000" cy="5715000" type="screen16x1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0">
          <p15:clr>
            <a:srgbClr val="A4A3A4"/>
          </p15:clr>
        </p15:guide>
        <p15:guide id="2" pos="5040">
          <p15:clr>
            <a:srgbClr val="A4A3A4"/>
          </p15:clr>
        </p15:guide>
        <p15:guide id="3"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D671D5-E286-4E7A-9C3C-9B7C52A6ED4E}">
  <a:tblStyle styleId="{CAD671D5-E286-4E7A-9C3C-9B7C52A6ED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p:restoredTop sz="94643"/>
  </p:normalViewPr>
  <p:slideViewPr>
    <p:cSldViewPr snapToGrid="0">
      <p:cViewPr varScale="1">
        <p:scale>
          <a:sx n="110" d="100"/>
          <a:sy n="110" d="100"/>
        </p:scale>
        <p:origin x="176" y="776"/>
      </p:cViewPr>
      <p:guideLst>
        <p:guide pos="720"/>
        <p:guide pos="5040"/>
        <p:guide orient="horz" pos="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ed219a22d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ed219a2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dirty="0">
                <a:solidFill>
                  <a:schemeClr val="dk1"/>
                </a:solidFill>
                <a:latin typeface="Poppins"/>
                <a:ea typeface="Poppins"/>
                <a:cs typeface="Poppins"/>
                <a:sym typeface="Poppins"/>
              </a:rPr>
              <a:t>Session Summary:</a:t>
            </a:r>
            <a:r>
              <a:rPr lang="en" dirty="0">
                <a:solidFill>
                  <a:schemeClr val="dk1"/>
                </a:solidFill>
                <a:latin typeface="Poppins"/>
                <a:ea typeface="Poppins"/>
                <a:cs typeface="Poppins"/>
                <a:sym typeface="Poppins"/>
              </a:rPr>
              <a:t> During this session, teachers will engage in student work analysis to identify evidence of student progress toward goals and to suggest instructional next steps.  Following the analysis, teachers will share feedback in order to prepare for individual or co-teaching team planning.  Finally, teachers will have the opportunity to plan strategically in response to the analyzed data to ensure that all students demonstrate progress toward the overall intended learning.</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b="1" dirty="0">
                <a:solidFill>
                  <a:schemeClr val="dk1"/>
                </a:solidFill>
                <a:latin typeface="Calibri"/>
                <a:ea typeface="Calibri"/>
                <a:cs typeface="Calibri"/>
                <a:sym typeface="Calibri"/>
              </a:rPr>
              <a:t>Session Length:</a:t>
            </a:r>
            <a:r>
              <a:rPr lang="en" sz="1200" dirty="0">
                <a:solidFill>
                  <a:schemeClr val="dk1"/>
                </a:solidFill>
                <a:latin typeface="Calibri"/>
                <a:ea typeface="Calibri"/>
                <a:cs typeface="Calibri"/>
                <a:sym typeface="Calibri"/>
              </a:rPr>
              <a:t> 90 minutes</a:t>
            </a:r>
            <a:endParaRPr b="1" dirty="0">
              <a:solidFill>
                <a:schemeClr val="dk1"/>
              </a:solidFill>
              <a:latin typeface="Poppins"/>
              <a:ea typeface="Poppins"/>
              <a:cs typeface="Poppins"/>
              <a:sym typeface="Poppi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2fcec31d5_0_16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2fcec31d5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Closing (5 min)</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Directions/Framing/Key Points:</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3 min: Teachers reflect independently on the next steps they will take in response to the data.</a:t>
            </a:r>
            <a:endParaRPr>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2 min: Each teacher shares a next step they’re committing to take in response to the data.</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Teachers commit to next steps that are aligned with the trends they saw in their students’ responses.</a:t>
            </a:r>
            <a:endParaRPr b="1">
              <a:solidFill>
                <a:schemeClr val="dk1"/>
              </a:solidFill>
              <a:latin typeface="Poppins"/>
              <a:ea typeface="Poppins"/>
              <a:cs typeface="Poppins"/>
              <a:sym typeface="Poppins"/>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ed219a22d_0_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ed219a22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Do Now (3 min)</a:t>
            </a:r>
            <a:r>
              <a:rPr lang="en">
                <a:solidFill>
                  <a:schemeClr val="dk1"/>
                </a:solidFill>
                <a:latin typeface="Poppins"/>
                <a:ea typeface="Poppins"/>
                <a:cs typeface="Poppins"/>
                <a:sym typeface="Poppins"/>
              </a:rPr>
              <a:t>:</a:t>
            </a:r>
            <a:r>
              <a:rPr lang="en" i="1">
                <a:solidFill>
                  <a:schemeClr val="dk1"/>
                </a:solidFill>
                <a:latin typeface="Poppins"/>
                <a:ea typeface="Poppins"/>
                <a:cs typeface="Poppins"/>
                <a:sym typeface="Poppins"/>
              </a:rPr>
              <a:t> “Think of one student in your sub-group who had a “bright spot” learning moment this week. As you reflect on this student’s experience, share a positive take-away about their learning with a partner.”</a:t>
            </a:r>
            <a:endParaRPr>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ba82a2a2f_1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ba82a2a2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Cycle Overview (1  min)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Share path of the cycle, explaining how the professional learning includes opportunities for shared learning, planning and practice, and studying student progress. </a:t>
            </a:r>
            <a:endParaRPr b="1">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ed219a22d_0_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ed219a22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Session Objectives and Agenda (1 min) </a:t>
            </a: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en" b="1" dirty="0">
                <a:solidFill>
                  <a:schemeClr val="dk1"/>
                </a:solidFill>
                <a:latin typeface="Poppins"/>
                <a:ea typeface="Poppins"/>
                <a:cs typeface="Poppins"/>
                <a:sym typeface="Poppins"/>
              </a:rPr>
              <a:t>Framing (1 min)</a:t>
            </a:r>
            <a:r>
              <a:rPr lang="en" dirty="0">
                <a:solidFill>
                  <a:schemeClr val="dk1"/>
                </a:solidFill>
                <a:latin typeface="Poppins"/>
                <a:ea typeface="Poppins"/>
                <a:cs typeface="Poppins"/>
                <a:sym typeface="Poppins"/>
              </a:rPr>
              <a:t> “</a:t>
            </a:r>
            <a:r>
              <a:rPr lang="en" i="1" dirty="0">
                <a:solidFill>
                  <a:schemeClr val="dk1"/>
                </a:solidFill>
                <a:latin typeface="Poppins"/>
                <a:ea typeface="Poppins"/>
                <a:cs typeface="Poppins"/>
                <a:sym typeface="Poppins"/>
              </a:rPr>
              <a:t>This week, we’ll explore connections between our learning about how to effectively approach vocabulary instruction and our students’ growth. To do this, we’ll conduct student work analysis to analyze our instructional effectiveness through the lens of student outcomes on a learning task. As we uncover trends of growth and need, we’ll plan for instructional next steps that will support students in achieving learning targets.”</a:t>
            </a:r>
            <a:endParaRPr dirty="0">
              <a:solidFill>
                <a:schemeClr val="dk1"/>
              </a:solidFill>
              <a:latin typeface="Poppins"/>
              <a:ea typeface="Poppins"/>
              <a:cs typeface="Poppins"/>
              <a:sym typeface="Poppins"/>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ed219a22d_0_12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ed219a22d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Preparing for the Protocol (5 min)</a:t>
            </a:r>
            <a:endParaRPr b="1">
              <a:solidFill>
                <a:schemeClr val="dk1"/>
              </a:solidFill>
              <a:latin typeface="Poppins"/>
              <a:ea typeface="Poppins"/>
              <a:cs typeface="Poppins"/>
              <a:sym typeface="Poppins"/>
            </a:endParaRPr>
          </a:p>
          <a:p>
            <a:pPr marL="22860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Framing: </a:t>
            </a:r>
            <a:r>
              <a:rPr lang="en">
                <a:solidFill>
                  <a:schemeClr val="dk1"/>
                </a:solidFill>
                <a:latin typeface="Poppins"/>
                <a:ea typeface="Poppins"/>
                <a:cs typeface="Poppins"/>
                <a:sym typeface="Poppins"/>
              </a:rPr>
              <a:t>“</a:t>
            </a:r>
            <a:r>
              <a:rPr lang="en" i="1">
                <a:solidFill>
                  <a:schemeClr val="dk1"/>
                </a:solidFill>
                <a:latin typeface="Poppins"/>
                <a:ea typeface="Poppins"/>
                <a:cs typeface="Poppins"/>
                <a:sym typeface="Poppins"/>
              </a:rPr>
              <a:t>As we prepare for our student work analysis protocol today, take a moment to assemble the following materials:</a:t>
            </a:r>
            <a:endParaRPr>
              <a:solidFill>
                <a:schemeClr val="dk1"/>
              </a:solidFill>
              <a:latin typeface="Poppins"/>
              <a:ea typeface="Poppins"/>
              <a:cs typeface="Poppins"/>
              <a:sym typeface="Poppins"/>
            </a:endParaRPr>
          </a:p>
          <a:p>
            <a:pPr marL="845185" lvl="4"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The exemplar student response you completed for pre-work</a:t>
            </a:r>
            <a:endParaRPr>
              <a:solidFill>
                <a:schemeClr val="dk1"/>
              </a:solidFill>
              <a:latin typeface="Poppins"/>
              <a:ea typeface="Poppins"/>
              <a:cs typeface="Poppins"/>
              <a:sym typeface="Poppins"/>
            </a:endParaRPr>
          </a:p>
          <a:p>
            <a:pPr marL="845185" lvl="4"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The learning task and intended student outcome for the student work</a:t>
            </a:r>
            <a:endParaRPr>
              <a:solidFill>
                <a:schemeClr val="dk1"/>
              </a:solidFill>
              <a:latin typeface="Poppins"/>
              <a:ea typeface="Poppins"/>
              <a:cs typeface="Poppins"/>
              <a:sym typeface="Poppins"/>
            </a:endParaRPr>
          </a:p>
          <a:p>
            <a:pPr marL="845185" lvl="4"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Sub-group student work samples</a:t>
            </a:r>
            <a:endParaRPr>
              <a:solidFill>
                <a:schemeClr val="dk1"/>
              </a:solidFill>
              <a:latin typeface="Poppins"/>
              <a:ea typeface="Poppins"/>
              <a:cs typeface="Poppins"/>
              <a:sym typeface="Poppins"/>
            </a:endParaRPr>
          </a:p>
          <a:p>
            <a:pPr marL="845185" lvl="4"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The rubric/checklist you will use to examine the student work for proficiency.”</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Teachers should locate a partner, ideally one who teaches the same grade. Other possible configurations: vertical grade partners, co-teachers, etc.</a:t>
            </a:r>
            <a:endParaRPr>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432de8da4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432de8d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Analyze the Prompt and Exemplar Response (10 min) </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Directions/Framing/Key Points:</a:t>
            </a:r>
            <a:endParaRPr b="1">
              <a:latin typeface="Poppins"/>
              <a:ea typeface="Poppins"/>
              <a:cs typeface="Poppins"/>
              <a:sym typeface="Poppins"/>
            </a:endParaRPr>
          </a:p>
          <a:p>
            <a:pPr marL="457200" lvl="0" indent="-298450" algn="l" rtl="0">
              <a:lnSpc>
                <a:spcPct val="115000"/>
              </a:lnSpc>
              <a:spcBef>
                <a:spcPts val="0"/>
              </a:spcBef>
              <a:spcAft>
                <a:spcPts val="0"/>
              </a:spcAft>
              <a:buClr>
                <a:srgbClr val="000000"/>
              </a:buClr>
              <a:buSzPts val="1100"/>
              <a:buFont typeface="Poppins"/>
              <a:buChar char="●"/>
            </a:pPr>
            <a:r>
              <a:rPr lang="en">
                <a:latin typeface="Poppins"/>
                <a:ea typeface="Poppins"/>
                <a:cs typeface="Poppins"/>
                <a:sym typeface="Poppins"/>
              </a:rPr>
              <a:t>Before we look at student samples, it’s important to check our tasks for alignment to the text and the standards. This helps us understand what, exactly, we are looking for in our students’ work. </a:t>
            </a:r>
            <a:endParaRPr>
              <a:latin typeface="Poppins"/>
              <a:ea typeface="Poppins"/>
              <a:cs typeface="Poppins"/>
              <a:sym typeface="Poppins"/>
            </a:endParaRPr>
          </a:p>
          <a:p>
            <a:pPr marL="457200" lvl="0" indent="-298450" algn="l" rtl="0">
              <a:lnSpc>
                <a:spcPct val="115000"/>
              </a:lnSpc>
              <a:spcBef>
                <a:spcPts val="0"/>
              </a:spcBef>
              <a:spcAft>
                <a:spcPts val="0"/>
              </a:spcAft>
              <a:buClr>
                <a:srgbClr val="000000"/>
              </a:buClr>
              <a:buSzPts val="1100"/>
              <a:buFont typeface="Poppins"/>
              <a:buChar char="●"/>
            </a:pPr>
            <a:r>
              <a:rPr lang="en">
                <a:latin typeface="Poppins"/>
                <a:ea typeface="Poppins"/>
                <a:cs typeface="Poppins"/>
                <a:sym typeface="Poppins"/>
              </a:rPr>
              <a:t>10 min: With a partner, teachers discuss the prompt that students wrote in response to, and the exemplar response prepared by the teacher:</a:t>
            </a:r>
            <a:endParaRPr>
              <a:latin typeface="Poppins"/>
              <a:ea typeface="Poppins"/>
              <a:cs typeface="Poppins"/>
              <a:sym typeface="Poppins"/>
            </a:endParaRPr>
          </a:p>
          <a:p>
            <a:pPr marL="914400" lvl="1" indent="-298450" algn="l" rtl="0">
              <a:spcBef>
                <a:spcPts val="0"/>
              </a:spcBef>
              <a:spcAft>
                <a:spcPts val="0"/>
              </a:spcAft>
              <a:buClr>
                <a:srgbClr val="000000"/>
              </a:buClr>
              <a:buSzPts val="1100"/>
              <a:buFont typeface="Poppins"/>
              <a:buChar char="○"/>
            </a:pPr>
            <a:r>
              <a:rPr lang="en">
                <a:latin typeface="Poppins"/>
                <a:ea typeface="Poppins"/>
                <a:cs typeface="Poppins"/>
                <a:sym typeface="Poppins"/>
              </a:rPr>
              <a:t>Does the prompt align to the text’s key understandings?</a:t>
            </a:r>
            <a:endParaRPr>
              <a:latin typeface="Poppins"/>
              <a:ea typeface="Poppins"/>
              <a:cs typeface="Poppins"/>
              <a:sym typeface="Poppins"/>
            </a:endParaRPr>
          </a:p>
          <a:p>
            <a:pPr marL="914400" lvl="1" indent="-298450" algn="l" rtl="0">
              <a:spcBef>
                <a:spcPts val="0"/>
              </a:spcBef>
              <a:spcAft>
                <a:spcPts val="0"/>
              </a:spcAft>
              <a:buClr>
                <a:srgbClr val="000000"/>
              </a:buClr>
              <a:buSzPts val="1100"/>
              <a:buFont typeface="Poppins"/>
              <a:buChar char="○"/>
            </a:pPr>
            <a:r>
              <a:rPr lang="en">
                <a:latin typeface="Poppins"/>
                <a:ea typeface="Poppins"/>
                <a:cs typeface="Poppins"/>
                <a:sym typeface="Poppins"/>
              </a:rPr>
              <a:t>Does the exemplar represent an appropriate bar for excellence, according to the KAS for the grade? </a:t>
            </a:r>
            <a:endParaRPr>
              <a:latin typeface="Poppins"/>
              <a:ea typeface="Poppins"/>
              <a:cs typeface="Poppins"/>
              <a:sym typeface="Poppins"/>
            </a:endParaRPr>
          </a:p>
          <a:p>
            <a:pPr marL="457200" lvl="0" indent="-298450" algn="l" rtl="0">
              <a:lnSpc>
                <a:spcPct val="115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If both teachers are working with the same prompt and exemplar response, they may have a conversation over the 10 minutes (this is preferred). If they are working with different prompts and exemplars, Partner A can share for 5 minutes, then switch roles for Partner B to share.</a:t>
            </a:r>
            <a:endParaRPr>
              <a:solidFill>
                <a:srgbClr val="FF5758"/>
              </a:solidFill>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a:t>
            </a:r>
            <a:endParaRPr>
              <a:solidFill>
                <a:schemeClr val="dk1"/>
              </a:solidFill>
              <a:latin typeface="Poppins"/>
              <a:ea typeface="Poppins"/>
              <a:cs typeface="Poppins"/>
              <a:sym typeface="Poppins"/>
            </a:endParaRPr>
          </a:p>
          <a:p>
            <a:pPr marL="457200" lvl="0" indent="-298450" algn="l" rtl="0">
              <a:spcBef>
                <a:spcPts val="0"/>
              </a:spcBef>
              <a:spcAft>
                <a:spcPts val="0"/>
              </a:spcAft>
              <a:buClr>
                <a:srgbClr val="000000"/>
              </a:buClr>
              <a:buSzPts val="1100"/>
              <a:buFont typeface="Poppins"/>
              <a:buChar char="❏"/>
            </a:pPr>
            <a:r>
              <a:rPr lang="en">
                <a:latin typeface="Poppins"/>
                <a:ea typeface="Poppins"/>
                <a:cs typeface="Poppins"/>
                <a:sym typeface="Poppins"/>
              </a:rPr>
              <a:t>Assessment items or culminating writing tasks align to the key understanding(s) of the text/unit</a:t>
            </a:r>
            <a:endParaRPr>
              <a:latin typeface="Poppins"/>
              <a:ea typeface="Poppins"/>
              <a:cs typeface="Poppins"/>
              <a:sym typeface="Poppins"/>
            </a:endParaRPr>
          </a:p>
          <a:p>
            <a:pPr marL="457200" lvl="0" indent="-298450" algn="l" rtl="0">
              <a:spcBef>
                <a:spcPts val="0"/>
              </a:spcBef>
              <a:spcAft>
                <a:spcPts val="0"/>
              </a:spcAft>
              <a:buClr>
                <a:srgbClr val="000000"/>
              </a:buClr>
              <a:buSzPts val="1100"/>
              <a:buFont typeface="Poppins"/>
              <a:buChar char="❏"/>
            </a:pPr>
            <a:r>
              <a:rPr lang="en">
                <a:latin typeface="Poppins"/>
                <a:ea typeface="Poppins"/>
                <a:cs typeface="Poppins"/>
                <a:sym typeface="Poppins"/>
              </a:rPr>
              <a:t>Assessment items or culminating writing tasks require students to read and write in response to grade-level complex texts</a:t>
            </a:r>
            <a:endParaRPr>
              <a:latin typeface="Poppins"/>
              <a:ea typeface="Poppins"/>
              <a:cs typeface="Poppins"/>
              <a:sym typeface="Poppins"/>
            </a:endParaRPr>
          </a:p>
          <a:p>
            <a:pPr marL="457200" lvl="0" indent="-298450" algn="l" rtl="0">
              <a:spcBef>
                <a:spcPts val="0"/>
              </a:spcBef>
              <a:spcAft>
                <a:spcPts val="0"/>
              </a:spcAft>
              <a:buClr>
                <a:srgbClr val="000000"/>
              </a:buClr>
              <a:buSzPts val="1100"/>
              <a:buFont typeface="Poppins"/>
              <a:buChar char="❏"/>
            </a:pPr>
            <a:r>
              <a:rPr lang="en">
                <a:latin typeface="Poppins"/>
                <a:ea typeface="Poppins"/>
                <a:cs typeface="Poppins"/>
                <a:sym typeface="Poppins"/>
              </a:rPr>
              <a:t>Assessment items or culminating writing tasks align to the grade-level Learning Expectations for reading, writing, speaking &amp; listening, and language</a:t>
            </a:r>
            <a:endParaRPr>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Teacher plans exemplar student responses to the text or unit culminating task</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 exemplar response explains the key understanding(s) through writing and/or speaking and listening</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 exemplar response uses evidence from the text</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 exemplar exemplifies the grade-level standards for reading, writing, and language</a:t>
            </a:r>
            <a:endParaRPr>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2fcec31d5_0_18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2fcec31d5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dirty="0">
                <a:solidFill>
                  <a:schemeClr val="dk1"/>
                </a:solidFill>
                <a:latin typeface="Poppins"/>
                <a:ea typeface="Poppins"/>
                <a:cs typeface="Poppins"/>
                <a:sym typeface="Poppins"/>
              </a:rPr>
              <a:t>Examining Student Work (30 minutes total; 15 minutes/partner) </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Noto Sans Symbols"/>
              <a:buChar char="●"/>
            </a:pPr>
            <a:r>
              <a:rPr lang="en" b="1" dirty="0">
                <a:solidFill>
                  <a:schemeClr val="dk1"/>
                </a:solidFill>
                <a:latin typeface="Poppins"/>
                <a:ea typeface="Poppins"/>
                <a:cs typeface="Poppins"/>
                <a:sym typeface="Poppins"/>
              </a:rPr>
              <a:t>For the following steps,</a:t>
            </a:r>
            <a:r>
              <a:rPr lang="en" dirty="0">
                <a:solidFill>
                  <a:schemeClr val="dk1"/>
                </a:solidFill>
                <a:latin typeface="Poppins"/>
                <a:ea typeface="Poppins"/>
                <a:cs typeface="Poppins"/>
                <a:sym typeface="Poppins"/>
              </a:rPr>
              <a:t> </a:t>
            </a:r>
            <a:r>
              <a:rPr lang="en" b="1" dirty="0">
                <a:solidFill>
                  <a:schemeClr val="dk1"/>
                </a:solidFill>
                <a:latin typeface="Poppins"/>
                <a:ea typeface="Poppins"/>
                <a:cs typeface="Poppins"/>
                <a:sym typeface="Poppins"/>
              </a:rPr>
              <a:t>assign one partner as the first presenter and then repeat the steps with the second partner presenting.</a:t>
            </a:r>
            <a:endParaRPr u="sng" dirty="0">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Courier New"/>
              <a:buChar char="o"/>
            </a:pPr>
            <a:r>
              <a:rPr lang="en" b="1" dirty="0">
                <a:solidFill>
                  <a:schemeClr val="dk1"/>
                </a:solidFill>
                <a:latin typeface="Poppins"/>
                <a:ea typeface="Poppins"/>
                <a:cs typeface="Poppins"/>
                <a:sym typeface="Poppins"/>
              </a:rPr>
              <a:t>Intended Outcome &amp; Exemplar Student Response</a:t>
            </a:r>
            <a:r>
              <a:rPr lang="en" dirty="0">
                <a:solidFill>
                  <a:schemeClr val="dk1"/>
                </a:solidFill>
                <a:latin typeface="Poppins"/>
                <a:ea typeface="Poppins"/>
                <a:cs typeface="Poppins"/>
                <a:sym typeface="Poppins"/>
              </a:rPr>
              <a:t>: The presenting partner will share the intended outcome and exemplar student response for the learning task that was completed for pre-work.</a:t>
            </a:r>
            <a:endParaRPr dirty="0">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Courier New"/>
              <a:buChar char="o"/>
            </a:pPr>
            <a:r>
              <a:rPr lang="en" b="1" dirty="0">
                <a:solidFill>
                  <a:schemeClr val="dk1"/>
                </a:solidFill>
                <a:latin typeface="Poppins"/>
                <a:ea typeface="Poppins"/>
                <a:cs typeface="Poppins"/>
                <a:sym typeface="Poppins"/>
              </a:rPr>
              <a:t>Examine Student work (Sub-Group)</a:t>
            </a:r>
            <a:r>
              <a:rPr lang="en" dirty="0">
                <a:solidFill>
                  <a:schemeClr val="dk1"/>
                </a:solidFill>
                <a:latin typeface="Poppins"/>
                <a:ea typeface="Poppins"/>
                <a:cs typeface="Poppins"/>
                <a:sym typeface="Poppins"/>
              </a:rPr>
              <a:t>: Together, teachers will examine, and annotate the student work. </a:t>
            </a:r>
            <a:endParaRPr dirty="0">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Courier New"/>
              <a:buChar char="o"/>
            </a:pPr>
            <a:r>
              <a:rPr lang="en" b="1" dirty="0">
                <a:solidFill>
                  <a:schemeClr val="dk1"/>
                </a:solidFill>
                <a:latin typeface="Poppins"/>
                <a:ea typeface="Poppins"/>
                <a:cs typeface="Poppins"/>
                <a:sym typeface="Poppins"/>
              </a:rPr>
              <a:t>Identify Evidence and Instructional Next Steps</a:t>
            </a:r>
            <a:r>
              <a:rPr lang="en" dirty="0">
                <a:solidFill>
                  <a:schemeClr val="dk1"/>
                </a:solidFill>
                <a:latin typeface="Poppins"/>
                <a:ea typeface="Poppins"/>
                <a:cs typeface="Poppins"/>
                <a:sym typeface="Poppins"/>
              </a:rPr>
              <a:t>: Teachers will identify evidence of students’ ability to meet the identified learning outcome aligned to the rubric/checklist and individual student goals, jotting evidence of strengths, areas of growth, and instructional next steps.</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en" dirty="0">
                <a:solidFill>
                  <a:schemeClr val="dk1"/>
                </a:solidFill>
                <a:latin typeface="Poppins"/>
                <a:ea typeface="Poppins"/>
                <a:cs typeface="Poppins"/>
                <a:sym typeface="Poppins"/>
              </a:rPr>
              <a:t>*After 15 minutes, repeat process with other partner’s student work.</a:t>
            </a:r>
            <a:endParaRPr b="1" dirty="0">
              <a:solidFill>
                <a:schemeClr val="dk1"/>
              </a:solidFill>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2fcec31d5_0_19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2fcec31d5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Considering Implications (8 minutes) </a:t>
            </a:r>
            <a:endParaRPr>
              <a:solidFill>
                <a:schemeClr val="dk1"/>
              </a:solidFill>
              <a:latin typeface="Poppins"/>
              <a:ea typeface="Poppins"/>
              <a:cs typeface="Poppins"/>
              <a:sym typeface="Poppins"/>
            </a:endParaRPr>
          </a:p>
          <a:p>
            <a:pPr marL="457200" lvl="1" indent="-298450" algn="l" rtl="0">
              <a:spcBef>
                <a:spcPts val="0"/>
              </a:spcBef>
              <a:spcAft>
                <a:spcPts val="0"/>
              </a:spcAft>
              <a:buClr>
                <a:schemeClr val="dk1"/>
              </a:buClr>
              <a:buSzPts val="1100"/>
              <a:buFont typeface="Noto Sans Symbols"/>
              <a:buChar char="●"/>
            </a:pPr>
            <a:r>
              <a:rPr lang="en" b="1">
                <a:solidFill>
                  <a:schemeClr val="dk1"/>
                </a:solidFill>
                <a:latin typeface="Poppins"/>
                <a:ea typeface="Poppins"/>
                <a:cs typeface="Poppins"/>
                <a:sym typeface="Poppins"/>
              </a:rPr>
              <a:t>Reflect Individually: </a:t>
            </a:r>
            <a:r>
              <a:rPr lang="en">
                <a:solidFill>
                  <a:schemeClr val="dk1"/>
                </a:solidFill>
                <a:latin typeface="Poppins"/>
                <a:ea typeface="Poppins"/>
                <a:cs typeface="Poppins"/>
                <a:sym typeface="Poppins"/>
              </a:rPr>
              <a:t>Consider the following questions</a:t>
            </a:r>
            <a:r>
              <a:rPr lang="en" b="1">
                <a:solidFill>
                  <a:schemeClr val="dk1"/>
                </a:solidFill>
                <a:latin typeface="Poppins"/>
                <a:ea typeface="Poppins"/>
                <a:cs typeface="Poppins"/>
                <a:sym typeface="Poppins"/>
              </a:rPr>
              <a:t>: </a:t>
            </a:r>
            <a:endParaRPr b="1">
              <a:solidFill>
                <a:schemeClr val="dk1"/>
              </a:solidFill>
              <a:latin typeface="Poppins"/>
              <a:ea typeface="Poppins"/>
              <a:cs typeface="Poppins"/>
              <a:sym typeface="Poppins"/>
            </a:endParaRPr>
          </a:p>
          <a:p>
            <a:pPr marL="1085850" lvl="1"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Overall, what strengths and gaps did you observe in your students’ work?</a:t>
            </a:r>
            <a:endParaRPr i="1">
              <a:solidFill>
                <a:schemeClr val="dk1"/>
              </a:solidFill>
              <a:latin typeface="Poppins"/>
              <a:ea typeface="Poppins"/>
              <a:cs typeface="Poppins"/>
              <a:sym typeface="Poppins"/>
            </a:endParaRPr>
          </a:p>
          <a:p>
            <a:pPr marL="1085850" lvl="1"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In what ways do you see footprints of your implicit and explicit vocabulary instruction on your students’ learning? </a:t>
            </a:r>
            <a:endParaRPr i="1">
              <a:solidFill>
                <a:schemeClr val="dk1"/>
              </a:solidFill>
              <a:latin typeface="Poppins"/>
              <a:ea typeface="Poppins"/>
              <a:cs typeface="Poppins"/>
              <a:sym typeface="Poppins"/>
            </a:endParaRPr>
          </a:p>
          <a:p>
            <a:pPr marL="1085850" lvl="1"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How can you transfer what you learned from your sub-group of students to the larger class?</a:t>
            </a:r>
            <a:endParaRPr i="1">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Whole group share (2 min) </a:t>
            </a:r>
            <a:endParaRPr b="1">
              <a:solidFill>
                <a:schemeClr val="dk1"/>
              </a:solidFill>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2fcec31d5_0_16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2fcec31d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dirty="0">
                <a:solidFill>
                  <a:schemeClr val="dk1"/>
                </a:solidFill>
                <a:latin typeface="Poppins"/>
                <a:ea typeface="Poppins"/>
                <a:cs typeface="Poppins"/>
                <a:sym typeface="Poppins"/>
              </a:rPr>
              <a:t>Responding to Student Work (20 minutes)</a:t>
            </a:r>
            <a:endParaRPr b="1" dirty="0">
              <a:solidFill>
                <a:schemeClr val="dk1"/>
              </a:solidFill>
              <a:latin typeface="Poppins"/>
              <a:ea typeface="Poppins"/>
              <a:cs typeface="Poppins"/>
              <a:sym typeface="Poppins"/>
            </a:endParaRPr>
          </a:p>
          <a:p>
            <a:pPr marL="22860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Framing: </a:t>
            </a:r>
            <a:r>
              <a:rPr lang="en" i="1" dirty="0">
                <a:solidFill>
                  <a:schemeClr val="dk1"/>
                </a:solidFill>
                <a:latin typeface="Poppins"/>
                <a:ea typeface="Poppins"/>
                <a:cs typeface="Poppins"/>
                <a:sym typeface="Poppins"/>
              </a:rPr>
              <a:t>Now that we’ve spent time examining student work for our sub-group of students and have determined some instructional implications, you have time to apply that learning in one of two ways. For some, it might make sense to continue analyzing student work for the remaining students in the class to determine the best path forward for all students. Others might wish to apply learning from the sub-group and begin planning in response to that data.”</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Noto Sans Symbols"/>
              <a:buChar char="●"/>
            </a:pPr>
            <a:r>
              <a:rPr lang="en" b="1" dirty="0">
                <a:solidFill>
                  <a:schemeClr val="dk1"/>
                </a:solidFill>
                <a:latin typeface="Poppins"/>
                <a:ea typeface="Poppins"/>
                <a:cs typeface="Poppins"/>
                <a:sym typeface="Poppins"/>
              </a:rPr>
              <a:t>Continue Examining Student Work</a:t>
            </a:r>
            <a:r>
              <a:rPr lang="en" dirty="0">
                <a:solidFill>
                  <a:schemeClr val="dk1"/>
                </a:solidFill>
                <a:latin typeface="Poppins"/>
                <a:ea typeface="Poppins"/>
                <a:cs typeface="Poppins"/>
                <a:sym typeface="Poppins"/>
              </a:rPr>
              <a:t>: Teachers can use the remaining time to continue to analyze student work for remaining students.</a:t>
            </a:r>
            <a:endParaRPr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Noto Sans Symbols"/>
              <a:buChar char="●"/>
            </a:pPr>
            <a:r>
              <a:rPr lang="en" b="1" dirty="0">
                <a:solidFill>
                  <a:schemeClr val="dk1"/>
                </a:solidFill>
                <a:latin typeface="Poppins"/>
                <a:ea typeface="Poppins"/>
                <a:cs typeface="Poppins"/>
                <a:sym typeface="Poppins"/>
              </a:rPr>
              <a:t>Planning in Response to Student Work Analysis:</a:t>
            </a:r>
            <a:r>
              <a:rPr lang="en" dirty="0">
                <a:solidFill>
                  <a:schemeClr val="dk1"/>
                </a:solidFill>
                <a:latin typeface="Poppins"/>
                <a:ea typeface="Poppins"/>
                <a:cs typeface="Poppins"/>
                <a:sym typeface="Poppins"/>
              </a:rPr>
              <a:t> Teachers can use remaining time to use ideas and insights gained in the protocol to plan instructional next steps.</a:t>
            </a:r>
            <a:endParaRPr dirty="0">
              <a:latin typeface="Poppins"/>
              <a:ea typeface="Poppins"/>
              <a:cs typeface="Poppins"/>
              <a:sym typeface="Poppi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 name="Google Shape;11;p2"/>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a:lnSpc>
                <a:spcPct val="150000"/>
              </a:lnSpc>
              <a:spcBef>
                <a:spcPts val="0"/>
              </a:spcBef>
              <a:spcAft>
                <a:spcPts val="0"/>
              </a:spcAft>
              <a:buNone/>
              <a:defRPr sz="1200">
                <a:solidFill>
                  <a:srgbClr val="40C1AC"/>
                </a:solidFill>
                <a:latin typeface="Bitter"/>
                <a:ea typeface="Bitter"/>
                <a:cs typeface="Bitter"/>
                <a:sym typeface="Bitter"/>
              </a:defRPr>
            </a:lvl1pPr>
            <a:lvl2pPr lvl="1">
              <a:spcBef>
                <a:spcPts val="10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1"/>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0" name="Google Shape;50;p11"/>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 name="Google Shape;53;p12"/>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 name="Google Shape;54;p12"/>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57" name="Google Shape;57;p13"/>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59" name="Google Shape;59;p13"/>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2" name="Google Shape;62;p14"/>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63" name="Google Shape;63;p14"/>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64" name="Google Shape;64;p14"/>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5"/>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8" name="Google Shape;68;p15"/>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9" name="Google Shape;69;p15"/>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5"/>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71" name="Google Shape;71;p1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72" name="Google Shape;72;p15"/>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3" name="Google Shape;73;p15"/>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4" name="Google Shape;74;p15"/>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75" name="Google Shape;75;p15"/>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78" name="Google Shape;78;p1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79" name="Google Shape;79;p16"/>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80" name="Google Shape;80;p16"/>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_3">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935325" y="967625"/>
            <a:ext cx="5149800" cy="1519200"/>
          </a:xfrm>
          <a:prstGeom prst="rect">
            <a:avLst/>
          </a:prstGeom>
        </p:spPr>
        <p:txBody>
          <a:bodyPr spcFirstLastPara="1" wrap="square" lIns="0" tIns="0" rIns="0" bIns="0" anchor="t" anchorCtr="0">
            <a:noAutofit/>
          </a:bodyPr>
          <a:lstStyle>
            <a:lvl1pPr lvl="0" rtl="0">
              <a:spcBef>
                <a:spcPts val="0"/>
              </a:spcBef>
              <a:spcAft>
                <a:spcPts val="0"/>
              </a:spcAft>
              <a:buNone/>
              <a:defRPr>
                <a:latin typeface="Poppins"/>
                <a:ea typeface="Poppins"/>
                <a:cs typeface="Poppins"/>
                <a:sym typeface="Poppins"/>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83" name="Google Shape;83;p1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Clr>
                <a:srgbClr val="000000"/>
              </a:buClr>
              <a:buSzPts val="1100"/>
              <a:buFont typeface="Arial"/>
              <a:buNone/>
              <a:defRPr/>
            </a:lvl1pPr>
            <a:lvl2pPr lvl="1" rtl="0">
              <a:buClr>
                <a:srgbClr val="000000"/>
              </a:buClr>
              <a:buSzPts val="1100"/>
              <a:buFont typeface="Arial"/>
              <a:buNone/>
              <a:defRPr/>
            </a:lvl2pPr>
            <a:lvl3pPr lvl="2" rtl="0">
              <a:buClr>
                <a:srgbClr val="000000"/>
              </a:buClr>
              <a:buSzPts val="1100"/>
              <a:buFont typeface="Arial"/>
              <a:buNone/>
              <a:defRPr/>
            </a:lvl3pPr>
            <a:lvl4pPr lvl="3" rtl="0">
              <a:buClr>
                <a:srgbClr val="000000"/>
              </a:buClr>
              <a:buSzPts val="1100"/>
              <a:buFont typeface="Arial"/>
              <a:buNone/>
              <a:defRPr/>
            </a:lvl4pPr>
            <a:lvl5pPr lvl="4" rtl="0">
              <a:buClr>
                <a:srgbClr val="000000"/>
              </a:buClr>
              <a:buSzPts val="1100"/>
              <a:buFont typeface="Arial"/>
              <a:buNone/>
              <a:defRPr/>
            </a:lvl5pPr>
            <a:lvl6pPr lvl="5" rtl="0">
              <a:buClr>
                <a:srgbClr val="000000"/>
              </a:buClr>
              <a:buSzPts val="1100"/>
              <a:buFont typeface="Arial"/>
              <a:buNone/>
              <a:defRPr/>
            </a:lvl6pPr>
            <a:lvl7pPr lvl="6" rtl="0">
              <a:buClr>
                <a:srgbClr val="000000"/>
              </a:buClr>
              <a:buSzPts val="1100"/>
              <a:buFont typeface="Arial"/>
              <a:buNone/>
              <a:defRPr/>
            </a:lvl7pPr>
            <a:lvl8pPr lvl="7" rtl="0">
              <a:buClr>
                <a:srgbClr val="000000"/>
              </a:buClr>
              <a:buSzPts val="1100"/>
              <a:buFont typeface="Arial"/>
              <a:buNone/>
              <a:defRPr/>
            </a:lvl8pPr>
            <a:lvl9pPr lvl="8" rtl="0">
              <a:buClr>
                <a:srgbClr val="000000"/>
              </a:buClr>
              <a:buSzPts val="1100"/>
              <a:buFont typeface="Arial"/>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4" name="Google Shape;14;p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 name="Google Shape;15;p3"/>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3" cy="5715002"/>
          </a:xfrm>
          <a:prstGeom prst="rect">
            <a:avLst/>
          </a:prstGeom>
          <a:noFill/>
          <a:ln>
            <a:noFill/>
          </a:ln>
        </p:spPr>
      </p:pic>
      <p:sp>
        <p:nvSpPr>
          <p:cNvPr id="18" name="Google Shape;18;p4"/>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4"/>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 name="Google Shape;20;p4"/>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21" name="Google Shape;21;p4"/>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715000"/>
          </a:xfrm>
          <a:prstGeom prst="rect">
            <a:avLst/>
          </a:prstGeom>
          <a:noFill/>
          <a:ln>
            <a:noFill/>
          </a:ln>
        </p:spPr>
      </p:pic>
      <p:sp>
        <p:nvSpPr>
          <p:cNvPr id="24" name="Google Shape;24;p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5"/>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5"/>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 name="Google Shape;29;p6"/>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0" name="Google Shape;30;p6"/>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a:lnSpc>
                <a:spcPct val="130000"/>
              </a:lnSpc>
              <a:spcBef>
                <a:spcPts val="0"/>
              </a:spcBef>
              <a:spcAft>
                <a:spcPts val="0"/>
              </a:spcAft>
              <a:buClr>
                <a:srgbClr val="FFFFFF"/>
              </a:buClr>
              <a:buSzPts val="1100"/>
              <a:buChar char="●"/>
              <a:defRPr>
                <a:solidFill>
                  <a:srgbClr val="FFFFFF"/>
                </a:solidFill>
              </a:defRPr>
            </a:lvl1pPr>
            <a:lvl2pPr marL="914400" lvl="1" indent="-298450" algn="ctr">
              <a:lnSpc>
                <a:spcPct val="130000"/>
              </a:lnSpc>
              <a:spcBef>
                <a:spcPts val="1000"/>
              </a:spcBef>
              <a:spcAft>
                <a:spcPts val="0"/>
              </a:spcAft>
              <a:buClr>
                <a:srgbClr val="FFFFFF"/>
              </a:buClr>
              <a:buSzPts val="1100"/>
              <a:buChar char="○"/>
              <a:defRPr>
                <a:solidFill>
                  <a:srgbClr val="FFFFFF"/>
                </a:solidFill>
              </a:defRPr>
            </a:lvl2pPr>
            <a:lvl3pPr marL="1371600" lvl="2" indent="-298450" algn="ctr">
              <a:lnSpc>
                <a:spcPct val="130000"/>
              </a:lnSpc>
              <a:spcBef>
                <a:spcPts val="1000"/>
              </a:spcBef>
              <a:spcAft>
                <a:spcPts val="0"/>
              </a:spcAft>
              <a:buClr>
                <a:srgbClr val="FFFFFF"/>
              </a:buClr>
              <a:buSzPts val="1100"/>
              <a:buChar char="■"/>
              <a:defRPr>
                <a:solidFill>
                  <a:srgbClr val="FFFFFF"/>
                </a:solidFill>
              </a:defRPr>
            </a:lvl3pPr>
            <a:lvl4pPr marL="1828800" lvl="3" indent="-298450" algn="ctr">
              <a:lnSpc>
                <a:spcPct val="130000"/>
              </a:lnSpc>
              <a:spcBef>
                <a:spcPts val="1000"/>
              </a:spcBef>
              <a:spcAft>
                <a:spcPts val="0"/>
              </a:spcAft>
              <a:buClr>
                <a:srgbClr val="FFFFFF"/>
              </a:buClr>
              <a:buSzPts val="1100"/>
              <a:buChar char="●"/>
              <a:defRPr>
                <a:solidFill>
                  <a:srgbClr val="FFFFFF"/>
                </a:solidFill>
              </a:defRPr>
            </a:lvl4pPr>
            <a:lvl5pPr marL="2286000" lvl="4" indent="-298450" algn="ctr">
              <a:lnSpc>
                <a:spcPct val="130000"/>
              </a:lnSpc>
              <a:spcBef>
                <a:spcPts val="1000"/>
              </a:spcBef>
              <a:spcAft>
                <a:spcPts val="0"/>
              </a:spcAft>
              <a:buClr>
                <a:srgbClr val="FFFFFF"/>
              </a:buClr>
              <a:buSzPts val="1100"/>
              <a:buChar char="○"/>
              <a:defRPr>
                <a:solidFill>
                  <a:srgbClr val="FFFFFF"/>
                </a:solidFill>
              </a:defRPr>
            </a:lvl5pPr>
            <a:lvl6pPr marL="2743200" lvl="5" indent="-298450" algn="ctr">
              <a:lnSpc>
                <a:spcPct val="130000"/>
              </a:lnSpc>
              <a:spcBef>
                <a:spcPts val="1000"/>
              </a:spcBef>
              <a:spcAft>
                <a:spcPts val="0"/>
              </a:spcAft>
              <a:buClr>
                <a:srgbClr val="FFFFFF"/>
              </a:buClr>
              <a:buSzPts val="1100"/>
              <a:buChar char="■"/>
              <a:defRPr>
                <a:solidFill>
                  <a:srgbClr val="FFFFFF"/>
                </a:solidFill>
              </a:defRPr>
            </a:lvl6pPr>
            <a:lvl7pPr marL="3200400" lvl="6" indent="-298450" algn="ctr">
              <a:lnSpc>
                <a:spcPct val="130000"/>
              </a:lnSpc>
              <a:spcBef>
                <a:spcPts val="1000"/>
              </a:spcBef>
              <a:spcAft>
                <a:spcPts val="0"/>
              </a:spcAft>
              <a:buClr>
                <a:srgbClr val="FFFFFF"/>
              </a:buClr>
              <a:buSzPts val="1100"/>
              <a:buChar char="●"/>
              <a:defRPr>
                <a:solidFill>
                  <a:srgbClr val="FFFFFF"/>
                </a:solidFill>
              </a:defRPr>
            </a:lvl7pPr>
            <a:lvl8pPr marL="3657600" lvl="7" indent="-298450" algn="ctr">
              <a:lnSpc>
                <a:spcPct val="130000"/>
              </a:lnSpc>
              <a:spcBef>
                <a:spcPts val="1000"/>
              </a:spcBef>
              <a:spcAft>
                <a:spcPts val="0"/>
              </a:spcAft>
              <a:buClr>
                <a:srgbClr val="FFFFFF"/>
              </a:buClr>
              <a:buSzPts val="1100"/>
              <a:buChar char="○"/>
              <a:defRPr>
                <a:solidFill>
                  <a:srgbClr val="FFFFFF"/>
                </a:solidFill>
              </a:defRPr>
            </a:lvl8pPr>
            <a:lvl9pPr marL="4114800" lvl="8" indent="-298450" algn="ctr">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blip>
          <a:stretch>
            <a:fillRect/>
          </a:stretch>
        </p:blipFill>
        <p:spPr>
          <a:xfrm>
            <a:off x="0" y="0"/>
            <a:ext cx="9144000" cy="5715000"/>
          </a:xfrm>
          <a:prstGeom prst="rect">
            <a:avLst/>
          </a:prstGeom>
          <a:noFill/>
          <a:ln>
            <a:noFill/>
          </a:ln>
        </p:spPr>
      </p:pic>
      <p:sp>
        <p:nvSpPr>
          <p:cNvPr id="33" name="Google Shape;33;p7"/>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7"/>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5" name="Google Shape;35;p7"/>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a:lnSpc>
                <a:spcPct val="130000"/>
              </a:lnSpc>
              <a:spcBef>
                <a:spcPts val="0"/>
              </a:spcBef>
              <a:spcAft>
                <a:spcPts val="0"/>
              </a:spcAft>
              <a:buSzPts val="1100"/>
              <a:buChar char="●"/>
              <a:defRPr/>
            </a:lvl1pPr>
            <a:lvl2pPr marL="914400" lvl="1" indent="-298450">
              <a:lnSpc>
                <a:spcPct val="130000"/>
              </a:lnSpc>
              <a:spcBef>
                <a:spcPts val="1000"/>
              </a:spcBef>
              <a:spcAft>
                <a:spcPts val="0"/>
              </a:spcAft>
              <a:buSzPts val="1100"/>
              <a:buChar char="○"/>
              <a:defRPr/>
            </a:lvl2pPr>
            <a:lvl3pPr marL="1371600" lvl="2" indent="-298450">
              <a:lnSpc>
                <a:spcPct val="130000"/>
              </a:lnSpc>
              <a:spcBef>
                <a:spcPts val="1000"/>
              </a:spcBef>
              <a:spcAft>
                <a:spcPts val="0"/>
              </a:spcAft>
              <a:buSzPts val="1100"/>
              <a:buChar char="■"/>
              <a:defRPr/>
            </a:lvl3pPr>
            <a:lvl4pPr marL="1828800" lvl="3" indent="-298450">
              <a:lnSpc>
                <a:spcPct val="130000"/>
              </a:lnSpc>
              <a:spcBef>
                <a:spcPts val="1000"/>
              </a:spcBef>
              <a:spcAft>
                <a:spcPts val="0"/>
              </a:spcAft>
              <a:buSzPts val="1100"/>
              <a:buChar char="●"/>
              <a:defRPr/>
            </a:lvl4pPr>
            <a:lvl5pPr marL="2286000" lvl="4" indent="-298450">
              <a:lnSpc>
                <a:spcPct val="130000"/>
              </a:lnSpc>
              <a:spcBef>
                <a:spcPts val="1000"/>
              </a:spcBef>
              <a:spcAft>
                <a:spcPts val="0"/>
              </a:spcAft>
              <a:buSzPts val="1100"/>
              <a:buChar char="○"/>
              <a:defRPr/>
            </a:lvl5pPr>
            <a:lvl6pPr marL="2743200" lvl="5" indent="-298450">
              <a:lnSpc>
                <a:spcPct val="130000"/>
              </a:lnSpc>
              <a:spcBef>
                <a:spcPts val="1000"/>
              </a:spcBef>
              <a:spcAft>
                <a:spcPts val="0"/>
              </a:spcAft>
              <a:buSzPts val="1100"/>
              <a:buChar char="■"/>
              <a:defRPr/>
            </a:lvl6pPr>
            <a:lvl7pPr marL="3200400" lvl="6" indent="-298450">
              <a:lnSpc>
                <a:spcPct val="130000"/>
              </a:lnSpc>
              <a:spcBef>
                <a:spcPts val="1000"/>
              </a:spcBef>
              <a:spcAft>
                <a:spcPts val="0"/>
              </a:spcAft>
              <a:buSzPts val="1100"/>
              <a:buChar char="●"/>
              <a:defRPr/>
            </a:lvl7pPr>
            <a:lvl8pPr marL="3657600" lvl="7" indent="-298450">
              <a:lnSpc>
                <a:spcPct val="130000"/>
              </a:lnSpc>
              <a:spcBef>
                <a:spcPts val="1000"/>
              </a:spcBef>
              <a:spcAft>
                <a:spcPts val="0"/>
              </a:spcAft>
              <a:buSzPts val="1100"/>
              <a:buChar char="○"/>
              <a:defRPr/>
            </a:lvl8pPr>
            <a:lvl9pPr marL="4114800" lvl="8" indent="-298450">
              <a:lnSpc>
                <a:spcPct val="130000"/>
              </a:lnSpc>
              <a:spcBef>
                <a:spcPts val="1000"/>
              </a:spcBef>
              <a:spcAft>
                <a:spcPts val="1000"/>
              </a:spcAft>
              <a:buSzPts val="1100"/>
              <a:buChar char="■"/>
              <a:defRPr/>
            </a:lvl9pPr>
          </a:lstStyle>
          <a:p>
            <a:endParaRPr/>
          </a:p>
        </p:txBody>
      </p:sp>
      <p:sp>
        <p:nvSpPr>
          <p:cNvPr id="38" name="Google Shape;38;p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a:spcBef>
                <a:spcPts val="0"/>
              </a:spcBef>
              <a:spcAft>
                <a:spcPts val="0"/>
              </a:spcAft>
              <a:buSzPts val="2200"/>
              <a:buNone/>
              <a:defRPr sz="2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8"/>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8"/>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43" name="Google Shape;43;p9"/>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 name="Google Shape;44;p9"/>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45"/>
        <p:cNvGrpSpPr/>
        <p:nvPr/>
      </p:nvGrpSpPr>
      <p:grpSpPr>
        <a:xfrm>
          <a:off x="0" y="0"/>
          <a:ext cx="0" cy="0"/>
          <a:chOff x="0" y="0"/>
          <a:chExt cx="0" cy="0"/>
        </a:xfrm>
      </p:grpSpPr>
      <p:sp>
        <p:nvSpPr>
          <p:cNvPr id="46" name="Google Shape;46;p10"/>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 name="Google Shape;47;p10"/>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5.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9" name="Google Shape;89;p18"/>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Implicit &amp; Explicit Vocabulary Instruction </a:t>
            </a:r>
            <a:endParaRPr/>
          </a:p>
        </p:txBody>
      </p:sp>
      <p:sp>
        <p:nvSpPr>
          <p:cNvPr id="88" name="Google Shape;88;p18"/>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b="1" dirty="0">
                <a:solidFill>
                  <a:schemeClr val="bg1"/>
                </a:solidFill>
              </a:rPr>
              <a:t>STUDENT PROGRESS</a:t>
            </a:r>
          </a:p>
          <a:p>
            <a:pPr marL="0" lvl="0" indent="0" algn="ctr" rtl="0">
              <a:spcBef>
                <a:spcPts val="0"/>
              </a:spcBef>
              <a:spcAft>
                <a:spcPts val="0"/>
              </a:spcAft>
              <a:buNone/>
            </a:pPr>
            <a:r>
              <a:rPr lang="en" sz="1600" b="1" dirty="0">
                <a:solidFill>
                  <a:schemeClr val="bg1"/>
                </a:solidFill>
              </a:rPr>
              <a:t>SESSION 6</a:t>
            </a:r>
            <a:endParaRPr sz="1600" b="1" dirty="0">
              <a:solidFill>
                <a:schemeClr val="bg1"/>
              </a:solidFill>
            </a:endParaRPr>
          </a:p>
          <a:p>
            <a:pPr marL="0" lvl="0" indent="0" algn="ctr" rtl="0">
              <a:spcBef>
                <a:spcPts val="1000"/>
              </a:spcBef>
              <a:spcAft>
                <a:spcPts val="0"/>
              </a:spcAft>
              <a:buClr>
                <a:schemeClr val="dk1"/>
              </a:buClr>
              <a:buSzPts val="1100"/>
              <a:buFont typeface="Arial"/>
              <a:buNone/>
            </a:pPr>
            <a:endParaRPr sz="1600" b="1" dirty="0">
              <a:solidFill>
                <a:schemeClr val="bg1"/>
              </a:solidFill>
            </a:endParaRPr>
          </a:p>
          <a:p>
            <a:pPr marL="0" lvl="0" indent="0" algn="ctr" rtl="0">
              <a:spcBef>
                <a:spcPts val="1000"/>
              </a:spcBef>
              <a:spcAft>
                <a:spcPts val="0"/>
              </a:spcAft>
              <a:buNone/>
            </a:pPr>
            <a:endParaRPr b="1" dirty="0"/>
          </a:p>
          <a:p>
            <a:pPr marL="0" lvl="0" indent="0" algn="ctr" rtl="0">
              <a:spcBef>
                <a:spcPts val="1000"/>
              </a:spcBef>
              <a:spcAft>
                <a:spcPts val="1000"/>
              </a:spcAft>
              <a:buNone/>
            </a:pPr>
            <a:endParaRPr dirty="0"/>
          </a:p>
        </p:txBody>
      </p:sp>
      <p:sp>
        <p:nvSpPr>
          <p:cNvPr id="90" name="Google Shape;90;p1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a:t>
            </a:fld>
            <a:endParaRPr sz="1200" b="1">
              <a:solidFill>
                <a:srgbClr val="40C1AC"/>
              </a:solidFill>
              <a:latin typeface="Poppins"/>
              <a:ea typeface="Poppins"/>
              <a:cs typeface="Poppins"/>
              <a:sym typeface="Poppins"/>
            </a:endParaRPr>
          </a:p>
        </p:txBody>
      </p:sp>
      <p:pic>
        <p:nvPicPr>
          <p:cNvPr id="2" name="Picture 1" title="&quot; &quot;">
            <a:extLst>
              <a:ext uri="{FF2B5EF4-FFF2-40B4-BE49-F238E27FC236}">
                <a16:creationId xmlns:a16="http://schemas.microsoft.com/office/drawing/2014/main" xmlns="" id="{30AD1208-5FC8-48D3-A620-AF0E43BF27ED}"/>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1097375" cy="1097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27"/>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Closing </a:t>
            </a:r>
            <a:endParaRPr/>
          </a:p>
        </p:txBody>
      </p:sp>
      <p:sp>
        <p:nvSpPr>
          <p:cNvPr id="169" name="Google Shape;169;p27"/>
          <p:cNvSpPr txBox="1">
            <a:spLocks noGrp="1"/>
          </p:cNvSpPr>
          <p:nvPr>
            <p:ph type="title" idx="3"/>
          </p:nvPr>
        </p:nvSpPr>
        <p:spPr>
          <a:xfrm>
            <a:off x="1143000" y="1507525"/>
            <a:ext cx="5117100" cy="4656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Reflection: </a:t>
            </a:r>
            <a:endParaRPr sz="1800" b="1" dirty="0">
              <a:solidFill>
                <a:schemeClr val="accent5">
                  <a:lumMod val="75000"/>
                </a:schemeClr>
              </a:solidFill>
            </a:endParaRPr>
          </a:p>
        </p:txBody>
      </p:sp>
      <p:sp>
        <p:nvSpPr>
          <p:cNvPr id="167" name="Google Shape;167;p27"/>
          <p:cNvSpPr txBox="1">
            <a:spLocks noGrp="1"/>
          </p:cNvSpPr>
          <p:nvPr>
            <p:ph type="body" idx="1"/>
          </p:nvPr>
        </p:nvSpPr>
        <p:spPr>
          <a:xfrm>
            <a:off x="1143000" y="2293883"/>
            <a:ext cx="6858000" cy="2343192"/>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800" b="1" dirty="0">
                <a:solidFill>
                  <a:srgbClr val="888888"/>
                </a:solidFill>
              </a:rPr>
              <a:t>What next steps will you take in response to the data? </a:t>
            </a:r>
            <a:endParaRPr sz="1800" b="1" dirty="0">
              <a:solidFill>
                <a:srgbClr val="888888"/>
              </a:solidFill>
            </a:endParaRPr>
          </a:p>
          <a:p>
            <a:pPr marL="457200" lvl="0" indent="0" algn="l" rtl="0">
              <a:spcBef>
                <a:spcPts val="0"/>
              </a:spcBef>
              <a:spcAft>
                <a:spcPts val="1000"/>
              </a:spcAft>
              <a:buNone/>
            </a:pPr>
            <a:endParaRPr sz="1800" dirty="0">
              <a:solidFill>
                <a:srgbClr val="888888"/>
              </a:solidFill>
            </a:endParaRPr>
          </a:p>
        </p:txBody>
      </p:sp>
      <p:pic>
        <p:nvPicPr>
          <p:cNvPr id="2" name="Picture 1" title="&quot; &quot;">
            <a:extLst>
              <a:ext uri="{FF2B5EF4-FFF2-40B4-BE49-F238E27FC236}">
                <a16:creationId xmlns:a16="http://schemas.microsoft.com/office/drawing/2014/main" xmlns="" id="{33E137A5-A73E-432C-B3C6-3A35139D5995}"/>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01639"/>
            <a:ext cx="1097375" cy="10973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1064325" y="251500"/>
            <a:ext cx="32529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a:t>Do Now</a:t>
            </a:r>
            <a:endParaRPr sz="3600"/>
          </a:p>
        </p:txBody>
      </p:sp>
      <p:sp>
        <p:nvSpPr>
          <p:cNvPr id="96" name="Google Shape;96;p19"/>
          <p:cNvSpPr txBox="1">
            <a:spLocks noGrp="1"/>
          </p:cNvSpPr>
          <p:nvPr>
            <p:ph type="body" idx="1"/>
          </p:nvPr>
        </p:nvSpPr>
        <p:spPr>
          <a:xfrm>
            <a:off x="862850" y="1538325"/>
            <a:ext cx="4078800" cy="2515800"/>
          </a:xfrm>
          <a:prstGeom prst="rect">
            <a:avLst/>
          </a:prstGeom>
          <a:noFill/>
        </p:spPr>
        <p:txBody>
          <a:bodyPr spcFirstLastPara="1" wrap="square" lIns="0" tIns="0" rIns="0" bIns="0" anchor="t" anchorCtr="0">
            <a:noAutofit/>
          </a:bodyPr>
          <a:lstStyle/>
          <a:p>
            <a:pPr marL="0" lvl="0" indent="0" algn="l" rtl="0">
              <a:lnSpc>
                <a:spcPct val="115000"/>
              </a:lnSpc>
              <a:spcBef>
                <a:spcPts val="0"/>
              </a:spcBef>
              <a:spcAft>
                <a:spcPts val="0"/>
              </a:spcAft>
              <a:buNone/>
            </a:pPr>
            <a:endParaRPr sz="1800" dirty="0"/>
          </a:p>
          <a:p>
            <a:pPr marL="0" lvl="0" indent="0" algn="l" rtl="0">
              <a:lnSpc>
                <a:spcPct val="100000"/>
              </a:lnSpc>
              <a:spcBef>
                <a:spcPts val="1000"/>
              </a:spcBef>
              <a:spcAft>
                <a:spcPts val="0"/>
              </a:spcAft>
              <a:buNone/>
            </a:pPr>
            <a:r>
              <a:rPr lang="en" sz="1800" dirty="0">
                <a:solidFill>
                  <a:srgbClr val="888888"/>
                </a:solidFill>
              </a:rPr>
              <a:t>Think of one student in your sub-group who had a “bright spot” learning moment this week. </a:t>
            </a:r>
            <a:endParaRPr sz="1800" dirty="0">
              <a:solidFill>
                <a:srgbClr val="888888"/>
              </a:solidFill>
            </a:endParaRPr>
          </a:p>
          <a:p>
            <a:pPr marL="0" lvl="0" indent="0" algn="l" rtl="0">
              <a:lnSpc>
                <a:spcPct val="100000"/>
              </a:lnSpc>
              <a:spcBef>
                <a:spcPts val="0"/>
              </a:spcBef>
              <a:spcAft>
                <a:spcPts val="0"/>
              </a:spcAft>
              <a:buNone/>
            </a:pPr>
            <a:endParaRPr sz="1800" dirty="0">
              <a:solidFill>
                <a:srgbClr val="888888"/>
              </a:solidFill>
            </a:endParaRPr>
          </a:p>
          <a:p>
            <a:pPr marL="0" lvl="0" indent="0" algn="l" rtl="0">
              <a:lnSpc>
                <a:spcPct val="100000"/>
              </a:lnSpc>
              <a:spcBef>
                <a:spcPts val="0"/>
              </a:spcBef>
              <a:spcAft>
                <a:spcPts val="0"/>
              </a:spcAft>
              <a:buClr>
                <a:schemeClr val="dk1"/>
              </a:buClr>
              <a:buSzPts val="2400"/>
              <a:buFont typeface="Arial"/>
              <a:buNone/>
            </a:pPr>
            <a:r>
              <a:rPr lang="en" sz="1800" dirty="0">
                <a:solidFill>
                  <a:srgbClr val="888888"/>
                </a:solidFill>
              </a:rPr>
              <a:t>As you reflect on this student’s experience, share a positive take-away about their learning with a partner.</a:t>
            </a:r>
            <a:endParaRPr sz="1800" dirty="0">
              <a:solidFill>
                <a:srgbClr val="888888"/>
              </a:solidFill>
            </a:endParaRPr>
          </a:p>
          <a:p>
            <a:pPr marL="0" lvl="0" indent="0" algn="l" rtl="0">
              <a:lnSpc>
                <a:spcPct val="115000"/>
              </a:lnSpc>
              <a:spcBef>
                <a:spcPts val="0"/>
              </a:spcBef>
              <a:spcAft>
                <a:spcPts val="1000"/>
              </a:spcAft>
              <a:buNone/>
            </a:pPr>
            <a:r>
              <a:rPr lang="en" sz="1800" dirty="0">
                <a:solidFill>
                  <a:srgbClr val="888888"/>
                </a:solidFill>
              </a:rPr>
              <a:t>  </a:t>
            </a:r>
            <a:endParaRPr sz="1800" dirty="0">
              <a:solidFill>
                <a:srgbClr val="888888"/>
              </a:solidFill>
            </a:endParaRPr>
          </a:p>
        </p:txBody>
      </p:sp>
      <p:sp>
        <p:nvSpPr>
          <p:cNvPr id="97" name="Google Shape;97;p1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sp>
        <p:nvSpPr>
          <p:cNvPr id="98" name="Google Shape;98;p19">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6</a:t>
            </a:r>
            <a:endParaRPr sz="700" b="1">
              <a:solidFill>
                <a:srgbClr val="397ED0"/>
              </a:solidFill>
              <a:latin typeface="Poppins"/>
              <a:ea typeface="Poppins"/>
              <a:cs typeface="Poppins"/>
              <a:sym typeface="Poppins"/>
            </a:endParaRPr>
          </a:p>
        </p:txBody>
      </p:sp>
      <p:pic>
        <p:nvPicPr>
          <p:cNvPr id="2" name="Picture 1" title="&quot; &quot;">
            <a:extLst>
              <a:ext uri="{FF2B5EF4-FFF2-40B4-BE49-F238E27FC236}">
                <a16:creationId xmlns:a16="http://schemas.microsoft.com/office/drawing/2014/main" xmlns="" id="{C0691CA1-D5E2-4A82-A9F4-8F3CE554F46B}"/>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17405"/>
            <a:ext cx="1097375" cy="1097375"/>
          </a:xfrm>
          <a:prstGeom prst="rect">
            <a:avLst/>
          </a:prstGeom>
        </p:spPr>
      </p:pic>
      <p:pic>
        <p:nvPicPr>
          <p:cNvPr id="3" name="Picture 2" title="&quot; &quot;">
            <a:extLst>
              <a:ext uri="{FF2B5EF4-FFF2-40B4-BE49-F238E27FC236}">
                <a16:creationId xmlns:a16="http://schemas.microsoft.com/office/drawing/2014/main" xmlns="" id="{D0D9DF8B-9EC2-4C11-9B02-B685473F760A}"/>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5220975" y="2014331"/>
            <a:ext cx="3916212" cy="17378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20"/>
          <p:cNvSpPr txBox="1">
            <a:spLocks noGrp="1"/>
          </p:cNvSpPr>
          <p:nvPr>
            <p:ph type="title" idx="4294967295"/>
          </p:nvPr>
        </p:nvSpPr>
        <p:spPr>
          <a:xfrm>
            <a:off x="1008325" y="295100"/>
            <a:ext cx="5903400" cy="67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dirty="0">
                <a:solidFill>
                  <a:srgbClr val="FFFFFF"/>
                </a:solidFill>
              </a:rPr>
              <a:t>Content Cycle Overview</a:t>
            </a:r>
            <a:r>
              <a:rPr lang="en" dirty="0">
                <a:solidFill>
                  <a:srgbClr val="FFFFFF"/>
                </a:solidFill>
              </a:rPr>
              <a:t> </a:t>
            </a:r>
            <a:endParaRPr dirty="0">
              <a:solidFill>
                <a:srgbClr val="FFFFFF"/>
              </a:solidFill>
            </a:endParaRPr>
          </a:p>
        </p:txBody>
      </p:sp>
      <p:graphicFrame>
        <p:nvGraphicFramePr>
          <p:cNvPr id="104" name="Google Shape;104;p20" title="&quot; &quot;"/>
          <p:cNvGraphicFramePr/>
          <p:nvPr>
            <p:extLst>
              <p:ext uri="{D42A27DB-BD31-4B8C-83A1-F6EECF244321}">
                <p14:modId xmlns:p14="http://schemas.microsoft.com/office/powerpoint/2010/main" val="416488703"/>
              </p:ext>
            </p:extLst>
          </p:nvPr>
        </p:nvGraphicFramePr>
        <p:xfrm>
          <a:off x="1008325" y="1047700"/>
          <a:ext cx="6992675" cy="4415005"/>
        </p:xfrm>
        <a:graphic>
          <a:graphicData uri="http://schemas.openxmlformats.org/drawingml/2006/table">
            <a:tbl>
              <a:tblPr firstRow="1">
                <a:noFill/>
                <a:tableStyleId>{CAD671D5-E286-4E7A-9C3C-9B7C52A6ED4E}</a:tableStyleId>
              </a:tblPr>
              <a:tblGrid>
                <a:gridCol w="1125750">
                  <a:extLst>
                    <a:ext uri="{9D8B030D-6E8A-4147-A177-3AD203B41FA5}">
                      <a16:colId xmlns:a16="http://schemas.microsoft.com/office/drawing/2014/main" xmlns="" val="20000"/>
                    </a:ext>
                  </a:extLst>
                </a:gridCol>
                <a:gridCol w="1989225">
                  <a:extLst>
                    <a:ext uri="{9D8B030D-6E8A-4147-A177-3AD203B41FA5}">
                      <a16:colId xmlns:a16="http://schemas.microsoft.com/office/drawing/2014/main" xmlns="" val="20001"/>
                    </a:ext>
                  </a:extLst>
                </a:gridCol>
                <a:gridCol w="3877700">
                  <a:extLst>
                    <a:ext uri="{9D8B030D-6E8A-4147-A177-3AD203B41FA5}">
                      <a16:colId xmlns:a16="http://schemas.microsoft.com/office/drawing/2014/main" xmlns="" val="20002"/>
                    </a:ext>
                  </a:extLst>
                </a:gridCol>
              </a:tblGrid>
              <a:tr h="3919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Session</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Type of Learning  </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dirty="0">
                          <a:solidFill>
                            <a:srgbClr val="FFFFFF"/>
                          </a:solidFill>
                          <a:latin typeface="Poppins"/>
                          <a:ea typeface="Poppins"/>
                          <a:cs typeface="Poppins"/>
                          <a:sym typeface="Poppins"/>
                        </a:rPr>
                        <a:t>Focus Area </a:t>
                      </a:r>
                      <a:endParaRPr sz="1200" b="1" dirty="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0"/>
                  </a:ext>
                </a:extLst>
              </a:tr>
              <a:tr h="349650">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Introduction to Vocabulary and Why It Matters</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1"/>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2</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2"/>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3</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3"/>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4</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4"/>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5</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5"/>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6</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and 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6"/>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7</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7"/>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8</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8"/>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9</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9"/>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10</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10"/>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Text Sets, Implicit and Explicit Vocabulary  </a:t>
                      </a:r>
                      <a:endParaRPr sz="1200" dirty="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11"/>
                  </a:ext>
                </a:extLst>
              </a:tr>
            </a:tbl>
          </a:graphicData>
        </a:graphic>
      </p:graphicFrame>
      <p:sp>
        <p:nvSpPr>
          <p:cNvPr id="106" name="Google Shape;106;p20" descr="Arrow pointing to Session 6:  Student Progress"/>
          <p:cNvSpPr/>
          <p:nvPr/>
        </p:nvSpPr>
        <p:spPr>
          <a:xfrm>
            <a:off x="506900" y="3200425"/>
            <a:ext cx="784800" cy="431700"/>
          </a:xfrm>
          <a:prstGeom prst="rightArrow">
            <a:avLst>
              <a:gd name="adj1" fmla="val 50000"/>
              <a:gd name="adj2" fmla="val 50000"/>
            </a:avLst>
          </a:prstGeom>
          <a:solidFill>
            <a:srgbClr val="40C1A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title="&quot; &quot;">
            <a:extLst>
              <a:ext uri="{FF2B5EF4-FFF2-40B4-BE49-F238E27FC236}">
                <a16:creationId xmlns:a16="http://schemas.microsoft.com/office/drawing/2014/main" xmlns="" id="{F574D1F4-C9AA-47AD-9B03-10E0D3D675CF}"/>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25756" y="152956"/>
            <a:ext cx="962288" cy="9622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A8A365F1-0AB8-4256-80D2-7C87D25BFA53}"/>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17405"/>
            <a:ext cx="1097375" cy="1097375"/>
          </a:xfrm>
          <a:prstGeom prst="rect">
            <a:avLst/>
          </a:prstGeom>
        </p:spPr>
      </p:pic>
      <p:sp>
        <p:nvSpPr>
          <p:cNvPr id="116" name="Google Shape;116;p21">
            <a:extLst>
              <a:ext uri="{C183D7F6-B498-43B3-948B-1728B52AA6E4}">
                <adec:decorative xmlns:adec="http://schemas.microsoft.com/office/drawing/2017/decorative" xmlns="" val="0"/>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6</a:t>
            </a:r>
            <a:endParaRPr sz="700" b="1">
              <a:solidFill>
                <a:srgbClr val="397ED0"/>
              </a:solidFill>
              <a:latin typeface="Poppins"/>
              <a:ea typeface="Poppins"/>
              <a:cs typeface="Poppins"/>
              <a:sym typeface="Poppins"/>
            </a:endParaRPr>
          </a:p>
        </p:txBody>
      </p:sp>
      <p:sp>
        <p:nvSpPr>
          <p:cNvPr id="112" name="Google Shape;112;p21"/>
          <p:cNvSpPr txBox="1">
            <a:spLocks noGrp="1"/>
          </p:cNvSpPr>
          <p:nvPr>
            <p:ph type="title"/>
          </p:nvPr>
        </p:nvSpPr>
        <p:spPr>
          <a:xfrm>
            <a:off x="1077450" y="513650"/>
            <a:ext cx="3252900" cy="173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a:t>Objectives</a:t>
            </a:r>
            <a:endParaRPr sz="3600"/>
          </a:p>
        </p:txBody>
      </p:sp>
      <p:sp>
        <p:nvSpPr>
          <p:cNvPr id="114" name="Google Shape;114;p21"/>
          <p:cNvSpPr txBox="1">
            <a:spLocks noGrp="1"/>
          </p:cNvSpPr>
          <p:nvPr>
            <p:ph type="body" idx="1"/>
          </p:nvPr>
        </p:nvSpPr>
        <p:spPr>
          <a:xfrm>
            <a:off x="865125" y="2097250"/>
            <a:ext cx="4037100" cy="2290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Identify strengths and gaps in student outcomes for all students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Prioritize instructional next steps to accelerate learning for </a:t>
            </a:r>
            <a:r>
              <a:rPr lang="en" sz="1800" i="1">
                <a:solidFill>
                  <a:srgbClr val="2D68C4"/>
                </a:solidFill>
                <a:latin typeface="Poppins SemiBold"/>
                <a:ea typeface="Poppins SemiBold"/>
                <a:cs typeface="Poppins SemiBold"/>
                <a:sym typeface="Poppins SemiBold"/>
              </a:rPr>
              <a:t>all</a:t>
            </a:r>
            <a:r>
              <a:rPr lang="en" sz="1800">
                <a:solidFill>
                  <a:srgbClr val="2D68C4"/>
                </a:solidFill>
                <a:latin typeface="Poppins SemiBold"/>
                <a:ea typeface="Poppins SemiBold"/>
                <a:cs typeface="Poppins SemiBold"/>
                <a:sym typeface="Poppins SemiBold"/>
              </a:rPr>
              <a:t> students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endParaRPr sz="1800">
              <a:solidFill>
                <a:srgbClr val="2D68C4"/>
              </a:solidFill>
              <a:latin typeface="Poppins SemiBold"/>
              <a:ea typeface="Poppins SemiBold"/>
              <a:cs typeface="Poppins SemiBold"/>
              <a:sym typeface="Poppins SemiBold"/>
            </a:endParaRPr>
          </a:p>
        </p:txBody>
      </p:sp>
      <p:sp>
        <p:nvSpPr>
          <p:cNvPr id="113" name="Google Shape;113;p21"/>
          <p:cNvSpPr txBox="1">
            <a:spLocks noGrp="1"/>
          </p:cNvSpPr>
          <p:nvPr>
            <p:ph type="subTitle" idx="2"/>
          </p:nvPr>
        </p:nvSpPr>
        <p:spPr>
          <a:xfrm>
            <a:off x="5340550" y="1040000"/>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 sz="3600" b="1">
                <a:latin typeface="Poppins"/>
                <a:ea typeface="Poppins"/>
                <a:cs typeface="Poppins"/>
                <a:sym typeface="Poppins"/>
              </a:rPr>
              <a:t>Agenda</a:t>
            </a:r>
            <a:endParaRPr sz="3600" b="1">
              <a:latin typeface="Poppins"/>
              <a:ea typeface="Poppins"/>
              <a:cs typeface="Poppins"/>
              <a:sym typeface="Poppins"/>
            </a:endParaRPr>
          </a:p>
        </p:txBody>
      </p:sp>
      <p:sp>
        <p:nvSpPr>
          <p:cNvPr id="111" name="Google Shape;111;p21"/>
          <p:cNvSpPr txBox="1">
            <a:spLocks noGrp="1"/>
          </p:cNvSpPr>
          <p:nvPr>
            <p:ph type="body" idx="1"/>
          </p:nvPr>
        </p:nvSpPr>
        <p:spPr>
          <a:xfrm>
            <a:off x="5448100" y="2033300"/>
            <a:ext cx="2497800" cy="2197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Welcome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Examining Student Work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03. Responding to Student Work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r>
              <a:rPr lang="en" sz="1800">
                <a:solidFill>
                  <a:srgbClr val="2D68C4"/>
                </a:solidFill>
                <a:latin typeface="Poppins SemiBold"/>
                <a:ea typeface="Poppins SemiBold"/>
                <a:cs typeface="Poppins SemiBold"/>
                <a:sym typeface="Poppins SemiBold"/>
              </a:rPr>
              <a:t>04. Closing  </a:t>
            </a:r>
            <a:endParaRPr sz="1800">
              <a:solidFill>
                <a:srgbClr val="2D68C4"/>
              </a:solidFill>
              <a:latin typeface="Poppins SemiBold"/>
              <a:ea typeface="Poppins SemiBold"/>
              <a:cs typeface="Poppins SemiBold"/>
              <a:sym typeface="Poppins SemiBold"/>
            </a:endParaRPr>
          </a:p>
        </p:txBody>
      </p:sp>
      <p:sp>
        <p:nvSpPr>
          <p:cNvPr id="115" name="Google Shape;115;p2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03677A33-FFF5-4D56-A574-205BEFB86F0A}"/>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94598"/>
            <a:ext cx="1097375" cy="1097375"/>
          </a:xfrm>
          <a:prstGeom prst="rect">
            <a:avLst/>
          </a:prstGeom>
        </p:spPr>
      </p:pic>
      <p:sp>
        <p:nvSpPr>
          <p:cNvPr id="126" name="Google Shape;126;p22"/>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6</a:t>
            </a:r>
            <a:endParaRPr sz="700" b="1">
              <a:solidFill>
                <a:srgbClr val="397ED0"/>
              </a:solidFill>
              <a:latin typeface="Poppins"/>
              <a:ea typeface="Poppins"/>
              <a:cs typeface="Poppins"/>
              <a:sym typeface="Poppins"/>
            </a:endParaRPr>
          </a:p>
        </p:txBody>
      </p:sp>
      <p:sp>
        <p:nvSpPr>
          <p:cNvPr id="122" name="Google Shape;122;p22"/>
          <p:cNvSpPr txBox="1">
            <a:spLocks noGrp="1"/>
          </p:cNvSpPr>
          <p:nvPr>
            <p:ph type="title"/>
          </p:nvPr>
        </p:nvSpPr>
        <p:spPr>
          <a:xfrm>
            <a:off x="852000" y="775650"/>
            <a:ext cx="6468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Preparing for Student Work Analysis</a:t>
            </a:r>
            <a:endParaRPr/>
          </a:p>
        </p:txBody>
      </p:sp>
      <p:sp>
        <p:nvSpPr>
          <p:cNvPr id="123" name="Google Shape;123;p22"/>
          <p:cNvSpPr txBox="1">
            <a:spLocks noGrp="1"/>
          </p:cNvSpPr>
          <p:nvPr>
            <p:ph type="title" idx="3"/>
          </p:nvPr>
        </p:nvSpPr>
        <p:spPr>
          <a:xfrm>
            <a:off x="852000" y="1407914"/>
            <a:ext cx="3109800" cy="4374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Gather the following:</a:t>
            </a:r>
            <a:endParaRPr sz="1800" b="1" dirty="0">
              <a:solidFill>
                <a:schemeClr val="accent5">
                  <a:lumMod val="75000"/>
                </a:schemeClr>
              </a:solidFill>
            </a:endParaRPr>
          </a:p>
        </p:txBody>
      </p:sp>
      <p:sp>
        <p:nvSpPr>
          <p:cNvPr id="121" name="Google Shape;121;p22"/>
          <p:cNvSpPr txBox="1">
            <a:spLocks noGrp="1"/>
          </p:cNvSpPr>
          <p:nvPr>
            <p:ph type="body" idx="1"/>
          </p:nvPr>
        </p:nvSpPr>
        <p:spPr>
          <a:xfrm>
            <a:off x="852000" y="1944850"/>
            <a:ext cx="3611700" cy="2531100"/>
          </a:xfrm>
          <a:prstGeom prst="rect">
            <a:avLst/>
          </a:prstGeom>
        </p:spPr>
        <p:txBody>
          <a:bodyPr spcFirstLastPara="1" wrap="square" lIns="0" tIns="0" rIns="0" bIns="0" anchor="t" anchorCtr="0">
            <a:noAutofit/>
          </a:bodyPr>
          <a:lstStyle/>
          <a:p>
            <a:pPr marL="457200" lvl="0" indent="-330200" algn="l" rtl="0">
              <a:lnSpc>
                <a:spcPct val="100000"/>
              </a:lnSpc>
              <a:spcBef>
                <a:spcPts val="0"/>
              </a:spcBef>
              <a:spcAft>
                <a:spcPts val="0"/>
              </a:spcAft>
              <a:buClr>
                <a:srgbClr val="888888"/>
              </a:buClr>
              <a:buSzPts val="1600"/>
              <a:buChar char="●"/>
            </a:pPr>
            <a:r>
              <a:rPr lang="en" sz="1600">
                <a:solidFill>
                  <a:srgbClr val="888888"/>
                </a:solidFill>
              </a:rPr>
              <a:t>Exemplar student response for the task </a:t>
            </a:r>
            <a:endParaRPr sz="1600">
              <a:solidFill>
                <a:srgbClr val="888888"/>
              </a:solidFill>
            </a:endParaRPr>
          </a:p>
          <a:p>
            <a:pPr marL="457200" lvl="0" indent="0" algn="l" rtl="0">
              <a:lnSpc>
                <a:spcPct val="100000"/>
              </a:lnSpc>
              <a:spcBef>
                <a:spcPts val="0"/>
              </a:spcBef>
              <a:spcAft>
                <a:spcPts val="0"/>
              </a:spcAft>
              <a:buNone/>
            </a:pPr>
            <a:endParaRPr sz="1600">
              <a:solidFill>
                <a:srgbClr val="888888"/>
              </a:solidFill>
            </a:endParaRPr>
          </a:p>
          <a:p>
            <a:pPr marL="457200" lvl="0" indent="-330200" algn="l" rtl="0">
              <a:lnSpc>
                <a:spcPct val="100000"/>
              </a:lnSpc>
              <a:spcBef>
                <a:spcPts val="0"/>
              </a:spcBef>
              <a:spcAft>
                <a:spcPts val="0"/>
              </a:spcAft>
              <a:buClr>
                <a:srgbClr val="888888"/>
              </a:buClr>
              <a:buSzPts val="1600"/>
              <a:buChar char="●"/>
            </a:pPr>
            <a:r>
              <a:rPr lang="en" sz="1600">
                <a:solidFill>
                  <a:srgbClr val="888888"/>
                </a:solidFill>
              </a:rPr>
              <a:t>The learning task and intended student outcome for the work</a:t>
            </a:r>
            <a:endParaRPr sz="1600">
              <a:solidFill>
                <a:srgbClr val="888888"/>
              </a:solidFill>
            </a:endParaRPr>
          </a:p>
          <a:p>
            <a:pPr marL="0" lvl="0" indent="0" algn="l" rtl="0">
              <a:lnSpc>
                <a:spcPct val="100000"/>
              </a:lnSpc>
              <a:spcBef>
                <a:spcPts val="0"/>
              </a:spcBef>
              <a:spcAft>
                <a:spcPts val="0"/>
              </a:spcAft>
              <a:buNone/>
            </a:pPr>
            <a:endParaRPr sz="1600">
              <a:solidFill>
                <a:srgbClr val="888888"/>
              </a:solidFill>
            </a:endParaRPr>
          </a:p>
          <a:p>
            <a:pPr marL="457200" lvl="0" indent="-330200" algn="l" rtl="0">
              <a:lnSpc>
                <a:spcPct val="100000"/>
              </a:lnSpc>
              <a:spcBef>
                <a:spcPts val="0"/>
              </a:spcBef>
              <a:spcAft>
                <a:spcPts val="0"/>
              </a:spcAft>
              <a:buClr>
                <a:srgbClr val="888888"/>
              </a:buClr>
              <a:buSzPts val="1600"/>
              <a:buChar char="●"/>
            </a:pPr>
            <a:r>
              <a:rPr lang="en" sz="1600">
                <a:solidFill>
                  <a:srgbClr val="888888"/>
                </a:solidFill>
              </a:rPr>
              <a:t>Sub-group student samples</a:t>
            </a:r>
            <a:endParaRPr sz="1600">
              <a:solidFill>
                <a:srgbClr val="888888"/>
              </a:solidFill>
            </a:endParaRPr>
          </a:p>
          <a:p>
            <a:pPr marL="0" lvl="0" indent="0" algn="l" rtl="0">
              <a:lnSpc>
                <a:spcPct val="100000"/>
              </a:lnSpc>
              <a:spcBef>
                <a:spcPts val="0"/>
              </a:spcBef>
              <a:spcAft>
                <a:spcPts val="0"/>
              </a:spcAft>
              <a:buNone/>
            </a:pPr>
            <a:endParaRPr sz="1600">
              <a:solidFill>
                <a:srgbClr val="888888"/>
              </a:solidFill>
            </a:endParaRPr>
          </a:p>
          <a:p>
            <a:pPr marL="457200" lvl="0" indent="-330200" algn="l" rtl="0">
              <a:lnSpc>
                <a:spcPct val="100000"/>
              </a:lnSpc>
              <a:spcBef>
                <a:spcPts val="0"/>
              </a:spcBef>
              <a:spcAft>
                <a:spcPts val="0"/>
              </a:spcAft>
              <a:buClr>
                <a:srgbClr val="888888"/>
              </a:buClr>
              <a:buSzPts val="1600"/>
              <a:buChar char="●"/>
            </a:pPr>
            <a:r>
              <a:rPr lang="en" sz="1600">
                <a:solidFill>
                  <a:srgbClr val="888888"/>
                </a:solidFill>
              </a:rPr>
              <a:t>The rubric/checklist you will use to assess proficiency</a:t>
            </a:r>
            <a:endParaRPr sz="1600">
              <a:solidFill>
                <a:srgbClr val="888888"/>
              </a:solidFill>
            </a:endParaRPr>
          </a:p>
        </p:txBody>
      </p:sp>
      <p:pic>
        <p:nvPicPr>
          <p:cNvPr id="125" name="Google Shape;125;p22" descr="Decorative picture of school supplies"/>
          <p:cNvPicPr preferRelativeResize="0"/>
          <p:nvPr/>
        </p:nvPicPr>
        <p:blipFill rotWithShape="1">
          <a:blip r:embed="rId4">
            <a:alphaModFix/>
          </a:blip>
          <a:srcRect r="28734"/>
          <a:stretch/>
        </p:blipFill>
        <p:spPr>
          <a:xfrm>
            <a:off x="4814992" y="1883200"/>
            <a:ext cx="4329010" cy="2531100"/>
          </a:xfrm>
          <a:prstGeom prst="rect">
            <a:avLst/>
          </a:prstGeom>
          <a:noFill/>
          <a:ln>
            <a:noFill/>
          </a:ln>
        </p:spPr>
      </p:pic>
      <p:sp>
        <p:nvSpPr>
          <p:cNvPr id="124" name="Google Shape;124;p2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3" name="Google Shape;133;p23"/>
          <p:cNvSpPr txBox="1">
            <a:spLocks noGrp="1"/>
          </p:cNvSpPr>
          <p:nvPr>
            <p:ph type="title"/>
          </p:nvPr>
        </p:nvSpPr>
        <p:spPr>
          <a:xfrm>
            <a:off x="832283" y="1039667"/>
            <a:ext cx="7077900" cy="437400"/>
          </a:xfrm>
          <a:prstGeom prst="rect">
            <a:avLst/>
          </a:prstGeom>
        </p:spPr>
        <p:txBody>
          <a:bodyPr spcFirstLastPara="1" wrap="square" lIns="0" tIns="0" rIns="91425" bIns="0" anchor="t" anchorCtr="0">
            <a:noAutofit/>
          </a:bodyPr>
          <a:lstStyle/>
          <a:p>
            <a:pPr marL="0" lvl="0" indent="0" algn="l" rtl="0">
              <a:spcBef>
                <a:spcPts val="0"/>
              </a:spcBef>
              <a:spcAft>
                <a:spcPts val="0"/>
              </a:spcAft>
              <a:buNone/>
            </a:pPr>
            <a:r>
              <a:rPr lang="en" sz="2000" b="1" dirty="0">
                <a:solidFill>
                  <a:srgbClr val="2D68C4"/>
                </a:solidFill>
                <a:latin typeface="Poppins"/>
                <a:ea typeface="Poppins"/>
                <a:cs typeface="Poppins"/>
                <a:sym typeface="Poppins"/>
              </a:rPr>
              <a:t>Analyze the Prompt and Exemplar Response</a:t>
            </a:r>
            <a:endParaRPr sz="2000" b="1" dirty="0">
              <a:solidFill>
                <a:srgbClr val="2D68C4"/>
              </a:solidFill>
              <a:latin typeface="Poppins"/>
              <a:ea typeface="Poppins"/>
              <a:cs typeface="Poppins"/>
              <a:sym typeface="Poppins"/>
            </a:endParaRPr>
          </a:p>
        </p:txBody>
      </p:sp>
      <p:sp>
        <p:nvSpPr>
          <p:cNvPr id="134" name="Google Shape;134;p23"/>
          <p:cNvSpPr txBox="1"/>
          <p:nvPr/>
        </p:nvSpPr>
        <p:spPr>
          <a:xfrm>
            <a:off x="742350" y="1461175"/>
            <a:ext cx="5927100" cy="765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7F8080"/>
              </a:buClr>
              <a:buSzPts val="1800"/>
              <a:buFont typeface="Poppins"/>
              <a:buChar char="●"/>
            </a:pPr>
            <a:r>
              <a:rPr lang="en" sz="1800">
                <a:solidFill>
                  <a:srgbClr val="7F8080"/>
                </a:solidFill>
                <a:latin typeface="Poppins"/>
                <a:ea typeface="Poppins"/>
                <a:cs typeface="Poppins"/>
                <a:sym typeface="Poppins"/>
              </a:rPr>
              <a:t>Does the prompt align to the text’s key understandings? </a:t>
            </a:r>
            <a:endParaRPr sz="1800">
              <a:solidFill>
                <a:srgbClr val="7F8080"/>
              </a:solidFill>
              <a:latin typeface="Poppins"/>
              <a:ea typeface="Poppins"/>
              <a:cs typeface="Poppins"/>
              <a:sym typeface="Poppins"/>
            </a:endParaRPr>
          </a:p>
          <a:p>
            <a:pPr marL="457200" lvl="0" indent="-342900" algn="l" rtl="0">
              <a:spcBef>
                <a:spcPts val="0"/>
              </a:spcBef>
              <a:spcAft>
                <a:spcPts val="0"/>
              </a:spcAft>
              <a:buClr>
                <a:srgbClr val="7F8080"/>
              </a:buClr>
              <a:buSzPts val="1800"/>
              <a:buFont typeface="Poppins"/>
              <a:buChar char="●"/>
            </a:pPr>
            <a:r>
              <a:rPr lang="en" sz="1800">
                <a:solidFill>
                  <a:srgbClr val="7F8080"/>
                </a:solidFill>
                <a:latin typeface="Poppins"/>
                <a:ea typeface="Poppins"/>
                <a:cs typeface="Poppins"/>
                <a:sym typeface="Poppins"/>
              </a:rPr>
              <a:t>Does the exemplar represent an appropriate bar for excellence, according to the Kentucky Academic Standards for the grade? </a:t>
            </a:r>
            <a:endParaRPr sz="1800">
              <a:solidFill>
                <a:srgbClr val="7F8080"/>
              </a:solidFill>
              <a:latin typeface="Poppins"/>
              <a:ea typeface="Poppins"/>
              <a:cs typeface="Poppins"/>
              <a:sym typeface="Poppins"/>
            </a:endParaRPr>
          </a:p>
        </p:txBody>
      </p:sp>
      <p:sp>
        <p:nvSpPr>
          <p:cNvPr id="132" name="Google Shape;132;p23"/>
          <p:cNvSpPr/>
          <p:nvPr/>
        </p:nvSpPr>
        <p:spPr>
          <a:xfrm>
            <a:off x="4181388" y="3062088"/>
            <a:ext cx="4607100" cy="2474400"/>
          </a:xfrm>
          <a:prstGeom prst="rect">
            <a:avLst/>
          </a:prstGeom>
          <a:solidFill>
            <a:srgbClr val="004B75"/>
          </a:solidFill>
          <a:ln>
            <a:noFill/>
          </a:ln>
        </p:spPr>
        <p:txBody>
          <a:bodyPr spcFirstLastPara="1" wrap="square" lIns="91425" tIns="45700" rIns="91425" bIns="45700" anchor="ctr" anchorCtr="0">
            <a:noAutofit/>
          </a:bodyPr>
          <a:lstStyle/>
          <a:p>
            <a:pPr marL="0" lvl="0" indent="0" algn="ctr" rtl="0">
              <a:spcBef>
                <a:spcPts val="1000"/>
              </a:spcBef>
              <a:spcAft>
                <a:spcPts val="0"/>
              </a:spcAft>
              <a:buNone/>
            </a:pPr>
            <a:r>
              <a:rPr lang="en" sz="1600" b="1">
                <a:solidFill>
                  <a:srgbClr val="FFFFFF"/>
                </a:solidFill>
                <a:latin typeface="Poppins"/>
                <a:ea typeface="Poppins"/>
                <a:cs typeface="Poppins"/>
                <a:sym typeface="Poppins"/>
              </a:rPr>
              <a:t>Materials</a:t>
            </a:r>
            <a:endParaRPr sz="1600" b="1">
              <a:solidFill>
                <a:srgbClr val="FFFFFF"/>
              </a:solidFill>
              <a:latin typeface="Poppins"/>
              <a:ea typeface="Poppins"/>
              <a:cs typeface="Poppins"/>
              <a:sym typeface="Poppins"/>
            </a:endParaRPr>
          </a:p>
          <a:p>
            <a:pPr marL="457200" lvl="0" indent="-330200" algn="l" rtl="0">
              <a:spcBef>
                <a:spcPts val="1000"/>
              </a:spcBef>
              <a:spcAft>
                <a:spcPts val="0"/>
              </a:spcAft>
              <a:buClr>
                <a:srgbClr val="FFFFFF"/>
              </a:buClr>
              <a:buSzPts val="1600"/>
              <a:buFont typeface="Poppins"/>
              <a:buChar char="●"/>
            </a:pPr>
            <a:r>
              <a:rPr lang="en" sz="1600">
                <a:solidFill>
                  <a:srgbClr val="FFFFFF"/>
                </a:solidFill>
                <a:latin typeface="Poppins"/>
                <a:ea typeface="Poppins"/>
                <a:cs typeface="Poppins"/>
                <a:sym typeface="Poppins"/>
              </a:rPr>
              <a:t>The text students read prior to answering the prompt</a:t>
            </a:r>
            <a:endParaRPr sz="1600">
              <a:solidFill>
                <a:srgbClr val="FFFFFF"/>
              </a:solidFill>
              <a:latin typeface="Poppins"/>
              <a:ea typeface="Poppins"/>
              <a:cs typeface="Poppins"/>
              <a:sym typeface="Poppins"/>
            </a:endParaRPr>
          </a:p>
          <a:p>
            <a:pPr marL="457200" lvl="0" indent="-330200" algn="l" rtl="0">
              <a:spcBef>
                <a:spcPts val="1000"/>
              </a:spcBef>
              <a:spcAft>
                <a:spcPts val="0"/>
              </a:spcAft>
              <a:buClr>
                <a:srgbClr val="FFFFFF"/>
              </a:buClr>
              <a:buSzPts val="1600"/>
              <a:buFont typeface="Poppins"/>
              <a:buChar char="●"/>
            </a:pPr>
            <a:r>
              <a:rPr lang="en" sz="1600">
                <a:solidFill>
                  <a:srgbClr val="FFFFFF"/>
                </a:solidFill>
                <a:latin typeface="Poppins"/>
                <a:ea typeface="Poppins"/>
                <a:cs typeface="Poppins"/>
                <a:sym typeface="Poppins"/>
              </a:rPr>
              <a:t>Prompt that students responded to</a:t>
            </a:r>
            <a:endParaRPr sz="1600">
              <a:solidFill>
                <a:srgbClr val="FFFFFF"/>
              </a:solidFill>
              <a:latin typeface="Poppins"/>
              <a:ea typeface="Poppins"/>
              <a:cs typeface="Poppins"/>
              <a:sym typeface="Poppins"/>
            </a:endParaRPr>
          </a:p>
          <a:p>
            <a:pPr marL="457200" lvl="0" indent="-330200" algn="l" rtl="0">
              <a:spcBef>
                <a:spcPts val="1000"/>
              </a:spcBef>
              <a:spcAft>
                <a:spcPts val="0"/>
              </a:spcAft>
              <a:buClr>
                <a:srgbClr val="FFFFFF"/>
              </a:buClr>
              <a:buSzPts val="1600"/>
              <a:buFont typeface="Poppins"/>
              <a:buChar char="●"/>
            </a:pPr>
            <a:r>
              <a:rPr lang="en" sz="1600">
                <a:solidFill>
                  <a:srgbClr val="FFFFFF"/>
                </a:solidFill>
                <a:latin typeface="Poppins"/>
                <a:ea typeface="Poppins"/>
                <a:cs typeface="Poppins"/>
                <a:sym typeface="Poppins"/>
              </a:rPr>
              <a:t>Completed exemplar response</a:t>
            </a:r>
            <a:endParaRPr sz="1600">
              <a:solidFill>
                <a:srgbClr val="FFFFFF"/>
              </a:solidFill>
              <a:latin typeface="Poppins"/>
              <a:ea typeface="Poppins"/>
              <a:cs typeface="Poppins"/>
              <a:sym typeface="Poppins"/>
            </a:endParaRPr>
          </a:p>
          <a:p>
            <a:pPr marL="457200" lvl="0" indent="-330200" algn="l" rtl="0">
              <a:spcBef>
                <a:spcPts val="1000"/>
              </a:spcBef>
              <a:spcAft>
                <a:spcPts val="1000"/>
              </a:spcAft>
              <a:buClr>
                <a:srgbClr val="FFFFFF"/>
              </a:buClr>
              <a:buSzPts val="1600"/>
              <a:buFont typeface="Poppins"/>
              <a:buChar char="●"/>
            </a:pPr>
            <a:r>
              <a:rPr lang="en" sz="1600">
                <a:solidFill>
                  <a:srgbClr val="FFFFFF"/>
                </a:solidFill>
                <a:latin typeface="Poppins"/>
                <a:ea typeface="Poppins"/>
                <a:cs typeface="Poppins"/>
                <a:sym typeface="Poppins"/>
              </a:rPr>
              <a:t>Kentucky Academic Standards </a:t>
            </a:r>
            <a:endParaRPr sz="1600">
              <a:solidFill>
                <a:srgbClr val="FFFFFF"/>
              </a:solidFill>
              <a:latin typeface="Poppins"/>
              <a:ea typeface="Poppins"/>
              <a:cs typeface="Poppins"/>
              <a:sym typeface="Poppins"/>
            </a:endParaRPr>
          </a:p>
        </p:txBody>
      </p:sp>
      <p:sp>
        <p:nvSpPr>
          <p:cNvPr id="131" name="Google Shape;131;p2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pic>
        <p:nvPicPr>
          <p:cNvPr id="3" name="Picture 2" title="&quot; &quot;">
            <a:extLst>
              <a:ext uri="{FF2B5EF4-FFF2-40B4-BE49-F238E27FC236}">
                <a16:creationId xmlns:a16="http://schemas.microsoft.com/office/drawing/2014/main" xmlns="" id="{D4DD40B5-B9F8-43D6-965F-E65E2A5B2A83}"/>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77474"/>
            <a:ext cx="1097375" cy="10973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4"/>
          <p:cNvSpPr txBox="1">
            <a:spLocks noGrp="1"/>
          </p:cNvSpPr>
          <p:nvPr>
            <p:ph type="title"/>
          </p:nvPr>
        </p:nvSpPr>
        <p:spPr>
          <a:xfrm>
            <a:off x="852000" y="775650"/>
            <a:ext cx="6468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Examining Student Work</a:t>
            </a:r>
            <a:endParaRPr/>
          </a:p>
        </p:txBody>
      </p:sp>
      <p:sp>
        <p:nvSpPr>
          <p:cNvPr id="141" name="Google Shape;141;p24"/>
          <p:cNvSpPr txBox="1">
            <a:spLocks noGrp="1"/>
          </p:cNvSpPr>
          <p:nvPr>
            <p:ph type="title" idx="3"/>
          </p:nvPr>
        </p:nvSpPr>
        <p:spPr>
          <a:xfrm>
            <a:off x="852000" y="1663188"/>
            <a:ext cx="31098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Protocol:  </a:t>
            </a:r>
            <a:endParaRPr sz="1800" b="1" dirty="0">
              <a:solidFill>
                <a:schemeClr val="accent5">
                  <a:lumMod val="75000"/>
                </a:schemeClr>
              </a:solidFill>
            </a:endParaRPr>
          </a:p>
        </p:txBody>
      </p:sp>
      <p:sp>
        <p:nvSpPr>
          <p:cNvPr id="139" name="Google Shape;139;p24"/>
          <p:cNvSpPr txBox="1">
            <a:spLocks noGrp="1"/>
          </p:cNvSpPr>
          <p:nvPr>
            <p:ph type="body" idx="1"/>
          </p:nvPr>
        </p:nvSpPr>
        <p:spPr>
          <a:xfrm>
            <a:off x="852000" y="1944850"/>
            <a:ext cx="3820200" cy="2531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800"/>
              <a:buFont typeface="Arial"/>
              <a:buNone/>
            </a:pPr>
            <a:r>
              <a:rPr lang="en" sz="1600" b="1">
                <a:solidFill>
                  <a:srgbClr val="888888"/>
                </a:solidFill>
              </a:rPr>
              <a:t>15 min:</a:t>
            </a:r>
            <a:r>
              <a:rPr lang="en" sz="1600">
                <a:solidFill>
                  <a:srgbClr val="888888"/>
                </a:solidFill>
              </a:rPr>
              <a:t> </a:t>
            </a:r>
            <a:r>
              <a:rPr lang="en" sz="1600" b="1">
                <a:solidFill>
                  <a:srgbClr val="888888"/>
                </a:solidFill>
              </a:rPr>
              <a:t>Analyze Partner 1 samples</a:t>
            </a:r>
            <a:endParaRPr sz="1600" b="1">
              <a:solidFill>
                <a:srgbClr val="888888"/>
              </a:solidFill>
            </a:endParaRPr>
          </a:p>
          <a:p>
            <a:pPr marL="457200" lvl="0" indent="-330200" algn="l" rtl="0">
              <a:lnSpc>
                <a:spcPct val="100000"/>
              </a:lnSpc>
              <a:spcBef>
                <a:spcPts val="0"/>
              </a:spcBef>
              <a:spcAft>
                <a:spcPts val="0"/>
              </a:spcAft>
              <a:buClr>
                <a:srgbClr val="888888"/>
              </a:buClr>
              <a:buSzPts val="1600"/>
              <a:buFont typeface="Poppins"/>
              <a:buChar char="●"/>
            </a:pPr>
            <a:r>
              <a:rPr lang="en" sz="1600">
                <a:solidFill>
                  <a:srgbClr val="888888"/>
                </a:solidFill>
              </a:rPr>
              <a:t>Partner 1 shares intended outcome and exemplar student response.</a:t>
            </a:r>
            <a:endParaRPr sz="1600">
              <a:solidFill>
                <a:srgbClr val="888888"/>
              </a:solidFill>
            </a:endParaRPr>
          </a:p>
          <a:p>
            <a:pPr marL="457200" lvl="0" indent="-330200" algn="l" rtl="0">
              <a:lnSpc>
                <a:spcPct val="100000"/>
              </a:lnSpc>
              <a:spcBef>
                <a:spcPts val="0"/>
              </a:spcBef>
              <a:spcAft>
                <a:spcPts val="0"/>
              </a:spcAft>
              <a:buClr>
                <a:srgbClr val="888888"/>
              </a:buClr>
              <a:buSzPts val="1600"/>
              <a:buFont typeface="Poppins"/>
              <a:buChar char="●"/>
            </a:pPr>
            <a:r>
              <a:rPr lang="en" sz="1600">
                <a:solidFill>
                  <a:srgbClr val="888888"/>
                </a:solidFill>
              </a:rPr>
              <a:t>Together, partners examine and annotate the student work.</a:t>
            </a:r>
            <a:endParaRPr sz="1600">
              <a:solidFill>
                <a:srgbClr val="888888"/>
              </a:solidFill>
            </a:endParaRPr>
          </a:p>
          <a:p>
            <a:pPr marL="457200" lvl="0" indent="-330200" algn="l" rtl="0">
              <a:lnSpc>
                <a:spcPct val="100000"/>
              </a:lnSpc>
              <a:spcBef>
                <a:spcPts val="0"/>
              </a:spcBef>
              <a:spcAft>
                <a:spcPts val="0"/>
              </a:spcAft>
              <a:buClr>
                <a:srgbClr val="888888"/>
              </a:buClr>
              <a:buSzPts val="1600"/>
              <a:buFont typeface="Poppins"/>
              <a:buChar char="●"/>
            </a:pPr>
            <a:r>
              <a:rPr lang="en" sz="1600">
                <a:solidFill>
                  <a:srgbClr val="888888"/>
                </a:solidFill>
              </a:rPr>
              <a:t>Together, partners identify evidence of strength, growth, trends, and next steps on the student work analysis form.</a:t>
            </a:r>
            <a:endParaRPr sz="1600">
              <a:solidFill>
                <a:srgbClr val="888888"/>
              </a:solidFill>
            </a:endParaRPr>
          </a:p>
          <a:p>
            <a:pPr marL="0" lvl="0" indent="0" algn="l" rtl="0">
              <a:lnSpc>
                <a:spcPct val="100000"/>
              </a:lnSpc>
              <a:spcBef>
                <a:spcPts val="0"/>
              </a:spcBef>
              <a:spcAft>
                <a:spcPts val="0"/>
              </a:spcAft>
              <a:buClr>
                <a:schemeClr val="dk1"/>
              </a:buClr>
              <a:buSzPts val="2800"/>
              <a:buFont typeface="Arial"/>
              <a:buNone/>
            </a:pPr>
            <a:endParaRPr sz="1600">
              <a:solidFill>
                <a:srgbClr val="888888"/>
              </a:solidFill>
            </a:endParaRPr>
          </a:p>
          <a:p>
            <a:pPr marL="0" lvl="0" indent="0" algn="l" rtl="0">
              <a:lnSpc>
                <a:spcPct val="100000"/>
              </a:lnSpc>
              <a:spcBef>
                <a:spcPts val="0"/>
              </a:spcBef>
              <a:spcAft>
                <a:spcPts val="0"/>
              </a:spcAft>
              <a:buClr>
                <a:schemeClr val="dk1"/>
              </a:buClr>
              <a:buSzPts val="2800"/>
              <a:buFont typeface="Arial"/>
              <a:buNone/>
            </a:pPr>
            <a:r>
              <a:rPr lang="en" sz="1600" b="1">
                <a:solidFill>
                  <a:srgbClr val="888888"/>
                </a:solidFill>
              </a:rPr>
              <a:t>15 min: Repeat for Partner 2</a:t>
            </a:r>
            <a:endParaRPr sz="1600">
              <a:solidFill>
                <a:srgbClr val="888888"/>
              </a:solidFill>
            </a:endParaRPr>
          </a:p>
        </p:txBody>
      </p:sp>
      <p:sp>
        <p:nvSpPr>
          <p:cNvPr id="143" name="Google Shape;143;p24"/>
          <p:cNvSpPr txBox="1"/>
          <p:nvPr/>
        </p:nvSpPr>
        <p:spPr>
          <a:xfrm>
            <a:off x="4672200" y="863525"/>
            <a:ext cx="4080300" cy="3779100"/>
          </a:xfrm>
          <a:prstGeom prst="rect">
            <a:avLst/>
          </a:prstGeom>
          <a:solidFill>
            <a:srgbClr val="FFFFFF">
              <a:alpha val="78040"/>
            </a:srgbClr>
          </a:solidFill>
          <a:ln w="28575" cap="flat" cmpd="sng">
            <a:solidFill>
              <a:srgbClr val="40C1AC"/>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1600" b="1">
                <a:solidFill>
                  <a:srgbClr val="2D68C4"/>
                </a:solidFill>
                <a:latin typeface="Poppins"/>
                <a:ea typeface="Poppins"/>
                <a:cs typeface="Poppins"/>
                <a:sym typeface="Poppins"/>
              </a:rPr>
              <a:t>Look Fors:</a:t>
            </a:r>
            <a:endParaRPr sz="1600" b="1" i="0" u="none" strike="noStrike" cap="none">
              <a:solidFill>
                <a:srgbClr val="2D68C4"/>
              </a:solidFill>
              <a:latin typeface="Poppins"/>
              <a:ea typeface="Poppins"/>
              <a:cs typeface="Poppins"/>
              <a:sym typeface="Poppins"/>
            </a:endParaRPr>
          </a:p>
          <a:p>
            <a:pPr marL="457200" lvl="0" indent="-330200" algn="l" rtl="0">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In analysis, teacher identifies 1-2 specific strengths for class and/or priority students, aligned to standards taught</a:t>
            </a:r>
            <a:endParaRPr sz="1600">
              <a:solidFill>
                <a:srgbClr val="000000"/>
              </a:solidFill>
              <a:latin typeface="Poppins"/>
              <a:ea typeface="Poppins"/>
              <a:cs typeface="Poppins"/>
              <a:sym typeface="Poppins"/>
            </a:endParaRPr>
          </a:p>
          <a:p>
            <a:pPr marL="457200" lvl="0" indent="-330200" algn="l" rtl="0">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In analysis, teacher identifies 1-2 specific areas of growth for class and/or priority students, aligned to standards taught</a:t>
            </a:r>
            <a:endParaRPr sz="1600">
              <a:solidFill>
                <a:srgbClr val="000000"/>
              </a:solidFill>
              <a:latin typeface="Poppins"/>
              <a:ea typeface="Poppins"/>
              <a:cs typeface="Poppins"/>
              <a:sym typeface="Poppins"/>
            </a:endParaRPr>
          </a:p>
          <a:p>
            <a:pPr marL="457200" lvl="0" indent="-330200" algn="l" rtl="0">
              <a:spcBef>
                <a:spcPts val="0"/>
              </a:spcBef>
              <a:spcAft>
                <a:spcPts val="0"/>
              </a:spcAft>
              <a:buClr>
                <a:srgbClr val="000000"/>
              </a:buClr>
              <a:buSzPts val="1600"/>
              <a:buFont typeface="Calibri"/>
              <a:buChar char="❏"/>
            </a:pPr>
            <a:r>
              <a:rPr lang="en" sz="1600">
                <a:solidFill>
                  <a:srgbClr val="212121"/>
                </a:solidFill>
                <a:latin typeface="Poppins"/>
                <a:ea typeface="Poppins"/>
                <a:cs typeface="Poppins"/>
                <a:sym typeface="Poppins"/>
              </a:rPr>
              <a:t>Teacher identifies next steps (including materials, type of support, which students, and dates) for addressing student needs determined by data</a:t>
            </a:r>
            <a:endParaRPr sz="1600">
              <a:solidFill>
                <a:srgbClr val="000000"/>
              </a:solidFill>
              <a:highlight>
                <a:srgbClr val="FFFFFF"/>
              </a:highlight>
              <a:latin typeface="Poppins"/>
              <a:ea typeface="Poppins"/>
              <a:cs typeface="Poppins"/>
              <a:sym typeface="Poppins"/>
            </a:endParaRPr>
          </a:p>
        </p:txBody>
      </p:sp>
      <p:sp>
        <p:nvSpPr>
          <p:cNvPr id="144" name="Google Shape;144;p24">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6</a:t>
            </a:r>
            <a:endParaRPr sz="700" b="1">
              <a:solidFill>
                <a:srgbClr val="397ED0"/>
              </a:solidFill>
              <a:latin typeface="Poppins"/>
              <a:ea typeface="Poppins"/>
              <a:cs typeface="Poppins"/>
              <a:sym typeface="Poppins"/>
            </a:endParaRPr>
          </a:p>
        </p:txBody>
      </p:sp>
      <p:sp>
        <p:nvSpPr>
          <p:cNvPr id="142" name="Google Shape;142;p2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pic>
        <p:nvPicPr>
          <p:cNvPr id="2" name="Picture 1" title="&quot; &quot;">
            <a:extLst>
              <a:ext uri="{FF2B5EF4-FFF2-40B4-BE49-F238E27FC236}">
                <a16:creationId xmlns:a16="http://schemas.microsoft.com/office/drawing/2014/main" xmlns="" id="{DA155385-67C3-445A-BA8F-C2AA19F7747A}"/>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80778"/>
            <a:ext cx="1097375" cy="10973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25"/>
          <p:cNvSpPr txBox="1">
            <a:spLocks noGrp="1"/>
          </p:cNvSpPr>
          <p:nvPr>
            <p:ph type="title"/>
          </p:nvPr>
        </p:nvSpPr>
        <p:spPr>
          <a:xfrm>
            <a:off x="852000" y="775650"/>
            <a:ext cx="6468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Considering Implications </a:t>
            </a:r>
            <a:endParaRPr/>
          </a:p>
        </p:txBody>
      </p:sp>
      <p:sp>
        <p:nvSpPr>
          <p:cNvPr id="151" name="Google Shape;151;p25"/>
          <p:cNvSpPr txBox="1">
            <a:spLocks noGrp="1"/>
          </p:cNvSpPr>
          <p:nvPr>
            <p:ph type="title" idx="3"/>
          </p:nvPr>
        </p:nvSpPr>
        <p:spPr>
          <a:xfrm>
            <a:off x="852000" y="1663188"/>
            <a:ext cx="31098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Reflect individually: </a:t>
            </a:r>
            <a:endParaRPr sz="1800" b="1" dirty="0">
              <a:solidFill>
                <a:schemeClr val="accent5">
                  <a:lumMod val="75000"/>
                </a:schemeClr>
              </a:solidFill>
            </a:endParaRPr>
          </a:p>
        </p:txBody>
      </p:sp>
      <p:sp>
        <p:nvSpPr>
          <p:cNvPr id="149" name="Google Shape;149;p25"/>
          <p:cNvSpPr txBox="1">
            <a:spLocks noGrp="1"/>
          </p:cNvSpPr>
          <p:nvPr>
            <p:ph type="body" idx="1"/>
          </p:nvPr>
        </p:nvSpPr>
        <p:spPr>
          <a:xfrm>
            <a:off x="852000" y="1944850"/>
            <a:ext cx="6689400" cy="2531100"/>
          </a:xfrm>
          <a:prstGeom prst="rect">
            <a:avLst/>
          </a:prstGeom>
        </p:spPr>
        <p:txBody>
          <a:bodyPr spcFirstLastPara="1" wrap="square" lIns="0" tIns="0" rIns="0" bIns="0" anchor="t" anchorCtr="0">
            <a:noAutofit/>
          </a:bodyPr>
          <a:lstStyle/>
          <a:p>
            <a:pPr marL="457200" lvl="0" indent="-342900" algn="l" rtl="0">
              <a:lnSpc>
                <a:spcPct val="100000"/>
              </a:lnSpc>
              <a:spcBef>
                <a:spcPts val="0"/>
              </a:spcBef>
              <a:spcAft>
                <a:spcPts val="0"/>
              </a:spcAft>
              <a:buClr>
                <a:srgbClr val="888888"/>
              </a:buClr>
              <a:buSzPts val="1800"/>
              <a:buChar char="●"/>
            </a:pPr>
            <a:r>
              <a:rPr lang="en" sz="1800" dirty="0">
                <a:solidFill>
                  <a:srgbClr val="888888"/>
                </a:solidFill>
              </a:rPr>
              <a:t>Overall, what strengths and gaps did you observe in your students’ work?</a:t>
            </a:r>
            <a:endParaRPr sz="1800" dirty="0">
              <a:solidFill>
                <a:srgbClr val="888888"/>
              </a:solidFill>
            </a:endParaRPr>
          </a:p>
          <a:p>
            <a:pPr marL="457200" lvl="0" indent="0" algn="l" rtl="0">
              <a:lnSpc>
                <a:spcPct val="100000"/>
              </a:lnSpc>
              <a:spcBef>
                <a:spcPts val="0"/>
              </a:spcBef>
              <a:spcAft>
                <a:spcPts val="0"/>
              </a:spcAft>
              <a:buNone/>
            </a:pPr>
            <a:endParaRPr sz="1800" dirty="0">
              <a:solidFill>
                <a:srgbClr val="888888"/>
              </a:solidFill>
            </a:endParaRPr>
          </a:p>
          <a:p>
            <a:pPr marL="457200" lvl="0" indent="-342900" algn="l" rtl="0">
              <a:lnSpc>
                <a:spcPct val="100000"/>
              </a:lnSpc>
              <a:spcBef>
                <a:spcPts val="0"/>
              </a:spcBef>
              <a:spcAft>
                <a:spcPts val="0"/>
              </a:spcAft>
              <a:buClr>
                <a:srgbClr val="888888"/>
              </a:buClr>
              <a:buSzPts val="1800"/>
              <a:buChar char="●"/>
            </a:pPr>
            <a:r>
              <a:rPr lang="en" sz="1800" dirty="0">
                <a:solidFill>
                  <a:srgbClr val="888888"/>
                </a:solidFill>
              </a:rPr>
              <a:t>In what ways do you see footprints of your </a:t>
            </a:r>
            <a:r>
              <a:rPr lang="en" sz="1800" b="1" dirty="0">
                <a:solidFill>
                  <a:srgbClr val="888888"/>
                </a:solidFill>
              </a:rPr>
              <a:t>implicit and explicit vocabulary instruction</a:t>
            </a:r>
            <a:r>
              <a:rPr lang="en" sz="1800" dirty="0">
                <a:solidFill>
                  <a:srgbClr val="888888"/>
                </a:solidFill>
              </a:rPr>
              <a:t> on your students’ learning?  </a:t>
            </a:r>
            <a:endParaRPr sz="1800" dirty="0">
              <a:solidFill>
                <a:srgbClr val="888888"/>
              </a:solidFill>
            </a:endParaRPr>
          </a:p>
          <a:p>
            <a:pPr marL="457200" lvl="0" indent="0" algn="l" rtl="0">
              <a:lnSpc>
                <a:spcPct val="100000"/>
              </a:lnSpc>
              <a:spcBef>
                <a:spcPts val="0"/>
              </a:spcBef>
              <a:spcAft>
                <a:spcPts val="0"/>
              </a:spcAft>
              <a:buNone/>
            </a:pPr>
            <a:endParaRPr sz="1800" dirty="0">
              <a:solidFill>
                <a:srgbClr val="888888"/>
              </a:solidFill>
            </a:endParaRPr>
          </a:p>
          <a:p>
            <a:pPr marL="457200" lvl="0" indent="-342900" algn="l" rtl="0">
              <a:lnSpc>
                <a:spcPct val="100000"/>
              </a:lnSpc>
              <a:spcBef>
                <a:spcPts val="0"/>
              </a:spcBef>
              <a:spcAft>
                <a:spcPts val="0"/>
              </a:spcAft>
              <a:buClr>
                <a:srgbClr val="888888"/>
              </a:buClr>
              <a:buSzPts val="1800"/>
              <a:buChar char="●"/>
            </a:pPr>
            <a:r>
              <a:rPr lang="en" sz="1800" dirty="0">
                <a:solidFill>
                  <a:srgbClr val="888888"/>
                </a:solidFill>
              </a:rPr>
              <a:t>How can you transfer what you learned from your sub-group of students to the larger class?</a:t>
            </a:r>
            <a:endParaRPr sz="1800" dirty="0">
              <a:solidFill>
                <a:srgbClr val="888888"/>
              </a:solidFill>
            </a:endParaRPr>
          </a:p>
        </p:txBody>
      </p:sp>
      <p:sp>
        <p:nvSpPr>
          <p:cNvPr id="152" name="Google Shape;152;p2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
        <p:nvSpPr>
          <p:cNvPr id="153" name="Google Shape;153;p25">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6</a:t>
            </a:r>
            <a:endParaRPr sz="700" b="1">
              <a:solidFill>
                <a:srgbClr val="397ED0"/>
              </a:solidFill>
              <a:latin typeface="Poppins"/>
              <a:ea typeface="Poppins"/>
              <a:cs typeface="Poppins"/>
              <a:sym typeface="Poppins"/>
            </a:endParaRPr>
          </a:p>
        </p:txBody>
      </p:sp>
      <p:pic>
        <p:nvPicPr>
          <p:cNvPr id="2" name="Picture 1" title="&quot; &quot;">
            <a:extLst>
              <a:ext uri="{FF2B5EF4-FFF2-40B4-BE49-F238E27FC236}">
                <a16:creationId xmlns:a16="http://schemas.microsoft.com/office/drawing/2014/main" xmlns="" id="{64477528-7884-4BEC-92FA-4B1C8E3EAF10}"/>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22188"/>
            <a:ext cx="1097375" cy="10973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body" idx="1"/>
          </p:nvPr>
        </p:nvSpPr>
        <p:spPr>
          <a:xfrm>
            <a:off x="4493925" y="2311475"/>
            <a:ext cx="3643500" cy="2025300"/>
          </a:xfrm>
          <a:prstGeom prst="rect">
            <a:avLst/>
          </a:prstGeom>
        </p:spPr>
        <p:txBody>
          <a:bodyPr spcFirstLastPara="1" wrap="square" lIns="0" tIns="0" rIns="0" bIns="0" anchor="t" anchorCtr="0">
            <a:noAutofit/>
          </a:bodyPr>
          <a:lstStyle/>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Continue analyzing work samples for remaining students</a:t>
            </a:r>
            <a:endParaRPr sz="1800">
              <a:solidFill>
                <a:srgbClr val="888888"/>
              </a:solidFill>
            </a:endParaRPr>
          </a:p>
          <a:p>
            <a:pPr marL="0" lvl="0" indent="0" algn="l" rtl="0">
              <a:lnSpc>
                <a:spcPct val="100000"/>
              </a:lnSpc>
              <a:spcBef>
                <a:spcPts val="0"/>
              </a:spcBef>
              <a:spcAft>
                <a:spcPts val="0"/>
              </a:spcAft>
              <a:buClr>
                <a:schemeClr val="dk1"/>
              </a:buClr>
              <a:buSzPts val="2800"/>
              <a:buFont typeface="Arial"/>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Use ideas and insights gained in the protocol to plan instructional next steps</a:t>
            </a:r>
            <a:endParaRPr sz="1800">
              <a:solidFill>
                <a:srgbClr val="888888"/>
              </a:solidFill>
            </a:endParaRPr>
          </a:p>
        </p:txBody>
      </p:sp>
      <p:sp>
        <p:nvSpPr>
          <p:cNvPr id="159" name="Google Shape;159;p26"/>
          <p:cNvSpPr txBox="1">
            <a:spLocks noGrp="1"/>
          </p:cNvSpPr>
          <p:nvPr>
            <p:ph type="title"/>
          </p:nvPr>
        </p:nvSpPr>
        <p:spPr>
          <a:xfrm>
            <a:off x="4493922" y="1002350"/>
            <a:ext cx="3109800" cy="102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Choose your own adventure! </a:t>
            </a:r>
            <a:endParaRPr/>
          </a:p>
        </p:txBody>
      </p:sp>
      <p:pic>
        <p:nvPicPr>
          <p:cNvPr id="160" name="Google Shape;160;p26"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440725" y="1199014"/>
            <a:ext cx="3643501" cy="4240185"/>
          </a:xfrm>
          <a:prstGeom prst="rect">
            <a:avLst/>
          </a:prstGeom>
          <a:noFill/>
          <a:ln>
            <a:noFill/>
          </a:ln>
        </p:spPr>
      </p:pic>
      <p:sp>
        <p:nvSpPr>
          <p:cNvPr id="161" name="Google Shape;161;p26"/>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6</a:t>
            </a:r>
            <a:endParaRPr sz="700" b="1">
              <a:solidFill>
                <a:srgbClr val="397ED0"/>
              </a:solidFill>
              <a:latin typeface="Poppins"/>
              <a:ea typeface="Poppins"/>
              <a:cs typeface="Poppins"/>
              <a:sym typeface="Poppins"/>
            </a:endParaRPr>
          </a:p>
        </p:txBody>
      </p:sp>
      <p:sp>
        <p:nvSpPr>
          <p:cNvPr id="162" name="Google Shape;162;p2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pic>
        <p:nvPicPr>
          <p:cNvPr id="2" name="Picture 1" title="&quot; &quot;">
            <a:extLst>
              <a:ext uri="{FF2B5EF4-FFF2-40B4-BE49-F238E27FC236}">
                <a16:creationId xmlns:a16="http://schemas.microsoft.com/office/drawing/2014/main" xmlns="" id="{CE8B3D18-3320-4791-8D33-01CE257D56EE}"/>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23648" y="101640"/>
            <a:ext cx="1097375" cy="109737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2020-12-07T05:00:00+00:00</Publication_x0020_Date>
    <Audience1 xmlns="3a62de7d-ba57-4f43-9dae-9623ba637be0"/>
    <_dlc_DocId xmlns="3a62de7d-ba57-4f43-9dae-9623ba637be0">KYED-536-1110</_dlc_DocId>
    <_dlc_DocIdUrl xmlns="3a62de7d-ba57-4f43-9dae-9623ba637be0">
      <Url>https://www.education.ky.gov/curriculum/standards/kyacadstand/_layouts/15/DocIdRedir.aspx?ID=KYED-536-1110</Url>
      <Description>KYED-536-1110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4BB078-B52D-4D3D-A5E0-3ACDDB292552}">
  <ds:schemaRefs>
    <ds:schemaRef ds:uri="http://purl.org/dc/elements/1.1/"/>
    <ds:schemaRef ds:uri="http://purl.org/dc/dcmitype/"/>
    <ds:schemaRef ds:uri="http://schemas.microsoft.com/office/2006/documentManagement/types"/>
    <ds:schemaRef ds:uri="http://purl.org/dc/terms/"/>
    <ds:schemaRef ds:uri="621773ed-55dc-4476-af5e-5bf4e5742684"/>
    <ds:schemaRef ds:uri="http://www.w3.org/XML/1998/namespace"/>
    <ds:schemaRef ds:uri="http://schemas.microsoft.com/office/infopath/2007/PartnerControls"/>
    <ds:schemaRef ds:uri="http://schemas.openxmlformats.org/package/2006/metadata/core-properties"/>
    <ds:schemaRef ds:uri="12423c08-2846-40b6-adb1-6ff477af9c4c"/>
    <ds:schemaRef ds:uri="http://schemas.microsoft.com/office/2006/metadata/properties"/>
    <ds:schemaRef ds:uri="3a62de7d-ba57-4f43-9dae-9623ba637be0"/>
    <ds:schemaRef ds:uri="http://schemas.microsoft.com/sharepoint/v3"/>
  </ds:schemaRefs>
</ds:datastoreItem>
</file>

<file path=customXml/itemProps2.xml><?xml version="1.0" encoding="utf-8"?>
<ds:datastoreItem xmlns:ds="http://schemas.openxmlformats.org/officeDocument/2006/customXml" ds:itemID="{ED2960C1-2C71-4227-B103-C1AADE0FBE15}"/>
</file>

<file path=customXml/itemProps3.xml><?xml version="1.0" encoding="utf-8"?>
<ds:datastoreItem xmlns:ds="http://schemas.openxmlformats.org/officeDocument/2006/customXml" ds:itemID="{2CA5B8C2-3BBA-4548-A3E4-6190DFCBE586}">
  <ds:schemaRefs>
    <ds:schemaRef ds:uri="http://schemas.microsoft.com/sharepoint/events"/>
  </ds:schemaRefs>
</ds:datastoreItem>
</file>

<file path=customXml/itemProps4.xml><?xml version="1.0" encoding="utf-8"?>
<ds:datastoreItem xmlns:ds="http://schemas.openxmlformats.org/officeDocument/2006/customXml" ds:itemID="{11CF5B79-8DF3-491F-A8D9-3E1273B904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TotalTime>
  <Words>1558</Words>
  <Application>Microsoft Macintosh PowerPoint</Application>
  <PresentationFormat>On-screen Show (16:10)</PresentationFormat>
  <Paragraphs>171</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Poppins SemiBold</vt:lpstr>
      <vt:lpstr>Arial</vt:lpstr>
      <vt:lpstr>Bitter</vt:lpstr>
      <vt:lpstr>Calibri</vt:lpstr>
      <vt:lpstr>Poppins ExtraBold</vt:lpstr>
      <vt:lpstr>Poppins</vt:lpstr>
      <vt:lpstr>Courier New</vt:lpstr>
      <vt:lpstr>Noto Sans Symbols</vt:lpstr>
      <vt:lpstr>Simple Light</vt:lpstr>
      <vt:lpstr>Implicit &amp; Explicit Vocabulary Instruction </vt:lpstr>
      <vt:lpstr>Do Now</vt:lpstr>
      <vt:lpstr>Content Cycle Overview </vt:lpstr>
      <vt:lpstr>Objectives</vt:lpstr>
      <vt:lpstr>Preparing for Student Work Analysis</vt:lpstr>
      <vt:lpstr>Analyze the Prompt and Exemplar Response</vt:lpstr>
      <vt:lpstr>Examining Student Work</vt:lpstr>
      <vt:lpstr>Considering Implications </vt:lpstr>
      <vt:lpstr>Choose your own adventure! </vt:lpstr>
      <vt:lpstr>Closing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Implicit &amp; Explicit Vocabulary Instruction </dc:title>
  <cp:lastModifiedBy>Davidson, Caryn - Division of Academic Program Standards</cp:lastModifiedBy>
  <cp:revision>11</cp:revision>
  <dcterms:modified xsi:type="dcterms:W3CDTF">2021-02-01T21:39:59Z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a50c1cd5-0f70-48ea-8451-b8e14ff0db1e</vt:lpwstr>
  </property>
</Properties>
</file>