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ink/ink1.xml" ContentType="application/inkml+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156"/>
  </p:notesMasterIdLst>
  <p:sldIdLst>
    <p:sldId id="256" r:id="rId6"/>
    <p:sldId id="302" r:id="rId7"/>
    <p:sldId id="473" r:id="rId8"/>
    <p:sldId id="303" r:id="rId9"/>
    <p:sldId id="404" r:id="rId10"/>
    <p:sldId id="611" r:id="rId11"/>
    <p:sldId id="533" r:id="rId12"/>
    <p:sldId id="373" r:id="rId13"/>
    <p:sldId id="364" r:id="rId14"/>
    <p:sldId id="453" r:id="rId15"/>
    <p:sldId id="470" r:id="rId16"/>
    <p:sldId id="365" r:id="rId17"/>
    <p:sldId id="577" r:id="rId18"/>
    <p:sldId id="574" r:id="rId19"/>
    <p:sldId id="680" r:id="rId20"/>
    <p:sldId id="491" r:id="rId21"/>
    <p:sldId id="692" r:id="rId22"/>
    <p:sldId id="487" r:id="rId23"/>
    <p:sldId id="660" r:id="rId24"/>
    <p:sldId id="661" r:id="rId25"/>
    <p:sldId id="472" r:id="rId26"/>
    <p:sldId id="504" r:id="rId27"/>
    <p:sldId id="354" r:id="rId28"/>
    <p:sldId id="662" r:id="rId29"/>
    <p:sldId id="485" r:id="rId30"/>
    <p:sldId id="463" r:id="rId31"/>
    <p:sldId id="681" r:id="rId32"/>
    <p:sldId id="620" r:id="rId33"/>
    <p:sldId id="420" r:id="rId34"/>
    <p:sldId id="612" r:id="rId35"/>
    <p:sldId id="471" r:id="rId36"/>
    <p:sldId id="693" r:id="rId37"/>
    <p:sldId id="392" r:id="rId38"/>
    <p:sldId id="350" r:id="rId39"/>
    <p:sldId id="703" r:id="rId40"/>
    <p:sldId id="351" r:id="rId41"/>
    <p:sldId id="695" r:id="rId42"/>
    <p:sldId id="265" r:id="rId43"/>
    <p:sldId id="698" r:id="rId44"/>
    <p:sldId id="694" r:id="rId45"/>
    <p:sldId id="271" r:id="rId46"/>
    <p:sldId id="482" r:id="rId47"/>
    <p:sldId id="358" r:id="rId48"/>
    <p:sldId id="359" r:id="rId49"/>
    <p:sldId id="535" r:id="rId50"/>
    <p:sldId id="696" r:id="rId51"/>
    <p:sldId id="450" r:id="rId52"/>
    <p:sldId id="295" r:id="rId53"/>
    <p:sldId id="697" r:id="rId54"/>
    <p:sldId id="452" r:id="rId55"/>
    <p:sldId id="618" r:id="rId56"/>
    <p:sldId id="439" r:id="rId57"/>
    <p:sldId id="666" r:id="rId58"/>
    <p:sldId id="407" r:id="rId59"/>
    <p:sldId id="668" r:id="rId60"/>
    <p:sldId id="286" r:id="rId61"/>
    <p:sldId id="663" r:id="rId62"/>
    <p:sldId id="623" r:id="rId63"/>
    <p:sldId id="340" r:id="rId64"/>
    <p:sldId id="613" r:id="rId65"/>
    <p:sldId id="477" r:id="rId66"/>
    <p:sldId id="372" r:id="rId67"/>
    <p:sldId id="593" r:id="rId68"/>
    <p:sldId id="396" r:id="rId69"/>
    <p:sldId id="699" r:id="rId70"/>
    <p:sldId id="704" r:id="rId71"/>
    <p:sldId id="706" r:id="rId72"/>
    <p:sldId id="705" r:id="rId73"/>
    <p:sldId id="542" r:id="rId74"/>
    <p:sldId id="587" r:id="rId75"/>
    <p:sldId id="707" r:id="rId76"/>
    <p:sldId id="710" r:id="rId77"/>
    <p:sldId id="544" r:id="rId78"/>
    <p:sldId id="546" r:id="rId79"/>
    <p:sldId id="548" r:id="rId80"/>
    <p:sldId id="711" r:id="rId81"/>
    <p:sldId id="588" r:id="rId82"/>
    <p:sldId id="713" r:id="rId83"/>
    <p:sldId id="712" r:id="rId84"/>
    <p:sldId id="714" r:id="rId85"/>
    <p:sldId id="715" r:id="rId86"/>
    <p:sldId id="716" r:id="rId87"/>
    <p:sldId id="589" r:id="rId88"/>
    <p:sldId id="443" r:id="rId89"/>
    <p:sldId id="467" r:id="rId90"/>
    <p:sldId id="462" r:id="rId91"/>
    <p:sldId id="374" r:id="rId92"/>
    <p:sldId id="601" r:id="rId93"/>
    <p:sldId id="501" r:id="rId94"/>
    <p:sldId id="502" r:id="rId95"/>
    <p:sldId id="446" r:id="rId96"/>
    <p:sldId id="484" r:id="rId97"/>
    <p:sldId id="540" r:id="rId98"/>
    <p:sldId id="516" r:id="rId99"/>
    <p:sldId id="579" r:id="rId100"/>
    <p:sldId id="582" r:id="rId101"/>
    <p:sldId id="583" r:id="rId102"/>
    <p:sldId id="555" r:id="rId103"/>
    <p:sldId id="329" r:id="rId104"/>
    <p:sldId id="669" r:id="rId105"/>
    <p:sldId id="563" r:id="rId106"/>
    <p:sldId id="664" r:id="rId107"/>
    <p:sldId id="626" r:id="rId108"/>
    <p:sldId id="584" r:id="rId109"/>
    <p:sldId id="615" r:id="rId110"/>
    <p:sldId id="596" r:id="rId111"/>
    <p:sldId id="595" r:id="rId112"/>
    <p:sldId id="667" r:id="rId113"/>
    <p:sldId id="700" r:id="rId114"/>
    <p:sldId id="701" r:id="rId115"/>
    <p:sldId id="723" r:id="rId116"/>
    <p:sldId id="567" r:id="rId117"/>
    <p:sldId id="727" r:id="rId118"/>
    <p:sldId id="684" r:id="rId119"/>
    <p:sldId id="610" r:id="rId120"/>
    <p:sldId id="724" r:id="rId121"/>
    <p:sldId id="686" r:id="rId122"/>
    <p:sldId id="569" r:id="rId123"/>
    <p:sldId id="599" r:id="rId124"/>
    <p:sldId id="689" r:id="rId125"/>
    <p:sldId id="609" r:id="rId126"/>
    <p:sldId id="720" r:id="rId127"/>
    <p:sldId id="690" r:id="rId128"/>
    <p:sldId id="505" r:id="rId129"/>
    <p:sldId id="600" r:id="rId130"/>
    <p:sldId id="670" r:id="rId131"/>
    <p:sldId id="635" r:id="rId132"/>
    <p:sldId id="665" r:id="rId133"/>
    <p:sldId id="629" r:id="rId134"/>
    <p:sldId id="616" r:id="rId135"/>
    <p:sldId id="483" r:id="rId136"/>
    <p:sldId id="654" r:id="rId137"/>
    <p:sldId id="656" r:id="rId138"/>
    <p:sldId id="643" r:id="rId139"/>
    <p:sldId id="657" r:id="rId140"/>
    <p:sldId id="687" r:id="rId141"/>
    <p:sldId id="653" r:id="rId142"/>
    <p:sldId id="495" r:id="rId143"/>
    <p:sldId id="651" r:id="rId144"/>
    <p:sldId id="659" r:id="rId145"/>
    <p:sldId id="496" r:id="rId146"/>
    <p:sldId id="503" r:id="rId147"/>
    <p:sldId id="650" r:id="rId148"/>
    <p:sldId id="647" r:id="rId149"/>
    <p:sldId id="648" r:id="rId150"/>
    <p:sldId id="717" r:id="rId151"/>
    <p:sldId id="658" r:id="rId152"/>
    <p:sldId id="337" r:id="rId153"/>
    <p:sldId id="534" r:id="rId154"/>
    <p:sldId id="619" r:id="rId1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64C43C-6425-35F1-A910-1896E6ED08C3}" name="Higgins, Misty - Division of Academic Program Standards" initials="HMDoAPS" userId="S::Misty.Higgins@education.ky.gov::d003460c-33fe-4915-8b5f-f22610d64b75" providerId="AD"/>
  <p188:author id="{5BD90D4C-25CF-D8C0-EF06-27663B70180B}" name="Perkins, Jacob - Division of Communications" initials="JP" userId="S::Jacob.Perkins@education.ky.gov::c40ba2c0-b4ef-4c71-9781-8024fdc37b7e" providerId="AD"/>
  <p188:author id="{C0C02F69-9E63-3AE9-50DA-E56228DBB3C1}" name="Baker, Erica - Division of Academic Program Standards" initials="EB" userId="S::erica.baker@education.ky.gov::35536a0b-65bb-47a2-a561-69f5ac603f42" providerId="AD"/>
  <p188:author id="{015BF29C-56B1-2CB0-31E3-5347F1EC13FA}" name="Placido, Tabor - Office of Teaching and Learning" initials="TP" userId="S::tabor.placido@education.ky.gov::86d704ee-a297-4cdb-9fcb-094311e05f37" providerId="AD"/>
  <p188:author id="{2EC51DC6-484C-6842-60F8-84C3C54B3885}" name="Prewitt, Amanda - Division of Academic Program Standards" initials="PS" userId="S::amanda.prewitt@education.ky.gov::e2648290-b429-42ac-9e5f-b8ae771bd4ba" providerId="AD"/>
  <p188:author id="{B295C1DE-6BDF-55AF-E374-9C716836EE43}" name="Clouse, Thomas - Division of Academic Program Standards" initials="CS" userId="S::thomas.clouse@education.ky.gov::d46703da-1c68-4b07-bf00-3c53a16c37df" providerId="AD"/>
  <p188:author id="{C3D873E3-4DC4-748B-D574-646FE133D5AE}" name="Turner, Rosalind - Division of Communications" initials="TC" userId="S::rosalind.turner@education.ky.gov::7c9c7ca7-1d99-46ec-ad67-a660f1da40f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E5C"/>
    <a:srgbClr val="729C9B"/>
    <a:srgbClr val="83989C"/>
    <a:srgbClr val="ECEBE9"/>
    <a:srgbClr val="C55A11"/>
    <a:srgbClr val="00848E"/>
    <a:srgbClr val="4472C4"/>
    <a:srgbClr val="51811D"/>
    <a:srgbClr val="000000"/>
    <a:srgbClr val="7575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1B1DC8-F947-4BAF-8FF7-69109115E198}" v="3862" dt="2025-01-07T13:25:25.0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58596" autoAdjust="0"/>
  </p:normalViewPr>
  <p:slideViewPr>
    <p:cSldViewPr snapToGrid="0">
      <p:cViewPr varScale="1">
        <p:scale>
          <a:sx n="35" d="100"/>
          <a:sy n="35" d="100"/>
        </p:scale>
        <p:origin x="1469"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theme" Target="theme/theme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1.xml"/><Relationship Id="rId95" Type="http://schemas.openxmlformats.org/officeDocument/2006/relationships/slide" Target="slides/slide90.xml"/><Relationship Id="rId160" Type="http://schemas.openxmlformats.org/officeDocument/2006/relationships/tableStyles" Target="tableStyles.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notesMaster" Target="notesMasters/notesMaster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microsoft.com/office/2018/10/relationships/authors" Target="author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4" Type="http://schemas.openxmlformats.org/officeDocument/2006/relationships/customXml" Target="../customXml/item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D2818A-3E39-42E2-BB1F-38C938B3903E}"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AC2CD25A-5E62-4C0D-914E-203CF45749A3}">
      <dgm:prSet/>
      <dgm:spPr/>
      <dgm:t>
        <a:bodyPr/>
        <a:lstStyle/>
        <a:p>
          <a:endParaRPr lang="en-US"/>
        </a:p>
      </dgm:t>
    </dgm:pt>
    <dgm:pt modelId="{5DC0253A-3A19-4DCB-BE2A-4BF2C79EC80C}" type="parTrans" cxnId="{7EC87F07-A6DE-4687-8482-D5DF713CA825}">
      <dgm:prSet/>
      <dgm:spPr/>
      <dgm:t>
        <a:bodyPr/>
        <a:lstStyle/>
        <a:p>
          <a:endParaRPr lang="en-US"/>
        </a:p>
      </dgm:t>
    </dgm:pt>
    <dgm:pt modelId="{CD2A2209-4201-4A84-AF00-7DC5857E8D7D}" type="sibTrans" cxnId="{7EC87F07-A6DE-4687-8482-D5DF713CA825}">
      <dgm:prSet/>
      <dgm:spPr/>
      <dgm:t>
        <a:bodyPr/>
        <a:lstStyle/>
        <a:p>
          <a:endParaRPr lang="en-US"/>
        </a:p>
      </dgm:t>
    </dgm:pt>
    <dgm:pt modelId="{4194D25D-A1E5-4DBA-90BA-F5C356FA4B77}">
      <dgm:prSet/>
      <dgm:spPr/>
      <dgm:t>
        <a:bodyPr/>
        <a:lstStyle/>
        <a:p>
          <a:endParaRPr lang="en-US"/>
        </a:p>
      </dgm:t>
    </dgm:pt>
    <dgm:pt modelId="{EBBC5D77-5271-4040-A0FA-B84610D1E531}" type="parTrans" cxnId="{22AA105F-1558-4F4B-8133-133D85683CD0}">
      <dgm:prSet/>
      <dgm:spPr/>
      <dgm:t>
        <a:bodyPr/>
        <a:lstStyle/>
        <a:p>
          <a:endParaRPr lang="en-US"/>
        </a:p>
      </dgm:t>
    </dgm:pt>
    <dgm:pt modelId="{A4EE4FAF-0450-4D1B-8C6F-E72537AF9EA1}" type="sibTrans" cxnId="{22AA105F-1558-4F4B-8133-133D85683CD0}">
      <dgm:prSet/>
      <dgm:spPr/>
      <dgm:t>
        <a:bodyPr/>
        <a:lstStyle/>
        <a:p>
          <a:endParaRPr lang="en-US"/>
        </a:p>
      </dgm:t>
    </dgm:pt>
    <dgm:pt modelId="{67AE1EB9-09B2-42E0-87E0-739A8A6FBB96}">
      <dgm:prSet/>
      <dgm:spPr/>
      <dgm:t>
        <a:bodyPr/>
        <a:lstStyle/>
        <a:p>
          <a:endParaRPr lang="en-US"/>
        </a:p>
      </dgm:t>
    </dgm:pt>
    <dgm:pt modelId="{7552CF61-0157-488C-837A-C053F8D5FE2B}" type="parTrans" cxnId="{565B83C1-90D9-4612-838D-D10F64D973D1}">
      <dgm:prSet/>
      <dgm:spPr/>
      <dgm:t>
        <a:bodyPr/>
        <a:lstStyle/>
        <a:p>
          <a:endParaRPr lang="en-US"/>
        </a:p>
      </dgm:t>
    </dgm:pt>
    <dgm:pt modelId="{EEFFE2BE-BC2A-4F67-B3D2-921144D221B8}" type="sibTrans" cxnId="{565B83C1-90D9-4612-838D-D10F64D973D1}">
      <dgm:prSet/>
      <dgm:spPr/>
      <dgm:t>
        <a:bodyPr/>
        <a:lstStyle/>
        <a:p>
          <a:endParaRPr lang="en-US"/>
        </a:p>
      </dgm:t>
    </dgm:pt>
    <dgm:pt modelId="{4F62795B-8DB7-4C23-8E05-CB00EA7E77F3}">
      <dgm:prSet/>
      <dgm:spPr/>
      <dgm:t>
        <a:bodyPr/>
        <a:lstStyle/>
        <a:p>
          <a:endParaRPr lang="en-US"/>
        </a:p>
      </dgm:t>
    </dgm:pt>
    <dgm:pt modelId="{D3444F91-A01B-45C3-9BEA-896ABA968CA2}" type="parTrans" cxnId="{FD1D348B-E270-461B-B846-A8FAFE4FD322}">
      <dgm:prSet/>
      <dgm:spPr/>
      <dgm:t>
        <a:bodyPr/>
        <a:lstStyle/>
        <a:p>
          <a:endParaRPr lang="en-US"/>
        </a:p>
      </dgm:t>
    </dgm:pt>
    <dgm:pt modelId="{A15172A6-FFA6-4A40-8D10-092F753F6469}" type="sibTrans" cxnId="{FD1D348B-E270-461B-B846-A8FAFE4FD322}">
      <dgm:prSet/>
      <dgm:spPr/>
      <dgm:t>
        <a:bodyPr/>
        <a:lstStyle/>
        <a:p>
          <a:endParaRPr lang="en-US"/>
        </a:p>
      </dgm:t>
    </dgm:pt>
    <dgm:pt modelId="{97CA458B-A13A-4F10-AA0E-5BD40480239C}" type="pres">
      <dgm:prSet presAssocID="{2AD2818A-3E39-42E2-BB1F-38C938B3903E}" presName="vert0" presStyleCnt="0">
        <dgm:presLayoutVars>
          <dgm:dir/>
          <dgm:animOne val="branch"/>
          <dgm:animLvl val="lvl"/>
        </dgm:presLayoutVars>
      </dgm:prSet>
      <dgm:spPr/>
    </dgm:pt>
    <dgm:pt modelId="{0064FD05-FC51-4AF3-B190-B9D403355580}" type="pres">
      <dgm:prSet presAssocID="{AC2CD25A-5E62-4C0D-914E-203CF45749A3}" presName="thickLine" presStyleLbl="alignNode1" presStyleIdx="0" presStyleCnt="4"/>
      <dgm:spPr/>
    </dgm:pt>
    <dgm:pt modelId="{8C3F61A0-CE6B-4077-BFE6-BD14B4AF9BD8}" type="pres">
      <dgm:prSet presAssocID="{AC2CD25A-5E62-4C0D-914E-203CF45749A3}" presName="horz1" presStyleCnt="0"/>
      <dgm:spPr/>
    </dgm:pt>
    <dgm:pt modelId="{0062DB96-8147-41D3-BF13-EE47FC998416}" type="pres">
      <dgm:prSet presAssocID="{AC2CD25A-5E62-4C0D-914E-203CF45749A3}" presName="tx1" presStyleLbl="revTx" presStyleIdx="0" presStyleCnt="4"/>
      <dgm:spPr/>
    </dgm:pt>
    <dgm:pt modelId="{40620857-6B19-4FBA-80C9-C15C10227F43}" type="pres">
      <dgm:prSet presAssocID="{AC2CD25A-5E62-4C0D-914E-203CF45749A3}" presName="vert1" presStyleCnt="0"/>
      <dgm:spPr/>
    </dgm:pt>
    <dgm:pt modelId="{2A56EC51-4603-4C75-AB85-C4BBEE5C2FC6}" type="pres">
      <dgm:prSet presAssocID="{4194D25D-A1E5-4DBA-90BA-F5C356FA4B77}" presName="thickLine" presStyleLbl="alignNode1" presStyleIdx="1" presStyleCnt="4"/>
      <dgm:spPr/>
    </dgm:pt>
    <dgm:pt modelId="{DB8222C5-657F-4C20-AEC0-FF3004B3587A}" type="pres">
      <dgm:prSet presAssocID="{4194D25D-A1E5-4DBA-90BA-F5C356FA4B77}" presName="horz1" presStyleCnt="0"/>
      <dgm:spPr/>
    </dgm:pt>
    <dgm:pt modelId="{69E98EC6-9A41-4911-AD80-45B9A0A82C40}" type="pres">
      <dgm:prSet presAssocID="{4194D25D-A1E5-4DBA-90BA-F5C356FA4B77}" presName="tx1" presStyleLbl="revTx" presStyleIdx="1" presStyleCnt="4"/>
      <dgm:spPr/>
    </dgm:pt>
    <dgm:pt modelId="{B59BA929-BC0E-4180-A1AE-E91E9429624A}" type="pres">
      <dgm:prSet presAssocID="{4194D25D-A1E5-4DBA-90BA-F5C356FA4B77}" presName="vert1" presStyleCnt="0"/>
      <dgm:spPr/>
    </dgm:pt>
    <dgm:pt modelId="{56BD8147-8514-401D-9D2B-E7B4831822E1}" type="pres">
      <dgm:prSet presAssocID="{67AE1EB9-09B2-42E0-87E0-739A8A6FBB96}" presName="thickLine" presStyleLbl="alignNode1" presStyleIdx="2" presStyleCnt="4"/>
      <dgm:spPr/>
    </dgm:pt>
    <dgm:pt modelId="{D1FBB296-945D-4454-8E1D-CCD92ADBB7DE}" type="pres">
      <dgm:prSet presAssocID="{67AE1EB9-09B2-42E0-87E0-739A8A6FBB96}" presName="horz1" presStyleCnt="0"/>
      <dgm:spPr/>
    </dgm:pt>
    <dgm:pt modelId="{7A3D0990-BC47-480D-9C2C-14C1750A3E73}" type="pres">
      <dgm:prSet presAssocID="{67AE1EB9-09B2-42E0-87E0-739A8A6FBB96}" presName="tx1" presStyleLbl="revTx" presStyleIdx="2" presStyleCnt="4"/>
      <dgm:spPr/>
    </dgm:pt>
    <dgm:pt modelId="{8CD4F641-3759-46AD-BA59-4916D0EB27C4}" type="pres">
      <dgm:prSet presAssocID="{67AE1EB9-09B2-42E0-87E0-739A8A6FBB96}" presName="vert1" presStyleCnt="0"/>
      <dgm:spPr/>
    </dgm:pt>
    <dgm:pt modelId="{9C68A0C3-6766-4721-883B-2D877F4C5A06}" type="pres">
      <dgm:prSet presAssocID="{4F62795B-8DB7-4C23-8E05-CB00EA7E77F3}" presName="thickLine" presStyleLbl="alignNode1" presStyleIdx="3" presStyleCnt="4"/>
      <dgm:spPr/>
    </dgm:pt>
    <dgm:pt modelId="{D6906C1E-9AAB-4AFC-B455-1C5882883300}" type="pres">
      <dgm:prSet presAssocID="{4F62795B-8DB7-4C23-8E05-CB00EA7E77F3}" presName="horz1" presStyleCnt="0"/>
      <dgm:spPr/>
    </dgm:pt>
    <dgm:pt modelId="{9A91F243-29A3-412E-8653-AF44FAE882DA}" type="pres">
      <dgm:prSet presAssocID="{4F62795B-8DB7-4C23-8E05-CB00EA7E77F3}" presName="tx1" presStyleLbl="revTx" presStyleIdx="3" presStyleCnt="4"/>
      <dgm:spPr/>
    </dgm:pt>
    <dgm:pt modelId="{F47CC030-DB23-45BA-869A-46EB64A43673}" type="pres">
      <dgm:prSet presAssocID="{4F62795B-8DB7-4C23-8E05-CB00EA7E77F3}" presName="vert1" presStyleCnt="0"/>
      <dgm:spPr/>
    </dgm:pt>
  </dgm:ptLst>
  <dgm:cxnLst>
    <dgm:cxn modelId="{7EC87F07-A6DE-4687-8482-D5DF713CA825}" srcId="{2AD2818A-3E39-42E2-BB1F-38C938B3903E}" destId="{AC2CD25A-5E62-4C0D-914E-203CF45749A3}" srcOrd="0" destOrd="0" parTransId="{5DC0253A-3A19-4DCB-BE2A-4BF2C79EC80C}" sibTransId="{CD2A2209-4201-4A84-AF00-7DC5857E8D7D}"/>
    <dgm:cxn modelId="{C136900D-21B1-4C43-892F-4D19AEFF4C9F}" type="presOf" srcId="{AC2CD25A-5E62-4C0D-914E-203CF45749A3}" destId="{0062DB96-8147-41D3-BF13-EE47FC998416}" srcOrd="0" destOrd="0" presId="urn:microsoft.com/office/officeart/2008/layout/LinedList"/>
    <dgm:cxn modelId="{22AA105F-1558-4F4B-8133-133D85683CD0}" srcId="{2AD2818A-3E39-42E2-BB1F-38C938B3903E}" destId="{4194D25D-A1E5-4DBA-90BA-F5C356FA4B77}" srcOrd="1" destOrd="0" parTransId="{EBBC5D77-5271-4040-A0FA-B84610D1E531}" sibTransId="{A4EE4FAF-0450-4D1B-8C6F-E72537AF9EA1}"/>
    <dgm:cxn modelId="{F054DF44-FCA8-4769-B748-B7BF962FA239}" type="presOf" srcId="{4F62795B-8DB7-4C23-8E05-CB00EA7E77F3}" destId="{9A91F243-29A3-412E-8653-AF44FAE882DA}" srcOrd="0" destOrd="0" presId="urn:microsoft.com/office/officeart/2008/layout/LinedList"/>
    <dgm:cxn modelId="{FD1D348B-E270-461B-B846-A8FAFE4FD322}" srcId="{2AD2818A-3E39-42E2-BB1F-38C938B3903E}" destId="{4F62795B-8DB7-4C23-8E05-CB00EA7E77F3}" srcOrd="3" destOrd="0" parTransId="{D3444F91-A01B-45C3-9BEA-896ABA968CA2}" sibTransId="{A15172A6-FFA6-4A40-8D10-092F753F6469}"/>
    <dgm:cxn modelId="{D7418EB6-D9EE-40A9-B2EB-46692C6438EA}" type="presOf" srcId="{4194D25D-A1E5-4DBA-90BA-F5C356FA4B77}" destId="{69E98EC6-9A41-4911-AD80-45B9A0A82C40}" srcOrd="0" destOrd="0" presId="urn:microsoft.com/office/officeart/2008/layout/LinedList"/>
    <dgm:cxn modelId="{8A5F17BB-F3F0-4CBF-AA41-0F4CF67566C1}" type="presOf" srcId="{2AD2818A-3E39-42E2-BB1F-38C938B3903E}" destId="{97CA458B-A13A-4F10-AA0E-5BD40480239C}" srcOrd="0" destOrd="0" presId="urn:microsoft.com/office/officeart/2008/layout/LinedList"/>
    <dgm:cxn modelId="{565B83C1-90D9-4612-838D-D10F64D973D1}" srcId="{2AD2818A-3E39-42E2-BB1F-38C938B3903E}" destId="{67AE1EB9-09B2-42E0-87E0-739A8A6FBB96}" srcOrd="2" destOrd="0" parTransId="{7552CF61-0157-488C-837A-C053F8D5FE2B}" sibTransId="{EEFFE2BE-BC2A-4F67-B3D2-921144D221B8}"/>
    <dgm:cxn modelId="{6A3783E0-94D2-436B-924A-F52B434AC839}" type="presOf" srcId="{67AE1EB9-09B2-42E0-87E0-739A8A6FBB96}" destId="{7A3D0990-BC47-480D-9C2C-14C1750A3E73}" srcOrd="0" destOrd="0" presId="urn:microsoft.com/office/officeart/2008/layout/LinedList"/>
    <dgm:cxn modelId="{5541CC7F-1607-4E2F-8C9C-97C2FAB9C668}" type="presParOf" srcId="{97CA458B-A13A-4F10-AA0E-5BD40480239C}" destId="{0064FD05-FC51-4AF3-B190-B9D403355580}" srcOrd="0" destOrd="0" presId="urn:microsoft.com/office/officeart/2008/layout/LinedList"/>
    <dgm:cxn modelId="{ACA6F381-0123-4801-9FB4-ABBC30BF73A5}" type="presParOf" srcId="{97CA458B-A13A-4F10-AA0E-5BD40480239C}" destId="{8C3F61A0-CE6B-4077-BFE6-BD14B4AF9BD8}" srcOrd="1" destOrd="0" presId="urn:microsoft.com/office/officeart/2008/layout/LinedList"/>
    <dgm:cxn modelId="{58A912B7-4551-4839-94F9-DF93AEFA14C3}" type="presParOf" srcId="{8C3F61A0-CE6B-4077-BFE6-BD14B4AF9BD8}" destId="{0062DB96-8147-41D3-BF13-EE47FC998416}" srcOrd="0" destOrd="0" presId="urn:microsoft.com/office/officeart/2008/layout/LinedList"/>
    <dgm:cxn modelId="{F13512B5-907A-4889-9938-36F77FFFEEF1}" type="presParOf" srcId="{8C3F61A0-CE6B-4077-BFE6-BD14B4AF9BD8}" destId="{40620857-6B19-4FBA-80C9-C15C10227F43}" srcOrd="1" destOrd="0" presId="urn:microsoft.com/office/officeart/2008/layout/LinedList"/>
    <dgm:cxn modelId="{53988299-E3D5-4EC8-924A-444E36E35B7B}" type="presParOf" srcId="{97CA458B-A13A-4F10-AA0E-5BD40480239C}" destId="{2A56EC51-4603-4C75-AB85-C4BBEE5C2FC6}" srcOrd="2" destOrd="0" presId="urn:microsoft.com/office/officeart/2008/layout/LinedList"/>
    <dgm:cxn modelId="{54897754-91AC-4485-BBE3-123216D10C89}" type="presParOf" srcId="{97CA458B-A13A-4F10-AA0E-5BD40480239C}" destId="{DB8222C5-657F-4C20-AEC0-FF3004B3587A}" srcOrd="3" destOrd="0" presId="urn:microsoft.com/office/officeart/2008/layout/LinedList"/>
    <dgm:cxn modelId="{A337C7CA-0136-45F1-B92E-4403956495A9}" type="presParOf" srcId="{DB8222C5-657F-4C20-AEC0-FF3004B3587A}" destId="{69E98EC6-9A41-4911-AD80-45B9A0A82C40}" srcOrd="0" destOrd="0" presId="urn:microsoft.com/office/officeart/2008/layout/LinedList"/>
    <dgm:cxn modelId="{616F5F2F-8DAB-4606-98A7-8EC2E0540665}" type="presParOf" srcId="{DB8222C5-657F-4C20-AEC0-FF3004B3587A}" destId="{B59BA929-BC0E-4180-A1AE-E91E9429624A}" srcOrd="1" destOrd="0" presId="urn:microsoft.com/office/officeart/2008/layout/LinedList"/>
    <dgm:cxn modelId="{14A68F5D-062A-4C00-AB38-893B493B8CD5}" type="presParOf" srcId="{97CA458B-A13A-4F10-AA0E-5BD40480239C}" destId="{56BD8147-8514-401D-9D2B-E7B4831822E1}" srcOrd="4" destOrd="0" presId="urn:microsoft.com/office/officeart/2008/layout/LinedList"/>
    <dgm:cxn modelId="{676FC247-1A6B-4696-99FD-C5ADDEFC19BA}" type="presParOf" srcId="{97CA458B-A13A-4F10-AA0E-5BD40480239C}" destId="{D1FBB296-945D-4454-8E1D-CCD92ADBB7DE}" srcOrd="5" destOrd="0" presId="urn:microsoft.com/office/officeart/2008/layout/LinedList"/>
    <dgm:cxn modelId="{529395FD-493C-4AF5-A784-CCD1EDD79728}" type="presParOf" srcId="{D1FBB296-945D-4454-8E1D-CCD92ADBB7DE}" destId="{7A3D0990-BC47-480D-9C2C-14C1750A3E73}" srcOrd="0" destOrd="0" presId="urn:microsoft.com/office/officeart/2008/layout/LinedList"/>
    <dgm:cxn modelId="{8BFE875E-3C89-4F7F-A564-F056212441F4}" type="presParOf" srcId="{D1FBB296-945D-4454-8E1D-CCD92ADBB7DE}" destId="{8CD4F641-3759-46AD-BA59-4916D0EB27C4}" srcOrd="1" destOrd="0" presId="urn:microsoft.com/office/officeart/2008/layout/LinedList"/>
    <dgm:cxn modelId="{E82CA9F2-8FD9-4CA7-9EAE-CDDFF8DA789D}" type="presParOf" srcId="{97CA458B-A13A-4F10-AA0E-5BD40480239C}" destId="{9C68A0C3-6766-4721-883B-2D877F4C5A06}" srcOrd="6" destOrd="0" presId="urn:microsoft.com/office/officeart/2008/layout/LinedList"/>
    <dgm:cxn modelId="{E9BB1906-F830-4637-86B6-1975336C7862}" type="presParOf" srcId="{97CA458B-A13A-4F10-AA0E-5BD40480239C}" destId="{D6906C1E-9AAB-4AFC-B455-1C5882883300}" srcOrd="7" destOrd="0" presId="urn:microsoft.com/office/officeart/2008/layout/LinedList"/>
    <dgm:cxn modelId="{7099AE42-25AD-4C5A-A313-6F25A930BD68}" type="presParOf" srcId="{D6906C1E-9AAB-4AFC-B455-1C5882883300}" destId="{9A91F243-29A3-412E-8653-AF44FAE882DA}" srcOrd="0" destOrd="0" presId="urn:microsoft.com/office/officeart/2008/layout/LinedList"/>
    <dgm:cxn modelId="{D1CF0DD6-8227-4FE4-A125-5780B7A80C83}" type="presParOf" srcId="{D6906C1E-9AAB-4AFC-B455-1C5882883300}" destId="{F47CC030-DB23-45BA-869A-46EB64A43673}"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64FD05-FC51-4AF3-B190-B9D403355580}">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62DB96-8147-41D3-BF13-EE47FC998416}">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kern="1200"/>
        </a:p>
      </dsp:txBody>
      <dsp:txXfrm>
        <a:off x="0" y="0"/>
        <a:ext cx="6900512" cy="1384035"/>
      </dsp:txXfrm>
    </dsp:sp>
    <dsp:sp modelId="{2A56EC51-4603-4C75-AB85-C4BBEE5C2FC6}">
      <dsp:nvSpPr>
        <dsp:cNvPr id="0" name=""/>
        <dsp:cNvSpPr/>
      </dsp:nvSpPr>
      <dsp:spPr>
        <a:xfrm>
          <a:off x="0" y="1384035"/>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E98EC6-9A41-4911-AD80-45B9A0A82C40}">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kern="1200"/>
        </a:p>
      </dsp:txBody>
      <dsp:txXfrm>
        <a:off x="0" y="1384035"/>
        <a:ext cx="6900512" cy="1384035"/>
      </dsp:txXfrm>
    </dsp:sp>
    <dsp:sp modelId="{56BD8147-8514-401D-9D2B-E7B4831822E1}">
      <dsp:nvSpPr>
        <dsp:cNvPr id="0" name=""/>
        <dsp:cNvSpPr/>
      </dsp:nvSpPr>
      <dsp:spPr>
        <a:xfrm>
          <a:off x="0" y="2768070"/>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3D0990-BC47-480D-9C2C-14C1750A3E73}">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kern="1200"/>
        </a:p>
      </dsp:txBody>
      <dsp:txXfrm>
        <a:off x="0" y="2768070"/>
        <a:ext cx="6900512" cy="1384035"/>
      </dsp:txXfrm>
    </dsp:sp>
    <dsp:sp modelId="{9C68A0C3-6766-4721-883B-2D877F4C5A06}">
      <dsp:nvSpPr>
        <dsp:cNvPr id="0" name=""/>
        <dsp:cNvSpPr/>
      </dsp:nvSpPr>
      <dsp:spPr>
        <a:xfrm>
          <a:off x="0" y="4152105"/>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91F243-29A3-412E-8653-AF44FAE882DA}">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kern="1200"/>
        </a:p>
      </dsp:txBody>
      <dsp:txXfrm>
        <a:off x="0" y="4152105"/>
        <a:ext cx="6900512" cy="138403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3T17:44:47.590"/>
    </inkml:context>
    <inkml:brush xml:id="br0">
      <inkml:brushProperty name="width" value="0.035" units="cm"/>
      <inkml:brushProperty name="height" value="0.035" units="cm"/>
    </inkml:brush>
  </inkml:definitions>
  <inkml:trace contextRef="#ctx0" brushRef="#br0">1 0 24575,'0'12'-8191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907E67-4FCA-4A87-9300-E49724776B8C}" type="datetimeFigureOut">
              <a:rPr lang="en-US" smtClean="0"/>
              <a:t>3/12/2026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2FB3BF-3714-49A2-AA8B-040CF7F88068}" type="slidenum">
              <a:rPr lang="en-US" smtClean="0"/>
              <a:t>‹#›</a:t>
            </a:fld>
            <a:endParaRPr lang="en-US"/>
          </a:p>
        </p:txBody>
      </p:sp>
    </p:spTree>
    <p:extLst>
      <p:ext uri="{BB962C8B-B14F-4D97-AF65-F5344CB8AC3E}">
        <p14:creationId xmlns:p14="http://schemas.microsoft.com/office/powerpoint/2010/main" val="3601143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nap.nationalacademies.org/catalog/13165/a-framework-for-k-12-science-education-practices-crosscutting-concepts"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www.openscied.org/wp-content/uploads/2023/12/OpenSciEd-Communicating-in-Scientific-Ways-Poster-August-2020.pdf"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www.education.ky.gov/curriculum/standards/kyacadstand/Documents/Kentucky_Academic_Standards_for_Science_2022.pdf"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Times New Roman" panose="02020603050405020304" pitchFamily="18" charset="0"/>
              </a:rPr>
              <a:t>Officially welcome the participants. Introduce yourself (if necessary). Provide an opportunity for participants to introduce themselves and engage in a community building activity that is suitable for the needs of the group.</a:t>
            </a:r>
          </a:p>
          <a:p>
            <a:pPr algn="l"/>
            <a:endParaRPr lang="en-US" b="0" i="0" dirty="0">
              <a:solidFill>
                <a:srgbClr val="000000"/>
              </a:solidFill>
              <a:effectLst/>
              <a:latin typeface="Times New Roman" panose="02020603050405020304" pitchFamily="18" charset="0"/>
            </a:endParaRPr>
          </a:p>
          <a:p>
            <a:pPr algn="l"/>
            <a:r>
              <a:rPr lang="en-US" b="1" i="0" dirty="0">
                <a:solidFill>
                  <a:srgbClr val="000000"/>
                </a:solidFill>
                <a:effectLst/>
                <a:latin typeface="Times New Roman" panose="02020603050405020304" pitchFamily="18" charset="0"/>
              </a:rPr>
              <a:t>Explain:</a:t>
            </a:r>
          </a:p>
          <a:p>
            <a:pPr algn="l"/>
            <a:r>
              <a:rPr lang="en-US" b="0" i="0" dirty="0">
                <a:solidFill>
                  <a:srgbClr val="000000"/>
                </a:solidFill>
                <a:effectLst/>
                <a:latin typeface="Times New Roman" panose="02020603050405020304" pitchFamily="18" charset="0"/>
              </a:rPr>
              <a:t>This module is intended to build or reinforce your understanding on using an anchoring phenomenon to drive three-dimensional teaching and learning.</a:t>
            </a:r>
          </a:p>
          <a:p>
            <a:pPr algn="l"/>
            <a:endParaRPr lang="en-US" b="0" i="0" dirty="0">
              <a:solidFill>
                <a:srgbClr val="000000"/>
              </a:solidFill>
              <a:effectLst/>
              <a:latin typeface="Times New Roman" panose="02020603050405020304" pitchFamily="18" charset="0"/>
            </a:endParaRPr>
          </a:p>
          <a:p>
            <a:pPr algn="l"/>
            <a:r>
              <a:rPr lang="en-US" b="1" i="1" dirty="0">
                <a:solidFill>
                  <a:srgbClr val="000000"/>
                </a:solidFill>
                <a:effectLst/>
                <a:latin typeface="Times New Roman" panose="02020603050405020304" pitchFamily="18" charset="0"/>
              </a:rPr>
              <a:t>Facilitator Note:</a:t>
            </a:r>
          </a:p>
          <a:p>
            <a:pPr algn="l"/>
            <a:r>
              <a:rPr lang="en-US" b="0" i="1" dirty="0">
                <a:solidFill>
                  <a:srgbClr val="000000"/>
                </a:solidFill>
                <a:effectLst/>
                <a:latin typeface="Times New Roman" panose="02020603050405020304" pitchFamily="18" charset="0"/>
              </a:rPr>
              <a:t>The first 4 slides within this module will be used to begin each session. Slide 4 contains bookmarks directly to the session needed.</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a:t>
            </a:fld>
            <a:endParaRPr lang="en-US"/>
          </a:p>
        </p:txBody>
      </p:sp>
    </p:spTree>
    <p:extLst>
      <p:ext uri="{BB962C8B-B14F-4D97-AF65-F5344CB8AC3E}">
        <p14:creationId xmlns:p14="http://schemas.microsoft.com/office/powerpoint/2010/main" val="3979317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dirty="0"/>
              <a:t>We are going to push further into thinking about “Using Phenomena” in the science classroom by actively reading a resource from Next Generation Science Standards, “Using Phenomena in NGSS”.</a:t>
            </a:r>
          </a:p>
          <a:p>
            <a:r>
              <a:rPr lang="en-US" dirty="0"/>
              <a:t> </a:t>
            </a:r>
          </a:p>
          <a:p>
            <a:r>
              <a:rPr lang="en-US" dirty="0"/>
              <a:t>https://docs.google.com/document/d/1NtG4aZQaQPTr4D6THUL2zuoeYxKyFedR/edit?usp=sharing&amp;ouid=113333801390451081363&amp;rtpof=true&amp;sd=true</a:t>
            </a:r>
          </a:p>
          <a:p>
            <a:endParaRPr lang="en-US" dirty="0"/>
          </a:p>
          <a:p>
            <a:r>
              <a:rPr lang="en-US" dirty="0"/>
              <a:t>Take a moment to read this individually. As you read, identify evidence that supports the importance of phenomena-based instruction in building strong science classrooms. Choose a method to mark or highlight key points that stand out. Then, use your annotations to craft a two-sentence argument explaining why phenomena-based instruction is essential. Record your argument in your participant packet.</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10</a:t>
            </a:fld>
            <a:endParaRPr lang="en-US"/>
          </a:p>
        </p:txBody>
      </p:sp>
    </p:spTree>
    <p:extLst>
      <p:ext uri="{BB962C8B-B14F-4D97-AF65-F5344CB8AC3E}">
        <p14:creationId xmlns:p14="http://schemas.microsoft.com/office/powerpoint/2010/main" val="409684954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Let’s go back to our meta moment at the beginning of this session. How have your ideas changed or grown? Consider adding to your response to the focus question with a different color to show how your thoughts have evolved throughout the course of this session. </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100</a:t>
            </a:fld>
            <a:endParaRPr lang="en-US"/>
          </a:p>
        </p:txBody>
      </p:sp>
    </p:spTree>
    <p:extLst>
      <p:ext uri="{BB962C8B-B14F-4D97-AF65-F5344CB8AC3E}">
        <p14:creationId xmlns:p14="http://schemas.microsoft.com/office/powerpoint/2010/main" val="9106920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Take a moment for personal reflection. Think about what you want to let go of and what you want to carry forward as you continue this journey. Write your thoughts on two sticky notes: use a blue sticky note for what you want to carry with you and a yellow sticky note for what you want to let go of. Take a few moments to capture your reflections.</a:t>
            </a:r>
          </a:p>
          <a:p>
            <a:endParaRPr lang="en-US" dirty="0"/>
          </a:p>
          <a:p>
            <a:r>
              <a:rPr lang="en-US" b="1" i="1" dirty="0"/>
              <a:t>Facilitator Note:</a:t>
            </a:r>
          </a:p>
          <a:p>
            <a:r>
              <a:rPr lang="en-US" i="1" dirty="0"/>
              <a:t>Create a T-chart with "Carry With Me" on the left and "Let It Go" on the right. Participants will place their sticky note reflections on the chart as they leave the room.</a:t>
            </a:r>
          </a:p>
          <a:p>
            <a:endParaRPr lang="en-US" dirty="0"/>
          </a:p>
          <a:p>
            <a:endParaRPr lang="en-US" dirty="0"/>
          </a:p>
        </p:txBody>
      </p:sp>
      <p:sp>
        <p:nvSpPr>
          <p:cNvPr id="4" name="Slide Number Placeholder 3"/>
          <p:cNvSpPr>
            <a:spLocks noGrp="1"/>
          </p:cNvSpPr>
          <p:nvPr>
            <p:ph type="sldNum" sz="quarter" idx="5"/>
          </p:nvPr>
        </p:nvSpPr>
        <p:spPr/>
        <p:txBody>
          <a:bodyPr/>
          <a:lstStyle/>
          <a:p>
            <a:fld id="{A134584C-9324-4581-99C4-AA91159FE05C}" type="slidenum">
              <a:rPr lang="en-US" smtClean="0"/>
              <a:t>101</a:t>
            </a:fld>
            <a:endParaRPr lang="en-US"/>
          </a:p>
        </p:txBody>
      </p:sp>
    </p:spTree>
    <p:extLst>
      <p:ext uri="{BB962C8B-B14F-4D97-AF65-F5344CB8AC3E}">
        <p14:creationId xmlns:p14="http://schemas.microsoft.com/office/powerpoint/2010/main" val="405398433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We aim to apply what we've learned to our own classrooms. Here are your next steps: considerations for implementation to help you continue progressing toward phenomena-driven instruction.</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102</a:t>
            </a:fld>
            <a:endParaRPr lang="en-US"/>
          </a:p>
        </p:txBody>
      </p:sp>
    </p:spTree>
    <p:extLst>
      <p:ext uri="{BB962C8B-B14F-4D97-AF65-F5344CB8AC3E}">
        <p14:creationId xmlns:p14="http://schemas.microsoft.com/office/powerpoint/2010/main" val="169894650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dirty="0"/>
              <a:t>We will now begin session D. </a:t>
            </a:r>
          </a:p>
          <a:p>
            <a:endParaRPr lang="en-US" dirty="0"/>
          </a:p>
          <a:p>
            <a:r>
              <a:rPr lang="en-US" b="1" i="1" dirty="0"/>
              <a:t>Facilitator Note:</a:t>
            </a:r>
          </a:p>
          <a:p>
            <a:r>
              <a:rPr lang="en-US" i="1" dirty="0"/>
              <a:t>The first 4 slides within this module will be used to begin each session.  Slide 4 contains bookmarks directly to the session needed. </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103</a:t>
            </a:fld>
            <a:endParaRPr lang="en-US"/>
          </a:p>
        </p:txBody>
      </p:sp>
    </p:spTree>
    <p:extLst>
      <p:ext uri="{BB962C8B-B14F-4D97-AF65-F5344CB8AC3E}">
        <p14:creationId xmlns:p14="http://schemas.microsoft.com/office/powerpoint/2010/main" val="301225958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dirty="0"/>
              <a:t>Last session we examined how the anchoring phenomenon supports the vision of science education in Kentucky and across the nation, engaged in a learning experience to consider how the science ideas are intentionally revealed and progressed and developed a deeper understanding of the critical components of sensemaking.</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104</a:t>
            </a:fld>
            <a:endParaRPr lang="en-US"/>
          </a:p>
        </p:txBody>
      </p:sp>
    </p:spTree>
    <p:extLst>
      <p:ext uri="{BB962C8B-B14F-4D97-AF65-F5344CB8AC3E}">
        <p14:creationId xmlns:p14="http://schemas.microsoft.com/office/powerpoint/2010/main" val="428260806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Please locate your participant packet to use throughout this session. In the gray box at the top of the participant packet, let’s take a meta moment to respond to tonight’s focus question: Why is a storyline centered around an anchoring phenomenon crucial for achieving coherence from the students’ perspective? We will take 2 minutes to jot your initial ideas down. </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105</a:t>
            </a:fld>
            <a:endParaRPr lang="en-US"/>
          </a:p>
        </p:txBody>
      </p:sp>
    </p:spTree>
    <p:extLst>
      <p:ext uri="{BB962C8B-B14F-4D97-AF65-F5344CB8AC3E}">
        <p14:creationId xmlns:p14="http://schemas.microsoft.com/office/powerpoint/2010/main" val="281270364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“Coherence from the student's perspective happens when a classroom community engages in meaningful investigations in which students are partners in managing the trajectory of their knowledge building. “Storylines support a classroom culture that can be characterized by three norms governing the classroom community’s engagement in knowledge building:</a:t>
            </a:r>
          </a:p>
          <a:p>
            <a:r>
              <a:rPr lang="en-US" dirty="0"/>
              <a:t>• We figure out the science ideas.</a:t>
            </a:r>
          </a:p>
          <a:p>
            <a:r>
              <a:rPr lang="en-US" dirty="0"/>
              <a:t>• We figure out where we are going at each step.</a:t>
            </a:r>
          </a:p>
          <a:p>
            <a:r>
              <a:rPr lang="en-US" dirty="0"/>
              <a:t>• We figure out how to put the ideas together over time.”</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106</a:t>
            </a:fld>
            <a:endParaRPr lang="en-US"/>
          </a:p>
        </p:txBody>
      </p:sp>
    </p:spTree>
    <p:extLst>
      <p:ext uri="{BB962C8B-B14F-4D97-AF65-F5344CB8AC3E}">
        <p14:creationId xmlns:p14="http://schemas.microsoft.com/office/powerpoint/2010/main" val="65230648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dirty="0"/>
              <a:t>We will now take time to review the text Coherence from the Students’ Perspective: Why the Vision of the Framework for K-12 Science Requires More than Simply “Combining” Three Dimensions of Science Learning. To save time, we’ll jigsaw this reading.</a:t>
            </a:r>
          </a:p>
          <a:p>
            <a:endParaRPr lang="en-US" dirty="0"/>
          </a:p>
          <a:p>
            <a:r>
              <a:rPr lang="en-US" dirty="0"/>
              <a:t>Group 1 will read pages 1-3, focusing on the need for coherence, and Group 2 will read pages 3-5, which discuss the argument for coherence from the students' perspective. You’ll have 12 minutes to read and share key points with your expert group. </a:t>
            </a:r>
          </a:p>
          <a:p>
            <a:endParaRPr lang="en-US" dirty="0"/>
          </a:p>
          <a:p>
            <a:r>
              <a:rPr lang="en-US" dirty="0"/>
              <a:t>When we return to the main group, please choose one person from each group to share the key points.</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107</a:t>
            </a:fld>
            <a:endParaRPr lang="en-US"/>
          </a:p>
        </p:txBody>
      </p:sp>
    </p:spTree>
    <p:extLst>
      <p:ext uri="{BB962C8B-B14F-4D97-AF65-F5344CB8AC3E}">
        <p14:creationId xmlns:p14="http://schemas.microsoft.com/office/powerpoint/2010/main" val="114807426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dirty="0"/>
              <a:t>As each group shares out, we will Capture ideas from each group in a visual way on the anchor chart. As you are sharing, identify evidence from the passage that supports the need for coherence. </a:t>
            </a:r>
          </a:p>
          <a:p>
            <a:endParaRPr lang="en-US" dirty="0"/>
          </a:p>
          <a:p>
            <a:r>
              <a:rPr lang="en-US" b="1" i="1" dirty="0"/>
              <a:t>Facilitator Note:</a:t>
            </a:r>
          </a:p>
          <a:p>
            <a:r>
              <a:rPr lang="en-US" i="1" dirty="0"/>
              <a:t>Allow one person from each group to share their key points from the reading.</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108</a:t>
            </a:fld>
            <a:endParaRPr lang="en-US"/>
          </a:p>
        </p:txBody>
      </p:sp>
    </p:spTree>
    <p:extLst>
      <p:ext uri="{BB962C8B-B14F-4D97-AF65-F5344CB8AC3E}">
        <p14:creationId xmlns:p14="http://schemas.microsoft.com/office/powerpoint/2010/main" val="256775252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Explain: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We’re going to take a closer look at Earth’s Changing Systems unit from BSCS. This is the unit we explored as adult learners during Session B, where we experienced the launch of an anchoring phenomenon. In our last session, you also engaged with parts of Lesson 2, where students investigated how Earth materials move using stream tables and explored the science concepts related to these observations. These ideas help students answer the unit’s central question, or driving question: What can cause Earth’s surface to look the way it does?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lesson begins with front matter that highlights key details. On the left, you’ll see arrows pointing to the main learning goal, the Science and Engineering Practice (SEP), and the Crosscutting Concepts (CCC) students will engage with during that lesson. On the right, you’ll find the lesson’s focus question, and at the bottom, the ideal student response to that question. Finally, I want to point out where the science content storyline is located. This section explains how the lesson fits into the broader unit storyline.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FB3BF-3714-49A2-AA8B-040CF7F880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7439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dirty="0"/>
              <a:t>We will now engage in a single round robin to share our two-sentence cases in small groups of 3–4 people. Each person will share their argument for phenomena-based instruction. After everyone has shared, discuss as a group to reflect on the article and the cases presented. What are your thoughts now about the importance of phenomena-based instruction? Once your group discussion is complete, record your synthesis and choose a spokesperson to share with the whole group. You will have about 7 minutes for this activity. Are there any questions before we begin?</a:t>
            </a:r>
          </a:p>
          <a:p>
            <a:endParaRPr lang="en-US" dirty="0"/>
          </a:p>
          <a:p>
            <a:r>
              <a:rPr lang="en-US" dirty="0"/>
              <a:t>Let’s take a moment to share your group’s synthesis with everyone.</a:t>
            </a:r>
          </a:p>
          <a:p>
            <a:endParaRPr lang="en-US" dirty="0"/>
          </a:p>
          <a:p>
            <a:r>
              <a:rPr lang="en-US" b="1" i="1" dirty="0"/>
              <a:t>Facilitator Note:  </a:t>
            </a:r>
          </a:p>
          <a:p>
            <a:r>
              <a:rPr lang="en-US" i="1" dirty="0"/>
              <a:t>Allow groups to share their synthesis in whole group. Capture the groups’ syntheses on a sticky note and place on the chart labeled, “Making the Case” as an artifact once they have all shared.</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11</a:t>
            </a:fld>
            <a:endParaRPr lang="en-US"/>
          </a:p>
        </p:txBody>
      </p:sp>
    </p:spTree>
    <p:extLst>
      <p:ext uri="{BB962C8B-B14F-4D97-AF65-F5344CB8AC3E}">
        <p14:creationId xmlns:p14="http://schemas.microsoft.com/office/powerpoint/2010/main" val="164641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The front matter also includes a general outline of the lesson, providing a brief description of each phase and explaining how the science content storyline develops. At both the beginning and end of each lesson, specific navigation tools are provided to link lessons together and maintain student motivation to understand the anchoring phenomenon.</a:t>
            </a:r>
          </a:p>
          <a:p>
            <a:endParaRPr lang="en-US" dirty="0"/>
          </a:p>
          <a:p>
            <a:r>
              <a:rPr lang="en-US" dirty="0"/>
              <a:t>After the general outline, the following pages serve as a teacher guide, featuring:</a:t>
            </a:r>
          </a:p>
          <a:p>
            <a:r>
              <a:rPr lang="en-US" dirty="0"/>
              <a:t>• Phases of the lesson with details on how the science content storyline unfolds.</a:t>
            </a:r>
          </a:p>
          <a:p>
            <a:r>
              <a:rPr lang="en-US" dirty="0"/>
              <a:t>• Teacher talk and guiding questions to support learning.</a:t>
            </a:r>
          </a:p>
          <a:p>
            <a:r>
              <a:rPr lang="en-US" dirty="0"/>
              <a:t>• Examples of possible teacher-student dialogue to model interactions and encourage discussion.</a:t>
            </a:r>
          </a:p>
          <a:p>
            <a:endParaRPr lang="en-US" dirty="0"/>
          </a:p>
          <a:p>
            <a:r>
              <a:rPr lang="en-US" dirty="0"/>
              <a:t>This structure helps teachers navigate the lesson phases while maintaining alignment with the broader storyline and learning goals. These pages will assist you as we begin building the storyline of this unit.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FB3BF-3714-49A2-AA8B-040CF7F880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071848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dirty="0"/>
              <a:t>As we build the conceptual story, we will consider two perspectives: student and teacher. During the first pass through each lesson, we will adopt the student perspective, focusing on how students' ideas evolve as they make sense of the phenomenon and exploring what motivates their continued learning. In the second pass, we will take the teacher perspective, examining how each lesson contributes to a cohesive storyline that helps students understand the anchoring phenomenon, while also ensuring alignment with the three-dimensional learning called for in the Kentucky Academic Standards for Science.</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111</a:t>
            </a:fld>
            <a:endParaRPr lang="en-US"/>
          </a:p>
        </p:txBody>
      </p:sp>
    </p:spTree>
    <p:extLst>
      <p:ext uri="{BB962C8B-B14F-4D97-AF65-F5344CB8AC3E}">
        <p14:creationId xmlns:p14="http://schemas.microsoft.com/office/powerpoint/2010/main" val="405211883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dirty="0"/>
              <a:t>Within each lesson, we will build a cohesive conceptual story that connects the content of Lesson 1 through Lesson 6 in Earth’s Changing Surface unit. As we tell the story, we are going to go through the unit in two passes. The first pass will be in the student hat. Note the student hat in the upper right corner of the slide. We will examine the coherence of the story from the student perspective and unpack student sense making. </a:t>
            </a:r>
          </a:p>
          <a:p>
            <a:endParaRPr lang="en-US" dirty="0"/>
          </a:p>
          <a:p>
            <a:r>
              <a:rPr lang="en-US" dirty="0"/>
              <a:t>As we explore how each lesson contributes to the overall storyline, we will focus on capturing:</a:t>
            </a:r>
          </a:p>
          <a:p>
            <a:r>
              <a:rPr lang="en-US" dirty="0"/>
              <a:t>• How does student thinking evolve throughout the lesson to make sense of the anchoring phenomenon?</a:t>
            </a:r>
          </a:p>
          <a:p>
            <a:r>
              <a:rPr lang="en-US" dirty="0"/>
              <a:t>• By the end of the lesson, what have students figured out about the anchoring phenomenon to answer the focus question?</a:t>
            </a:r>
          </a:p>
          <a:p>
            <a:r>
              <a:rPr lang="en-US" dirty="0"/>
              <a:t>• How do students navigate in and out of a lesson to stay motivated in the sensemaking process? Record this on an arrow.</a:t>
            </a:r>
          </a:p>
          <a:p>
            <a:endParaRPr lang="en-US" dirty="0"/>
          </a:p>
          <a:p>
            <a:r>
              <a:rPr lang="en-US" dirty="0"/>
              <a:t>We will complete lesson 1 together to model the process. </a:t>
            </a:r>
          </a:p>
          <a:p>
            <a:endParaRPr lang="en-US" dirty="0"/>
          </a:p>
          <a:p>
            <a:r>
              <a:rPr lang="en-US" b="1" i="1" dirty="0"/>
              <a:t>Facilitator Note: </a:t>
            </a:r>
          </a:p>
          <a:p>
            <a:r>
              <a:rPr lang="en-US" i="1" dirty="0"/>
              <a:t>To complete this task, participants will use The Conceptual Story for Different Perspectives Slide Deck. You will need to download a copy of this slide deck and share it will your participants. Project slide 2 of the slide deck and model the process for lesson 1. Based on the needs or number of group members, you may choose to complete Lessons 1 and 2 as a group.</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112</a:t>
            </a:fld>
            <a:endParaRPr lang="en-US"/>
          </a:p>
        </p:txBody>
      </p:sp>
    </p:spTree>
    <p:extLst>
      <p:ext uri="{BB962C8B-B14F-4D97-AF65-F5344CB8AC3E}">
        <p14:creationId xmlns:p14="http://schemas.microsoft.com/office/powerpoint/2010/main" val="212700045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7845B-93CD-60D8-C7EC-86D17F1694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C7B4EE-F21E-69A3-D4C2-FE868A9004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D74FD2-F972-2A55-5BC6-A390C57192A3}"/>
              </a:ext>
            </a:extLst>
          </p:cNvPr>
          <p:cNvSpPr>
            <a:spLocks noGrp="1"/>
          </p:cNvSpPr>
          <p:nvPr>
            <p:ph type="body" idx="1"/>
          </p:nvPr>
        </p:nvSpPr>
        <p:spPr/>
        <p:txBody>
          <a:bodyPr/>
          <a:lstStyle/>
          <a:p>
            <a:r>
              <a:rPr lang="en-US" b="1" dirty="0"/>
              <a:t>Explain: </a:t>
            </a:r>
          </a:p>
          <a:p>
            <a:r>
              <a:rPr lang="en-US" dirty="0"/>
              <a:t>Just a reminder, lesson 1 is the symmetrical experience you, as an adult learner, engaged in during Session B, where we introduced the anchoring phenomenon. This time, we’ll approach the story in student hat, as if we were fourth-grade students. By centering on students' questions, discoveries, and curiosity about what to explore next, we can more effectively guide them through the unit. Prioritizing the student perspective helps us see how each lesson contributes to the overall picture of the unit as they make sense of the anchoring phenomenon. </a:t>
            </a:r>
          </a:p>
          <a:p>
            <a:endParaRPr lang="en-US" dirty="0"/>
          </a:p>
          <a:p>
            <a:r>
              <a:rPr lang="en-US" dirty="0"/>
              <a:t>On the screen you will notice images and texts describing what the students are doing throughout the lesson. Please locate and read Lesson one general outline. Compare the general outline to the images and text on the slide. </a:t>
            </a:r>
          </a:p>
          <a:p>
            <a:endParaRPr lang="en-US" dirty="0"/>
          </a:p>
          <a:p>
            <a:r>
              <a:rPr lang="en-US" i="1" dirty="0"/>
              <a:t>[Pause here and allow participants to read the slide and outline found in the front matter of lesson one.] </a:t>
            </a:r>
          </a:p>
          <a:p>
            <a:r>
              <a:rPr lang="en-US" dirty="0"/>
              <a:t>What are students doing?</a:t>
            </a:r>
          </a:p>
          <a:p>
            <a:endParaRPr lang="en-US" dirty="0"/>
          </a:p>
          <a:p>
            <a:r>
              <a:rPr lang="en-US" dirty="0"/>
              <a:t>Now, let’s dive in as I share the story from a student’s point of view. As I share the story, listen and note what students are thinking and how those ideas are revealed throughout the lesson. </a:t>
            </a:r>
          </a:p>
          <a:p>
            <a:endParaRPr lang="en-US" dirty="0"/>
          </a:p>
          <a:p>
            <a:r>
              <a:rPr lang="en-US" dirty="0"/>
              <a:t>Be sure to tell the story as a grade four student. </a:t>
            </a:r>
          </a:p>
          <a:p>
            <a:endParaRPr lang="en-US" dirty="0"/>
          </a:p>
          <a:p>
            <a:r>
              <a:rPr lang="en-US" dirty="0"/>
              <a:t>The teacher introduces the new unit and reminds us to use communicating in scientific ways poster to talk like scientists. I share what I know and wonder about Earth’s surface. Some of my classmates had similar ideas and some had ideas I had not thought about. We had lots of wonderings about the Earth’s surface. </a:t>
            </a:r>
          </a:p>
          <a:p>
            <a:endParaRPr lang="en-US" dirty="0"/>
          </a:p>
          <a:p>
            <a:r>
              <a:rPr lang="en-US" dirty="0"/>
              <a:t>The teacher introduces the focus question, has the earth’s surface always looked this way? Why or Why not? I respond to the focus question in my science notebook and a few of my classmates share our initial ideas. </a:t>
            </a:r>
          </a:p>
          <a:p>
            <a:endParaRPr lang="en-US" dirty="0"/>
          </a:p>
          <a:p>
            <a:r>
              <a:rPr lang="en-US" dirty="0"/>
              <a:t>The teacher shows us a map of a specific area unique to North America. I take some time to notice and listen to the ideas of my classmates. On the map, we located different land and water features, we noticed water from all over the United States eventually runs into the Mississippi River. The Mississippi River meets the ocean, there is a delta. We also noticed two large mountain ranges on each side of the rivers and streams that flow into the Mississippi River. Then we read about the Mississippi Delta and I underlined words that were important to me or what I wanted to know more about. I learned it takes three months for a drop of water to flow from the start of the river to the gulf, nearly half the land in the United States has creeks and rivers that flow into the Mississippi River and deltas are where the river meets the ocean. </a:t>
            </a:r>
          </a:p>
          <a:p>
            <a:endParaRPr lang="en-US" dirty="0"/>
          </a:p>
          <a:p>
            <a:r>
              <a:rPr lang="en-US" dirty="0"/>
              <a:t>The teacher showed us a Mississippi River Delta Simulation. I jotted down things that I noticed and wondered as I saw the land and river was changing over time. The river looked like it changed course over time and with it, new land formed and other disappeared. The lines seemed to get longer at the end of the river and at times smaller lines branched off the thicker white line. This made me have even more questions about why the land grows or disappears. </a:t>
            </a:r>
          </a:p>
          <a:p>
            <a:endParaRPr lang="en-US" dirty="0"/>
          </a:p>
          <a:p>
            <a:r>
              <a:rPr lang="en-US" dirty="0"/>
              <a:t>My class gathered our questions and grouped them together in categories on a driving question board. We had a lot of questions about how new land can form at the end of a river, so we are going to begin investigating to see how Earth’s surface changes over time. I can’t wait to get the answer to my question. </a:t>
            </a:r>
          </a:p>
          <a:p>
            <a:endParaRPr lang="en-US" dirty="0"/>
          </a:p>
          <a:p>
            <a:r>
              <a:rPr lang="en-US" i="1" dirty="0"/>
              <a:t>Ask:</a:t>
            </a:r>
          </a:p>
          <a:p>
            <a:r>
              <a:rPr lang="en-US" dirty="0"/>
              <a:t>What are students thinking and how is their thinking revealed? </a:t>
            </a:r>
          </a:p>
          <a:p>
            <a:r>
              <a:rPr lang="en-US" dirty="0"/>
              <a:t>What are students still wondering about and wanting to figure out about deltas?</a:t>
            </a:r>
          </a:p>
          <a:p>
            <a:endParaRPr lang="en-US" dirty="0"/>
          </a:p>
          <a:p>
            <a:r>
              <a:rPr lang="en-US" b="1" i="1" dirty="0"/>
              <a:t>Facilitator Note: </a:t>
            </a:r>
          </a:p>
          <a:p>
            <a:r>
              <a:rPr lang="en-US" i="1" dirty="0"/>
              <a:t>If participants are struggling to identify what students are thinking, provide time for them to read lesson one in its entirety, focusing on the possible students and teacher dialogue. </a:t>
            </a:r>
          </a:p>
          <a:p>
            <a:r>
              <a:rPr lang="en-US" i="1" dirty="0"/>
              <a:t>As participants are sharing what students are thinking, record those in the gray boxes on the slide. You will also record what the students are still wondering to motivate them to keep learning more about deltas in the yellow arrow. </a:t>
            </a:r>
          </a:p>
          <a:p>
            <a:endParaRPr lang="en-US" dirty="0"/>
          </a:p>
          <a:p>
            <a:endParaRPr lang="en-US" dirty="0"/>
          </a:p>
        </p:txBody>
      </p:sp>
      <p:sp>
        <p:nvSpPr>
          <p:cNvPr id="4" name="Slide Number Placeholder 3">
            <a:extLst>
              <a:ext uri="{FF2B5EF4-FFF2-40B4-BE49-F238E27FC236}">
                <a16:creationId xmlns:a16="http://schemas.microsoft.com/office/drawing/2014/main" id="{A488DA0E-0FB3-332E-5C19-E294191F29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FB3BF-3714-49A2-AA8B-040CF7F880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57667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dirty="0"/>
              <a:t>The Earth’s Changing Surface Unit includes six lessons. We have completed lesson one together and now we will divide ourselves into groups to complete lessons two through six. Each group will be responsible for the lesson(s) assigned. You will use the same process we used for lesson one. Remember, you are telling the story in student hat, as if you are a fourth-grade student.   Now we will divide into groups and each group will take one lesson. Using The Conceptual Story Slide Deck, locate your lesson(s) assigned. On the screen you will notice images and texts describing what the students are doing throughout the lesson. Read your lesson outline and full lesson to capture what the students are thinking and how their thinking is revealed. Compare the general outline to the images and text on the slide. Record what students are thinking in the gray boxes on the slide and what the students are still wondering to motivate them to keep learning more about deltas in the yellow arrow. You will also notice a link in the top left corner of the slide. This is a place for you to note how students link to the previous lesson. </a:t>
            </a:r>
          </a:p>
          <a:p>
            <a:endParaRPr lang="en-US" dirty="0"/>
          </a:p>
          <a:p>
            <a:r>
              <a:rPr lang="en-US" b="1" i="1" dirty="0"/>
              <a:t>Facilitator Note: </a:t>
            </a:r>
          </a:p>
          <a:p>
            <a:r>
              <a:rPr lang="en-US" i="1" dirty="0"/>
              <a:t>Download and share the slide deck so that all groups are working in the same file. Each group will complete the slide for their lesson(s). Be sure to monitor the group and check in to make sure the groups are not getting frustrated with the process. The facilitator will need to have a good understanding of all the lessons to be prepared to assist struggling participants. Feel free to remind them to keep their focus centered around the student perspective. If participants are struggling to identify what students are thinking, provide time for them to read lesson one in its entirety, focusing on the possible students and teacher dialogue. </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114</a:t>
            </a:fld>
            <a:endParaRPr lang="en-US"/>
          </a:p>
        </p:txBody>
      </p:sp>
    </p:spTree>
    <p:extLst>
      <p:ext uri="{BB962C8B-B14F-4D97-AF65-F5344CB8AC3E}">
        <p14:creationId xmlns:p14="http://schemas.microsoft.com/office/powerpoint/2010/main" val="384762127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Now that you have taken a deep dive into the lesson(s) assigned, we will tell the story through the eyes of the students in the student hat. This is our first time communicating in the student hat. This means we are focusing on what the student is trying to figure out around the anchoring phenomenon. You are the student telling the story, so we will use words like “I am figuring out…, I am noticing…, we investigate...”   </a:t>
            </a:r>
          </a:p>
          <a:p>
            <a:endParaRPr lang="en-US" dirty="0"/>
          </a:p>
          <a:p>
            <a:r>
              <a:rPr lang="en-US" dirty="0"/>
              <a:t>We will begin with lesson 2 and go through lesson 6. </a:t>
            </a:r>
          </a:p>
          <a:p>
            <a:endParaRPr lang="en-US" b="1" dirty="0"/>
          </a:p>
          <a:p>
            <a:r>
              <a:rPr lang="en-US" b="1" i="1" dirty="0"/>
              <a:t>Facilitator Note:</a:t>
            </a:r>
          </a:p>
          <a:p>
            <a:r>
              <a:rPr lang="en-US" i="1" dirty="0"/>
              <a:t>It is important that the participants really focus on putting themselves in the shoes of a fourth-grade student. There is not an answer key to Lessons two through six as this is an authentic opportunity for the participants to share their findings from the lesson outline. There is no right or wrong answer. </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115</a:t>
            </a:fld>
            <a:endParaRPr lang="en-US"/>
          </a:p>
        </p:txBody>
      </p:sp>
    </p:spTree>
    <p:extLst>
      <p:ext uri="{BB962C8B-B14F-4D97-AF65-F5344CB8AC3E}">
        <p14:creationId xmlns:p14="http://schemas.microsoft.com/office/powerpoint/2010/main" val="357272042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dirty="0"/>
              <a:t>We will now switch from student hat to teacher hat. </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116</a:t>
            </a:fld>
            <a:endParaRPr lang="en-US"/>
          </a:p>
        </p:txBody>
      </p:sp>
    </p:spTree>
    <p:extLst>
      <p:ext uri="{BB962C8B-B14F-4D97-AF65-F5344CB8AC3E}">
        <p14:creationId xmlns:p14="http://schemas.microsoft.com/office/powerpoint/2010/main" val="200028014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In the teacher perspective, consider how science ideas are revealed and connected by responding to these questions:</a:t>
            </a:r>
          </a:p>
          <a:p>
            <a:endParaRPr lang="en-US" dirty="0"/>
          </a:p>
          <a:p>
            <a:r>
              <a:rPr lang="en-US" dirty="0"/>
              <a:t>• What key science ideas about the anchoring phenomenon emerged from the lessons?</a:t>
            </a:r>
          </a:p>
          <a:p>
            <a:r>
              <a:rPr lang="en-US" dirty="0"/>
              <a:t>• How are these science ideas connected across lessons?</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117</a:t>
            </a:fld>
            <a:endParaRPr lang="en-US"/>
          </a:p>
        </p:txBody>
      </p:sp>
    </p:spTree>
    <p:extLst>
      <p:ext uri="{BB962C8B-B14F-4D97-AF65-F5344CB8AC3E}">
        <p14:creationId xmlns:p14="http://schemas.microsoft.com/office/powerpoint/2010/main" val="34116427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dirty="0"/>
              <a:t>Explain: </a:t>
            </a:r>
          </a:p>
          <a:p>
            <a:pPr marL="0" indent="0">
              <a:buFontTx/>
              <a:buNone/>
            </a:pPr>
            <a:r>
              <a:rPr lang="en-US" dirty="0"/>
              <a:t>Now, let's take a second pass through the unit storyline from the teacher perspective. As we review the lesson, look for evidence of how students engage in all three dimensions of science. We will add these observations to our lesson storyline to highlight where students interact with each dimension.</a:t>
            </a:r>
          </a:p>
          <a:p>
            <a:pPr marL="0" indent="0">
              <a:buFontTx/>
              <a:buNone/>
            </a:pPr>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118</a:t>
            </a:fld>
            <a:endParaRPr lang="en-US"/>
          </a:p>
        </p:txBody>
      </p:sp>
    </p:spTree>
    <p:extLst>
      <p:ext uri="{BB962C8B-B14F-4D97-AF65-F5344CB8AC3E}">
        <p14:creationId xmlns:p14="http://schemas.microsoft.com/office/powerpoint/2010/main" val="376030497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dirty="0"/>
              <a:t>This table provides a summary of each science dimension noting the eight SEPs, seven CCCs and DCIs. </a:t>
            </a:r>
          </a:p>
          <a:p>
            <a:endParaRPr lang="en-US" dirty="0"/>
          </a:p>
        </p:txBody>
      </p:sp>
      <p:sp>
        <p:nvSpPr>
          <p:cNvPr id="4" name="Slide Number Placeholder 3"/>
          <p:cNvSpPr>
            <a:spLocks noGrp="1"/>
          </p:cNvSpPr>
          <p:nvPr>
            <p:ph type="sldNum" sz="quarter" idx="5"/>
          </p:nvPr>
        </p:nvSpPr>
        <p:spPr/>
        <p:txBody>
          <a:bodyPr/>
          <a:lstStyle/>
          <a:p>
            <a:fld id="{C1E2BC98-6EA0-4EE7-A97F-558F26662BCA}" type="slidenum">
              <a:rPr lang="en-US" smtClean="0"/>
              <a:t>119</a:t>
            </a:fld>
            <a:endParaRPr lang="en-US"/>
          </a:p>
        </p:txBody>
      </p:sp>
    </p:spTree>
    <p:extLst>
      <p:ext uri="{BB962C8B-B14F-4D97-AF65-F5344CB8AC3E}">
        <p14:creationId xmlns:p14="http://schemas.microsoft.com/office/powerpoint/2010/main" val="877626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Explain: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 us consider this possible shared definition from EdReports on the screen: A phenomenon is any event in the natural or designed world that can be experienced and that can be observed and/or measured either directly by one’s senses or by use of technological devices. Phenomena are specific examples of something in the world that is happening, an event or a specific example of a general process. Phenomena can be explained or predicted by science knowledge and ideas. Scientific phenomena provide the opportunity to wonder, ask questions and seek explanations.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Facilitator 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Connect aspects of this definition with the ideas previously revealed</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134584C-9324-4581-99C4-AA91159FE05C}" type="slidenum">
              <a:rPr lang="en-US" smtClean="0"/>
              <a:t>12</a:t>
            </a:fld>
            <a:endParaRPr lang="en-US"/>
          </a:p>
        </p:txBody>
      </p:sp>
    </p:spTree>
    <p:extLst>
      <p:ext uri="{BB962C8B-B14F-4D97-AF65-F5344CB8AC3E}">
        <p14:creationId xmlns:p14="http://schemas.microsoft.com/office/powerpoint/2010/main" val="5166325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dirty="0"/>
              <a:t>We will complete Lesson 1 together as a group. As we review the lesson, identify the Science and Engineering Practices (SEPs), Crosscutting Concepts (CCCs), and Disciplinary Core Ideas (DCIs) addressed within the lesson. Record this information in the corresponding boxes on the slide. You can also refer to the front matter of the lesson, which highlights how it incorporates all three dimensions of the KAS for Science.</a:t>
            </a:r>
          </a:p>
          <a:p>
            <a:endParaRPr lang="en-US" dirty="0"/>
          </a:p>
          <a:p>
            <a:r>
              <a:rPr lang="en-US" dirty="0"/>
              <a:t>In Lesson 1, notice that students engage in asking questions through the lens of stability and change. The lesson introduces the concept of maps, helping students understand how maps can locate various land and water features on Earth. Although Earth’s surface may appear stable, students begin to recognize that it is continually changing over time. Observing these changes leads students to ask deeper questions about how and why Earth's surface changes.</a:t>
            </a:r>
          </a:p>
          <a:p>
            <a:endParaRPr lang="en-US" dirty="0"/>
          </a:p>
          <a:p>
            <a:endParaRPr lang="en-US" dirty="0"/>
          </a:p>
          <a:p>
            <a:r>
              <a:rPr lang="en-US" b="1" i="1" dirty="0"/>
              <a:t>Facilitator Note:</a:t>
            </a:r>
          </a:p>
          <a:p>
            <a:r>
              <a:rPr lang="en-US" i="1" dirty="0"/>
              <a:t>Provide time for participants to return to their group to complete their corresponding slide that matches their lesson number. </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120</a:t>
            </a:fld>
            <a:endParaRPr lang="en-US"/>
          </a:p>
        </p:txBody>
      </p:sp>
    </p:spTree>
    <p:extLst>
      <p:ext uri="{BB962C8B-B14F-4D97-AF65-F5344CB8AC3E}">
        <p14:creationId xmlns:p14="http://schemas.microsoft.com/office/powerpoint/2010/main" val="47271388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Let’s keep our teacher hat on as we take a second pass through the storyline. This time, we’ll retell the story from the perspective of a teacher, focusing on how students engage with all three dimensions (SEPs, CCCs, and DCIs) within the lesson and across the entire unit. Our goal is to see how these dimensions work together to support student sensemaking and deepen their understanding.</a:t>
            </a:r>
          </a:p>
          <a:p>
            <a:endParaRPr lang="en-US" dirty="0"/>
          </a:p>
          <a:p>
            <a:r>
              <a:rPr lang="en-US" b="1" i="1" dirty="0"/>
              <a:t>Facilitator Note:  </a:t>
            </a:r>
          </a:p>
          <a:p>
            <a:r>
              <a:rPr lang="en-US" i="1" dirty="0"/>
              <a:t>Guide participants to recognize that each lesson integrates all three dimensions (SEPs, CCCs, and DCIs), and these dimensions are also woven together across the entire unit to support coherent learning.</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121</a:t>
            </a:fld>
            <a:endParaRPr lang="en-US"/>
          </a:p>
        </p:txBody>
      </p:sp>
    </p:spTree>
    <p:extLst>
      <p:ext uri="{BB962C8B-B14F-4D97-AF65-F5344CB8AC3E}">
        <p14:creationId xmlns:p14="http://schemas.microsoft.com/office/powerpoint/2010/main" val="358422766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DCE24-AE7B-9AC0-E90A-57D56BC863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094613-1664-BB81-8E02-74C9D4BEB7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F8D2CA-820B-8739-3DB7-8303841A27E1}"/>
              </a:ext>
            </a:extLst>
          </p:cNvPr>
          <p:cNvSpPr>
            <a:spLocks noGrp="1"/>
          </p:cNvSpPr>
          <p:nvPr>
            <p:ph type="body" idx="1"/>
          </p:nvPr>
        </p:nvSpPr>
        <p:spPr/>
        <p:txBody>
          <a:bodyPr/>
          <a:lstStyle/>
          <a:p>
            <a:r>
              <a:rPr lang="en-US" b="1" dirty="0"/>
              <a:t>Explain: </a:t>
            </a:r>
          </a:p>
          <a:p>
            <a:r>
              <a:rPr lang="en-US" dirty="0"/>
              <a:t>On the screen you see that throughout this unit students work deeply within all three dimensions. This unit addressed five SEP’s, three CCCs and two DCI’s.</a:t>
            </a:r>
          </a:p>
          <a:p>
            <a:endParaRPr lang="en-US" dirty="0"/>
          </a:p>
        </p:txBody>
      </p:sp>
      <p:sp>
        <p:nvSpPr>
          <p:cNvPr id="4" name="Slide Number Placeholder 3">
            <a:extLst>
              <a:ext uri="{FF2B5EF4-FFF2-40B4-BE49-F238E27FC236}">
                <a16:creationId xmlns:a16="http://schemas.microsoft.com/office/drawing/2014/main" id="{CAB5D4D8-4786-8A0D-9465-4E1A16D45DB6}"/>
              </a:ext>
            </a:extLst>
          </p:cNvPr>
          <p:cNvSpPr>
            <a:spLocks noGrp="1"/>
          </p:cNvSpPr>
          <p:nvPr>
            <p:ph type="sldNum" sz="quarter" idx="5"/>
          </p:nvPr>
        </p:nvSpPr>
        <p:spPr/>
        <p:txBody>
          <a:bodyPr/>
          <a:lstStyle/>
          <a:p>
            <a:fld id="{C1E2BC98-6EA0-4EE7-A97F-558F26662BCA}" type="slidenum">
              <a:rPr lang="en-US" smtClean="0"/>
              <a:t>122</a:t>
            </a:fld>
            <a:endParaRPr lang="en-US"/>
          </a:p>
        </p:txBody>
      </p:sp>
    </p:spTree>
    <p:extLst>
      <p:ext uri="{BB962C8B-B14F-4D97-AF65-F5344CB8AC3E}">
        <p14:creationId xmlns:p14="http://schemas.microsoft.com/office/powerpoint/2010/main" val="78550120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The Kentucky Department of Education has developed a Science Instructional Resources Consumer Guide to help decision-makers in Kentucky districts and schools select high-quality science resources that meet the unique needs of students, educators, and families in their communities. The guide outlines KDE’s Markers of High-Quality Science Instructional Resources, which are interdependent and must all be represented in a resource for it to be considered high-quality. We will focus on the first two markers: Three-dimensional science and investigating phenomena. </a:t>
            </a:r>
          </a:p>
          <a:p>
            <a:endParaRPr lang="en-US" dirty="0"/>
          </a:p>
          <a:p>
            <a:r>
              <a:rPr lang="en-US" dirty="0"/>
              <a:t>We will divide into 2 groups:</a:t>
            </a:r>
          </a:p>
          <a:p>
            <a:r>
              <a:rPr lang="en-US" dirty="0"/>
              <a:t>• Group 1: Three-dimensional science</a:t>
            </a:r>
          </a:p>
          <a:p>
            <a:r>
              <a:rPr lang="en-US" dirty="0"/>
              <a:t>• Group 2: Investigating phenomena</a:t>
            </a:r>
          </a:p>
          <a:p>
            <a:endParaRPr lang="en-US" dirty="0"/>
          </a:p>
          <a:p>
            <a:r>
              <a:rPr lang="en-US" dirty="0"/>
              <a:t>Each group will read their assigned section (pages 5-6) of the guide. Afterward, one person from each group will briefly share an overview of their marker and how the resource we've used in this experience aligns with these KDE markers. You will have 5 minutes to read and discuss in your groups.</a:t>
            </a:r>
          </a:p>
          <a:p>
            <a:endParaRPr lang="en-US" dirty="0"/>
          </a:p>
          <a:p>
            <a:r>
              <a:rPr lang="en-US" b="1" i="1" dirty="0"/>
              <a:t>Facilitator Note: </a:t>
            </a:r>
          </a:p>
          <a:p>
            <a:r>
              <a:rPr lang="en-US" i="1" dirty="0"/>
              <a:t>You may choose to divide the group into more than 2 groups based on the number of participants.</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123</a:t>
            </a:fld>
            <a:endParaRPr lang="en-US"/>
          </a:p>
        </p:txBody>
      </p:sp>
    </p:spTree>
    <p:extLst>
      <p:ext uri="{BB962C8B-B14F-4D97-AF65-F5344CB8AC3E}">
        <p14:creationId xmlns:p14="http://schemas.microsoft.com/office/powerpoint/2010/main" val="19287272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dirty="0"/>
              <a:t>The EdReports and </a:t>
            </a:r>
            <a:r>
              <a:rPr lang="en-US" dirty="0" err="1"/>
              <a:t>NextGenScience</a:t>
            </a:r>
            <a:r>
              <a:rPr lang="en-US" dirty="0"/>
              <a:t> teams developed a resource called, Critical Features of Instructional Materials Design for Today’s Science Standards, in collaboration to provide unified guidance to the field. The quote on the screen from this document sums up our learning from tonight and is clearly represented in the image of the puzzle on the screen. “When learning goals closely match driving phenomena and problems, the entire learning sequence becomes more engaging and authentic to students. No part of the learning seems like an isolated add-on.”</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124</a:t>
            </a:fld>
            <a:endParaRPr lang="en-US"/>
          </a:p>
        </p:txBody>
      </p:sp>
    </p:spTree>
    <p:extLst>
      <p:ext uri="{BB962C8B-B14F-4D97-AF65-F5344CB8AC3E}">
        <p14:creationId xmlns:p14="http://schemas.microsoft.com/office/powerpoint/2010/main" val="348904437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As we have explored today, storylines around the anchoring phenomenon supports the classroom community’s engagement in knowledge building, builds cohesion between the learning experiences and the science ideas, connects one science idea to another science idea, encourages engaging and authentic three-dimensional learning where students are working to “figure out” and allows for transferable knowledge.</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125</a:t>
            </a:fld>
            <a:endParaRPr lang="en-US"/>
          </a:p>
        </p:txBody>
      </p:sp>
    </p:spTree>
    <p:extLst>
      <p:ext uri="{BB962C8B-B14F-4D97-AF65-F5344CB8AC3E}">
        <p14:creationId xmlns:p14="http://schemas.microsoft.com/office/powerpoint/2010/main" val="97694764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Take a moment and return to your meta moment at the beginning of this session to add to or revise your thinking to the focus question in a different color. </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126</a:t>
            </a:fld>
            <a:endParaRPr lang="en-US"/>
          </a:p>
        </p:txBody>
      </p:sp>
    </p:spTree>
    <p:extLst>
      <p:ext uri="{BB962C8B-B14F-4D97-AF65-F5344CB8AC3E}">
        <p14:creationId xmlns:p14="http://schemas.microsoft.com/office/powerpoint/2010/main" val="315661179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Our reflection tonight is what we call the triple track perspective. "A narrow mind cannot look at a subject from various points of view." - George Eliot. This quote emphasizes the importance of considering multiple perspectives to gain a broader understanding of a topic, suggesting that limiting yourself to one viewpoint restricts your knowledge. Look at the storyline through three different perspectives. What is the impact of the storyline in making sense of the anchoring phenomenon from each perspective: the adult learner, teacher and student. </a:t>
            </a:r>
          </a:p>
          <a:p>
            <a:endParaRPr lang="en-US" dirty="0"/>
          </a:p>
          <a:p>
            <a:r>
              <a:rPr lang="en-US" b="1" i="1" dirty="0"/>
              <a:t>Facilitator Note: </a:t>
            </a:r>
          </a:p>
          <a:p>
            <a:r>
              <a:rPr lang="en-US" i="1" dirty="0"/>
              <a:t>Participants can capture their reflections in the participant packet. However, if you'd like to see their responses, have them write each perspective on a separate sticky note and place the notes in a three-column chart.</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127</a:t>
            </a:fld>
            <a:endParaRPr lang="en-US"/>
          </a:p>
        </p:txBody>
      </p:sp>
    </p:spTree>
    <p:extLst>
      <p:ext uri="{BB962C8B-B14F-4D97-AF65-F5344CB8AC3E}">
        <p14:creationId xmlns:p14="http://schemas.microsoft.com/office/powerpoint/2010/main" val="244326605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To continue our implementation journey, we will complete the final Next Steps: Considerations for Implementation. Return to edit your final vision statement with new information gained from this session. This session focused on coherence from the students' perspective. You've been reviewing an upcoming unit you're preparing to teach, and now we want to ensure its coherence from the students' perspective by building the story. You can apply the same process we used in this session to your upcoming unit.</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128</a:t>
            </a:fld>
            <a:endParaRPr lang="en-US"/>
          </a:p>
        </p:txBody>
      </p:sp>
    </p:spTree>
    <p:extLst>
      <p:ext uri="{BB962C8B-B14F-4D97-AF65-F5344CB8AC3E}">
        <p14:creationId xmlns:p14="http://schemas.microsoft.com/office/powerpoint/2010/main" val="443315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dirty="0"/>
              <a:t>We will now begin session E. </a:t>
            </a:r>
          </a:p>
          <a:p>
            <a:endParaRPr lang="en-US" dirty="0"/>
          </a:p>
          <a:p>
            <a:r>
              <a:rPr lang="en-US" b="1" i="1" dirty="0"/>
              <a:t>Facilitator Note:</a:t>
            </a:r>
          </a:p>
          <a:p>
            <a:r>
              <a:rPr lang="en-US" i="1" dirty="0"/>
              <a:t>The first 4 slides within this module will be used to begin each session.  Slide 4 contains bookmarks directly to the session needed. Ensure that all participants have their participant packet. If they do not, provide them with one.</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129</a:t>
            </a:fld>
            <a:endParaRPr lang="en-US"/>
          </a:p>
        </p:txBody>
      </p:sp>
    </p:spTree>
    <p:extLst>
      <p:ext uri="{BB962C8B-B14F-4D97-AF65-F5344CB8AC3E}">
        <p14:creationId xmlns:p14="http://schemas.microsoft.com/office/powerpoint/2010/main" val="71578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dirty="0"/>
              <a:t>Let’s take a moment to revisit your initial thoughts on how the term, “phenomena” can be defined in the context of science education. Consider adding to or revising your initial thinking. What wonderings might you have?</a:t>
            </a:r>
          </a:p>
          <a:p>
            <a:endParaRPr lang="en-US" dirty="0"/>
          </a:p>
          <a:p>
            <a:endParaRPr lang="en-US" dirty="0"/>
          </a:p>
          <a:p>
            <a:r>
              <a:rPr lang="en-US" b="1" i="1" dirty="0"/>
              <a:t>Facilitator Note:</a:t>
            </a:r>
          </a:p>
          <a:p>
            <a:r>
              <a:rPr lang="en-US" i="1" dirty="0"/>
              <a:t>Encourage participants to record their wonderings on a sticky note and place them on the parking lot poster. Determine if the question needs to be addressed in the moment or if it will be addressed in a later session. </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13</a:t>
            </a:fld>
            <a:endParaRPr lang="en-US"/>
          </a:p>
        </p:txBody>
      </p:sp>
    </p:spTree>
    <p:extLst>
      <p:ext uri="{BB962C8B-B14F-4D97-AF65-F5344CB8AC3E}">
        <p14:creationId xmlns:p14="http://schemas.microsoft.com/office/powerpoint/2010/main" val="413810167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Find your participant packet and let's take a meta moment to write our initial thoughts around our focus question on the screen: How might exploring and identifying local phenomena support both teachers and students? We will take 2 minutes to jot your initial ideas down. </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130</a:t>
            </a:fld>
            <a:endParaRPr lang="en-US"/>
          </a:p>
        </p:txBody>
      </p:sp>
    </p:spTree>
    <p:extLst>
      <p:ext uri="{BB962C8B-B14F-4D97-AF65-F5344CB8AC3E}">
        <p14:creationId xmlns:p14="http://schemas.microsoft.com/office/powerpoint/2010/main" val="320876200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a:t>
            </a:r>
          </a:p>
          <a:p>
            <a:r>
              <a:rPr lang="en-US" dirty="0"/>
              <a:t>In our first session together, we looked at a publication called Using Phenomena in NGSS-Designed Lessons and Units to help us make the case for phenomenon-based instruction. From that resource it stated, “Natural phenomena are observable events that occur in the universe and that we can use our science knowledge to explain and predict. The goal of building knowledge in science is to develop general ideas, based on evidence, that can explain and predict phenomena.” </a:t>
            </a:r>
          </a:p>
          <a:p>
            <a:r>
              <a:rPr lang="en-US" dirty="0"/>
              <a:t>Microsoft Word - Using Phenomena in NGSS 090116.docx (stemteachingtools.org) https://stemteachingtools.org/assets/landscapes/STEM-Teaching-Tool-42_Using_Phenomena_in_NGSS_23.pdf</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131</a:t>
            </a:fld>
            <a:endParaRPr lang="en-US"/>
          </a:p>
        </p:txBody>
      </p:sp>
    </p:spTree>
    <p:extLst>
      <p:ext uri="{BB962C8B-B14F-4D97-AF65-F5344CB8AC3E}">
        <p14:creationId xmlns:p14="http://schemas.microsoft.com/office/powerpoint/2010/main" val="89808845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As we begin to think about local phenomena tonight, what does local and making something local mean to you? Please share your thoughts with the group. </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132</a:t>
            </a:fld>
            <a:endParaRPr lang="en-US"/>
          </a:p>
        </p:txBody>
      </p:sp>
    </p:spTree>
    <p:extLst>
      <p:ext uri="{BB962C8B-B14F-4D97-AF65-F5344CB8AC3E}">
        <p14:creationId xmlns:p14="http://schemas.microsoft.com/office/powerpoint/2010/main" val="176272032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Let’s take a moment to observe a 4th-grade classroom as students and their teacher discuss local phenomena. </a:t>
            </a:r>
          </a:p>
          <a:p>
            <a:endParaRPr lang="en-US" dirty="0"/>
          </a:p>
          <a:p>
            <a:r>
              <a:rPr lang="en-US" dirty="0"/>
              <a:t>While watching, reflect on the following questions:</a:t>
            </a:r>
          </a:p>
          <a:p>
            <a:r>
              <a:rPr lang="en-US" dirty="0"/>
              <a:t>• How are students engaging in discussions about local phenomena?</a:t>
            </a:r>
          </a:p>
          <a:p>
            <a:r>
              <a:rPr lang="en-US" dirty="0"/>
              <a:t>• How is the teacher facilitating and supporting these discussions?</a:t>
            </a:r>
          </a:p>
          <a:p>
            <a:endParaRPr lang="en-US" dirty="0"/>
          </a:p>
          <a:p>
            <a:r>
              <a:rPr lang="en-US" dirty="0"/>
              <a:t>There is space in your participant packet to record your thoughts.</a:t>
            </a:r>
          </a:p>
          <a:p>
            <a:endParaRPr lang="en-US" dirty="0"/>
          </a:p>
          <a:p>
            <a:r>
              <a:rPr lang="en-US" b="1" i="1" dirty="0"/>
              <a:t>Facilitator Note: </a:t>
            </a:r>
          </a:p>
          <a:p>
            <a:r>
              <a:rPr lang="en-US" i="1" dirty="0"/>
              <a:t>Key ideas to listen for:</a:t>
            </a:r>
          </a:p>
          <a:p>
            <a:endParaRPr lang="en-US" i="1" dirty="0"/>
          </a:p>
          <a:p>
            <a:r>
              <a:rPr lang="en-US" i="1" dirty="0"/>
              <a:t>Students:</a:t>
            </a:r>
          </a:p>
          <a:p>
            <a:r>
              <a:rPr lang="en-US" i="1" dirty="0"/>
              <a:t>• Share personal experiences related to the phenomenon.</a:t>
            </a:r>
          </a:p>
          <a:p>
            <a:r>
              <a:rPr lang="en-US" i="1" dirty="0"/>
              <a:t>• Identify familiar places in their community that connect to the anchoring phenomenon.</a:t>
            </a:r>
          </a:p>
          <a:p>
            <a:r>
              <a:rPr lang="en-US" i="1" dirty="0"/>
              <a:t>• Provide reasoning for their science ideas and refer to prior class discussions.</a:t>
            </a:r>
          </a:p>
          <a:p>
            <a:r>
              <a:rPr lang="en-US" i="1" dirty="0"/>
              <a:t>• Decide where to place and record ideas based on their significance to the discussion.</a:t>
            </a:r>
          </a:p>
          <a:p>
            <a:endParaRPr lang="en-US" i="1" dirty="0"/>
          </a:p>
          <a:p>
            <a:r>
              <a:rPr lang="en-US" i="1" dirty="0"/>
              <a:t>Teacher:</a:t>
            </a:r>
          </a:p>
          <a:p>
            <a:r>
              <a:rPr lang="en-US" i="1" dirty="0"/>
              <a:t>• Gathers students in a circle with artifacts they can reference during the discussion.</a:t>
            </a:r>
          </a:p>
          <a:p>
            <a:r>
              <a:rPr lang="en-US" i="1" dirty="0"/>
              <a:t>• Acknowledges students’ observations and connections to science concepts.</a:t>
            </a:r>
          </a:p>
          <a:p>
            <a:r>
              <a:rPr lang="en-US" i="1" dirty="0"/>
              <a:t>• Collects and records students’ thoughts, emphasizing their relevance to real-world experiences.</a:t>
            </a:r>
          </a:p>
          <a:p>
            <a:r>
              <a:rPr lang="en-US" i="1" dirty="0"/>
              <a:t>• Asks students if the phenomenon is significant to them, their community, or the world. The teacher uses a quadrant chart to organize these ideas, recording them on sticky notes and placing them in the appropriate section of the chart.</a:t>
            </a:r>
          </a:p>
          <a:p>
            <a:endParaRPr lang="en-US" i="1" dirty="0"/>
          </a:p>
          <a:p>
            <a:r>
              <a:rPr lang="en-US" i="1" dirty="0"/>
              <a:t>Grade 4 Classroom Video  ttps://youtu.be/GJnZYTOM6lk</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133</a:t>
            </a:fld>
            <a:endParaRPr lang="en-US"/>
          </a:p>
        </p:txBody>
      </p:sp>
    </p:spTree>
    <p:extLst>
      <p:ext uri="{BB962C8B-B14F-4D97-AF65-F5344CB8AC3E}">
        <p14:creationId xmlns:p14="http://schemas.microsoft.com/office/powerpoint/2010/main" val="406558933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Explain:</a:t>
            </a:r>
          </a:p>
          <a:p>
            <a:pPr marL="0" indent="0">
              <a:buFont typeface="Arial" panose="020B0604020202020204" pitchFamily="34" charset="0"/>
              <a:buNone/>
            </a:pPr>
            <a:r>
              <a:rPr lang="en-US" dirty="0"/>
              <a:t>We will now quickly read STEM Teaching Tool #57. Take a moment to reflect on why it’s important for students to study locally relevant phenomena. Identify 1–2 key points you’d like to share. Who would like to start?</a:t>
            </a:r>
          </a:p>
          <a:p>
            <a:pPr marL="0" indent="0">
              <a:buFont typeface="Arial" panose="020B0604020202020204" pitchFamily="34" charset="0"/>
              <a:buNone/>
            </a:pPr>
            <a:endParaRPr lang="en-US" dirty="0"/>
          </a:p>
          <a:p>
            <a:pPr marL="0" indent="0">
              <a:buFont typeface="Arial" panose="020B0604020202020204" pitchFamily="34" charset="0"/>
              <a:buNone/>
            </a:pPr>
            <a:r>
              <a:rPr lang="en-US" b="1" i="1" dirty="0"/>
              <a:t>Facilitator Note: </a:t>
            </a:r>
          </a:p>
          <a:p>
            <a:pPr marL="0" indent="0">
              <a:buFont typeface="Arial" panose="020B0604020202020204" pitchFamily="34" charset="0"/>
              <a:buNone/>
            </a:pPr>
            <a:r>
              <a:rPr lang="en-US" i="1" dirty="0"/>
              <a:t>Listen for these key ideas:</a:t>
            </a:r>
          </a:p>
          <a:p>
            <a:pPr marL="0" indent="0">
              <a:buFont typeface="Arial" panose="020B0604020202020204" pitchFamily="34" charset="0"/>
              <a:buNone/>
            </a:pPr>
            <a:r>
              <a:rPr lang="en-US" i="1" dirty="0"/>
              <a:t>• Studying locally relevant phenomena can foster agency, responsibility, accountability, and relationships by developing a shared sense of place. Place-based science education is inherently transdisciplinary and cross-cultural, encouraging the      </a:t>
            </a:r>
          </a:p>
          <a:p>
            <a:pPr marL="0" indent="0">
              <a:buFont typeface="Arial" panose="020B0604020202020204" pitchFamily="34" charset="0"/>
              <a:buNone/>
            </a:pPr>
            <a:r>
              <a:rPr lang="en-US" i="1" dirty="0"/>
              <a:t>   scientific communication needed to address current and future challenges while involving stakeholders from diverse backgrounds.</a:t>
            </a:r>
          </a:p>
          <a:p>
            <a:pPr marL="0" indent="0">
              <a:buFont typeface="Arial" panose="020B0604020202020204" pitchFamily="34" charset="0"/>
              <a:buNone/>
            </a:pPr>
            <a:r>
              <a:rPr lang="en-US" i="1" dirty="0"/>
              <a:t>• Teachers should connect classroom and out-of-classroom science experiences to students’ sense of place, cultural perspectives, and community strengths and challenges.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134</a:t>
            </a:fld>
            <a:endParaRPr lang="en-US"/>
          </a:p>
        </p:txBody>
      </p:sp>
    </p:spTree>
    <p:extLst>
      <p:ext uri="{BB962C8B-B14F-4D97-AF65-F5344CB8AC3E}">
        <p14:creationId xmlns:p14="http://schemas.microsoft.com/office/powerpoint/2010/main" val="144022064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Why Localization?</a:t>
            </a:r>
          </a:p>
          <a:p>
            <a:r>
              <a:rPr lang="en-US" dirty="0"/>
              <a:t>Identifying local phenomena related to the anchoring phenomenon… </a:t>
            </a:r>
          </a:p>
          <a:p>
            <a:r>
              <a:rPr lang="en-US" dirty="0"/>
              <a:t>• helps to broaden the scope of what the class is really interested in figuring out. </a:t>
            </a:r>
          </a:p>
          <a:p>
            <a:r>
              <a:rPr lang="en-US" dirty="0"/>
              <a:t>• encourages a personal connection to the interests, identities and experiences of students.</a:t>
            </a:r>
          </a:p>
          <a:p>
            <a:r>
              <a:rPr lang="en-US" dirty="0"/>
              <a:t>• connects to the goals and needs of the community.</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135</a:t>
            </a:fld>
            <a:endParaRPr lang="en-US"/>
          </a:p>
        </p:txBody>
      </p:sp>
    </p:spTree>
    <p:extLst>
      <p:ext uri="{BB962C8B-B14F-4D97-AF65-F5344CB8AC3E}">
        <p14:creationId xmlns:p14="http://schemas.microsoft.com/office/powerpoint/2010/main" val="336422830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How can we localize the phenomenon in our high-quality instructional resource (HQIR)?</a:t>
            </a:r>
          </a:p>
          <a:p>
            <a:endParaRPr lang="en-US" dirty="0"/>
          </a:p>
          <a:p>
            <a:r>
              <a:rPr lang="en-US" dirty="0"/>
              <a:t>One approach is to replace the anchoring phenomenon in your HQIR with a similar phenomenon from your local area. For example, a teacher in central Kentucky using a high school OpenSciEd unit on ecosystems and interactions reached out to a local nature preserve. The preserve is helping her identify local phenomena that connect directly to the unit, which originally focused on the Serengeti National Park.</a:t>
            </a:r>
          </a:p>
          <a:p>
            <a:endParaRPr lang="en-US" dirty="0"/>
          </a:p>
          <a:p>
            <a:r>
              <a:rPr lang="en-US" dirty="0"/>
              <a:t>Alternatively, encourage students to identify local phenomena related to the anchoring phenomenon in your HQIR. For instance, in session B with the Earth’s Changing Surface unit, the anchoring phenomenon focused on the Mississippi River Delta. Participants connected this phenomenon to local or related phenomena.</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136</a:t>
            </a:fld>
            <a:endParaRPr lang="en-US"/>
          </a:p>
        </p:txBody>
      </p:sp>
    </p:spTree>
    <p:extLst>
      <p:ext uri="{BB962C8B-B14F-4D97-AF65-F5344CB8AC3E}">
        <p14:creationId xmlns:p14="http://schemas.microsoft.com/office/powerpoint/2010/main" val="92344742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As we explore this resource, consider how you might incorporate connections to your local land and community into your HQIR?</a:t>
            </a:r>
          </a:p>
          <a:p>
            <a:endParaRPr lang="en-US" dirty="0"/>
          </a:p>
          <a:p>
            <a:r>
              <a:rPr lang="en-US" b="1" dirty="0"/>
              <a:t>Facilitator Note: </a:t>
            </a:r>
          </a:p>
          <a:p>
            <a:r>
              <a:rPr lang="en-US" dirty="0"/>
              <a:t>This is a rhetorical question intended for reflection and does not require discussion. We will revisit it later.</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137</a:t>
            </a:fld>
            <a:endParaRPr lang="en-US"/>
          </a:p>
        </p:txBody>
      </p:sp>
    </p:spTree>
    <p:extLst>
      <p:ext uri="{BB962C8B-B14F-4D97-AF65-F5344CB8AC3E}">
        <p14:creationId xmlns:p14="http://schemas.microsoft.com/office/powerpoint/2010/main" val="324774065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The Kentucky Atlas of Phenomena is a newly developed resource designed to help educators incorporate connections to local land and community into their HQIR. This website supports science teachers across Kentucky by providing insights into natural phenomena common to the state and the disciplinary core ideas needed to explain them. Created by Kentucky educators for Kentucky educators, it is a valuable tool for making science learning more locally relevant.</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138</a:t>
            </a:fld>
            <a:endParaRPr lang="en-US"/>
          </a:p>
        </p:txBody>
      </p:sp>
    </p:spTree>
    <p:extLst>
      <p:ext uri="{BB962C8B-B14F-4D97-AF65-F5344CB8AC3E}">
        <p14:creationId xmlns:p14="http://schemas.microsoft.com/office/powerpoint/2010/main" val="86253164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Let’s explore the website together. Take a moment to browse and capture your observations and questions. Each phenomenon bundle includes the following key features:</a:t>
            </a:r>
          </a:p>
          <a:p>
            <a:endParaRPr lang="en-US" dirty="0"/>
          </a:p>
          <a:p>
            <a:r>
              <a:rPr lang="en-US" dirty="0"/>
              <a:t>• A picture or video of the phenomenon</a:t>
            </a:r>
          </a:p>
          <a:p>
            <a:r>
              <a:rPr lang="en-US" dirty="0"/>
              <a:t>• A description of the phenomenon</a:t>
            </a:r>
          </a:p>
          <a:p>
            <a:r>
              <a:rPr lang="en-US" dirty="0"/>
              <a:t>• Its location or area in Kentucky</a:t>
            </a:r>
          </a:p>
          <a:p>
            <a:r>
              <a:rPr lang="en-US" dirty="0"/>
              <a:t>• An essential question and other related questions</a:t>
            </a:r>
          </a:p>
          <a:p>
            <a:r>
              <a:rPr lang="en-US" dirty="0"/>
              <a:t>• A crosscutting concept</a:t>
            </a:r>
          </a:p>
          <a:p>
            <a:r>
              <a:rPr lang="en-US" dirty="0"/>
              <a:t>• Two or three disciplinary core ideas</a:t>
            </a:r>
          </a:p>
          <a:p>
            <a:r>
              <a:rPr lang="en-US" dirty="0"/>
              <a:t>• The identified level of understanding</a:t>
            </a:r>
          </a:p>
          <a:p>
            <a:endParaRPr lang="en-US" dirty="0"/>
          </a:p>
          <a:p>
            <a:r>
              <a:rPr lang="en-US" dirty="0"/>
              <a:t>What do you notice? What do you wonder? Share your thoughts!</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139</a:t>
            </a:fld>
            <a:endParaRPr lang="en-US"/>
          </a:p>
        </p:txBody>
      </p:sp>
    </p:spTree>
    <p:extLst>
      <p:ext uri="{BB962C8B-B14F-4D97-AF65-F5344CB8AC3E}">
        <p14:creationId xmlns:p14="http://schemas.microsoft.com/office/powerpoint/2010/main" val="2686649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dirty="0"/>
              <a:t>Now that we have a foundational understanding of what a phenomenon is, let’s use the information we have gathered so far to sort through some descriptors of what phenomena are and are not. We will break into the same small groups as before. Look through the various descriptions and determine which description is aligned with phenomena-based instruction in the classroom. Sort the descriptions into two columns: “phenomena are” and “phenomena are not.” Justify the assortment of descriptions based on our discussion and reading of Using Phenomena in NGSS-Designed Lessons and Units. </a:t>
            </a:r>
          </a:p>
          <a:p>
            <a:endParaRPr lang="en-US" dirty="0"/>
          </a:p>
          <a:p>
            <a:r>
              <a:rPr lang="en-US" dirty="0"/>
              <a:t>https://www.nextgenscience.org/sites/default/files/Using Phenomena in NGSS.pdf</a:t>
            </a:r>
          </a:p>
          <a:p>
            <a:endParaRPr lang="en-US" dirty="0"/>
          </a:p>
          <a:p>
            <a:r>
              <a:rPr lang="en-US" dirty="0"/>
              <a:t>You will have 5 minutes to complete the card sort and justify your assortment of descriptors on a sticky note. What questions might you have?</a:t>
            </a:r>
          </a:p>
          <a:p>
            <a:endParaRPr lang="en-US" dirty="0"/>
          </a:p>
          <a:p>
            <a:r>
              <a:rPr lang="en-US" i="1" dirty="0"/>
              <a:t>Monitor the room to check for understanding and answer questions the groups may have. </a:t>
            </a:r>
          </a:p>
          <a:p>
            <a:endParaRPr lang="en-US" dirty="0"/>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14</a:t>
            </a:fld>
            <a:endParaRPr lang="en-US"/>
          </a:p>
        </p:txBody>
      </p:sp>
    </p:spTree>
    <p:extLst>
      <p:ext uri="{BB962C8B-B14F-4D97-AF65-F5344CB8AC3E}">
        <p14:creationId xmlns:p14="http://schemas.microsoft.com/office/powerpoint/2010/main" val="75805850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Now that you have had the opportunity to explore the website, consider how the Kentucky Atlas of Phenomena could help teachers strengthen connections to their local land and community. How might it build awareness and support the integration of locally relevant phenomena into instruction?</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140</a:t>
            </a:fld>
            <a:endParaRPr lang="en-US"/>
          </a:p>
        </p:txBody>
      </p:sp>
    </p:spTree>
    <p:extLst>
      <p:ext uri="{BB962C8B-B14F-4D97-AF65-F5344CB8AC3E}">
        <p14:creationId xmlns:p14="http://schemas.microsoft.com/office/powerpoint/2010/main" val="100767038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We are going to start building additional bundles for the website and learn more about the process. In small groups of 2–3 participants, we’ll focus on Step 1: Explore and Observe. </a:t>
            </a:r>
          </a:p>
          <a:p>
            <a:endParaRPr lang="en-US" dirty="0"/>
          </a:p>
          <a:p>
            <a:r>
              <a:rPr lang="en-US" dirty="0"/>
              <a:t>Here’s how:</a:t>
            </a:r>
          </a:p>
          <a:p>
            <a:r>
              <a:rPr lang="en-US" dirty="0"/>
              <a:t>• Scroll through images on your phone or social media accounts. Share photos taken in Kentucky with your group and describe what each picture shows. Use the Phone Phenomenon Note Catcher or slide deck to document your work.</a:t>
            </a:r>
          </a:p>
          <a:p>
            <a:r>
              <a:rPr lang="en-US" dirty="0"/>
              <a:t>• After everyone has shared a few photos, choose one picture that sparks curiosity and wonderings for your group.</a:t>
            </a:r>
          </a:p>
          <a:p>
            <a:r>
              <a:rPr lang="en-US" dirty="0"/>
              <a:t>• Take time to closely observe the selected photo and record your observations in the last column of the note catcher.</a:t>
            </a:r>
          </a:p>
          <a:p>
            <a:endParaRPr lang="en-US" dirty="0"/>
          </a:p>
          <a:p>
            <a:r>
              <a:rPr lang="en-US" dirty="0"/>
              <a:t>You’ll have 10 minutes to complete this step, after which I’ll provide further instructions.</a:t>
            </a:r>
          </a:p>
          <a:p>
            <a:endParaRPr lang="en-US" dirty="0"/>
          </a:p>
          <a:p>
            <a:r>
              <a:rPr lang="en-US" dirty="0"/>
              <a:t>Do you have any questions?</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141</a:t>
            </a:fld>
            <a:endParaRPr lang="en-US"/>
          </a:p>
        </p:txBody>
      </p:sp>
    </p:spTree>
    <p:extLst>
      <p:ext uri="{BB962C8B-B14F-4D97-AF65-F5344CB8AC3E}">
        <p14:creationId xmlns:p14="http://schemas.microsoft.com/office/powerpoint/2010/main" val="268352465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Science begins with a question about a phenomenon. So, what questions do you have about the phenomenon in your photo?</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142</a:t>
            </a:fld>
            <a:endParaRPr lang="en-US"/>
          </a:p>
        </p:txBody>
      </p:sp>
    </p:spTree>
    <p:extLst>
      <p:ext uri="{BB962C8B-B14F-4D97-AF65-F5344CB8AC3E}">
        <p14:creationId xmlns:p14="http://schemas.microsoft.com/office/powerpoint/2010/main" val="236698182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Next, we’ll move to Step 2: Ask Questions. In your same groups:</a:t>
            </a:r>
          </a:p>
          <a:p>
            <a:endParaRPr lang="en-US" dirty="0"/>
          </a:p>
          <a:p>
            <a:r>
              <a:rPr lang="en-US" dirty="0"/>
              <a:t>1. Record any questions that come to mind, writing each question on a sticky note or in a separate square.</a:t>
            </a:r>
          </a:p>
          <a:p>
            <a:r>
              <a:rPr lang="en-US" dirty="0"/>
              <a:t>2. Brainstorm together, building on each other’s ideas.</a:t>
            </a:r>
          </a:p>
          <a:p>
            <a:r>
              <a:rPr lang="en-US" dirty="0"/>
              <a:t>3. Organize the questions into related groups and give each group a title based on its category.</a:t>
            </a:r>
          </a:p>
          <a:p>
            <a:endParaRPr lang="en-US" dirty="0"/>
          </a:p>
          <a:p>
            <a:r>
              <a:rPr lang="en-US" dirty="0"/>
              <a:t>You’ll have 8 minutes to complete this portion. What questions do you have? </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143</a:t>
            </a:fld>
            <a:endParaRPr lang="en-US"/>
          </a:p>
        </p:txBody>
      </p:sp>
    </p:spTree>
    <p:extLst>
      <p:ext uri="{BB962C8B-B14F-4D97-AF65-F5344CB8AC3E}">
        <p14:creationId xmlns:p14="http://schemas.microsoft.com/office/powerpoint/2010/main" val="199105634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Now, you’ll… </a:t>
            </a:r>
          </a:p>
          <a:p>
            <a:r>
              <a:rPr lang="en-US" dirty="0"/>
              <a:t>• identify the Crosscutting Concept (CCC) that aligns with each group of questions. </a:t>
            </a:r>
          </a:p>
          <a:p>
            <a:r>
              <a:rPr lang="en-US" dirty="0"/>
              <a:t>• record the crosscutting concepts on a sticky note or in the green squares on the slide and place them next to the group of questions it aligns with. </a:t>
            </a:r>
          </a:p>
          <a:p>
            <a:endParaRPr lang="en-US" dirty="0"/>
          </a:p>
          <a:p>
            <a:r>
              <a:rPr lang="en-US" dirty="0"/>
              <a:t>For support with the crosscutting concepts, use Appendix G which provides detailed explanations of each CCC.</a:t>
            </a:r>
          </a:p>
          <a:p>
            <a:endParaRPr lang="en-US" dirty="0"/>
          </a:p>
          <a:p>
            <a:r>
              <a:rPr lang="en-US" dirty="0"/>
              <a:t>You’ll have 5 minutes to complete this task. What questions do you have?</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144</a:t>
            </a:fld>
            <a:endParaRPr lang="en-US"/>
          </a:p>
        </p:txBody>
      </p:sp>
    </p:spTree>
    <p:extLst>
      <p:ext uri="{BB962C8B-B14F-4D97-AF65-F5344CB8AC3E}">
        <p14:creationId xmlns:p14="http://schemas.microsoft.com/office/powerpoint/2010/main" val="138190498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Now, we’ll complete Step 3: select, refine, and finalize the bundle.  </a:t>
            </a:r>
          </a:p>
          <a:p>
            <a:endParaRPr lang="en-US" dirty="0"/>
          </a:p>
          <a:p>
            <a:r>
              <a:rPr lang="en-US" dirty="0"/>
              <a:t>• Choose a group of questions to build your bundle around. </a:t>
            </a:r>
          </a:p>
          <a:p>
            <a:r>
              <a:rPr lang="en-US" dirty="0"/>
              <a:t>• Create an essential question that aligns with the crosscutting concept you identified. </a:t>
            </a:r>
          </a:p>
          <a:p>
            <a:r>
              <a:rPr lang="en-US" dirty="0"/>
              <a:t>• Record your essential question on your phone phenomenon note catcher or in the yellow rectangle on your slide deck.</a:t>
            </a:r>
          </a:p>
          <a:p>
            <a:endParaRPr lang="en-US" dirty="0"/>
          </a:p>
          <a:p>
            <a:r>
              <a:rPr lang="en-US" dirty="0"/>
              <a:t>You may find STEM Teaching Tool 41: Prompts for Integrating Crosscutting Concepts helpful as you refine your question. </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145</a:t>
            </a:fld>
            <a:endParaRPr lang="en-US"/>
          </a:p>
        </p:txBody>
      </p:sp>
    </p:spTree>
    <p:extLst>
      <p:ext uri="{BB962C8B-B14F-4D97-AF65-F5344CB8AC3E}">
        <p14:creationId xmlns:p14="http://schemas.microsoft.com/office/powerpoint/2010/main" val="375485267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Once you’ve refined your question, </a:t>
            </a:r>
          </a:p>
          <a:p>
            <a:endParaRPr lang="en-US" dirty="0"/>
          </a:p>
          <a:p>
            <a:r>
              <a:rPr lang="en-US" dirty="0"/>
              <a:t>• review the Kentucky Academic Standards for Science to identify two to three Disciplinary Core Ideas that help explain the question related to the phenomenon. </a:t>
            </a:r>
          </a:p>
          <a:p>
            <a:r>
              <a:rPr lang="en-US" dirty="0"/>
              <a:t>• record the Disciplinary Core Ideas in your phone phenomenon note catcher or in the orange boxes on the slide.</a:t>
            </a:r>
          </a:p>
          <a:p>
            <a:r>
              <a:rPr lang="en-US" dirty="0"/>
              <a:t>• identify the level of the phenomenon (basic, intermediate, or advanced) in the gray box.</a:t>
            </a:r>
          </a:p>
          <a:p>
            <a:endParaRPr lang="en-US" dirty="0"/>
          </a:p>
          <a:p>
            <a:r>
              <a:rPr lang="en-US" dirty="0"/>
              <a:t>You will have about 10 minutes to complete this task. Once finished, you will have created your first Kentucky phenomenon bundle, which we will consider for the website.</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146</a:t>
            </a:fld>
            <a:endParaRPr lang="en-US"/>
          </a:p>
        </p:txBody>
      </p:sp>
    </p:spTree>
    <p:extLst>
      <p:ext uri="{BB962C8B-B14F-4D97-AF65-F5344CB8AC3E}">
        <p14:creationId xmlns:p14="http://schemas.microsoft.com/office/powerpoint/2010/main" val="248642906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As we return to our focus question for the night, take a moment to reflect on your initial thoughts and capture anything you would like to add to your thinking. Would anyone like to share their thoughts with the group?</a:t>
            </a:r>
          </a:p>
          <a:p>
            <a:endParaRPr lang="en-US" dirty="0"/>
          </a:p>
          <a:p>
            <a:r>
              <a:rPr lang="en-US" b="1" i="1" dirty="0"/>
              <a:t>Facilitator Note: </a:t>
            </a:r>
          </a:p>
          <a:p>
            <a:r>
              <a:rPr lang="en-US" i="1" dirty="0"/>
              <a:t>Allow a few to share.</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147</a:t>
            </a:fld>
            <a:endParaRPr lang="en-US"/>
          </a:p>
        </p:txBody>
      </p:sp>
    </p:spTree>
    <p:extLst>
      <p:ext uri="{BB962C8B-B14F-4D97-AF65-F5344CB8AC3E}">
        <p14:creationId xmlns:p14="http://schemas.microsoft.com/office/powerpoint/2010/main" val="420757062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As we look ahead, we invite you to share more bundles with us. The goal is to expand the Kentucky Atlas of Phenomena with additional local science phenomena. The bundles created during this session can be submitted for consideration as new additions to the ATLAS website using the form on this slide. A QR code on the screen will take you to the submission form to share your bundle with the Kentucky Department of Education science consultants.</a:t>
            </a:r>
          </a:p>
          <a:p>
            <a:endParaRPr lang="en-US" dirty="0"/>
          </a:p>
          <a:p>
            <a:r>
              <a:rPr lang="en-US" dirty="0"/>
              <a:t>If you're willing, we encourage you to collaborate with other teachers in your area to create new bundles for potential inclusion in this resource.</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148</a:t>
            </a:fld>
            <a:endParaRPr lang="en-US"/>
          </a:p>
        </p:txBody>
      </p:sp>
    </p:spTree>
    <p:extLst>
      <p:ext uri="{BB962C8B-B14F-4D97-AF65-F5344CB8AC3E}">
        <p14:creationId xmlns:p14="http://schemas.microsoft.com/office/powerpoint/2010/main" val="8716699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As we wrap up, let’s take a moment for a final reflection on our workshop. Imagine you're having a brief conversation with a colleague or school administrator who asks about your recent professional development. In 45-60 seconds, craft an elevator speech that highlights the key insights and skills you gained from our sessions and how they will impact your teaching. Be concise, specific, and enthusiastic. Focus on how these insights will transform your teaching methods and engage your students more effectively. We will take 5 minutes to write your elevator speech. After 5 minutes, we’ll offer a chance for a few of you to share. We encourage you to share your elevator speech with your colleagues and administration.</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149</a:t>
            </a:fld>
            <a:endParaRPr lang="en-US"/>
          </a:p>
        </p:txBody>
      </p:sp>
    </p:spTree>
    <p:extLst>
      <p:ext uri="{BB962C8B-B14F-4D97-AF65-F5344CB8AC3E}">
        <p14:creationId xmlns:p14="http://schemas.microsoft.com/office/powerpoint/2010/main" val="504938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dirty="0"/>
              <a:t>To check your understanding from the sorting activity, Phenomena are… (read from the slide).</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15</a:t>
            </a:fld>
            <a:endParaRPr lang="en-US"/>
          </a:p>
        </p:txBody>
      </p:sp>
    </p:spTree>
    <p:extLst>
      <p:ext uri="{BB962C8B-B14F-4D97-AF65-F5344CB8AC3E}">
        <p14:creationId xmlns:p14="http://schemas.microsoft.com/office/powerpoint/2010/main" val="153636389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Thank you so much for completing this module provided by the Kentucky Department of Education (KDE). Please use the link to obtain your certificate of completion. </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150</a:t>
            </a:fld>
            <a:endParaRPr lang="en-US"/>
          </a:p>
        </p:txBody>
      </p:sp>
    </p:spTree>
    <p:extLst>
      <p:ext uri="{BB962C8B-B14F-4D97-AF65-F5344CB8AC3E}">
        <p14:creationId xmlns:p14="http://schemas.microsoft.com/office/powerpoint/2010/main" val="2600243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dirty="0"/>
              <a:t>To check your understanding from the sorting activity, Phenomena are not… (read from the slide). </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16</a:t>
            </a:fld>
            <a:endParaRPr lang="en-US"/>
          </a:p>
        </p:txBody>
      </p:sp>
    </p:spTree>
    <p:extLst>
      <p:ext uri="{BB962C8B-B14F-4D97-AF65-F5344CB8AC3E}">
        <p14:creationId xmlns:p14="http://schemas.microsoft.com/office/powerpoint/2010/main" val="2185953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dirty="0"/>
              <a:t>As we wrap up solidifying our understanding of phenomena, we have a resource to share: the Anchoring Phenomena poster. This is an excellent tool to share with others as you deepen your understanding of phenomena.</a:t>
            </a:r>
          </a:p>
          <a:p>
            <a:endParaRPr lang="en-US" dirty="0"/>
          </a:p>
          <a:p>
            <a:r>
              <a:rPr lang="en-US" b="1" i="1" dirty="0"/>
              <a:t>Facilitator Note:</a:t>
            </a:r>
          </a:p>
          <a:p>
            <a:r>
              <a:rPr lang="en-US" i="1" dirty="0"/>
              <a:t>Using an Anchoring Phenomenon to Drive Three-Dimensional Teaching and Learning Poster</a:t>
            </a:r>
          </a:p>
          <a:p>
            <a:r>
              <a:rPr lang="en-US" i="1" dirty="0"/>
              <a:t>https://education.ky.gov/curriculum/standards/kyacadstand/Documents/Anchoring_Phenomena_Poster.pdf</a:t>
            </a:r>
          </a:p>
          <a:p>
            <a:endParaRPr lang="en-US" i="1" dirty="0"/>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17</a:t>
            </a:fld>
            <a:endParaRPr lang="en-US"/>
          </a:p>
        </p:txBody>
      </p:sp>
    </p:spTree>
    <p:extLst>
      <p:ext uri="{BB962C8B-B14F-4D97-AF65-F5344CB8AC3E}">
        <p14:creationId xmlns:p14="http://schemas.microsoft.com/office/powerpoint/2010/main" val="3903611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spcBef>
                <a:spcPts val="0"/>
              </a:spcBef>
              <a:spcAft>
                <a:spcPts val="0"/>
              </a:spcAft>
              <a:buFont typeface="Arial" panose="020B0604020202020204" pitchFamily="34" charset="0"/>
              <a:buNone/>
            </a:pPr>
            <a:r>
              <a:rPr lang="en-US" sz="1800" b="1" dirty="0">
                <a:effectLst/>
                <a:latin typeface="Calibri" panose="020F0502020204030204" pitchFamily="34" charset="0"/>
              </a:rPr>
              <a:t>Explain: </a:t>
            </a:r>
          </a:p>
          <a:p>
            <a:pPr rtl="0" fontAlgn="ctr">
              <a:spcBef>
                <a:spcPts val="0"/>
              </a:spcBef>
              <a:spcAft>
                <a:spcPts val="0"/>
              </a:spcAft>
              <a:buFont typeface="Arial" panose="020B0604020202020204" pitchFamily="34" charset="0"/>
              <a:buNone/>
            </a:pPr>
            <a:r>
              <a:rPr lang="en-US" sz="1800" dirty="0">
                <a:effectLst/>
                <a:latin typeface="Calibri" panose="020F0502020204030204" pitchFamily="34" charset="0"/>
              </a:rPr>
              <a:t>Now we are going to complete a polling activity to see how comfortable we are with being able to identify phenomena. Based on our understanding which one of these selections is an anchoring phenomenon and why? Make your selection and consider why you think that is the phenomenon. </a:t>
            </a:r>
          </a:p>
          <a:p>
            <a:pPr rtl="0" fontAlgn="ctr">
              <a:spcBef>
                <a:spcPts val="0"/>
              </a:spcBef>
              <a:spcAft>
                <a:spcPts val="0"/>
              </a:spcAft>
              <a:buFont typeface="Arial" panose="020B0604020202020204" pitchFamily="34" charset="0"/>
              <a:buNone/>
            </a:pPr>
            <a:endParaRPr lang="en-US" sz="1800" dirty="0">
              <a:effectLst/>
              <a:latin typeface="Calibri" panose="020F0502020204030204" pitchFamily="34" charset="0"/>
            </a:endParaRPr>
          </a:p>
          <a:p>
            <a:pPr rtl="0" fontAlgn="ctr">
              <a:spcBef>
                <a:spcPts val="0"/>
              </a:spcBef>
              <a:spcAft>
                <a:spcPts val="0"/>
              </a:spcAft>
              <a:buFont typeface="Arial" panose="020B0604020202020204" pitchFamily="34" charset="0"/>
              <a:buNone/>
            </a:pPr>
            <a:r>
              <a:rPr lang="en-US" sz="1800" b="1" i="1" dirty="0">
                <a:effectLst/>
                <a:latin typeface="Calibri" panose="020F0502020204030204" pitchFamily="34" charset="0"/>
              </a:rPr>
              <a:t>Facilitator Note:</a:t>
            </a:r>
          </a:p>
          <a:p>
            <a:pPr rtl="0" fontAlgn="ctr">
              <a:spcBef>
                <a:spcPts val="0"/>
              </a:spcBef>
              <a:spcAft>
                <a:spcPts val="0"/>
              </a:spcAft>
              <a:buFont typeface="Arial" panose="020B0604020202020204" pitchFamily="34" charset="0"/>
              <a:buNone/>
            </a:pPr>
            <a:r>
              <a:rPr lang="en-US" sz="1800" i="1" dirty="0">
                <a:effectLst/>
                <a:latin typeface="Calibri" panose="020F0502020204030204" pitchFamily="34" charset="0"/>
              </a:rPr>
              <a:t>There are several ways to facilitate this activity. You can use a digital polling platform or the "Sticky Bars" strategy. For the Sticky Bars method, participants write their answers on sticky notes and place them on a board or wall above the number they chose, creating a visual bar graph of the group's opinions. Allow time for discussion and invite someone who selected #3 to explain their reasoning. Use the explanations provided to guide participants through the options and clarify why #3 is the correct answer.</a:t>
            </a:r>
          </a:p>
          <a:p>
            <a:pPr rtl="0" fontAlgn="ctr">
              <a:spcBef>
                <a:spcPts val="0"/>
              </a:spcBef>
              <a:spcAft>
                <a:spcPts val="0"/>
              </a:spcAft>
              <a:buFont typeface="Arial" panose="020B0604020202020204" pitchFamily="34" charset="0"/>
              <a:buNone/>
            </a:pPr>
            <a:endParaRPr lang="en-US" sz="1800" i="1" dirty="0">
              <a:effectLst/>
              <a:latin typeface="Calibri" panose="020F0502020204030204" pitchFamily="34" charset="0"/>
            </a:endParaRPr>
          </a:p>
          <a:p>
            <a:pPr rtl="0" fontAlgn="ctr">
              <a:spcBef>
                <a:spcPts val="0"/>
              </a:spcBef>
              <a:spcAft>
                <a:spcPts val="0"/>
              </a:spcAft>
              <a:buFont typeface="Arial" panose="020B0604020202020204" pitchFamily="34" charset="0"/>
              <a:buNone/>
            </a:pPr>
            <a:r>
              <a:rPr lang="en-US" sz="1800" b="1" i="1" dirty="0">
                <a:effectLst/>
                <a:latin typeface="Calibri" panose="020F0502020204030204" pitchFamily="34" charset="0"/>
              </a:rPr>
              <a:t>Explanation of each descriptor. </a:t>
            </a:r>
          </a:p>
          <a:p>
            <a:pPr rtl="0" fontAlgn="ctr">
              <a:spcBef>
                <a:spcPts val="0"/>
              </a:spcBef>
              <a:spcAft>
                <a:spcPts val="0"/>
              </a:spcAft>
              <a:buFont typeface="Arial" panose="020B0604020202020204" pitchFamily="34" charset="0"/>
              <a:buNone/>
            </a:pPr>
            <a:r>
              <a:rPr lang="en-US" sz="1800" i="1" dirty="0">
                <a:effectLst/>
                <a:latin typeface="Calibri" panose="020F0502020204030204" pitchFamily="34" charset="0"/>
              </a:rPr>
              <a:t>1: This is a science idea about magnetic forces. </a:t>
            </a:r>
          </a:p>
          <a:p>
            <a:pPr rtl="0" fontAlgn="ctr">
              <a:spcBef>
                <a:spcPts val="0"/>
              </a:spcBef>
              <a:spcAft>
                <a:spcPts val="0"/>
              </a:spcAft>
              <a:buFont typeface="Arial" panose="020B0604020202020204" pitchFamily="34" charset="0"/>
              <a:buNone/>
            </a:pPr>
            <a:r>
              <a:rPr lang="en-US" sz="1800" i="1" dirty="0">
                <a:effectLst/>
                <a:latin typeface="Calibri" panose="020F0502020204030204" pitchFamily="34" charset="0"/>
              </a:rPr>
              <a:t>2: General question about magnetic forces.</a:t>
            </a:r>
          </a:p>
          <a:p>
            <a:pPr rtl="0" fontAlgn="ctr">
              <a:spcBef>
                <a:spcPts val="0"/>
              </a:spcBef>
              <a:spcAft>
                <a:spcPts val="0"/>
              </a:spcAft>
              <a:buFont typeface="Arial" panose="020B0604020202020204" pitchFamily="34" charset="0"/>
              <a:buNone/>
            </a:pPr>
            <a:r>
              <a:rPr lang="en-US" sz="1800" i="1" dirty="0">
                <a:effectLst/>
                <a:latin typeface="Calibri" panose="020F0502020204030204" pitchFamily="34" charset="0"/>
              </a:rPr>
              <a:t>3: Detailed observation of something that happened in the natural world.</a:t>
            </a:r>
          </a:p>
          <a:p>
            <a:pPr rtl="0" fontAlgn="ctr">
              <a:spcBef>
                <a:spcPts val="0"/>
              </a:spcBef>
              <a:spcAft>
                <a:spcPts val="0"/>
              </a:spcAft>
              <a:buFont typeface="Arial" panose="020B0604020202020204" pitchFamily="34" charset="0"/>
              <a:buNone/>
            </a:pPr>
            <a:r>
              <a:rPr lang="en-US" sz="1800" i="1" dirty="0">
                <a:effectLst/>
                <a:latin typeface="Calibri" panose="020F0502020204030204" pitchFamily="34" charset="0"/>
              </a:rPr>
              <a:t>4: A question stemming from the observation. </a:t>
            </a:r>
          </a:p>
          <a:p>
            <a:pPr rtl="0" fontAlgn="ctr">
              <a:spcBef>
                <a:spcPts val="0"/>
              </a:spcBef>
              <a:spcAft>
                <a:spcPts val="0"/>
              </a:spcAft>
              <a:buFont typeface="Arial" panose="020B0604020202020204" pitchFamily="34" charset="0"/>
              <a:buNone/>
            </a:pPr>
            <a:endParaRPr lang="en-US" sz="180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8D2FB3BF-3714-49A2-AA8B-040CF7F88068}" type="slidenum">
              <a:rPr lang="en-US" smtClean="0"/>
              <a:t>18</a:t>
            </a:fld>
            <a:endParaRPr lang="en-US"/>
          </a:p>
        </p:txBody>
      </p:sp>
    </p:spTree>
    <p:extLst>
      <p:ext uri="{BB962C8B-B14F-4D97-AF65-F5344CB8AC3E}">
        <p14:creationId xmlns:p14="http://schemas.microsoft.com/office/powerpoint/2010/main" val="493603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effectLst/>
                <a:highlight>
                  <a:srgbClr val="FFFF00"/>
                </a:highlight>
                <a:latin typeface="Calibri" panose="020F0502020204030204" pitchFamily="34" charset="0"/>
              </a:rPr>
              <a:t>Explain: </a:t>
            </a:r>
          </a:p>
          <a:p>
            <a:r>
              <a:rPr lang="en-US" sz="1800" dirty="0">
                <a:effectLst/>
                <a:highlight>
                  <a:srgbClr val="FFFF00"/>
                </a:highlight>
                <a:latin typeface="Calibri" panose="020F0502020204030204" pitchFamily="34" charset="0"/>
              </a:rPr>
              <a:t>Based on our understanding, which one of these selections is an anchoring phenomenon and why? Make your selection and consider why you think that is the phenomenon. </a:t>
            </a:r>
          </a:p>
          <a:p>
            <a:endParaRPr lang="en-US" sz="1800" dirty="0">
              <a:effectLst/>
              <a:highlight>
                <a:srgbClr val="FFFF00"/>
              </a:highlight>
              <a:latin typeface="Calibri" panose="020F0502020204030204" pitchFamily="34" charset="0"/>
            </a:endParaRPr>
          </a:p>
          <a:p>
            <a:r>
              <a:rPr lang="en-US" sz="1800" b="1" i="1" dirty="0">
                <a:effectLst/>
                <a:highlight>
                  <a:srgbClr val="FFFF00"/>
                </a:highlight>
                <a:latin typeface="Calibri" panose="020F0502020204030204" pitchFamily="34" charset="0"/>
              </a:rPr>
              <a:t>Facilitator Note:</a:t>
            </a:r>
          </a:p>
          <a:p>
            <a:r>
              <a:rPr lang="en-US" sz="1800" i="1" dirty="0">
                <a:effectLst/>
                <a:highlight>
                  <a:srgbClr val="FFFF00"/>
                </a:highlight>
                <a:latin typeface="Calibri" panose="020F0502020204030204" pitchFamily="34" charset="0"/>
              </a:rPr>
              <a:t>Continue with the strategy you selected to facilitate this activity. Allow time for discussion and invite someone who selected #1 to explain their reasoning. Use the explanations provided to guide participants through the options and clarify why #1 is the correct answer.</a:t>
            </a:r>
          </a:p>
          <a:p>
            <a:endParaRPr lang="en-US" sz="1800" i="1" dirty="0">
              <a:effectLst/>
              <a:highlight>
                <a:srgbClr val="FFFF00"/>
              </a:highlight>
              <a:latin typeface="Calibri" panose="020F0502020204030204" pitchFamily="34" charset="0"/>
            </a:endParaRPr>
          </a:p>
          <a:p>
            <a:r>
              <a:rPr lang="en-US" sz="1800" i="1" dirty="0">
                <a:effectLst/>
                <a:highlight>
                  <a:srgbClr val="FFFF00"/>
                </a:highlight>
                <a:latin typeface="Calibri" panose="020F0502020204030204" pitchFamily="34" charset="0"/>
              </a:rPr>
              <a:t>Explanation of each descriptor. </a:t>
            </a:r>
          </a:p>
          <a:p>
            <a:r>
              <a:rPr lang="en-US" sz="1800" i="1" dirty="0">
                <a:effectLst/>
                <a:highlight>
                  <a:srgbClr val="FFFF00"/>
                </a:highlight>
                <a:latin typeface="Calibri" panose="020F0502020204030204" pitchFamily="34" charset="0"/>
              </a:rPr>
              <a:t>1: Detailed observation of something that happened in the natural world.</a:t>
            </a:r>
          </a:p>
          <a:p>
            <a:r>
              <a:rPr lang="en-US" sz="1800" i="1" dirty="0">
                <a:effectLst/>
                <a:highlight>
                  <a:srgbClr val="FFFF00"/>
                </a:highlight>
                <a:latin typeface="Calibri" panose="020F0502020204030204" pitchFamily="34" charset="0"/>
              </a:rPr>
              <a:t>2: A question stemming from the observation. </a:t>
            </a:r>
          </a:p>
          <a:p>
            <a:r>
              <a:rPr lang="en-US" sz="1800" i="1" dirty="0">
                <a:effectLst/>
                <a:highlight>
                  <a:srgbClr val="FFFF00"/>
                </a:highlight>
                <a:latin typeface="Calibri" panose="020F0502020204030204" pitchFamily="34" charset="0"/>
              </a:rPr>
              <a:t>3: This is a science idea about populations of organisms. </a:t>
            </a:r>
          </a:p>
          <a:p>
            <a:r>
              <a:rPr lang="en-US" sz="1800" i="1" dirty="0">
                <a:effectLst/>
                <a:highlight>
                  <a:srgbClr val="FFFF00"/>
                </a:highlight>
                <a:latin typeface="Calibri" panose="020F0502020204030204" pitchFamily="34" charset="0"/>
              </a:rPr>
              <a:t>4: General question about organism populations. </a:t>
            </a:r>
          </a:p>
          <a:p>
            <a:endParaRPr lang="en-US" sz="1800" dirty="0">
              <a:effectLst/>
              <a:highlight>
                <a:srgbClr val="FFFF00"/>
              </a:highligh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8D2FB3BF-3714-49A2-AA8B-040CF7F88068}" type="slidenum">
              <a:rPr lang="en-US" smtClean="0"/>
              <a:t>19</a:t>
            </a:fld>
            <a:endParaRPr lang="en-US"/>
          </a:p>
        </p:txBody>
      </p:sp>
    </p:spTree>
    <p:extLst>
      <p:ext uri="{BB962C8B-B14F-4D97-AF65-F5344CB8AC3E}">
        <p14:creationId xmlns:p14="http://schemas.microsoft.com/office/powerpoint/2010/main" val="3423097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Throughout this module, the goals are for participants to:</a:t>
            </a:r>
          </a:p>
          <a:p>
            <a:pPr marL="171450" indent="-171450">
              <a:buFont typeface="Arial" panose="020B0604020202020204" pitchFamily="34" charset="0"/>
              <a:buChar char="•"/>
            </a:pPr>
            <a:r>
              <a:rPr lang="en-US" dirty="0"/>
              <a:t>Develop a working definition and criteria of what is considered phenomena. </a:t>
            </a:r>
          </a:p>
          <a:p>
            <a:pPr marL="171450" indent="-171450">
              <a:buFont typeface="Arial" panose="020B0604020202020204" pitchFamily="34" charset="0"/>
              <a:buChar char="•"/>
            </a:pPr>
            <a:r>
              <a:rPr lang="en-US" dirty="0"/>
              <a:t>Experience how launching an anchoring phenomenon at the beginning of a learning experience can support students in sensemaking. </a:t>
            </a:r>
          </a:p>
          <a:p>
            <a:pPr marL="171450" indent="-171450">
              <a:buFont typeface="Arial" panose="020B0604020202020204" pitchFamily="34" charset="0"/>
              <a:buChar char="•"/>
            </a:pPr>
            <a:r>
              <a:rPr lang="en-US" dirty="0"/>
              <a:t>Explain how utilizing an anchoring phenomenon assists students in growing their science ideas and skills within the context of Kentucky Academic Standards (KAS) for Science.</a:t>
            </a:r>
          </a:p>
          <a:p>
            <a:pPr marL="171450" indent="-171450">
              <a:buFont typeface="Arial" panose="020B0604020202020204" pitchFamily="34" charset="0"/>
              <a:buChar char="•"/>
            </a:pPr>
            <a:r>
              <a:rPr lang="en-US" dirty="0"/>
              <a:t>Analyze how a cohesive storyline can be built around an anchoring phenomenon. </a:t>
            </a:r>
          </a:p>
          <a:p>
            <a:pPr marL="171450" indent="-171450">
              <a:buFont typeface="Arial" panose="020B0604020202020204" pitchFamily="34" charset="0"/>
              <a:buChar char="•"/>
            </a:pPr>
            <a:r>
              <a:rPr lang="en-US" dirty="0"/>
              <a:t>Identify and explore local phenomena to make connections and bundle disciplinary core ideas. </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2</a:t>
            </a:fld>
            <a:endParaRPr lang="en-US"/>
          </a:p>
        </p:txBody>
      </p:sp>
    </p:spTree>
    <p:extLst>
      <p:ext uri="{BB962C8B-B14F-4D97-AF65-F5344CB8AC3E}">
        <p14:creationId xmlns:p14="http://schemas.microsoft.com/office/powerpoint/2010/main" val="11629198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800" b="1" dirty="0">
                <a:effectLst/>
                <a:highlight>
                  <a:srgbClr val="FFFF00"/>
                </a:highlight>
                <a:latin typeface="Calibri" panose="020F0502020204030204" pitchFamily="34" charset="0"/>
              </a:rPr>
              <a:t>Explain: </a:t>
            </a:r>
          </a:p>
          <a:p>
            <a:pPr marL="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800" dirty="0">
                <a:effectLst/>
                <a:highlight>
                  <a:srgbClr val="FFFF00"/>
                </a:highlight>
                <a:latin typeface="Calibri" panose="020F0502020204030204" pitchFamily="34" charset="0"/>
              </a:rPr>
              <a:t>Based on our understanding which one of these selections is an anchoring phenomenon and why? Make your selection and consider why you think that is the phenomenon. </a:t>
            </a:r>
          </a:p>
          <a:p>
            <a:pPr marL="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endParaRPr lang="en-US" sz="1800" dirty="0">
              <a:effectLst/>
              <a:highlight>
                <a:srgbClr val="FFFF00"/>
              </a:highlight>
              <a:latin typeface="Calibri" panose="020F0502020204030204" pitchFamily="34" charset="0"/>
            </a:endParaRPr>
          </a:p>
          <a:p>
            <a:pPr marL="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800" b="1" i="1" dirty="0">
                <a:effectLst/>
                <a:highlight>
                  <a:srgbClr val="FFFF00"/>
                </a:highlight>
                <a:latin typeface="Calibri" panose="020F0502020204030204" pitchFamily="34" charset="0"/>
              </a:rPr>
              <a:t>Facilitator Note:</a:t>
            </a:r>
          </a:p>
          <a:p>
            <a:pPr marL="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800" i="1" dirty="0">
                <a:effectLst/>
                <a:highlight>
                  <a:srgbClr val="FFFF00"/>
                </a:highlight>
                <a:latin typeface="Calibri" panose="020F0502020204030204" pitchFamily="34" charset="0"/>
              </a:rPr>
              <a:t>Continue with the strategy you selected to facilitate this activity. Allow time for discussion and invite someone who selected #4 to explain their reasoning. Use the explanations provided to guide participants through the options and clarify why #4 is the correct answer.</a:t>
            </a:r>
          </a:p>
          <a:p>
            <a:pPr marL="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endParaRPr lang="en-US" sz="1800" i="1" dirty="0">
              <a:effectLst/>
              <a:highlight>
                <a:srgbClr val="FFFF00"/>
              </a:highlight>
              <a:latin typeface="Calibri" panose="020F0502020204030204" pitchFamily="34" charset="0"/>
            </a:endParaRPr>
          </a:p>
          <a:p>
            <a:pPr marL="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800" i="1" dirty="0">
                <a:effectLst/>
                <a:highlight>
                  <a:srgbClr val="FFFF00"/>
                </a:highlight>
                <a:latin typeface="Calibri" panose="020F0502020204030204" pitchFamily="34" charset="0"/>
              </a:rPr>
              <a:t>Explanation of each descriptor. </a:t>
            </a:r>
          </a:p>
          <a:p>
            <a:pPr marL="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800" i="1" dirty="0">
                <a:effectLst/>
                <a:highlight>
                  <a:srgbClr val="FFFF00"/>
                </a:highlight>
                <a:latin typeface="Calibri" panose="020F0502020204030204" pitchFamily="34" charset="0"/>
              </a:rPr>
              <a:t>1: A question stemming from the observation.</a:t>
            </a:r>
          </a:p>
          <a:p>
            <a:pPr marL="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800" i="1" dirty="0">
                <a:effectLst/>
                <a:highlight>
                  <a:srgbClr val="FFFF00"/>
                </a:highlight>
                <a:latin typeface="Calibri" panose="020F0502020204030204" pitchFamily="34" charset="0"/>
              </a:rPr>
              <a:t>2: This is a science idea about waves. </a:t>
            </a:r>
          </a:p>
          <a:p>
            <a:pPr marL="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800" i="1" dirty="0">
                <a:effectLst/>
                <a:highlight>
                  <a:srgbClr val="FFFF00"/>
                </a:highlight>
                <a:latin typeface="Calibri" panose="020F0502020204030204" pitchFamily="34" charset="0"/>
              </a:rPr>
              <a:t>3: General question about waves. </a:t>
            </a:r>
          </a:p>
          <a:p>
            <a:pPr marL="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800" i="1" dirty="0">
                <a:effectLst/>
                <a:highlight>
                  <a:srgbClr val="FFFF00"/>
                </a:highlight>
                <a:latin typeface="Calibri" panose="020F0502020204030204" pitchFamily="34" charset="0"/>
              </a:rPr>
              <a:t>4. Detailed observation of something that happened in the natural world.</a:t>
            </a:r>
          </a:p>
          <a:p>
            <a:pPr marL="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endParaRPr lang="en-US" sz="1800" dirty="0">
              <a:effectLst/>
              <a:highlight>
                <a:srgbClr val="FFFF00"/>
              </a:highlight>
              <a:latin typeface="Calibri" panose="020F0502020204030204" pitchFamily="34" charset="0"/>
            </a:endParaRPr>
          </a:p>
          <a:p>
            <a:pPr marL="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endParaRPr lang="en-US" sz="1800" dirty="0">
              <a:effectLst/>
              <a:highlight>
                <a:srgbClr val="FFFF00"/>
              </a:highligh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8D2FB3BF-3714-49A2-AA8B-040CF7F88068}" type="slidenum">
              <a:rPr lang="en-US" smtClean="0"/>
              <a:t>20</a:t>
            </a:fld>
            <a:endParaRPr lang="en-US"/>
          </a:p>
        </p:txBody>
      </p:sp>
    </p:spTree>
    <p:extLst>
      <p:ext uri="{BB962C8B-B14F-4D97-AF65-F5344CB8AC3E}">
        <p14:creationId xmlns:p14="http://schemas.microsoft.com/office/powerpoint/2010/main" val="31516267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dirty="0"/>
              <a:t>The STEM Teaching Tools site offers resources to support teaching STEM subjects, with a focus on the Next Generation Science Standards (NGSS), closely aligned with the KAS for Science. Each tool addresses a specific issue, on research and best practices. One tool, “Qualities of a Good Anchor Phenomenon for a Coherent Sequence of Science Lessons,” outlines criteria for selecting anchor phenomena or design problems aligned with the NRC Framework for K-12 Science Education.</a:t>
            </a:r>
          </a:p>
          <a:p>
            <a:endParaRPr lang="en-US" dirty="0"/>
          </a:p>
          <a:p>
            <a:r>
              <a:rPr lang="en-US" dirty="0"/>
              <a:t>Take a moment to read this tool independently. As you read, consider:</a:t>
            </a:r>
          </a:p>
          <a:p>
            <a:r>
              <a:rPr lang="en-US" dirty="0"/>
              <a:t>• How does the experience we just engaged in address the criteria in this tool?</a:t>
            </a:r>
          </a:p>
          <a:p>
            <a:r>
              <a:rPr lang="en-US" dirty="0"/>
              <a:t>• How might this tool help in planning and evaluating your science resources?</a:t>
            </a:r>
          </a:p>
          <a:p>
            <a:endParaRPr lang="en-US" dirty="0"/>
          </a:p>
          <a:p>
            <a:r>
              <a:rPr lang="en-US" dirty="0"/>
              <a:t>Record your thoughts in your participant packet. You’ll have 4 minutes to read and respond, then be ready to share with the whole group.</a:t>
            </a:r>
          </a:p>
          <a:p>
            <a:endParaRPr lang="en-US" b="1" dirty="0"/>
          </a:p>
          <a:p>
            <a:r>
              <a:rPr lang="en-US" b="1" i="1" dirty="0"/>
              <a:t>Facilitator Note:</a:t>
            </a:r>
          </a:p>
          <a:p>
            <a:r>
              <a:rPr lang="en-US" i="1" dirty="0"/>
              <a:t>Discuss the second question…how might this tool be supportive while planning and evaluating your science resource? Ask for volunteers to share. As participants are sharing, consider using prompts such as, “Who would like to add on what __________ said or pose a new idea?”</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21</a:t>
            </a:fld>
            <a:endParaRPr lang="en-US"/>
          </a:p>
        </p:txBody>
      </p:sp>
    </p:spTree>
    <p:extLst>
      <p:ext uri="{BB962C8B-B14F-4D97-AF65-F5344CB8AC3E}">
        <p14:creationId xmlns:p14="http://schemas.microsoft.com/office/powerpoint/2010/main" val="738210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dirty="0"/>
              <a:t>Access to high-quality, standards-aligned instructional resources (HQIRs) is crucial for ensuring all students receive science education that prepares them for future success. According to KDE, a key feature of an HQIR is providing all students with sustained, authentic learning opportunities driven by phenomena. These materials prioritize sense-making through real-world phenomena, rather than focusing on topics, concepts, or construction projects.</a:t>
            </a:r>
          </a:p>
          <a:p>
            <a:endParaRPr lang="en-US" dirty="0"/>
          </a:p>
          <a:p>
            <a:r>
              <a:rPr lang="en-US" dirty="0"/>
              <a:t>Take a moment to review the chart. How does this align with that vision? What stands out to you? Feel free to share your thoughts.</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22</a:t>
            </a:fld>
            <a:endParaRPr lang="en-US"/>
          </a:p>
        </p:txBody>
      </p:sp>
    </p:spTree>
    <p:extLst>
      <p:ext uri="{BB962C8B-B14F-4D97-AF65-F5344CB8AC3E}">
        <p14:creationId xmlns:p14="http://schemas.microsoft.com/office/powerpoint/2010/main" val="9088306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58e3d2d026_0_57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Explain: </a:t>
            </a:r>
          </a:p>
          <a:p>
            <a:pPr marL="0" lvl="0" indent="0" algn="l" rtl="0">
              <a:spcBef>
                <a:spcPts val="0"/>
              </a:spcBef>
              <a:spcAft>
                <a:spcPts val="0"/>
              </a:spcAft>
              <a:buNone/>
            </a:pPr>
            <a:r>
              <a:rPr lang="en-US" dirty="0"/>
              <a:t>At the end of each session in this module, you will find shared understandings that summarize the key takeaways from the session. Here are some shared understandings from session A.</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Phenomena based instruction:</a:t>
            </a:r>
          </a:p>
          <a:p>
            <a:pPr marL="0" lvl="0" indent="0" algn="l" rtl="0">
              <a:spcBef>
                <a:spcPts val="0"/>
              </a:spcBef>
              <a:spcAft>
                <a:spcPts val="0"/>
              </a:spcAft>
              <a:buNone/>
            </a:pPr>
            <a:r>
              <a:rPr lang="en-US" dirty="0"/>
              <a:t>• Uses events from the natural or designed world that are observable.</a:t>
            </a:r>
          </a:p>
          <a:p>
            <a:pPr marL="0" lvl="0" indent="0" algn="l" rtl="0">
              <a:spcBef>
                <a:spcPts val="0"/>
              </a:spcBef>
              <a:spcAft>
                <a:spcPts val="0"/>
              </a:spcAft>
              <a:buNone/>
            </a:pPr>
            <a:r>
              <a:rPr lang="en-US" dirty="0"/>
              <a:t>• Shifts the focus of instruction from learning about a topic to figuring out why or how something happens. </a:t>
            </a:r>
          </a:p>
          <a:p>
            <a:pPr marL="0" lvl="0" indent="0" algn="l" rtl="0">
              <a:spcBef>
                <a:spcPts val="0"/>
              </a:spcBef>
              <a:spcAft>
                <a:spcPts val="0"/>
              </a:spcAft>
              <a:buNone/>
            </a:pPr>
            <a:r>
              <a:rPr lang="en-US" dirty="0"/>
              <a:t>• Allows students to build general science ideas in the context of their application to understanding phenomena in the real world, leading to deeper and more transferable knowledge. </a:t>
            </a:r>
          </a:p>
          <a:p>
            <a:pPr marL="0" lvl="0" indent="0" algn="l" rtl="0">
              <a:spcBef>
                <a:spcPts val="0"/>
              </a:spcBef>
              <a:spcAft>
                <a:spcPts val="0"/>
              </a:spcAft>
              <a:buNone/>
            </a:pPr>
            <a:r>
              <a:rPr lang="en-US" dirty="0"/>
              <a:t>• Establishes the central reason for engaging students in the three dimensions to make sense of phenomena. </a:t>
            </a:r>
          </a:p>
          <a:p>
            <a:pPr marL="0" lvl="0" indent="0" algn="l" rtl="0">
              <a:spcBef>
                <a:spcPts val="0"/>
              </a:spcBef>
              <a:spcAft>
                <a:spcPts val="0"/>
              </a:spcAft>
              <a:buNone/>
            </a:pPr>
            <a:r>
              <a:rPr lang="en-US" dirty="0"/>
              <a:t>• Provides students with something authentic and relevant to generate questions around that will motivate them and drive the instruction.</a:t>
            </a:r>
          </a:p>
          <a:p>
            <a:pPr marL="0" lvl="0" indent="0" algn="l" rtl="0">
              <a:spcBef>
                <a:spcPts val="0"/>
              </a:spcBef>
              <a:spcAft>
                <a:spcPts val="0"/>
              </a:spcAft>
              <a:buNone/>
            </a:pPr>
            <a:endParaRPr dirty="0"/>
          </a:p>
        </p:txBody>
      </p:sp>
      <p:sp>
        <p:nvSpPr>
          <p:cNvPr id="360" name="Google Shape;360;g258e3d2d026_0_5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5038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dirty="0"/>
              <a:t>Take a moment to go back and look at your individual meta moment recorded at the start of this session. Consider adding on to your initial thoughts in a different color. How have your thoughts grown or changed after completing session A?</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24</a:t>
            </a:fld>
            <a:endParaRPr lang="en-US"/>
          </a:p>
        </p:txBody>
      </p:sp>
    </p:spTree>
    <p:extLst>
      <p:ext uri="{BB962C8B-B14F-4D97-AF65-F5344CB8AC3E}">
        <p14:creationId xmlns:p14="http://schemas.microsoft.com/office/powerpoint/2010/main" val="20144739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dirty="0"/>
              <a:t>To reflect on our learning this evening, consider the instructional shift from learning about to making sense of an anchoring phenomenon. What would you identify as the most important point (MIP) from our session today? Record your MIP in Session A: Reflection of your participant packet. </a:t>
            </a:r>
          </a:p>
          <a:p>
            <a:endParaRPr lang="en-US" dirty="0"/>
          </a:p>
          <a:p>
            <a:r>
              <a:rPr lang="en-US" b="1" i="1" dirty="0"/>
              <a:t>Facilitator Note:</a:t>
            </a:r>
          </a:p>
          <a:p>
            <a:r>
              <a:rPr lang="en-US" i="1" dirty="0"/>
              <a:t>Once participants finish, have them stand and share their most important point (MIP) with a partner. Alternatively, allow time for participants to discuss their MIPs at their tables and agree on one table MIP to share with the group.</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25</a:t>
            </a:fld>
            <a:endParaRPr lang="en-US"/>
          </a:p>
        </p:txBody>
      </p:sp>
    </p:spTree>
    <p:extLst>
      <p:ext uri="{BB962C8B-B14F-4D97-AF65-F5344CB8AC3E}">
        <p14:creationId xmlns:p14="http://schemas.microsoft.com/office/powerpoint/2010/main" val="3520204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“A journey of a thousand miles begins with a single step.” This quote by Lao Tzu embodies the reasoning behind our “Next Steps: Considerations for Implementation.” Each of the sessions will include a next step for you to begin to take action in your classroom/school/district/region. The first step is to consider a vision statement for science teaching and learning. </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26</a:t>
            </a:fld>
            <a:endParaRPr lang="en-US"/>
          </a:p>
        </p:txBody>
      </p:sp>
    </p:spTree>
    <p:extLst>
      <p:ext uri="{BB962C8B-B14F-4D97-AF65-F5344CB8AC3E}">
        <p14:creationId xmlns:p14="http://schemas.microsoft.com/office/powerpoint/2010/main" val="21264093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dirty="0"/>
              <a:t>Record your response in Session A: Next Steps – Considerations for Implementation section of your participant packet.</a:t>
            </a:r>
          </a:p>
          <a:p>
            <a:endParaRPr lang="en-US" dirty="0"/>
          </a:p>
          <a:p>
            <a:r>
              <a:rPr lang="en-US" b="1" i="1" dirty="0"/>
              <a:t>Facilitator Note: </a:t>
            </a:r>
          </a:p>
          <a:p>
            <a:r>
              <a:rPr lang="en-US" i="1" dirty="0"/>
              <a:t>This will be a good time to pause and see if anyone has a clarifying question they would like to ask before moving onto their reflection. The facilitator may also want to check on the “Parking Lot” to see if any questions have been posted there and need to be addressed during this session. Group questions by common categories to help save time. Keep note of the questions that are not addressed in this session to be addressed later in another session. </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27</a:t>
            </a:fld>
            <a:endParaRPr lang="en-US"/>
          </a:p>
        </p:txBody>
      </p:sp>
    </p:spTree>
    <p:extLst>
      <p:ext uri="{BB962C8B-B14F-4D97-AF65-F5344CB8AC3E}">
        <p14:creationId xmlns:p14="http://schemas.microsoft.com/office/powerpoint/2010/main" val="9280584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Welcome to Session B of Using Anchoring Phenomena to Drive Three-dimensional Science Teaching and Learning. </a:t>
            </a:r>
          </a:p>
          <a:p>
            <a:endParaRPr lang="en-US" dirty="0"/>
          </a:p>
          <a:p>
            <a:endParaRPr lang="en-US" dirty="0"/>
          </a:p>
          <a:p>
            <a:r>
              <a:rPr lang="en-US" b="1" i="1" dirty="0"/>
              <a:t>Facilitator Note: </a:t>
            </a:r>
          </a:p>
          <a:p>
            <a:r>
              <a:rPr lang="en-US" i="1" dirty="0"/>
              <a:t>The first 4 slides within this module will be used to begin each session.  Slide 4 contains bookmarks directly to the session needed. Ensure that all participants have their participant packet. If they do not, provide them with one.</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28</a:t>
            </a:fld>
            <a:endParaRPr lang="en-US"/>
          </a:p>
        </p:txBody>
      </p:sp>
    </p:spTree>
    <p:extLst>
      <p:ext uri="{BB962C8B-B14F-4D97-AF65-F5344CB8AC3E}">
        <p14:creationId xmlns:p14="http://schemas.microsoft.com/office/powerpoint/2010/main" val="21630833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To link the ideas learned from session A to session B, we want to review the learning from session A. In the previous session, we…</a:t>
            </a:r>
          </a:p>
          <a:p>
            <a:r>
              <a:rPr lang="en-US" dirty="0"/>
              <a:t>• Developed an understanding of how phenomena are   defined in the context of science education. </a:t>
            </a:r>
          </a:p>
          <a:p>
            <a:r>
              <a:rPr lang="en-US" dirty="0"/>
              <a:t>• Built a case for shifting to phenomena-based instruction for all students K-12. </a:t>
            </a:r>
          </a:p>
          <a:p>
            <a:r>
              <a:rPr lang="en-US" dirty="0"/>
              <a:t>• Identified what phenomena are and are not.</a:t>
            </a:r>
          </a:p>
          <a:p>
            <a:endParaRPr lang="en-US" dirty="0"/>
          </a:p>
          <a:p>
            <a:r>
              <a:rPr lang="en-US" b="1" i="1" dirty="0"/>
              <a:t>Facilitator Note:</a:t>
            </a:r>
          </a:p>
          <a:p>
            <a:r>
              <a:rPr lang="en-US" i="1" dirty="0"/>
              <a:t>Allow participants a moment to reflect on session A and add any questions they may have to the “Parking Lot” as they prepare to continue deepening their understanding of using an anchoring phenomenon to drive three-dimensional teaching and learning. </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29</a:t>
            </a:fld>
            <a:endParaRPr lang="en-US"/>
          </a:p>
        </p:txBody>
      </p:sp>
    </p:spTree>
    <p:extLst>
      <p:ext uri="{BB962C8B-B14F-4D97-AF65-F5344CB8AC3E}">
        <p14:creationId xmlns:p14="http://schemas.microsoft.com/office/powerpoint/2010/main" val="1572316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n-lt"/>
                <a:cs typeface="Arial" panose="020B0604020202020204" pitchFamily="34" charset="0"/>
              </a:rPr>
              <a:t>Explain:</a:t>
            </a:r>
          </a:p>
          <a:p>
            <a:r>
              <a:rPr lang="en-US" dirty="0">
                <a:latin typeface="+mn-lt"/>
                <a:cs typeface="Arial" panose="020B0604020202020204" pitchFamily="34" charset="0"/>
              </a:rPr>
              <a:t>Group agreements help create a safe space where participants feel comfortable sharing ideas and experiences. This slide offers a starting point to consider which agreements best support our collaboration. Take a moment to review and reflect: How might these impact our community? </a:t>
            </a:r>
          </a:p>
          <a:p>
            <a:r>
              <a:rPr lang="en-US" dirty="0">
                <a:latin typeface="+mn-lt"/>
                <a:cs typeface="Arial" panose="020B0604020202020204" pitchFamily="34" charset="0"/>
              </a:rPr>
              <a:t>Would anyone like to suggest edits, revisions or additions?</a:t>
            </a:r>
          </a:p>
          <a:p>
            <a:endParaRPr lang="en-US" dirty="0">
              <a:latin typeface="+mn-lt"/>
              <a:cs typeface="Arial" panose="020B0604020202020204" pitchFamily="34" charset="0"/>
            </a:endParaRPr>
          </a:p>
          <a:p>
            <a:r>
              <a:rPr lang="en-US" b="1" i="1" dirty="0">
                <a:latin typeface="+mn-lt"/>
                <a:cs typeface="Arial" panose="020B0604020202020204" pitchFamily="34" charset="0"/>
              </a:rPr>
              <a:t>Facilitator Note:</a:t>
            </a:r>
          </a:p>
          <a:p>
            <a:r>
              <a:rPr lang="en-US" i="1" dirty="0">
                <a:latin typeface="+mn-lt"/>
                <a:cs typeface="Arial" panose="020B0604020202020204" pitchFamily="34" charset="0"/>
              </a:rPr>
              <a:t>Take a moment to discuss and revise. If a change is proposed, confirm with the rest of the group whether they want to make the change. If there is a consensus, note the changes to the slide or poster of where the agreements will be placed in the space in a different color than the original text. </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3</a:t>
            </a:fld>
            <a:endParaRPr lang="en-US"/>
          </a:p>
        </p:txBody>
      </p:sp>
    </p:spTree>
    <p:extLst>
      <p:ext uri="{BB962C8B-B14F-4D97-AF65-F5344CB8AC3E}">
        <p14:creationId xmlns:p14="http://schemas.microsoft.com/office/powerpoint/2010/main" val="16733994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dirty="0"/>
              <a:t>Let’s take a meta moment and jot down our initial ideas in the participant packet around today’s focus question, how does the launch of an anchoring phenomenon engage all students in sensemaking.</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30</a:t>
            </a:fld>
            <a:endParaRPr lang="en-US"/>
          </a:p>
        </p:txBody>
      </p:sp>
    </p:spTree>
    <p:extLst>
      <p:ext uri="{BB962C8B-B14F-4D97-AF65-F5344CB8AC3E}">
        <p14:creationId xmlns:p14="http://schemas.microsoft.com/office/powerpoint/2010/main" val="22187583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Explain:</a:t>
            </a:r>
          </a:p>
          <a:p>
            <a:r>
              <a:rPr lang="en-US" b="0" u="none" dirty="0"/>
              <a:t>We shared some quotes out of the Framework for K-12 Science Education during session A. To build on those ideas, let's consider the quote on the screen. This quote is broken down into 3 different parts to call attention to each portion.  As I read this quote aloud, consider what stands out to you. </a:t>
            </a:r>
          </a:p>
          <a:p>
            <a:endParaRPr lang="en-US" b="0" u="none" dirty="0"/>
          </a:p>
          <a:p>
            <a:r>
              <a:rPr lang="en-US" b="0" u="none" dirty="0"/>
              <a:t>Would a few of you want to share out?</a:t>
            </a:r>
          </a:p>
          <a:p>
            <a:endParaRPr lang="en-US" b="0" u="none" dirty="0"/>
          </a:p>
          <a:p>
            <a:r>
              <a:rPr lang="en-US" b="1" i="1" u="none" dirty="0"/>
              <a:t>Facilitator Note: </a:t>
            </a:r>
          </a:p>
          <a:p>
            <a:r>
              <a:rPr lang="en-US" b="0" i="1" u="none" dirty="0"/>
              <a:t>Let a few share out.</a:t>
            </a:r>
          </a:p>
          <a:p>
            <a:endParaRPr lang="en-US" b="0" u="none" dirty="0"/>
          </a:p>
        </p:txBody>
      </p:sp>
      <p:sp>
        <p:nvSpPr>
          <p:cNvPr id="4" name="Slide Number Placeholder 3"/>
          <p:cNvSpPr>
            <a:spLocks noGrp="1"/>
          </p:cNvSpPr>
          <p:nvPr>
            <p:ph type="sldNum" sz="quarter" idx="5"/>
          </p:nvPr>
        </p:nvSpPr>
        <p:spPr/>
        <p:txBody>
          <a:bodyPr/>
          <a:lstStyle/>
          <a:p>
            <a:fld id="{8D2FB3BF-3714-49A2-AA8B-040CF7F88068}" type="slidenum">
              <a:rPr lang="en-US" smtClean="0"/>
              <a:t>31</a:t>
            </a:fld>
            <a:endParaRPr lang="en-US"/>
          </a:p>
        </p:txBody>
      </p:sp>
    </p:spTree>
    <p:extLst>
      <p:ext uri="{BB962C8B-B14F-4D97-AF65-F5344CB8AC3E}">
        <p14:creationId xmlns:p14="http://schemas.microsoft.com/office/powerpoint/2010/main" val="3142291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dirty="0"/>
              <a:t>We are going to move into engaging in a symmetrical-like experience to that of a classroom. This experience is essential for educators to engage in because it…</a:t>
            </a:r>
          </a:p>
          <a:p>
            <a:endParaRPr lang="en-US" dirty="0"/>
          </a:p>
          <a:p>
            <a:r>
              <a:rPr lang="en-US" dirty="0"/>
              <a:t>• Provides teachers with opportunities to experience high quality instructional resources (HQIR) as learners and then go deeper into understanding the curriculum’s design and instructional approach.</a:t>
            </a:r>
          </a:p>
          <a:p>
            <a:r>
              <a:rPr lang="en-US" dirty="0"/>
              <a:t>• Teachers are active learners, like their students, who construct their knowledge and beliefs based on direct experience. Teachers need to experience curriculum and instruction and see how an    approach benefits students rather than just hearing about it. </a:t>
            </a:r>
          </a:p>
          <a:p>
            <a:r>
              <a:rPr lang="en-US" dirty="0"/>
              <a:t>• Experiencing new instructional approaches from a learner perspective</a:t>
            </a:r>
          </a:p>
          <a:p>
            <a:r>
              <a:rPr lang="en-US" dirty="0"/>
              <a:t>     o helps teachers trust that student-led discussions can be productive </a:t>
            </a:r>
          </a:p>
          <a:p>
            <a:r>
              <a:rPr lang="en-US" dirty="0"/>
              <a:t>     o anticipate questions and ideas that will likely surface </a:t>
            </a:r>
          </a:p>
          <a:p>
            <a:r>
              <a:rPr lang="en-US" dirty="0"/>
              <a:t>     o gives teachers a novel vantage point, showing them what it feels like to experience the curriculum as a student</a:t>
            </a:r>
          </a:p>
          <a:p>
            <a:r>
              <a:rPr lang="en-US" dirty="0"/>
              <a:t>     o provides evidence that unfamiliar lessons can work well. </a:t>
            </a:r>
          </a:p>
          <a:p>
            <a:endParaRPr lang="en-US" dirty="0"/>
          </a:p>
          <a:p>
            <a:r>
              <a:rPr lang="en-US" dirty="0"/>
              <a:t>In schools, it’s ideal for groups engaging in similar experiences to be at the same grade level, using lessons from the same high-quality instructional resource. Since our community spans grades K–12, we will use a Grade 4 lesson to create a shared experience for discussion during this session and throughout the workshop. This lesson is part of a unit on Earth's surface, developed by the nonprofit Biological Sciences Curriculum Study (BSCS), which focuses on science education. We will engage in Lesson 1 of the unit to experience the launch of an anchoring phenomenon.</a:t>
            </a:r>
          </a:p>
          <a:p>
            <a:endParaRPr lang="en-US" dirty="0"/>
          </a:p>
          <a:p>
            <a:r>
              <a:rPr lang="en-US" b="1" i="1" dirty="0"/>
              <a:t>Facilitator Note:</a:t>
            </a:r>
          </a:p>
          <a:p>
            <a:r>
              <a:rPr lang="en-US" i="1" dirty="0"/>
              <a:t>To learn more about why engaging in a symmetrical like experience is important, consider reading the book, “Transforming Teaching Through Curriculum Based Professional Learning- The Elements” by Stephanie Hirsh and Jim Short. </a:t>
            </a:r>
          </a:p>
          <a:p>
            <a:endParaRPr lang="en-US" dirty="0"/>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32</a:t>
            </a:fld>
            <a:endParaRPr lang="en-US"/>
          </a:p>
        </p:txBody>
      </p:sp>
    </p:spTree>
    <p:extLst>
      <p:ext uri="{BB962C8B-B14F-4D97-AF65-F5344CB8AC3E}">
        <p14:creationId xmlns:p14="http://schemas.microsoft.com/office/powerpoint/2010/main" val="602284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dirty="0"/>
              <a:t>Throughout this module, you will engage through three intentional perspectives</a:t>
            </a:r>
            <a:r>
              <a:rPr lang="en-US" b="1" dirty="0"/>
              <a:t>: teacher, adult learner</a:t>
            </a:r>
            <a:r>
              <a:rPr lang="en-US" dirty="0"/>
              <a:t>, and </a:t>
            </a:r>
            <a:r>
              <a:rPr lang="en-US" b="1" dirty="0"/>
              <a:t>student</a:t>
            </a:r>
            <a:r>
              <a:rPr lang="en-US" dirty="0"/>
              <a:t>. Each perspective, or “hat,” helps us strengthen our understanding of phenomenon-driven, three-dimensional science teaching and learning.</a:t>
            </a:r>
          </a:p>
          <a:p>
            <a:endParaRPr lang="en-US" dirty="0"/>
          </a:p>
          <a:p>
            <a:r>
              <a:rPr lang="en-US" b="1" dirty="0"/>
              <a:t>Teacher Hat: </a:t>
            </a:r>
            <a:r>
              <a:rPr lang="en-US" dirty="0"/>
              <a:t>In this role, we will deepen our understanding of phenomena, analyze the Kentucky Academic Standards for Science, and reflect on our teaching practices to identify shifts that can enhance instruction. Being in the teacher hat will help us examine teacher moves that draw on students’ expertise and value their contributions as they work to figure things out together.</a:t>
            </a:r>
          </a:p>
          <a:p>
            <a:endParaRPr lang="en-US" dirty="0"/>
          </a:p>
          <a:p>
            <a:r>
              <a:rPr lang="en-US" b="1" dirty="0"/>
              <a:t>Adult Learner Hat: </a:t>
            </a:r>
            <a:r>
              <a:rPr lang="en-US" dirty="0"/>
              <a:t>Here, it’s important to stay fully engaged in the learning for yourself as a contributing member of the learning community, rather than speaking as your students. This creates a safe and supportive space for all to contribute, ask questions, and deepen our science content knowledge. Staying in this hat honors the investigative process and recognizes that everyone brings varied experiences and prior understanding of the content. </a:t>
            </a:r>
          </a:p>
          <a:p>
            <a:endParaRPr lang="en-US" dirty="0"/>
          </a:p>
          <a:p>
            <a:r>
              <a:rPr lang="en-US" b="1" dirty="0"/>
              <a:t>Student Hat: </a:t>
            </a:r>
            <a:r>
              <a:rPr lang="en-US" dirty="0"/>
              <a:t>In this role, we will consider students’ backgrounds, experiences, and perspectives that shape their learning process. We’ll also examine how students’ initial ideas contribute to sensemaking, highlighting the importance of building on their thinking to deepen understanding over time. We’ll focus how science ideas grow and change and explore what motivates them to continue their learning journey.</a:t>
            </a:r>
          </a:p>
          <a:p>
            <a:endParaRPr lang="en-US" dirty="0"/>
          </a:p>
          <a:p>
            <a:r>
              <a:rPr lang="en-US" dirty="0"/>
              <a:t>To help you navigate between these perspectives, a corresponding symbol will appear in the upper-right corner of each slide.</a:t>
            </a:r>
          </a:p>
          <a:p>
            <a:endParaRPr lang="en-US" dirty="0"/>
          </a:p>
          <a:p>
            <a:endParaRPr lang="en-US" dirty="0"/>
          </a:p>
        </p:txBody>
      </p:sp>
    </p:spTree>
    <p:extLst>
      <p:ext uri="{BB962C8B-B14F-4D97-AF65-F5344CB8AC3E}">
        <p14:creationId xmlns:p14="http://schemas.microsoft.com/office/powerpoint/2010/main" val="31231799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Note the “teacher hat” in the upper right-hand corner of the slide. We will begin this common learning experience by first giving you some time to think and write about how you might teach students about water, earth systems (weathering, erosion, and deposition). Collect your responses and thoughts to these questions by turning to Session B: Notes- Teacher Hat in your participant packet. To answer this question, you might consider what you want students to learn, how you would sequence the learning, and what ideas your students might struggle with.</a:t>
            </a:r>
          </a:p>
          <a:p>
            <a:endParaRPr lang="en-US" dirty="0"/>
          </a:p>
        </p:txBody>
      </p:sp>
    </p:spTree>
    <p:extLst>
      <p:ext uri="{BB962C8B-B14F-4D97-AF65-F5344CB8AC3E}">
        <p14:creationId xmlns:p14="http://schemas.microsoft.com/office/powerpoint/2010/main" val="482382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dirty="0"/>
              <a:t>We will now switch to the adult learner hat. Staying in the adult learner hat is one way to honor the figuring out process for our adult learning community. It is likely that we have varying backgrounds, past experiences and opportunities to make sense of this science. As we shift to the adult learner hat, teacher thoughts or wonderings may linger. While these thoughts are important, we want to honor staying in the adult learner hat too. Please feel free to capture these teacher thoughts on a sticky note and post on the parking lot. </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35</a:t>
            </a:fld>
            <a:endParaRPr lang="en-US"/>
          </a:p>
        </p:txBody>
      </p:sp>
    </p:spTree>
    <p:extLst>
      <p:ext uri="{BB962C8B-B14F-4D97-AF65-F5344CB8AC3E}">
        <p14:creationId xmlns:p14="http://schemas.microsoft.com/office/powerpoint/2010/main" val="20355711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dirty="0"/>
              <a:t>Let’s take a moment to review the Communicating in Scientific Ways (CSW) resource from OpenSciEd. This document will support our group discussions by providing strategies for effective scientific discourse. We will focus on specific rows that guide how we communicate our findings, using the provided sentence stems to actively listen and respond to one another. These sentence stems encourage everyone to share, revise, clarify, or challenge ideas in a productive way, fostering deeper thinking. As we progress through the module, we will explore different ways to develop and communicate our understanding.</a:t>
            </a:r>
          </a:p>
          <a:p>
            <a:endParaRPr lang="en-US" dirty="0"/>
          </a:p>
          <a:p>
            <a:endParaRPr lang="en-US" dirty="0"/>
          </a:p>
          <a:p>
            <a:r>
              <a:rPr lang="en-US" b="1" i="1" dirty="0"/>
              <a:t>Facilitator Note: </a:t>
            </a:r>
          </a:p>
          <a:p>
            <a:r>
              <a:rPr lang="en-US" i="1" dirty="0"/>
              <a:t>When using this strategy, participants will naturally engage in deeper, more challenging discussions as their thinking evolves. The facilitator’s role shifts to that of a mediator, actively listening to the conversation and posing questions to elicit, probe, or challenge ideas. Displaying these sentence stems will help prompt meaningful communication among participants throughout the sessions in this module. A large printable version of this can be found at </a:t>
            </a:r>
          </a:p>
          <a:p>
            <a:r>
              <a:rPr lang="en-US" i="1" dirty="0"/>
              <a:t>www.openscied.org/communicating-poster/. It is also helpful to place a copy at each table for participants to refer to.</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36</a:t>
            </a:fld>
            <a:endParaRPr lang="en-US"/>
          </a:p>
        </p:txBody>
      </p:sp>
    </p:spTree>
    <p:extLst>
      <p:ext uri="{BB962C8B-B14F-4D97-AF65-F5344CB8AC3E}">
        <p14:creationId xmlns:p14="http://schemas.microsoft.com/office/powerpoint/2010/main" val="40171726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dirty="0"/>
              <a:t>To start, we will focus on three discussion moves: #1 - Ask why and how questions, #7 - Listen to others’ ideas and ask clarifying questions, and #9 - Add onto someone else’s idea. As we begin the learning, rely on these communication stems to guide your discussions.</a:t>
            </a:r>
          </a:p>
          <a:p>
            <a:endParaRPr lang="en-US" dirty="0"/>
          </a:p>
          <a:p>
            <a:r>
              <a:rPr lang="en-US" b="1" i="1" dirty="0"/>
              <a:t>Facilitator Note: </a:t>
            </a:r>
          </a:p>
          <a:p>
            <a:r>
              <a:rPr lang="en-US" i="1" dirty="0"/>
              <a:t>Place a sticky note with an arrow near the numbers on the Communicating in Scientific Ways poster to indicate the discussion moves we’ll focus on. Encourage participants to use a small sticky note to note these discussion moves on their table copy.</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37</a:t>
            </a:fld>
            <a:endParaRPr lang="en-US"/>
          </a:p>
        </p:txBody>
      </p:sp>
    </p:spTree>
    <p:extLst>
      <p:ext uri="{BB962C8B-B14F-4D97-AF65-F5344CB8AC3E}">
        <p14:creationId xmlns:p14="http://schemas.microsoft.com/office/powerpoint/2010/main" val="35487432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dirty="0"/>
              <a:t>We are going to begin by thinking about what we know or wonder about Earth’s surface. What are your ideas about the Earth’s surface? Remember to use CSW 1,7,9.</a:t>
            </a:r>
          </a:p>
          <a:p>
            <a:endParaRPr lang="en-US" dirty="0"/>
          </a:p>
          <a:p>
            <a:r>
              <a:rPr lang="en-US" b="1" i="1" dirty="0"/>
              <a:t>Facilitator Notes:</a:t>
            </a:r>
          </a:p>
          <a:p>
            <a:r>
              <a:rPr lang="en-US" i="1" dirty="0"/>
              <a:t>Use chart paper to record the know and wonder t-chart and add the groups’ thinking. </a:t>
            </a:r>
          </a:p>
          <a:p>
            <a:endParaRPr lang="en-US" i="1" dirty="0"/>
          </a:p>
          <a:p>
            <a:r>
              <a:rPr lang="en-US" i="1" dirty="0"/>
              <a:t>Here are some questions to guide the discussion:</a:t>
            </a:r>
          </a:p>
          <a:p>
            <a:r>
              <a:rPr lang="en-US" i="1" dirty="0"/>
              <a:t>• Great question! What do others think?</a:t>
            </a:r>
          </a:p>
          <a:p>
            <a:r>
              <a:rPr lang="en-US" i="1" dirty="0"/>
              <a:t>• Can you say more about how _______?</a:t>
            </a:r>
          </a:p>
          <a:p>
            <a:r>
              <a:rPr lang="en-US" i="1" dirty="0"/>
              <a:t>• Has anyone else used a map to learn more about what Earth’s surface looks like?</a:t>
            </a:r>
          </a:p>
          <a:p>
            <a:r>
              <a:rPr lang="en-US" i="1" dirty="0"/>
              <a:t>• What other land and water features have you seen on a map?</a:t>
            </a:r>
          </a:p>
          <a:p>
            <a:endParaRPr lang="en-US" i="1" dirty="0"/>
          </a:p>
          <a:p>
            <a:r>
              <a:rPr lang="en-US" i="1" dirty="0"/>
              <a:t>Some wonderings from the group may be:</a:t>
            </a:r>
          </a:p>
          <a:p>
            <a:r>
              <a:rPr lang="en-US" i="1" dirty="0"/>
              <a:t>• Why are there islands in the ocean?</a:t>
            </a:r>
          </a:p>
          <a:p>
            <a:r>
              <a:rPr lang="en-US" i="1" dirty="0"/>
              <a:t>• Why do some places have a lot of lakes and rivers, but other places have fewer?</a:t>
            </a:r>
          </a:p>
          <a:p>
            <a:r>
              <a:rPr lang="en-US" i="1" dirty="0"/>
              <a:t>• Why does Earth’s surface look different in different places?</a:t>
            </a:r>
          </a:p>
          <a:p>
            <a:r>
              <a:rPr lang="en-US" i="1" dirty="0"/>
              <a:t>• What is Earth’s surface made of?</a:t>
            </a:r>
          </a:p>
        </p:txBody>
      </p:sp>
      <p:sp>
        <p:nvSpPr>
          <p:cNvPr id="4" name="Slide Number Placeholder 3"/>
          <p:cNvSpPr>
            <a:spLocks noGrp="1"/>
          </p:cNvSpPr>
          <p:nvPr>
            <p:ph type="sldNum" sz="quarter" idx="5"/>
          </p:nvPr>
        </p:nvSpPr>
        <p:spPr/>
        <p:txBody>
          <a:bodyPr/>
          <a:lstStyle/>
          <a:p>
            <a:fld id="{A134584C-9324-4581-99C4-AA91159FE05C}" type="slidenum">
              <a:rPr lang="en-US" smtClean="0"/>
              <a:t>38</a:t>
            </a:fld>
            <a:endParaRPr lang="en-US"/>
          </a:p>
        </p:txBody>
      </p:sp>
    </p:spTree>
    <p:extLst>
      <p:ext uri="{BB962C8B-B14F-4D97-AF65-F5344CB8AC3E}">
        <p14:creationId xmlns:p14="http://schemas.microsoft.com/office/powerpoint/2010/main" val="40519939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12A01-89C7-A06F-2F87-FB70F3ABF0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4399D4-A748-CFA7-A28B-D973788ACE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39C851-2B55-9551-1773-6C148BA8D997}"/>
              </a:ext>
            </a:extLst>
          </p:cNvPr>
          <p:cNvSpPr>
            <a:spLocks noGrp="1"/>
          </p:cNvSpPr>
          <p:nvPr>
            <p:ph type="body" idx="1"/>
          </p:nvPr>
        </p:nvSpPr>
        <p:spPr/>
        <p:txBody>
          <a:bodyPr/>
          <a:lstStyle/>
          <a:p>
            <a:r>
              <a:rPr lang="en-US" b="1" dirty="0"/>
              <a:t>Explain: </a:t>
            </a:r>
          </a:p>
          <a:p>
            <a:r>
              <a:rPr lang="en-US" dirty="0"/>
              <a:t>We have lots of great ideas and wonderings about the Earth’s surface.  We will begin investigating these ideas and wonderings about the Earth’s surface by starting with the focus question, “How has the Earth’s surface always looked this way? Why or why not?” Take a moment in your participant packet to record your best ideas. Would anyone be willing to share your response? As participants share, ask what do others think? Do you agree?</a:t>
            </a:r>
          </a:p>
          <a:p>
            <a:endParaRPr lang="en-US" dirty="0"/>
          </a:p>
          <a:p>
            <a:r>
              <a:rPr lang="en-US" b="1" i="1" dirty="0"/>
              <a:t>Facilitator Notes:</a:t>
            </a:r>
          </a:p>
          <a:p>
            <a:r>
              <a:rPr lang="en-US" i="1" dirty="0"/>
              <a:t>Record the participants’ responses on an anchor chart labeled, “I think that Earth’s surface (has/has not) always looked this way because...”.</a:t>
            </a:r>
          </a:p>
          <a:p>
            <a:endParaRPr lang="en-US" dirty="0"/>
          </a:p>
          <a:p>
            <a:endParaRPr lang="en-US" dirty="0"/>
          </a:p>
        </p:txBody>
      </p:sp>
      <p:sp>
        <p:nvSpPr>
          <p:cNvPr id="4" name="Slide Number Placeholder 3">
            <a:extLst>
              <a:ext uri="{FF2B5EF4-FFF2-40B4-BE49-F238E27FC236}">
                <a16:creationId xmlns:a16="http://schemas.microsoft.com/office/drawing/2014/main" id="{0F80618C-FF58-F45C-4AFE-45C99D81EED5}"/>
              </a:ext>
            </a:extLst>
          </p:cNvPr>
          <p:cNvSpPr>
            <a:spLocks noGrp="1"/>
          </p:cNvSpPr>
          <p:nvPr>
            <p:ph type="sldNum" sz="quarter" idx="5"/>
          </p:nvPr>
        </p:nvSpPr>
        <p:spPr/>
        <p:txBody>
          <a:bodyPr/>
          <a:lstStyle/>
          <a:p>
            <a:fld id="{A134584C-9324-4581-99C4-AA91159FE05C}" type="slidenum">
              <a:rPr lang="en-US" smtClean="0"/>
              <a:t>39</a:t>
            </a:fld>
            <a:endParaRPr lang="en-US"/>
          </a:p>
        </p:txBody>
      </p:sp>
    </p:spTree>
    <p:extLst>
      <p:ext uri="{BB962C8B-B14F-4D97-AF65-F5344CB8AC3E}">
        <p14:creationId xmlns:p14="http://schemas.microsoft.com/office/powerpoint/2010/main" val="3187661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990"/>
            </a:pPr>
            <a:endParaRPr lang="en-US" sz="1200" b="1" u="none" strike="noStrike" dirty="0">
              <a:effectLst/>
              <a:latin typeface="+mn-lt"/>
              <a:ea typeface="Calibri" panose="020F0502020204030204" pitchFamily="34" charset="0"/>
            </a:endParaRPr>
          </a:p>
          <a:p>
            <a:r>
              <a:rPr lang="en-US" b="1" dirty="0">
                <a:cs typeface="Calibri"/>
              </a:rPr>
              <a:t>Explain:  </a:t>
            </a:r>
          </a:p>
          <a:p>
            <a:r>
              <a:rPr lang="en-US" dirty="0">
                <a:cs typeface="Calibri"/>
              </a:rPr>
              <a:t>This slide shows the content incorporated within this module. At the end of each session, participants should have a deeper understanding of phenomena in order to answer the focus question aligned to the session. </a:t>
            </a:r>
          </a:p>
          <a:p>
            <a:endParaRPr lang="en-US" b="1" dirty="0">
              <a:cs typeface="Calibri"/>
            </a:endParaRPr>
          </a:p>
          <a:p>
            <a:r>
              <a:rPr lang="en-US" b="1" dirty="0">
                <a:cs typeface="Calibri"/>
              </a:rPr>
              <a:t>Facilitator Note:</a:t>
            </a:r>
          </a:p>
          <a:p>
            <a:r>
              <a:rPr lang="en-US" dirty="0">
                <a:cs typeface="Calibri"/>
              </a:rPr>
              <a:t>Allow participants time to read each of the focus questions outlined for the sessions in this module. Each session is bookmarked to the start of the session by clicking on the session needed. </a:t>
            </a:r>
          </a:p>
          <a:p>
            <a:endParaRPr lang="en-US" dirty="0">
              <a:cs typeface="Calibri"/>
            </a:endParaRPr>
          </a:p>
        </p:txBody>
      </p:sp>
    </p:spTree>
    <p:extLst>
      <p:ext uri="{BB962C8B-B14F-4D97-AF65-F5344CB8AC3E}">
        <p14:creationId xmlns:p14="http://schemas.microsoft.com/office/powerpoint/2010/main" val="3300933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dirty="0"/>
              <a:t>Let’s consider our focus question: Has the Earth’s surface always looked this way? Why or why not? To explore this, we’ll examine a specific area of the Earth’s surface. On the screen, you’ll see a map of a unique location in North America. </a:t>
            </a:r>
          </a:p>
          <a:p>
            <a:endParaRPr lang="en-US" dirty="0"/>
          </a:p>
          <a:p>
            <a:r>
              <a:rPr lang="en-US" dirty="0"/>
              <a:t>Ask:</a:t>
            </a:r>
          </a:p>
          <a:p>
            <a:r>
              <a:rPr lang="en-US" dirty="0"/>
              <a:t>• What do you notice and wonder about the land and water features on this map?</a:t>
            </a:r>
          </a:p>
          <a:p>
            <a:r>
              <a:rPr lang="en-US" dirty="0"/>
              <a:t>• What do you notice and wonder about the images?</a:t>
            </a:r>
          </a:p>
          <a:p>
            <a:endParaRPr lang="en-US" dirty="0"/>
          </a:p>
          <a:p>
            <a:r>
              <a:rPr lang="en-US" dirty="0"/>
              <a:t>As we make our observations and ask questions about the Earth’s surface in this area, let’s use CSW #1-Ask why and how questions and CSW #2- Observe.</a:t>
            </a:r>
          </a:p>
          <a:p>
            <a:endParaRPr lang="en-US" dirty="0"/>
          </a:p>
          <a:p>
            <a:r>
              <a:rPr lang="en-US" b="1" i="1" dirty="0"/>
              <a:t>Facilitator Note:</a:t>
            </a:r>
          </a:p>
          <a:p>
            <a:r>
              <a:rPr lang="en-US" i="1" dirty="0"/>
              <a:t>Move the sticky arrows to CSW #1 and #2 and ask participants to do the same on their table copy. </a:t>
            </a:r>
          </a:p>
          <a:p>
            <a:endParaRPr lang="en-US" i="1" dirty="0"/>
          </a:p>
          <a:p>
            <a:r>
              <a:rPr lang="en-US" i="1" dirty="0"/>
              <a:t>Create a notice and wonder chart and record the participants’ ideas. </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40</a:t>
            </a:fld>
            <a:endParaRPr lang="en-US"/>
          </a:p>
        </p:txBody>
      </p:sp>
    </p:spTree>
    <p:extLst>
      <p:ext uri="{BB962C8B-B14F-4D97-AF65-F5344CB8AC3E}">
        <p14:creationId xmlns:p14="http://schemas.microsoft.com/office/powerpoint/2010/main" val="27155439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Explain:  </a:t>
            </a:r>
          </a:p>
          <a:p>
            <a:pPr marL="0" indent="0">
              <a:buNone/>
            </a:pPr>
            <a:r>
              <a:rPr lang="en-US" dirty="0"/>
              <a:t>To help us describe what we observe on the Earth’s surface, the map includes labeled land and water features for reference. Take note of the labels, especially the Mississippi River Delta, as we’ll focus on this area during our exploration.</a:t>
            </a:r>
          </a:p>
          <a:p>
            <a:pPr marL="0" indent="0">
              <a:buNone/>
            </a:pPr>
            <a:endParaRPr lang="en-US" dirty="0"/>
          </a:p>
          <a:p>
            <a:pPr marL="0" indent="0">
              <a:buNone/>
            </a:pPr>
            <a:r>
              <a:rPr lang="en-US" dirty="0"/>
              <a:t>Now, we’ll read about the Mississippi River Delta. As you read, underline or circle any words you find important or want to learn more about. Keep our focus question in mind: Has the Earth’s surface always looked this way? Why or why not?</a:t>
            </a:r>
          </a:p>
          <a:p>
            <a:pPr marL="0" indent="0">
              <a:buNone/>
            </a:pPr>
            <a:endParaRPr lang="en-US" dirty="0"/>
          </a:p>
          <a:p>
            <a:pPr marL="0" indent="0">
              <a:buNone/>
            </a:pPr>
            <a:r>
              <a:rPr lang="en-US" b="1" i="1" dirty="0"/>
              <a:t>Facilitator Note: </a:t>
            </a:r>
          </a:p>
          <a:p>
            <a:pPr marL="0" indent="0">
              <a:buNone/>
            </a:pPr>
            <a:r>
              <a:rPr lang="en-US" i="1" dirty="0"/>
              <a:t>Provide time to read and then share some things you noticed from the reading. Add additional thoughts from the reading to the notice and wonder chart. </a:t>
            </a:r>
          </a:p>
          <a:p>
            <a:pPr marL="0" indent="0">
              <a:buNone/>
            </a:pPr>
            <a:endParaRPr lang="en-US" i="1" dirty="0"/>
          </a:p>
          <a:p>
            <a:pPr marL="0" indent="0">
              <a:buNone/>
            </a:pPr>
            <a:r>
              <a:rPr lang="en-US" i="1" dirty="0"/>
              <a:t>Mississippi River Delta Map and Reading Passage</a:t>
            </a:r>
          </a:p>
          <a:p>
            <a:pPr marL="0" indent="0">
              <a:buNone/>
            </a:pPr>
            <a:r>
              <a:rPr lang="en-US" i="1" dirty="0"/>
              <a:t>https://education.ky.gov/curriculum/standards/kyacadstand/Documents/Mississippi_River_Delta_Map_and_Reading_Passage.pdf</a:t>
            </a:r>
          </a:p>
          <a:p>
            <a:pPr marL="0" indent="0">
              <a:buNone/>
            </a:pPr>
            <a:endParaRPr lang="en-US" dirty="0"/>
          </a:p>
        </p:txBody>
      </p:sp>
      <p:sp>
        <p:nvSpPr>
          <p:cNvPr id="4" name="Slide Number Placeholder 3"/>
          <p:cNvSpPr>
            <a:spLocks noGrp="1"/>
          </p:cNvSpPr>
          <p:nvPr>
            <p:ph type="sldNum" sz="quarter" idx="5"/>
          </p:nvPr>
        </p:nvSpPr>
        <p:spPr/>
        <p:txBody>
          <a:bodyPr/>
          <a:lstStyle/>
          <a:p>
            <a:fld id="{A134584C-9324-4581-99C4-AA91159FE05C}" type="slidenum">
              <a:rPr lang="en-US" smtClean="0"/>
              <a:t>41</a:t>
            </a:fld>
            <a:endParaRPr lang="en-US"/>
          </a:p>
        </p:txBody>
      </p:sp>
    </p:spTree>
    <p:extLst>
      <p:ext uri="{BB962C8B-B14F-4D97-AF65-F5344CB8AC3E}">
        <p14:creationId xmlns:p14="http://schemas.microsoft.com/office/powerpoint/2010/main" val="41080623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6302A-BA46-C07B-852D-5B8862142B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AAF6AE-9FB3-611A-FF0A-B6E226A9DC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77A31B-0A80-7B11-CF01-946AF12666E5}"/>
              </a:ext>
            </a:extLst>
          </p:cNvPr>
          <p:cNvSpPr>
            <a:spLocks noGrp="1"/>
          </p:cNvSpPr>
          <p:nvPr>
            <p:ph type="body" idx="1"/>
          </p:nvPr>
        </p:nvSpPr>
        <p:spPr/>
        <p:txBody>
          <a:bodyPr/>
          <a:lstStyle/>
          <a:p>
            <a:r>
              <a:rPr lang="en-US" b="1" dirty="0"/>
              <a:t>Explain:</a:t>
            </a:r>
          </a:p>
          <a:p>
            <a:r>
              <a:rPr lang="en-US" dirty="0"/>
              <a:t>You made some excellent observations from the reading! I was also curious about why the Mississippi River Delta looks the way it does. Let’s take a closer look at this area while keeping our focus question in mind: Has the Earth’s surface always looked this way? Why or why not?</a:t>
            </a:r>
          </a:p>
          <a:p>
            <a:endParaRPr lang="en-US" dirty="0"/>
          </a:p>
        </p:txBody>
      </p:sp>
      <p:sp>
        <p:nvSpPr>
          <p:cNvPr id="4" name="Slide Number Placeholder 3">
            <a:extLst>
              <a:ext uri="{FF2B5EF4-FFF2-40B4-BE49-F238E27FC236}">
                <a16:creationId xmlns:a16="http://schemas.microsoft.com/office/drawing/2014/main" id="{54508237-6F8C-2E26-D25E-0184E81D4F75}"/>
              </a:ext>
            </a:extLst>
          </p:cNvPr>
          <p:cNvSpPr>
            <a:spLocks noGrp="1"/>
          </p:cNvSpPr>
          <p:nvPr>
            <p:ph type="sldNum" sz="quarter" idx="5"/>
          </p:nvPr>
        </p:nvSpPr>
        <p:spPr/>
        <p:txBody>
          <a:bodyPr/>
          <a:lstStyle/>
          <a:p>
            <a:fld id="{A134584C-9324-4581-99C4-AA91159FE05C}" type="slidenum">
              <a:rPr lang="en-US" smtClean="0"/>
              <a:t>42</a:t>
            </a:fld>
            <a:endParaRPr lang="en-US"/>
          </a:p>
        </p:txBody>
      </p:sp>
    </p:spTree>
    <p:extLst>
      <p:ext uri="{BB962C8B-B14F-4D97-AF65-F5344CB8AC3E}">
        <p14:creationId xmlns:p14="http://schemas.microsoft.com/office/powerpoint/2010/main" val="22844543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Explain:</a:t>
            </a:r>
          </a:p>
          <a:p>
            <a:pPr marL="0" indent="0">
              <a:buNone/>
            </a:pPr>
            <a:r>
              <a:rPr lang="en-US" dirty="0"/>
              <a:t>We’re about to watch a simulation of the Mississippi River Delta from a bird’s-eye, or satellite, </a:t>
            </a:r>
          </a:p>
          <a:p>
            <a:pPr marL="0" indent="0">
              <a:buNone/>
            </a:pPr>
            <a:r>
              <a:rPr lang="en-US" dirty="0"/>
              <a:t>perspective, looking down at the land below. Pay attention to the timeline at the bottom of the </a:t>
            </a:r>
          </a:p>
          <a:p>
            <a:pPr marL="0" indent="0">
              <a:buNone/>
            </a:pPr>
            <a:r>
              <a:rPr lang="en-US" dirty="0"/>
              <a:t>animation, which highlights four specific points in time. For this first viewing, simply observe </a:t>
            </a:r>
          </a:p>
          <a:p>
            <a:pPr marL="0" indent="0">
              <a:buNone/>
            </a:pPr>
            <a:r>
              <a:rPr lang="en-US" dirty="0"/>
              <a:t>without taking notes. The simulation lasts just 33 seconds.</a:t>
            </a:r>
          </a:p>
          <a:p>
            <a:pPr marL="0" indent="0">
              <a:buNone/>
            </a:pPr>
            <a:endParaRPr lang="en-US" dirty="0"/>
          </a:p>
          <a:p>
            <a:pPr marL="0" indent="0">
              <a:buNone/>
            </a:pPr>
            <a:r>
              <a:rPr lang="en-US" dirty="0"/>
              <a:t>Play the animation but stop at the :33 second mark. </a:t>
            </a:r>
          </a:p>
          <a:p>
            <a:pPr marL="0" indent="0">
              <a:buNone/>
            </a:pPr>
            <a:endParaRPr lang="en-US" dirty="0"/>
          </a:p>
          <a:p>
            <a:pPr marL="0" indent="0">
              <a:buNone/>
            </a:pPr>
            <a:r>
              <a:rPr lang="en-US" dirty="0"/>
              <a:t>Use probing questions such as:</a:t>
            </a:r>
          </a:p>
          <a:p>
            <a:pPr marL="0" indent="0">
              <a:buNone/>
            </a:pPr>
            <a:r>
              <a:rPr lang="en-US" dirty="0"/>
              <a:t>• What are we looking at? </a:t>
            </a:r>
          </a:p>
          <a:p>
            <a:pPr marL="0" indent="0">
              <a:buNone/>
            </a:pPr>
            <a:r>
              <a:rPr lang="en-US" dirty="0"/>
              <a:t>• What is the dark white line on the animation?</a:t>
            </a:r>
          </a:p>
          <a:p>
            <a:pPr marL="0" indent="0">
              <a:buNone/>
            </a:pPr>
            <a:endParaRPr lang="en-US" dirty="0"/>
          </a:p>
          <a:p>
            <a:pPr marL="0" indent="0">
              <a:buNone/>
            </a:pPr>
            <a:r>
              <a:rPr lang="en-US" dirty="0"/>
              <a:t>Your participant handout includes a section to record your observations during the second viewing. We will pause the simulation a few times to give you time to jot down any what you notice or questions you have as you watch the animation.</a:t>
            </a:r>
          </a:p>
          <a:p>
            <a:pPr marL="0" indent="0">
              <a:buNone/>
            </a:pPr>
            <a:endParaRPr lang="en-US" dirty="0"/>
          </a:p>
          <a:p>
            <a:pPr marL="0" indent="0">
              <a:buNone/>
            </a:pPr>
            <a:r>
              <a:rPr lang="en-US" b="1" i="1" dirty="0"/>
              <a:t>Facilitator Notes:</a:t>
            </a:r>
          </a:p>
          <a:p>
            <a:pPr marL="0" indent="0">
              <a:buNone/>
            </a:pPr>
            <a:r>
              <a:rPr lang="en-US" i="1" dirty="0"/>
              <a:t>Play it again the second time: (give about 1 minute in between each pause to record)</a:t>
            </a:r>
          </a:p>
          <a:p>
            <a:pPr marL="0" indent="0">
              <a:buNone/>
            </a:pPr>
            <a:r>
              <a:rPr lang="en-US" i="1" dirty="0"/>
              <a:t>Pause :06 seconds for 5,000 years ago</a:t>
            </a:r>
          </a:p>
          <a:p>
            <a:pPr marL="0" indent="0">
              <a:buNone/>
            </a:pPr>
            <a:r>
              <a:rPr lang="en-US" i="1" dirty="0"/>
              <a:t>Pause :15 seconds for 3,000 years ago</a:t>
            </a:r>
          </a:p>
          <a:p>
            <a:pPr marL="0" indent="0">
              <a:buNone/>
            </a:pPr>
            <a:r>
              <a:rPr lang="en-US" i="1" dirty="0"/>
              <a:t>Pause :22 seconds for 1,000 years ago</a:t>
            </a:r>
          </a:p>
          <a:p>
            <a:pPr marL="0" indent="0">
              <a:buNone/>
            </a:pPr>
            <a:r>
              <a:rPr lang="en-US" i="1" dirty="0"/>
              <a:t>Stop :33 seconds for near present day</a:t>
            </a:r>
          </a:p>
          <a:p>
            <a:pPr marL="0" indent="0">
              <a:buNone/>
            </a:pPr>
            <a:endParaRPr lang="en-US" i="1" dirty="0"/>
          </a:p>
          <a:p>
            <a:pPr marL="0" indent="0">
              <a:buNone/>
            </a:pPr>
            <a:r>
              <a:rPr lang="en-US" i="1" dirty="0"/>
              <a:t>Allow participants to share their notices and wonderings. Continue adding to the notice and wonder chart.</a:t>
            </a:r>
          </a:p>
          <a:p>
            <a:pPr marL="0" indent="0">
              <a:buNone/>
            </a:pPr>
            <a:endParaRPr lang="en-US" i="1" dirty="0"/>
          </a:p>
          <a:p>
            <a:pPr marL="0" indent="0">
              <a:buNone/>
            </a:pPr>
            <a:r>
              <a:rPr lang="en-US" i="1" dirty="0"/>
              <a:t>Mississippi River Delta Simulation http://www.watchthedeltagrow.com/mississippi-river-paths</a:t>
            </a:r>
          </a:p>
          <a:p>
            <a:pPr marL="0" indent="0">
              <a:buNone/>
            </a:pPr>
            <a:endParaRPr lang="en-US" i="1" dirty="0"/>
          </a:p>
          <a:p>
            <a:pPr marL="0" indent="0">
              <a:buNone/>
            </a:pPr>
            <a:endParaRPr lang="en-US" dirty="0"/>
          </a:p>
        </p:txBody>
      </p:sp>
      <p:sp>
        <p:nvSpPr>
          <p:cNvPr id="4" name="Slide Number Placeholder 3"/>
          <p:cNvSpPr>
            <a:spLocks noGrp="1"/>
          </p:cNvSpPr>
          <p:nvPr>
            <p:ph type="sldNum" sz="quarter" idx="5"/>
          </p:nvPr>
        </p:nvSpPr>
        <p:spPr/>
        <p:txBody>
          <a:bodyPr/>
          <a:lstStyle/>
          <a:p>
            <a:fld id="{A134584C-9324-4581-99C4-AA91159FE05C}" type="slidenum">
              <a:rPr lang="en-US" smtClean="0"/>
              <a:t>43</a:t>
            </a:fld>
            <a:endParaRPr lang="en-US"/>
          </a:p>
        </p:txBody>
      </p:sp>
    </p:spTree>
    <p:extLst>
      <p:ext uri="{BB962C8B-B14F-4D97-AF65-F5344CB8AC3E}">
        <p14:creationId xmlns:p14="http://schemas.microsoft.com/office/powerpoint/2010/main" val="26202924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dirty="0"/>
              <a:t>Those are great observations. Let’s continue to look at maps of the delta. On the screen you see two maps. One is a map of what the coastline looked like about 2,000 years ago and what it looks like today. </a:t>
            </a:r>
          </a:p>
          <a:p>
            <a:endParaRPr lang="en-US" dirty="0"/>
          </a:p>
          <a:p>
            <a:r>
              <a:rPr lang="en-US" dirty="0"/>
              <a:t>Ask:  </a:t>
            </a:r>
          </a:p>
          <a:p>
            <a:r>
              <a:rPr lang="en-US" dirty="0"/>
              <a:t>• How did this happen? </a:t>
            </a:r>
          </a:p>
          <a:p>
            <a:r>
              <a:rPr lang="en-US" dirty="0"/>
              <a:t>• Where did the land come from?</a:t>
            </a:r>
          </a:p>
          <a:p>
            <a:endParaRPr lang="en-US" dirty="0"/>
          </a:p>
          <a:p>
            <a:r>
              <a:rPr lang="en-US" dirty="0"/>
              <a:t>Take 2 minutes in your participant packet to draw and/or write words to describe your thinking to those two questions. You are welcome to include questions you have as well. </a:t>
            </a:r>
          </a:p>
          <a:p>
            <a:endParaRPr lang="en-US" dirty="0"/>
          </a:p>
        </p:txBody>
      </p:sp>
      <p:sp>
        <p:nvSpPr>
          <p:cNvPr id="4" name="Slide Number Placeholder 3"/>
          <p:cNvSpPr>
            <a:spLocks noGrp="1"/>
          </p:cNvSpPr>
          <p:nvPr>
            <p:ph type="sldNum" sz="quarter" idx="5"/>
          </p:nvPr>
        </p:nvSpPr>
        <p:spPr/>
        <p:txBody>
          <a:bodyPr/>
          <a:lstStyle/>
          <a:p>
            <a:fld id="{A134584C-9324-4581-99C4-AA91159FE05C}" type="slidenum">
              <a:rPr lang="en-US" smtClean="0"/>
              <a:t>44</a:t>
            </a:fld>
            <a:endParaRPr lang="en-US"/>
          </a:p>
        </p:txBody>
      </p:sp>
    </p:spTree>
    <p:extLst>
      <p:ext uri="{BB962C8B-B14F-4D97-AF65-F5344CB8AC3E}">
        <p14:creationId xmlns:p14="http://schemas.microsoft.com/office/powerpoint/2010/main" val="41784892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Explain: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watched an animation showing how the Mississippi River Delta has changed over time and learned that the Earth's surface has not always looked this way. Now, we’re wondering: How did this happen? How did the land form? Where did it come from?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We’ll break into small groups to brainstorm ideas to share with the whole group. Start by discussing what you drew in your participant packet to spark the conversation. As you discussed, use CSW #4, #7 and #9. Using sentence stems such 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 think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My idea 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Can you say more about…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Are you saying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 want to piggyback on ____Idea.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Facilitator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Move the sticky arrows to CSW #4, #7 and #9 on the poster and ask participants to do the same on their table copy.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134584C-9324-4581-99C4-AA91159FE05C}" type="slidenum">
              <a:rPr lang="en-US" smtClean="0"/>
              <a:t>45</a:t>
            </a:fld>
            <a:endParaRPr lang="en-US"/>
          </a:p>
        </p:txBody>
      </p:sp>
    </p:spTree>
    <p:extLst>
      <p:ext uri="{BB962C8B-B14F-4D97-AF65-F5344CB8AC3E}">
        <p14:creationId xmlns:p14="http://schemas.microsoft.com/office/powerpoint/2010/main" val="27537602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I know in Kentucky we do not have a delta. Can you think of other things you have observed in our local area that may remind you of what we observed with the delta? </a:t>
            </a:r>
          </a:p>
          <a:p>
            <a:endParaRPr lang="en-US" dirty="0"/>
          </a:p>
          <a:p>
            <a:r>
              <a:rPr lang="en-US" dirty="0"/>
              <a:t>Ask:</a:t>
            </a:r>
          </a:p>
          <a:p>
            <a:r>
              <a:rPr lang="en-US" dirty="0"/>
              <a:t>Does anyone have any new wonderings they would like to add to the notice and wonder chart?</a:t>
            </a:r>
          </a:p>
          <a:p>
            <a:endParaRPr lang="en-US" dirty="0"/>
          </a:p>
          <a:p>
            <a:r>
              <a:rPr lang="en-US" b="1" i="1" dirty="0"/>
              <a:t>Facilitator Notes:</a:t>
            </a:r>
          </a:p>
          <a:p>
            <a:r>
              <a:rPr lang="en-US" i="1" dirty="0"/>
              <a:t>Create a chart labeled, “Related Phenomena” and jot down all the ideas of things in our local area or community that may related to or remind participants of what appears to be happening in the Mississippi Delta.</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46</a:t>
            </a:fld>
            <a:endParaRPr lang="en-US"/>
          </a:p>
        </p:txBody>
      </p:sp>
    </p:spTree>
    <p:extLst>
      <p:ext uri="{BB962C8B-B14F-4D97-AF65-F5344CB8AC3E}">
        <p14:creationId xmlns:p14="http://schemas.microsoft.com/office/powerpoint/2010/main" val="31401337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dirty="0"/>
              <a:t>We have recorded some wonderings that you have throughout this experience.  Take a moment to review those. We are going to gather our questions as a group to create a driving question board. Each person is going to get a sticky note for each question they have. You can think back from your wonderings you shared in your small group or a new wondering that has sparked from listening to other groups share. We will post these questions on the driving question board. </a:t>
            </a:r>
          </a:p>
          <a:p>
            <a:endParaRPr lang="en-US" dirty="0"/>
          </a:p>
          <a:p>
            <a:r>
              <a:rPr lang="en-US" b="1" i="1" dirty="0"/>
              <a:t>Facilitator Notes:  </a:t>
            </a:r>
          </a:p>
          <a:p>
            <a:r>
              <a:rPr lang="en-US" i="1" dirty="0"/>
              <a:t>Due to time constraints, we will not complete the driving question board. For more guidance on the driving question board, see the Driving Question Board module on the Science Professional Learning Modules webpage. https://kystandards.org/standards-resources/science-resources/sci-pl-mods/</a:t>
            </a:r>
          </a:p>
        </p:txBody>
      </p:sp>
      <p:sp>
        <p:nvSpPr>
          <p:cNvPr id="4" name="Slide Number Placeholder 3"/>
          <p:cNvSpPr>
            <a:spLocks noGrp="1"/>
          </p:cNvSpPr>
          <p:nvPr>
            <p:ph type="sldNum" sz="quarter" idx="5"/>
          </p:nvPr>
        </p:nvSpPr>
        <p:spPr/>
        <p:txBody>
          <a:bodyPr/>
          <a:lstStyle/>
          <a:p>
            <a:fld id="{8D2FB3BF-3714-49A2-AA8B-040CF7F88068}" type="slidenum">
              <a:rPr lang="en-US" smtClean="0"/>
              <a:t>47</a:t>
            </a:fld>
            <a:endParaRPr lang="en-US"/>
          </a:p>
        </p:txBody>
      </p:sp>
    </p:spTree>
    <p:extLst>
      <p:ext uri="{BB962C8B-B14F-4D97-AF65-F5344CB8AC3E}">
        <p14:creationId xmlns:p14="http://schemas.microsoft.com/office/powerpoint/2010/main" val="31445981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highlight>
                  <a:srgbClr val="FFFF00"/>
                </a:highlight>
              </a:rPr>
              <a:t>Explain: </a:t>
            </a:r>
          </a:p>
          <a:p>
            <a:r>
              <a:rPr lang="en-US" dirty="0">
                <a:highlight>
                  <a:srgbClr val="FFFF00"/>
                </a:highlight>
              </a:rPr>
              <a:t>Due to time constraints, we won’t be constructing our driving question board as a group. If we had more time, we would continue to gather questions, group and categorize similar questions and consider investigations that could help answer them. </a:t>
            </a:r>
          </a:p>
          <a:p>
            <a:endParaRPr lang="en-US" dirty="0">
              <a:highlight>
                <a:srgbClr val="FFFF00"/>
              </a:highlight>
            </a:endParaRPr>
          </a:p>
          <a:p>
            <a:endParaRPr lang="en-US" dirty="0">
              <a:highlight>
                <a:srgbClr val="FFFF00"/>
              </a:highlight>
            </a:endParaRPr>
          </a:p>
        </p:txBody>
      </p:sp>
      <p:sp>
        <p:nvSpPr>
          <p:cNvPr id="4" name="Slide Number Placeholder 3"/>
          <p:cNvSpPr>
            <a:spLocks noGrp="1"/>
          </p:cNvSpPr>
          <p:nvPr>
            <p:ph type="sldNum" sz="quarter" idx="5"/>
          </p:nvPr>
        </p:nvSpPr>
        <p:spPr/>
        <p:txBody>
          <a:bodyPr/>
          <a:lstStyle/>
          <a:p>
            <a:fld id="{8F04FC47-5648-4099-B29A-5AFBA1844EBF}" type="slidenum">
              <a:rPr lang="en-US" smtClean="0"/>
              <a:t>48</a:t>
            </a:fld>
            <a:endParaRPr lang="en-US"/>
          </a:p>
        </p:txBody>
      </p:sp>
    </p:spTree>
    <p:extLst>
      <p:ext uri="{BB962C8B-B14F-4D97-AF65-F5344CB8AC3E}">
        <p14:creationId xmlns:p14="http://schemas.microsoft.com/office/powerpoint/2010/main" val="32722422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293DC-F035-30D6-A474-D95A57F298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9A162B-3298-E132-C16B-280850423D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A6238B-D08A-5494-FF38-884C616F743E}"/>
              </a:ext>
            </a:extLst>
          </p:cNvPr>
          <p:cNvSpPr>
            <a:spLocks noGrp="1"/>
          </p:cNvSpPr>
          <p:nvPr>
            <p:ph type="body" idx="1"/>
          </p:nvPr>
        </p:nvSpPr>
        <p:spPr/>
        <p:txBody>
          <a:bodyPr/>
          <a:lstStyle/>
          <a:p>
            <a:r>
              <a:rPr lang="en-US" b="1" dirty="0"/>
              <a:t>Explain: </a:t>
            </a:r>
          </a:p>
          <a:p>
            <a:r>
              <a:rPr lang="en-US" dirty="0"/>
              <a:t>Today, we focused on the question: Has the Earth’s surface always looked this way? Why or why not? How would you answer this now? Before I ask a few of you to share, take a moment to add to or revise your thoughts using a different color pen.</a:t>
            </a:r>
          </a:p>
          <a:p>
            <a:endParaRPr lang="en-US" dirty="0"/>
          </a:p>
          <a:p>
            <a:r>
              <a:rPr lang="en-US" b="1" i="1" dirty="0"/>
              <a:t>Facilitator Notes: </a:t>
            </a:r>
          </a:p>
          <a:p>
            <a:r>
              <a:rPr lang="en-US" i="1" dirty="0"/>
              <a:t>Provide time for a few to share.</a:t>
            </a:r>
          </a:p>
          <a:p>
            <a:endParaRPr lang="en-US" dirty="0"/>
          </a:p>
        </p:txBody>
      </p:sp>
      <p:sp>
        <p:nvSpPr>
          <p:cNvPr id="4" name="Slide Number Placeholder 3">
            <a:extLst>
              <a:ext uri="{FF2B5EF4-FFF2-40B4-BE49-F238E27FC236}">
                <a16:creationId xmlns:a16="http://schemas.microsoft.com/office/drawing/2014/main" id="{C2C1DBCE-192E-3111-C751-FFBDF39F703D}"/>
              </a:ext>
            </a:extLst>
          </p:cNvPr>
          <p:cNvSpPr>
            <a:spLocks noGrp="1"/>
          </p:cNvSpPr>
          <p:nvPr>
            <p:ph type="sldNum" sz="quarter" idx="5"/>
          </p:nvPr>
        </p:nvSpPr>
        <p:spPr/>
        <p:txBody>
          <a:bodyPr/>
          <a:lstStyle/>
          <a:p>
            <a:fld id="{A134584C-9324-4581-99C4-AA91159FE05C}" type="slidenum">
              <a:rPr lang="en-US" smtClean="0"/>
              <a:t>49</a:t>
            </a:fld>
            <a:endParaRPr lang="en-US"/>
          </a:p>
        </p:txBody>
      </p:sp>
    </p:spTree>
    <p:extLst>
      <p:ext uri="{BB962C8B-B14F-4D97-AF65-F5344CB8AC3E}">
        <p14:creationId xmlns:p14="http://schemas.microsoft.com/office/powerpoint/2010/main" val="1957683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dirty="0"/>
              <a:t>We will now begin Session A. </a:t>
            </a:r>
          </a:p>
          <a:p>
            <a:endParaRPr lang="en-US" dirty="0"/>
          </a:p>
          <a:p>
            <a:r>
              <a:rPr lang="en-US" b="1" i="1" dirty="0"/>
              <a:t>Facilitator Note:</a:t>
            </a:r>
          </a:p>
          <a:p>
            <a:r>
              <a:rPr lang="en-US" i="1" dirty="0"/>
              <a:t>Check to make sure participants have a copy of the participant packet as a digital file or printed. They will use this throughout the session to record their thoughts to various prompts embedded in the session. </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5</a:t>
            </a:fld>
            <a:endParaRPr lang="en-US"/>
          </a:p>
        </p:txBody>
      </p:sp>
    </p:spTree>
    <p:extLst>
      <p:ext uri="{BB962C8B-B14F-4D97-AF65-F5344CB8AC3E}">
        <p14:creationId xmlns:p14="http://schemas.microsoft.com/office/powerpoint/2010/main" val="24831134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Explain: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will now switch to the teacher hat where we will reflect on the experience as a teacher and consider new shifts in our teaching practice. Ask, How is beginning a learning experience like this similar to or different from how you have introduced the learning in the past?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Facilitator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Allow participants to share their thoughts and considerations.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29438938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Take 2 minutes to consider the questions on the screen and record your thoughts in your participant packet. </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51</a:t>
            </a:fld>
            <a:endParaRPr lang="en-US"/>
          </a:p>
        </p:txBody>
      </p:sp>
    </p:spTree>
    <p:extLst>
      <p:ext uri="{BB962C8B-B14F-4D97-AF65-F5344CB8AC3E}">
        <p14:creationId xmlns:p14="http://schemas.microsoft.com/office/powerpoint/2010/main" val="30848636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Let’s take a moment to debrief the launch of an anchoring phenomenon. </a:t>
            </a:r>
          </a:p>
          <a:p>
            <a:r>
              <a:rPr lang="en-US" dirty="0"/>
              <a:t>• The launch presented the phenomenon, setting up the expectation that they will observe some things that needed investigating. </a:t>
            </a:r>
          </a:p>
          <a:p>
            <a:r>
              <a:rPr lang="en-US" dirty="0"/>
              <a:t>• The launch engaged students in asking questions and, therefore, puts students in the driver’s seat for a series of lessons.</a:t>
            </a:r>
          </a:p>
          <a:p>
            <a:r>
              <a:rPr lang="en-US" dirty="0"/>
              <a:t>• The launch asked them to come up with initial ideas and related phenomena.</a:t>
            </a:r>
          </a:p>
          <a:p>
            <a:r>
              <a:rPr lang="en-US" dirty="0"/>
              <a:t>• The launch required students to prioritize when to take up what questions, providing a possible learning pathway for them to pursue. </a:t>
            </a:r>
          </a:p>
          <a:p>
            <a:endParaRPr lang="en-US" dirty="0"/>
          </a:p>
          <a:p>
            <a:r>
              <a:rPr lang="en-US" dirty="0"/>
              <a:t>In Session A, we read a publication from NGSS titled Using Phenomena in </a:t>
            </a:r>
            <a:r>
              <a:rPr lang="en-US" i="1" dirty="0"/>
              <a:t>NGSS-Designed Lessons and Units</a:t>
            </a:r>
            <a:r>
              <a:rPr lang="en-US" dirty="0"/>
              <a:t> to make a case for phenomena-based instruction. It emphasized that using phenomena to drive instruction helps students engage in practices that develop the knowledge needed to explain or predict the phenomena. The focus is not just on the phenomenon itself, but also on the student-generated questions about it, which guide the learning process. Asking questions or identifying problems becomes a crucial part of figuring things out. While students should be able to make sense of anchoring phenomena, they won't do so immediately or without further investigation through the science and engineering practices in future lessons. With instruction and guidance, students should be able to figure out, step by step, how and why the phenomenon works.</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52</a:t>
            </a:fld>
            <a:endParaRPr lang="en-US"/>
          </a:p>
        </p:txBody>
      </p:sp>
    </p:spTree>
    <p:extLst>
      <p:ext uri="{BB962C8B-B14F-4D97-AF65-F5344CB8AC3E}">
        <p14:creationId xmlns:p14="http://schemas.microsoft.com/office/powerpoint/2010/main" val="21285234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The Northwestern Storylines offers a support tool called the Anchoring Phenomenon Routine, which can be used in three contexts:</a:t>
            </a:r>
          </a:p>
          <a:p>
            <a:r>
              <a:rPr lang="en-US" dirty="0"/>
              <a:t>• Analyzing existing curriculum materials</a:t>
            </a:r>
          </a:p>
          <a:p>
            <a:r>
              <a:rPr lang="en-US" dirty="0"/>
              <a:t>• Planning to teach with existing materials</a:t>
            </a:r>
          </a:p>
          <a:p>
            <a:r>
              <a:rPr lang="en-US" dirty="0"/>
              <a:t>• Adapting or designing new materials</a:t>
            </a:r>
          </a:p>
          <a:p>
            <a:endParaRPr lang="en-US" dirty="0"/>
          </a:p>
          <a:p>
            <a:r>
              <a:rPr lang="en-US" dirty="0"/>
              <a:t>We will focus on the first context: analyzing the learning experience you just had as an adult learner on Earth’s changing surface. The tool identifies four key elements for launching an anchoring phenomenon in a unit:</a:t>
            </a:r>
          </a:p>
          <a:p>
            <a:r>
              <a:rPr lang="en-US" dirty="0"/>
              <a:t>• Explore anchoring phenomena</a:t>
            </a:r>
          </a:p>
          <a:p>
            <a:r>
              <a:rPr lang="en-US" dirty="0"/>
              <a:t>• Attempt to make sense</a:t>
            </a:r>
          </a:p>
          <a:p>
            <a:r>
              <a:rPr lang="en-US" dirty="0"/>
              <a:t>• Identify related phenomena</a:t>
            </a:r>
          </a:p>
          <a:p>
            <a:r>
              <a:rPr lang="en-US" dirty="0"/>
              <a:t>• Develop questions and next steps</a:t>
            </a:r>
          </a:p>
          <a:p>
            <a:endParaRPr lang="en-US" dirty="0"/>
          </a:p>
          <a:p>
            <a:r>
              <a:rPr lang="en-US" dirty="0"/>
              <a:t>Each element includes descriptors that break down key components. For each descriptor, you can select “yes” or “no” to indicate if the launch meets that component. The last column offers three questions to consider when analyzing, planning, or adapting:</a:t>
            </a:r>
          </a:p>
          <a:p>
            <a:r>
              <a:rPr lang="en-US" dirty="0"/>
              <a:t>• If you selected "yes," what evidence supports this? What did it look like?</a:t>
            </a:r>
          </a:p>
          <a:p>
            <a:r>
              <a:rPr lang="en-US" dirty="0"/>
              <a:t>• If you selected "no," how will the lesson need to be adapted to improve this element?</a:t>
            </a:r>
          </a:p>
          <a:p>
            <a:r>
              <a:rPr lang="en-US" dirty="0"/>
              <a:t>• When planning to teach the lesson, what will you do to accomplish this? Is there anything to add to the lesson?</a:t>
            </a:r>
          </a:p>
          <a:p>
            <a:endParaRPr lang="en-US" dirty="0"/>
          </a:p>
          <a:p>
            <a:r>
              <a:rPr lang="en-US" dirty="0"/>
              <a:t>We will work in our small groups to analyze the learning experience you just encountered together by using the Anchoring Phenomenon Routine Storyline Tool. </a:t>
            </a:r>
          </a:p>
          <a:p>
            <a:endParaRPr lang="en-US" dirty="0"/>
          </a:p>
          <a:p>
            <a:r>
              <a:rPr lang="en-US" b="1" i="1" dirty="0"/>
              <a:t>Facilitator Note:</a:t>
            </a:r>
          </a:p>
          <a:p>
            <a:r>
              <a:rPr lang="en-US" i="1" dirty="0"/>
              <a:t>Have participants work in their small group to analyze the learning experience they just encountered together by using the Anchoring Phenomenon Routine Storyline Tool. Allow groups to share their findings. </a:t>
            </a:r>
          </a:p>
          <a:p>
            <a:endParaRPr lang="en-US" dirty="0"/>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53</a:t>
            </a:fld>
            <a:endParaRPr lang="en-US"/>
          </a:p>
        </p:txBody>
      </p:sp>
    </p:spTree>
    <p:extLst>
      <p:ext uri="{BB962C8B-B14F-4D97-AF65-F5344CB8AC3E}">
        <p14:creationId xmlns:p14="http://schemas.microsoft.com/office/powerpoint/2010/main" val="18647223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a:t>
            </a:r>
          </a:p>
          <a:p>
            <a:r>
              <a:rPr lang="en-US" dirty="0"/>
              <a:t>As always, we want to end our session with some shared understandings. Anchoring phenomenon supports students’ sensemaking by:</a:t>
            </a:r>
          </a:p>
          <a:p>
            <a:r>
              <a:rPr lang="en-US" dirty="0"/>
              <a:t>• Allowing students to have a common shared experience (firsthand or through video, images, graphs, maps, etc.) and collaborate by sharing their observations and wonderings. </a:t>
            </a:r>
          </a:p>
          <a:p>
            <a:r>
              <a:rPr lang="en-US" dirty="0"/>
              <a:t>• Building upon every day or family experiences: who students are, what they do, and/or where they came from.</a:t>
            </a:r>
          </a:p>
          <a:p>
            <a:r>
              <a:rPr lang="en-US" dirty="0"/>
              <a:t>• Engaging the students in figuring out rather than learning about. </a:t>
            </a:r>
          </a:p>
          <a:p>
            <a:r>
              <a:rPr lang="en-US" dirty="0"/>
              <a:t>• Encouraging the students to ask questions they will pursue the answers to which require developed targeted science ideas. </a:t>
            </a:r>
          </a:p>
          <a:p>
            <a:r>
              <a:rPr lang="en-US" dirty="0"/>
              <a:t>• Addressing the critical components of sensemaking which are phenomenon, student ideas, science ideas and practices.</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54</a:t>
            </a:fld>
            <a:endParaRPr lang="en-US"/>
          </a:p>
        </p:txBody>
      </p:sp>
    </p:spTree>
    <p:extLst>
      <p:ext uri="{BB962C8B-B14F-4D97-AF65-F5344CB8AC3E}">
        <p14:creationId xmlns:p14="http://schemas.microsoft.com/office/powerpoint/2010/main" val="24268294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dirty="0"/>
              <a:t>Go back to your meta moment at the beginning of this session. Consider adding on to your initial thoughts in a different color. How have your thoughts grown or changed after completing session B?</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55</a:t>
            </a:fld>
            <a:endParaRPr lang="en-US"/>
          </a:p>
        </p:txBody>
      </p:sp>
    </p:spTree>
    <p:extLst>
      <p:ext uri="{BB962C8B-B14F-4D97-AF65-F5344CB8AC3E}">
        <p14:creationId xmlns:p14="http://schemas.microsoft.com/office/powerpoint/2010/main" val="29556525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As a reflection for today, we’ll complete a “</a:t>
            </a:r>
            <a:r>
              <a:rPr lang="en-US" dirty="0" err="1"/>
              <a:t>Gots</a:t>
            </a:r>
            <a:r>
              <a:rPr lang="en-US" dirty="0"/>
              <a:t> and Needs” activity. Take two sticky notes: on the first, write something you “got” from today’s experience, and on the second, write something you still “need” to know. You can also record these in your participant packet under Session B: Reflection. In the table, add your “got” in the left-hand column and your “need” in the right-hand column.</a:t>
            </a:r>
          </a:p>
          <a:p>
            <a:endParaRPr lang="en-US" dirty="0"/>
          </a:p>
        </p:txBody>
      </p:sp>
      <p:sp>
        <p:nvSpPr>
          <p:cNvPr id="4" name="Slide Number Placeholder 3"/>
          <p:cNvSpPr>
            <a:spLocks noGrp="1"/>
          </p:cNvSpPr>
          <p:nvPr>
            <p:ph type="sldNum" sz="quarter" idx="5"/>
          </p:nvPr>
        </p:nvSpPr>
        <p:spPr/>
        <p:txBody>
          <a:bodyPr/>
          <a:lstStyle/>
          <a:p>
            <a:fld id="{A134584C-9324-4581-99C4-AA91159FE05C}" type="slidenum">
              <a:rPr lang="en-US" smtClean="0"/>
              <a:t>56</a:t>
            </a:fld>
            <a:endParaRPr lang="en-US"/>
          </a:p>
        </p:txBody>
      </p:sp>
    </p:spTree>
    <p:extLst>
      <p:ext uri="{BB962C8B-B14F-4D97-AF65-F5344CB8AC3E}">
        <p14:creationId xmlns:p14="http://schemas.microsoft.com/office/powerpoint/2010/main" val="14898125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dirty="0"/>
              <a:t>As part of the Next Steps: Considerations for Implementation, return to your vision statement to add or revise your vision after engaging as an adult learner. In addition, we always want to provide you with some actionable steps you can begin to consider shifting your practice. Using the Anchoring Phenomenon Routine Storyline Tool, analyze your upcoming unit. Go through each criterion and determine if the criterion is included in your resource. If you find evidence of the criterion, note what it looks like. </a:t>
            </a:r>
          </a:p>
          <a:p>
            <a:endParaRPr lang="en-US" dirty="0"/>
          </a:p>
          <a:p>
            <a:r>
              <a:rPr lang="en-US" b="1" dirty="0"/>
              <a:t>Facilitator Note: </a:t>
            </a:r>
          </a:p>
          <a:p>
            <a:r>
              <a:rPr lang="en-US" dirty="0"/>
              <a:t>The facilitator should determine how to proceed with the next steps. This could involve having participants complete the task independently, providing feedback on their tool, or using the completed tools as a basis for group discussion.</a:t>
            </a:r>
          </a:p>
        </p:txBody>
      </p:sp>
      <p:sp>
        <p:nvSpPr>
          <p:cNvPr id="4" name="Slide Number Placeholder 3"/>
          <p:cNvSpPr>
            <a:spLocks noGrp="1"/>
          </p:cNvSpPr>
          <p:nvPr>
            <p:ph type="sldNum" sz="quarter" idx="5"/>
          </p:nvPr>
        </p:nvSpPr>
        <p:spPr/>
        <p:txBody>
          <a:bodyPr/>
          <a:lstStyle/>
          <a:p>
            <a:fld id="{8D2FB3BF-3714-49A2-AA8B-040CF7F88068}" type="slidenum">
              <a:rPr lang="en-US" smtClean="0"/>
              <a:t>57</a:t>
            </a:fld>
            <a:endParaRPr lang="en-US"/>
          </a:p>
        </p:txBody>
      </p:sp>
    </p:spTree>
    <p:extLst>
      <p:ext uri="{BB962C8B-B14F-4D97-AF65-F5344CB8AC3E}">
        <p14:creationId xmlns:p14="http://schemas.microsoft.com/office/powerpoint/2010/main" val="9984818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Welcome to Session C of Using Anchoring Phenomena to Drive Three-dimensional Science Teaching and Learning. </a:t>
            </a:r>
          </a:p>
          <a:p>
            <a:endParaRPr lang="en-US" dirty="0"/>
          </a:p>
          <a:p>
            <a:r>
              <a:rPr lang="en-US" b="1" i="1" dirty="0"/>
              <a:t>Facilitator Note: </a:t>
            </a:r>
          </a:p>
          <a:p>
            <a:r>
              <a:rPr lang="en-US" i="1" dirty="0"/>
              <a:t>Ensure that all participants have their participant packet. If they do not, provide them with one. The first 4 slides within this module will be used to begin each session.  Slide 4 contains bookmarks directly to the session needed.</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58</a:t>
            </a:fld>
            <a:endParaRPr lang="en-US"/>
          </a:p>
        </p:txBody>
      </p:sp>
    </p:spTree>
    <p:extLst>
      <p:ext uri="{BB962C8B-B14F-4D97-AF65-F5344CB8AC3E}">
        <p14:creationId xmlns:p14="http://schemas.microsoft.com/office/powerpoint/2010/main" val="36053276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In session B, we experienced and debriefed the launch of an anchoring phenomenon, read an overview of four critical components of sensemaking, and examined the elements of the anchoring phenomenon routine. </a:t>
            </a:r>
          </a:p>
          <a:p>
            <a:endParaRPr lang="en-US" dirty="0"/>
          </a:p>
          <a:p>
            <a:r>
              <a:rPr lang="en-US" b="1" i="1" dirty="0"/>
              <a:t>Facilitator Note: </a:t>
            </a:r>
          </a:p>
          <a:p>
            <a:r>
              <a:rPr lang="en-US" i="1" dirty="0"/>
              <a:t>This is a great time to consider questions that surfaced in session B if they are not going to be addressed during future sessions. </a:t>
            </a:r>
          </a:p>
          <a:p>
            <a:endParaRPr lang="en-US" i="1" dirty="0"/>
          </a:p>
          <a:p>
            <a:r>
              <a:rPr lang="en-US" i="1" dirty="0"/>
              <a:t>Allow participants a moment to reflect on session B and add any questions they may have to the “Parking Lot” as they prepare to continue deepening their understanding on using an anchoring phenomenon to drive three-dimensional teaching and learning.</a:t>
            </a:r>
          </a:p>
          <a:p>
            <a:endParaRPr lang="en-US" dirty="0"/>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59</a:t>
            </a:fld>
            <a:endParaRPr lang="en-US"/>
          </a:p>
        </p:txBody>
      </p:sp>
    </p:spTree>
    <p:extLst>
      <p:ext uri="{BB962C8B-B14F-4D97-AF65-F5344CB8AC3E}">
        <p14:creationId xmlns:p14="http://schemas.microsoft.com/office/powerpoint/2010/main" val="1348653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dirty="0"/>
              <a:t>As we begin session A, our focus question for this section of the module is: What is the definition of "phenomena" in the context of science education? Take a “meta moment” to consider your current thinking of this question on the screen. A meta moment is a brief opportunity for you to stop and think about your thoughts in the moment. </a:t>
            </a:r>
          </a:p>
          <a:p>
            <a:endParaRPr lang="en-US" dirty="0"/>
          </a:p>
          <a:p>
            <a:r>
              <a:rPr lang="en-US" b="1" i="1" dirty="0"/>
              <a:t>Facilitator Note: </a:t>
            </a:r>
          </a:p>
          <a:p>
            <a:r>
              <a:rPr lang="en-US" i="1" dirty="0"/>
              <a:t>Provide time for participants to record their initial thoughts to answer the focus question in their participant packet. </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6</a:t>
            </a:fld>
            <a:endParaRPr lang="en-US"/>
          </a:p>
        </p:txBody>
      </p:sp>
    </p:spTree>
    <p:extLst>
      <p:ext uri="{BB962C8B-B14F-4D97-AF65-F5344CB8AC3E}">
        <p14:creationId xmlns:p14="http://schemas.microsoft.com/office/powerpoint/2010/main" val="3478473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Let’s take a meta moment to respond to tonight’s focus question: How might utilizing an anchoring phenomenon assist students in growing their science ideas and skills within the context of the Kentucky Academic Standards for Science? We will take 2 minutes to jot your initial ideas down. When I see pencils down, I will know you are ready to move forward.</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60</a:t>
            </a:fld>
            <a:endParaRPr lang="en-US"/>
          </a:p>
        </p:txBody>
      </p:sp>
    </p:spTree>
    <p:extLst>
      <p:ext uri="{BB962C8B-B14F-4D97-AF65-F5344CB8AC3E}">
        <p14:creationId xmlns:p14="http://schemas.microsoft.com/office/powerpoint/2010/main" val="3322192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linkClick r:id="rId3"/>
            </a:endParaRPr>
          </a:p>
          <a:p>
            <a:endParaRPr lang="en-US" dirty="0">
              <a:hlinkClick r:id="rId3"/>
            </a:endParaRPr>
          </a:p>
          <a:p>
            <a:r>
              <a:rPr lang="en-US" b="1" dirty="0"/>
              <a:t>Explain:  </a:t>
            </a:r>
          </a:p>
          <a:p>
            <a:r>
              <a:rPr lang="en-US" dirty="0"/>
              <a:t>We shared a quote from A Framework for K-12 Science Education in session A. Connecting this module back to the vision of the Framework for K-12 Science Education [Read the quote on the screen]. How do the ideas from this quote align with what we’ve already learned?</a:t>
            </a:r>
          </a:p>
          <a:p>
            <a:endParaRPr lang="en-US" dirty="0"/>
          </a:p>
          <a:p>
            <a:r>
              <a:rPr lang="en-US" b="1" i="1" dirty="0"/>
              <a:t>Facilitator Note:</a:t>
            </a:r>
          </a:p>
          <a:p>
            <a:r>
              <a:rPr lang="en-US" i="1" dirty="0"/>
              <a:t>Here is the link to the Framework in the event you want to explore more. </a:t>
            </a:r>
          </a:p>
          <a:p>
            <a:r>
              <a:rPr lang="en-US" i="1" dirty="0"/>
              <a:t>A Framework for K-12 Science Education: Practices, Crosscutting Concepts, and Core Ideas | The National Academies Press</a:t>
            </a:r>
          </a:p>
          <a:p>
            <a:r>
              <a:rPr lang="en-US" i="1" dirty="0"/>
              <a:t>https://nap.nationalacademies.org/catalog/13165/a-framework-for-k-12-science-education-practices-crosscutting-concepts</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61</a:t>
            </a:fld>
            <a:endParaRPr lang="en-US"/>
          </a:p>
        </p:txBody>
      </p:sp>
    </p:spTree>
    <p:extLst>
      <p:ext uri="{BB962C8B-B14F-4D97-AF65-F5344CB8AC3E}">
        <p14:creationId xmlns:p14="http://schemas.microsoft.com/office/powerpoint/2010/main" val="38567518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Explain: </a:t>
            </a:r>
          </a:p>
          <a:p>
            <a:r>
              <a:rPr lang="en-US" sz="1200" dirty="0"/>
              <a:t>The KAS was strongly influenced by the Framework for K-12 Science Education, as reflected in the Writer’s Vision in the front matter of the KAS for Science. Take a moment to read the Writer’s Vision and note key foundational beliefs about instruction by highlighting, underlining, or writing them down.</a:t>
            </a:r>
          </a:p>
          <a:p>
            <a:endParaRPr lang="en-US" sz="1200" dirty="0"/>
          </a:p>
          <a:p>
            <a:r>
              <a:rPr lang="en-US" sz="1200" dirty="0"/>
              <a:t>Would anyone like to share their notations around instruction? </a:t>
            </a:r>
          </a:p>
          <a:p>
            <a:endParaRPr lang="en-US" sz="1200" dirty="0"/>
          </a:p>
          <a:p>
            <a:r>
              <a:rPr lang="en-US" sz="1200" b="1" i="1" dirty="0"/>
              <a:t>Facilitator Note:</a:t>
            </a:r>
          </a:p>
          <a:p>
            <a:r>
              <a:rPr lang="en-US" sz="1200" i="1" dirty="0"/>
              <a:t>Give participants about 3 minutes to read, highlight, underline or note their findings.</a:t>
            </a:r>
          </a:p>
          <a:p>
            <a:endParaRPr lang="en-US" sz="1200" dirty="0"/>
          </a:p>
        </p:txBody>
      </p:sp>
      <p:sp>
        <p:nvSpPr>
          <p:cNvPr id="4" name="Slide Number Placeholder 3"/>
          <p:cNvSpPr>
            <a:spLocks noGrp="1"/>
          </p:cNvSpPr>
          <p:nvPr>
            <p:ph type="sldNum" sz="quarter" idx="5"/>
          </p:nvPr>
        </p:nvSpPr>
        <p:spPr/>
        <p:txBody>
          <a:bodyPr/>
          <a:lstStyle/>
          <a:p>
            <a:fld id="{C1E2BC98-6EA0-4EE7-A97F-558F26662BCA}" type="slidenum">
              <a:rPr lang="en-US" smtClean="0"/>
              <a:t>62</a:t>
            </a:fld>
            <a:endParaRPr lang="en-US"/>
          </a:p>
        </p:txBody>
      </p:sp>
    </p:spTree>
    <p:extLst>
      <p:ext uri="{BB962C8B-B14F-4D97-AF65-F5344CB8AC3E}">
        <p14:creationId xmlns:p14="http://schemas.microsoft.com/office/powerpoint/2010/main" val="26838140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dirty="0"/>
              <a:t>As you noted, the writers emphasized the importance of equity in science education, ensuring all students, at all grade levels, have multiple, sustained, and authentic opportunities to investigate phenomena.</a:t>
            </a:r>
          </a:p>
          <a:p>
            <a:endParaRPr lang="en-US" dirty="0"/>
          </a:p>
        </p:txBody>
      </p:sp>
      <p:sp>
        <p:nvSpPr>
          <p:cNvPr id="4" name="Slide Number Placeholder 3"/>
          <p:cNvSpPr>
            <a:spLocks noGrp="1"/>
          </p:cNvSpPr>
          <p:nvPr>
            <p:ph type="sldNum" sz="quarter" idx="5"/>
          </p:nvPr>
        </p:nvSpPr>
        <p:spPr/>
        <p:txBody>
          <a:bodyPr/>
          <a:lstStyle/>
          <a:p>
            <a:fld id="{C1E2BC98-6EA0-4EE7-A97F-558F26662BCA}" type="slidenum">
              <a:rPr lang="en-US" smtClean="0"/>
              <a:t>63</a:t>
            </a:fld>
            <a:endParaRPr lang="en-US"/>
          </a:p>
        </p:txBody>
      </p:sp>
    </p:spTree>
    <p:extLst>
      <p:ext uri="{BB962C8B-B14F-4D97-AF65-F5344CB8AC3E}">
        <p14:creationId xmlns:p14="http://schemas.microsoft.com/office/powerpoint/2010/main" val="22848485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dirty="0"/>
              <a:t>Take a moment to reflect on how the writer’s vision statement supports phenomenon-driven instruction. Use the space in your participant packet to record your response.</a:t>
            </a:r>
          </a:p>
          <a:p>
            <a:endParaRPr lang="en-US" dirty="0"/>
          </a:p>
          <a:p>
            <a:r>
              <a:rPr lang="en-US" b="1" i="1" dirty="0"/>
              <a:t>Facilitator Note:</a:t>
            </a:r>
          </a:p>
          <a:p>
            <a:r>
              <a:rPr lang="en-US" i="1" dirty="0"/>
              <a:t>Have participants post their wonderings on the parking lot. This allows you to address them at the most appropriate time.</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64</a:t>
            </a:fld>
            <a:endParaRPr lang="en-US"/>
          </a:p>
        </p:txBody>
      </p:sp>
    </p:spTree>
    <p:extLst>
      <p:ext uri="{BB962C8B-B14F-4D97-AF65-F5344CB8AC3E}">
        <p14:creationId xmlns:p14="http://schemas.microsoft.com/office/powerpoint/2010/main" val="27904612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dirty="0"/>
              <a:t>We’ve explored the vision from the K-12 Framework for Science Education and the Writer’s Vision of the KAS for Science. Now, take a moment to reflect on your personal vision for incorporating phenomenon-driven instruction in your classroom. As part of the asynchronous work, you’ll share your vision in small groups. This is a great opportunity to exchange ideas and gain insights from others. You’ll have 5 minutes to discuss and share. If you heard something powerful from your group that could benefit everyone, please feel free to share with the whole group.</a:t>
            </a:r>
          </a:p>
          <a:p>
            <a:endParaRPr lang="en-US" dirty="0"/>
          </a:p>
          <a:p>
            <a:r>
              <a:rPr lang="en-US" b="1" i="1" dirty="0"/>
              <a:t>Facilitator Note:</a:t>
            </a:r>
          </a:p>
          <a:p>
            <a:r>
              <a:rPr lang="en-US" i="1" dirty="0"/>
              <a:t>Allow participants to share one thing from their group that could benefit everyone. </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65</a:t>
            </a:fld>
            <a:endParaRPr lang="en-US"/>
          </a:p>
        </p:txBody>
      </p:sp>
    </p:spTree>
    <p:extLst>
      <p:ext uri="{BB962C8B-B14F-4D97-AF65-F5344CB8AC3E}">
        <p14:creationId xmlns:p14="http://schemas.microsoft.com/office/powerpoint/2010/main" val="37961723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18F40-60CC-B83A-7BAC-2BDC631E43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6B856C-A38A-71FA-3916-F32576B47A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D13348-DD26-39A4-1DE3-FD7CE4C47789}"/>
              </a:ext>
            </a:extLst>
          </p:cNvPr>
          <p:cNvSpPr>
            <a:spLocks noGrp="1"/>
          </p:cNvSpPr>
          <p:nvPr>
            <p:ph type="body" idx="1"/>
          </p:nvPr>
        </p:nvSpPr>
        <p:spPr/>
        <p:txBody>
          <a:bodyPr/>
          <a:lstStyle/>
          <a:p>
            <a:r>
              <a:rPr lang="en-US" b="1" dirty="0"/>
              <a:t>Explain: </a:t>
            </a:r>
          </a:p>
          <a:p>
            <a:r>
              <a:rPr lang="en-US" dirty="0"/>
              <a:t>As a reminder, during this session, we will be focusing on two perspectives introduced in Session B: the teacher hat and the adult learner hat. During this session, it’s essential to set aside the teacher hat while wearing the adult learner hat and fully engage in building and deepening your science content knowledge as you contribute to the learning community. If thoughts arise related to the teacher or student perspective, jot them down on a sticky note to revisit at the appropriate time.</a:t>
            </a:r>
          </a:p>
          <a:p>
            <a:endParaRPr lang="en-US" dirty="0"/>
          </a:p>
          <a:p>
            <a:endParaRPr lang="en-US" dirty="0"/>
          </a:p>
          <a:p>
            <a:r>
              <a:rPr lang="en-US" b="1" i="1" dirty="0"/>
              <a:t>Facilitator Note:</a:t>
            </a:r>
          </a:p>
          <a:p>
            <a:r>
              <a:rPr lang="en-US" i="1" dirty="0"/>
              <a:t>If participants share thoughts related to the teacher or student perspective, kindly ask them to jot those down on a sticky note and set them aside. This honors their need to share while ensuring the thoughts can be revisited at the appropriate time.</a:t>
            </a:r>
          </a:p>
          <a:p>
            <a:endParaRPr lang="en-US" dirty="0"/>
          </a:p>
        </p:txBody>
      </p:sp>
    </p:spTree>
    <p:extLst>
      <p:ext uri="{BB962C8B-B14F-4D97-AF65-F5344CB8AC3E}">
        <p14:creationId xmlns:p14="http://schemas.microsoft.com/office/powerpoint/2010/main" val="35310914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dirty="0">
                <a:latin typeface="+mn-lt"/>
              </a:rPr>
              <a:t>Explain:</a:t>
            </a:r>
          </a:p>
          <a:p>
            <a:pPr marL="0" indent="0">
              <a:buNone/>
            </a:pPr>
            <a:r>
              <a:rPr lang="en-US" sz="1200" dirty="0">
                <a:latin typeface="+mn-lt"/>
              </a:rPr>
              <a:t>Let’s review Lesson one of the Earth’s Changing Surface Unit we experienced in session B. </a:t>
            </a:r>
          </a:p>
          <a:p>
            <a:pPr marL="0" indent="0">
              <a:buNone/>
            </a:pPr>
            <a:endParaRPr lang="en-US" sz="1200" dirty="0">
              <a:latin typeface="+mn-lt"/>
            </a:endParaRPr>
          </a:p>
          <a:p>
            <a:pPr marL="0" indent="0">
              <a:buNone/>
            </a:pPr>
            <a:r>
              <a:rPr lang="en-US" sz="1200" dirty="0">
                <a:latin typeface="+mn-lt"/>
              </a:rPr>
              <a:t>• Anchoring Phenomenon in the Unit, Earth’s Changing Surface, is the Mississippi delta has grown over thousands of years. </a:t>
            </a:r>
          </a:p>
          <a:p>
            <a:pPr marL="0" indent="0">
              <a:buNone/>
            </a:pPr>
            <a:r>
              <a:rPr lang="en-US" sz="1200" dirty="0">
                <a:latin typeface="+mn-lt"/>
              </a:rPr>
              <a:t>• Driving Question: What can cause Earth’s surface to look the way it does?</a:t>
            </a:r>
          </a:p>
          <a:p>
            <a:pPr marL="0" indent="0">
              <a:buNone/>
            </a:pPr>
            <a:r>
              <a:rPr lang="en-US" sz="1200" dirty="0">
                <a:latin typeface="+mn-lt"/>
              </a:rPr>
              <a:t>• Lesson 1 Focus Question: Has the Earth’s surface always looked this way? Why or Why not? </a:t>
            </a:r>
          </a:p>
          <a:p>
            <a:pPr marL="0" indent="0">
              <a:buNone/>
            </a:pPr>
            <a:r>
              <a:rPr lang="en-US" sz="1200" dirty="0">
                <a:latin typeface="+mn-lt"/>
              </a:rPr>
              <a:t>• Students Figure Out: Earth’s surface has changed over time. The Mississippi delta got bigger and moved around over thousands of years. The delta looks like it makes new land. </a:t>
            </a:r>
          </a:p>
          <a:p>
            <a:pPr marL="0" indent="0">
              <a:buNone/>
            </a:pPr>
            <a:r>
              <a:rPr lang="en-US" sz="1200" dirty="0">
                <a:latin typeface="+mn-lt"/>
              </a:rPr>
              <a:t>• Students Wonder: Where does all the land comes from and how did it happen.</a:t>
            </a:r>
          </a:p>
          <a:p>
            <a:pPr marL="0" indent="0">
              <a:buNone/>
            </a:pPr>
            <a:endParaRPr lang="en-US" sz="12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FB3BF-3714-49A2-AA8B-040CF7F880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49369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dirty="0"/>
              <a:t>The second lesson begins with students revisiting the driving questions board, reviewing questions about how deltas are formed. The teacher introduces the focus question, “What causes deltas to form?” Students write down the question and use the sentence starter, “I think deltas form at the end of the river because...” to share their ideas. As students share, the teacher refrains from asking challenge questions to avoid indicating correct or naïve ideas, instead simply recording their initial thoughts visually. Now, let’s take a moment to record your initial thoughts on the focus question.</a:t>
            </a:r>
          </a:p>
          <a:p>
            <a:endParaRPr lang="en-US" dirty="0"/>
          </a:p>
          <a:p>
            <a:r>
              <a:rPr lang="en-US" b="1" i="1" dirty="0"/>
              <a:t>Facilitator Note:</a:t>
            </a:r>
          </a:p>
          <a:p>
            <a:r>
              <a:rPr lang="en-US" i="1" dirty="0"/>
              <a:t>Note the "teacher hat" in the top right corner. To save time, this is a fast-forward version to build background for Lesson 2. Participants will not engage with this slide as adult learners.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4584C-9324-4581-99C4-AA91159FE0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5998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dirty="0"/>
              <a:t>Students are introduced to the stream table model and learn how they will use it to investigate the lesson's focus question: how deltas form at the end of rivers. In this lesson, students will become "stream scientists" and explore the formation of deltas. Before using the model, they will use an analogy chart to connect the model to the real world.</a:t>
            </a:r>
          </a:p>
          <a:p>
            <a:endParaRPr lang="en-US" dirty="0"/>
          </a:p>
          <a:p>
            <a:r>
              <a:rPr lang="en-US" dirty="0"/>
              <a:t>The chart highlights three parts of the model: the sand, soil, and rocks; the water flowing from the jug; and the water collecting in the stream table. Students identify these parts and relate them to real-world counterparts, explaining the similarities. For example, the water flowing from the jug is like a river, since both involve water flowing downward.</a:t>
            </a:r>
          </a:p>
          <a:p>
            <a:endParaRPr lang="en-US" dirty="0"/>
          </a:p>
          <a:p>
            <a:r>
              <a:rPr lang="en-US" dirty="0"/>
              <a:t>As students discuss, they will be encouraged to share personal experiences that relate to the model.</a:t>
            </a:r>
          </a:p>
          <a:p>
            <a:endParaRPr lang="en-US" dirty="0"/>
          </a:p>
          <a:p>
            <a:r>
              <a:rPr lang="en-US" b="1" i="1" dirty="0"/>
              <a:t>Facilitator Note: </a:t>
            </a:r>
          </a:p>
          <a:p>
            <a:r>
              <a:rPr lang="en-US" i="1" dirty="0"/>
              <a:t>Be sure to explain what each part of the model represents as we will be using the model in the adult learning experience. </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69</a:t>
            </a:fld>
            <a:endParaRPr lang="en-US"/>
          </a:p>
        </p:txBody>
      </p:sp>
    </p:spTree>
    <p:extLst>
      <p:ext uri="{BB962C8B-B14F-4D97-AF65-F5344CB8AC3E}">
        <p14:creationId xmlns:p14="http://schemas.microsoft.com/office/powerpoint/2010/main" val="1411664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The Framework for K-12 Science Education outlines a broad set of expectations for students in science and engineering in grades K-12. It informed the development of the Kentucky Academic Standards (KAS) for Science for K-12 science education and continues to guide revisions to curriculum, instruction, assessment, and professional development for educators. The overarching goal is to ensure that students appreciate science, possess knowledge of science and engineering, and have the skills to enter careers of their choice. </a:t>
            </a:r>
          </a:p>
          <a:p>
            <a:endParaRPr lang="en-US" dirty="0"/>
          </a:p>
          <a:p>
            <a:r>
              <a:rPr lang="en-US" dirty="0"/>
              <a:t>The Framework for K-12 Science Education outlines three dimensions that, when used together, support students’ deep understanding of the sciences, how science knowledge is acquired and understood and how the sciences are all connected through concepts that have a common application across the disciplines. </a:t>
            </a:r>
          </a:p>
          <a:p>
            <a:endParaRPr lang="en-US" dirty="0"/>
          </a:p>
          <a:p>
            <a:r>
              <a:rPr lang="en-US" dirty="0"/>
              <a:t>On the slide you will see a powerful quote from, “A Framework for K-12 Science Education.” that says, “Learning science depends not only on the accumulation of facts and concepts but also on the development of an identity as a competent learner of science with motivation and interest to learn more.”</a:t>
            </a:r>
          </a:p>
          <a:p>
            <a:endParaRPr lang="en-US" dirty="0"/>
          </a:p>
          <a:p>
            <a:endParaRPr lang="en-US" dirty="0"/>
          </a:p>
          <a:p>
            <a:r>
              <a:rPr lang="en-US" b="1" i="1" dirty="0"/>
              <a:t>Facilitator Note:</a:t>
            </a:r>
          </a:p>
          <a:p>
            <a:r>
              <a:rPr lang="en-US" i="1" dirty="0"/>
              <a:t>A Framework for K-12 Science Education: Practices, Crosscutting Concepts, and Core Ideas | The National Academies Press</a:t>
            </a:r>
          </a:p>
          <a:p>
            <a:endParaRPr lang="en-US" i="1" dirty="0"/>
          </a:p>
          <a:p>
            <a:r>
              <a:rPr lang="en-US" dirty="0"/>
              <a:t>https://nap.nationalacademies.org/catalog/13165/a-framework-for-k-12-science-education-practices-crosscutting-concepts</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7</a:t>
            </a:fld>
            <a:endParaRPr lang="en-US"/>
          </a:p>
        </p:txBody>
      </p:sp>
    </p:spTree>
    <p:extLst>
      <p:ext uri="{BB962C8B-B14F-4D97-AF65-F5344CB8AC3E}">
        <p14:creationId xmlns:p14="http://schemas.microsoft.com/office/powerpoint/2010/main" val="130721299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As we move forward in this lesson let’s switch to the adult learner hat to engage in an investigation about the river.</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70</a:t>
            </a:fld>
            <a:endParaRPr lang="en-US"/>
          </a:p>
        </p:txBody>
      </p:sp>
    </p:spTree>
    <p:extLst>
      <p:ext uri="{BB962C8B-B14F-4D97-AF65-F5344CB8AC3E}">
        <p14:creationId xmlns:p14="http://schemas.microsoft.com/office/powerpoint/2010/main" val="17683986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As shown in the picture, our stream model is set up. When the golf tee is removed from the jug, water will flow into the stream table. Now, if we allow the water to run through the soil, sand, gravel, and rocks in the stream bed, what do you think might happen? Take a moment to record your prediction in the participant packet. Two guiding questions are on the screen to help shape your thoughts.</a:t>
            </a:r>
          </a:p>
          <a:p>
            <a:endParaRPr lang="en-US" dirty="0"/>
          </a:p>
          <a:p>
            <a:r>
              <a:rPr lang="en-US" dirty="0"/>
              <a:t>Who would like to share their prediction? </a:t>
            </a:r>
          </a:p>
          <a:p>
            <a:endParaRPr lang="en-US" dirty="0"/>
          </a:p>
          <a:p>
            <a:endParaRPr lang="en-US" dirty="0"/>
          </a:p>
          <a:p>
            <a:r>
              <a:rPr lang="en-US" b="1" i="1" dirty="0"/>
              <a:t>Facilitator Note: </a:t>
            </a:r>
          </a:p>
          <a:p>
            <a:r>
              <a:rPr lang="en-US" i="1" dirty="0"/>
              <a:t>As they share, record their ideas on chart paper for future reference and listen for responses that describe how flowing water moves earth materials to a new location or where materials are deposited. Encourage them to focus on a few pieces of sand or pebbles to refine their prediction. This will help them think through the process more clearly.</a:t>
            </a:r>
          </a:p>
          <a:p>
            <a:endParaRPr lang="en-US" i="1" dirty="0"/>
          </a:p>
          <a:p>
            <a:r>
              <a:rPr lang="en-US" i="1" dirty="0"/>
              <a:t>You can complete this investigation in one of two ways: either use the video recording or set up the stream table(s) for an investigation. To set up the stream table place sand and some small pebbles on one side of the stream table.  Place a golf tee towards the bottom of a milk jug and mark the jug into thirds.  Fill the milk jug to the top line and place it on some books where the water will begin flowing into the stream table when the golf tee is pulled.  To adjust the flow of water turn the cap on top.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FB3BF-3714-49A2-AA8B-040CF7F880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3000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93512-EB1B-852C-11BA-CBBC461D1F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59F056-D51B-99B0-D788-ED625921AC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7C7DD1-042F-F192-3756-9A866255D07E}"/>
              </a:ext>
            </a:extLst>
          </p:cNvPr>
          <p:cNvSpPr>
            <a:spLocks noGrp="1"/>
          </p:cNvSpPr>
          <p:nvPr>
            <p:ph type="body" idx="1"/>
          </p:nvPr>
        </p:nvSpPr>
        <p:spPr/>
        <p:txBody>
          <a:bodyPr/>
          <a:lstStyle/>
          <a:p>
            <a:r>
              <a:rPr lang="en-US" b="1" dirty="0"/>
              <a:t>Explain:</a:t>
            </a:r>
          </a:p>
          <a:p>
            <a:r>
              <a:rPr lang="en-US" dirty="0"/>
              <a:t>In your participant packet, record using illustrations and words, what the stream table looks like before the investigation begins. </a:t>
            </a:r>
          </a:p>
          <a:p>
            <a:endParaRPr lang="en-US" dirty="0"/>
          </a:p>
          <a:p>
            <a:endParaRPr lang="en-US" dirty="0"/>
          </a:p>
          <a:p>
            <a:r>
              <a:rPr lang="en-US" b="1" i="1" dirty="0"/>
              <a:t>Facilitator guide:</a:t>
            </a:r>
          </a:p>
          <a:p>
            <a:r>
              <a:rPr lang="en-US" i="1" dirty="0"/>
              <a:t>As you are preparing the participants for the investigation you can set up one at each table or set this up as a demonstration for others to gather around depending on the availability of resources. Provide an opportunity for participants to record observation of what the stream table looks like through both words and drawings with labels. Their drawing should be a bird’s eye view of the stream table showing where the materials are located. </a:t>
            </a:r>
          </a:p>
          <a:p>
            <a:endParaRPr lang="en-US" dirty="0"/>
          </a:p>
        </p:txBody>
      </p:sp>
      <p:sp>
        <p:nvSpPr>
          <p:cNvPr id="4" name="Slide Number Placeholder 3">
            <a:extLst>
              <a:ext uri="{FF2B5EF4-FFF2-40B4-BE49-F238E27FC236}">
                <a16:creationId xmlns:a16="http://schemas.microsoft.com/office/drawing/2014/main" id="{E6D78FBF-2946-FF53-4D62-19DAA5CA1B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FB3BF-3714-49A2-AA8B-040CF7F880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0853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As we get ready to begin our investigation look for where you see flowing water moving earth materials to a new location and where the earth materials are left or deposited in a new location. </a:t>
            </a:r>
          </a:p>
          <a:p>
            <a:r>
              <a:rPr lang="en-US" dirty="0"/>
              <a:t>  </a:t>
            </a:r>
          </a:p>
          <a:p>
            <a:endParaRPr lang="en-US" dirty="0"/>
          </a:p>
          <a:p>
            <a:r>
              <a:rPr lang="en-US" b="1" i="1" dirty="0"/>
              <a:t>Facilitator Note:</a:t>
            </a:r>
          </a:p>
          <a:p>
            <a:r>
              <a:rPr lang="en-US" i="1" dirty="0"/>
              <a:t>Play the video or begin the investigation. If you are conducting the investigation in the session rather than using the video, remind participants to remove the golf tee to allow the water to run through the earth materials. They will need to let about one-third of the water in the jug flow slowly through the earth materials and then replace the golf tee to stop the water. Participants will observe where the water and earth materials move in the stream model. Have participants identify where earth materials are being taken away by water and where they end up on the stream table. If time is available repeat the water flowing one more time to see if they notice anything new or different. </a:t>
            </a:r>
          </a:p>
          <a:p>
            <a:endParaRPr lang="en-US" dirty="0"/>
          </a:p>
          <a:p>
            <a:r>
              <a:rPr lang="en-US" dirty="0"/>
              <a:t>Video of Stream Table</a:t>
            </a:r>
          </a:p>
          <a:p>
            <a:r>
              <a:rPr lang="en-US" dirty="0"/>
              <a:t>https://youtube.com/shorts/S8wRcZ9vuEs</a:t>
            </a:r>
          </a:p>
          <a:p>
            <a:endParaRPr lang="en-US" dirty="0"/>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73</a:t>
            </a:fld>
            <a:endParaRPr lang="en-US"/>
          </a:p>
        </p:txBody>
      </p:sp>
    </p:spTree>
    <p:extLst>
      <p:ext uri="{BB962C8B-B14F-4D97-AF65-F5344CB8AC3E}">
        <p14:creationId xmlns:p14="http://schemas.microsoft.com/office/powerpoint/2010/main" val="5954067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Record your observations in your participant packet by drawing a bird’s eye view of the stream table showing what you saw happen in the investigation. Be sure to use labels to communicate your observations. </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74</a:t>
            </a:fld>
            <a:endParaRPr lang="en-US"/>
          </a:p>
        </p:txBody>
      </p:sp>
    </p:spTree>
    <p:extLst>
      <p:ext uri="{BB962C8B-B14F-4D97-AF65-F5344CB8AC3E}">
        <p14:creationId xmlns:p14="http://schemas.microsoft.com/office/powerpoint/2010/main" val="15094323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Explain: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CSW #1, #2 and #9 to discuss your observations in a whole group discussion.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Consider using the following sentence stems: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 noticed….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 wonder…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How come...?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 want to add to what (name) said.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 want to piggyback on (name) said.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OpenSciEd-Communicating-in-Scientific-Ways-Poster-August-2020.pdf</a:t>
            </a:r>
            <a:endParaRPr lang="en-US" dirty="0"/>
          </a:p>
        </p:txBody>
      </p:sp>
      <p:sp>
        <p:nvSpPr>
          <p:cNvPr id="4" name="Slide Number Placeholder 3"/>
          <p:cNvSpPr>
            <a:spLocks noGrp="1"/>
          </p:cNvSpPr>
          <p:nvPr>
            <p:ph type="sldNum" sz="quarter" idx="5"/>
          </p:nvPr>
        </p:nvSpPr>
        <p:spPr/>
        <p:txBody>
          <a:bodyPr/>
          <a:lstStyle/>
          <a:p>
            <a:fld id="{A134584C-9324-4581-99C4-AA91159FE05C}" type="slidenum">
              <a:rPr lang="en-US" smtClean="0"/>
              <a:t>75</a:t>
            </a:fld>
            <a:endParaRPr lang="en-US"/>
          </a:p>
        </p:txBody>
      </p:sp>
    </p:spTree>
    <p:extLst>
      <p:ext uri="{BB962C8B-B14F-4D97-AF65-F5344CB8AC3E}">
        <p14:creationId xmlns:p14="http://schemas.microsoft.com/office/powerpoint/2010/main" val="53033703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Let’s share our ideas about how water changed the land in the stream table by considering the questions on the screen.</a:t>
            </a:r>
          </a:p>
          <a:p>
            <a:endParaRPr lang="en-US" dirty="0"/>
          </a:p>
          <a:p>
            <a:r>
              <a:rPr lang="en-US" b="1" dirty="0"/>
              <a:t>Facilitator Note:</a:t>
            </a:r>
          </a:p>
          <a:p>
            <a:r>
              <a:rPr lang="en-US" dirty="0"/>
              <a:t>The following questions may help to guide the discussion. It is not necessary you use every question if the questions on the screen are addressed. </a:t>
            </a:r>
          </a:p>
          <a:p>
            <a:r>
              <a:rPr lang="en-US" dirty="0"/>
              <a:t>• Where did the materials start out and where did they end up?</a:t>
            </a:r>
          </a:p>
          <a:p>
            <a:r>
              <a:rPr lang="en-US" dirty="0"/>
              <a:t>• Why do you think this happened? </a:t>
            </a:r>
          </a:p>
          <a:p>
            <a:r>
              <a:rPr lang="en-US" dirty="0"/>
              <a:t>• Which earth materials were carried by water most easily? </a:t>
            </a:r>
          </a:p>
          <a:p>
            <a:r>
              <a:rPr lang="en-US" dirty="0"/>
              <a:t>• What evidence supports that these moved more easily? </a:t>
            </a:r>
          </a:p>
          <a:p>
            <a:r>
              <a:rPr lang="en-US" dirty="0"/>
              <a:t>• Which materials were not easily carried by water, and how do you know?</a:t>
            </a:r>
          </a:p>
          <a:p>
            <a:r>
              <a:rPr lang="en-US" dirty="0"/>
              <a:t>• Where did most of the earth’s materials end up, and why do you think this occurred?</a:t>
            </a:r>
          </a:p>
          <a:p>
            <a:r>
              <a:rPr lang="en-US" dirty="0"/>
              <a:t>• What do you think would happen in a real river where it meets the ocean and why? </a:t>
            </a:r>
          </a:p>
          <a:p>
            <a:r>
              <a:rPr lang="en-US" dirty="0"/>
              <a:t>• How is your stream model like the Mississippi River delta? </a:t>
            </a:r>
          </a:p>
          <a:p>
            <a:r>
              <a:rPr lang="en-US" dirty="0"/>
              <a:t>• Did anyone observe a delta forming? </a:t>
            </a:r>
          </a:p>
          <a:p>
            <a:r>
              <a:rPr lang="en-US" dirty="0"/>
              <a:t>• How is it different? </a:t>
            </a:r>
          </a:p>
          <a:p>
            <a:r>
              <a:rPr lang="en-US" dirty="0"/>
              <a:t>• How might it change if the river were larger or longer?</a:t>
            </a:r>
          </a:p>
          <a:p>
            <a:endParaRPr lang="en-US" dirty="0"/>
          </a:p>
          <a:p>
            <a:r>
              <a:rPr lang="en-US" dirty="0"/>
              <a:t>If anyone illustrated that earth materials are deposited when water (or wind) slows down, we could test that idea as a group. You may have been thinking about how energy affects the movement of objects.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FB3BF-3714-49A2-AA8B-040CF7F880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8992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We will now switch back into the teacher hat to discuss the conclusion of lesson 2. </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77</a:t>
            </a:fld>
            <a:endParaRPr lang="en-US"/>
          </a:p>
        </p:txBody>
      </p:sp>
    </p:spTree>
    <p:extLst>
      <p:ext uri="{BB962C8B-B14F-4D97-AF65-F5344CB8AC3E}">
        <p14:creationId xmlns:p14="http://schemas.microsoft.com/office/powerpoint/2010/main" val="216477201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As students wrap up their discussion of the four questions, they will take a moment to note any new questions they have about the stream table and delta formation. These questions would be added to the driving question board, with any new themes or groups labeled accordingly.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FB3BF-3714-49A2-AA8B-040CF7F880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95004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The teacher explains two processes observed in the stream table: erosion: where water moved sand and pebbles, and deposition: where eroded materials piled up in a new location at the end of the river. Scientific vocabulary is introduced after students have engaged in the investigation and made connections to the shared class experience. The vocabulary is directly tied to the observations made from the stream table.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FB3BF-3714-49A2-AA8B-040CF7F880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7671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Gather the participants’ thoughts around these 2 questions:</a:t>
            </a:r>
          </a:p>
          <a:p>
            <a:r>
              <a:rPr lang="en-US" dirty="0"/>
              <a:t>• How have you heard “phenomena” described, especially in relation to science teaching?</a:t>
            </a:r>
          </a:p>
          <a:p>
            <a:r>
              <a:rPr lang="en-US" dirty="0"/>
              <a:t>• What experiences inform your thinking about phenomena?</a:t>
            </a:r>
          </a:p>
          <a:p>
            <a:endParaRPr lang="en-US" dirty="0"/>
          </a:p>
          <a:p>
            <a:endParaRPr lang="en-US" dirty="0"/>
          </a:p>
          <a:p>
            <a:r>
              <a:rPr lang="en-US" b="1" i="1" dirty="0"/>
              <a:t>Facilitator Note:</a:t>
            </a:r>
          </a:p>
          <a:p>
            <a:r>
              <a:rPr lang="en-US" i="1" dirty="0"/>
              <a:t>You may wish to have participants jot their responses to these two questions on a sticky note and have them post their sticky note on a piece of chart paper. Read the responses aloud or ask for volunteers to share out their responses. Ask participants what patterns they heard across the responses. </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8</a:t>
            </a:fld>
            <a:endParaRPr lang="en-US"/>
          </a:p>
        </p:txBody>
      </p:sp>
    </p:spTree>
    <p:extLst>
      <p:ext uri="{BB962C8B-B14F-4D97-AF65-F5344CB8AC3E}">
        <p14:creationId xmlns:p14="http://schemas.microsoft.com/office/powerpoint/2010/main" val="24573830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Explain: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lessons one and two, students would share what science ideas they understand at this point and the teacher would record them in a visual way. As you read them what stands out to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Facilitator 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Allow participants to share a few ideas.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FB3BF-3714-49A2-AA8B-040CF7F880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58103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At this point, students will review the questions on the driving question board and identify which ones can be answered. They will write down the answers and place them next to the relevant question groups, marking the answered questions with a check mark. The teacher will pay particular attention to questions about the speed of these changes to anticipate the direction of lesson 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FB3BF-3714-49A2-AA8B-040CF7F880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7040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6302A-BA46-C07B-852D-5B8862142B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AAF6AE-9FB3-611A-FF0A-B6E226A9DC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77A31B-0A80-7B11-CF01-946AF12666E5}"/>
              </a:ext>
            </a:extLst>
          </p:cNvPr>
          <p:cNvSpPr>
            <a:spLocks noGrp="1"/>
          </p:cNvSpPr>
          <p:nvPr>
            <p:ph type="body" idx="1"/>
          </p:nvPr>
        </p:nvSpPr>
        <p:spPr/>
        <p:txBody>
          <a:bodyPr/>
          <a:lstStyle/>
          <a:p>
            <a:r>
              <a:rPr lang="en-US" b="1" dirty="0"/>
              <a:t>Explain:</a:t>
            </a:r>
          </a:p>
          <a:p>
            <a:r>
              <a:rPr lang="en-US" dirty="0"/>
              <a:t>Students revisit the focus question and update or refine their initial ideas from the beginning of the lesson using a different color. After recording their thoughts, students share how their ideas have evolved, while the teacher visually records these changes or additions.</a:t>
            </a:r>
          </a:p>
          <a:p>
            <a:endParaRPr lang="en-US" dirty="0"/>
          </a:p>
        </p:txBody>
      </p:sp>
      <p:sp>
        <p:nvSpPr>
          <p:cNvPr id="4" name="Slide Number Placeholder 3">
            <a:extLst>
              <a:ext uri="{FF2B5EF4-FFF2-40B4-BE49-F238E27FC236}">
                <a16:creationId xmlns:a16="http://schemas.microsoft.com/office/drawing/2014/main" id="{54508237-6F8C-2E26-D25E-0184E81D4F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4584C-9324-4581-99C4-AA91159FE0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56627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In your participant packet take a moment to reflect on how lessons one and two help students build their science ideas? How are the science ideas intentionally revealed and developed over the course of the learning?</a:t>
            </a:r>
          </a:p>
          <a:p>
            <a:endParaRPr lang="en-US" dirty="0"/>
          </a:p>
          <a:p>
            <a:r>
              <a:rPr lang="en-US" b="1" i="1" dirty="0"/>
              <a:t>Facilitator Note: </a:t>
            </a:r>
          </a:p>
          <a:p>
            <a:r>
              <a:rPr lang="en-US" i="1" dirty="0"/>
              <a:t>Allow a few participants to share. </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83</a:t>
            </a:fld>
            <a:endParaRPr lang="en-US"/>
          </a:p>
        </p:txBody>
      </p:sp>
    </p:spTree>
    <p:extLst>
      <p:ext uri="{BB962C8B-B14F-4D97-AF65-F5344CB8AC3E}">
        <p14:creationId xmlns:p14="http://schemas.microsoft.com/office/powerpoint/2010/main" val="299190212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Our focus as educators has shifted from students learning about science to students figuring out science. Learning about science would involve students simply understanding concepts like weathering, erosion, and deposition, with the focus primarily on disciplinary core ideas. In contrast, figuring out how and why phenomena occur engages all three dimensions of learning. Students make observations during investigations to collect data (science and engineering practices), which serves as evidence that weathering, erosion, and deposition are processes that change Earth's surface by moving and depositing materials (disciplinary core idea). They identify, test, and apply cause-and-effect relationships (crosscutting concepts) to explain how Earth’s surface changes over time.</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84</a:t>
            </a:fld>
            <a:endParaRPr lang="en-US"/>
          </a:p>
        </p:txBody>
      </p:sp>
    </p:spTree>
    <p:extLst>
      <p:ext uri="{BB962C8B-B14F-4D97-AF65-F5344CB8AC3E}">
        <p14:creationId xmlns:p14="http://schemas.microsoft.com/office/powerpoint/2010/main" val="257481406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As we begin shifting to look at the Kentucky Academic Standards for Science there is a place in your participant packet to record any thoughts you would like to capture. Think of the three components of three-dimensional learning as three intertwining strands of a rope. While the rope can be separated into its three different strands, the strength of the rope is determined by the strands working together; separating the strands weakens the rope so that it is no longer effective for our intended use. In the past, we may have separated out the knowledge and skills students need in the study of science. Knowing and doing cannot be separated if our goal is the kind of usable, conceptual understanding students need to think, act, and learn like scientists. Three-dimensional learning (science and engineering practices, core ideas, and crosscutting concepts working together) is therefore a non-negotiable for science lessons and units.</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85</a:t>
            </a:fld>
            <a:endParaRPr lang="en-US"/>
          </a:p>
        </p:txBody>
      </p:sp>
    </p:spTree>
    <p:extLst>
      <p:ext uri="{BB962C8B-B14F-4D97-AF65-F5344CB8AC3E}">
        <p14:creationId xmlns:p14="http://schemas.microsoft.com/office/powerpoint/2010/main" val="223328338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a:t>
            </a:r>
          </a:p>
          <a:p>
            <a:r>
              <a:rPr lang="en-US" dirty="0"/>
              <a:t>The Earth’s Changing Surface unit aligns with performance expectation 4-ESS2-1 in the KAS for Science. </a:t>
            </a:r>
          </a:p>
          <a:p>
            <a:endParaRPr lang="en-US" dirty="0"/>
          </a:p>
          <a:p>
            <a:r>
              <a:rPr lang="en-US" dirty="0"/>
              <a:t>The performance expectation (PE) at the top includes all three dimensions and outlines what students must demonstrate to show mastery. For this PE, students make observations and/or measurements to provide evidence of the effects of weathering or the rate of erosion caused by water, ice, wind, or vegetation.</a:t>
            </a:r>
          </a:p>
          <a:p>
            <a:endParaRPr lang="en-US" dirty="0"/>
          </a:p>
          <a:p>
            <a:r>
              <a:rPr lang="en-US" dirty="0"/>
              <a:t>The clarification statement offers examples or additional information, such as variables to test. The assessment boundary defines the scope for large-scale assessments. In this case, the focus is limited to a single form of weathering or erosion.</a:t>
            </a:r>
          </a:p>
          <a:p>
            <a:endParaRPr lang="en-US" dirty="0"/>
          </a:p>
          <a:p>
            <a:r>
              <a:rPr lang="en-US" dirty="0"/>
              <a:t>Below the PE, the three foundation boxes provide detailed information about each dimension that was integrated to develop the PE.</a:t>
            </a:r>
          </a:p>
          <a:p>
            <a:endParaRPr lang="en-US" dirty="0"/>
          </a:p>
          <a:p>
            <a:r>
              <a:rPr lang="en-US" dirty="0"/>
              <a:t>KAS for Science page 79 </a:t>
            </a:r>
            <a:r>
              <a:rPr lang="en-US" dirty="0">
                <a:hlinkClick r:id="rId3"/>
              </a:rPr>
              <a:t>Kentucky Academic Standards for Science</a:t>
            </a:r>
            <a:endParaRPr lang="en-US" dirty="0"/>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86</a:t>
            </a:fld>
            <a:endParaRPr lang="en-US"/>
          </a:p>
        </p:txBody>
      </p:sp>
    </p:spTree>
    <p:extLst>
      <p:ext uri="{BB962C8B-B14F-4D97-AF65-F5344CB8AC3E}">
        <p14:creationId xmlns:p14="http://schemas.microsoft.com/office/powerpoint/2010/main" val="206972183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This table summarizes each science dimension found in the foundational boxes. For this PE, the Science and Engineering Practice (SEP) focuses on planning and carrying out investigations, the Crosscutting Concept (CCC) emphasizes cause and effect, and the Disciplinary Core Idea (DCI) centers on Earth’s systems.</a:t>
            </a:r>
          </a:p>
          <a:p>
            <a:endParaRPr lang="en-US" dirty="0"/>
          </a:p>
          <a:p>
            <a:r>
              <a:rPr lang="en-US" dirty="0"/>
              <a:t>Let’s review some support documents that outline the progression of these elements in the foundational boxes.</a:t>
            </a:r>
          </a:p>
        </p:txBody>
      </p:sp>
      <p:sp>
        <p:nvSpPr>
          <p:cNvPr id="4" name="Slide Number Placeholder 3"/>
          <p:cNvSpPr>
            <a:spLocks noGrp="1"/>
          </p:cNvSpPr>
          <p:nvPr>
            <p:ph type="sldNum" sz="quarter" idx="5"/>
          </p:nvPr>
        </p:nvSpPr>
        <p:spPr/>
        <p:txBody>
          <a:bodyPr/>
          <a:lstStyle/>
          <a:p>
            <a:fld id="{C1E2BC98-6EA0-4EE7-A97F-558F26662BCA}" type="slidenum">
              <a:rPr lang="en-US" smtClean="0"/>
              <a:t>87</a:t>
            </a:fld>
            <a:endParaRPr lang="en-US"/>
          </a:p>
        </p:txBody>
      </p:sp>
    </p:spTree>
    <p:extLst>
      <p:ext uri="{BB962C8B-B14F-4D97-AF65-F5344CB8AC3E}">
        <p14:creationId xmlns:p14="http://schemas.microsoft.com/office/powerpoint/2010/main" val="279954407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a:t>
            </a:r>
          </a:p>
          <a:p>
            <a:r>
              <a:rPr lang="en-US" dirty="0"/>
              <a:t>The vision of A Framework for K-12 Science Education emphasizes coherence across all grade levels. The following excerpt from the Framework elaborates on this approach:</a:t>
            </a:r>
          </a:p>
          <a:p>
            <a:endParaRPr lang="en-US" dirty="0"/>
          </a:p>
          <a:p>
            <a:r>
              <a:rPr lang="en-US" dirty="0"/>
              <a:t>“First, it is built on the notion of learning as a developmental progression. It is designed to help children continually build on and revise their knowledge and abilities, starting from their curiosity about what they see around them and their initial conceptions about how the world works. The goal is to guide their knowledge toward a more scientifically based and coherent view of the natural sciences and engineering, as well as of the ways in which they are pursued, and their results can be used.</a:t>
            </a:r>
          </a:p>
          <a:p>
            <a:endParaRPr lang="en-US" dirty="0"/>
          </a:p>
          <a:p>
            <a:r>
              <a:rPr lang="en-US" dirty="0"/>
              <a:t>Second, the framework focuses on a limited number of core ideas in science and engineering both within and across the disciplines. The committee made this choice in order to avoid the shallow coverage of a large number of topics and to allow more time for teachers and students to explore each idea in greater depth. Reducing the sheer number of details to be mastered is intended to give time for students to engage in scientific investigations and argumentation and to achieve a depth of understanding of the core ideas presented. Delimiting what is to be learned about each core idea within each grade band also helps clarify what is most important to focus on, avoiding a proliferation of detail to be learned without conceptual grounding.”</a:t>
            </a:r>
          </a:p>
          <a:p>
            <a:endParaRPr lang="en-US" dirty="0"/>
          </a:p>
          <a:p>
            <a:r>
              <a:rPr lang="en-US" dirty="0"/>
              <a:t>Next, we will examine Appendix E from the NGSS resource, which focuses on the progressions of DCIs. DCIs are designed to help students build and revise their knowledge and abilities over time, starting with their natural curiosity and initial conceptions about the world. The goal is to guide students toward a scientifically coherent understanding of natural sciences and engineering.</a:t>
            </a:r>
          </a:p>
          <a:p>
            <a:r>
              <a:rPr lang="en-US" dirty="0"/>
              <a:t>Take a moment to look at the progression for the disciplinary core ideas (DCIs) in this PE. </a:t>
            </a:r>
          </a:p>
          <a:p>
            <a:endParaRPr lang="en-US" dirty="0"/>
          </a:p>
          <a:p>
            <a:r>
              <a:rPr lang="en-US" dirty="0"/>
              <a:t>What should students know at the end of grades 3-5? What should students understand coming into third grade? What will students be learning later in grade 6-12?</a:t>
            </a:r>
          </a:p>
          <a:p>
            <a:endParaRPr lang="en-US" dirty="0"/>
          </a:p>
          <a:p>
            <a:r>
              <a:rPr lang="en-US" dirty="0"/>
              <a:t>Facilitator Note:</a:t>
            </a:r>
          </a:p>
          <a:p>
            <a:r>
              <a:rPr lang="en-US" dirty="0"/>
              <a:t>Allow time for participants to look closely at the DCI progression for ESS2.A Earth Materials and Systems.</a:t>
            </a:r>
          </a:p>
          <a:p>
            <a:endParaRPr lang="en-US" dirty="0"/>
          </a:p>
          <a:p>
            <a:r>
              <a:rPr lang="en-US" dirty="0"/>
              <a:t>Link to AppendixE-ProgressionswithinNGSS-061617.pdf (nextgenscience.org) https://www.nextgenscience.org/sites/default/files/resource/files/AppendixE-ProgressionswithinNGSS-061617.pdf</a:t>
            </a:r>
          </a:p>
          <a:p>
            <a:r>
              <a:rPr lang="en-US" dirty="0"/>
              <a:t> This DCI can be found on page 2.</a:t>
            </a:r>
          </a:p>
        </p:txBody>
      </p:sp>
      <p:sp>
        <p:nvSpPr>
          <p:cNvPr id="4" name="Slide Number Placeholder 3"/>
          <p:cNvSpPr>
            <a:spLocks noGrp="1"/>
          </p:cNvSpPr>
          <p:nvPr>
            <p:ph type="sldNum" sz="quarter" idx="5"/>
          </p:nvPr>
        </p:nvSpPr>
        <p:spPr/>
        <p:txBody>
          <a:bodyPr/>
          <a:lstStyle/>
          <a:p>
            <a:fld id="{8D2FB3BF-3714-49A2-AA8B-040CF7F88068}" type="slidenum">
              <a:rPr lang="en-US" smtClean="0"/>
              <a:t>88</a:t>
            </a:fld>
            <a:endParaRPr lang="en-US"/>
          </a:p>
        </p:txBody>
      </p:sp>
    </p:spTree>
    <p:extLst>
      <p:ext uri="{BB962C8B-B14F-4D97-AF65-F5344CB8AC3E}">
        <p14:creationId xmlns:p14="http://schemas.microsoft.com/office/powerpoint/2010/main" val="186691176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Appendix F is dedicated to science and engineering practices (SEP). The example on the screen is the progression for planning and carrying out investigations.  The framework states, “Students should have opportunities to plan and carry out several different kinds of investigations during their K-12 years. At all levels, they should engage in investigations that range from those structured by the teacher-in order to expose an issue or question that they would be unlikely to explore on their own (e.g., measuring specific properties of materials) to those that emerge from students’ own questions.”   </a:t>
            </a:r>
          </a:p>
          <a:p>
            <a:endParaRPr lang="en-US" dirty="0"/>
          </a:p>
          <a:p>
            <a:r>
              <a:rPr lang="en-US" dirty="0"/>
              <a:t>What do you notice as you look at the progression?</a:t>
            </a:r>
          </a:p>
          <a:p>
            <a:endParaRPr lang="en-US" dirty="0"/>
          </a:p>
          <a:p>
            <a:r>
              <a:rPr lang="en-US" b="1" i="1" dirty="0"/>
              <a:t>Facilitator Note: </a:t>
            </a:r>
          </a:p>
          <a:p>
            <a:r>
              <a:rPr lang="en-US" i="1" dirty="0"/>
              <a:t>Link to Appendix F: Appendix F Science and Engineering Practices in the NGSS - FINAL 060513.pdf (nextgenscience.org) https://www.nextgenscience.org/sites/default/files/resource/files/Appendix F  Science and Engineering Practices in the NGSS - FINAL 060513.pdf</a:t>
            </a:r>
          </a:p>
          <a:p>
            <a:r>
              <a:rPr lang="en-US" i="1" dirty="0"/>
              <a:t>The SEP of Planning and Carrying Out Investigations can be found on page 7.</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89</a:t>
            </a:fld>
            <a:endParaRPr lang="en-US"/>
          </a:p>
        </p:txBody>
      </p:sp>
    </p:spTree>
    <p:extLst>
      <p:ext uri="{BB962C8B-B14F-4D97-AF65-F5344CB8AC3E}">
        <p14:creationId xmlns:p14="http://schemas.microsoft.com/office/powerpoint/2010/main" val="2673614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0" dirty="0"/>
              <a:t>Explain:</a:t>
            </a:r>
          </a:p>
          <a:p>
            <a:pPr marL="0" indent="0">
              <a:buFont typeface="Arial" panose="020B0604020202020204" pitchFamily="34" charset="0"/>
              <a:buNone/>
            </a:pPr>
            <a:r>
              <a:rPr lang="en-US" i="0" dirty="0"/>
              <a:t>Let’s consider the role of phenomena in instruction. Watch a short video of Brian Reiser describing the role of phenomena in instruction. Brian Reiser Ph.D., heads NextGen Science Storylines, a researcher-teacher collaborative developing and investigating design principles for storyline units in which students help manage the trajectory of science knowledge building.</a:t>
            </a:r>
          </a:p>
          <a:p>
            <a:pPr marL="0" indent="0">
              <a:buFont typeface="Arial" panose="020B0604020202020204" pitchFamily="34" charset="0"/>
              <a:buNone/>
            </a:pPr>
            <a:r>
              <a:rPr lang="en-US" i="0" dirty="0"/>
              <a:t>The video references the Next Generation Science Standards (NGSS). Kentucky's Academic Standards (KAS) for Science are aligned with these national standards and incorporate three dimensions that together form each standard. These dimensions work in unison to help students develop a cohesive understanding of science over time. </a:t>
            </a:r>
          </a:p>
          <a:p>
            <a:pPr marL="0" indent="0">
              <a:buFont typeface="Arial" panose="020B0604020202020204" pitchFamily="34" charset="0"/>
              <a:buNone/>
            </a:pPr>
            <a:endParaRPr lang="en-US" i="0" dirty="0"/>
          </a:p>
          <a:p>
            <a:pPr marL="0" indent="0">
              <a:buFont typeface="Arial" panose="020B0604020202020204" pitchFamily="34" charset="0"/>
              <a:buNone/>
            </a:pPr>
            <a:r>
              <a:rPr lang="en-US" b="1" i="1" dirty="0"/>
              <a:t>Facilitator Note:</a:t>
            </a:r>
          </a:p>
          <a:p>
            <a:pPr marL="0" indent="0">
              <a:buFont typeface="Arial" panose="020B0604020202020204" pitchFamily="34" charset="0"/>
              <a:buNone/>
            </a:pPr>
            <a:r>
              <a:rPr lang="en-US" i="1" dirty="0"/>
              <a:t>Ask participants to record what stands out to them as they watch the video. Provide time for participants to share their ideas. Here are some ideas to listen for. Ensure that these are revealed through the share out and if not, consider summarizing the video with the following ideas. </a:t>
            </a:r>
          </a:p>
          <a:p>
            <a:pPr marL="0" indent="0">
              <a:buFont typeface="Arial" panose="020B0604020202020204" pitchFamily="34" charset="0"/>
              <a:buNone/>
            </a:pPr>
            <a:endParaRPr lang="en-US" i="1" dirty="0"/>
          </a:p>
          <a:p>
            <a:pPr marL="0" indent="0">
              <a:buFont typeface="Arial" panose="020B0604020202020204" pitchFamily="34" charset="0"/>
              <a:buNone/>
            </a:pPr>
            <a:r>
              <a:rPr lang="en-US" i="1" dirty="0"/>
              <a:t>Using phenomena in instruction…</a:t>
            </a:r>
          </a:p>
          <a:p>
            <a:pPr marL="0" indent="0">
              <a:buFont typeface="Arial" panose="020B0604020202020204" pitchFamily="34" charset="0"/>
              <a:buNone/>
            </a:pPr>
            <a:endParaRPr lang="en-US" i="1" dirty="0"/>
          </a:p>
          <a:p>
            <a:pPr marL="0" indent="0">
              <a:buFont typeface="Arial" panose="020B0604020202020204" pitchFamily="34" charset="0"/>
              <a:buNone/>
            </a:pPr>
            <a:r>
              <a:rPr lang="en-US" i="1" dirty="0"/>
              <a:t>Helps students connect their science learning to real-world events, moving beyond abstract concepts.</a:t>
            </a:r>
          </a:p>
          <a:p>
            <a:pPr marL="0" indent="0">
              <a:buFont typeface="Arial" panose="020B0604020202020204" pitchFamily="34" charset="0"/>
              <a:buNone/>
            </a:pPr>
            <a:r>
              <a:rPr lang="en-US" i="1" dirty="0"/>
              <a:t>• Focuses on phenomena, which refers to real-world events that science seeks to explain or problems to engineer and solve.</a:t>
            </a:r>
          </a:p>
          <a:p>
            <a:pPr marL="0" indent="0">
              <a:buFont typeface="Arial" panose="020B0604020202020204" pitchFamily="34" charset="0"/>
              <a:buNone/>
            </a:pPr>
            <a:r>
              <a:rPr lang="en-US" i="1" dirty="0"/>
              <a:t>• Centers learning experiences on phenomena rather than presenting science ideas first, shifting the focus from learning about a topic to figuring out why or how something happens. </a:t>
            </a:r>
          </a:p>
          <a:p>
            <a:pPr marL="0" indent="0">
              <a:buFont typeface="Arial" panose="020B0604020202020204" pitchFamily="34" charset="0"/>
              <a:buNone/>
            </a:pPr>
            <a:r>
              <a:rPr lang="en-US" i="1" dirty="0"/>
              <a:t>• Encourages students to develop explanations for phenomena, advancing their understanding through meaningful, three-dimensional learning experiences. </a:t>
            </a:r>
          </a:p>
          <a:p>
            <a:pPr marL="0" indent="0">
              <a:buFont typeface="Arial" panose="020B0604020202020204" pitchFamily="34" charset="0"/>
              <a:buNone/>
            </a:pPr>
            <a:endParaRPr lang="en-US" i="1" dirty="0"/>
          </a:p>
          <a:p>
            <a:pPr marL="0" indent="0">
              <a:buFont typeface="Arial" panose="020B0604020202020204" pitchFamily="34" charset="0"/>
              <a:buNone/>
            </a:pPr>
            <a:endParaRPr lang="en-US" i="0" dirty="0"/>
          </a:p>
          <a:p>
            <a:pPr marL="171450" indent="-171450">
              <a:buFont typeface="Arial" panose="020B0604020202020204" pitchFamily="34" charset="0"/>
              <a:buChar char="•"/>
            </a:pPr>
            <a:endParaRPr lang="en-US" i="0" dirty="0"/>
          </a:p>
        </p:txBody>
      </p:sp>
      <p:sp>
        <p:nvSpPr>
          <p:cNvPr id="4" name="Slide Number Placeholder 3"/>
          <p:cNvSpPr>
            <a:spLocks noGrp="1"/>
          </p:cNvSpPr>
          <p:nvPr>
            <p:ph type="sldNum" sz="quarter" idx="5"/>
          </p:nvPr>
        </p:nvSpPr>
        <p:spPr/>
        <p:txBody>
          <a:bodyPr/>
          <a:lstStyle/>
          <a:p>
            <a:fld id="{8F04FC47-5648-4099-B29A-5AFBA1844EBF}" type="slidenum">
              <a:rPr lang="en-US" smtClean="0"/>
              <a:t>9</a:t>
            </a:fld>
            <a:endParaRPr lang="en-US"/>
          </a:p>
        </p:txBody>
      </p:sp>
    </p:spTree>
    <p:extLst>
      <p:ext uri="{BB962C8B-B14F-4D97-AF65-F5344CB8AC3E}">
        <p14:creationId xmlns:p14="http://schemas.microsoft.com/office/powerpoint/2010/main" val="53848352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Appendix G focuses on the progression of the crosscutting concept (CCC) of cause and effect. The Framework explains:</a:t>
            </a:r>
          </a:p>
          <a:p>
            <a:endParaRPr lang="en-US" dirty="0"/>
          </a:p>
          <a:p>
            <a:r>
              <a:rPr lang="en-US" dirty="0"/>
              <a:t>“When students perform the practice of ‘Planning and Carrying Out Investigations, they often address cause and effect. At early ages, this involves ‘doing’ something to the system of study and observing what happens. At later ages, experiments are designed to test the sensitivity of parameters by making a change (cause) to a single component of a system and examining, often quantifying, the resulting effect. Cause and effect is also closely tied to the practice of ‘Engaging in Argument from Evidence.’”</a:t>
            </a:r>
          </a:p>
          <a:p>
            <a:endParaRPr lang="en-US" dirty="0"/>
          </a:p>
          <a:p>
            <a:r>
              <a:rPr lang="en-US" dirty="0"/>
              <a:t>As you review the progression, what do you notice? How could using these three resources—Appendices E, F, and G—support you as an educator?</a:t>
            </a:r>
          </a:p>
          <a:p>
            <a:endParaRPr lang="en-US" dirty="0"/>
          </a:p>
          <a:p>
            <a:r>
              <a:rPr lang="en-US" b="1" i="1" dirty="0"/>
              <a:t>Facilitator Note: </a:t>
            </a:r>
          </a:p>
          <a:p>
            <a:r>
              <a:rPr lang="en-US" i="1" dirty="0"/>
              <a:t>Allow time for participants to look closely at the progression for the Cause and Effect Crosscutting Concept. </a:t>
            </a:r>
          </a:p>
          <a:p>
            <a:endParaRPr lang="en-US" i="1" dirty="0"/>
          </a:p>
          <a:p>
            <a:r>
              <a:rPr lang="en-US" i="1" dirty="0"/>
              <a:t>Link to Appendix G: Appendix G - Crosscutting Concepts FINAL edited 4.10.13.pdf (nextgenscience.org). The CCC of Cause and Effect can be found on pages 5 and 15.</a:t>
            </a:r>
          </a:p>
          <a:p>
            <a:endParaRPr lang="en-US" i="1" dirty="0"/>
          </a:p>
          <a:p>
            <a:r>
              <a:rPr lang="en-US" i="1" dirty="0"/>
              <a:t>https://www.nextgenscience.org/sites/default/files/Appendix G - Crosscutting Concepts FINAL edited 4.10.13.pdf</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90</a:t>
            </a:fld>
            <a:endParaRPr lang="en-US"/>
          </a:p>
        </p:txBody>
      </p:sp>
    </p:spTree>
    <p:extLst>
      <p:ext uri="{BB962C8B-B14F-4D97-AF65-F5344CB8AC3E}">
        <p14:creationId xmlns:p14="http://schemas.microsoft.com/office/powerpoint/2010/main" val="346541531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p>
          <a:p>
            <a:r>
              <a:rPr lang="en-US" dirty="0"/>
              <a:t>Let’s read the two quotes on the screen regarding anchoring phenomenon and sensemaking and consider which statement resonates with you most. </a:t>
            </a:r>
          </a:p>
          <a:p>
            <a:endParaRPr lang="en-US" dirty="0"/>
          </a:p>
          <a:p>
            <a:r>
              <a:rPr lang="en-US" b="1" i="1" dirty="0"/>
              <a:t>Facilitator Note: </a:t>
            </a:r>
          </a:p>
          <a:p>
            <a:r>
              <a:rPr lang="en-US" i="1" dirty="0"/>
              <a:t>[Read the slide] Have participants share which quote they chose and why with their group or partner. Then share a couple in the whole group.</a:t>
            </a:r>
          </a:p>
          <a:p>
            <a:endParaRPr lang="en-US" i="1" dirty="0"/>
          </a:p>
          <a:p>
            <a:r>
              <a:rPr lang="en-US" b="1" dirty="0"/>
              <a:t>Explain: </a:t>
            </a:r>
          </a:p>
          <a:p>
            <a:r>
              <a:rPr lang="en-US" dirty="0"/>
              <a:t>If you resonated most with the quote on the left and are willing to share your thoughts, please share. </a:t>
            </a:r>
          </a:p>
          <a:p>
            <a:r>
              <a:rPr lang="en-US" dirty="0"/>
              <a:t>Would anyone be willing to share their thoughts on the quote to the right? </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91</a:t>
            </a:fld>
            <a:endParaRPr lang="en-US"/>
          </a:p>
        </p:txBody>
      </p:sp>
    </p:spTree>
    <p:extLst>
      <p:ext uri="{BB962C8B-B14F-4D97-AF65-F5344CB8AC3E}">
        <p14:creationId xmlns:p14="http://schemas.microsoft.com/office/powerpoint/2010/main" val="327599065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“When students, as scientists, have authentic and relevant opportunities to actively make sense of the world—what we call sensemaking—science learning becomes engaging, accessible, and meaningful to all students.” This quote highlights the essence of sensemaking in science: students actively working as scientists to figure out how the world works (science) or how to design solutions to problems (engineering).</a:t>
            </a:r>
          </a:p>
          <a:p>
            <a:endParaRPr lang="en-US" dirty="0"/>
          </a:p>
          <a:p>
            <a:r>
              <a:rPr lang="en-US" dirty="0"/>
              <a:t>The National Science Teaching Association (NSTA) identifies four critical attributes of sensemaking:</a:t>
            </a:r>
          </a:p>
          <a:p>
            <a:r>
              <a:rPr lang="en-US" dirty="0"/>
              <a:t>1. Phenomena</a:t>
            </a:r>
          </a:p>
          <a:p>
            <a:r>
              <a:rPr lang="en-US" dirty="0"/>
              <a:t>2. Science and Engineering Practices</a:t>
            </a:r>
          </a:p>
          <a:p>
            <a:r>
              <a:rPr lang="en-US" dirty="0"/>
              <a:t>3. Student Ideas</a:t>
            </a:r>
          </a:p>
          <a:p>
            <a:r>
              <a:rPr lang="en-US" dirty="0"/>
              <a:t>4. Science Ideas (grade-appropriate disciplinary core ideas)</a:t>
            </a:r>
          </a:p>
          <a:p>
            <a:endParaRPr lang="en-US" dirty="0"/>
          </a:p>
          <a:p>
            <a:r>
              <a:rPr lang="en-US" dirty="0"/>
              <a:t>These four components of sensemaking come together around the phenomenon.</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92</a:t>
            </a:fld>
            <a:endParaRPr lang="en-US"/>
          </a:p>
        </p:txBody>
      </p:sp>
    </p:spTree>
    <p:extLst>
      <p:ext uri="{BB962C8B-B14F-4D97-AF65-F5344CB8AC3E}">
        <p14:creationId xmlns:p14="http://schemas.microsoft.com/office/powerpoint/2010/main" val="370574509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We will now read more about these critical components in small groups by using a strategy called “say something”. </a:t>
            </a:r>
          </a:p>
          <a:p>
            <a:r>
              <a:rPr lang="en-US" dirty="0"/>
              <a:t>• With a partner read silently and simultaneously the first critical component titled “phenomena.”</a:t>
            </a:r>
          </a:p>
          <a:p>
            <a:r>
              <a:rPr lang="en-US" dirty="0"/>
              <a:t>• When each partner is ready, stop and “say something,” which might be a:</a:t>
            </a:r>
          </a:p>
          <a:p>
            <a:r>
              <a:rPr lang="en-US" dirty="0"/>
              <a:t>       Question</a:t>
            </a:r>
          </a:p>
          <a:p>
            <a:r>
              <a:rPr lang="en-US" dirty="0"/>
              <a:t>       Brief summary</a:t>
            </a:r>
          </a:p>
          <a:p>
            <a:r>
              <a:rPr lang="en-US" dirty="0"/>
              <a:t>       Key point</a:t>
            </a:r>
          </a:p>
          <a:p>
            <a:r>
              <a:rPr lang="en-US" dirty="0"/>
              <a:t>       Interesting idea</a:t>
            </a:r>
          </a:p>
          <a:p>
            <a:r>
              <a:rPr lang="en-US" dirty="0"/>
              <a:t>       Personal connection </a:t>
            </a:r>
          </a:p>
          <a:p>
            <a:r>
              <a:rPr lang="en-US" dirty="0"/>
              <a:t>• Continue this process with each critical component until you have read about all four. </a:t>
            </a:r>
          </a:p>
          <a:p>
            <a:r>
              <a:rPr lang="en-US" dirty="0"/>
              <a:t>• You can record your thoughts on each component of sensemaking in the designated section of your participant packet.</a:t>
            </a:r>
          </a:p>
          <a:p>
            <a:endParaRPr lang="en-US" dirty="0"/>
          </a:p>
          <a:p>
            <a:r>
              <a:rPr lang="en-US" dirty="0"/>
              <a:t>Are there any questions? We will come back to the whole group in approximately 6 minutes.</a:t>
            </a:r>
          </a:p>
          <a:p>
            <a:endParaRPr lang="en-US" dirty="0"/>
          </a:p>
          <a:p>
            <a:r>
              <a:rPr lang="en-US" b="1" i="1" dirty="0"/>
              <a:t>Facilitator Note: </a:t>
            </a:r>
          </a:p>
          <a:p>
            <a:r>
              <a:rPr lang="en-US" i="1" dirty="0"/>
              <a:t>Here is the link to the webpage: Sensemaking | NSTA https://www.nsta.org/sensemaking</a:t>
            </a:r>
          </a:p>
        </p:txBody>
      </p:sp>
      <p:sp>
        <p:nvSpPr>
          <p:cNvPr id="4" name="Slide Number Placeholder 3"/>
          <p:cNvSpPr>
            <a:spLocks noGrp="1"/>
          </p:cNvSpPr>
          <p:nvPr>
            <p:ph type="sldNum" sz="quarter" idx="5"/>
          </p:nvPr>
        </p:nvSpPr>
        <p:spPr/>
        <p:txBody>
          <a:bodyPr/>
          <a:lstStyle/>
          <a:p>
            <a:fld id="{8D2FB3BF-3714-49A2-AA8B-040CF7F88068}" type="slidenum">
              <a:rPr lang="en-US" smtClean="0"/>
              <a:t>93</a:t>
            </a:fld>
            <a:endParaRPr lang="en-US"/>
          </a:p>
        </p:txBody>
      </p:sp>
    </p:spTree>
    <p:extLst>
      <p:ext uri="{BB962C8B-B14F-4D97-AF65-F5344CB8AC3E}">
        <p14:creationId xmlns:p14="http://schemas.microsoft.com/office/powerpoint/2010/main" val="425840809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“In sensemaking lessons, students experience a phenomenon together (firsthand or through video, images, graphs, maps, etc.) and share their observations and wonderings with the class. The focus of the lesson is pursuing an answer to a question students shared; the answer to which requires students to develop a targeted science idea needed to explain how or why the phenomenon occurred.”</a:t>
            </a:r>
          </a:p>
          <a:p>
            <a:endParaRPr lang="en-US" dirty="0"/>
          </a:p>
          <a:p>
            <a:r>
              <a:rPr lang="en-US" dirty="0"/>
              <a:t>Does anyone want to share what they noted about Phenomena? What was your key takeaway?</a:t>
            </a:r>
          </a:p>
          <a:p>
            <a:r>
              <a:rPr lang="en-US" dirty="0"/>
              <a:t>Sensemaking | NSTA</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94</a:t>
            </a:fld>
            <a:endParaRPr lang="en-US"/>
          </a:p>
        </p:txBody>
      </p:sp>
    </p:spTree>
    <p:extLst>
      <p:ext uri="{BB962C8B-B14F-4D97-AF65-F5344CB8AC3E}">
        <p14:creationId xmlns:p14="http://schemas.microsoft.com/office/powerpoint/2010/main" val="75912399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Explain: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critical component to sensemaking is student ideas. During the launch, the initial student ideas are revealed through discussion and the driving question board.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“Students’ ideas–conveying their prior knowledge, experiences as a member of a family and other communities, interests and curiosities–can be leveraged to move the whole class’s learning forward. Students are aware their ideas are valued and important.”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Would someone want to share what they noted about student ideas? What was your key takeaway?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Facilitator 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It is important to note that student ideas grow and change all through the learning experience as they engage in investigations and draw conclusions. It is imperative that the teacher is constantly engaging in discussion and activities to reveal student ideas all throughout the learning.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Sensemaking | NSTA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95</a:t>
            </a:fld>
            <a:endParaRPr lang="en-US"/>
          </a:p>
        </p:txBody>
      </p:sp>
    </p:spTree>
    <p:extLst>
      <p:ext uri="{BB962C8B-B14F-4D97-AF65-F5344CB8AC3E}">
        <p14:creationId xmlns:p14="http://schemas.microsoft.com/office/powerpoint/2010/main" val="50350447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The third critical component of sensemaking is the practices. “Sensemaking lessons require students to engage in elements of science and engineering practices (discrete pieces of knowledge and skills that make up the practice and are grade-band specific) to make sense of the science ideas needed to explain the how or why of the phenomenon.” Would someone share about practices? What was your key takeaway? Why is this component critical to sensemaking?</a:t>
            </a:r>
          </a:p>
          <a:p>
            <a:endParaRPr lang="en-US" dirty="0"/>
          </a:p>
          <a:p>
            <a:r>
              <a:rPr lang="en-US" b="1" i="1" dirty="0"/>
              <a:t>Facilitator Note:</a:t>
            </a:r>
          </a:p>
          <a:p>
            <a:r>
              <a:rPr lang="en-US" i="1" dirty="0"/>
              <a:t>When we consider this critical component, As we examined earlier, we see evidence of the practices in the adult learning experience we engaged in, specifically making observations from investigations to produce data to help us make sense of the phenomenon.</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96</a:t>
            </a:fld>
            <a:endParaRPr lang="en-US"/>
          </a:p>
        </p:txBody>
      </p:sp>
    </p:spTree>
    <p:extLst>
      <p:ext uri="{BB962C8B-B14F-4D97-AF65-F5344CB8AC3E}">
        <p14:creationId xmlns:p14="http://schemas.microsoft.com/office/powerpoint/2010/main" val="266235648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The final critical component of sensemaking is science ideas. These are different from student ideas. “Pursuing a question students raise about a phenomenon they have experienced together; students engage in science and engineering practices to make sense of targeted science ideas they need to explain how or why the phenomenon occurs.”</a:t>
            </a:r>
          </a:p>
          <a:p>
            <a:endParaRPr lang="en-US" dirty="0"/>
          </a:p>
          <a:p>
            <a:r>
              <a:rPr lang="en-US" dirty="0"/>
              <a:t>What was your key takeaway around science ideas? How are science ideas different from the student ideas?</a:t>
            </a:r>
          </a:p>
          <a:p>
            <a:endParaRPr lang="en-US" dirty="0"/>
          </a:p>
          <a:p>
            <a:r>
              <a:rPr lang="en-US" dirty="0"/>
              <a:t>Sensemaking | NSTA</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97</a:t>
            </a:fld>
            <a:endParaRPr lang="en-US"/>
          </a:p>
        </p:txBody>
      </p:sp>
    </p:spTree>
    <p:extLst>
      <p:ext uri="{BB962C8B-B14F-4D97-AF65-F5344CB8AC3E}">
        <p14:creationId xmlns:p14="http://schemas.microsoft.com/office/powerpoint/2010/main" val="241689448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p>
          <a:p>
            <a:r>
              <a:rPr lang="en-US" dirty="0"/>
              <a:t>The goal of today's instructional materials is to support students in using all three dimensions of science learning in an integrated way to engage in sensemaking or problem-solving. This approach shifts away from traditional methods (shown on the left) and embraces practices more aligned with the items on the right. Learning should not just relate to the phenomenon—it should actively explain it. Similarly, learning should not occur separately from sensemaking; rather, it should happen through the sensemaking process. All three dimensions—science and engineering practices, crosscutting concepts, and disciplinary core ideas—should play a central role in the sensemaking process. Critical Features of Instructional Materials Design for Today’s Science Standards (nextgenscience.org)</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98</a:t>
            </a:fld>
            <a:endParaRPr lang="en-US"/>
          </a:p>
        </p:txBody>
      </p:sp>
    </p:spTree>
    <p:extLst>
      <p:ext uri="{BB962C8B-B14F-4D97-AF65-F5344CB8AC3E}">
        <p14:creationId xmlns:p14="http://schemas.microsoft.com/office/powerpoint/2010/main" val="52203659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58e3d2d026_0_57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Explain:</a:t>
            </a:r>
          </a:p>
          <a:p>
            <a:pPr marL="0" lvl="0" indent="0" algn="l" rtl="0">
              <a:spcBef>
                <a:spcPts val="0"/>
              </a:spcBef>
              <a:spcAft>
                <a:spcPts val="0"/>
              </a:spcAft>
              <a:buNone/>
            </a:pPr>
            <a:r>
              <a:rPr lang="en-US" dirty="0"/>
              <a:t>During this session, we examined how anchoring phenomenon supports the vision of science education. It… </a:t>
            </a:r>
          </a:p>
          <a:p>
            <a:pPr marL="0" lvl="0" indent="0" algn="l" rtl="0">
              <a:spcBef>
                <a:spcPts val="0"/>
              </a:spcBef>
              <a:spcAft>
                <a:spcPts val="0"/>
              </a:spcAft>
              <a:buNone/>
            </a:pPr>
            <a:r>
              <a:rPr lang="en-US" dirty="0"/>
              <a:t>• Shifts from detailed and disconnected facts to greater coherence across K-12.</a:t>
            </a:r>
          </a:p>
          <a:p>
            <a:pPr marL="0" lvl="0" indent="0" algn="l" rtl="0">
              <a:spcBef>
                <a:spcPts val="0"/>
              </a:spcBef>
              <a:spcAft>
                <a:spcPts val="0"/>
              </a:spcAft>
              <a:buNone/>
            </a:pPr>
            <a:r>
              <a:rPr lang="en-US" dirty="0"/>
              <a:t>• Helps students add to and revise their science ideas they bring with them.</a:t>
            </a:r>
          </a:p>
          <a:p>
            <a:pPr marL="0" lvl="0" indent="0" algn="l" rtl="0">
              <a:spcBef>
                <a:spcPts val="0"/>
              </a:spcBef>
              <a:spcAft>
                <a:spcPts val="0"/>
              </a:spcAft>
              <a:buNone/>
            </a:pPr>
            <a:r>
              <a:rPr lang="en-US" dirty="0"/>
              <a:t>• Motivates students to learn and explain the world around them.</a:t>
            </a:r>
          </a:p>
          <a:p>
            <a:pPr marL="0" lvl="0" indent="0" algn="l" rtl="0">
              <a:spcBef>
                <a:spcPts val="0"/>
              </a:spcBef>
              <a:spcAft>
                <a:spcPts val="0"/>
              </a:spcAft>
              <a:buNone/>
            </a:pPr>
            <a:r>
              <a:rPr lang="en-US" dirty="0"/>
              <a:t>• Provides authentic learning opportunities to investigate and engage in collaborative conversations.</a:t>
            </a:r>
          </a:p>
          <a:p>
            <a:pPr marL="0" lvl="0" indent="0" algn="l" rtl="0">
              <a:spcBef>
                <a:spcPts val="0"/>
              </a:spcBef>
              <a:spcAft>
                <a:spcPts val="0"/>
              </a:spcAft>
              <a:buNone/>
            </a:pPr>
            <a:r>
              <a:rPr lang="en-US" dirty="0"/>
              <a:t>• Requires students to utilize all three dimensions of the standards to make sense of the world. </a:t>
            </a:r>
          </a:p>
          <a:p>
            <a:pPr marL="0" lvl="0" indent="0" algn="l" rtl="0">
              <a:spcBef>
                <a:spcPts val="0"/>
              </a:spcBef>
              <a:spcAft>
                <a:spcPts val="0"/>
              </a:spcAft>
              <a:buNone/>
            </a:pPr>
            <a:endParaRPr dirty="0"/>
          </a:p>
        </p:txBody>
      </p:sp>
      <p:sp>
        <p:nvSpPr>
          <p:cNvPr id="360" name="Google Shape;360;g258e3d2d026_0_5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05752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fld id="{90F885B2-8894-8044-8FDE-175D50DC3849}" type="datetimeFigureOut">
              <a:rPr lang="en-US" smtClean="0"/>
              <a:pPr/>
              <a:t>3/12/2026</a:t>
            </a:fld>
            <a:endParaRPr lang="en-US"/>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latin typeface="Arial" panose="020B0604020202020204" pitchFamily="34" charset="0"/>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3982362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fld id="{90F885B2-8894-8044-8FDE-175D50DC3849}" type="datetimeFigureOut">
              <a:rPr lang="en-US" smtClean="0"/>
              <a:t>3/12/2026</a:t>
            </a:fld>
            <a:endParaRPr lang="en-US"/>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22027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fld id="{90F885B2-8894-8044-8FDE-175D50DC3849}" type="datetimeFigureOut">
              <a:rPr lang="en-US" smtClean="0"/>
              <a:t>3/12/2026</a:t>
            </a:fld>
            <a:endParaRPr lang="en-US"/>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16688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D32FA69-F2CC-8E44-A069-E9A85C2CDD23}"/>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3/12/2026</a:t>
            </a:fld>
            <a:endParaRPr lang="en-US"/>
          </a:p>
        </p:txBody>
      </p:sp>
      <p:sp>
        <p:nvSpPr>
          <p:cNvPr id="4" name="Footer Placeholder 3">
            <a:extLst>
              <a:ext uri="{FF2B5EF4-FFF2-40B4-BE49-F238E27FC236}">
                <a16:creationId xmlns:a16="http://schemas.microsoft.com/office/drawing/2014/main" id="{19E013E8-1B59-1947-97AA-780C14576EFC}"/>
              </a:ext>
            </a:extLst>
          </p:cNvPr>
          <p:cNvSpPr>
            <a:spLocks noGrp="1"/>
          </p:cNvSpPr>
          <p:nvPr>
            <p:ph type="ftr" sz="quarter" idx="11"/>
          </p:nvPr>
        </p:nvSpPr>
        <p:spPr/>
        <p:txBody>
          <a:bodyPr/>
          <a:lstStyle>
            <a:lvl1pPr>
              <a:defRPr>
                <a:solidFill>
                  <a:srgbClr val="102649"/>
                </a:solidFill>
              </a:defRPr>
            </a:lvl1pPr>
          </a:lstStyle>
          <a:p>
            <a:endParaRPr lang="en-US"/>
          </a:p>
        </p:txBody>
      </p:sp>
      <p:sp>
        <p:nvSpPr>
          <p:cNvPr id="2" name="Title 1">
            <a:extLst>
              <a:ext uri="{FF2B5EF4-FFF2-40B4-BE49-F238E27FC236}">
                <a16:creationId xmlns:a16="http://schemas.microsoft.com/office/drawing/2014/main" id="{B7E8C20D-A7B4-A745-99FE-F5545C06A2BC}"/>
              </a:ext>
            </a:extLst>
          </p:cNvPr>
          <p:cNvSpPr>
            <a:spLocks noGrp="1"/>
          </p:cNvSpPr>
          <p:nvPr>
            <p:ph type="title"/>
          </p:nvPr>
        </p:nvSpPr>
        <p:spPr>
          <a:xfrm>
            <a:off x="838200" y="-1507218"/>
            <a:ext cx="10515600" cy="1325563"/>
          </a:xfrm>
        </p:spPr>
        <p:txBody>
          <a:bodyPr/>
          <a:lstStyle/>
          <a:p>
            <a:r>
              <a:rPr lang="en-US"/>
              <a:t>Click to edit Master title style</a:t>
            </a:r>
          </a:p>
        </p:txBody>
      </p:sp>
    </p:spTree>
    <p:extLst>
      <p:ext uri="{BB962C8B-B14F-4D97-AF65-F5344CB8AC3E}">
        <p14:creationId xmlns:p14="http://schemas.microsoft.com/office/powerpoint/2010/main" val="2657028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lt2"/>
        </a:solidFill>
        <a:effectLst/>
      </p:bgPr>
    </p:bg>
    <p:spTree>
      <p:nvGrpSpPr>
        <p:cNvPr id="1" name="Shape 92"/>
        <p:cNvGrpSpPr/>
        <p:nvPr/>
      </p:nvGrpSpPr>
      <p:grpSpPr>
        <a:xfrm>
          <a:off x="0" y="0"/>
          <a:ext cx="0" cy="0"/>
          <a:chOff x="0" y="0"/>
          <a:chExt cx="0" cy="0"/>
        </a:xfrm>
      </p:grpSpPr>
      <p:sp>
        <p:nvSpPr>
          <p:cNvPr id="94" name="Google Shape;94;g23155113580_1_163"/>
          <p:cNvSpPr txBox="1">
            <a:spLocks noGrp="1"/>
          </p:cNvSpPr>
          <p:nvPr>
            <p:ph type="ctrTitle"/>
          </p:nvPr>
        </p:nvSpPr>
        <p:spPr>
          <a:xfrm>
            <a:off x="914400" y="2436813"/>
            <a:ext cx="103632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lt1"/>
              </a:buClr>
              <a:buSzPts val="6000"/>
              <a:buFont typeface="Lato"/>
              <a:buNone/>
              <a:defRPr sz="6000" b="0" i="0">
                <a:solidFill>
                  <a:schemeClr val="lt1"/>
                </a:solidFill>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6" name="Google Shape;96;g23155113580_1_163"/>
          <p:cNvSpPr txBox="1">
            <a:spLocks noGrp="1"/>
          </p:cNvSpPr>
          <p:nvPr>
            <p:ph type="body" idx="1"/>
          </p:nvPr>
        </p:nvSpPr>
        <p:spPr>
          <a:xfrm>
            <a:off x="838200" y="3086659"/>
            <a:ext cx="10515600" cy="19875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chemeClr val="lt1"/>
              </a:buClr>
              <a:buSzPts val="2400"/>
              <a:buNone/>
              <a:defRPr sz="4400" b="0" i="0">
                <a:solidFill>
                  <a:schemeClr val="lt1"/>
                </a:solidFill>
                <a:latin typeface="Lato"/>
                <a:ea typeface="Lato"/>
                <a:cs typeface="Lato"/>
                <a:sym typeface="Lato"/>
              </a:defRPr>
            </a:lvl1pPr>
            <a:lvl2pPr marL="914400" lvl="1" indent="-228600" algn="l" rtl="0">
              <a:lnSpc>
                <a:spcPct val="90000"/>
              </a:lnSpc>
              <a:spcBef>
                <a:spcPts val="500"/>
              </a:spcBef>
              <a:spcAft>
                <a:spcPts val="0"/>
              </a:spcAft>
              <a:buClr>
                <a:schemeClr val="lt1"/>
              </a:buClr>
              <a:buSzPts val="2000"/>
              <a:buNone/>
              <a:defRPr sz="2000">
                <a:solidFill>
                  <a:schemeClr val="lt1"/>
                </a:solidFill>
              </a:defRPr>
            </a:lvl2pPr>
            <a:lvl3pPr marL="1371600" lvl="2" indent="-228600" algn="l" rtl="0">
              <a:lnSpc>
                <a:spcPct val="90000"/>
              </a:lnSpc>
              <a:spcBef>
                <a:spcPts val="500"/>
              </a:spcBef>
              <a:spcAft>
                <a:spcPts val="0"/>
              </a:spcAft>
              <a:buClr>
                <a:schemeClr val="lt1"/>
              </a:buClr>
              <a:buSzPts val="1800"/>
              <a:buNone/>
              <a:defRPr sz="1800">
                <a:solidFill>
                  <a:schemeClr val="lt1"/>
                </a:solidFill>
              </a:defRPr>
            </a:lvl3pPr>
            <a:lvl4pPr marL="1828800" lvl="3" indent="-228600" algn="l" rtl="0">
              <a:lnSpc>
                <a:spcPct val="90000"/>
              </a:lnSpc>
              <a:spcBef>
                <a:spcPts val="500"/>
              </a:spcBef>
              <a:spcAft>
                <a:spcPts val="0"/>
              </a:spcAft>
              <a:buClr>
                <a:schemeClr val="lt1"/>
              </a:buClr>
              <a:buSzPts val="1600"/>
              <a:buNone/>
              <a:defRPr sz="1600">
                <a:solidFill>
                  <a:schemeClr val="lt1"/>
                </a:solidFill>
              </a:defRPr>
            </a:lvl4pPr>
            <a:lvl5pPr marL="2286000" lvl="4" indent="-228600" algn="l" rtl="0">
              <a:lnSpc>
                <a:spcPct val="90000"/>
              </a:lnSpc>
              <a:spcBef>
                <a:spcPts val="500"/>
              </a:spcBef>
              <a:spcAft>
                <a:spcPts val="0"/>
              </a:spcAft>
              <a:buClr>
                <a:schemeClr val="lt1"/>
              </a:buClr>
              <a:buSzPts val="1600"/>
              <a:buNone/>
              <a:defRPr sz="1600">
                <a:solidFill>
                  <a:schemeClr val="lt1"/>
                </a:solidFill>
              </a:defRPr>
            </a:lvl5pPr>
            <a:lvl6pPr marL="2743200" lvl="5" indent="-228600" algn="l" rtl="0">
              <a:lnSpc>
                <a:spcPct val="90000"/>
              </a:lnSpc>
              <a:spcBef>
                <a:spcPts val="500"/>
              </a:spcBef>
              <a:spcAft>
                <a:spcPts val="0"/>
              </a:spcAft>
              <a:buClr>
                <a:schemeClr val="lt1"/>
              </a:buClr>
              <a:buSzPts val="1600"/>
              <a:buNone/>
              <a:defRPr sz="1600">
                <a:solidFill>
                  <a:schemeClr val="lt1"/>
                </a:solidFill>
              </a:defRPr>
            </a:lvl6pPr>
            <a:lvl7pPr marL="3200400" lvl="6" indent="-228600" algn="l" rtl="0">
              <a:lnSpc>
                <a:spcPct val="90000"/>
              </a:lnSpc>
              <a:spcBef>
                <a:spcPts val="500"/>
              </a:spcBef>
              <a:spcAft>
                <a:spcPts val="0"/>
              </a:spcAft>
              <a:buClr>
                <a:schemeClr val="lt1"/>
              </a:buClr>
              <a:buSzPts val="1600"/>
              <a:buNone/>
              <a:defRPr sz="1600">
                <a:solidFill>
                  <a:schemeClr val="lt1"/>
                </a:solidFill>
              </a:defRPr>
            </a:lvl7pPr>
            <a:lvl8pPr marL="3657600" lvl="7" indent="-228600" algn="l" rtl="0">
              <a:lnSpc>
                <a:spcPct val="90000"/>
              </a:lnSpc>
              <a:spcBef>
                <a:spcPts val="500"/>
              </a:spcBef>
              <a:spcAft>
                <a:spcPts val="0"/>
              </a:spcAft>
              <a:buClr>
                <a:schemeClr val="lt1"/>
              </a:buClr>
              <a:buSzPts val="1600"/>
              <a:buNone/>
              <a:defRPr sz="1600">
                <a:solidFill>
                  <a:schemeClr val="lt1"/>
                </a:solidFill>
              </a:defRPr>
            </a:lvl8pPr>
            <a:lvl9pPr marL="4114800" lvl="8" indent="-228600" algn="l" rtl="0">
              <a:lnSpc>
                <a:spcPct val="90000"/>
              </a:lnSpc>
              <a:spcBef>
                <a:spcPts val="500"/>
              </a:spcBef>
              <a:spcAft>
                <a:spcPts val="0"/>
              </a:spcAft>
              <a:buClr>
                <a:schemeClr val="lt1"/>
              </a:buClr>
              <a:buSzPts val="1600"/>
              <a:buNone/>
              <a:defRPr sz="1600">
                <a:solidFill>
                  <a:schemeClr val="lt1"/>
                </a:solidFill>
              </a:defRPr>
            </a:lvl9pPr>
          </a:lstStyle>
          <a:p>
            <a:endParaRPr/>
          </a:p>
        </p:txBody>
      </p:sp>
    </p:spTree>
    <p:extLst>
      <p:ext uri="{BB962C8B-B14F-4D97-AF65-F5344CB8AC3E}">
        <p14:creationId xmlns:p14="http://schemas.microsoft.com/office/powerpoint/2010/main" val="2706507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1BD7323-49BF-4C97-8773-5EC64C492009}" type="slidenum">
              <a:rPr lang="en-US" smtClean="0"/>
              <a:pPr/>
              <a:t>‹#›</a:t>
            </a:fld>
            <a:endParaRPr lang="en-US"/>
          </a:p>
        </p:txBody>
      </p:sp>
    </p:spTree>
    <p:extLst>
      <p:ext uri="{BB962C8B-B14F-4D97-AF65-F5344CB8AC3E}">
        <p14:creationId xmlns:p14="http://schemas.microsoft.com/office/powerpoint/2010/main" val="3957899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fld id="{90F885B2-8894-8044-8FDE-175D50DC3849}" type="datetimeFigureOut">
              <a:rPr lang="en-US" smtClean="0"/>
              <a:t>3/12/2026</a:t>
            </a:fld>
            <a:endParaRPr lang="en-US"/>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46679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3/12/2026</a:t>
            </a:fld>
            <a:endParaRPr lang="en-US"/>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endParaRPr lang="en-US"/>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latin typeface="Arial" panose="020B0604020202020204" pitchFamily="34" charset="0"/>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83887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fld id="{90F885B2-8894-8044-8FDE-175D50DC3849}" type="datetimeFigureOut">
              <a:rPr lang="en-US" smtClean="0"/>
              <a:t>3/12/2026</a:t>
            </a:fld>
            <a:endParaRPr lang="en-US"/>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82104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fld id="{90F885B2-8894-8044-8FDE-175D50DC3849}" type="datetimeFigureOut">
              <a:rPr lang="en-US" smtClean="0"/>
              <a:t>3/12/2026</a:t>
            </a:fld>
            <a:endParaRPr lang="en-US"/>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64063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3/12/2026</a:t>
            </a:fld>
            <a:endParaRPr lang="en-US"/>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3274293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3/12/2026</a:t>
            </a:fld>
            <a:endParaRPr lang="en-US"/>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1203898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3/12/2026</a:t>
            </a:fld>
            <a:endParaRPr lang="en-US"/>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endParaRPr lang="en-US"/>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latin typeface="Arial" panose="020B0604020202020204" pitchFamily="34" charset="0"/>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2832705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fld id="{90F885B2-8894-8044-8FDE-175D50DC3849}" type="datetimeFigureOut">
              <a:rPr lang="en-US" smtClean="0"/>
              <a:t>3/12/2026</a:t>
            </a:fld>
            <a:endParaRPr lang="en-US"/>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63610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Arial" panose="020B0604020202020204" pitchFamily="34" charset="0"/>
              </a:defRPr>
            </a:lvl1pPr>
          </a:lstStyle>
          <a:p>
            <a:fld id="{90F885B2-8894-8044-8FDE-175D50DC3849}" type="datetimeFigureOut">
              <a:rPr lang="en-US" smtClean="0"/>
              <a:pPr/>
              <a:t>3/12/2026</a:t>
            </a:fld>
            <a:endParaRPr lang="en-US"/>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defRPr>
            </a:lvl1pPr>
          </a:lstStyle>
          <a:p>
            <a:endParaRPr lang="en-US"/>
          </a:p>
        </p:txBody>
      </p:sp>
    </p:spTree>
    <p:extLst>
      <p:ext uri="{BB962C8B-B14F-4D97-AF65-F5344CB8AC3E}">
        <p14:creationId xmlns:p14="http://schemas.microsoft.com/office/powerpoint/2010/main" val="2271339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 id="2147483665" r:id="rId14"/>
  </p:sldLayoutIdLst>
  <p:txStyles>
    <p:titleStyle>
      <a:lvl1pPr algn="l" defTabSz="914400" rtl="0" eaLnBrk="1" latinLnBrk="0" hangingPunct="1">
        <a:lnSpc>
          <a:spcPct val="90000"/>
        </a:lnSpc>
        <a:spcBef>
          <a:spcPct val="0"/>
        </a:spcBef>
        <a:buNone/>
        <a:defRPr sz="4400" kern="1200">
          <a:solidFill>
            <a:srgbClr val="007780"/>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nextgenscience.org/sites/default/files/Using%20Phenomena%20in%20NGSS.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2.xml"/><Relationship Id="rId1" Type="http://schemas.openxmlformats.org/officeDocument/2006/relationships/slideLayout" Target="../slideLayouts/slideLayout2.xml"/><Relationship Id="rId5" Type="http://schemas.openxmlformats.org/officeDocument/2006/relationships/image" Target="../media/image32.svg"/><Relationship Id="rId4" Type="http://schemas.openxmlformats.org/officeDocument/2006/relationships/image" Target="../media/image31.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s://www.bing.com/ck/a?!&amp;&amp;p=c983f0fb8a4855c94ecc885feee15351a38cf63ef7bfacdb36e0d7976d45900eJmltdHM9MTcyNDYzMDQwMCZpZ3VpZD0xYjNhZTcwZi04MjNlLTZjNDgtMTA1YS1mMzRmODMxMjZkZTQmaW5zaWQ9NTIxNw&amp;ptn=3&amp;ver=2&amp;hsh=4&amp;fclid=1b3ae70f-823e-6c48-105a-f34f83126de4&amp;psq=coherence+from+the+students+pespective+why+the+vision+of+the+framework+for+k-12+science+requires+more+than+simply+combining+three+dimensions+of+science+learning+page&amp;u=a1aHR0cHM6Ly9zaXRlcy5uYXRpb25hbGFjYWRlbWllcy5vcmcvY3MvZ3JvdXBzL2RiYXNzZXNpdGUvZG9jdW1lbnRzL3dlYnBhZ2UvZGJhc3NlXzE4MDI3MC5wZGY&amp;ntb=1" TargetMode="External"/><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s://sites.nationalacademies.org/cs/groups/dbassesite/documents/webpage/dbasse_180270.pdf" TargetMode="External"/><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hyperlink" Target="https://www.bing.com/ck/a?!&amp;&amp;p=c983f0fb8a4855c94ecc885feee15351a38cf63ef7bfacdb36e0d7976d45900eJmltdHM9MTcyNDYzMDQwMCZpZ3VpZD0xYjNhZTcwZi04MjNlLTZjNDgtMTA1YS1mMzRmODMxMjZkZTQmaW5zaWQ9NTIxNw&amp;ptn=3&amp;ver=2&amp;hsh=4&amp;fclid=1b3ae70f-823e-6c48-105a-f34f83126de4&amp;psq=coherence+from+the+students+pespective+why+the+vision+of+the+framework+for+k-12+science+requires+more+than+simply+combining+three+dimensions+of+science+learning+page&amp;u=a1aHR0cHM6Ly9zaXRlcy5uYXRpb25hbGFjYWRlbWllcy5vcmcvY3MvZ3JvdXBzL2RiYXNzZXNpdGUvZG9jdW1lbnRzL3dlYnBhZ2UvZGJhc3NlXzE4MDI3MC5wZGY&amp;ntb=1"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pixabay.com/en/group-people-members-team-business-42917/"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1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11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3.xml"/><Relationship Id="rId1" Type="http://schemas.openxmlformats.org/officeDocument/2006/relationships/slideLayout" Target="../slideLayouts/slideLayout12.xml"/><Relationship Id="rId4" Type="http://schemas.openxmlformats.org/officeDocument/2006/relationships/image" Target="../media/image86.png"/></Relationships>
</file>

<file path=ppt/slides/_rels/slide11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hyperlink" Target="https://www.pngall.com/graduation-cap-png/"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1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0.xml"/><Relationship Id="rId1" Type="http://schemas.openxmlformats.org/officeDocument/2006/relationships/slideLayout" Target="../slideLayouts/slideLayout12.xml"/><Relationship Id="rId4" Type="http://schemas.openxmlformats.org/officeDocument/2006/relationships/image" Target="../media/image86.png"/></Relationships>
</file>

<file path=ppt/slides/_rels/slide1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2.xml"/><Relationship Id="rId1" Type="http://schemas.openxmlformats.org/officeDocument/2006/relationships/slideLayout" Target="../slideLayouts/slideLayout14.xml"/><Relationship Id="rId5" Type="http://schemas.openxmlformats.org/officeDocument/2006/relationships/image" Target="../media/image94.png"/><Relationship Id="rId4" Type="http://schemas.openxmlformats.org/officeDocument/2006/relationships/image" Target="../media/image93.png"/></Relationships>
</file>

<file path=ppt/slides/_rels/slide12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hyperlink" Target="https://www.education.ky.gov/curriculum/standards/kyacadstand/Documents/Science_Instructional_Resources_Consumer_Guide.pdf"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hyperlink" Target="https://www.nextgenscience.org/sites/default/files/CriticalFeaturesInstructionalMaterials_July2021.pdf" TargetMode="Externa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35.png"/><Relationship Id="rId7" Type="http://schemas.openxmlformats.org/officeDocument/2006/relationships/hyperlink" Target="https://www.pngall.com/cap-png/" TargetMode="External"/><Relationship Id="rId2" Type="http://schemas.openxmlformats.org/officeDocument/2006/relationships/notesSlide" Target="../notesSlides/notesSlide12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65.png"/><Relationship Id="rId4" Type="http://schemas.openxmlformats.org/officeDocument/2006/relationships/hyperlink" Target="https://openclipart.org/detail/168575/safety-helmet-by-jonata" TargetMode="External"/></Relationships>
</file>

<file path=ppt/slides/_rels/slide1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8.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32.svg"/></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pixabay.com/en/idea-response-enlightenment-wisdom-1019746/" TargetMode="Externa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hyperlink" Target="https://stemteachingtools.org/assets/landscapes/STEM-Teaching-Tool-42_Using_Phenomena_in_NGSS_23.pdf" TargetMode="Externa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33.xml"/><Relationship Id="rId1" Type="http://schemas.openxmlformats.org/officeDocument/2006/relationships/slideLayout" Target="../slideLayouts/slideLayout2.xml"/><Relationship Id="rId5" Type="http://schemas.openxmlformats.org/officeDocument/2006/relationships/hyperlink" Target="https://nam11.safelinks.protection.outlook.com/?url=https%3A%2F%2Fbscs.org%2Frd-programs%2Fplace-based-learning-for-elementary-science-at-scale%2F&amp;data=05%7C02%7Camanda.prewitt%40education.ky.gov%7C1882027ffe5f433b7cbf08dcccfd9912%7C9360c11f90e64706ad0025fcdc9e2ed1%7C0%7C0%7C638610636832918652%7CUnknown%7CTWFpbGZsb3d8eyJWIjoiMC4wLjAwMDAiLCJQIjoiV2luMzIiLCJBTiI6Ik1haWwiLCJXVCI6Mn0%3D%7C0%7C%7C%7C&amp;sdata=nP2HH%2FmLhpY0bDNq5mK0646F6jcaGNYbHvwco3V4X6M%3D&amp;reserved=0" TargetMode="External"/><Relationship Id="rId4" Type="http://schemas.openxmlformats.org/officeDocument/2006/relationships/hyperlink" Target="https://youtu.be/GJnZYTOM6lk" TargetMode="External"/></Relationships>
</file>

<file path=ppt/slides/_rels/slide134.xml.rels><?xml version="1.0" encoding="UTF-8" standalone="yes"?>
<Relationships xmlns="http://schemas.openxmlformats.org/package/2006/relationships"><Relationship Id="rId3" Type="http://schemas.openxmlformats.org/officeDocument/2006/relationships/hyperlink" Target="https://stemteachingtools.org/assets/landscapes/STEM-Teaching-Tool-57-Place-Based-Science-Education.pdf" TargetMode="External"/><Relationship Id="rId2" Type="http://schemas.openxmlformats.org/officeDocument/2006/relationships/notesSlide" Target="../notesSlides/notesSlide134.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13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35.xml"/><Relationship Id="rId1" Type="http://schemas.openxmlformats.org/officeDocument/2006/relationships/slideLayout" Target="../slideLayouts/slideLayout2.xml"/><Relationship Id="rId4" Type="http://schemas.openxmlformats.org/officeDocument/2006/relationships/hyperlink" Target="https://pixabay.com/en/community-friends-globe-continents-909149/" TargetMode="Externa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hyperlink" Target="https://kyscienceatlas.org/" TargetMode="External"/><Relationship Id="rId2" Type="http://schemas.openxmlformats.org/officeDocument/2006/relationships/notesSlide" Target="../notesSlides/notesSlide138.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1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nextgenscience.org/sites/default/files/Using%20Phenomena%20in%20NGSS.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141.xml"/><Relationship Id="rId1" Type="http://schemas.openxmlformats.org/officeDocument/2006/relationships/slideLayout" Target="../slideLayouts/slideLayout1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14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3.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hyperlink" Target="https://openclipart.org/detail/189127/post-itsticky-note" TargetMode="External"/></Relationships>
</file>

<file path=ppt/slides/_rels/slide14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44.xml"/><Relationship Id="rId1" Type="http://schemas.openxmlformats.org/officeDocument/2006/relationships/slideLayout" Target="../slideLayouts/slideLayout2.xml"/><Relationship Id="rId5" Type="http://schemas.openxmlformats.org/officeDocument/2006/relationships/hyperlink" Target="https://drive.google.com/file/d/1FInjpxVwqxeCqiY5IchuD55XAv-xFMdW/view?usp=drive_link" TargetMode="External"/><Relationship Id="rId4" Type="http://schemas.openxmlformats.org/officeDocument/2006/relationships/image" Target="../media/image114.png"/></Relationships>
</file>

<file path=ppt/slides/_rels/slide145.xml.rels><?xml version="1.0" encoding="UTF-8" standalone="yes"?>
<Relationships xmlns="http://schemas.openxmlformats.org/package/2006/relationships"><Relationship Id="rId3" Type="http://schemas.openxmlformats.org/officeDocument/2006/relationships/hyperlink" Target="https://drive.google.com/file/d/1VikU1IIFEZEYWss8XC7bZofvzJJCLGun/view?usp=sharing" TargetMode="External"/><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hyperlink" Target="https://docs.google.com/forms/d/1IpjaKHquqg30iJiY3L4bE8Wjd78jJQyPkL7DgFiS9cY/viewform?ts=660329be&amp;edit_requested=true" TargetMode="External"/><Relationship Id="rId2" Type="http://schemas.openxmlformats.org/officeDocument/2006/relationships/notesSlide" Target="../notesSlides/notesSlide148.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14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49.xml"/><Relationship Id="rId1" Type="http://schemas.openxmlformats.org/officeDocument/2006/relationships/slideLayout" Target="../slideLayouts/slideLayout2.xml"/><Relationship Id="rId4" Type="http://schemas.openxmlformats.org/officeDocument/2006/relationships/hyperlink" Target="https://www.pxfuel.com/en/free-photo-ognri/download/1920x1080"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0.pn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150.xml.rels><?xml version="1.0" encoding="UTF-8" standalone="yes"?>
<Relationships xmlns="http://schemas.openxmlformats.org/package/2006/relationships"><Relationship Id="rId3" Type="http://schemas.openxmlformats.org/officeDocument/2006/relationships/hyperlink" Target="https://docs.google.com/forms/d/e/1FAIpQLSeuG8yhFeJ_wetxeFJL04cjy6NTa0IHVrHTn7hb2jipNvWH0w/viewform" TargetMode="External"/><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hyperlink" Target="https://www.education.ky.gov/curriculum/standards/kyacadstand/Documents/Anchoring_Phenomena_Poster.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shorts/GUxvS0VGjzM"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8.sv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hyperlink" Target="https://stemteachingtools.org/assets/landscapes/STEM-Teaching-Tool-28-Qualities-of-Anchor-Phenomena.pdf"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s://stemteachingtools.org/brief/28"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nextgenscience.org/sites/default/files/resource/files/criticalfeaturesinstructionalmaterials_jul_2021.pdf"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2.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https://www.pngall.com/cap-png/" TargetMode="External"/><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hyperlink" Target="https://openclipart.org/detail/168575/safety-helmet-by-jonata" TargetMode="External"/><Relationship Id="rId5" Type="http://schemas.openxmlformats.org/officeDocument/2006/relationships/image" Target="../media/image35.png"/><Relationship Id="rId4" Type="http://schemas.openxmlformats.org/officeDocument/2006/relationships/hyperlink" Target="https://www.pngall.com/graduation-cap-pn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www.pngall.com/graduation-cap-pn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hyperlink" Target="https://www.openscied.org/wp-content/uploads/2023/12/OpenSciEd-Communicating-in-Scientific-Ways-Poster-August-2020.pdf" TargetMode="External"/><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hyperlink" Target="https://openclipart.org/detail/168575/safety-helmet-by-jonata" TargetMode="External"/><Relationship Id="rId5" Type="http://schemas.openxmlformats.org/officeDocument/2006/relationships/image" Target="../media/image35.pn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s://openclipart.org/detail/168575/safety-helmet-by-jonata"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https://openclipart.org/detail/168575/safety-helmet-by-jonata" TargetMode="External"/></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slide" Target="slide129.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103.xml"/><Relationship Id="rId5" Type="http://schemas.openxmlformats.org/officeDocument/2006/relationships/slide" Target="slide58.xml"/><Relationship Id="rId4" Type="http://schemas.openxmlformats.org/officeDocument/2006/relationships/slide" Target="slide28.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7.png"/><Relationship Id="rId7" Type="http://schemas.openxmlformats.org/officeDocument/2006/relationships/customXml" Target="../ink/ink1.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openclipart.org/detail/168575/safety-helmet-by-jonata" TargetMode="External"/><Relationship Id="rId5" Type="http://schemas.openxmlformats.org/officeDocument/2006/relationships/image" Target="../media/image35.png"/><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s://openclipart.org/detail/168575/safety-helmet-by-jonata"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5.png"/><Relationship Id="rId7"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hyperlink" Target="http://www.watchthedeltagrow.com/mississippi-river-paths" TargetMode="External"/><Relationship Id="rId4" Type="http://schemas.openxmlformats.org/officeDocument/2006/relationships/hyperlink" Target="https://openclipart.org/detail/168575/safety-helmet-by-jonata" TargetMode="External"/><Relationship Id="rId9"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hyperlink" Target="https://openclipart.org/detail/168575/safety-helmet-by-jonata"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hyperlink" Target="https://www.openscied.org/wp-content/uploads/2019/08/OpenSciEd-Communicating-in-Scientific-Ways-Poster.pdf" TargetMode="External"/><Relationship Id="rId4" Type="http://schemas.openxmlformats.org/officeDocument/2006/relationships/hyperlink" Target="https://openclipart.org/detail/168575/safety-helmet-by-jonata"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hyperlink" Target="https://openclipart.org/detail/168575/safety-helmet-by-jonata" TargetMode="External"/><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openclipart.org/detail/189127/post-itsticky-note" TargetMode="External"/><Relationship Id="rId5" Type="http://schemas.openxmlformats.org/officeDocument/2006/relationships/image" Target="../media/image57.png"/><Relationship Id="rId4" Type="http://schemas.openxmlformats.org/officeDocument/2006/relationships/hyperlink" Target="https://openclipart.org/detail/168575/safety-helmet-by-jonata"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hyperlink" Target="https://openclipart.org/detail/168575/safety-helmet-by-jonata" TargetMode="External"/><Relationship Id="rId4" Type="http://schemas.openxmlformats.org/officeDocument/2006/relationships/image" Target="../media/image35.png"/></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https://openclipart.org/detail/168575/safety-helmet-by-jonata"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hyperlink" Target="https://www.pngall.com/graduation-cap-pn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4.png"/><Relationship Id="rId7" Type="http://schemas.openxmlformats.org/officeDocument/2006/relationships/diagramQuickStyle" Target="../diagrams/quickStyle1.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hyperlink" Target="https://www.pngall.com/graduation-cap-png/" TargetMode="External"/><Relationship Id="rId9" Type="http://schemas.microsoft.com/office/2007/relationships/diagramDrawing" Target="../diagrams/drawing1.xml"/></Relationships>
</file>

<file path=ppt/slides/_rels/slide53.xml.rels><?xml version="1.0" encoding="UTF-8" standalone="yes"?>
<Relationships xmlns="http://schemas.openxmlformats.org/package/2006/relationships"><Relationship Id="rId3" Type="http://schemas.openxmlformats.org/officeDocument/2006/relationships/hyperlink" Target="https://oercommons.org/courseware/lesson/76025"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oercommons.org/courseware/lesson/76025/overview"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nap.nationalacademies.org/catalog/13165/a-framework-for-k-12-science-education-practices-crosscutting-concepts"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2.xml.rels><?xml version="1.0" encoding="UTF-8" standalone="yes"?>
<Relationships xmlns="http://schemas.openxmlformats.org/package/2006/relationships"><Relationship Id="rId3" Type="http://schemas.openxmlformats.org/officeDocument/2006/relationships/hyperlink" Target="https://www.education.ky.gov/curriculum/standards/kyacadstand/Documents/Kentucky_Academic_Standards_for_Science_2022.pdf" TargetMode="External"/><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hyperlink" Target="https://education.ky.gov/curriculum/standards/kyacadstand/Documents/Kentucky_Academic_Standards_for_Science_2022.pdf" TargetMode="External"/><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6.xml"/><Relationship Id="rId1" Type="http://schemas.openxmlformats.org/officeDocument/2006/relationships/slideLayout" Target="../slideLayouts/slideLayout12.xml"/><Relationship Id="rId6" Type="http://schemas.openxmlformats.org/officeDocument/2006/relationships/hyperlink" Target="https://openclipart.org/detail/168575/safety-helmet-by-jonata" TargetMode="External"/><Relationship Id="rId5" Type="http://schemas.openxmlformats.org/officeDocument/2006/relationships/image" Target="../media/image35.png"/><Relationship Id="rId4" Type="http://schemas.openxmlformats.org/officeDocument/2006/relationships/hyperlink" Target="https://www.pngall.com/graduation-cap-png/"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44.png"/><Relationship Id="rId2" Type="http://schemas.openxmlformats.org/officeDocument/2006/relationships/notesSlide" Target="../notesSlides/notesSlide68.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hyperlink" Target="https://openclipart.org/detail/189127/post-itsticky-note" TargetMode="External"/><Relationship Id="rId4" Type="http://schemas.openxmlformats.org/officeDocument/2006/relationships/image" Target="../media/image57.png"/></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44.png"/><Relationship Id="rId4" Type="http://schemas.openxmlformats.org/officeDocument/2006/relationships/image" Target="../media/image43.png"/></Relationships>
</file>

<file path=ppt/slides/_rels/slide7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hyperlink" Target="https://youtube.com/shorts/S8wRcZ9vuEs" TargetMode="External"/><Relationship Id="rId4" Type="http://schemas.openxmlformats.org/officeDocument/2006/relationships/image" Target="../media/image37.png"/></Relationships>
</file>

<file path=ppt/slides/_rels/slide7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hyperlink" Target="https://www.openscied.org/wp-content/uploads/2019/08/OpenSciEd-Communicating-in-Scientific-Ways-Poster.pdf" TargetMode="External"/><Relationship Id="rId3" Type="http://schemas.openxmlformats.org/officeDocument/2006/relationships/image" Target="../media/image35.png"/><Relationship Id="rId7" Type="http://schemas.openxmlformats.org/officeDocument/2006/relationships/image" Target="../media/image68.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hyperlink" Target="https://openclipart.org/detail/168575/safety-helmet-by-jonata"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6.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7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hyperlink" Target="https://www.pngall.com/graduation-cap-png/"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hyperlink" Target="https://openclipart.org/detail/189127/post-itsticky-note"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pixabay.com/en/question-mark-why-question-1829459/"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0.xml"/><Relationship Id="rId1" Type="http://schemas.openxmlformats.org/officeDocument/2006/relationships/slideLayout" Target="../slideLayouts/slideLayout12.xml"/><Relationship Id="rId4" Type="http://schemas.openxmlformats.org/officeDocument/2006/relationships/image" Target="../media/image70.jpeg"/></Relationships>
</file>

<file path=ppt/slides/_rels/slide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hyperlink" Target="https://openclipart.org/detail/189127/post-itsticky-note"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hyperlink" Target="https://stemteachingtools.org/brief/42" TargetMode="External"/><Relationship Id="rId5" Type="http://schemas.openxmlformats.org/officeDocument/2006/relationships/image" Target="../media/image71.png"/><Relationship Id="rId4" Type="http://schemas.openxmlformats.org/officeDocument/2006/relationships/hyperlink" Target="https://www.pngall.com/graduation-cap-png/"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hyperlink" Target="https://www.education.ky.gov/curriculum/standards/kyacadstand/Documents/Kentucky_Academic_Standards_for_Science_2022.pdf" TargetMode="External"/><Relationship Id="rId4" Type="http://schemas.openxmlformats.org/officeDocument/2006/relationships/hyperlink" Target="https://www.pngall.com/graduation-cap-png/"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7.xml"/><Relationship Id="rId1" Type="http://schemas.openxmlformats.org/officeDocument/2006/relationships/slideLayout" Target="../slideLayouts/slideLayout14.xml"/><Relationship Id="rId5" Type="http://schemas.openxmlformats.org/officeDocument/2006/relationships/hyperlink" Target="https://www.pngall.com/graduation-cap-png/" TargetMode="External"/><Relationship Id="rId4" Type="http://schemas.openxmlformats.org/officeDocument/2006/relationships/image" Target="../media/image34.png"/></Relationships>
</file>

<file path=ppt/slides/_rels/slide88.xml.rels><?xml version="1.0" encoding="UTF-8" standalone="yes"?>
<Relationships xmlns="http://schemas.openxmlformats.org/package/2006/relationships"><Relationship Id="rId3" Type="http://schemas.openxmlformats.org/officeDocument/2006/relationships/hyperlink" Target="https://www.nextgenscience.org/sites/default/files/resource/files/AppendixE-ProgressionswithinNGSS-061617.pdf" TargetMode="External"/><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hyperlink" Target="https://www.pngall.com/graduation-cap-png/" TargetMode="External"/><Relationship Id="rId5" Type="http://schemas.openxmlformats.org/officeDocument/2006/relationships/image" Target="../media/image34.png"/><Relationship Id="rId4" Type="http://schemas.openxmlformats.org/officeDocument/2006/relationships/image" Target="../media/image72.png"/></Relationships>
</file>

<file path=ppt/slides/_rels/slide89.xml.rels><?xml version="1.0" encoding="UTF-8" standalone="yes"?>
<Relationships xmlns="http://schemas.openxmlformats.org/package/2006/relationships"><Relationship Id="rId3" Type="http://schemas.openxmlformats.org/officeDocument/2006/relationships/hyperlink" Target="https://www.nextgenscience.org/sites/default/files/Appendix%20F%20%20Science%20and%20Engineering%20Practices%20in%20the%20NGSS%20-%20FINAL%20060513.pdf" TargetMode="External"/><Relationship Id="rId7" Type="http://schemas.openxmlformats.org/officeDocument/2006/relationships/hyperlink" Target="https://www.nextgenscience.org/sites/default/files/resource/files/Appendix%20F%20%20Science%20and%20Engineering%20Practices%20in%20the%20NGSS%20-%20FINAL%20060513.pdf" TargetMode="External"/><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hyperlink" Target="https://www.pngall.com/graduation-cap-png/" TargetMode="External"/><Relationship Id="rId5" Type="http://schemas.openxmlformats.org/officeDocument/2006/relationships/image" Target="../media/image34.png"/><Relationship Id="rId4" Type="http://schemas.openxmlformats.org/officeDocument/2006/relationships/image" Target="../media/image72.pn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Jyiv1Lc0dng" TargetMode="External"/><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youtu.be/Jyiv1Lc0dng" TargetMode="External"/><Relationship Id="rId5" Type="http://schemas.openxmlformats.org/officeDocument/2006/relationships/hyperlink" Target="https://www.nextgenstorylines.org/" TargetMode="External"/><Relationship Id="rId4" Type="http://schemas.openxmlformats.org/officeDocument/2006/relationships/image" Target="../media/image9.jpeg"/></Relationships>
</file>

<file path=ppt/slides/_rels/slide90.xml.rels><?xml version="1.0" encoding="UTF-8" standalone="yes"?>
<Relationships xmlns="http://schemas.openxmlformats.org/package/2006/relationships"><Relationship Id="rId3" Type="http://schemas.openxmlformats.org/officeDocument/2006/relationships/hyperlink" Target="https://www.nextgenscience.org/sites/default/files/Appendix%20G%20-%20Crosscutting%20Concepts%20FINAL%20edited%204.10.13.pdf" TargetMode="External"/><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hyperlink" Target="https://www.pngall.com/graduation-cap-png/" TargetMode="External"/><Relationship Id="rId5" Type="http://schemas.openxmlformats.org/officeDocument/2006/relationships/image" Target="../media/image34.png"/><Relationship Id="rId4" Type="http://schemas.openxmlformats.org/officeDocument/2006/relationships/image" Target="../media/image72.png"/></Relationships>
</file>

<file path=ppt/slides/_rels/slide91.xml.rels><?xml version="1.0" encoding="UTF-8" standalone="yes"?>
<Relationships xmlns="http://schemas.openxmlformats.org/package/2006/relationships"><Relationship Id="rId3" Type="http://schemas.openxmlformats.org/officeDocument/2006/relationships/hyperlink" Target="https://www.onatlas.com/blog/ngss-using-phenomena-engage-students-2" TargetMode="External"/><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www.nsta.org/sensemaking#tab" TargetMode="External"/><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9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hyperlink" Target="https://www.nsta.org/sensemaking#tab"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hyperlink" Target="https://www.nsta.org/sensemaking#tab"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hyperlink" Target="https://www.nsta.org/sensemaking#tab"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hyperlink" Target="https://www.nsta.org/sensemaking#tab"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hyperlink" Target="https://www.nsta.org/sensemaking#tab"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s://www.nextgenscience.org/sites/default/files/resource/files/criticalfeaturesinstructionalmaterials_jul_2021.pdf" TargetMode="External"/><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189A-6FB4-E44C-B710-7D3A72EB7571}"/>
              </a:ext>
            </a:extLst>
          </p:cNvPr>
          <p:cNvSpPr>
            <a:spLocks noGrp="1"/>
          </p:cNvSpPr>
          <p:nvPr>
            <p:ph type="ctrTitle"/>
          </p:nvPr>
        </p:nvSpPr>
        <p:spPr>
          <a:xfrm>
            <a:off x="2701411" y="958757"/>
            <a:ext cx="9042913" cy="3441793"/>
          </a:xfrm>
        </p:spPr>
        <p:txBody>
          <a:bodyPr anchor="ctr">
            <a:normAutofit fontScale="90000"/>
          </a:bodyPr>
          <a:lstStyle/>
          <a:p>
            <a:br>
              <a:rPr lang="en-US"/>
            </a:br>
            <a:r>
              <a:rPr lang="en-US">
                <a:latin typeface="Franklin Gothic Medium"/>
              </a:rPr>
              <a:t>Using an </a:t>
            </a:r>
            <a:r>
              <a:rPr lang="en-US">
                <a:latin typeface="+mj-lt"/>
                <a:cs typeface="Arial"/>
              </a:rPr>
              <a:t>Anchoring Phenomenon to Drive Three - Dimensional Teaching and Learning</a:t>
            </a:r>
          </a:p>
        </p:txBody>
      </p:sp>
      <p:pic>
        <p:nvPicPr>
          <p:cNvPr id="1028" name="Picture 4" descr="Creative Commons Attribution-ShareAlike 4.0 International Logo">
            <a:extLst>
              <a:ext uri="{FF2B5EF4-FFF2-40B4-BE49-F238E27FC236}">
                <a16:creationId xmlns:a16="http://schemas.microsoft.com/office/drawing/2014/main" id="{916E76DD-FB58-C7EB-D39F-DCD1B57C20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7137" y="6358142"/>
            <a:ext cx="895350"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0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950AA-BDEF-5018-6963-247E4F5FCA58}"/>
              </a:ext>
            </a:extLst>
          </p:cNvPr>
          <p:cNvSpPr>
            <a:spLocks noGrp="1"/>
          </p:cNvSpPr>
          <p:nvPr>
            <p:ph type="title"/>
          </p:nvPr>
        </p:nvSpPr>
        <p:spPr>
          <a:xfrm>
            <a:off x="698188" y="365125"/>
            <a:ext cx="11326172" cy="1325563"/>
          </a:xfrm>
        </p:spPr>
        <p:txBody>
          <a:bodyPr/>
          <a:lstStyle/>
          <a:p>
            <a:r>
              <a:rPr lang="en-US">
                <a:latin typeface="+mj-lt"/>
              </a:rPr>
              <a:t>Making the Case for Phenomena-Based Instruction</a:t>
            </a:r>
          </a:p>
        </p:txBody>
      </p:sp>
      <p:sp>
        <p:nvSpPr>
          <p:cNvPr id="3" name="TextBox 2">
            <a:extLst>
              <a:ext uri="{FF2B5EF4-FFF2-40B4-BE49-F238E27FC236}">
                <a16:creationId xmlns:a16="http://schemas.microsoft.com/office/drawing/2014/main" id="{76CF55BF-2096-1168-A244-A788E0049F02}"/>
              </a:ext>
            </a:extLst>
          </p:cNvPr>
          <p:cNvSpPr txBox="1"/>
          <p:nvPr/>
        </p:nvSpPr>
        <p:spPr>
          <a:xfrm>
            <a:off x="887301" y="1800472"/>
            <a:ext cx="7326923" cy="3985706"/>
          </a:xfrm>
          <a:prstGeom prst="rect">
            <a:avLst/>
          </a:prstGeom>
          <a:noFill/>
        </p:spPr>
        <p:txBody>
          <a:bodyPr wrap="square" lIns="91440" tIns="45720" rIns="91440" bIns="45720" rtlCol="0" anchor="t">
            <a:spAutoFit/>
          </a:bodyPr>
          <a:lstStyle/>
          <a:p>
            <a:r>
              <a:rPr lang="en-US" sz="2200"/>
              <a:t>Using evidence from </a:t>
            </a:r>
            <a:r>
              <a:rPr lang="en-US" sz="2200" i="1">
                <a:hlinkClick r:id="rId3"/>
              </a:rPr>
              <a:t>Using Phenomena in NGSS-Designed Lessons and Units</a:t>
            </a:r>
            <a:r>
              <a:rPr lang="en-US" sz="2200"/>
              <a:t>, how would you make the case for phenomena-based instruction?</a:t>
            </a:r>
          </a:p>
          <a:p>
            <a:endParaRPr lang="en-US" sz="2200"/>
          </a:p>
          <a:p>
            <a:r>
              <a:rPr lang="en-US" sz="2200"/>
              <a:t>You might…</a:t>
            </a:r>
          </a:p>
          <a:p>
            <a:pPr marL="342900" indent="-342900">
              <a:spcBef>
                <a:spcPts val="600"/>
              </a:spcBef>
              <a:spcAft>
                <a:spcPts val="1200"/>
              </a:spcAft>
              <a:buFont typeface="Wingdings" panose="05000000000000000000" pitchFamily="2" charset="2"/>
              <a:buChar char="q"/>
            </a:pPr>
            <a:r>
              <a:rPr lang="en-US" sz="2200"/>
              <a:t>Determine importance as you read, marking what stands out to you. </a:t>
            </a:r>
          </a:p>
          <a:p>
            <a:pPr marL="342900" indent="-342900">
              <a:buFont typeface="Wingdings" panose="05000000000000000000" pitchFamily="2" charset="2"/>
              <a:buChar char="q"/>
            </a:pPr>
            <a:r>
              <a:rPr lang="en-US" sz="2200"/>
              <a:t>Synthesize your annotation into a two-sentence case for why you think phenomena-based instruction is a “must.”</a:t>
            </a:r>
          </a:p>
          <a:p>
            <a:endParaRPr lang="en-US" sz="2200"/>
          </a:p>
          <a:p>
            <a:endParaRPr lang="en-US"/>
          </a:p>
        </p:txBody>
      </p:sp>
      <p:pic>
        <p:nvPicPr>
          <p:cNvPr id="5" name="Content Placeholder 4">
            <a:hlinkClick r:id="rId3"/>
            <a:extLst>
              <a:ext uri="{FF2B5EF4-FFF2-40B4-BE49-F238E27FC236}">
                <a16:creationId xmlns:a16="http://schemas.microsoft.com/office/drawing/2014/main" id="{226E0B76-D615-B500-3B98-CCF2D1197794}"/>
              </a:ext>
              <a:ext uri="{C183D7F6-B498-43B3-948B-1728B52AA6E4}">
                <adec:decorative xmlns:adec="http://schemas.microsoft.com/office/drawing/2017/decorative" val="1"/>
              </a:ext>
            </a:extLst>
          </p:cNvPr>
          <p:cNvPicPr>
            <a:picLocks noGrp="1" noChangeAspect="1"/>
          </p:cNvPicPr>
          <p:nvPr>
            <p:ph idx="1"/>
          </p:nvPr>
        </p:nvPicPr>
        <p:blipFill>
          <a:blip r:embed="rId4"/>
          <a:stretch>
            <a:fillRect/>
          </a:stretch>
        </p:blipFill>
        <p:spPr>
          <a:xfrm>
            <a:off x="8403336" y="1438099"/>
            <a:ext cx="3090476" cy="4019117"/>
          </a:xfrm>
          <a:ln w="38100">
            <a:solidFill>
              <a:srgbClr val="00757E"/>
            </a:solidFill>
          </a:ln>
        </p:spPr>
      </p:pic>
    </p:spTree>
    <p:extLst>
      <p:ext uri="{BB962C8B-B14F-4D97-AF65-F5344CB8AC3E}">
        <p14:creationId xmlns:p14="http://schemas.microsoft.com/office/powerpoint/2010/main" val="27353903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160AAA-7396-8ED5-1276-79CFEB824BC9}"/>
              </a:ext>
              <a:ext uri="{C183D7F6-B498-43B3-948B-1728B52AA6E4}">
                <adec:decorative xmlns:adec="http://schemas.microsoft.com/office/drawing/2017/decorative" val="1"/>
              </a:ext>
            </a:extLst>
          </p:cNvPr>
          <p:cNvSpPr/>
          <p:nvPr/>
        </p:nvSpPr>
        <p:spPr>
          <a:xfrm>
            <a:off x="0" y="304800"/>
            <a:ext cx="12192000" cy="1425677"/>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C8ED06-2055-FCDD-0FF9-A032067820E4}"/>
              </a:ext>
            </a:extLst>
          </p:cNvPr>
          <p:cNvSpPr>
            <a:spLocks noGrp="1"/>
          </p:cNvSpPr>
          <p:nvPr>
            <p:ph type="title"/>
          </p:nvPr>
        </p:nvSpPr>
        <p:spPr/>
        <p:txBody>
          <a:bodyPr>
            <a:normAutofit fontScale="90000"/>
          </a:bodyPr>
          <a:lstStyle/>
          <a:p>
            <a:pPr algn="ctr"/>
            <a:r>
              <a:rPr lang="en-US" sz="5400" b="1">
                <a:latin typeface="+mj-lt"/>
              </a:rPr>
              <a:t>After Completing Session C:</a:t>
            </a:r>
            <a:br>
              <a:rPr lang="en-US" sz="5400" b="1">
                <a:latin typeface="+mj-lt"/>
              </a:rPr>
            </a:br>
            <a:r>
              <a:rPr lang="en-US" sz="5400" b="1">
                <a:latin typeface="+mj-lt"/>
              </a:rPr>
              <a:t> Meta Moment</a:t>
            </a:r>
          </a:p>
        </p:txBody>
      </p:sp>
      <p:sp>
        <p:nvSpPr>
          <p:cNvPr id="3" name="Content Placeholder 2">
            <a:extLst>
              <a:ext uri="{FF2B5EF4-FFF2-40B4-BE49-F238E27FC236}">
                <a16:creationId xmlns:a16="http://schemas.microsoft.com/office/drawing/2014/main" id="{266286C9-039F-621E-6E90-E1AFBFD1BCD0}"/>
              </a:ext>
            </a:extLst>
          </p:cNvPr>
          <p:cNvSpPr>
            <a:spLocks noGrp="1"/>
          </p:cNvSpPr>
          <p:nvPr>
            <p:ph idx="1"/>
          </p:nvPr>
        </p:nvSpPr>
        <p:spPr>
          <a:xfrm>
            <a:off x="838200" y="2141537"/>
            <a:ext cx="11049000" cy="4351338"/>
          </a:xfrm>
        </p:spPr>
        <p:txBody>
          <a:bodyPr>
            <a:normAutofit/>
          </a:bodyPr>
          <a:lstStyle/>
          <a:p>
            <a:pPr marL="0" indent="0">
              <a:buClr>
                <a:schemeClr val="dk1"/>
              </a:buClr>
              <a:buSzPts val="990"/>
              <a:buNone/>
            </a:pPr>
            <a:r>
              <a:rPr lang="en-US" sz="4200" b="1" u="sng">
                <a:latin typeface="+mn-lt"/>
                <a:cs typeface="Arial" panose="020B0604020202020204" pitchFamily="34" charset="0"/>
              </a:rPr>
              <a:t>Focus Question</a:t>
            </a:r>
            <a:r>
              <a:rPr lang="en-US" sz="4200">
                <a:latin typeface="+mn-lt"/>
                <a:cs typeface="Arial" panose="020B0604020202020204" pitchFamily="34" charset="0"/>
              </a:rPr>
              <a:t>: </a:t>
            </a:r>
          </a:p>
          <a:p>
            <a:pPr marL="0" indent="0">
              <a:buClr>
                <a:schemeClr val="dk1"/>
              </a:buClr>
              <a:buSzPts val="990"/>
              <a:buNone/>
            </a:pPr>
            <a:r>
              <a:rPr lang="en-US" sz="4200" b="0" i="0">
                <a:effectLst/>
                <a:latin typeface="+mn-lt"/>
              </a:rPr>
              <a:t>How might utilizing an anchoring phenomenon assist students in growing their science ideas and skills within the context of the </a:t>
            </a:r>
            <a:r>
              <a:rPr lang="en-US" sz="4200" b="0" i="1">
                <a:effectLst/>
                <a:latin typeface="+mn-lt"/>
              </a:rPr>
              <a:t>Kentucky Academic Standards for Science</a:t>
            </a:r>
            <a:r>
              <a:rPr lang="en-US" sz="4200" b="0" i="0">
                <a:effectLst/>
                <a:latin typeface="+mn-lt"/>
              </a:rPr>
              <a:t>?</a:t>
            </a:r>
          </a:p>
        </p:txBody>
      </p:sp>
    </p:spTree>
    <p:extLst>
      <p:ext uri="{BB962C8B-B14F-4D97-AF65-F5344CB8AC3E}">
        <p14:creationId xmlns:p14="http://schemas.microsoft.com/office/powerpoint/2010/main" val="203688828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D37BB-746C-40AA-E062-1C7BD96CB6C1}"/>
              </a:ext>
            </a:extLst>
          </p:cNvPr>
          <p:cNvSpPr>
            <a:spLocks noGrp="1"/>
          </p:cNvSpPr>
          <p:nvPr>
            <p:ph type="title"/>
          </p:nvPr>
        </p:nvSpPr>
        <p:spPr>
          <a:xfrm>
            <a:off x="838200" y="365125"/>
            <a:ext cx="11353799" cy="1325563"/>
          </a:xfrm>
        </p:spPr>
        <p:txBody>
          <a:bodyPr/>
          <a:lstStyle/>
          <a:p>
            <a:r>
              <a:rPr lang="en-US">
                <a:latin typeface="+mj-lt"/>
                <a:cs typeface="Arial" panose="020B0604020202020204" pitchFamily="34" charset="0"/>
              </a:rPr>
              <a:t>Session C Reflection</a:t>
            </a:r>
            <a:endParaRPr lang="en-US">
              <a:highlight>
                <a:srgbClr val="FFFF00"/>
              </a:highlight>
              <a:latin typeface="+mj-lt"/>
              <a:cs typeface="Arial" panose="020B0604020202020204" pitchFamily="34" charset="0"/>
            </a:endParaRPr>
          </a:p>
        </p:txBody>
      </p:sp>
      <p:sp>
        <p:nvSpPr>
          <p:cNvPr id="3" name="Content Placeholder 2">
            <a:extLst>
              <a:ext uri="{FF2B5EF4-FFF2-40B4-BE49-F238E27FC236}">
                <a16:creationId xmlns:a16="http://schemas.microsoft.com/office/drawing/2014/main" id="{C17D1615-DD42-510D-B02C-D453F1E17696}"/>
              </a:ext>
            </a:extLst>
          </p:cNvPr>
          <p:cNvSpPr>
            <a:spLocks noGrp="1"/>
          </p:cNvSpPr>
          <p:nvPr>
            <p:ph idx="1"/>
          </p:nvPr>
        </p:nvSpPr>
        <p:spPr>
          <a:xfrm>
            <a:off x="838200" y="1541420"/>
            <a:ext cx="10515600" cy="4351338"/>
          </a:xfrm>
        </p:spPr>
        <p:txBody>
          <a:bodyPr vert="horz" lIns="91440" tIns="45720" rIns="91440" bIns="45720" rtlCol="0" anchor="t">
            <a:normAutofit/>
          </a:bodyPr>
          <a:lstStyle/>
          <a:p>
            <a:r>
              <a:rPr lang="en-US" sz="3600">
                <a:latin typeface="+mn-lt"/>
              </a:rPr>
              <a:t>Why is there a need for phenomenon-based instruction with our Kentucky classrooms?</a:t>
            </a:r>
          </a:p>
          <a:p>
            <a:r>
              <a:rPr lang="en-US" sz="3600">
                <a:latin typeface="+mn-lt"/>
              </a:rPr>
              <a:t>What do you want to let go of?</a:t>
            </a:r>
          </a:p>
          <a:p>
            <a:r>
              <a:rPr lang="en-US" sz="3600">
                <a:latin typeface="+mn-lt"/>
              </a:rPr>
              <a:t>What do you want to carry with you as you continue moving forward?</a:t>
            </a:r>
          </a:p>
          <a:p>
            <a:endParaRPr lang="en-US" sz="3600">
              <a:latin typeface="+mn-lt"/>
              <a:cs typeface="Times New Roman" panose="02020603050405020304" pitchFamily="18" charset="0"/>
            </a:endParaRPr>
          </a:p>
          <a:p>
            <a:pPr marL="0" indent="0">
              <a:buNone/>
            </a:pP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73616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764A2-DFEF-E039-953F-20007EA43779}"/>
              </a:ext>
            </a:extLst>
          </p:cNvPr>
          <p:cNvSpPr>
            <a:spLocks noGrp="1"/>
          </p:cNvSpPr>
          <p:nvPr>
            <p:ph type="title"/>
          </p:nvPr>
        </p:nvSpPr>
        <p:spPr>
          <a:xfrm>
            <a:off x="232012" y="174056"/>
            <a:ext cx="12192000" cy="1325563"/>
          </a:xfrm>
        </p:spPr>
        <p:txBody>
          <a:bodyPr/>
          <a:lstStyle/>
          <a:p>
            <a:r>
              <a:rPr lang="en-US">
                <a:latin typeface="+mj-lt"/>
              </a:rPr>
              <a:t>Session C Next Steps: Considerations for Implementation</a:t>
            </a:r>
          </a:p>
        </p:txBody>
      </p:sp>
      <p:sp>
        <p:nvSpPr>
          <p:cNvPr id="4" name="TextBox 3">
            <a:extLst>
              <a:ext uri="{FF2B5EF4-FFF2-40B4-BE49-F238E27FC236}">
                <a16:creationId xmlns:a16="http://schemas.microsoft.com/office/drawing/2014/main" id="{79DB749B-2E11-2756-6CF8-51ACE1A21E5F}"/>
              </a:ext>
            </a:extLst>
          </p:cNvPr>
          <p:cNvSpPr txBox="1"/>
          <p:nvPr/>
        </p:nvSpPr>
        <p:spPr>
          <a:xfrm>
            <a:off x="-110837" y="1547091"/>
            <a:ext cx="9375949" cy="4247317"/>
          </a:xfrm>
          <a:prstGeom prst="rect">
            <a:avLst/>
          </a:prstGeom>
          <a:noFill/>
        </p:spPr>
        <p:txBody>
          <a:bodyPr wrap="square" lIns="91440" tIns="45720" rIns="91440" bIns="45720" rtlCol="0" anchor="t">
            <a:spAutoFit/>
          </a:bodyPr>
          <a:lstStyle/>
          <a:p>
            <a:pPr lvl="1"/>
            <a:r>
              <a:rPr lang="en-US" sz="2100" b="1" u="sng" kern="100">
                <a:ea typeface="Calibri" panose="020F0502020204030204" pitchFamily="34" charset="0"/>
                <a:cs typeface="Times New Roman"/>
              </a:rPr>
              <a:t>Vision Statement:</a:t>
            </a:r>
            <a:r>
              <a:rPr lang="en-US" sz="2100" b="1" kern="100">
                <a:ea typeface="Calibri" panose="020F0502020204030204" pitchFamily="34" charset="0"/>
                <a:cs typeface="Times New Roman"/>
              </a:rPr>
              <a:t> </a:t>
            </a:r>
          </a:p>
          <a:p>
            <a:pPr lvl="1"/>
            <a:r>
              <a:rPr lang="en-US" sz="2100" kern="100">
                <a:effectLst/>
                <a:ea typeface="Calibri" panose="020F0502020204030204" pitchFamily="34" charset="0"/>
                <a:cs typeface="Times New Roman"/>
              </a:rPr>
              <a:t>Return to your vision </a:t>
            </a:r>
            <a:r>
              <a:rPr lang="en-US" sz="2100" kern="100">
                <a:ea typeface="Calibri" panose="020F0502020204030204" pitchFamily="34" charset="0"/>
                <a:cs typeface="Times New Roman"/>
              </a:rPr>
              <a:t>statement to add or revise your vision after completing this session.  </a:t>
            </a:r>
          </a:p>
          <a:p>
            <a:pPr lvl="1"/>
            <a:endParaRPr lang="en-US" sz="2100" i="1" kern="100">
              <a:effectLst/>
              <a:ea typeface="Calibri" panose="020F0502020204030204" pitchFamily="34" charset="0"/>
              <a:cs typeface="Times New Roman"/>
            </a:endParaRPr>
          </a:p>
          <a:p>
            <a:pPr lvl="1"/>
            <a:r>
              <a:rPr lang="en-US" sz="2100" b="1" u="sng" kern="100">
                <a:ea typeface="Calibri" panose="020F0502020204030204" pitchFamily="34" charset="0"/>
                <a:cs typeface="Times New Roman"/>
              </a:rPr>
              <a:t>Anchoring Phenomenon Routine: </a:t>
            </a:r>
          </a:p>
          <a:p>
            <a:pPr lvl="1"/>
            <a:r>
              <a:rPr lang="en-US" sz="2100" kern="100">
                <a:effectLst/>
                <a:ea typeface="Calibri" panose="020F0502020204030204" pitchFamily="34" charset="0"/>
                <a:cs typeface="Times New Roman"/>
              </a:rPr>
              <a:t>Use the</a:t>
            </a:r>
            <a:r>
              <a:rPr lang="en-US" sz="2100" kern="100">
                <a:ea typeface="Calibri" panose="020F0502020204030204" pitchFamily="34" charset="0"/>
                <a:cs typeface="Times New Roman"/>
              </a:rPr>
              <a:t> Storyline Tool #1: Anchoring Phenomenon Routine to take a second look at the unit you analyzed at the end of session B next steps. Based on that analysis, select the context for using the tool that best meets your needs.</a:t>
            </a:r>
          </a:p>
          <a:p>
            <a:pPr marL="1257300" lvl="2" indent="-342900">
              <a:buFont typeface="Arial" panose="020B0604020202020204" pitchFamily="34" charset="0"/>
              <a:buChar char="•"/>
            </a:pPr>
            <a:r>
              <a:rPr lang="en-US" sz="2100" kern="100">
                <a:ea typeface="Calibri" panose="020F0502020204030204" pitchFamily="34" charset="0"/>
                <a:cs typeface="Times New Roman"/>
              </a:rPr>
              <a:t>Planning to teach existing curriculum materials</a:t>
            </a:r>
          </a:p>
          <a:p>
            <a:pPr marL="1257300" lvl="2" indent="-342900">
              <a:buFont typeface="Arial" panose="020B0604020202020204" pitchFamily="34" charset="0"/>
              <a:buChar char="•"/>
            </a:pPr>
            <a:r>
              <a:rPr lang="en-US" sz="2100" kern="100">
                <a:ea typeface="Calibri" panose="020F0502020204030204" pitchFamily="34" charset="0"/>
                <a:cs typeface="Times New Roman"/>
              </a:rPr>
              <a:t>Adapting or designing new curriculum materials</a:t>
            </a:r>
          </a:p>
          <a:p>
            <a:pPr lvl="1"/>
            <a:r>
              <a:rPr lang="en-US" sz="2100" kern="100">
                <a:ea typeface="Calibri" panose="020F0502020204030204" pitchFamily="34" charset="0"/>
                <a:cs typeface="Times New Roman"/>
              </a:rPr>
              <a:t>Then complete the analysis and next step columns to begin thinking about the shifts need to strength the launch of the anchoring phenomenon. </a:t>
            </a:r>
            <a:endParaRPr lang="en-US" sz="2100" kern="100">
              <a:effectLst/>
              <a:ea typeface="Calibri" panose="020F0502020204030204" pitchFamily="34" charset="0"/>
              <a:cs typeface="Times New Roman" panose="02020603050405020304" pitchFamily="18" charset="0"/>
            </a:endParaRPr>
          </a:p>
          <a:p>
            <a:pPr lvl="1"/>
            <a:endParaRPr lang="en-US" sz="1800" b="0" i="0" u="none" strike="noStrike">
              <a:solidFill>
                <a:srgbClr val="102649"/>
              </a:solidFill>
              <a:effectLst/>
              <a:latin typeface="Arial" panose="020B0604020202020204" pitchFamily="34" charset="0"/>
            </a:endParaRPr>
          </a:p>
        </p:txBody>
      </p:sp>
      <p:pic>
        <p:nvPicPr>
          <p:cNvPr id="5" name="Picture 4">
            <a:extLst>
              <a:ext uri="{FF2B5EF4-FFF2-40B4-BE49-F238E27FC236}">
                <a16:creationId xmlns:a16="http://schemas.microsoft.com/office/drawing/2014/main" id="{9C16997B-9DC4-B8A3-F1D0-AFD48C95C93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5112" y="3526854"/>
            <a:ext cx="2672655" cy="1881909"/>
          </a:xfrm>
          <a:prstGeom prst="rect">
            <a:avLst/>
          </a:prstGeom>
          <a:ln w="12700">
            <a:solidFill>
              <a:schemeClr val="accent1">
                <a:shade val="15000"/>
              </a:schemeClr>
            </a:solidFill>
          </a:ln>
        </p:spPr>
      </p:pic>
      <p:pic>
        <p:nvPicPr>
          <p:cNvPr id="9" name="Graphic 8" descr="Map compass outline">
            <a:extLst>
              <a:ext uri="{FF2B5EF4-FFF2-40B4-BE49-F238E27FC236}">
                <a16:creationId xmlns:a16="http://schemas.microsoft.com/office/drawing/2014/main" id="{3F816305-DEF3-3B47-FD79-22DCCDCCD4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61785" y="1547091"/>
            <a:ext cx="1532685" cy="1532685"/>
          </a:xfrm>
          <a:prstGeom prst="rect">
            <a:avLst/>
          </a:prstGeom>
        </p:spPr>
      </p:pic>
    </p:spTree>
    <p:extLst>
      <p:ext uri="{BB962C8B-B14F-4D97-AF65-F5344CB8AC3E}">
        <p14:creationId xmlns:p14="http://schemas.microsoft.com/office/powerpoint/2010/main" val="55032060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13786-3FEC-B901-4427-D67385650B91}"/>
              </a:ext>
            </a:extLst>
          </p:cNvPr>
          <p:cNvSpPr>
            <a:spLocks noGrp="1"/>
          </p:cNvSpPr>
          <p:nvPr>
            <p:ph type="title"/>
          </p:nvPr>
        </p:nvSpPr>
        <p:spPr>
          <a:xfrm>
            <a:off x="831850" y="1709738"/>
            <a:ext cx="10515600" cy="2852737"/>
          </a:xfrm>
        </p:spPr>
        <p:txBody>
          <a:bodyPr anchor="b">
            <a:normAutofit/>
          </a:bodyPr>
          <a:lstStyle/>
          <a:p>
            <a:r>
              <a:rPr lang="en-US" sz="9600" b="1">
                <a:latin typeface="+mj-lt"/>
              </a:rPr>
              <a:t>SESSION D</a:t>
            </a:r>
          </a:p>
        </p:txBody>
      </p:sp>
    </p:spTree>
    <p:extLst>
      <p:ext uri="{BB962C8B-B14F-4D97-AF65-F5344CB8AC3E}">
        <p14:creationId xmlns:p14="http://schemas.microsoft.com/office/powerpoint/2010/main" val="343195785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5E9F1-A808-BBB8-4CF0-F81DB49D4B10}"/>
              </a:ext>
            </a:extLst>
          </p:cNvPr>
          <p:cNvSpPr>
            <a:spLocks noGrp="1"/>
          </p:cNvSpPr>
          <p:nvPr>
            <p:ph type="title"/>
          </p:nvPr>
        </p:nvSpPr>
        <p:spPr/>
        <p:txBody>
          <a:bodyPr/>
          <a:lstStyle/>
          <a:p>
            <a:r>
              <a:rPr lang="en-US">
                <a:latin typeface="+mj-lt"/>
              </a:rPr>
              <a:t>In Session C, we have…</a:t>
            </a:r>
          </a:p>
        </p:txBody>
      </p:sp>
      <p:sp>
        <p:nvSpPr>
          <p:cNvPr id="3" name="Content Placeholder 2">
            <a:extLst>
              <a:ext uri="{FF2B5EF4-FFF2-40B4-BE49-F238E27FC236}">
                <a16:creationId xmlns:a16="http://schemas.microsoft.com/office/drawing/2014/main" id="{BE1159F4-02C4-D137-633D-703305D45F02}"/>
              </a:ext>
            </a:extLst>
          </p:cNvPr>
          <p:cNvSpPr>
            <a:spLocks noGrp="1"/>
          </p:cNvSpPr>
          <p:nvPr>
            <p:ph idx="1"/>
          </p:nvPr>
        </p:nvSpPr>
        <p:spPr/>
        <p:txBody>
          <a:bodyPr/>
          <a:lstStyle/>
          <a:p>
            <a:pPr marL="228600" marR="0" lvl="0" indent="-228600" algn="l" defTabSz="914400" rtl="0" eaLnBrk="1" fontAlgn="auto" latinLnBrk="0" hangingPunct="1">
              <a:lnSpc>
                <a:spcPct val="90000"/>
              </a:lnSpc>
              <a:spcBef>
                <a:spcPts val="1000"/>
              </a:spcBef>
              <a:spcAft>
                <a:spcPts val="600"/>
              </a:spcAft>
              <a:buClrTx/>
              <a:buSzTx/>
              <a:buFont typeface="Wingdings" panose="05000000000000000000" pitchFamily="2" charset="2"/>
              <a:buChar char="Ø"/>
              <a:tabLst/>
              <a:defRPr/>
            </a:pPr>
            <a:r>
              <a:rPr kumimoji="0" lang="en-US" sz="3000" b="1" i="0" u="none" strike="noStrike" kern="1200" cap="none" spc="0" normalizeH="0" baseline="0" noProof="0">
                <a:ln>
                  <a:noFill/>
                </a:ln>
                <a:solidFill>
                  <a:prstClr val="black"/>
                </a:solidFill>
                <a:effectLst/>
                <a:uLnTx/>
                <a:uFillTx/>
                <a:latin typeface="Franklin Gothic Book" panose="020B0503020102020204"/>
                <a:ea typeface="+mn-ea"/>
                <a:cs typeface="+mn-cs"/>
              </a:rPr>
              <a:t> Examined</a:t>
            </a:r>
            <a:r>
              <a:rPr kumimoji="0" lang="en-US" sz="3000" b="0" i="0" u="none" strike="noStrike" kern="1200" cap="none" spc="0" normalizeH="0" baseline="0" noProof="0">
                <a:ln>
                  <a:noFill/>
                </a:ln>
                <a:solidFill>
                  <a:prstClr val="black"/>
                </a:solidFill>
                <a:effectLst/>
                <a:uLnTx/>
                <a:uFillTx/>
                <a:latin typeface="Franklin Gothic Book" panose="020B0503020102020204"/>
                <a:ea typeface="+mn-ea"/>
                <a:cs typeface="+mn-cs"/>
              </a:rPr>
              <a:t> how the anchoring phenomenon supports the     vision of science education in Kentucky and across the nation.</a:t>
            </a:r>
          </a:p>
          <a:p>
            <a:pPr>
              <a:spcAft>
                <a:spcPts val="600"/>
              </a:spcAft>
              <a:buFont typeface="Wingdings" panose="05000000000000000000" pitchFamily="2" charset="2"/>
              <a:buChar char="Ø"/>
            </a:pPr>
            <a:r>
              <a:rPr lang="en-US" sz="3000" b="1">
                <a:solidFill>
                  <a:schemeClr val="tx1"/>
                </a:solidFill>
                <a:latin typeface="+mn-lt"/>
              </a:rPr>
              <a:t> Engaged</a:t>
            </a:r>
            <a:r>
              <a:rPr lang="en-US" sz="3000">
                <a:solidFill>
                  <a:schemeClr val="tx1"/>
                </a:solidFill>
                <a:latin typeface="+mn-lt"/>
              </a:rPr>
              <a:t> in a learning experience to consider how the science      ideas are intentionally revealed and progressed.</a:t>
            </a:r>
          </a:p>
          <a:p>
            <a:pPr>
              <a:spcAft>
                <a:spcPts val="600"/>
              </a:spcAft>
              <a:buFont typeface="Wingdings" panose="05000000000000000000" pitchFamily="2" charset="2"/>
              <a:buChar char="Ø"/>
            </a:pPr>
            <a:r>
              <a:rPr lang="en-US" sz="3000" b="1">
                <a:solidFill>
                  <a:schemeClr val="tx1"/>
                </a:solidFill>
                <a:latin typeface="+mn-lt"/>
              </a:rPr>
              <a:t> Developed</a:t>
            </a:r>
            <a:r>
              <a:rPr lang="en-US" sz="3000">
                <a:solidFill>
                  <a:schemeClr val="tx1"/>
                </a:solidFill>
                <a:latin typeface="+mn-lt"/>
              </a:rPr>
              <a:t> a deeper understanding of two critical components of sensemaking: practices and science ideas.</a:t>
            </a:r>
          </a:p>
          <a:p>
            <a:pPr marL="0" indent="0">
              <a:buNone/>
            </a:pPr>
            <a:endParaRPr lang="en-US">
              <a:solidFill>
                <a:schemeClr val="tx1"/>
              </a:solidFill>
              <a:latin typeface="+mn-lt"/>
            </a:endParaRPr>
          </a:p>
          <a:p>
            <a:endParaRPr lang="en-US"/>
          </a:p>
        </p:txBody>
      </p:sp>
    </p:spTree>
    <p:extLst>
      <p:ext uri="{BB962C8B-B14F-4D97-AF65-F5344CB8AC3E}">
        <p14:creationId xmlns:p14="http://schemas.microsoft.com/office/powerpoint/2010/main" val="81257905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160AAA-7396-8ED5-1276-79CFEB824BC9}"/>
              </a:ext>
              <a:ext uri="{C183D7F6-B498-43B3-948B-1728B52AA6E4}">
                <adec:decorative xmlns:adec="http://schemas.microsoft.com/office/drawing/2017/decorative" val="1"/>
              </a:ext>
            </a:extLst>
          </p:cNvPr>
          <p:cNvSpPr/>
          <p:nvPr/>
        </p:nvSpPr>
        <p:spPr>
          <a:xfrm>
            <a:off x="0" y="304800"/>
            <a:ext cx="12192000" cy="1425677"/>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C8ED06-2055-FCDD-0FF9-A032067820E4}"/>
              </a:ext>
            </a:extLst>
          </p:cNvPr>
          <p:cNvSpPr>
            <a:spLocks noGrp="1"/>
          </p:cNvSpPr>
          <p:nvPr>
            <p:ph type="title"/>
          </p:nvPr>
        </p:nvSpPr>
        <p:spPr/>
        <p:txBody>
          <a:bodyPr>
            <a:normAutofit/>
          </a:bodyPr>
          <a:lstStyle/>
          <a:p>
            <a:pPr algn="ctr"/>
            <a:r>
              <a:rPr lang="en-US" sz="5400" b="1">
                <a:latin typeface="+mj-lt"/>
              </a:rPr>
              <a:t>Session D Meta Moment</a:t>
            </a:r>
          </a:p>
        </p:txBody>
      </p:sp>
      <p:sp>
        <p:nvSpPr>
          <p:cNvPr id="3" name="Content Placeholder 2">
            <a:extLst>
              <a:ext uri="{FF2B5EF4-FFF2-40B4-BE49-F238E27FC236}">
                <a16:creationId xmlns:a16="http://schemas.microsoft.com/office/drawing/2014/main" id="{266286C9-039F-621E-6E90-E1AFBFD1BCD0}"/>
              </a:ext>
            </a:extLst>
          </p:cNvPr>
          <p:cNvSpPr>
            <a:spLocks noGrp="1"/>
          </p:cNvSpPr>
          <p:nvPr>
            <p:ph idx="1"/>
          </p:nvPr>
        </p:nvSpPr>
        <p:spPr>
          <a:xfrm>
            <a:off x="838200" y="2141537"/>
            <a:ext cx="11128513" cy="4351338"/>
          </a:xfrm>
        </p:spPr>
        <p:txBody>
          <a:bodyPr>
            <a:normAutofit/>
          </a:bodyPr>
          <a:lstStyle/>
          <a:p>
            <a:pPr marL="0" indent="0">
              <a:buClr>
                <a:schemeClr val="dk1"/>
              </a:buClr>
              <a:buSzPts val="990"/>
              <a:buNone/>
            </a:pPr>
            <a:r>
              <a:rPr lang="en-US" sz="4500" b="1" u="sng">
                <a:latin typeface="+mn-lt"/>
                <a:cs typeface="Arial" panose="020B0604020202020204" pitchFamily="34" charset="0"/>
              </a:rPr>
              <a:t>Focus Question</a:t>
            </a:r>
            <a:r>
              <a:rPr lang="en-US" sz="4500">
                <a:latin typeface="+mn-lt"/>
                <a:cs typeface="Arial" panose="020B0604020202020204" pitchFamily="34" charset="0"/>
              </a:rPr>
              <a:t>: </a:t>
            </a:r>
          </a:p>
          <a:p>
            <a:pPr marL="0" indent="0">
              <a:buClr>
                <a:schemeClr val="dk1"/>
              </a:buClr>
              <a:buSzPts val="990"/>
              <a:buNone/>
            </a:pPr>
            <a:r>
              <a:rPr lang="en-US" sz="4500" b="0" i="0">
                <a:effectLst/>
                <a:latin typeface="+mn-lt"/>
              </a:rPr>
              <a:t>Why is a storyline centered around an anchoring phenomenon crucial for achieving coherence from the students’ perspective?</a:t>
            </a:r>
          </a:p>
        </p:txBody>
      </p:sp>
    </p:spTree>
    <p:extLst>
      <p:ext uri="{BB962C8B-B14F-4D97-AF65-F5344CB8AC3E}">
        <p14:creationId xmlns:p14="http://schemas.microsoft.com/office/powerpoint/2010/main" val="157662722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D00A1-34BE-E0B1-957A-86D0ED13080A}"/>
              </a:ext>
            </a:extLst>
          </p:cNvPr>
          <p:cNvSpPr>
            <a:spLocks noGrp="1"/>
          </p:cNvSpPr>
          <p:nvPr>
            <p:ph type="title"/>
          </p:nvPr>
        </p:nvSpPr>
        <p:spPr/>
        <p:txBody>
          <a:bodyPr/>
          <a:lstStyle/>
          <a:p>
            <a:r>
              <a:rPr lang="en-US">
                <a:latin typeface="+mj-lt"/>
              </a:rPr>
              <a:t>Norms to Engage Knowledge Building</a:t>
            </a:r>
          </a:p>
        </p:txBody>
      </p:sp>
      <p:sp>
        <p:nvSpPr>
          <p:cNvPr id="3" name="Content Placeholder 2">
            <a:extLst>
              <a:ext uri="{FF2B5EF4-FFF2-40B4-BE49-F238E27FC236}">
                <a16:creationId xmlns:a16="http://schemas.microsoft.com/office/drawing/2014/main" id="{75292182-C787-5141-8115-7D8DEAB0C334}"/>
              </a:ext>
            </a:extLst>
          </p:cNvPr>
          <p:cNvSpPr>
            <a:spLocks noGrp="1"/>
          </p:cNvSpPr>
          <p:nvPr>
            <p:ph idx="1"/>
          </p:nvPr>
        </p:nvSpPr>
        <p:spPr>
          <a:xfrm>
            <a:off x="838200" y="1690688"/>
            <a:ext cx="10515600" cy="3545341"/>
          </a:xfrm>
        </p:spPr>
        <p:txBody>
          <a:bodyPr vert="horz" lIns="91440" tIns="45720" rIns="91440" bIns="45720" rtlCol="0" anchor="t">
            <a:normAutofit lnSpcReduction="10000"/>
          </a:bodyPr>
          <a:lstStyle/>
          <a:p>
            <a:pPr marL="0" indent="0">
              <a:buNone/>
            </a:pPr>
            <a:r>
              <a:rPr lang="en-US" sz="3200">
                <a:latin typeface="+mn-lt"/>
              </a:rPr>
              <a:t>“Storylines support a classroom culture that can be characterized by three norms governing the classroom community’s engagement in knowledge building:</a:t>
            </a:r>
          </a:p>
          <a:p>
            <a:pPr marL="0" indent="0">
              <a:spcAft>
                <a:spcPts val="600"/>
              </a:spcAft>
              <a:buNone/>
            </a:pPr>
            <a:endParaRPr lang="en-US" sz="1100">
              <a:latin typeface="+mn-lt"/>
            </a:endParaRPr>
          </a:p>
          <a:p>
            <a:pPr>
              <a:spcAft>
                <a:spcPts val="600"/>
              </a:spcAft>
              <a:buFont typeface="Wingdings" panose="05000000000000000000" pitchFamily="2" charset="2"/>
              <a:buChar char="Ø"/>
            </a:pPr>
            <a:r>
              <a:rPr lang="en-US" sz="3200">
                <a:latin typeface="+mn-lt"/>
              </a:rPr>
              <a:t>We figure out the science ideas.</a:t>
            </a:r>
          </a:p>
          <a:p>
            <a:pPr>
              <a:spcAft>
                <a:spcPts val="600"/>
              </a:spcAft>
              <a:buFont typeface="Wingdings" panose="05000000000000000000" pitchFamily="2" charset="2"/>
              <a:buChar char="Ø"/>
            </a:pPr>
            <a:r>
              <a:rPr lang="en-US" sz="3200">
                <a:latin typeface="+mn-lt"/>
                <a:cs typeface="Arial"/>
              </a:rPr>
              <a:t>We figure out where we are going at each step.</a:t>
            </a:r>
          </a:p>
          <a:p>
            <a:pPr>
              <a:spcAft>
                <a:spcPts val="600"/>
              </a:spcAft>
              <a:buFont typeface="Wingdings" panose="05000000000000000000" pitchFamily="2" charset="2"/>
              <a:buChar char="Ø"/>
            </a:pPr>
            <a:r>
              <a:rPr lang="en-US" sz="3200">
                <a:latin typeface="+mn-lt"/>
              </a:rPr>
              <a:t>We figure out how to put the ideas together over time.”</a:t>
            </a:r>
          </a:p>
          <a:p>
            <a:pPr marL="0" indent="0">
              <a:buNone/>
            </a:pPr>
            <a:endParaRPr lang="en-US" sz="1100"/>
          </a:p>
          <a:p>
            <a:pPr marL="0" indent="0">
              <a:buNone/>
            </a:pPr>
            <a:endParaRPr lang="en-US" sz="1100"/>
          </a:p>
          <a:p>
            <a:pPr marL="3200400" lvl="7" indent="0">
              <a:buNone/>
            </a:pPr>
            <a:endParaRPr lang="en-US">
              <a:latin typeface="+mn-lt"/>
            </a:endParaRPr>
          </a:p>
        </p:txBody>
      </p:sp>
      <p:sp>
        <p:nvSpPr>
          <p:cNvPr id="5" name="TextBox 4">
            <a:extLst>
              <a:ext uri="{FF2B5EF4-FFF2-40B4-BE49-F238E27FC236}">
                <a16:creationId xmlns:a16="http://schemas.microsoft.com/office/drawing/2014/main" id="{D3C2D336-10CA-F45A-9301-A97ABD78D8E5}"/>
              </a:ext>
            </a:extLst>
          </p:cNvPr>
          <p:cNvSpPr txBox="1"/>
          <p:nvPr/>
        </p:nvSpPr>
        <p:spPr>
          <a:xfrm>
            <a:off x="168876" y="6053761"/>
            <a:ext cx="7381102" cy="1107996"/>
          </a:xfrm>
          <a:prstGeom prst="rect">
            <a:avLst/>
          </a:prstGeom>
          <a:noFill/>
        </p:spPr>
        <p:txBody>
          <a:bodyPr wrap="square" rtlCol="0">
            <a:spAutoFit/>
          </a:bodyPr>
          <a:lstStyle/>
          <a:p>
            <a:r>
              <a:rPr lang="en-US" sz="1600" dirty="0">
                <a:solidFill>
                  <a:schemeClr val="bg1"/>
                </a:solidFill>
                <a:hlinkClick r:id="rId3">
                  <a:extLst>
                    <a:ext uri="{A12FA001-AC4F-418D-AE19-62706E023703}">
                      <ahyp:hlinkClr xmlns:ahyp="http://schemas.microsoft.com/office/drawing/2018/hyperlinkcolor" val="tx"/>
                    </a:ext>
                  </a:extLst>
                </a:hlinkClick>
              </a:rPr>
              <a:t>Coherence from the Students’ Perspective: Why the Vision of the Framework for K-12 Science Requires More than Simply “Combining,” Three Dimensions of Science Learning</a:t>
            </a:r>
            <a:r>
              <a:rPr lang="en-US" sz="1600" dirty="0">
                <a:solidFill>
                  <a:schemeClr val="bg1"/>
                </a:solidFill>
              </a:rPr>
              <a:t> p 5</a:t>
            </a:r>
          </a:p>
          <a:p>
            <a:endParaRPr lang="en-US"/>
          </a:p>
        </p:txBody>
      </p:sp>
    </p:spTree>
    <p:extLst>
      <p:ext uri="{BB962C8B-B14F-4D97-AF65-F5344CB8AC3E}">
        <p14:creationId xmlns:p14="http://schemas.microsoft.com/office/powerpoint/2010/main" val="95019326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BEDC6-96C2-AA19-8276-35D9C0F49D0A}"/>
              </a:ext>
            </a:extLst>
          </p:cNvPr>
          <p:cNvSpPr>
            <a:spLocks noGrp="1"/>
          </p:cNvSpPr>
          <p:nvPr>
            <p:ph type="title"/>
          </p:nvPr>
        </p:nvSpPr>
        <p:spPr>
          <a:xfrm>
            <a:off x="778327" y="141672"/>
            <a:ext cx="10863943" cy="1325563"/>
          </a:xfrm>
        </p:spPr>
        <p:txBody>
          <a:bodyPr/>
          <a:lstStyle/>
          <a:p>
            <a:r>
              <a:rPr lang="en-US">
                <a:latin typeface="+mj-lt"/>
              </a:rPr>
              <a:t>Coherence from the Students’ Perspective</a:t>
            </a:r>
          </a:p>
        </p:txBody>
      </p:sp>
      <p:sp>
        <p:nvSpPr>
          <p:cNvPr id="3" name="Content Placeholder 2">
            <a:extLst>
              <a:ext uri="{FF2B5EF4-FFF2-40B4-BE49-F238E27FC236}">
                <a16:creationId xmlns:a16="http://schemas.microsoft.com/office/drawing/2014/main" id="{D3F2874E-D074-6A24-A8CE-5302ABE81461}"/>
              </a:ext>
            </a:extLst>
          </p:cNvPr>
          <p:cNvSpPr>
            <a:spLocks noGrp="1"/>
          </p:cNvSpPr>
          <p:nvPr>
            <p:ph idx="1"/>
          </p:nvPr>
        </p:nvSpPr>
        <p:spPr>
          <a:xfrm>
            <a:off x="925285" y="1253331"/>
            <a:ext cx="10570029" cy="4351338"/>
          </a:xfrm>
        </p:spPr>
        <p:txBody>
          <a:bodyPr vert="horz" lIns="91440" tIns="45720" rIns="91440" bIns="45720" rtlCol="0" anchor="t">
            <a:normAutofit fontScale="92500" lnSpcReduction="10000"/>
          </a:bodyPr>
          <a:lstStyle/>
          <a:p>
            <a:pPr marL="0" indent="0">
              <a:lnSpc>
                <a:spcPct val="100000"/>
              </a:lnSpc>
              <a:buNone/>
            </a:pPr>
            <a:r>
              <a:rPr lang="en-US" u="sng">
                <a:latin typeface="+mn-lt"/>
                <a:cs typeface="Arial"/>
              </a:rPr>
              <a:t>Jigsaw Reading Strategy </a:t>
            </a:r>
          </a:p>
          <a:p>
            <a:pPr>
              <a:lnSpc>
                <a:spcPct val="100000"/>
              </a:lnSpc>
              <a:buFont typeface="Wingdings" panose="05000000000000000000" pitchFamily="2" charset="2"/>
              <a:buChar char="Ø"/>
            </a:pPr>
            <a:r>
              <a:rPr lang="en-US" dirty="0">
                <a:latin typeface="+mn-lt"/>
                <a:cs typeface="Arial"/>
              </a:rPr>
              <a:t> </a:t>
            </a:r>
            <a:r>
              <a:rPr lang="en-US">
                <a:latin typeface="+mn-lt"/>
                <a:cs typeface="Arial"/>
              </a:rPr>
              <a:t>Read pages 1-5 of the </a:t>
            </a:r>
            <a:r>
              <a:rPr lang="en-US">
                <a:latin typeface="+mn-lt"/>
                <a:cs typeface="Arial"/>
                <a:hlinkClick r:id="rId3"/>
              </a:rPr>
              <a:t>Coherence from the Students’ Perspective:  Why the Vision of the Framework for K-12 Science Requires More than Simply “Combining” Three Dimensions of Science Learning</a:t>
            </a:r>
            <a:r>
              <a:rPr lang="en-US">
                <a:latin typeface="+mn-lt"/>
                <a:cs typeface="Arial"/>
              </a:rPr>
              <a:t> in two groups. </a:t>
            </a:r>
            <a:endParaRPr lang="en-US" dirty="0">
              <a:latin typeface="+mn-lt"/>
              <a:cs typeface="Arial"/>
            </a:endParaRPr>
          </a:p>
          <a:p>
            <a:pPr marL="0" indent="0">
              <a:lnSpc>
                <a:spcPct val="100000"/>
              </a:lnSpc>
              <a:buNone/>
            </a:pPr>
            <a:r>
              <a:rPr lang="en-US" dirty="0">
                <a:latin typeface="+mn-lt"/>
                <a:cs typeface="Arial"/>
              </a:rPr>
              <a:t>	</a:t>
            </a:r>
            <a:r>
              <a:rPr lang="en-US">
                <a:latin typeface="+mn-lt"/>
                <a:cs typeface="Arial"/>
              </a:rPr>
              <a:t>Group 1: The Need for Coherence pages 1-3</a:t>
            </a:r>
          </a:p>
          <a:p>
            <a:pPr marL="0" indent="0">
              <a:lnSpc>
                <a:spcPct val="100000"/>
              </a:lnSpc>
              <a:buNone/>
            </a:pPr>
            <a:r>
              <a:rPr lang="en-US">
                <a:latin typeface="+mn-lt"/>
                <a:cs typeface="Arial"/>
              </a:rPr>
              <a:t>	Group 2: The Argument for Coherence from the Students’         		       </a:t>
            </a:r>
            <a:r>
              <a:rPr lang="en-US" dirty="0">
                <a:latin typeface="+mn-lt"/>
                <a:cs typeface="Arial"/>
              </a:rPr>
              <a:t>         </a:t>
            </a:r>
            <a:r>
              <a:rPr lang="en-US">
                <a:latin typeface="+mn-lt"/>
                <a:cs typeface="Arial"/>
              </a:rPr>
              <a:t>Perspective pages 3-5. </a:t>
            </a:r>
          </a:p>
          <a:p>
            <a:pPr lvl="1">
              <a:lnSpc>
                <a:spcPct val="100000"/>
              </a:lnSpc>
            </a:pPr>
            <a:endParaRPr lang="en-US" dirty="0">
              <a:latin typeface="+mn-lt"/>
              <a:cs typeface="Arial"/>
            </a:endParaRPr>
          </a:p>
          <a:p>
            <a:pPr>
              <a:lnSpc>
                <a:spcPct val="100000"/>
              </a:lnSpc>
              <a:buFont typeface="Wingdings" panose="05000000000000000000" pitchFamily="2" charset="2"/>
              <a:buChar char="Ø"/>
            </a:pPr>
            <a:r>
              <a:rPr lang="en-US" dirty="0">
                <a:latin typeface="+mn-lt"/>
                <a:cs typeface="Arial"/>
              </a:rPr>
              <a:t> Share out key ideas in your expert groups.</a:t>
            </a:r>
          </a:p>
          <a:p>
            <a:pPr marL="0" indent="0">
              <a:lnSpc>
                <a:spcPct val="100000"/>
              </a:lnSpc>
              <a:buNone/>
            </a:pPr>
            <a:r>
              <a:rPr lang="en-US" i="1" dirty="0">
                <a:latin typeface="+mn-lt"/>
                <a:cs typeface="Arial"/>
              </a:rPr>
              <a:t>	</a:t>
            </a:r>
            <a:endParaRPr lang="en-US" dirty="0">
              <a:latin typeface="+mn-lt"/>
              <a:cs typeface="Arial"/>
            </a:endParaRPr>
          </a:p>
          <a:p>
            <a:endParaRPr lang="en-US">
              <a:latin typeface="+mn-lt"/>
            </a:endParaRPr>
          </a:p>
          <a:p>
            <a:endParaRPr lang="en-US">
              <a:latin typeface="+mn-lt"/>
            </a:endParaRPr>
          </a:p>
        </p:txBody>
      </p:sp>
      <p:sp>
        <p:nvSpPr>
          <p:cNvPr id="4" name="TextBox 3">
            <a:extLst>
              <a:ext uri="{FF2B5EF4-FFF2-40B4-BE49-F238E27FC236}">
                <a16:creationId xmlns:a16="http://schemas.microsoft.com/office/drawing/2014/main" id="{54D5F164-81E6-BE26-9FB8-DDCB23E37D64}"/>
              </a:ext>
            </a:extLst>
          </p:cNvPr>
          <p:cNvSpPr txBox="1"/>
          <p:nvPr/>
        </p:nvSpPr>
        <p:spPr>
          <a:xfrm>
            <a:off x="168876" y="6053761"/>
            <a:ext cx="7381102" cy="1107996"/>
          </a:xfrm>
          <a:prstGeom prst="rect">
            <a:avLst/>
          </a:prstGeom>
          <a:noFill/>
        </p:spPr>
        <p:txBody>
          <a:bodyPr wrap="square" rtlCol="0">
            <a:spAutoFit/>
          </a:bodyPr>
          <a:lstStyle/>
          <a:p>
            <a:r>
              <a:rPr lang="en-US" sz="1600" dirty="0">
                <a:solidFill>
                  <a:schemeClr val="bg1"/>
                </a:solidFill>
                <a:hlinkClick r:id="rId4">
                  <a:extLst>
                    <a:ext uri="{A12FA001-AC4F-418D-AE19-62706E023703}">
                      <ahyp:hlinkClr xmlns:ahyp="http://schemas.microsoft.com/office/drawing/2018/hyperlinkcolor" val="tx"/>
                    </a:ext>
                  </a:extLst>
                </a:hlinkClick>
              </a:rPr>
              <a:t>Coherence from the Students’ Perspective: Why the Vision of the Framework for K-12 Science Requires More than Simply “Combining,” Three Dimensions of Science Learning</a:t>
            </a:r>
            <a:r>
              <a:rPr lang="en-US" sz="1600" dirty="0">
                <a:solidFill>
                  <a:schemeClr val="bg1"/>
                </a:solidFill>
              </a:rPr>
              <a:t> p 5</a:t>
            </a:r>
          </a:p>
          <a:p>
            <a:endParaRPr lang="en-US" dirty="0"/>
          </a:p>
        </p:txBody>
      </p:sp>
    </p:spTree>
    <p:extLst>
      <p:ext uri="{BB962C8B-B14F-4D97-AF65-F5344CB8AC3E}">
        <p14:creationId xmlns:p14="http://schemas.microsoft.com/office/powerpoint/2010/main" val="381736266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02054-BA29-8DAF-4FA4-A4150415CCD6}"/>
              </a:ext>
            </a:extLst>
          </p:cNvPr>
          <p:cNvSpPr>
            <a:spLocks noGrp="1"/>
          </p:cNvSpPr>
          <p:nvPr>
            <p:ph type="title"/>
          </p:nvPr>
        </p:nvSpPr>
        <p:spPr>
          <a:xfrm>
            <a:off x="201385" y="223611"/>
            <a:ext cx="11789229" cy="1325563"/>
          </a:xfrm>
        </p:spPr>
        <p:txBody>
          <a:bodyPr/>
          <a:lstStyle/>
          <a:p>
            <a:r>
              <a:rPr lang="en-US">
                <a:latin typeface="+mj-lt"/>
              </a:rPr>
              <a:t>Coherence from the Students’ Perspective (2)</a:t>
            </a:r>
          </a:p>
        </p:txBody>
      </p:sp>
      <p:sp>
        <p:nvSpPr>
          <p:cNvPr id="5" name="Rectangle: Rounded Corners 4">
            <a:extLst>
              <a:ext uri="{FF2B5EF4-FFF2-40B4-BE49-F238E27FC236}">
                <a16:creationId xmlns:a16="http://schemas.microsoft.com/office/drawing/2014/main" id="{B3419FF2-2F96-35A8-E01C-C977ECA8463B}"/>
              </a:ext>
              <a:ext uri="{C183D7F6-B498-43B3-948B-1728B52AA6E4}">
                <adec:decorative xmlns:adec="http://schemas.microsoft.com/office/drawing/2017/decorative" val="1"/>
              </a:ext>
            </a:extLst>
          </p:cNvPr>
          <p:cNvSpPr/>
          <p:nvPr/>
        </p:nvSpPr>
        <p:spPr>
          <a:xfrm>
            <a:off x="949044" y="1560060"/>
            <a:ext cx="5393872" cy="3480026"/>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F1E8B82-FA34-D618-2754-E9A96905F38A}"/>
              </a:ext>
            </a:extLst>
          </p:cNvPr>
          <p:cNvSpPr>
            <a:spLocks noGrp="1"/>
          </p:cNvSpPr>
          <p:nvPr>
            <p:ph idx="1"/>
          </p:nvPr>
        </p:nvSpPr>
        <p:spPr>
          <a:xfrm>
            <a:off x="1150430" y="1799546"/>
            <a:ext cx="5192486" cy="3001054"/>
          </a:xfrm>
        </p:spPr>
        <p:txBody>
          <a:bodyPr/>
          <a:lstStyle/>
          <a:p>
            <a:pPr marL="0" indent="0">
              <a:buNone/>
            </a:pPr>
            <a:r>
              <a:rPr lang="en-US">
                <a:solidFill>
                  <a:schemeClr val="tx1"/>
                </a:solidFill>
                <a:latin typeface="+mn-lt"/>
              </a:rPr>
              <a:t>Achieving the vision of the Framework and the </a:t>
            </a:r>
            <a:r>
              <a:rPr lang="en-US" i="1">
                <a:solidFill>
                  <a:schemeClr val="tx1"/>
                </a:solidFill>
                <a:latin typeface="+mn-lt"/>
              </a:rPr>
              <a:t>KAS for Science</a:t>
            </a:r>
            <a:r>
              <a:rPr lang="en-US">
                <a:solidFill>
                  <a:schemeClr val="tx1"/>
                </a:solidFill>
                <a:latin typeface="+mn-lt"/>
              </a:rPr>
              <a:t> in classrooms requires important shifts in teaching approaches and instructional materials to support </a:t>
            </a:r>
            <a:r>
              <a:rPr lang="en-US" i="1">
                <a:solidFill>
                  <a:schemeClr val="tx1"/>
                </a:solidFill>
                <a:latin typeface="+mn-lt"/>
              </a:rPr>
              <a:t>coherence from the students’ perspective.</a:t>
            </a:r>
            <a:endParaRPr lang="en-US">
              <a:solidFill>
                <a:schemeClr val="tx1"/>
              </a:solidFill>
              <a:latin typeface="+mn-lt"/>
            </a:endParaRPr>
          </a:p>
        </p:txBody>
      </p:sp>
      <p:pic>
        <p:nvPicPr>
          <p:cNvPr id="15" name="Picture 14" descr="A magnifying glass with a black handle">
            <a:extLst>
              <a:ext uri="{FF2B5EF4-FFF2-40B4-BE49-F238E27FC236}">
                <a16:creationId xmlns:a16="http://schemas.microsoft.com/office/drawing/2014/main" id="{8BA8D180-2401-CFF2-0D66-CE725AA6DA0C}"/>
              </a:ext>
            </a:extLst>
          </p:cNvPr>
          <p:cNvPicPr>
            <a:picLocks noChangeAspect="1"/>
          </p:cNvPicPr>
          <p:nvPr/>
        </p:nvPicPr>
        <p:blipFill>
          <a:blip r:embed="rId3"/>
          <a:srcRect l="613" r="613"/>
          <a:stretch/>
        </p:blipFill>
        <p:spPr>
          <a:xfrm rot="21295709">
            <a:off x="6446676" y="914825"/>
            <a:ext cx="5709150" cy="5802196"/>
          </a:xfrm>
          <a:prstGeom prst="rect">
            <a:avLst/>
          </a:prstGeom>
        </p:spPr>
      </p:pic>
      <p:sp>
        <p:nvSpPr>
          <p:cNvPr id="4" name="TextBox 3">
            <a:extLst>
              <a:ext uri="{FF2B5EF4-FFF2-40B4-BE49-F238E27FC236}">
                <a16:creationId xmlns:a16="http://schemas.microsoft.com/office/drawing/2014/main" id="{572948A3-25D0-BE13-CBC3-3FE2C1781A41}"/>
              </a:ext>
            </a:extLst>
          </p:cNvPr>
          <p:cNvSpPr txBox="1"/>
          <p:nvPr/>
        </p:nvSpPr>
        <p:spPr>
          <a:xfrm>
            <a:off x="7352710" y="1999403"/>
            <a:ext cx="2514599" cy="2092881"/>
          </a:xfrm>
          <a:prstGeom prst="rect">
            <a:avLst/>
          </a:prstGeom>
          <a:noFill/>
        </p:spPr>
        <p:txBody>
          <a:bodyPr wrap="square" rtlCol="0">
            <a:spAutoFit/>
          </a:bodyPr>
          <a:lstStyle/>
          <a:p>
            <a:r>
              <a:rPr lang="en-US" sz="2500"/>
              <a:t>What evidence from the passage supports this claim?</a:t>
            </a:r>
          </a:p>
        </p:txBody>
      </p:sp>
    </p:spTree>
    <p:extLst>
      <p:ext uri="{BB962C8B-B14F-4D97-AF65-F5344CB8AC3E}">
        <p14:creationId xmlns:p14="http://schemas.microsoft.com/office/powerpoint/2010/main" val="292993242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9DBC9-AFD9-AEF2-E481-507100E159E4}"/>
              </a:ext>
            </a:extLst>
          </p:cNvPr>
          <p:cNvSpPr>
            <a:spLocks noGrp="1"/>
          </p:cNvSpPr>
          <p:nvPr>
            <p:ph type="title"/>
          </p:nvPr>
        </p:nvSpPr>
        <p:spPr>
          <a:xfrm>
            <a:off x="505691" y="178513"/>
            <a:ext cx="10515600" cy="1325563"/>
          </a:xfrm>
        </p:spPr>
        <p:txBody>
          <a:bodyPr/>
          <a:lstStyle/>
          <a:p>
            <a:r>
              <a:rPr lang="en-US">
                <a:latin typeface="+mj-lt"/>
              </a:rPr>
              <a:t>Storyline</a:t>
            </a:r>
          </a:p>
        </p:txBody>
      </p:sp>
      <p:pic>
        <p:nvPicPr>
          <p:cNvPr id="4" name="Picture 3" descr="This is a picture of the first page of lesson 1 from BSCS's Earth's Changing Surface Unit. ">
            <a:extLst>
              <a:ext uri="{FF2B5EF4-FFF2-40B4-BE49-F238E27FC236}">
                <a16:creationId xmlns:a16="http://schemas.microsoft.com/office/drawing/2014/main" id="{22B06580-1AC8-2569-3732-33738F2F6AAC}"/>
              </a:ext>
            </a:extLst>
          </p:cNvPr>
          <p:cNvPicPr>
            <a:picLocks noChangeAspect="1"/>
          </p:cNvPicPr>
          <p:nvPr/>
        </p:nvPicPr>
        <p:blipFill>
          <a:blip r:embed="rId3"/>
          <a:srcRect l="3831"/>
          <a:stretch/>
        </p:blipFill>
        <p:spPr>
          <a:xfrm>
            <a:off x="3042828" y="433270"/>
            <a:ext cx="8474266" cy="5201376"/>
          </a:xfrm>
          <a:prstGeom prst="rect">
            <a:avLst/>
          </a:prstGeom>
          <a:ln>
            <a:noFill/>
          </a:ln>
        </p:spPr>
      </p:pic>
      <p:sp>
        <p:nvSpPr>
          <p:cNvPr id="12" name="Rectangle: Rounded Corners 11">
            <a:extLst>
              <a:ext uri="{FF2B5EF4-FFF2-40B4-BE49-F238E27FC236}">
                <a16:creationId xmlns:a16="http://schemas.microsoft.com/office/drawing/2014/main" id="{EEBF5687-0283-C7A0-878D-C7A428680C2D}"/>
              </a:ext>
              <a:ext uri="{C183D7F6-B498-43B3-948B-1728B52AA6E4}">
                <adec:decorative xmlns:adec="http://schemas.microsoft.com/office/drawing/2017/decorative" val="1"/>
              </a:ext>
            </a:extLst>
          </p:cNvPr>
          <p:cNvSpPr/>
          <p:nvPr/>
        </p:nvSpPr>
        <p:spPr>
          <a:xfrm>
            <a:off x="10464800" y="2542990"/>
            <a:ext cx="1524000" cy="665384"/>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0" name="TextBox 9">
            <a:extLst>
              <a:ext uri="{FF2B5EF4-FFF2-40B4-BE49-F238E27FC236}">
                <a16:creationId xmlns:a16="http://schemas.microsoft.com/office/drawing/2014/main" id="{8195FF9A-3F65-7D2D-0804-90462B47A8D3}"/>
              </a:ext>
            </a:extLst>
          </p:cNvPr>
          <p:cNvSpPr txBox="1"/>
          <p:nvPr/>
        </p:nvSpPr>
        <p:spPr>
          <a:xfrm>
            <a:off x="10464800" y="2542990"/>
            <a:ext cx="1644074" cy="64633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ranklin Gothic Book" panose="020B0503020102020204"/>
                <a:ea typeface="+mn-ea"/>
                <a:cs typeface="+mn-cs"/>
              </a:rPr>
              <a:t>Lesson Focus Question</a:t>
            </a:r>
          </a:p>
        </p:txBody>
      </p:sp>
      <p:cxnSp>
        <p:nvCxnSpPr>
          <p:cNvPr id="14" name="Straight Arrow Connector 13" descr="Arrow pointing to where the lesson focus question is located on the first page of the  attached lesson plan. ">
            <a:extLst>
              <a:ext uri="{FF2B5EF4-FFF2-40B4-BE49-F238E27FC236}">
                <a16:creationId xmlns:a16="http://schemas.microsoft.com/office/drawing/2014/main" id="{F9EA9DBF-65D4-8117-47DD-6556C464F693}"/>
              </a:ext>
            </a:extLst>
          </p:cNvPr>
          <p:cNvCxnSpPr>
            <a:cxnSpLocks/>
          </p:cNvCxnSpPr>
          <p:nvPr/>
        </p:nvCxnSpPr>
        <p:spPr>
          <a:xfrm flipH="1">
            <a:off x="8574157" y="3011055"/>
            <a:ext cx="1890643" cy="804563"/>
          </a:xfrm>
          <a:prstGeom prst="straightConnector1">
            <a:avLst/>
          </a:prstGeom>
          <a:ln w="41275">
            <a:solidFill>
              <a:srgbClr val="00778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6A189FAA-6231-437D-B0D3-EB3E2D0D9EE3}"/>
              </a:ext>
              <a:ext uri="{C183D7F6-B498-43B3-948B-1728B52AA6E4}">
                <adec:decorative xmlns:adec="http://schemas.microsoft.com/office/drawing/2017/decorative" val="1"/>
              </a:ext>
            </a:extLst>
          </p:cNvPr>
          <p:cNvSpPr/>
          <p:nvPr/>
        </p:nvSpPr>
        <p:spPr>
          <a:xfrm>
            <a:off x="10400147" y="4247288"/>
            <a:ext cx="1644074" cy="1368421"/>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8" name="TextBox 17">
            <a:extLst>
              <a:ext uri="{FF2B5EF4-FFF2-40B4-BE49-F238E27FC236}">
                <a16:creationId xmlns:a16="http://schemas.microsoft.com/office/drawing/2014/main" id="{D59D204F-4B38-897B-3EEE-641FF84295B9}"/>
              </a:ext>
            </a:extLst>
          </p:cNvPr>
          <p:cNvSpPr txBox="1"/>
          <p:nvPr/>
        </p:nvSpPr>
        <p:spPr>
          <a:xfrm>
            <a:off x="10400147" y="4327342"/>
            <a:ext cx="170872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ranklin Gothic Book" panose="020B0503020102020204"/>
                <a:ea typeface="+mn-ea"/>
                <a:cs typeface="+mn-cs"/>
              </a:rPr>
              <a:t>Science ideas used to answer lesson focus question. </a:t>
            </a:r>
          </a:p>
        </p:txBody>
      </p:sp>
      <p:cxnSp>
        <p:nvCxnSpPr>
          <p:cNvPr id="20" name="Straight Arrow Connector 19" descr="Arrow pointing to where the ideal student response to the lesson focus question is located on the first page of the  attached lesson plan. ">
            <a:extLst>
              <a:ext uri="{FF2B5EF4-FFF2-40B4-BE49-F238E27FC236}">
                <a16:creationId xmlns:a16="http://schemas.microsoft.com/office/drawing/2014/main" id="{1EDC5535-BE6A-AF88-2B37-2C798749EE4B}"/>
              </a:ext>
            </a:extLst>
          </p:cNvPr>
          <p:cNvCxnSpPr>
            <a:cxnSpLocks/>
          </p:cNvCxnSpPr>
          <p:nvPr/>
        </p:nvCxnSpPr>
        <p:spPr>
          <a:xfrm flipH="1">
            <a:off x="9634330" y="5202976"/>
            <a:ext cx="765817" cy="0"/>
          </a:xfrm>
          <a:prstGeom prst="straightConnector1">
            <a:avLst/>
          </a:prstGeom>
          <a:ln w="41275">
            <a:solidFill>
              <a:srgbClr val="00778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7E57EA6F-9BDB-6293-2D2B-A8DCF755D6B0}"/>
              </a:ext>
              <a:ext uri="{C183D7F6-B498-43B3-948B-1728B52AA6E4}">
                <adec:decorative xmlns:adec="http://schemas.microsoft.com/office/drawing/2017/decorative" val="1"/>
              </a:ext>
            </a:extLst>
          </p:cNvPr>
          <p:cNvSpPr/>
          <p:nvPr/>
        </p:nvSpPr>
        <p:spPr>
          <a:xfrm>
            <a:off x="720436" y="3673050"/>
            <a:ext cx="1599196" cy="1028259"/>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2" name="Rectangle: Rounded Corners 21">
            <a:extLst>
              <a:ext uri="{FF2B5EF4-FFF2-40B4-BE49-F238E27FC236}">
                <a16:creationId xmlns:a16="http://schemas.microsoft.com/office/drawing/2014/main" id="{2651477C-71DE-7B9F-4771-2D725D305DC1}"/>
              </a:ext>
              <a:ext uri="{C183D7F6-B498-43B3-948B-1728B52AA6E4}">
                <adec:decorative xmlns:adec="http://schemas.microsoft.com/office/drawing/2017/decorative" val="1"/>
              </a:ext>
            </a:extLst>
          </p:cNvPr>
          <p:cNvSpPr/>
          <p:nvPr/>
        </p:nvSpPr>
        <p:spPr>
          <a:xfrm>
            <a:off x="218349" y="1648142"/>
            <a:ext cx="2438872" cy="1630320"/>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3" name="TextBox 22">
            <a:extLst>
              <a:ext uri="{FF2B5EF4-FFF2-40B4-BE49-F238E27FC236}">
                <a16:creationId xmlns:a16="http://schemas.microsoft.com/office/drawing/2014/main" id="{16AFAA9F-A6F0-4835-337B-5F0BE376D5D1}"/>
              </a:ext>
            </a:extLst>
          </p:cNvPr>
          <p:cNvSpPr txBox="1"/>
          <p:nvPr/>
        </p:nvSpPr>
        <p:spPr>
          <a:xfrm>
            <a:off x="858331" y="3725514"/>
            <a:ext cx="149362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ranklin Gothic Book" panose="020B0503020102020204"/>
                <a:ea typeface="+mn-ea"/>
                <a:cs typeface="+mn-cs"/>
              </a:rPr>
              <a:t>Content storyline of this lesson.</a:t>
            </a:r>
          </a:p>
        </p:txBody>
      </p:sp>
      <p:cxnSp>
        <p:nvCxnSpPr>
          <p:cNvPr id="25" name="Straight Arrow Connector 24" descr="Arrow pointing to where the content storyline of the lesson is located on the first page of the  attached lesson plan. ">
            <a:extLst>
              <a:ext uri="{FF2B5EF4-FFF2-40B4-BE49-F238E27FC236}">
                <a16:creationId xmlns:a16="http://schemas.microsoft.com/office/drawing/2014/main" id="{68CD2EEB-8EB4-C0E9-BAA0-78C2232691B0}"/>
              </a:ext>
            </a:extLst>
          </p:cNvPr>
          <p:cNvCxnSpPr>
            <a:cxnSpLocks/>
            <a:stCxn id="23" idx="3"/>
          </p:cNvCxnSpPr>
          <p:nvPr/>
        </p:nvCxnSpPr>
        <p:spPr>
          <a:xfrm>
            <a:off x="2351959" y="4187179"/>
            <a:ext cx="904909" cy="229067"/>
          </a:xfrm>
          <a:prstGeom prst="straightConnector1">
            <a:avLst/>
          </a:prstGeom>
          <a:ln w="41275">
            <a:solidFill>
              <a:srgbClr val="00778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3D05AED-B642-8BD9-FB32-F049E50348F0}"/>
              </a:ext>
            </a:extLst>
          </p:cNvPr>
          <p:cNvSpPr txBox="1"/>
          <p:nvPr/>
        </p:nvSpPr>
        <p:spPr>
          <a:xfrm>
            <a:off x="311529" y="1731046"/>
            <a:ext cx="2509211"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ranklin Gothic Book" panose="020B0503020102020204"/>
                <a:ea typeface="+mn-ea"/>
                <a:cs typeface="+mn-cs"/>
              </a:rPr>
              <a:t>Lesson Main Learning Goal, Science and Engineering Practices and Crosscutting Concepts</a:t>
            </a:r>
          </a:p>
        </p:txBody>
      </p:sp>
      <p:cxnSp>
        <p:nvCxnSpPr>
          <p:cNvPr id="28" name="Straight Arrow Connector 27" descr="Arrow pointing to where the lesson main learning goal is located on the first page of the  attached lesson plan. ">
            <a:extLst>
              <a:ext uri="{FF2B5EF4-FFF2-40B4-BE49-F238E27FC236}">
                <a16:creationId xmlns:a16="http://schemas.microsoft.com/office/drawing/2014/main" id="{9E6A2176-2DDE-FDE0-2189-ACAFCDDD3CE4}"/>
              </a:ext>
              <a:ext uri="{C183D7F6-B498-43B3-948B-1728B52AA6E4}">
                <adec:decorative xmlns:adec="http://schemas.microsoft.com/office/drawing/2017/decorative" val="0"/>
              </a:ext>
            </a:extLst>
          </p:cNvPr>
          <p:cNvCxnSpPr>
            <a:cxnSpLocks/>
            <a:stCxn id="22" idx="3"/>
          </p:cNvCxnSpPr>
          <p:nvPr/>
        </p:nvCxnSpPr>
        <p:spPr>
          <a:xfrm flipV="1">
            <a:off x="2657221" y="2392506"/>
            <a:ext cx="581174" cy="70796"/>
          </a:xfrm>
          <a:prstGeom prst="straightConnector1">
            <a:avLst/>
          </a:prstGeom>
          <a:ln w="41275">
            <a:solidFill>
              <a:srgbClr val="00778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descr="Arrow pointing to where the science and engineering practices are located on the first page of the  attached lesson plan. ">
            <a:extLst>
              <a:ext uri="{FF2B5EF4-FFF2-40B4-BE49-F238E27FC236}">
                <a16:creationId xmlns:a16="http://schemas.microsoft.com/office/drawing/2014/main" id="{4584C627-7842-2DED-385A-1F5A5952186E}"/>
              </a:ext>
            </a:extLst>
          </p:cNvPr>
          <p:cNvCxnSpPr>
            <a:cxnSpLocks/>
            <a:stCxn id="22" idx="3"/>
          </p:cNvCxnSpPr>
          <p:nvPr/>
        </p:nvCxnSpPr>
        <p:spPr>
          <a:xfrm>
            <a:off x="2657221" y="2463302"/>
            <a:ext cx="599647" cy="187832"/>
          </a:xfrm>
          <a:prstGeom prst="straightConnector1">
            <a:avLst/>
          </a:prstGeom>
          <a:ln w="41275">
            <a:solidFill>
              <a:srgbClr val="00778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descr="Arrow pointing to where the crosscutting concepts are located on the first page of the  attached lesson plan. ">
            <a:extLst>
              <a:ext uri="{FF2B5EF4-FFF2-40B4-BE49-F238E27FC236}">
                <a16:creationId xmlns:a16="http://schemas.microsoft.com/office/drawing/2014/main" id="{4FDF799A-1014-AA56-DA21-9D12937D75A7}"/>
              </a:ext>
            </a:extLst>
          </p:cNvPr>
          <p:cNvCxnSpPr>
            <a:cxnSpLocks/>
            <a:stCxn id="22" idx="3"/>
          </p:cNvCxnSpPr>
          <p:nvPr/>
        </p:nvCxnSpPr>
        <p:spPr>
          <a:xfrm>
            <a:off x="2657221" y="2463302"/>
            <a:ext cx="599647" cy="680232"/>
          </a:xfrm>
          <a:prstGeom prst="straightConnector1">
            <a:avLst/>
          </a:prstGeom>
          <a:ln w="41275">
            <a:solidFill>
              <a:srgbClr val="00757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8047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643BF-2FA5-68CD-08D9-380AD2DB1082}"/>
              </a:ext>
            </a:extLst>
          </p:cNvPr>
          <p:cNvSpPr>
            <a:spLocks noGrp="1"/>
          </p:cNvSpPr>
          <p:nvPr>
            <p:ph type="title"/>
          </p:nvPr>
        </p:nvSpPr>
        <p:spPr>
          <a:xfrm>
            <a:off x="838200" y="466725"/>
            <a:ext cx="10515600" cy="1325563"/>
          </a:xfrm>
        </p:spPr>
        <p:txBody>
          <a:bodyPr/>
          <a:lstStyle/>
          <a:p>
            <a:r>
              <a:rPr lang="en-US">
                <a:latin typeface="+mj-lt"/>
              </a:rPr>
              <a:t>Team Share-Out</a:t>
            </a:r>
          </a:p>
        </p:txBody>
      </p:sp>
      <p:sp>
        <p:nvSpPr>
          <p:cNvPr id="3" name="Content Placeholder 2">
            <a:extLst>
              <a:ext uri="{FF2B5EF4-FFF2-40B4-BE49-F238E27FC236}">
                <a16:creationId xmlns:a16="http://schemas.microsoft.com/office/drawing/2014/main" id="{36C7876C-4555-06A6-21C2-8464AB5C6F51}"/>
              </a:ext>
            </a:extLst>
          </p:cNvPr>
          <p:cNvSpPr>
            <a:spLocks noGrp="1"/>
          </p:cNvSpPr>
          <p:nvPr>
            <p:ph idx="1"/>
          </p:nvPr>
        </p:nvSpPr>
        <p:spPr>
          <a:xfrm>
            <a:off x="838200" y="2001409"/>
            <a:ext cx="9804400" cy="4150153"/>
          </a:xfrm>
        </p:spPr>
        <p:txBody>
          <a:bodyPr/>
          <a:lstStyle/>
          <a:p>
            <a:pPr marL="0" indent="0">
              <a:buNone/>
            </a:pPr>
            <a:r>
              <a:rPr lang="en-US" b="1" u="sng">
                <a:latin typeface="+mn-lt"/>
              </a:rPr>
              <a:t>Single Round Robin:</a:t>
            </a:r>
          </a:p>
          <a:p>
            <a:pPr lvl="1">
              <a:buFont typeface="Wingdings" panose="05000000000000000000" pitchFamily="2" charset="2"/>
              <a:buChar char="§"/>
            </a:pPr>
            <a:r>
              <a:rPr lang="en-US">
                <a:latin typeface="+mn-lt"/>
              </a:rPr>
              <a:t>Break into small groups. </a:t>
            </a:r>
          </a:p>
          <a:p>
            <a:pPr lvl="1">
              <a:buFont typeface="Wingdings" panose="05000000000000000000" pitchFamily="2" charset="2"/>
              <a:buChar char="§"/>
            </a:pPr>
            <a:r>
              <a:rPr lang="en-US">
                <a:latin typeface="+mn-lt"/>
              </a:rPr>
              <a:t>Each person will share their case for phenomena-based instruction</a:t>
            </a:r>
          </a:p>
          <a:p>
            <a:pPr marL="0" indent="0">
              <a:buNone/>
            </a:pPr>
            <a:endParaRPr lang="en-US">
              <a:latin typeface="+mn-lt"/>
            </a:endParaRPr>
          </a:p>
          <a:p>
            <a:pPr marL="0" indent="0">
              <a:buNone/>
            </a:pPr>
            <a:r>
              <a:rPr lang="en-US" b="1" u="sng">
                <a:latin typeface="+mn-lt"/>
              </a:rPr>
              <a:t>Small Group Discussion:</a:t>
            </a:r>
          </a:p>
          <a:p>
            <a:pPr marL="457200" lvl="1" indent="0">
              <a:buNone/>
            </a:pPr>
            <a:r>
              <a:rPr lang="en-US">
                <a:latin typeface="+mn-lt"/>
              </a:rPr>
              <a:t>Considering the article and the various cases just made from it, what are you now thinking about the importance of phenomena-based instruction?</a:t>
            </a:r>
          </a:p>
        </p:txBody>
      </p:sp>
      <p:pic>
        <p:nvPicPr>
          <p:cNvPr id="16" name="Picture 15">
            <a:extLst>
              <a:ext uri="{FF2B5EF4-FFF2-40B4-BE49-F238E27FC236}">
                <a16:creationId xmlns:a16="http://schemas.microsoft.com/office/drawing/2014/main" id="{85997C51-638D-AC96-3248-E2C097828E16}"/>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151083" y="54403"/>
            <a:ext cx="2986024" cy="2777697"/>
          </a:xfrm>
          <a:prstGeom prst="rect">
            <a:avLst/>
          </a:prstGeom>
        </p:spPr>
      </p:pic>
    </p:spTree>
    <p:extLst>
      <p:ext uri="{BB962C8B-B14F-4D97-AF65-F5344CB8AC3E}">
        <p14:creationId xmlns:p14="http://schemas.microsoft.com/office/powerpoint/2010/main" val="62303534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57B77-E0E3-8398-C926-75947C906904}"/>
              </a:ext>
            </a:extLst>
          </p:cNvPr>
          <p:cNvSpPr>
            <a:spLocks noGrp="1"/>
          </p:cNvSpPr>
          <p:nvPr>
            <p:ph type="title"/>
          </p:nvPr>
        </p:nvSpPr>
        <p:spPr>
          <a:xfrm>
            <a:off x="426112" y="87741"/>
            <a:ext cx="10515600" cy="1325563"/>
          </a:xfrm>
        </p:spPr>
        <p:txBody>
          <a:bodyPr/>
          <a:lstStyle/>
          <a:p>
            <a:r>
              <a:rPr lang="en-US">
                <a:latin typeface="+mj-lt"/>
              </a:rPr>
              <a:t>Storyline (2)</a:t>
            </a:r>
          </a:p>
        </p:txBody>
      </p:sp>
      <p:pic>
        <p:nvPicPr>
          <p:cNvPr id="5" name="Picture 4" descr="This is an image of the general outline of lesson 1 from Earth's Changing Surface Unit.&#10;">
            <a:extLst>
              <a:ext uri="{FF2B5EF4-FFF2-40B4-BE49-F238E27FC236}">
                <a16:creationId xmlns:a16="http://schemas.microsoft.com/office/drawing/2014/main" id="{DA3ACD02-7154-0476-FEFC-6A234E0DA94C}"/>
              </a:ext>
            </a:extLst>
          </p:cNvPr>
          <p:cNvPicPr>
            <a:picLocks noChangeAspect="1"/>
          </p:cNvPicPr>
          <p:nvPr/>
        </p:nvPicPr>
        <p:blipFill>
          <a:blip r:embed="rId3"/>
          <a:srcRect/>
          <a:stretch/>
        </p:blipFill>
        <p:spPr>
          <a:xfrm>
            <a:off x="4808225" y="867945"/>
            <a:ext cx="6957663" cy="4589261"/>
          </a:xfrm>
          <a:prstGeom prst="rect">
            <a:avLst/>
          </a:prstGeom>
        </p:spPr>
      </p:pic>
      <p:sp>
        <p:nvSpPr>
          <p:cNvPr id="6" name="Rectangle: Rounded Corners 5">
            <a:extLst>
              <a:ext uri="{FF2B5EF4-FFF2-40B4-BE49-F238E27FC236}">
                <a16:creationId xmlns:a16="http://schemas.microsoft.com/office/drawing/2014/main" id="{FFD7A25D-C0A9-C1E3-40F1-507903B0E068}"/>
              </a:ext>
              <a:ext uri="{C183D7F6-B498-43B3-948B-1728B52AA6E4}">
                <adec:decorative xmlns:adec="http://schemas.microsoft.com/office/drawing/2017/decorative" val="1"/>
              </a:ext>
            </a:extLst>
          </p:cNvPr>
          <p:cNvSpPr/>
          <p:nvPr/>
        </p:nvSpPr>
        <p:spPr>
          <a:xfrm>
            <a:off x="4741925" y="107422"/>
            <a:ext cx="1955563" cy="594412"/>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9" name="TextBox 8">
            <a:extLst>
              <a:ext uri="{FF2B5EF4-FFF2-40B4-BE49-F238E27FC236}">
                <a16:creationId xmlns:a16="http://schemas.microsoft.com/office/drawing/2014/main" id="{5876CCCA-47C4-0108-1923-1D64F6C99136}"/>
              </a:ext>
            </a:extLst>
          </p:cNvPr>
          <p:cNvSpPr txBox="1"/>
          <p:nvPr/>
        </p:nvSpPr>
        <p:spPr>
          <a:xfrm>
            <a:off x="4810806" y="81463"/>
            <a:ext cx="18866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ranklin Gothic Book" panose="020B0503020102020204"/>
                <a:ea typeface="+mn-ea"/>
                <a:cs typeface="+mn-cs"/>
              </a:rPr>
              <a:t>General Outline of Lesson </a:t>
            </a:r>
          </a:p>
        </p:txBody>
      </p:sp>
      <p:cxnSp>
        <p:nvCxnSpPr>
          <p:cNvPr id="15" name="Straight Arrow Connector 14" descr="Arrow pointing to where the general outline of the lesson is located on the general outline.">
            <a:extLst>
              <a:ext uri="{FF2B5EF4-FFF2-40B4-BE49-F238E27FC236}">
                <a16:creationId xmlns:a16="http://schemas.microsoft.com/office/drawing/2014/main" id="{71EB9AA7-72E7-6FD1-44DE-7DADFB933E9A}"/>
              </a:ext>
            </a:extLst>
          </p:cNvPr>
          <p:cNvCxnSpPr>
            <a:cxnSpLocks/>
          </p:cNvCxnSpPr>
          <p:nvPr/>
        </p:nvCxnSpPr>
        <p:spPr>
          <a:xfrm>
            <a:off x="6343625" y="701834"/>
            <a:ext cx="0" cy="483696"/>
          </a:xfrm>
          <a:prstGeom prst="straightConnector1">
            <a:avLst/>
          </a:prstGeom>
          <a:ln w="41275">
            <a:solidFill>
              <a:srgbClr val="00778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5DA33A5-8347-F2FC-270E-834FB30B38F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19390" y="58099"/>
            <a:ext cx="4546498" cy="731896"/>
          </a:xfrm>
          <a:prstGeom prst="rect">
            <a:avLst/>
          </a:prstGeom>
        </p:spPr>
      </p:pic>
      <p:sp>
        <p:nvSpPr>
          <p:cNvPr id="10" name="TextBox 9">
            <a:extLst>
              <a:ext uri="{FF2B5EF4-FFF2-40B4-BE49-F238E27FC236}">
                <a16:creationId xmlns:a16="http://schemas.microsoft.com/office/drawing/2014/main" id="{C763A7A2-7724-93B7-965F-231E13794EAF}"/>
              </a:ext>
            </a:extLst>
          </p:cNvPr>
          <p:cNvSpPr txBox="1"/>
          <p:nvPr/>
        </p:nvSpPr>
        <p:spPr>
          <a:xfrm>
            <a:off x="7319089" y="272530"/>
            <a:ext cx="43749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ranklin Gothic Book" panose="020B0503020102020204"/>
                <a:ea typeface="+mn-ea"/>
                <a:cs typeface="+mn-cs"/>
              </a:rPr>
              <a:t>How the science content storyline develops</a:t>
            </a:r>
          </a:p>
        </p:txBody>
      </p:sp>
      <p:cxnSp>
        <p:nvCxnSpPr>
          <p:cNvPr id="16" name="Straight Arrow Connector 15" descr="Arrow pointing to which column outlines how the science content storyline develops on the general outline page.">
            <a:extLst>
              <a:ext uri="{FF2B5EF4-FFF2-40B4-BE49-F238E27FC236}">
                <a16:creationId xmlns:a16="http://schemas.microsoft.com/office/drawing/2014/main" id="{005541CB-60A8-D3C7-C4CF-F22E1880D49C}"/>
              </a:ext>
            </a:extLst>
          </p:cNvPr>
          <p:cNvCxnSpPr/>
          <p:nvPr/>
        </p:nvCxnSpPr>
        <p:spPr>
          <a:xfrm>
            <a:off x="9843096" y="789995"/>
            <a:ext cx="0" cy="1330780"/>
          </a:xfrm>
          <a:prstGeom prst="straightConnector1">
            <a:avLst/>
          </a:prstGeom>
          <a:ln w="41275">
            <a:solidFill>
              <a:srgbClr val="00778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762EF22-55F4-CAB8-B079-D225C300C73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478409" y="1322647"/>
            <a:ext cx="1950533" cy="1200329"/>
          </a:xfrm>
          <a:prstGeom prst="rect">
            <a:avLst/>
          </a:prstGeom>
        </p:spPr>
      </p:pic>
      <p:sp>
        <p:nvSpPr>
          <p:cNvPr id="11" name="TextBox 10">
            <a:extLst>
              <a:ext uri="{FF2B5EF4-FFF2-40B4-BE49-F238E27FC236}">
                <a16:creationId xmlns:a16="http://schemas.microsoft.com/office/drawing/2014/main" id="{54AC6E65-968E-6965-DCE6-C209FFEA1DAF}"/>
              </a:ext>
            </a:extLst>
          </p:cNvPr>
          <p:cNvSpPr txBox="1"/>
          <p:nvPr/>
        </p:nvSpPr>
        <p:spPr>
          <a:xfrm>
            <a:off x="1683027" y="1500102"/>
            <a:ext cx="1797050" cy="9562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ranklin Gothic Book" panose="020B0503020102020204"/>
                <a:ea typeface="+mn-ea"/>
                <a:cs typeface="+mn-cs"/>
              </a:rPr>
              <a:t>Navigation to link lessons together</a:t>
            </a:r>
          </a:p>
        </p:txBody>
      </p:sp>
      <p:cxnSp>
        <p:nvCxnSpPr>
          <p:cNvPr id="22" name="Straight Arrow Connector 21">
            <a:extLst>
              <a:ext uri="{FF2B5EF4-FFF2-40B4-BE49-F238E27FC236}">
                <a16:creationId xmlns:a16="http://schemas.microsoft.com/office/drawing/2014/main" id="{E0C33E5B-CB94-A647-85BE-DAD20E6DF96C}"/>
              </a:ext>
              <a:ext uri="{C183D7F6-B498-43B3-948B-1728B52AA6E4}">
                <adec:decorative xmlns:adec="http://schemas.microsoft.com/office/drawing/2017/decorative" val="1"/>
              </a:ext>
            </a:extLst>
          </p:cNvPr>
          <p:cNvCxnSpPr>
            <a:cxnSpLocks/>
          </p:cNvCxnSpPr>
          <p:nvPr/>
        </p:nvCxnSpPr>
        <p:spPr>
          <a:xfrm>
            <a:off x="3401200" y="2044839"/>
            <a:ext cx="2045705" cy="2566918"/>
          </a:xfrm>
          <a:prstGeom prst="straightConnector1">
            <a:avLst/>
          </a:prstGeom>
          <a:ln w="41275">
            <a:solidFill>
              <a:srgbClr val="00778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descr="Arrow pointing to where navigation is located to link lessons together on the general outline.">
            <a:extLst>
              <a:ext uri="{FF2B5EF4-FFF2-40B4-BE49-F238E27FC236}">
                <a16:creationId xmlns:a16="http://schemas.microsoft.com/office/drawing/2014/main" id="{60A8AC23-D854-B202-BF13-B3D91D2CC800}"/>
              </a:ext>
            </a:extLst>
          </p:cNvPr>
          <p:cNvCxnSpPr>
            <a:cxnSpLocks/>
          </p:cNvCxnSpPr>
          <p:nvPr/>
        </p:nvCxnSpPr>
        <p:spPr>
          <a:xfrm flipV="1">
            <a:off x="3401200" y="1500102"/>
            <a:ext cx="2045705" cy="526417"/>
          </a:xfrm>
          <a:prstGeom prst="straightConnector1">
            <a:avLst/>
          </a:prstGeom>
          <a:ln w="41275">
            <a:solidFill>
              <a:srgbClr val="00778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21B89433-EDBC-4788-9AC8-2E5B1EC17BE8}"/>
              </a:ext>
            </a:extLst>
          </p:cNvPr>
          <p:cNvSpPr txBox="1"/>
          <p:nvPr/>
        </p:nvSpPr>
        <p:spPr>
          <a:xfrm>
            <a:off x="426112" y="2742675"/>
            <a:ext cx="3778059"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black"/>
                </a:solidFill>
                <a:effectLst/>
                <a:uLnTx/>
                <a:uFillTx/>
                <a:latin typeface="Franklin Gothic Book" panose="020B0503020102020204"/>
                <a:ea typeface="+mn-ea"/>
                <a:cs typeface="+mn-cs"/>
              </a:rPr>
              <a:t>The teacher guide continues after this page giving details on the following: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Franklin Gothic Book" panose="020B0503020102020204"/>
                <a:ea typeface="+mn-ea"/>
                <a:cs typeface="+mn-cs"/>
              </a:rPr>
              <a:t>Phase of lesson and how the science content storyline develops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Franklin Gothic Book" panose="020B0503020102020204"/>
                <a:ea typeface="+mn-ea"/>
                <a:cs typeface="+mn-cs"/>
              </a:rPr>
              <a:t>Teacher talk and questions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Franklin Gothic Book" panose="020B0503020102020204"/>
                <a:ea typeface="+mn-ea"/>
                <a:cs typeface="+mn-cs"/>
              </a:rPr>
              <a:t>Possible student and teacher dialogue</a:t>
            </a:r>
          </a:p>
        </p:txBody>
      </p:sp>
    </p:spTree>
    <p:extLst>
      <p:ext uri="{BB962C8B-B14F-4D97-AF65-F5344CB8AC3E}">
        <p14:creationId xmlns:p14="http://schemas.microsoft.com/office/powerpoint/2010/main" val="40057522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F5F34-148E-D091-A5A8-DBC31C24B784}"/>
              </a:ext>
            </a:extLst>
          </p:cNvPr>
          <p:cNvSpPr>
            <a:spLocks noGrp="1"/>
          </p:cNvSpPr>
          <p:nvPr>
            <p:ph type="title"/>
          </p:nvPr>
        </p:nvSpPr>
        <p:spPr>
          <a:xfrm>
            <a:off x="180756" y="0"/>
            <a:ext cx="12192000" cy="1325563"/>
          </a:xfrm>
        </p:spPr>
        <p:txBody>
          <a:bodyPr/>
          <a:lstStyle/>
          <a:p>
            <a:r>
              <a:rPr lang="en-US">
                <a:latin typeface="+mn-lt"/>
              </a:rPr>
              <a:t>The Conceptual Story from Different Perspectives</a:t>
            </a:r>
          </a:p>
        </p:txBody>
      </p:sp>
      <p:sp>
        <p:nvSpPr>
          <p:cNvPr id="3" name="Content Placeholder 2">
            <a:extLst>
              <a:ext uri="{FF2B5EF4-FFF2-40B4-BE49-F238E27FC236}">
                <a16:creationId xmlns:a16="http://schemas.microsoft.com/office/drawing/2014/main" id="{8F6668A1-7719-14B9-B5AC-251773F56395}"/>
              </a:ext>
            </a:extLst>
          </p:cNvPr>
          <p:cNvSpPr>
            <a:spLocks noGrp="1"/>
          </p:cNvSpPr>
          <p:nvPr>
            <p:ph idx="1"/>
          </p:nvPr>
        </p:nvSpPr>
        <p:spPr>
          <a:xfrm>
            <a:off x="1475270" y="1253988"/>
            <a:ext cx="9602972" cy="457200"/>
          </a:xfrm>
        </p:spPr>
        <p:txBody>
          <a:bodyPr>
            <a:normAutofit fontScale="85000" lnSpcReduction="10000"/>
          </a:bodyPr>
          <a:lstStyle/>
          <a:p>
            <a:pPr marL="0" indent="0">
              <a:buNone/>
            </a:pPr>
            <a:r>
              <a:rPr lang="en-US">
                <a:latin typeface="+mn-lt"/>
              </a:rPr>
              <a:t>We will make 2 passes through each lesson to tell the conceptual story.</a:t>
            </a:r>
          </a:p>
        </p:txBody>
      </p:sp>
      <p:sp>
        <p:nvSpPr>
          <p:cNvPr id="12" name="TextBox 11">
            <a:extLst>
              <a:ext uri="{FF2B5EF4-FFF2-40B4-BE49-F238E27FC236}">
                <a16:creationId xmlns:a16="http://schemas.microsoft.com/office/drawing/2014/main" id="{2F80A9C2-BBB7-75EA-9A90-362017B80116}"/>
              </a:ext>
            </a:extLst>
          </p:cNvPr>
          <p:cNvSpPr txBox="1"/>
          <p:nvPr/>
        </p:nvSpPr>
        <p:spPr>
          <a:xfrm>
            <a:off x="758029" y="1822335"/>
            <a:ext cx="5157216" cy="3776472"/>
          </a:xfrm>
          <a:prstGeom prst="rect">
            <a:avLst/>
          </a:prstGeom>
          <a:noFill/>
          <a:ln>
            <a:solidFill>
              <a:srgbClr val="102649"/>
            </a:solidFill>
          </a:ln>
        </p:spPr>
        <p:txBody>
          <a:bodyPr wrap="square" rtlCol="0">
            <a:spAutoFit/>
          </a:bodyPr>
          <a:lstStyle/>
          <a:p>
            <a:pPr algn="ctr"/>
            <a:r>
              <a:rPr lang="en-US" sz="2400" b="1">
                <a:cs typeface="Arial" panose="020B0604020202020204" pitchFamily="34" charset="0"/>
              </a:rPr>
              <a:t>1</a:t>
            </a:r>
            <a:r>
              <a:rPr lang="en-US" sz="2400" b="1" baseline="30000">
                <a:cs typeface="Arial" panose="020B0604020202020204" pitchFamily="34" charset="0"/>
              </a:rPr>
              <a:t>st</a:t>
            </a:r>
            <a:r>
              <a:rPr lang="en-US" sz="2400" b="1">
                <a:cs typeface="Arial" panose="020B0604020202020204" pitchFamily="34" charset="0"/>
              </a:rPr>
              <a:t> Pass: Student Hat</a:t>
            </a:r>
          </a:p>
          <a:p>
            <a:endParaRPr lang="en-US" sz="2400" b="1">
              <a:cs typeface="Arial" panose="020B0604020202020204" pitchFamily="34" charset="0"/>
            </a:endParaRPr>
          </a:p>
          <a:p>
            <a:endParaRPr lang="en-US" sz="2400" b="1">
              <a:cs typeface="Arial" panose="020B0604020202020204" pitchFamily="34" charset="0"/>
            </a:endParaRPr>
          </a:p>
          <a:p>
            <a:endParaRPr lang="en-US" sz="2400" b="1">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We will…</a:t>
            </a:r>
            <a:endParaRPr kumimoji="0" lang="en-US" sz="2400" b="1"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2000"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focus</a:t>
            </a:r>
            <a:r>
              <a:rPr kumimoji="0" lang="en-US" sz="2000" b="0"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 on how </a:t>
            </a:r>
            <a:r>
              <a:rPr kumimoji="0" lang="en-US" sz="2000" b="1"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students’ ideas </a:t>
            </a:r>
            <a:r>
              <a:rPr kumimoji="0" lang="en-US" sz="2000" b="0"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grow and change as they make sense of the phenomenon.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understand</a:t>
            </a:r>
            <a:r>
              <a:rPr kumimoji="0" lang="en-US" sz="2000" b="0"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 what drives </a:t>
            </a:r>
            <a:r>
              <a:rPr kumimoji="0" lang="en-US" sz="2000" b="1"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students’ motivation </a:t>
            </a:r>
            <a:r>
              <a:rPr kumimoji="0" lang="en-US" sz="2000" b="0"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to keep learning. </a:t>
            </a:r>
          </a:p>
        </p:txBody>
      </p:sp>
      <p:pic>
        <p:nvPicPr>
          <p:cNvPr id="4" name="Picture 3" descr="The read and white baseball hat shows thinking is in the student hat. ">
            <a:extLst>
              <a:ext uri="{FF2B5EF4-FFF2-40B4-BE49-F238E27FC236}">
                <a16:creationId xmlns:a16="http://schemas.microsoft.com/office/drawing/2014/main" id="{12BC3C49-ECC9-8D0C-73BA-8F5F146D746B}"/>
              </a:ext>
            </a:extLst>
          </p:cNvPr>
          <p:cNvPicPr>
            <a:picLocks noChangeAspect="1"/>
          </p:cNvPicPr>
          <p:nvPr/>
        </p:nvPicPr>
        <p:blipFill>
          <a:blip r:embed="rId3"/>
          <a:stretch>
            <a:fillRect/>
          </a:stretch>
        </p:blipFill>
        <p:spPr>
          <a:xfrm>
            <a:off x="2724418" y="2394914"/>
            <a:ext cx="1224437" cy="874598"/>
          </a:xfrm>
          <a:prstGeom prst="rect">
            <a:avLst/>
          </a:prstGeom>
        </p:spPr>
      </p:pic>
      <p:sp>
        <p:nvSpPr>
          <p:cNvPr id="11" name="TextBox 10">
            <a:extLst>
              <a:ext uri="{FF2B5EF4-FFF2-40B4-BE49-F238E27FC236}">
                <a16:creationId xmlns:a16="http://schemas.microsoft.com/office/drawing/2014/main" id="{A218632F-B3C3-8561-C5F1-12371D181FE8}"/>
              </a:ext>
            </a:extLst>
          </p:cNvPr>
          <p:cNvSpPr txBox="1"/>
          <p:nvPr/>
        </p:nvSpPr>
        <p:spPr>
          <a:xfrm>
            <a:off x="6273788" y="1822335"/>
            <a:ext cx="5160183" cy="3775393"/>
          </a:xfrm>
          <a:prstGeom prst="rect">
            <a:avLst/>
          </a:prstGeom>
          <a:noFill/>
          <a:ln>
            <a:solidFill>
              <a:srgbClr val="102649"/>
            </a:solidFill>
          </a:ln>
        </p:spPr>
        <p:txBody>
          <a:bodyPr wrap="square" rtlCol="0">
            <a:spAutoFit/>
          </a:bodyPr>
          <a:lstStyle/>
          <a:p>
            <a:pPr algn="ctr"/>
            <a:r>
              <a:rPr lang="en-US" sz="2400" b="1">
                <a:cs typeface="Arial" panose="020B0604020202020204" pitchFamily="34" charset="0"/>
              </a:rPr>
              <a:t>2</a:t>
            </a:r>
            <a:r>
              <a:rPr lang="en-US" sz="2400" b="1" baseline="30000">
                <a:cs typeface="Arial" panose="020B0604020202020204" pitchFamily="34" charset="0"/>
              </a:rPr>
              <a:t>nd</a:t>
            </a:r>
            <a:r>
              <a:rPr lang="en-US" sz="2400" b="1">
                <a:cs typeface="Arial" panose="020B0604020202020204" pitchFamily="34" charset="0"/>
              </a:rPr>
              <a:t> Pass: Teacher Hat</a:t>
            </a:r>
          </a:p>
          <a:p>
            <a:endParaRPr lang="en-US" sz="2400" b="1">
              <a:cs typeface="Arial" panose="020B0604020202020204" pitchFamily="34" charset="0"/>
            </a:endParaRPr>
          </a:p>
          <a:p>
            <a:endParaRPr lang="en-US" sz="2400" b="1">
              <a:cs typeface="Arial" panose="020B0604020202020204" pitchFamily="34" charset="0"/>
            </a:endParaRPr>
          </a:p>
          <a:p>
            <a:endParaRPr lang="en-US" sz="2400" b="1">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We will…</a:t>
            </a:r>
            <a:endParaRPr kumimoji="0" lang="en-US" sz="2000" b="0"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endParaRPr>
          </a:p>
          <a:p>
            <a:pPr marL="285750" indent="-285750">
              <a:spcAft>
                <a:spcPts val="400"/>
              </a:spcAft>
              <a:buFont typeface="Arial" panose="020B0604020202020204" pitchFamily="34" charset="0"/>
              <a:buChar char="•"/>
              <a:defRPr/>
            </a:pPr>
            <a:r>
              <a:rPr lang="en-US" sz="2000"/>
              <a:t>examine how lessons within a unit form a </a:t>
            </a:r>
            <a:r>
              <a:rPr lang="en-US" sz="2000" b="1"/>
              <a:t>cohesive story </a:t>
            </a:r>
            <a:r>
              <a:rPr lang="en-US" sz="2000"/>
              <a:t>to help make sense of the anchoring phenomenon. </a:t>
            </a:r>
          </a:p>
          <a:p>
            <a:pPr marL="285750" indent="-285750">
              <a:spcAft>
                <a:spcPts val="400"/>
              </a:spcAft>
              <a:buFont typeface="Arial" panose="020B0604020202020204" pitchFamily="34" charset="0"/>
              <a:buChar char="•"/>
              <a:defRPr/>
            </a:pPr>
            <a:r>
              <a:rPr kumimoji="0" lang="en-US" sz="2000" b="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focus on the </a:t>
            </a:r>
            <a:r>
              <a:rPr kumimoji="0" lang="en-US" sz="2000" b="1"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three dimensionality </a:t>
            </a:r>
            <a:r>
              <a:rPr kumimoji="0" lang="en-US" sz="2000" b="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of the lessons using the </a:t>
            </a:r>
            <a:r>
              <a:rPr kumimoji="0" lang="en-US" sz="2000" b="0" i="1"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Kentucky Academic Standards for Science.</a:t>
            </a:r>
          </a:p>
        </p:txBody>
      </p:sp>
      <p:pic>
        <p:nvPicPr>
          <p:cNvPr id="5" name="Picture 4" descr="This graduation cap to shows thinking is in the teacher hat. ">
            <a:extLst>
              <a:ext uri="{FF2B5EF4-FFF2-40B4-BE49-F238E27FC236}">
                <a16:creationId xmlns:a16="http://schemas.microsoft.com/office/drawing/2014/main" id="{BE78E5D2-4A12-BE8C-9FF5-93357950CFA8}"/>
              </a:ext>
            </a:extLst>
          </p:cNvPr>
          <p:cNvPicPr>
            <a:picLocks noChangeAspect="1"/>
          </p:cNvPicPr>
          <p:nvPr/>
        </p:nvPicPr>
        <p:blipFill>
          <a:blip r:embed="rId4"/>
          <a:stretch>
            <a:fillRect/>
          </a:stretch>
        </p:blipFill>
        <p:spPr>
          <a:xfrm>
            <a:off x="8361199" y="2394914"/>
            <a:ext cx="1365504" cy="877824"/>
          </a:xfrm>
          <a:prstGeom prst="rect">
            <a:avLst/>
          </a:prstGeom>
        </p:spPr>
      </p:pic>
    </p:spTree>
    <p:extLst>
      <p:ext uri="{BB962C8B-B14F-4D97-AF65-F5344CB8AC3E}">
        <p14:creationId xmlns:p14="http://schemas.microsoft.com/office/powerpoint/2010/main" val="48227325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AF4AF-8D83-29D1-1F4C-C6C2E217850F}"/>
              </a:ext>
            </a:extLst>
          </p:cNvPr>
          <p:cNvSpPr>
            <a:spLocks noGrp="1"/>
          </p:cNvSpPr>
          <p:nvPr>
            <p:ph type="title"/>
          </p:nvPr>
        </p:nvSpPr>
        <p:spPr>
          <a:xfrm>
            <a:off x="606972" y="178183"/>
            <a:ext cx="10604500" cy="1325563"/>
          </a:xfrm>
        </p:spPr>
        <p:txBody>
          <a:bodyPr/>
          <a:lstStyle/>
          <a:p>
            <a:r>
              <a:rPr lang="en-US">
                <a:latin typeface="+mj-lt"/>
              </a:rPr>
              <a:t>First Pass: Building the Conceptual Story</a:t>
            </a:r>
          </a:p>
        </p:txBody>
      </p:sp>
      <p:sp>
        <p:nvSpPr>
          <p:cNvPr id="3" name="Content Placeholder 2">
            <a:extLst>
              <a:ext uri="{FF2B5EF4-FFF2-40B4-BE49-F238E27FC236}">
                <a16:creationId xmlns:a16="http://schemas.microsoft.com/office/drawing/2014/main" id="{86CDC0C4-22A1-B27E-F2AD-1C967B800251}"/>
              </a:ext>
            </a:extLst>
          </p:cNvPr>
          <p:cNvSpPr>
            <a:spLocks noGrp="1"/>
          </p:cNvSpPr>
          <p:nvPr>
            <p:ph idx="1"/>
          </p:nvPr>
        </p:nvSpPr>
        <p:spPr>
          <a:xfrm>
            <a:off x="606972" y="1379239"/>
            <a:ext cx="11469414" cy="4099521"/>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400"/>
              </a:spcAft>
              <a:buClrTx/>
              <a:buSzTx/>
              <a:buNone/>
              <a:tabLst/>
              <a:defRPr/>
            </a:pPr>
            <a:r>
              <a:rPr kumimoji="0" lang="en-US" sz="2400" i="0" u="none" strike="noStrike" kern="1200" cap="none" spc="0" normalizeH="0" baseline="0" noProof="0">
                <a:ln>
                  <a:noFill/>
                </a:ln>
                <a:solidFill>
                  <a:schemeClr val="tx1"/>
                </a:solidFill>
                <a:effectLst/>
                <a:uLnTx/>
                <a:uFillTx/>
                <a:latin typeface="Franklin Gothic Book" panose="020B0503020102020204"/>
                <a:ea typeface="+mn-ea"/>
                <a:cs typeface="Arial" panose="020B0604020202020204" pitchFamily="34" charset="0"/>
              </a:rPr>
              <a:t>From the students’ perspective, work in groups to </a:t>
            </a:r>
            <a:r>
              <a:rPr lang="en-US" sz="2400">
                <a:solidFill>
                  <a:schemeClr val="tx1"/>
                </a:solidFill>
                <a:latin typeface="Franklin Gothic Book" panose="020B0503020102020204"/>
                <a:cs typeface="Arial" panose="020B0604020202020204" pitchFamily="34" charset="0"/>
              </a:rPr>
              <a:t>build the conceptual story of each lesson within the unit. </a:t>
            </a:r>
            <a:r>
              <a:rPr lang="en-US" sz="2400">
                <a:solidFill>
                  <a:schemeClr val="tx1"/>
                </a:solidFill>
                <a:latin typeface="+mn-lt"/>
              </a:rPr>
              <a:t>Let’s do lesson 1 together.</a:t>
            </a:r>
          </a:p>
          <a:p>
            <a:pPr marL="0" marR="0" lvl="0" indent="0" algn="l" defTabSz="914400" rtl="0" eaLnBrk="1" fontAlgn="auto" latinLnBrk="0" hangingPunct="1">
              <a:lnSpc>
                <a:spcPct val="100000"/>
              </a:lnSpc>
              <a:spcBef>
                <a:spcPts val="0"/>
              </a:spcBef>
              <a:spcAft>
                <a:spcPts val="400"/>
              </a:spcAft>
              <a:buClrTx/>
              <a:buSzTx/>
              <a:buNone/>
              <a:tabLst/>
              <a:defRPr/>
            </a:pPr>
            <a:endParaRPr lang="en-US" sz="1000">
              <a:solidFill>
                <a:schemeClr val="tx1"/>
              </a:solidFill>
              <a:latin typeface="+mn-lt"/>
            </a:endParaRPr>
          </a:p>
          <a:p>
            <a:pPr marL="0" indent="0">
              <a:spcAft>
                <a:spcPts val="600"/>
              </a:spcAft>
              <a:buNone/>
            </a:pPr>
            <a:r>
              <a:rPr lang="en-US" sz="2400" b="1" u="sng">
                <a:solidFill>
                  <a:schemeClr val="tx1"/>
                </a:solidFill>
                <a:latin typeface="+mn-lt"/>
              </a:rPr>
              <a:t>Capture:</a:t>
            </a:r>
          </a:p>
          <a:p>
            <a:pPr marL="228600" marR="0" lvl="0" indent="-228600" algn="l" defTabSz="914400" rtl="0" eaLnBrk="1" fontAlgn="auto" latinLnBrk="0" hangingPunct="1">
              <a:lnSpc>
                <a:spcPct val="90000"/>
              </a:lnSpc>
              <a:spcBef>
                <a:spcPts val="1000"/>
              </a:spcBef>
              <a:spcAft>
                <a:spcPts val="600"/>
              </a:spcAft>
              <a:buClrTx/>
              <a:buSzTx/>
              <a:buFont typeface="Wingdings" panose="05000000000000000000" pitchFamily="2" charset="2"/>
              <a:buChar char="q"/>
              <a:tabLst/>
              <a:defRPr/>
            </a:pPr>
            <a:r>
              <a:rPr kumimoji="0" lang="en-US" sz="2400" b="0" i="0" u="none" strike="noStrike" kern="1200" cap="none" spc="0" normalizeH="0" baseline="0" noProof="0">
                <a:ln>
                  <a:noFill/>
                </a:ln>
                <a:solidFill>
                  <a:schemeClr val="tx1"/>
                </a:solidFill>
                <a:effectLst/>
                <a:uLnTx/>
                <a:uFillTx/>
                <a:latin typeface="Franklin Gothic Book" panose="020B0503020102020204"/>
                <a:ea typeface="+mn-ea"/>
                <a:cs typeface="+mn-cs"/>
              </a:rPr>
              <a:t>How does student thinking evolve throughout the lesson to make sense of the anchoring phenomenon?</a:t>
            </a:r>
          </a:p>
          <a:p>
            <a:pPr marL="228600" marR="0" lvl="0" indent="-228600" algn="l" defTabSz="914400" rtl="0" eaLnBrk="1" fontAlgn="auto" latinLnBrk="0" hangingPunct="1">
              <a:lnSpc>
                <a:spcPct val="90000"/>
              </a:lnSpc>
              <a:spcBef>
                <a:spcPts val="1000"/>
              </a:spcBef>
              <a:spcAft>
                <a:spcPts val="600"/>
              </a:spcAft>
              <a:buClrTx/>
              <a:buSzTx/>
              <a:buFont typeface="Wingdings" panose="05000000000000000000" pitchFamily="2" charset="2"/>
              <a:buChar char="q"/>
              <a:tabLst/>
              <a:defRPr/>
            </a:pPr>
            <a:r>
              <a:rPr kumimoji="0" lang="en-US" sz="2400" b="0" i="0" u="none" strike="noStrike" kern="1200" cap="none" spc="0" normalizeH="0" baseline="0" noProof="0">
                <a:ln>
                  <a:noFill/>
                </a:ln>
                <a:solidFill>
                  <a:schemeClr val="tx1"/>
                </a:solidFill>
                <a:effectLst/>
                <a:uLnTx/>
                <a:uFillTx/>
                <a:latin typeface="Franklin Gothic Book" panose="020B0503020102020204"/>
                <a:ea typeface="+mn-ea"/>
                <a:cs typeface="+mn-cs"/>
              </a:rPr>
              <a:t>By the end of the lesson, what have students figured out about the anchoring phenomenon to answer the focus question?</a:t>
            </a:r>
          </a:p>
          <a:p>
            <a:pPr marL="228600" marR="0" lvl="0" indent="-228600" algn="l" defTabSz="914400" rtl="0" eaLnBrk="1" fontAlgn="auto" latinLnBrk="0" hangingPunct="1">
              <a:lnSpc>
                <a:spcPct val="90000"/>
              </a:lnSpc>
              <a:spcBef>
                <a:spcPts val="1000"/>
              </a:spcBef>
              <a:spcAft>
                <a:spcPts val="600"/>
              </a:spcAft>
              <a:buClrTx/>
              <a:buSzTx/>
              <a:buFont typeface="Wingdings" panose="05000000000000000000" pitchFamily="2" charset="2"/>
              <a:buChar char="q"/>
              <a:tabLst/>
              <a:defRPr/>
            </a:pPr>
            <a:r>
              <a:rPr kumimoji="0" lang="en-US" sz="2400" b="0" i="0" u="none" strike="noStrike" kern="1200" cap="none" spc="0" normalizeH="0" baseline="0" noProof="0">
                <a:ln>
                  <a:noFill/>
                </a:ln>
                <a:solidFill>
                  <a:schemeClr val="tx1"/>
                </a:solidFill>
                <a:effectLst/>
                <a:uLnTx/>
                <a:uFillTx/>
                <a:latin typeface="Franklin Gothic Book" panose="020B0503020102020204"/>
                <a:ea typeface="+mn-ea"/>
                <a:cs typeface="+mn-cs"/>
              </a:rPr>
              <a:t>How do students navigate in and out of a lesson to stay motivated in the sensemaking process? Record this on an arrow.</a:t>
            </a:r>
          </a:p>
        </p:txBody>
      </p:sp>
      <p:pic>
        <p:nvPicPr>
          <p:cNvPr id="4" name="Picture 3" descr="The read and white baseball hat shows thinking is in the student hat. ">
            <a:extLst>
              <a:ext uri="{FF2B5EF4-FFF2-40B4-BE49-F238E27FC236}">
                <a16:creationId xmlns:a16="http://schemas.microsoft.com/office/drawing/2014/main" id="{BB241C94-6CD9-56DE-DD2D-F2974BE502AF}"/>
              </a:ext>
            </a:extLst>
          </p:cNvPr>
          <p:cNvPicPr>
            <a:picLocks noChangeAspect="1"/>
          </p:cNvPicPr>
          <p:nvPr/>
        </p:nvPicPr>
        <p:blipFill>
          <a:blip r:embed="rId3"/>
          <a:stretch>
            <a:fillRect/>
          </a:stretch>
        </p:blipFill>
        <p:spPr>
          <a:xfrm>
            <a:off x="10984004" y="188940"/>
            <a:ext cx="982939" cy="704195"/>
          </a:xfrm>
          <a:prstGeom prst="rect">
            <a:avLst/>
          </a:prstGeom>
        </p:spPr>
      </p:pic>
    </p:spTree>
    <p:extLst>
      <p:ext uri="{BB962C8B-B14F-4D97-AF65-F5344CB8AC3E}">
        <p14:creationId xmlns:p14="http://schemas.microsoft.com/office/powerpoint/2010/main" val="169016439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BF37C-FB5B-BEB6-7500-C9D29795E3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3ACE07-E203-92EF-9BC5-21436C8AB96B}"/>
              </a:ext>
            </a:extLst>
          </p:cNvPr>
          <p:cNvSpPr>
            <a:spLocks noGrp="1"/>
          </p:cNvSpPr>
          <p:nvPr>
            <p:ph type="title"/>
          </p:nvPr>
        </p:nvSpPr>
        <p:spPr>
          <a:xfrm>
            <a:off x="697501" y="-5283"/>
            <a:ext cx="10800091" cy="575854"/>
          </a:xfrm>
        </p:spPr>
        <p:txBody>
          <a:bodyPr>
            <a:normAutofit/>
          </a:bodyPr>
          <a:lstStyle/>
          <a:p>
            <a:r>
              <a:rPr lang="en-US" sz="2600">
                <a:latin typeface="+mj-lt"/>
              </a:rPr>
              <a:t>Lesson 1: Has Earth’s surface always looked this way? Why or Why not?</a:t>
            </a:r>
            <a:endParaRPr lang="en-US" sz="2600"/>
          </a:p>
        </p:txBody>
      </p:sp>
      <p:sp>
        <p:nvSpPr>
          <p:cNvPr id="8" name="Rectangle 7">
            <a:extLst>
              <a:ext uri="{FF2B5EF4-FFF2-40B4-BE49-F238E27FC236}">
                <a16:creationId xmlns:a16="http://schemas.microsoft.com/office/drawing/2014/main" id="{7E2C9A75-EB8A-8EF3-3903-92A1A461737A}"/>
              </a:ext>
              <a:ext uri="{C183D7F6-B498-43B3-948B-1728B52AA6E4}">
                <adec:decorative xmlns:adec="http://schemas.microsoft.com/office/drawing/2017/decorative" val="1"/>
              </a:ext>
            </a:extLst>
          </p:cNvPr>
          <p:cNvSpPr/>
          <p:nvPr/>
        </p:nvSpPr>
        <p:spPr>
          <a:xfrm>
            <a:off x="8229600" y="5857875"/>
            <a:ext cx="3819525" cy="8690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2050" name="Picture 2" descr="The read and white baseball hat shows thinking is in the student hat. ">
            <a:extLst>
              <a:ext uri="{FF2B5EF4-FFF2-40B4-BE49-F238E27FC236}">
                <a16:creationId xmlns:a16="http://schemas.microsoft.com/office/drawing/2014/main" id="{D39C769C-D65B-236E-E06F-3A473DE1C3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1599" y="187122"/>
            <a:ext cx="751483" cy="53614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6E17EB50-8686-656B-7BD3-51CC7C2CE967}"/>
              </a:ext>
            </a:extLst>
          </p:cNvPr>
          <p:cNvSpPr/>
          <p:nvPr/>
        </p:nvSpPr>
        <p:spPr>
          <a:xfrm>
            <a:off x="300461" y="2205558"/>
            <a:ext cx="1547491" cy="1637015"/>
          </a:xfrm>
          <a:prstGeom prst="rect">
            <a:avLst/>
          </a:prstGeom>
          <a:solidFill>
            <a:schemeClr val="bg2"/>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Students are thinking…</a:t>
            </a:r>
          </a:p>
        </p:txBody>
      </p:sp>
      <p:pic>
        <p:nvPicPr>
          <p:cNvPr id="47" name="Picture 46" descr="This is a visual representation of the general outline for lesson 1.  The general outline is found in the front matter of the lesson. ">
            <a:extLst>
              <a:ext uri="{FF2B5EF4-FFF2-40B4-BE49-F238E27FC236}">
                <a16:creationId xmlns:a16="http://schemas.microsoft.com/office/drawing/2014/main" id="{1F9EF2D8-F9BE-2D0E-7BA0-60EADE17C7CC}"/>
              </a:ext>
            </a:extLst>
          </p:cNvPr>
          <p:cNvPicPr>
            <a:picLocks noChangeAspect="1"/>
          </p:cNvPicPr>
          <p:nvPr/>
        </p:nvPicPr>
        <p:blipFill>
          <a:blip r:embed="rId4"/>
          <a:stretch>
            <a:fillRect/>
          </a:stretch>
        </p:blipFill>
        <p:spPr>
          <a:xfrm>
            <a:off x="2016768" y="699604"/>
            <a:ext cx="7820833" cy="4434430"/>
          </a:xfrm>
          <a:prstGeom prst="rect">
            <a:avLst/>
          </a:prstGeom>
          <a:solidFill>
            <a:schemeClr val="bg1"/>
          </a:solidFill>
          <a:ln w="19050">
            <a:solidFill>
              <a:schemeClr val="accent1">
                <a:shade val="15000"/>
              </a:schemeClr>
            </a:solidFill>
          </a:ln>
        </p:spPr>
      </p:pic>
      <p:sp>
        <p:nvSpPr>
          <p:cNvPr id="48" name="Rectangle 47">
            <a:extLst>
              <a:ext uri="{FF2B5EF4-FFF2-40B4-BE49-F238E27FC236}">
                <a16:creationId xmlns:a16="http://schemas.microsoft.com/office/drawing/2014/main" id="{C2ED68F4-0E64-0028-8186-AE61AFAC2E86}"/>
              </a:ext>
            </a:extLst>
          </p:cNvPr>
          <p:cNvSpPr/>
          <p:nvPr/>
        </p:nvSpPr>
        <p:spPr>
          <a:xfrm>
            <a:off x="10175232" y="2098311"/>
            <a:ext cx="1547491" cy="1637015"/>
          </a:xfrm>
          <a:prstGeom prst="rect">
            <a:avLst/>
          </a:prstGeom>
          <a:solidFill>
            <a:schemeClr val="bg2"/>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By the end of the lesson students figure out…</a:t>
            </a:r>
          </a:p>
        </p:txBody>
      </p:sp>
      <p:sp>
        <p:nvSpPr>
          <p:cNvPr id="49" name="Rectangle 48">
            <a:extLst>
              <a:ext uri="{FF2B5EF4-FFF2-40B4-BE49-F238E27FC236}">
                <a16:creationId xmlns:a16="http://schemas.microsoft.com/office/drawing/2014/main" id="{CB0C383F-0ACA-8DA0-DE5C-2686BA430045}"/>
              </a:ext>
            </a:extLst>
          </p:cNvPr>
          <p:cNvSpPr/>
          <p:nvPr/>
        </p:nvSpPr>
        <p:spPr>
          <a:xfrm>
            <a:off x="1527368" y="5426006"/>
            <a:ext cx="2628384" cy="967967"/>
          </a:xfrm>
          <a:prstGeom prst="rect">
            <a:avLst/>
          </a:prstGeom>
          <a:solidFill>
            <a:schemeClr val="bg2"/>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Students are thinking…</a:t>
            </a:r>
          </a:p>
        </p:txBody>
      </p:sp>
      <p:sp>
        <p:nvSpPr>
          <p:cNvPr id="50" name="Rectangle 49">
            <a:extLst>
              <a:ext uri="{FF2B5EF4-FFF2-40B4-BE49-F238E27FC236}">
                <a16:creationId xmlns:a16="http://schemas.microsoft.com/office/drawing/2014/main" id="{B8830A4C-9F19-300E-275F-75A78BAC16FC}"/>
              </a:ext>
            </a:extLst>
          </p:cNvPr>
          <p:cNvSpPr/>
          <p:nvPr/>
        </p:nvSpPr>
        <p:spPr>
          <a:xfrm>
            <a:off x="5076138" y="5426007"/>
            <a:ext cx="2628384" cy="967967"/>
          </a:xfrm>
          <a:prstGeom prst="rect">
            <a:avLst/>
          </a:prstGeom>
          <a:solidFill>
            <a:schemeClr val="bg2"/>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Students are thinking…</a:t>
            </a:r>
          </a:p>
        </p:txBody>
      </p:sp>
      <p:sp>
        <p:nvSpPr>
          <p:cNvPr id="51" name="Arrow: Right 50">
            <a:extLst>
              <a:ext uri="{FF2B5EF4-FFF2-40B4-BE49-F238E27FC236}">
                <a16:creationId xmlns:a16="http://schemas.microsoft.com/office/drawing/2014/main" id="{FEF7AFE9-DDF9-FB69-3C0E-DDACEE950C8F}"/>
              </a:ext>
              <a:ext uri="{C183D7F6-B498-43B3-948B-1728B52AA6E4}">
                <adec:decorative xmlns:adec="http://schemas.microsoft.com/office/drawing/2017/decorative" val="1"/>
              </a:ext>
            </a:extLst>
          </p:cNvPr>
          <p:cNvSpPr/>
          <p:nvPr/>
        </p:nvSpPr>
        <p:spPr>
          <a:xfrm>
            <a:off x="8021804" y="5477560"/>
            <a:ext cx="4096101" cy="1051034"/>
          </a:xfrm>
          <a:prstGeom prst="rightArrow">
            <a:avLst/>
          </a:prstGeom>
          <a:solidFill>
            <a:srgbClr val="FFFF99"/>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tx1"/>
                </a:solidFill>
                <a:effectLst/>
                <a:uLnTx/>
                <a:uFillTx/>
                <a:latin typeface="Franklin Gothic Book" panose="020B0503020102020204"/>
                <a:ea typeface="+mn-ea"/>
                <a:cs typeface="+mn-cs"/>
              </a:rPr>
              <a:t>Students are still wondering…</a:t>
            </a:r>
          </a:p>
        </p:txBody>
      </p:sp>
    </p:spTree>
    <p:extLst>
      <p:ext uri="{BB962C8B-B14F-4D97-AF65-F5344CB8AC3E}">
        <p14:creationId xmlns:p14="http://schemas.microsoft.com/office/powerpoint/2010/main" val="48985652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AF4AF-8D83-29D1-1F4C-C6C2E217850F}"/>
              </a:ext>
            </a:extLst>
          </p:cNvPr>
          <p:cNvSpPr>
            <a:spLocks noGrp="1"/>
          </p:cNvSpPr>
          <p:nvPr>
            <p:ph type="title"/>
          </p:nvPr>
        </p:nvSpPr>
        <p:spPr>
          <a:xfrm>
            <a:off x="513735" y="198426"/>
            <a:ext cx="10604500" cy="1325563"/>
          </a:xfrm>
        </p:spPr>
        <p:txBody>
          <a:bodyPr/>
          <a:lstStyle/>
          <a:p>
            <a:r>
              <a:rPr lang="en-US">
                <a:latin typeface="+mj-lt"/>
              </a:rPr>
              <a:t>Building the Conceptual Story (2)</a:t>
            </a:r>
          </a:p>
        </p:txBody>
      </p:sp>
      <p:sp>
        <p:nvSpPr>
          <p:cNvPr id="3" name="Content Placeholder 2">
            <a:extLst>
              <a:ext uri="{FF2B5EF4-FFF2-40B4-BE49-F238E27FC236}">
                <a16:creationId xmlns:a16="http://schemas.microsoft.com/office/drawing/2014/main" id="{86CDC0C4-22A1-B27E-F2AD-1C967B800251}"/>
              </a:ext>
            </a:extLst>
          </p:cNvPr>
          <p:cNvSpPr>
            <a:spLocks noGrp="1"/>
          </p:cNvSpPr>
          <p:nvPr>
            <p:ph idx="1"/>
          </p:nvPr>
        </p:nvSpPr>
        <p:spPr>
          <a:xfrm>
            <a:off x="513735" y="1417715"/>
            <a:ext cx="11678265" cy="4022569"/>
          </a:xfrm>
        </p:spPr>
        <p:txBody>
          <a:bodyPr vert="horz" lIns="91440" tIns="45720" rIns="91440" bIns="45720" rtlCol="0" anchor="t">
            <a:noAutofit/>
          </a:bodyPr>
          <a:lstStyle/>
          <a:p>
            <a:pPr marL="0" indent="0">
              <a:spcAft>
                <a:spcPts val="600"/>
              </a:spcAft>
              <a:buNone/>
            </a:pPr>
            <a:r>
              <a:rPr lang="en-US" sz="2400" b="1">
                <a:solidFill>
                  <a:schemeClr val="tx1"/>
                </a:solidFill>
                <a:latin typeface="+mn-lt"/>
              </a:rPr>
              <a:t>From the students’ perspective, tell the conceptual story for your assigned lesson (#2-6).</a:t>
            </a:r>
          </a:p>
          <a:p>
            <a:pPr marL="0" indent="0">
              <a:spcAft>
                <a:spcPts val="600"/>
              </a:spcAft>
              <a:buNone/>
            </a:pPr>
            <a:endParaRPr lang="en-US" sz="1000" b="1">
              <a:solidFill>
                <a:schemeClr val="tx1"/>
              </a:solidFill>
              <a:latin typeface="+mn-lt"/>
            </a:endParaRPr>
          </a:p>
          <a:p>
            <a:pPr marL="0" marR="0" lvl="0" indent="0" algn="l" defTabSz="914400" rtl="0" eaLnBrk="1" fontAlgn="auto" latinLnBrk="0" hangingPunct="1">
              <a:lnSpc>
                <a:spcPct val="90000"/>
              </a:lnSpc>
              <a:spcBef>
                <a:spcPts val="1000"/>
              </a:spcBef>
              <a:spcAft>
                <a:spcPts val="600"/>
              </a:spcAft>
              <a:buClrTx/>
              <a:buSzTx/>
              <a:buNone/>
              <a:tabLst/>
              <a:defRPr/>
            </a:pPr>
            <a:r>
              <a:rPr kumimoji="0" lang="en-US" sz="2400" b="1" i="0" u="sng" strike="noStrike" kern="1200" cap="none" spc="0" normalizeH="0" baseline="0" noProof="0">
                <a:ln>
                  <a:noFill/>
                </a:ln>
                <a:solidFill>
                  <a:schemeClr val="tx1"/>
                </a:solidFill>
                <a:effectLst/>
                <a:uLnTx/>
                <a:uFillTx/>
                <a:latin typeface="+mn-lt"/>
                <a:ea typeface="+mn-ea"/>
                <a:cs typeface="+mn-cs"/>
              </a:rPr>
              <a:t>Capture:</a:t>
            </a:r>
          </a:p>
          <a:p>
            <a:pPr marL="228600" marR="0" lvl="0" indent="-228600" algn="l" defTabSz="914400" rtl="0" eaLnBrk="1" fontAlgn="auto" latinLnBrk="0" hangingPunct="1">
              <a:lnSpc>
                <a:spcPct val="90000"/>
              </a:lnSpc>
              <a:spcBef>
                <a:spcPts val="1000"/>
              </a:spcBef>
              <a:spcAft>
                <a:spcPts val="600"/>
              </a:spcAft>
              <a:buClrTx/>
              <a:buSzTx/>
              <a:buFont typeface="Wingdings" panose="05000000000000000000" pitchFamily="2" charset="2"/>
              <a:buChar char="q"/>
              <a:tabLst/>
              <a:defRPr/>
            </a:pPr>
            <a:r>
              <a:rPr kumimoji="0" lang="en-US" sz="2400" b="0" i="0" u="none" strike="noStrike" kern="1200" cap="none" spc="0" normalizeH="0" baseline="0" noProof="0">
                <a:ln>
                  <a:noFill/>
                </a:ln>
                <a:solidFill>
                  <a:schemeClr val="tx1"/>
                </a:solidFill>
                <a:effectLst/>
                <a:uLnTx/>
                <a:uFillTx/>
                <a:latin typeface="+mn-lt"/>
                <a:ea typeface="+mn-ea"/>
                <a:cs typeface="+mn-cs"/>
              </a:rPr>
              <a:t>How does student thinking evolve throughout the lesson to make sense of the anchoring phenomenon?</a:t>
            </a:r>
          </a:p>
          <a:p>
            <a:pPr marL="228600" marR="0" lvl="0" indent="-228600" algn="l" defTabSz="914400" rtl="0" eaLnBrk="1" fontAlgn="auto" latinLnBrk="0" hangingPunct="1">
              <a:lnSpc>
                <a:spcPct val="90000"/>
              </a:lnSpc>
              <a:spcBef>
                <a:spcPts val="1000"/>
              </a:spcBef>
              <a:spcAft>
                <a:spcPts val="600"/>
              </a:spcAft>
              <a:buClrTx/>
              <a:buSzTx/>
              <a:buFont typeface="Wingdings" panose="05000000000000000000" pitchFamily="2" charset="2"/>
              <a:buChar char="q"/>
              <a:tabLst/>
              <a:defRPr/>
            </a:pPr>
            <a:r>
              <a:rPr kumimoji="0" lang="en-US" sz="2400" b="0" i="0" u="none" strike="noStrike" kern="1200" cap="none" spc="0" normalizeH="0" baseline="0" noProof="0">
                <a:ln>
                  <a:noFill/>
                </a:ln>
                <a:solidFill>
                  <a:schemeClr val="tx1"/>
                </a:solidFill>
                <a:effectLst/>
                <a:uLnTx/>
                <a:uFillTx/>
                <a:latin typeface="+mn-lt"/>
                <a:ea typeface="+mn-ea"/>
                <a:cs typeface="+mn-cs"/>
              </a:rPr>
              <a:t>By the end of the lesson, what have students figured out about the anchoring phenomenon to answer the focus question?</a:t>
            </a:r>
          </a:p>
          <a:p>
            <a:pPr marL="228600" marR="0" lvl="0" indent="-228600" algn="l" defTabSz="914400" rtl="0" eaLnBrk="1" fontAlgn="auto" latinLnBrk="0" hangingPunct="1">
              <a:lnSpc>
                <a:spcPct val="90000"/>
              </a:lnSpc>
              <a:spcBef>
                <a:spcPts val="1000"/>
              </a:spcBef>
              <a:spcAft>
                <a:spcPts val="600"/>
              </a:spcAft>
              <a:buClrTx/>
              <a:buSzTx/>
              <a:buFont typeface="Wingdings" panose="05000000000000000000" pitchFamily="2" charset="2"/>
              <a:buChar char="q"/>
              <a:tabLst/>
              <a:defRPr/>
            </a:pPr>
            <a:r>
              <a:rPr kumimoji="0" lang="en-US" sz="2400" b="0" i="0" u="none" strike="noStrike" kern="1200" cap="none" spc="0" normalizeH="0" baseline="0" noProof="0">
                <a:ln>
                  <a:noFill/>
                </a:ln>
                <a:solidFill>
                  <a:schemeClr val="tx1"/>
                </a:solidFill>
                <a:effectLst/>
                <a:uLnTx/>
                <a:uFillTx/>
                <a:latin typeface="+mn-lt"/>
                <a:ea typeface="+mn-ea"/>
                <a:cs typeface="+mn-cs"/>
              </a:rPr>
              <a:t>How do students navigate in and out of a lesson to stay motivated in the sensemaking process? Record this on an arrow.</a:t>
            </a:r>
          </a:p>
          <a:p>
            <a:pPr>
              <a:buFont typeface="Wingdings" panose="05000000000000000000" pitchFamily="2" charset="2"/>
              <a:buChar char="q"/>
            </a:pPr>
            <a:endParaRPr lang="en-US" sz="2400">
              <a:latin typeface="+mn-lt"/>
            </a:endParaRPr>
          </a:p>
        </p:txBody>
      </p:sp>
      <p:pic>
        <p:nvPicPr>
          <p:cNvPr id="4" name="Picture 3" descr="The read and white baseball hat shows thinking is in the student hat. ">
            <a:extLst>
              <a:ext uri="{FF2B5EF4-FFF2-40B4-BE49-F238E27FC236}">
                <a16:creationId xmlns:a16="http://schemas.microsoft.com/office/drawing/2014/main" id="{8DC63AF0-D5BB-3652-41AD-5A73BA822478}"/>
              </a:ext>
            </a:extLst>
          </p:cNvPr>
          <p:cNvPicPr>
            <a:picLocks noChangeAspect="1"/>
          </p:cNvPicPr>
          <p:nvPr/>
        </p:nvPicPr>
        <p:blipFill>
          <a:blip r:embed="rId3"/>
          <a:stretch>
            <a:fillRect/>
          </a:stretch>
        </p:blipFill>
        <p:spPr>
          <a:xfrm>
            <a:off x="10985303" y="154010"/>
            <a:ext cx="981541" cy="707197"/>
          </a:xfrm>
          <a:prstGeom prst="rect">
            <a:avLst/>
          </a:prstGeom>
        </p:spPr>
      </p:pic>
    </p:spTree>
    <p:extLst>
      <p:ext uri="{BB962C8B-B14F-4D97-AF65-F5344CB8AC3E}">
        <p14:creationId xmlns:p14="http://schemas.microsoft.com/office/powerpoint/2010/main" val="204699940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25D33-C35E-03C7-6221-C5F89A9273E1}"/>
              </a:ext>
            </a:extLst>
          </p:cNvPr>
          <p:cNvSpPr>
            <a:spLocks noGrp="1"/>
          </p:cNvSpPr>
          <p:nvPr>
            <p:ph type="title"/>
          </p:nvPr>
        </p:nvSpPr>
        <p:spPr>
          <a:xfrm>
            <a:off x="259748" y="315963"/>
            <a:ext cx="10515600" cy="1325563"/>
          </a:xfrm>
        </p:spPr>
        <p:txBody>
          <a:bodyPr/>
          <a:lstStyle/>
          <a:p>
            <a:r>
              <a:rPr lang="en-US">
                <a:latin typeface="+mj-lt"/>
              </a:rPr>
              <a:t>Telling the Story: First Pass </a:t>
            </a:r>
          </a:p>
        </p:txBody>
      </p:sp>
      <p:pic>
        <p:nvPicPr>
          <p:cNvPr id="6" name="Picture 5" descr="The read and white baseball hat shows thinking is in the student hat. ">
            <a:extLst>
              <a:ext uri="{FF2B5EF4-FFF2-40B4-BE49-F238E27FC236}">
                <a16:creationId xmlns:a16="http://schemas.microsoft.com/office/drawing/2014/main" id="{BEF00E93-AE88-F1C6-B424-306150CC28A4}"/>
              </a:ext>
            </a:extLst>
          </p:cNvPr>
          <p:cNvPicPr>
            <a:picLocks noChangeAspect="1"/>
          </p:cNvPicPr>
          <p:nvPr/>
        </p:nvPicPr>
        <p:blipFill>
          <a:blip r:embed="rId3"/>
          <a:stretch>
            <a:fillRect/>
          </a:stretch>
        </p:blipFill>
        <p:spPr>
          <a:xfrm>
            <a:off x="11064784" y="140815"/>
            <a:ext cx="981541" cy="707197"/>
          </a:xfrm>
          <a:prstGeom prst="rect">
            <a:avLst/>
          </a:prstGeom>
        </p:spPr>
      </p:pic>
      <p:sp>
        <p:nvSpPr>
          <p:cNvPr id="23" name="TextBox 22">
            <a:extLst>
              <a:ext uri="{FF2B5EF4-FFF2-40B4-BE49-F238E27FC236}">
                <a16:creationId xmlns:a16="http://schemas.microsoft.com/office/drawing/2014/main" id="{A70E9D20-6438-A145-AD1A-71D3F1F7C829}"/>
              </a:ext>
            </a:extLst>
          </p:cNvPr>
          <p:cNvSpPr txBox="1"/>
          <p:nvPr/>
        </p:nvSpPr>
        <p:spPr>
          <a:xfrm>
            <a:off x="309822" y="1430096"/>
            <a:ext cx="10221323" cy="523220"/>
          </a:xfrm>
          <a:prstGeom prst="rect">
            <a:avLst/>
          </a:prstGeom>
          <a:noFill/>
        </p:spPr>
        <p:txBody>
          <a:bodyPr wrap="square" rtlCol="0">
            <a:spAutoFit/>
          </a:bodyPr>
          <a:lstStyle/>
          <a:p>
            <a:r>
              <a:rPr lang="en-US" sz="2800"/>
              <a:t>Prepare to tell your part of the story through the student lens.</a:t>
            </a:r>
          </a:p>
        </p:txBody>
      </p:sp>
      <p:sp>
        <p:nvSpPr>
          <p:cNvPr id="7" name="Rectangle 6">
            <a:extLst>
              <a:ext uri="{FF2B5EF4-FFF2-40B4-BE49-F238E27FC236}">
                <a16:creationId xmlns:a16="http://schemas.microsoft.com/office/drawing/2014/main" id="{3072A39A-1A05-F0F1-79EE-58375A0674F9}"/>
              </a:ext>
            </a:extLst>
          </p:cNvPr>
          <p:cNvSpPr/>
          <p:nvPr/>
        </p:nvSpPr>
        <p:spPr>
          <a:xfrm>
            <a:off x="4300048" y="2447152"/>
            <a:ext cx="3662852" cy="550048"/>
          </a:xfrm>
          <a:prstGeom prst="rect">
            <a:avLst/>
          </a:prstGeom>
          <a:solidFill>
            <a:srgbClr val="92B8DA"/>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102649"/>
                </a:solidFill>
              </a:rPr>
              <a:t>Anchoring Phenomenon</a:t>
            </a:r>
          </a:p>
        </p:txBody>
      </p:sp>
      <p:grpSp>
        <p:nvGrpSpPr>
          <p:cNvPr id="4" name="Group 3" descr="Lessons 1 through 6 with an arrow showing the navigation between each lesson. ">
            <a:extLst>
              <a:ext uri="{FF2B5EF4-FFF2-40B4-BE49-F238E27FC236}">
                <a16:creationId xmlns:a16="http://schemas.microsoft.com/office/drawing/2014/main" id="{0C4E8E53-0975-2790-5A01-097693BF0D2E}"/>
              </a:ext>
            </a:extLst>
          </p:cNvPr>
          <p:cNvGrpSpPr/>
          <p:nvPr/>
        </p:nvGrpSpPr>
        <p:grpSpPr>
          <a:xfrm>
            <a:off x="634446" y="3208884"/>
            <a:ext cx="11411879" cy="2302331"/>
            <a:chOff x="327369" y="3209542"/>
            <a:chExt cx="11411879" cy="2302331"/>
          </a:xfrm>
        </p:grpSpPr>
        <p:sp>
          <p:nvSpPr>
            <p:cNvPr id="5" name="Rectangle: Rounded Corners 4">
              <a:extLst>
                <a:ext uri="{FF2B5EF4-FFF2-40B4-BE49-F238E27FC236}">
                  <a16:creationId xmlns:a16="http://schemas.microsoft.com/office/drawing/2014/main" id="{D8693133-BE85-0EFB-73CB-28B5E53F086A}"/>
                </a:ext>
              </a:extLst>
            </p:cNvPr>
            <p:cNvSpPr/>
            <p:nvPr/>
          </p:nvSpPr>
          <p:spPr>
            <a:xfrm>
              <a:off x="327369" y="3209543"/>
              <a:ext cx="1441057" cy="1515784"/>
            </a:xfrm>
            <a:prstGeom prst="roundRect">
              <a:avLst/>
            </a:prstGeom>
            <a:solidFill>
              <a:schemeClr val="bg2"/>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Lesson 1</a:t>
              </a:r>
            </a:p>
          </p:txBody>
        </p:sp>
        <p:sp>
          <p:nvSpPr>
            <p:cNvPr id="3" name="Arrow: Right 2">
              <a:extLst>
                <a:ext uri="{FF2B5EF4-FFF2-40B4-BE49-F238E27FC236}">
                  <a16:creationId xmlns:a16="http://schemas.microsoft.com/office/drawing/2014/main" id="{48A5C938-4538-0129-9116-7B5C1A14F65F}"/>
                </a:ext>
              </a:extLst>
            </p:cNvPr>
            <p:cNvSpPr/>
            <p:nvPr/>
          </p:nvSpPr>
          <p:spPr>
            <a:xfrm>
              <a:off x="1315528" y="4758778"/>
              <a:ext cx="1348928" cy="743415"/>
            </a:xfrm>
            <a:prstGeom prst="rightArrow">
              <a:avLst/>
            </a:prstGeom>
            <a:solidFill>
              <a:srgbClr val="FFFF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Navigation </a:t>
              </a:r>
            </a:p>
          </p:txBody>
        </p:sp>
        <p:sp>
          <p:nvSpPr>
            <p:cNvPr id="12" name="Rectangle: Rounded Corners 11">
              <a:extLst>
                <a:ext uri="{FF2B5EF4-FFF2-40B4-BE49-F238E27FC236}">
                  <a16:creationId xmlns:a16="http://schemas.microsoft.com/office/drawing/2014/main" id="{A134D257-7225-A86A-8D2D-245161C14BB2}"/>
                </a:ext>
              </a:extLst>
            </p:cNvPr>
            <p:cNvSpPr/>
            <p:nvPr/>
          </p:nvSpPr>
          <p:spPr>
            <a:xfrm>
              <a:off x="2316973" y="3209543"/>
              <a:ext cx="1441056" cy="1515784"/>
            </a:xfrm>
            <a:prstGeom prst="roundRect">
              <a:avLst/>
            </a:prstGeom>
            <a:solidFill>
              <a:schemeClr val="bg2"/>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Lesson 2</a:t>
              </a:r>
            </a:p>
          </p:txBody>
        </p:sp>
        <p:sp>
          <p:nvSpPr>
            <p:cNvPr id="19" name="Arrow: Right 18">
              <a:extLst>
                <a:ext uri="{FF2B5EF4-FFF2-40B4-BE49-F238E27FC236}">
                  <a16:creationId xmlns:a16="http://schemas.microsoft.com/office/drawing/2014/main" id="{32EA2560-7A0C-A0CC-4311-C85F3142D39C}"/>
                </a:ext>
              </a:extLst>
            </p:cNvPr>
            <p:cNvSpPr/>
            <p:nvPr/>
          </p:nvSpPr>
          <p:spPr>
            <a:xfrm>
              <a:off x="3386933" y="4768458"/>
              <a:ext cx="1348928" cy="743415"/>
            </a:xfrm>
            <a:prstGeom prst="rightArrow">
              <a:avLst>
                <a:gd name="adj1" fmla="val 50000"/>
                <a:gd name="adj2" fmla="val 67083"/>
              </a:avLst>
            </a:prstGeom>
            <a:solidFill>
              <a:srgbClr val="FFFF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Navigation</a:t>
              </a:r>
              <a:r>
                <a:rPr lang="en-US" sz="1200">
                  <a:solidFill>
                    <a:schemeClr val="tx1"/>
                  </a:solidFill>
                </a:rPr>
                <a:t> </a:t>
              </a:r>
            </a:p>
          </p:txBody>
        </p:sp>
        <p:sp>
          <p:nvSpPr>
            <p:cNvPr id="15" name="Rectangle: Rounded Corners 14">
              <a:extLst>
                <a:ext uri="{FF2B5EF4-FFF2-40B4-BE49-F238E27FC236}">
                  <a16:creationId xmlns:a16="http://schemas.microsoft.com/office/drawing/2014/main" id="{C3C43339-3FD1-6FED-50AB-DA2E2847C333}"/>
                </a:ext>
              </a:extLst>
            </p:cNvPr>
            <p:cNvSpPr/>
            <p:nvPr/>
          </p:nvSpPr>
          <p:spPr>
            <a:xfrm>
              <a:off x="4392879" y="3226268"/>
              <a:ext cx="1441056" cy="1482331"/>
            </a:xfrm>
            <a:prstGeom prst="roundRect">
              <a:avLst/>
            </a:prstGeom>
            <a:solidFill>
              <a:schemeClr val="bg2"/>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Lesson 3</a:t>
              </a:r>
            </a:p>
          </p:txBody>
        </p:sp>
        <p:sp>
          <p:nvSpPr>
            <p:cNvPr id="20" name="Arrow: Right 19">
              <a:extLst>
                <a:ext uri="{FF2B5EF4-FFF2-40B4-BE49-F238E27FC236}">
                  <a16:creationId xmlns:a16="http://schemas.microsoft.com/office/drawing/2014/main" id="{6E7BC1A9-06A8-B096-008D-EF0039B250A4}"/>
                </a:ext>
              </a:extLst>
            </p:cNvPr>
            <p:cNvSpPr/>
            <p:nvPr/>
          </p:nvSpPr>
          <p:spPr>
            <a:xfrm>
              <a:off x="5517548" y="4758779"/>
              <a:ext cx="1348928" cy="743415"/>
            </a:xfrm>
            <a:prstGeom prst="rightArrow">
              <a:avLst/>
            </a:prstGeom>
            <a:solidFill>
              <a:srgbClr val="FFFF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Navigation</a:t>
              </a:r>
              <a:r>
                <a:rPr lang="en-US" sz="1400"/>
                <a:t> </a:t>
              </a:r>
            </a:p>
          </p:txBody>
        </p:sp>
        <p:sp>
          <p:nvSpPr>
            <p:cNvPr id="16" name="Rectangle: Rounded Corners 15">
              <a:extLst>
                <a:ext uri="{FF2B5EF4-FFF2-40B4-BE49-F238E27FC236}">
                  <a16:creationId xmlns:a16="http://schemas.microsoft.com/office/drawing/2014/main" id="{52ABBFDC-38EA-6FA9-BB20-65C85A3AD89B}"/>
                </a:ext>
              </a:extLst>
            </p:cNvPr>
            <p:cNvSpPr/>
            <p:nvPr/>
          </p:nvSpPr>
          <p:spPr>
            <a:xfrm>
              <a:off x="6468785" y="3209542"/>
              <a:ext cx="1441055" cy="1515784"/>
            </a:xfrm>
            <a:prstGeom prst="roundRect">
              <a:avLst/>
            </a:prstGeom>
            <a:solidFill>
              <a:schemeClr val="bg2"/>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Lesson 4</a:t>
              </a:r>
            </a:p>
          </p:txBody>
        </p:sp>
        <p:sp>
          <p:nvSpPr>
            <p:cNvPr id="21" name="Arrow: Right 20">
              <a:extLst>
                <a:ext uri="{FF2B5EF4-FFF2-40B4-BE49-F238E27FC236}">
                  <a16:creationId xmlns:a16="http://schemas.microsoft.com/office/drawing/2014/main" id="{212AF970-BDE6-CC15-4C73-2B9E6F1AC4C3}"/>
                </a:ext>
              </a:extLst>
            </p:cNvPr>
            <p:cNvSpPr/>
            <p:nvPr/>
          </p:nvSpPr>
          <p:spPr>
            <a:xfrm>
              <a:off x="7588953" y="4758777"/>
              <a:ext cx="1348928" cy="743415"/>
            </a:xfrm>
            <a:prstGeom prst="rightArrow">
              <a:avLst/>
            </a:prstGeom>
            <a:solidFill>
              <a:srgbClr val="FFFF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Navigation </a:t>
              </a:r>
            </a:p>
          </p:txBody>
        </p:sp>
        <p:sp>
          <p:nvSpPr>
            <p:cNvPr id="17" name="Rectangle: Rounded Corners 16">
              <a:extLst>
                <a:ext uri="{FF2B5EF4-FFF2-40B4-BE49-F238E27FC236}">
                  <a16:creationId xmlns:a16="http://schemas.microsoft.com/office/drawing/2014/main" id="{6A548306-30DB-0413-62F5-C28BA7A01AAB}"/>
                </a:ext>
              </a:extLst>
            </p:cNvPr>
            <p:cNvSpPr/>
            <p:nvPr/>
          </p:nvSpPr>
          <p:spPr>
            <a:xfrm>
              <a:off x="8475616" y="3209542"/>
              <a:ext cx="1348928" cy="1482332"/>
            </a:xfrm>
            <a:prstGeom prst="roundRect">
              <a:avLst/>
            </a:prstGeom>
            <a:solidFill>
              <a:schemeClr val="bg2"/>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Lesson 5</a:t>
              </a:r>
            </a:p>
          </p:txBody>
        </p:sp>
        <p:sp>
          <p:nvSpPr>
            <p:cNvPr id="14" name="Arrow: Right 13">
              <a:extLst>
                <a:ext uri="{FF2B5EF4-FFF2-40B4-BE49-F238E27FC236}">
                  <a16:creationId xmlns:a16="http://schemas.microsoft.com/office/drawing/2014/main" id="{D10BB3B1-200B-BE36-7519-E1AEF20F9970}"/>
                </a:ext>
              </a:extLst>
            </p:cNvPr>
            <p:cNvSpPr/>
            <p:nvPr/>
          </p:nvSpPr>
          <p:spPr>
            <a:xfrm>
              <a:off x="9426420" y="4758461"/>
              <a:ext cx="1348928" cy="743415"/>
            </a:xfrm>
            <a:prstGeom prst="rightArrow">
              <a:avLst/>
            </a:prstGeom>
            <a:solidFill>
              <a:srgbClr val="FFFF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Navigation </a:t>
              </a:r>
            </a:p>
          </p:txBody>
        </p:sp>
        <p:sp>
          <p:nvSpPr>
            <p:cNvPr id="11" name="Rectangle: Rounded Corners 10">
              <a:extLst>
                <a:ext uri="{FF2B5EF4-FFF2-40B4-BE49-F238E27FC236}">
                  <a16:creationId xmlns:a16="http://schemas.microsoft.com/office/drawing/2014/main" id="{B70F5B9B-75AA-379D-8537-887A46153562}"/>
                </a:ext>
              </a:extLst>
            </p:cNvPr>
            <p:cNvSpPr/>
            <p:nvPr/>
          </p:nvSpPr>
          <p:spPr>
            <a:xfrm>
              <a:off x="10390320" y="3209542"/>
              <a:ext cx="1348928" cy="1515784"/>
            </a:xfrm>
            <a:prstGeom prst="roundRect">
              <a:avLst/>
            </a:prstGeom>
            <a:solidFill>
              <a:schemeClr val="bg2"/>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102649"/>
                  </a:solidFill>
                </a:rPr>
                <a:t>Lesson 6</a:t>
              </a:r>
            </a:p>
          </p:txBody>
        </p:sp>
      </p:grpSp>
      <p:pic>
        <p:nvPicPr>
          <p:cNvPr id="37" name="Picture 36" descr="The image from lesson one. ">
            <a:extLst>
              <a:ext uri="{FF2B5EF4-FFF2-40B4-BE49-F238E27FC236}">
                <a16:creationId xmlns:a16="http://schemas.microsoft.com/office/drawing/2014/main" id="{41E29C20-620E-AD22-4FE6-D01332E0F277}"/>
              </a:ext>
            </a:extLst>
          </p:cNvPr>
          <p:cNvPicPr>
            <a:picLocks noChangeAspect="1"/>
          </p:cNvPicPr>
          <p:nvPr/>
        </p:nvPicPr>
        <p:blipFill>
          <a:blip r:embed="rId4"/>
          <a:stretch>
            <a:fillRect/>
          </a:stretch>
        </p:blipFill>
        <p:spPr>
          <a:xfrm>
            <a:off x="145675" y="3208884"/>
            <a:ext cx="2300651" cy="1558916"/>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2814270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6593D-EAA3-4414-1DD3-A7C4BBEB2B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A38EF6-1B17-04CC-19ED-A5E2EE1D9FD4}"/>
              </a:ext>
            </a:extLst>
          </p:cNvPr>
          <p:cNvSpPr>
            <a:spLocks noGrp="1"/>
          </p:cNvSpPr>
          <p:nvPr>
            <p:ph type="title"/>
          </p:nvPr>
        </p:nvSpPr>
        <p:spPr/>
        <p:txBody>
          <a:bodyPr/>
          <a:lstStyle/>
          <a:p>
            <a:pPr algn="ctr"/>
            <a:r>
              <a:rPr lang="en-US">
                <a:latin typeface="+mj-lt"/>
              </a:rPr>
              <a:t>Switch to Teacher Hat</a:t>
            </a:r>
            <a:r>
              <a:rPr lang="en-US" dirty="0">
                <a:latin typeface="+mj-lt"/>
              </a:rPr>
              <a:t> (2)</a:t>
            </a:r>
            <a:endParaRPr lang="en-US">
              <a:latin typeface="+mj-lt"/>
            </a:endParaRPr>
          </a:p>
        </p:txBody>
      </p:sp>
      <p:pic>
        <p:nvPicPr>
          <p:cNvPr id="4" name="Content Placeholder 3" descr="This graduation cap to shows thinking is in the teacher hat. ">
            <a:extLst>
              <a:ext uri="{FF2B5EF4-FFF2-40B4-BE49-F238E27FC236}">
                <a16:creationId xmlns:a16="http://schemas.microsoft.com/office/drawing/2014/main" id="{1413BF7F-5E58-E8A1-60BE-07E71D30C369}"/>
              </a:ext>
              <a:ext uri="{C183D7F6-B498-43B3-948B-1728B52AA6E4}">
                <adec:decorative xmlns:adec="http://schemas.microsoft.com/office/drawing/2017/decorative" val="0"/>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3570922" y="2185843"/>
            <a:ext cx="4533987" cy="2914976"/>
          </a:xfrm>
          <a:prstGeom prst="rect">
            <a:avLst/>
          </a:prstGeom>
        </p:spPr>
      </p:pic>
    </p:spTree>
    <p:extLst>
      <p:ext uri="{BB962C8B-B14F-4D97-AF65-F5344CB8AC3E}">
        <p14:creationId xmlns:p14="http://schemas.microsoft.com/office/powerpoint/2010/main" val="67458900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619CAA-81C3-5C76-0CFD-587DF3407CA4}"/>
              </a:ext>
              <a:ext uri="{C183D7F6-B498-43B3-948B-1728B52AA6E4}">
                <adec:decorative xmlns:adec="http://schemas.microsoft.com/office/drawing/2017/decorative" val="1"/>
              </a:ext>
            </a:extLst>
          </p:cNvPr>
          <p:cNvPicPr>
            <a:picLocks noChangeAspect="1"/>
          </p:cNvPicPr>
          <p:nvPr/>
        </p:nvPicPr>
        <p:blipFill>
          <a:blip r:embed="rId3"/>
          <a:srcRect r="5882"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6B5015-029E-E108-E2E2-DB84081F3C1F}"/>
              </a:ext>
            </a:extLst>
          </p:cNvPr>
          <p:cNvSpPr>
            <a:spLocks noGrp="1"/>
          </p:cNvSpPr>
          <p:nvPr>
            <p:ph type="title"/>
          </p:nvPr>
        </p:nvSpPr>
        <p:spPr>
          <a:xfrm>
            <a:off x="838200" y="293056"/>
            <a:ext cx="3822189" cy="1899912"/>
          </a:xfrm>
        </p:spPr>
        <p:txBody>
          <a:bodyPr>
            <a:normAutofit/>
          </a:bodyPr>
          <a:lstStyle/>
          <a:p>
            <a:r>
              <a:rPr lang="en-US" sz="4000">
                <a:latin typeface="+mj-lt"/>
              </a:rPr>
              <a:t>Science Ideas</a:t>
            </a:r>
          </a:p>
        </p:txBody>
      </p:sp>
      <p:sp>
        <p:nvSpPr>
          <p:cNvPr id="3" name="Content Placeholder 2">
            <a:extLst>
              <a:ext uri="{FF2B5EF4-FFF2-40B4-BE49-F238E27FC236}">
                <a16:creationId xmlns:a16="http://schemas.microsoft.com/office/drawing/2014/main" id="{A60D4F34-09DB-3C4D-C697-EB94347ADD09}"/>
              </a:ext>
            </a:extLst>
          </p:cNvPr>
          <p:cNvSpPr>
            <a:spLocks noGrp="1"/>
          </p:cNvSpPr>
          <p:nvPr>
            <p:ph idx="1"/>
          </p:nvPr>
        </p:nvSpPr>
        <p:spPr>
          <a:xfrm>
            <a:off x="838200" y="1872226"/>
            <a:ext cx="4282440" cy="4692718"/>
          </a:xfrm>
        </p:spPr>
        <p:txBody>
          <a:bodyPr>
            <a:normAutofit/>
          </a:bodyPr>
          <a:lstStyle/>
          <a:p>
            <a:pPr marL="0" indent="0">
              <a:spcAft>
                <a:spcPts val="600"/>
              </a:spcAft>
              <a:buNone/>
            </a:pPr>
            <a:r>
              <a:rPr lang="en-US">
                <a:latin typeface="+mn-lt"/>
              </a:rPr>
              <a:t>Looking at the storyline…</a:t>
            </a:r>
          </a:p>
          <a:p>
            <a:pPr>
              <a:spcAft>
                <a:spcPts val="600"/>
              </a:spcAft>
              <a:buFont typeface="Wingdings" panose="05000000000000000000" pitchFamily="2" charset="2"/>
              <a:buChar char="Ø"/>
            </a:pPr>
            <a:r>
              <a:rPr lang="en-US">
                <a:latin typeface="+mn-lt"/>
              </a:rPr>
              <a:t>What key science ideas emerged about the anchoring phenomenon from the experiences in the lessons? </a:t>
            </a:r>
          </a:p>
          <a:p>
            <a:pPr>
              <a:spcAft>
                <a:spcPts val="600"/>
              </a:spcAft>
              <a:buFont typeface="Wingdings" panose="05000000000000000000" pitchFamily="2" charset="2"/>
              <a:buChar char="Ø"/>
            </a:pPr>
            <a:r>
              <a:rPr lang="en-US">
                <a:latin typeface="+mn-lt"/>
              </a:rPr>
              <a:t>How are science ideas connected across lessons?</a:t>
            </a:r>
          </a:p>
          <a:p>
            <a:endParaRPr lang="en-US" sz="2000"/>
          </a:p>
        </p:txBody>
      </p:sp>
      <p:pic>
        <p:nvPicPr>
          <p:cNvPr id="4" name="Picture 3" descr="This graduation cap to shows thinking is in the teacher hat. ">
            <a:extLst>
              <a:ext uri="{FF2B5EF4-FFF2-40B4-BE49-F238E27FC236}">
                <a16:creationId xmlns:a16="http://schemas.microsoft.com/office/drawing/2014/main" id="{9D249479-1241-01F3-6114-704A98085AFE}"/>
              </a:ext>
            </a:extLst>
          </p:cNvPr>
          <p:cNvPicPr>
            <a:picLocks noChangeAspect="1"/>
          </p:cNvPicPr>
          <p:nvPr/>
        </p:nvPicPr>
        <p:blipFill>
          <a:blip r:embed="rId4"/>
          <a:stretch>
            <a:fillRect/>
          </a:stretch>
        </p:blipFill>
        <p:spPr>
          <a:xfrm>
            <a:off x="11117965" y="165420"/>
            <a:ext cx="871804" cy="530398"/>
          </a:xfrm>
          <a:prstGeom prst="rect">
            <a:avLst/>
          </a:prstGeom>
        </p:spPr>
      </p:pic>
    </p:spTree>
    <p:extLst>
      <p:ext uri="{BB962C8B-B14F-4D97-AF65-F5344CB8AC3E}">
        <p14:creationId xmlns:p14="http://schemas.microsoft.com/office/powerpoint/2010/main" val="256630636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0814D-A231-1C55-06B3-4E968DB39151}"/>
              </a:ext>
            </a:extLst>
          </p:cNvPr>
          <p:cNvSpPr>
            <a:spLocks noGrp="1"/>
          </p:cNvSpPr>
          <p:nvPr>
            <p:ph type="title"/>
          </p:nvPr>
        </p:nvSpPr>
        <p:spPr>
          <a:xfrm>
            <a:off x="210207" y="365125"/>
            <a:ext cx="11417309" cy="1325563"/>
          </a:xfrm>
        </p:spPr>
        <p:txBody>
          <a:bodyPr>
            <a:normAutofit/>
          </a:bodyPr>
          <a:lstStyle/>
          <a:p>
            <a:r>
              <a:rPr lang="en-US">
                <a:latin typeface="+mj-lt"/>
              </a:rPr>
              <a:t>Second Pass: Three Dimensionality of the Unit Storyline</a:t>
            </a:r>
          </a:p>
        </p:txBody>
      </p:sp>
      <p:pic>
        <p:nvPicPr>
          <p:cNvPr id="7" name="Picture 6" descr="This graduation cap to shows thinking is in the teacher hat. ">
            <a:extLst>
              <a:ext uri="{FF2B5EF4-FFF2-40B4-BE49-F238E27FC236}">
                <a16:creationId xmlns:a16="http://schemas.microsoft.com/office/drawing/2014/main" id="{FFC89B4B-F5C2-AF2D-4B90-49751432EB4A}"/>
              </a:ext>
            </a:extLst>
          </p:cNvPr>
          <p:cNvPicPr>
            <a:picLocks noChangeAspect="1"/>
          </p:cNvPicPr>
          <p:nvPr/>
        </p:nvPicPr>
        <p:blipFill>
          <a:blip r:embed="rId3"/>
          <a:stretch>
            <a:fillRect/>
          </a:stretch>
        </p:blipFill>
        <p:spPr>
          <a:xfrm>
            <a:off x="11287685" y="85546"/>
            <a:ext cx="871804" cy="530398"/>
          </a:xfrm>
          <a:prstGeom prst="rect">
            <a:avLst/>
          </a:prstGeom>
        </p:spPr>
      </p:pic>
      <p:sp>
        <p:nvSpPr>
          <p:cNvPr id="3" name="Content Placeholder 2">
            <a:extLst>
              <a:ext uri="{FF2B5EF4-FFF2-40B4-BE49-F238E27FC236}">
                <a16:creationId xmlns:a16="http://schemas.microsoft.com/office/drawing/2014/main" id="{C5613F35-DE05-2DFA-04DE-B996AEBFE336}"/>
              </a:ext>
            </a:extLst>
          </p:cNvPr>
          <p:cNvSpPr>
            <a:spLocks noGrp="1"/>
          </p:cNvSpPr>
          <p:nvPr>
            <p:ph idx="1"/>
          </p:nvPr>
        </p:nvSpPr>
        <p:spPr>
          <a:xfrm>
            <a:off x="838200" y="1690688"/>
            <a:ext cx="10515600" cy="4351338"/>
          </a:xfrm>
        </p:spPr>
        <p:txBody>
          <a:bodyPr/>
          <a:lstStyle/>
          <a:p>
            <a:pPr marL="0" indent="0">
              <a:buNone/>
            </a:pPr>
            <a:r>
              <a:rPr lang="en-US" sz="3000">
                <a:latin typeface="+mn-lt"/>
              </a:rPr>
              <a:t>From the teacher perspective, how will students demonstrate their thinking as they make sense of the phenomenon?</a:t>
            </a:r>
          </a:p>
          <a:p>
            <a:pPr marL="0" indent="0">
              <a:buNone/>
            </a:pPr>
            <a:endParaRPr lang="en-US"/>
          </a:p>
        </p:txBody>
      </p:sp>
      <p:sp>
        <p:nvSpPr>
          <p:cNvPr id="4" name="Rectangle: Rounded Corners 3">
            <a:extLst>
              <a:ext uri="{FF2B5EF4-FFF2-40B4-BE49-F238E27FC236}">
                <a16:creationId xmlns:a16="http://schemas.microsoft.com/office/drawing/2014/main" id="{C8295A0D-2855-E5A7-A1F0-D2412BD880F5}"/>
              </a:ext>
            </a:extLst>
          </p:cNvPr>
          <p:cNvSpPr/>
          <p:nvPr/>
        </p:nvSpPr>
        <p:spPr>
          <a:xfrm>
            <a:off x="431349" y="2830841"/>
            <a:ext cx="3295650" cy="1460410"/>
          </a:xfrm>
          <a:prstGeom prst="roundRect">
            <a:avLst/>
          </a:prstGeom>
          <a:solidFill>
            <a:srgbClr val="4472C4"/>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a:solidFill>
                  <a:schemeClr val="bg1"/>
                </a:solidFill>
              </a:rPr>
              <a:t>Science and Engineering Practice(s)</a:t>
            </a:r>
          </a:p>
        </p:txBody>
      </p:sp>
      <p:sp>
        <p:nvSpPr>
          <p:cNvPr id="9" name="Rectangle: Rounded Corners 8">
            <a:extLst>
              <a:ext uri="{FF2B5EF4-FFF2-40B4-BE49-F238E27FC236}">
                <a16:creationId xmlns:a16="http://schemas.microsoft.com/office/drawing/2014/main" id="{04EA266B-2136-F6E9-0483-58DE03C5A65F}"/>
              </a:ext>
            </a:extLst>
          </p:cNvPr>
          <p:cNvSpPr/>
          <p:nvPr/>
        </p:nvSpPr>
        <p:spPr>
          <a:xfrm>
            <a:off x="4354992" y="2824250"/>
            <a:ext cx="3434850" cy="1460410"/>
          </a:xfrm>
          <a:prstGeom prst="roundRect">
            <a:avLst/>
          </a:prstGeom>
          <a:solidFill>
            <a:schemeClr val="accent2">
              <a:lumMod val="75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a:solidFill>
                  <a:schemeClr val="bg1"/>
                </a:solidFill>
              </a:rPr>
              <a:t>Disciplinary Core Ideas(s)</a:t>
            </a:r>
          </a:p>
        </p:txBody>
      </p:sp>
      <p:sp>
        <p:nvSpPr>
          <p:cNvPr id="6" name="Rectangle: Rounded Corners 5">
            <a:extLst>
              <a:ext uri="{FF2B5EF4-FFF2-40B4-BE49-F238E27FC236}">
                <a16:creationId xmlns:a16="http://schemas.microsoft.com/office/drawing/2014/main" id="{A8C99FD6-9B02-AD3B-4D66-63569800E8A8}"/>
              </a:ext>
            </a:extLst>
          </p:cNvPr>
          <p:cNvSpPr/>
          <p:nvPr/>
        </p:nvSpPr>
        <p:spPr>
          <a:xfrm>
            <a:off x="8484266" y="2830841"/>
            <a:ext cx="3143250" cy="1460410"/>
          </a:xfrm>
          <a:prstGeom prst="roundRect">
            <a:avLst/>
          </a:prstGeom>
          <a:solidFill>
            <a:srgbClr val="51811D"/>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a:solidFill>
                  <a:schemeClr val="bg1"/>
                </a:solidFill>
              </a:rPr>
              <a:t>Crosscutting Concept(s)</a:t>
            </a:r>
          </a:p>
        </p:txBody>
      </p:sp>
      <p:sp>
        <p:nvSpPr>
          <p:cNvPr id="5" name="TextBox 4">
            <a:extLst>
              <a:ext uri="{FF2B5EF4-FFF2-40B4-BE49-F238E27FC236}">
                <a16:creationId xmlns:a16="http://schemas.microsoft.com/office/drawing/2014/main" id="{4C3AFDC7-9609-3235-FE39-75D1557B1D93}"/>
              </a:ext>
            </a:extLst>
          </p:cNvPr>
          <p:cNvSpPr txBox="1"/>
          <p:nvPr/>
        </p:nvSpPr>
        <p:spPr>
          <a:xfrm>
            <a:off x="892535" y="4469785"/>
            <a:ext cx="10886509" cy="1292662"/>
          </a:xfrm>
          <a:prstGeom prst="rect">
            <a:avLst/>
          </a:prstGeom>
          <a:noFill/>
        </p:spPr>
        <p:txBody>
          <a:bodyPr wrap="square" lIns="91440" tIns="45720" rIns="91440" bIns="45720" rtlCol="0" anchor="t">
            <a:spAutoFit/>
          </a:bodyPr>
          <a:lstStyle/>
          <a:p>
            <a:r>
              <a:rPr lang="en-US" sz="3000"/>
              <a:t>In this next pass, add to the lesson storyline to showcase where and how students are engaging in all three dimensions.</a:t>
            </a:r>
          </a:p>
          <a:p>
            <a:endParaRPr lang="en-US"/>
          </a:p>
        </p:txBody>
      </p:sp>
    </p:spTree>
    <p:extLst>
      <p:ext uri="{BB962C8B-B14F-4D97-AF65-F5344CB8AC3E}">
        <p14:creationId xmlns:p14="http://schemas.microsoft.com/office/powerpoint/2010/main" val="248209289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87364-07AE-3109-CCBC-C87AC84A0E2D}"/>
              </a:ext>
            </a:extLst>
          </p:cNvPr>
          <p:cNvSpPr>
            <a:spLocks noGrp="1"/>
          </p:cNvSpPr>
          <p:nvPr>
            <p:ph type="title" idx="4294967295"/>
          </p:nvPr>
        </p:nvSpPr>
        <p:spPr>
          <a:xfrm>
            <a:off x="525071" y="28774"/>
            <a:ext cx="8596313" cy="969818"/>
          </a:xfrm>
          <a:prstGeom prst="rect">
            <a:avLst/>
          </a:prstGeom>
        </p:spPr>
        <p:txBody>
          <a:bodyPr/>
          <a:lstStyle/>
          <a:p>
            <a:r>
              <a:rPr lang="en-US">
                <a:latin typeface="+mj-lt"/>
              </a:rPr>
              <a:t>Three-Dimensional Standards (4)</a:t>
            </a:r>
          </a:p>
        </p:txBody>
      </p:sp>
      <p:sp>
        <p:nvSpPr>
          <p:cNvPr id="3" name="Rectangle 2">
            <a:extLst>
              <a:ext uri="{FF2B5EF4-FFF2-40B4-BE49-F238E27FC236}">
                <a16:creationId xmlns:a16="http://schemas.microsoft.com/office/drawing/2014/main" id="{E4E41966-F2A0-7A03-5CC8-7B412E82D6E4}"/>
              </a:ext>
              <a:ext uri="{C183D7F6-B498-43B3-948B-1728B52AA6E4}">
                <adec:decorative xmlns:adec="http://schemas.microsoft.com/office/drawing/2017/decorative" val="1"/>
              </a:ext>
            </a:extLst>
          </p:cNvPr>
          <p:cNvSpPr/>
          <p:nvPr/>
        </p:nvSpPr>
        <p:spPr>
          <a:xfrm>
            <a:off x="0" y="5392615"/>
            <a:ext cx="12192000" cy="14653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5">
            <a:extLst>
              <a:ext uri="{FF2B5EF4-FFF2-40B4-BE49-F238E27FC236}">
                <a16:creationId xmlns:a16="http://schemas.microsoft.com/office/drawing/2014/main" id="{AD3B041E-36FF-B93C-B764-38B41303CF50}"/>
              </a:ext>
            </a:extLst>
          </p:cNvPr>
          <p:cNvGraphicFramePr>
            <a:graphicFrameLocks noGrp="1"/>
          </p:cNvGraphicFramePr>
          <p:nvPr>
            <p:extLst>
              <p:ext uri="{D42A27DB-BD31-4B8C-83A1-F6EECF244321}">
                <p14:modId xmlns:p14="http://schemas.microsoft.com/office/powerpoint/2010/main" val="4069814849"/>
              </p:ext>
            </p:extLst>
          </p:nvPr>
        </p:nvGraphicFramePr>
        <p:xfrm>
          <a:off x="2032000" y="1046378"/>
          <a:ext cx="8127999" cy="548640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033161761"/>
                    </a:ext>
                  </a:extLst>
                </a:gridCol>
                <a:gridCol w="2709333">
                  <a:extLst>
                    <a:ext uri="{9D8B030D-6E8A-4147-A177-3AD203B41FA5}">
                      <a16:colId xmlns:a16="http://schemas.microsoft.com/office/drawing/2014/main" val="1160744146"/>
                    </a:ext>
                  </a:extLst>
                </a:gridCol>
                <a:gridCol w="2709333">
                  <a:extLst>
                    <a:ext uri="{9D8B030D-6E8A-4147-A177-3AD203B41FA5}">
                      <a16:colId xmlns:a16="http://schemas.microsoft.com/office/drawing/2014/main" val="2900604725"/>
                    </a:ext>
                  </a:extLst>
                </a:gridCol>
              </a:tblGrid>
              <a:tr h="370840">
                <a:tc>
                  <a:txBody>
                    <a:bodyPr/>
                    <a:lstStyle/>
                    <a:p>
                      <a:r>
                        <a:rPr lang="en-US"/>
                        <a:t>Science and Engineering Practices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r>
                        <a:rPr lang="en-US"/>
                        <a:t>Disciplinary Core 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r>
                        <a:rPr lang="en-US"/>
                        <a:t>Cross Cutting Concepts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1811D"/>
                    </a:solidFill>
                  </a:tcPr>
                </a:tc>
                <a:extLst>
                  <a:ext uri="{0D108BD9-81ED-4DB2-BD59-A6C34878D82A}">
                    <a16:rowId xmlns:a16="http://schemas.microsoft.com/office/drawing/2014/main" val="1283113999"/>
                  </a:ext>
                </a:extLst>
              </a:tr>
              <a:tr h="370840">
                <a:tc>
                  <a:txBody>
                    <a:bodyPr/>
                    <a:lstStyle/>
                    <a:p>
                      <a:r>
                        <a:rPr lang="en-US" sz="1200" b="1"/>
                        <a:t>Asking questions or defining problems</a:t>
                      </a:r>
                    </a:p>
                    <a:p>
                      <a:endParaRPr lang="en-US" sz="1200" b="1"/>
                    </a:p>
                    <a:p>
                      <a:r>
                        <a:rPr lang="en-US" sz="1200" b="1"/>
                        <a:t>Developing and using models</a:t>
                      </a:r>
                    </a:p>
                    <a:p>
                      <a:endParaRPr lang="en-US" sz="1200" b="1"/>
                    </a:p>
                    <a:p>
                      <a:r>
                        <a:rPr lang="en-US" sz="1200" b="1"/>
                        <a:t>Planning and carrying out investigations</a:t>
                      </a:r>
                    </a:p>
                    <a:p>
                      <a:endParaRPr lang="en-US" sz="1200" b="1"/>
                    </a:p>
                    <a:p>
                      <a:r>
                        <a:rPr lang="en-US" sz="1200" b="1"/>
                        <a:t>Analyzing and interpreting data</a:t>
                      </a:r>
                    </a:p>
                    <a:p>
                      <a:endParaRPr lang="en-US" sz="1200" b="1"/>
                    </a:p>
                    <a:p>
                      <a:r>
                        <a:rPr lang="en-US" sz="1200" b="1"/>
                        <a:t>Using mathematics and computational thinking</a:t>
                      </a:r>
                    </a:p>
                    <a:p>
                      <a:endParaRPr lang="en-US" sz="1200" b="1"/>
                    </a:p>
                    <a:p>
                      <a:r>
                        <a:rPr lang="en-US" sz="1200" b="1"/>
                        <a:t>Constructing explanations and designing solutions</a:t>
                      </a:r>
                    </a:p>
                    <a:p>
                      <a:endParaRPr lang="en-US" sz="1200" b="1"/>
                    </a:p>
                    <a:p>
                      <a:r>
                        <a:rPr lang="en-US" sz="1200" b="1"/>
                        <a:t>Engaging in argument from evidence</a:t>
                      </a:r>
                    </a:p>
                    <a:p>
                      <a:endParaRPr lang="en-US" sz="1200" b="1"/>
                    </a:p>
                    <a:p>
                      <a:r>
                        <a:rPr lang="en-US" sz="1200" b="1"/>
                        <a:t>Obtaining, evaluating and communicating information</a:t>
                      </a:r>
                    </a:p>
                    <a:p>
                      <a:endParaRPr lang="en-US" sz="1100"/>
                    </a:p>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b="1"/>
                        <a:t>Physical Sciences: </a:t>
                      </a:r>
                    </a:p>
                    <a:p>
                      <a:r>
                        <a:rPr lang="en-US" sz="1200"/>
                        <a:t>     (PS1) Matter and Its Interactions </a:t>
                      </a:r>
                    </a:p>
                    <a:p>
                      <a:r>
                        <a:rPr lang="en-US" sz="1200"/>
                        <a:t>     (PS2) Motion and Stability: Forces</a:t>
                      </a:r>
                    </a:p>
                    <a:p>
                      <a:r>
                        <a:rPr lang="en-US" sz="1200"/>
                        <a:t>               and Interactions </a:t>
                      </a:r>
                    </a:p>
                    <a:p>
                      <a:r>
                        <a:rPr lang="en-US" sz="1200"/>
                        <a:t>     (PS3) Energy </a:t>
                      </a:r>
                    </a:p>
                    <a:p>
                      <a:r>
                        <a:rPr lang="en-US" sz="1200"/>
                        <a:t>     (PS4) Waves</a:t>
                      </a:r>
                    </a:p>
                    <a:p>
                      <a:endParaRPr lang="en-US" sz="1200"/>
                    </a:p>
                    <a:p>
                      <a:r>
                        <a:rPr lang="en-US" sz="1200" b="1"/>
                        <a:t>Life Sciences: </a:t>
                      </a:r>
                    </a:p>
                    <a:p>
                      <a:r>
                        <a:rPr lang="en-US" sz="1200"/>
                        <a:t>     (LS1) Molecules to Organisms </a:t>
                      </a:r>
                    </a:p>
                    <a:p>
                      <a:r>
                        <a:rPr lang="en-US" sz="1200"/>
                        <a:t>     (LS2) Ecosystems </a:t>
                      </a:r>
                    </a:p>
                    <a:p>
                      <a:r>
                        <a:rPr lang="en-US" sz="1200"/>
                        <a:t>     (LS3) Heredity </a:t>
                      </a:r>
                    </a:p>
                    <a:p>
                      <a:r>
                        <a:rPr lang="en-US" sz="1200"/>
                        <a:t>     (LS4) Biological Evolution</a:t>
                      </a:r>
                    </a:p>
                    <a:p>
                      <a:endParaRPr lang="en-US" sz="1200"/>
                    </a:p>
                    <a:p>
                      <a:r>
                        <a:rPr lang="en-US" sz="1200" b="1"/>
                        <a:t>Earth and Space Sciences: </a:t>
                      </a:r>
                    </a:p>
                    <a:p>
                      <a:r>
                        <a:rPr lang="en-US" sz="1200"/>
                        <a:t>     (ESS1) Earth’s Place in the </a:t>
                      </a:r>
                    </a:p>
                    <a:p>
                      <a:r>
                        <a:rPr lang="en-US" sz="1200"/>
                        <a:t>                 Universe</a:t>
                      </a:r>
                    </a:p>
                    <a:p>
                      <a:r>
                        <a:rPr lang="en-US" sz="1200"/>
                        <a:t>     (ESS2) Earth’s Systems </a:t>
                      </a:r>
                    </a:p>
                    <a:p>
                      <a:r>
                        <a:rPr lang="en-US" sz="1200"/>
                        <a:t>     (ESS3) Earth and Human Activity</a:t>
                      </a:r>
                    </a:p>
                    <a:p>
                      <a:endParaRPr lang="en-US" sz="1200"/>
                    </a:p>
                    <a:p>
                      <a:r>
                        <a:rPr lang="en-US" sz="1200" b="1"/>
                        <a:t>Engineering Design: </a:t>
                      </a:r>
                    </a:p>
                    <a:p>
                      <a:r>
                        <a:rPr lang="en-US" sz="1200"/>
                        <a:t>     (ETS1.A) Defining and Delimiting</a:t>
                      </a:r>
                    </a:p>
                    <a:p>
                      <a:r>
                        <a:rPr lang="en-US" sz="1200"/>
                        <a:t>                    an Engineering Problem</a:t>
                      </a:r>
                    </a:p>
                    <a:p>
                      <a:r>
                        <a:rPr lang="en-US" sz="1200"/>
                        <a:t>     (ETS1.B) Developing Possible </a:t>
                      </a:r>
                    </a:p>
                    <a:p>
                      <a:r>
                        <a:rPr lang="en-US" sz="1200"/>
                        <a:t>                    Solutions </a:t>
                      </a:r>
                    </a:p>
                    <a:p>
                      <a:r>
                        <a:rPr lang="en-US" sz="1200"/>
                        <a:t>     (ETS1.B) Optimizing the Design</a:t>
                      </a:r>
                    </a:p>
                    <a:p>
                      <a:r>
                        <a:rPr lang="en-US" sz="1200"/>
                        <a:t>                    Solution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b="1"/>
                        <a:t>Patterns</a:t>
                      </a:r>
                    </a:p>
                    <a:p>
                      <a:endParaRPr lang="en-US" sz="1200" b="1"/>
                    </a:p>
                    <a:p>
                      <a:r>
                        <a:rPr lang="en-US" sz="1200" b="1"/>
                        <a:t>Cause and effect mechanisms and explanation</a:t>
                      </a:r>
                    </a:p>
                    <a:p>
                      <a:endParaRPr lang="en-US" sz="1200" b="1"/>
                    </a:p>
                    <a:p>
                      <a:r>
                        <a:rPr lang="en-US" sz="1200" b="1"/>
                        <a:t>Scale, proportion and quantity</a:t>
                      </a:r>
                    </a:p>
                    <a:p>
                      <a:endParaRPr lang="en-US" sz="1200" b="1"/>
                    </a:p>
                    <a:p>
                      <a:r>
                        <a:rPr lang="en-US" sz="1200" b="1"/>
                        <a:t>Systems and system models</a:t>
                      </a:r>
                    </a:p>
                    <a:p>
                      <a:endParaRPr lang="en-US" sz="1200" b="1"/>
                    </a:p>
                    <a:p>
                      <a:r>
                        <a:rPr lang="en-US" sz="1200" b="1"/>
                        <a:t>Energy and matter flows, cycles and conservation</a:t>
                      </a:r>
                    </a:p>
                    <a:p>
                      <a:endParaRPr lang="en-US" sz="1200" b="1"/>
                    </a:p>
                    <a:p>
                      <a:r>
                        <a:rPr lang="en-US" sz="1200" b="1"/>
                        <a:t>Structure and function</a:t>
                      </a:r>
                    </a:p>
                    <a:p>
                      <a:endParaRPr lang="en-US" sz="1200" b="1"/>
                    </a:p>
                    <a:p>
                      <a:r>
                        <a:rPr lang="en-US" sz="1200" b="1"/>
                        <a:t>Stability and change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58709384"/>
                  </a:ext>
                </a:extLst>
              </a:tr>
            </a:tbl>
          </a:graphicData>
        </a:graphic>
      </p:graphicFrame>
      <p:pic>
        <p:nvPicPr>
          <p:cNvPr id="4" name="Picture 3" descr="This graduation cap to shows thinking is in the teacher hat. ">
            <a:extLst>
              <a:ext uri="{FF2B5EF4-FFF2-40B4-BE49-F238E27FC236}">
                <a16:creationId xmlns:a16="http://schemas.microsoft.com/office/drawing/2014/main" id="{97B8ABF1-BCDB-882A-F62E-D63DF6E96DA8}"/>
              </a:ext>
            </a:extLst>
          </p:cNvPr>
          <p:cNvPicPr>
            <a:picLocks noChangeAspect="1"/>
          </p:cNvPicPr>
          <p:nvPr/>
        </p:nvPicPr>
        <p:blipFill>
          <a:blip r:embed="rId3"/>
          <a:stretch>
            <a:fillRect/>
          </a:stretch>
        </p:blipFill>
        <p:spPr>
          <a:xfrm>
            <a:off x="11146498" y="154787"/>
            <a:ext cx="871804" cy="530398"/>
          </a:xfrm>
          <a:prstGeom prst="rect">
            <a:avLst/>
          </a:prstGeom>
        </p:spPr>
      </p:pic>
    </p:spTree>
    <p:extLst>
      <p:ext uri="{BB962C8B-B14F-4D97-AF65-F5344CB8AC3E}">
        <p14:creationId xmlns:p14="http://schemas.microsoft.com/office/powerpoint/2010/main" val="1594497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3BF6F-5918-29B2-7A80-DE620FA5E541}"/>
              </a:ext>
            </a:extLst>
          </p:cNvPr>
          <p:cNvSpPr>
            <a:spLocks noGrp="1"/>
          </p:cNvSpPr>
          <p:nvPr>
            <p:ph type="title"/>
          </p:nvPr>
        </p:nvSpPr>
        <p:spPr>
          <a:xfrm>
            <a:off x="732691" y="365125"/>
            <a:ext cx="11816862" cy="1325563"/>
          </a:xfrm>
        </p:spPr>
        <p:txBody>
          <a:bodyPr/>
          <a:lstStyle/>
          <a:p>
            <a:r>
              <a:rPr lang="en-US">
                <a:latin typeface="+mj-lt"/>
                <a:ea typeface="Lato"/>
                <a:cs typeface="Arial" panose="020B0604020202020204" pitchFamily="34" charset="0"/>
                <a:sym typeface="Lato"/>
              </a:rPr>
              <a:t>Shared Definition </a:t>
            </a:r>
            <a:endParaRPr lang="en-US">
              <a:highlight>
                <a:srgbClr val="FFFF00"/>
              </a:highlight>
              <a:latin typeface="+mj-lt"/>
              <a:cs typeface="Arial" panose="020B0604020202020204" pitchFamily="34" charset="0"/>
            </a:endParaRPr>
          </a:p>
        </p:txBody>
      </p:sp>
      <p:sp>
        <p:nvSpPr>
          <p:cNvPr id="4" name="TextBox 3">
            <a:extLst>
              <a:ext uri="{FF2B5EF4-FFF2-40B4-BE49-F238E27FC236}">
                <a16:creationId xmlns:a16="http://schemas.microsoft.com/office/drawing/2014/main" id="{A13EBE85-0C76-8497-3602-86C4106258A3}"/>
              </a:ext>
              <a:ext uri="{C183D7F6-B498-43B3-948B-1728B52AA6E4}">
                <adec:decorative xmlns:adec="http://schemas.microsoft.com/office/drawing/2017/decorative" val="0"/>
              </a:ext>
            </a:extLst>
          </p:cNvPr>
          <p:cNvSpPr txBox="1"/>
          <p:nvPr/>
        </p:nvSpPr>
        <p:spPr>
          <a:xfrm>
            <a:off x="709246" y="1690688"/>
            <a:ext cx="10773507" cy="3539430"/>
          </a:xfrm>
          <a:prstGeom prst="rect">
            <a:avLst/>
          </a:prstGeom>
          <a:noFill/>
        </p:spPr>
        <p:txBody>
          <a:bodyPr wrap="square" lIns="91440" tIns="45720" rIns="91440" bIns="45720" rtlCol="0" anchor="t">
            <a:spAutoFit/>
          </a:bodyPr>
          <a:lstStyle/>
          <a:p>
            <a:r>
              <a:rPr lang="en-US" sz="2800"/>
              <a:t>A phenomenon is any event in the </a:t>
            </a:r>
            <a:r>
              <a:rPr lang="en-US" sz="2800" b="1"/>
              <a:t>natural or designed world </a:t>
            </a:r>
            <a:r>
              <a:rPr lang="en-US" sz="2800"/>
              <a:t>that can be </a:t>
            </a:r>
            <a:r>
              <a:rPr lang="en-US" sz="2800" b="1"/>
              <a:t>experienced</a:t>
            </a:r>
            <a:r>
              <a:rPr lang="en-US" sz="2800"/>
              <a:t> and that can be </a:t>
            </a:r>
            <a:r>
              <a:rPr lang="en-US" sz="2800" b="1"/>
              <a:t>observed</a:t>
            </a:r>
            <a:r>
              <a:rPr lang="en-US" sz="2800"/>
              <a:t> and/or </a:t>
            </a:r>
            <a:r>
              <a:rPr lang="en-US" sz="2800" b="1"/>
              <a:t>measured </a:t>
            </a:r>
            <a:r>
              <a:rPr lang="en-US" sz="2800"/>
              <a:t>either directly by one’s senses or by use of technological devices. Phenomena are </a:t>
            </a:r>
            <a:r>
              <a:rPr lang="en-US" sz="2800" b="1"/>
              <a:t>specific examp</a:t>
            </a:r>
            <a:r>
              <a:rPr lang="en-US" sz="2800"/>
              <a:t>les of something in the world that is happening, an event or a specific example of a general process. Phenomena can be </a:t>
            </a:r>
            <a:r>
              <a:rPr lang="en-US" sz="2800" b="1"/>
              <a:t>explained or predicted by science knowledge and ideas</a:t>
            </a:r>
            <a:r>
              <a:rPr lang="en-US" sz="2800"/>
              <a:t>. Scientific phenomena provide the opportunity to </a:t>
            </a:r>
            <a:r>
              <a:rPr lang="en-US" sz="2800" b="1"/>
              <a:t>wonder, ask questions and seek explanations</a:t>
            </a:r>
            <a:r>
              <a:rPr lang="en-US" sz="2800"/>
              <a:t>.  </a:t>
            </a:r>
          </a:p>
        </p:txBody>
      </p:sp>
      <p:sp>
        <p:nvSpPr>
          <p:cNvPr id="3" name="TextBox 2">
            <a:extLst>
              <a:ext uri="{FF2B5EF4-FFF2-40B4-BE49-F238E27FC236}">
                <a16:creationId xmlns:a16="http://schemas.microsoft.com/office/drawing/2014/main" id="{04A04875-5383-20EF-9A9A-0174CC897F6E}"/>
              </a:ext>
              <a:ext uri="{C183D7F6-B498-43B3-948B-1728B52AA6E4}">
                <adec:decorative xmlns:adec="http://schemas.microsoft.com/office/drawing/2017/decorative" val="0"/>
              </a:ext>
            </a:extLst>
          </p:cNvPr>
          <p:cNvSpPr txBox="1"/>
          <p:nvPr/>
        </p:nvSpPr>
        <p:spPr>
          <a:xfrm>
            <a:off x="1285103" y="6119336"/>
            <a:ext cx="3966519" cy="738664"/>
          </a:xfrm>
          <a:prstGeom prst="rect">
            <a:avLst/>
          </a:prstGeom>
          <a:noFill/>
        </p:spPr>
        <p:txBody>
          <a:bodyPr wrap="square" rtlCol="0">
            <a:spAutoFit/>
          </a:bodyPr>
          <a:lstStyle/>
          <a:p>
            <a:r>
              <a:rPr lang="en-US" sz="2400" i="1" dirty="0">
                <a:solidFill>
                  <a:schemeClr val="bg1"/>
                </a:solidFill>
                <a:latin typeface="Arial" panose="020B0604020202020204" pitchFamily="34" charset="0"/>
                <a:ea typeface="Lato"/>
                <a:cs typeface="Arial" panose="020B0604020202020204" pitchFamily="34" charset="0"/>
                <a:sym typeface="Lato"/>
              </a:rPr>
              <a:t>Definition from </a:t>
            </a:r>
            <a:r>
              <a:rPr lang="en-US" sz="2400" i="1" dirty="0" err="1">
                <a:solidFill>
                  <a:schemeClr val="bg1"/>
                </a:solidFill>
                <a:latin typeface="Arial" panose="020B0604020202020204" pitchFamily="34" charset="0"/>
                <a:ea typeface="Lato"/>
                <a:cs typeface="Arial" panose="020B0604020202020204" pitchFamily="34" charset="0"/>
                <a:sym typeface="Lato"/>
              </a:rPr>
              <a:t>EdReports</a:t>
            </a:r>
            <a:endParaRPr lang="en-US" sz="2400" i="1" dirty="0">
              <a:solidFill>
                <a:schemeClr val="bg1"/>
              </a:solidFill>
              <a:latin typeface="Arial" panose="020B0604020202020204" pitchFamily="34" charset="0"/>
              <a:ea typeface="Lato"/>
              <a:cs typeface="Arial" panose="020B0604020202020204" pitchFamily="34" charset="0"/>
              <a:sym typeface="Lato"/>
            </a:endParaRPr>
          </a:p>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839785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2832C42-54EB-C6B4-E56E-25AA65991BD0}"/>
              </a:ext>
            </a:extLst>
          </p:cNvPr>
          <p:cNvSpPr txBox="1">
            <a:spLocks noGrp="1"/>
          </p:cNvSpPr>
          <p:nvPr>
            <p:ph type="title" idx="4294967295"/>
          </p:nvPr>
        </p:nvSpPr>
        <p:spPr>
          <a:xfrm>
            <a:off x="431350" y="-47678"/>
            <a:ext cx="10832922"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7780"/>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600" b="0" i="0" u="none" strike="noStrike" kern="1200" cap="none" spc="0" normalizeH="0" baseline="0" noProof="0">
                <a:ln>
                  <a:noFill/>
                </a:ln>
                <a:solidFill>
                  <a:srgbClr val="007780"/>
                </a:solidFill>
                <a:effectLst/>
                <a:uLnTx/>
                <a:uFillTx/>
                <a:latin typeface="Franklin Gothic Medium" panose="020B0603020102020204"/>
                <a:ea typeface="+mj-ea"/>
                <a:cs typeface="+mj-cs"/>
              </a:rPr>
              <a:t>Lesson 1: Has Earth’s surface always looked this way? Why or Why not?</a:t>
            </a:r>
            <a:r>
              <a:rPr kumimoji="0" lang="en-US" sz="2600" b="0" i="0" u="none" strike="noStrike" kern="1200" cap="none" spc="0" normalizeH="0" baseline="0" noProof="0" dirty="0">
                <a:ln>
                  <a:noFill/>
                </a:ln>
                <a:solidFill>
                  <a:srgbClr val="007780"/>
                </a:solidFill>
                <a:effectLst/>
                <a:uLnTx/>
                <a:uFillTx/>
                <a:latin typeface="Franklin Gothic Medium" panose="020B0603020102020204"/>
                <a:ea typeface="+mj-ea"/>
                <a:cs typeface="+mj-cs"/>
              </a:rPr>
              <a:t> (2)</a:t>
            </a:r>
            <a:endParaRPr kumimoji="0" lang="en-US" sz="2600" b="0" i="0" u="none" strike="noStrike" kern="1200" cap="none" spc="0" normalizeH="0" baseline="0" noProof="0">
              <a:ln>
                <a:noFill/>
              </a:ln>
              <a:solidFill>
                <a:srgbClr val="007780"/>
              </a:solidFill>
              <a:effectLst/>
              <a:uLnTx/>
              <a:uFillTx/>
              <a:latin typeface="Arial" panose="020B0604020202020204" pitchFamily="34" charset="0"/>
              <a:ea typeface="+mj-ea"/>
              <a:cs typeface="+mj-cs"/>
            </a:endParaRPr>
          </a:p>
        </p:txBody>
      </p:sp>
      <p:pic>
        <p:nvPicPr>
          <p:cNvPr id="3074" name="Picture 2" descr="This graduation cap to shows thinking is in the teacher hat. ">
            <a:extLst>
              <a:ext uri="{FF2B5EF4-FFF2-40B4-BE49-F238E27FC236}">
                <a16:creationId xmlns:a16="http://schemas.microsoft.com/office/drawing/2014/main" id="{5F23D512-6DF9-8C7E-74EA-0DC770F66D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3800" y="131082"/>
            <a:ext cx="786228" cy="4998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This is a visual representation of the general outline for lesson 1.  The general outline is found in the front matter of the lesson. ">
            <a:extLst>
              <a:ext uri="{FF2B5EF4-FFF2-40B4-BE49-F238E27FC236}">
                <a16:creationId xmlns:a16="http://schemas.microsoft.com/office/drawing/2014/main" id="{67E4E947-6D95-20D4-549F-A5611AD48C3E}"/>
              </a:ext>
            </a:extLst>
          </p:cNvPr>
          <p:cNvPicPr>
            <a:picLocks noChangeAspect="1"/>
          </p:cNvPicPr>
          <p:nvPr/>
        </p:nvPicPr>
        <p:blipFill>
          <a:blip r:embed="rId4"/>
          <a:stretch>
            <a:fillRect/>
          </a:stretch>
        </p:blipFill>
        <p:spPr>
          <a:xfrm>
            <a:off x="2136246" y="1112512"/>
            <a:ext cx="7820833" cy="4434430"/>
          </a:xfrm>
          <a:prstGeom prst="rect">
            <a:avLst/>
          </a:prstGeom>
          <a:solidFill>
            <a:schemeClr val="bg1"/>
          </a:solidFill>
          <a:ln w="19050">
            <a:solidFill>
              <a:schemeClr val="accent1">
                <a:shade val="15000"/>
              </a:schemeClr>
            </a:solidFill>
          </a:ln>
        </p:spPr>
      </p:pic>
      <p:sp>
        <p:nvSpPr>
          <p:cNvPr id="7" name="Rectangle: Rounded Corners 6">
            <a:extLst>
              <a:ext uri="{FF2B5EF4-FFF2-40B4-BE49-F238E27FC236}">
                <a16:creationId xmlns:a16="http://schemas.microsoft.com/office/drawing/2014/main" id="{4FD96597-2692-C24B-31DC-D6B4E3951C2A}"/>
              </a:ext>
            </a:extLst>
          </p:cNvPr>
          <p:cNvSpPr/>
          <p:nvPr/>
        </p:nvSpPr>
        <p:spPr>
          <a:xfrm>
            <a:off x="431349" y="2830841"/>
            <a:ext cx="1571187" cy="1460410"/>
          </a:xfrm>
          <a:prstGeom prst="roundRect">
            <a:avLst/>
          </a:prstGeom>
          <a:solidFill>
            <a:srgbClr val="4472C4"/>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Franklin Gothic Book" panose="020B0503020102020204"/>
                <a:ea typeface="+mn-ea"/>
                <a:cs typeface="+mn-cs"/>
              </a:rPr>
              <a:t>SEP:</a:t>
            </a:r>
          </a:p>
        </p:txBody>
      </p:sp>
      <p:sp>
        <p:nvSpPr>
          <p:cNvPr id="10" name="Rectangle: Rounded Corners 9">
            <a:extLst>
              <a:ext uri="{FF2B5EF4-FFF2-40B4-BE49-F238E27FC236}">
                <a16:creationId xmlns:a16="http://schemas.microsoft.com/office/drawing/2014/main" id="{8E6FE588-56DC-A7F5-35B5-B92E820764A5}"/>
              </a:ext>
            </a:extLst>
          </p:cNvPr>
          <p:cNvSpPr/>
          <p:nvPr/>
        </p:nvSpPr>
        <p:spPr>
          <a:xfrm>
            <a:off x="10149840" y="2924257"/>
            <a:ext cx="1571188" cy="1460410"/>
          </a:xfrm>
          <a:prstGeom prst="roundRect">
            <a:avLst/>
          </a:prstGeom>
          <a:solidFill>
            <a:srgbClr val="51811D"/>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Franklin Gothic Book" panose="020B0503020102020204"/>
                <a:ea typeface="+mn-ea"/>
                <a:cs typeface="+mn-cs"/>
              </a:rPr>
              <a:t>CCC:</a:t>
            </a:r>
          </a:p>
        </p:txBody>
      </p:sp>
      <p:sp>
        <p:nvSpPr>
          <p:cNvPr id="11" name="Rectangle 10">
            <a:extLst>
              <a:ext uri="{FF2B5EF4-FFF2-40B4-BE49-F238E27FC236}">
                <a16:creationId xmlns:a16="http://schemas.microsoft.com/office/drawing/2014/main" id="{C793D2EE-8E09-D051-BDE1-DC827ACFF353}"/>
              </a:ext>
              <a:ext uri="{C183D7F6-B498-43B3-948B-1728B52AA6E4}">
                <adec:decorative xmlns:adec="http://schemas.microsoft.com/office/drawing/2017/decorative" val="1"/>
              </a:ext>
            </a:extLst>
          </p:cNvPr>
          <p:cNvSpPr/>
          <p:nvPr/>
        </p:nvSpPr>
        <p:spPr>
          <a:xfrm>
            <a:off x="8092440" y="5769864"/>
            <a:ext cx="3941064" cy="9570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9" name="Rectangle: Rounded Corners 8">
            <a:extLst>
              <a:ext uri="{FF2B5EF4-FFF2-40B4-BE49-F238E27FC236}">
                <a16:creationId xmlns:a16="http://schemas.microsoft.com/office/drawing/2014/main" id="{7FBE157E-42B7-4A4E-16D9-41B068FB6580}"/>
              </a:ext>
            </a:extLst>
          </p:cNvPr>
          <p:cNvSpPr/>
          <p:nvPr/>
        </p:nvSpPr>
        <p:spPr>
          <a:xfrm>
            <a:off x="2621280" y="5769864"/>
            <a:ext cx="6949440" cy="755886"/>
          </a:xfrm>
          <a:prstGeom prst="roundRect">
            <a:avLst/>
          </a:prstGeom>
          <a:solidFill>
            <a:schemeClr val="accent2">
              <a:lumMod val="75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Franklin Gothic Book" panose="020B0503020102020204"/>
                <a:ea typeface="+mn-ea"/>
                <a:cs typeface="+mn-cs"/>
              </a:rPr>
              <a:t>DCI:</a:t>
            </a:r>
          </a:p>
        </p:txBody>
      </p:sp>
    </p:spTree>
    <p:extLst>
      <p:ext uri="{BB962C8B-B14F-4D97-AF65-F5344CB8AC3E}">
        <p14:creationId xmlns:p14="http://schemas.microsoft.com/office/powerpoint/2010/main" val="354012111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25D33-C35E-03C7-6221-C5F89A9273E1}"/>
              </a:ext>
            </a:extLst>
          </p:cNvPr>
          <p:cNvSpPr>
            <a:spLocks noGrp="1"/>
          </p:cNvSpPr>
          <p:nvPr>
            <p:ph type="title"/>
          </p:nvPr>
        </p:nvSpPr>
        <p:spPr>
          <a:xfrm>
            <a:off x="271766" y="-63404"/>
            <a:ext cx="10515600" cy="1325563"/>
          </a:xfrm>
        </p:spPr>
        <p:txBody>
          <a:bodyPr/>
          <a:lstStyle/>
          <a:p>
            <a:r>
              <a:rPr lang="en-US">
                <a:latin typeface="+mj-lt"/>
              </a:rPr>
              <a:t>Telling the Story: Second Pass </a:t>
            </a:r>
          </a:p>
        </p:txBody>
      </p:sp>
      <p:pic>
        <p:nvPicPr>
          <p:cNvPr id="7" name="Picture 6" descr="This graduation cap to shows thinking is in the teacher hat. ">
            <a:extLst>
              <a:ext uri="{FF2B5EF4-FFF2-40B4-BE49-F238E27FC236}">
                <a16:creationId xmlns:a16="http://schemas.microsoft.com/office/drawing/2014/main" id="{D0701DF1-6E4B-4000-3B04-2E0A748B4FFC}"/>
              </a:ext>
            </a:extLst>
          </p:cNvPr>
          <p:cNvPicPr>
            <a:picLocks noChangeAspect="1"/>
          </p:cNvPicPr>
          <p:nvPr/>
        </p:nvPicPr>
        <p:blipFill>
          <a:blip r:embed="rId3"/>
          <a:stretch>
            <a:fillRect/>
          </a:stretch>
        </p:blipFill>
        <p:spPr>
          <a:xfrm>
            <a:off x="11202146" y="138091"/>
            <a:ext cx="871804" cy="530398"/>
          </a:xfrm>
          <a:prstGeom prst="rect">
            <a:avLst/>
          </a:prstGeom>
        </p:spPr>
      </p:pic>
      <p:sp>
        <p:nvSpPr>
          <p:cNvPr id="23" name="TextBox 22">
            <a:extLst>
              <a:ext uri="{FF2B5EF4-FFF2-40B4-BE49-F238E27FC236}">
                <a16:creationId xmlns:a16="http://schemas.microsoft.com/office/drawing/2014/main" id="{A70E9D20-6438-A145-AD1A-71D3F1F7C829}"/>
              </a:ext>
            </a:extLst>
          </p:cNvPr>
          <p:cNvSpPr txBox="1"/>
          <p:nvPr/>
        </p:nvSpPr>
        <p:spPr>
          <a:xfrm>
            <a:off x="242854" y="973192"/>
            <a:ext cx="11582010" cy="830997"/>
          </a:xfrm>
          <a:prstGeom prst="rect">
            <a:avLst/>
          </a:prstGeom>
          <a:noFill/>
        </p:spPr>
        <p:txBody>
          <a:bodyPr wrap="square" rtlCol="0">
            <a:spAutoFit/>
          </a:bodyPr>
          <a:lstStyle/>
          <a:p>
            <a:r>
              <a:rPr lang="en-US" sz="2400"/>
              <a:t>Prepare to tell your part of the story in the teacher hat to showcase where and how students are engaging in all three dimensions.</a:t>
            </a:r>
          </a:p>
        </p:txBody>
      </p:sp>
      <p:sp>
        <p:nvSpPr>
          <p:cNvPr id="14" name="Rectangle 13">
            <a:extLst>
              <a:ext uri="{FF2B5EF4-FFF2-40B4-BE49-F238E27FC236}">
                <a16:creationId xmlns:a16="http://schemas.microsoft.com/office/drawing/2014/main" id="{7B12B7D9-C460-8C7A-AF3D-7671508A6438}"/>
              </a:ext>
            </a:extLst>
          </p:cNvPr>
          <p:cNvSpPr/>
          <p:nvPr/>
        </p:nvSpPr>
        <p:spPr>
          <a:xfrm>
            <a:off x="4092066" y="2027344"/>
            <a:ext cx="3662852" cy="550048"/>
          </a:xfrm>
          <a:prstGeom prst="rect">
            <a:avLst/>
          </a:prstGeom>
          <a:solidFill>
            <a:srgbClr val="92B8DA"/>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102649"/>
                </a:solidFill>
              </a:rPr>
              <a:t>Anchoring Phenomenon</a:t>
            </a:r>
          </a:p>
        </p:txBody>
      </p:sp>
      <p:grpSp>
        <p:nvGrpSpPr>
          <p:cNvPr id="4" name="Group 3" descr="Progression of the storyline from lessons 1-6 with each lesson identifying the disciplinary core idea(s), crosscutting concept(s), science and engineering practice(s), and an arrow to show the navigation between each lesson.">
            <a:extLst>
              <a:ext uri="{FF2B5EF4-FFF2-40B4-BE49-F238E27FC236}">
                <a16:creationId xmlns:a16="http://schemas.microsoft.com/office/drawing/2014/main" id="{189595F5-50FC-9211-0B64-C43135D85ACD}"/>
              </a:ext>
            </a:extLst>
          </p:cNvPr>
          <p:cNvGrpSpPr/>
          <p:nvPr/>
        </p:nvGrpSpPr>
        <p:grpSpPr>
          <a:xfrm>
            <a:off x="352017" y="2677304"/>
            <a:ext cx="11601499" cy="2725485"/>
            <a:chOff x="352017" y="2677304"/>
            <a:chExt cx="11601499" cy="2725485"/>
          </a:xfrm>
        </p:grpSpPr>
        <p:sp>
          <p:nvSpPr>
            <p:cNvPr id="5" name="Rectangle: Rounded Corners 4" descr="Lesson 1">
              <a:extLst>
                <a:ext uri="{FF2B5EF4-FFF2-40B4-BE49-F238E27FC236}">
                  <a16:creationId xmlns:a16="http://schemas.microsoft.com/office/drawing/2014/main" id="{D8693133-BE85-0EFB-73CB-28B5E53F086A}"/>
                </a:ext>
              </a:extLst>
            </p:cNvPr>
            <p:cNvSpPr/>
            <p:nvPr/>
          </p:nvSpPr>
          <p:spPr>
            <a:xfrm>
              <a:off x="473585" y="2946233"/>
              <a:ext cx="1497519" cy="1460078"/>
            </a:xfrm>
            <a:prstGeom prst="roundRect">
              <a:avLst/>
            </a:prstGeom>
            <a:solidFill>
              <a:schemeClr val="bg2"/>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Lesson 1</a:t>
              </a:r>
            </a:p>
          </p:txBody>
        </p:sp>
        <p:sp>
          <p:nvSpPr>
            <p:cNvPr id="13" name="Rectangle 12" descr="Crosscutting  Concept">
              <a:extLst>
                <a:ext uri="{FF2B5EF4-FFF2-40B4-BE49-F238E27FC236}">
                  <a16:creationId xmlns:a16="http://schemas.microsoft.com/office/drawing/2014/main" id="{BB32A9F0-D383-04FA-7320-049D31B59620}"/>
                </a:ext>
              </a:extLst>
            </p:cNvPr>
            <p:cNvSpPr/>
            <p:nvPr/>
          </p:nvSpPr>
          <p:spPr>
            <a:xfrm>
              <a:off x="352017" y="4064297"/>
              <a:ext cx="632748" cy="452283"/>
            </a:xfrm>
            <a:prstGeom prst="rect">
              <a:avLst/>
            </a:prstGeom>
            <a:solidFill>
              <a:srgbClr val="51811D"/>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rPr>
                <a:t>CCC</a:t>
              </a:r>
            </a:p>
          </p:txBody>
        </p:sp>
        <p:sp>
          <p:nvSpPr>
            <p:cNvPr id="6" name="Rectangle 5" descr="Science and Engineering Practice">
              <a:extLst>
                <a:ext uri="{FF2B5EF4-FFF2-40B4-BE49-F238E27FC236}">
                  <a16:creationId xmlns:a16="http://schemas.microsoft.com/office/drawing/2014/main" id="{BCEDAB31-DD68-4CC3-0AD0-5592514FAF6E}"/>
                </a:ext>
              </a:extLst>
            </p:cNvPr>
            <p:cNvSpPr/>
            <p:nvPr/>
          </p:nvSpPr>
          <p:spPr>
            <a:xfrm>
              <a:off x="1450499" y="4064297"/>
              <a:ext cx="630936" cy="452283"/>
            </a:xfrm>
            <a:prstGeom prst="rect">
              <a:avLst/>
            </a:prstGeom>
            <a:solidFill>
              <a:srgbClr val="4472C4"/>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rPr>
                <a:t>SEP</a:t>
              </a:r>
            </a:p>
          </p:txBody>
        </p:sp>
        <p:sp>
          <p:nvSpPr>
            <p:cNvPr id="18" name="Rectangle 17" descr="Disciplinary Core Idea(s)">
              <a:extLst>
                <a:ext uri="{FF2B5EF4-FFF2-40B4-BE49-F238E27FC236}">
                  <a16:creationId xmlns:a16="http://schemas.microsoft.com/office/drawing/2014/main" id="{9CB13A68-19DC-DC47-EF02-1DA1A4252E6A}"/>
                </a:ext>
              </a:extLst>
            </p:cNvPr>
            <p:cNvSpPr/>
            <p:nvPr/>
          </p:nvSpPr>
          <p:spPr>
            <a:xfrm>
              <a:off x="883234" y="2681996"/>
              <a:ext cx="674688" cy="476009"/>
            </a:xfrm>
            <a:prstGeom prst="rect">
              <a:avLst/>
            </a:prstGeom>
            <a:solidFill>
              <a:srgbClr val="C55A1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rPr>
                <a:t>DCI</a:t>
              </a:r>
            </a:p>
          </p:txBody>
        </p:sp>
        <p:sp>
          <p:nvSpPr>
            <p:cNvPr id="3" name="Arrow: Right 2" descr="Navigation &#10;">
              <a:extLst>
                <a:ext uri="{FF2B5EF4-FFF2-40B4-BE49-F238E27FC236}">
                  <a16:creationId xmlns:a16="http://schemas.microsoft.com/office/drawing/2014/main" id="{48A5C938-4538-0129-9116-7B5C1A14F65F}"/>
                </a:ext>
              </a:extLst>
            </p:cNvPr>
            <p:cNvSpPr/>
            <p:nvPr/>
          </p:nvSpPr>
          <p:spPr>
            <a:xfrm>
              <a:off x="1450499" y="4659373"/>
              <a:ext cx="1348928" cy="743415"/>
            </a:xfrm>
            <a:prstGeom prst="rightArrow">
              <a:avLst/>
            </a:prstGeom>
            <a:solidFill>
              <a:srgbClr val="FFFF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Navigation </a:t>
              </a:r>
            </a:p>
          </p:txBody>
        </p:sp>
        <p:sp>
          <p:nvSpPr>
            <p:cNvPr id="12" name="Rectangle: Rounded Corners 11" descr="Lesson 2">
              <a:extLst>
                <a:ext uri="{FF2B5EF4-FFF2-40B4-BE49-F238E27FC236}">
                  <a16:creationId xmlns:a16="http://schemas.microsoft.com/office/drawing/2014/main" id="{A134D257-7225-A86A-8D2D-245161C14BB2}"/>
                </a:ext>
              </a:extLst>
            </p:cNvPr>
            <p:cNvSpPr/>
            <p:nvPr/>
          </p:nvSpPr>
          <p:spPr>
            <a:xfrm>
              <a:off x="2526067" y="2946384"/>
              <a:ext cx="1441056" cy="1482331"/>
            </a:xfrm>
            <a:prstGeom prst="roundRect">
              <a:avLst/>
            </a:prstGeom>
            <a:solidFill>
              <a:schemeClr val="bg2"/>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Lesson 2</a:t>
              </a:r>
            </a:p>
          </p:txBody>
        </p:sp>
        <p:sp>
          <p:nvSpPr>
            <p:cNvPr id="28" name="Rectangle 27" descr="Crosscutting  Concept">
              <a:extLst>
                <a:ext uri="{FF2B5EF4-FFF2-40B4-BE49-F238E27FC236}">
                  <a16:creationId xmlns:a16="http://schemas.microsoft.com/office/drawing/2014/main" id="{FD2A3695-0C2C-CF72-86A1-9B61D2ACD805}"/>
                </a:ext>
              </a:extLst>
            </p:cNvPr>
            <p:cNvSpPr/>
            <p:nvPr/>
          </p:nvSpPr>
          <p:spPr>
            <a:xfrm>
              <a:off x="2383729" y="4061839"/>
              <a:ext cx="630936" cy="457200"/>
            </a:xfrm>
            <a:prstGeom prst="rect">
              <a:avLst/>
            </a:prstGeom>
            <a:solidFill>
              <a:srgbClr val="51811D"/>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rPr>
                <a:t>CCC</a:t>
              </a:r>
            </a:p>
          </p:txBody>
        </p:sp>
        <p:sp>
          <p:nvSpPr>
            <p:cNvPr id="22" name="Rectangle 21" descr="Disciplinary Core Idea(s)">
              <a:extLst>
                <a:ext uri="{FF2B5EF4-FFF2-40B4-BE49-F238E27FC236}">
                  <a16:creationId xmlns:a16="http://schemas.microsoft.com/office/drawing/2014/main" id="{A1213399-4A83-0AC1-0B7E-A948A7DB74BB}"/>
                </a:ext>
              </a:extLst>
            </p:cNvPr>
            <p:cNvSpPr/>
            <p:nvPr/>
          </p:nvSpPr>
          <p:spPr>
            <a:xfrm>
              <a:off x="2883993" y="2677304"/>
              <a:ext cx="674688" cy="476009"/>
            </a:xfrm>
            <a:prstGeom prst="rect">
              <a:avLst/>
            </a:prstGeom>
            <a:solidFill>
              <a:srgbClr val="C55A1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rPr>
                <a:t>DCI</a:t>
              </a:r>
            </a:p>
          </p:txBody>
        </p:sp>
        <p:sp>
          <p:nvSpPr>
            <p:cNvPr id="8" name="Rectangle 7" descr="Science and Engineering Practice">
              <a:extLst>
                <a:ext uri="{FF2B5EF4-FFF2-40B4-BE49-F238E27FC236}">
                  <a16:creationId xmlns:a16="http://schemas.microsoft.com/office/drawing/2014/main" id="{0B52FEA5-D34A-6FA3-8012-4356E4D9E1BC}"/>
                </a:ext>
              </a:extLst>
            </p:cNvPr>
            <p:cNvSpPr/>
            <p:nvPr/>
          </p:nvSpPr>
          <p:spPr>
            <a:xfrm>
              <a:off x="3464317" y="4061839"/>
              <a:ext cx="630936" cy="452283"/>
            </a:xfrm>
            <a:prstGeom prst="rect">
              <a:avLst/>
            </a:prstGeom>
            <a:solidFill>
              <a:srgbClr val="4472C4"/>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rPr>
                <a:t>SEP</a:t>
              </a:r>
            </a:p>
          </p:txBody>
        </p:sp>
        <p:sp>
          <p:nvSpPr>
            <p:cNvPr id="19" name="Arrow: Right 18" descr="Navigation &#10;">
              <a:extLst>
                <a:ext uri="{FF2B5EF4-FFF2-40B4-BE49-F238E27FC236}">
                  <a16:creationId xmlns:a16="http://schemas.microsoft.com/office/drawing/2014/main" id="{32EA2560-7A0C-A0CC-4311-C85F3142D39C}"/>
                </a:ext>
              </a:extLst>
            </p:cNvPr>
            <p:cNvSpPr/>
            <p:nvPr/>
          </p:nvSpPr>
          <p:spPr>
            <a:xfrm>
              <a:off x="3637303" y="4659373"/>
              <a:ext cx="1348928" cy="743415"/>
            </a:xfrm>
            <a:prstGeom prst="rightArrow">
              <a:avLst/>
            </a:prstGeom>
            <a:solidFill>
              <a:srgbClr val="FFFF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Navigation</a:t>
              </a:r>
              <a:r>
                <a:rPr lang="en-US" sz="1200">
                  <a:solidFill>
                    <a:schemeClr val="tx1"/>
                  </a:solidFill>
                </a:rPr>
                <a:t> </a:t>
              </a:r>
            </a:p>
          </p:txBody>
        </p:sp>
        <p:sp>
          <p:nvSpPr>
            <p:cNvPr id="15" name="Rectangle: Rounded Corners 14" descr="Lesson 3">
              <a:extLst>
                <a:ext uri="{FF2B5EF4-FFF2-40B4-BE49-F238E27FC236}">
                  <a16:creationId xmlns:a16="http://schemas.microsoft.com/office/drawing/2014/main" id="{C3C43339-3FD1-6FED-50AB-DA2E2847C333}"/>
                </a:ext>
              </a:extLst>
            </p:cNvPr>
            <p:cNvSpPr/>
            <p:nvPr/>
          </p:nvSpPr>
          <p:spPr>
            <a:xfrm>
              <a:off x="4541644" y="2941531"/>
              <a:ext cx="1441056" cy="1482331"/>
            </a:xfrm>
            <a:prstGeom prst="roundRect">
              <a:avLst/>
            </a:prstGeom>
            <a:solidFill>
              <a:schemeClr val="bg2"/>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Lesson 3</a:t>
              </a:r>
            </a:p>
          </p:txBody>
        </p:sp>
        <p:sp>
          <p:nvSpPr>
            <p:cNvPr id="27" name="Rectangle 26" descr="Crosscutting  Concept">
              <a:extLst>
                <a:ext uri="{FF2B5EF4-FFF2-40B4-BE49-F238E27FC236}">
                  <a16:creationId xmlns:a16="http://schemas.microsoft.com/office/drawing/2014/main" id="{AA0AEB7F-EBD5-6F84-03DF-2DF7B0A7F9DF}"/>
                </a:ext>
              </a:extLst>
            </p:cNvPr>
            <p:cNvSpPr/>
            <p:nvPr/>
          </p:nvSpPr>
          <p:spPr>
            <a:xfrm>
              <a:off x="4420316" y="4071050"/>
              <a:ext cx="630936" cy="457200"/>
            </a:xfrm>
            <a:prstGeom prst="rect">
              <a:avLst/>
            </a:prstGeom>
            <a:solidFill>
              <a:srgbClr val="51811D"/>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rPr>
                <a:t>CCC</a:t>
              </a:r>
            </a:p>
          </p:txBody>
        </p:sp>
        <p:sp>
          <p:nvSpPr>
            <p:cNvPr id="24" name="Rectangle 23" descr="Disciplinary Core Idea(s)">
              <a:extLst>
                <a:ext uri="{FF2B5EF4-FFF2-40B4-BE49-F238E27FC236}">
                  <a16:creationId xmlns:a16="http://schemas.microsoft.com/office/drawing/2014/main" id="{092E7664-A067-08A8-23B4-E87BE802EC2C}"/>
                </a:ext>
              </a:extLst>
            </p:cNvPr>
            <p:cNvSpPr/>
            <p:nvPr/>
          </p:nvSpPr>
          <p:spPr>
            <a:xfrm>
              <a:off x="4924828" y="2691984"/>
              <a:ext cx="674688" cy="476009"/>
            </a:xfrm>
            <a:prstGeom prst="rect">
              <a:avLst/>
            </a:prstGeom>
            <a:solidFill>
              <a:srgbClr val="C55A1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rPr>
                <a:t>DCI</a:t>
              </a:r>
            </a:p>
          </p:txBody>
        </p:sp>
        <p:sp>
          <p:nvSpPr>
            <p:cNvPr id="38" name="Rectangle 37" descr="Science and Engineering Practice">
              <a:extLst>
                <a:ext uri="{FF2B5EF4-FFF2-40B4-BE49-F238E27FC236}">
                  <a16:creationId xmlns:a16="http://schemas.microsoft.com/office/drawing/2014/main" id="{23199029-9336-BA98-31A6-6AF9DE2F05FA}"/>
                </a:ext>
              </a:extLst>
            </p:cNvPr>
            <p:cNvSpPr/>
            <p:nvPr/>
          </p:nvSpPr>
          <p:spPr>
            <a:xfrm>
              <a:off x="5522791" y="4066162"/>
              <a:ext cx="630936" cy="452283"/>
            </a:xfrm>
            <a:prstGeom prst="rect">
              <a:avLst/>
            </a:prstGeom>
            <a:solidFill>
              <a:srgbClr val="4472C4"/>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rPr>
                <a:t>SEP</a:t>
              </a:r>
            </a:p>
          </p:txBody>
        </p:sp>
        <p:sp>
          <p:nvSpPr>
            <p:cNvPr id="20" name="Arrow: Right 19" descr="Navigation &#10;">
              <a:extLst>
                <a:ext uri="{FF2B5EF4-FFF2-40B4-BE49-F238E27FC236}">
                  <a16:creationId xmlns:a16="http://schemas.microsoft.com/office/drawing/2014/main" id="{6E7BC1A9-06A8-B096-008D-EF0039B250A4}"/>
                </a:ext>
              </a:extLst>
            </p:cNvPr>
            <p:cNvSpPr/>
            <p:nvPr/>
          </p:nvSpPr>
          <p:spPr>
            <a:xfrm>
              <a:off x="5770714" y="4659373"/>
              <a:ext cx="1348928" cy="743415"/>
            </a:xfrm>
            <a:prstGeom prst="rightArrow">
              <a:avLst/>
            </a:prstGeom>
            <a:solidFill>
              <a:srgbClr val="FFFF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Navigation</a:t>
              </a:r>
              <a:r>
                <a:rPr lang="en-US" sz="1400"/>
                <a:t> </a:t>
              </a:r>
            </a:p>
          </p:txBody>
        </p:sp>
        <p:sp>
          <p:nvSpPr>
            <p:cNvPr id="16" name="Rectangle: Rounded Corners 15" descr="Lesson 4">
              <a:extLst>
                <a:ext uri="{FF2B5EF4-FFF2-40B4-BE49-F238E27FC236}">
                  <a16:creationId xmlns:a16="http://schemas.microsoft.com/office/drawing/2014/main" id="{52ABBFDC-38EA-6FA9-BB20-65C85A3AD89B}"/>
                </a:ext>
              </a:extLst>
            </p:cNvPr>
            <p:cNvSpPr/>
            <p:nvPr/>
          </p:nvSpPr>
          <p:spPr>
            <a:xfrm>
              <a:off x="6572508" y="2946384"/>
              <a:ext cx="1441055" cy="1482332"/>
            </a:xfrm>
            <a:prstGeom prst="roundRect">
              <a:avLst/>
            </a:prstGeom>
            <a:solidFill>
              <a:schemeClr val="bg2"/>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Lesson 4</a:t>
              </a:r>
            </a:p>
          </p:txBody>
        </p:sp>
        <p:sp>
          <p:nvSpPr>
            <p:cNvPr id="26" name="Rectangle 25" descr="Crosscutting  Concept">
              <a:extLst>
                <a:ext uri="{FF2B5EF4-FFF2-40B4-BE49-F238E27FC236}">
                  <a16:creationId xmlns:a16="http://schemas.microsoft.com/office/drawing/2014/main" id="{E2B1CB19-D4C8-D760-2823-EAE32BFD1E4E}"/>
                </a:ext>
              </a:extLst>
            </p:cNvPr>
            <p:cNvSpPr/>
            <p:nvPr/>
          </p:nvSpPr>
          <p:spPr>
            <a:xfrm>
              <a:off x="6448573" y="4061839"/>
              <a:ext cx="630936" cy="457200"/>
            </a:xfrm>
            <a:prstGeom prst="rect">
              <a:avLst/>
            </a:prstGeom>
            <a:solidFill>
              <a:srgbClr val="51811D"/>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rPr>
                <a:t>CCC</a:t>
              </a:r>
            </a:p>
          </p:txBody>
        </p:sp>
        <p:sp>
          <p:nvSpPr>
            <p:cNvPr id="32" name="Rectangle 31" descr="Disciplinary Core Idea(s)">
              <a:extLst>
                <a:ext uri="{FF2B5EF4-FFF2-40B4-BE49-F238E27FC236}">
                  <a16:creationId xmlns:a16="http://schemas.microsoft.com/office/drawing/2014/main" id="{138B304D-17A8-F84D-AAB3-163602077810}"/>
                </a:ext>
              </a:extLst>
            </p:cNvPr>
            <p:cNvSpPr/>
            <p:nvPr/>
          </p:nvSpPr>
          <p:spPr>
            <a:xfrm>
              <a:off x="6955691" y="2700635"/>
              <a:ext cx="674688" cy="476009"/>
            </a:xfrm>
            <a:prstGeom prst="rect">
              <a:avLst/>
            </a:prstGeom>
            <a:solidFill>
              <a:srgbClr val="C55A1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rPr>
                <a:t>DCI</a:t>
              </a:r>
            </a:p>
          </p:txBody>
        </p:sp>
        <p:sp>
          <p:nvSpPr>
            <p:cNvPr id="21" name="Arrow: Right 20" descr="Navigation &#10;">
              <a:extLst>
                <a:ext uri="{FF2B5EF4-FFF2-40B4-BE49-F238E27FC236}">
                  <a16:creationId xmlns:a16="http://schemas.microsoft.com/office/drawing/2014/main" id="{212AF970-BDE6-CC15-4C73-2B9E6F1AC4C3}"/>
                </a:ext>
              </a:extLst>
            </p:cNvPr>
            <p:cNvSpPr/>
            <p:nvPr/>
          </p:nvSpPr>
          <p:spPr>
            <a:xfrm>
              <a:off x="7754918" y="4659374"/>
              <a:ext cx="1348928" cy="743415"/>
            </a:xfrm>
            <a:prstGeom prst="rightArrow">
              <a:avLst/>
            </a:prstGeom>
            <a:solidFill>
              <a:srgbClr val="FFFF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Navigation</a:t>
              </a:r>
              <a:r>
                <a:rPr lang="en-US" sz="1200">
                  <a:solidFill>
                    <a:schemeClr val="tx1"/>
                  </a:solidFill>
                </a:rPr>
                <a:t> </a:t>
              </a:r>
            </a:p>
          </p:txBody>
        </p:sp>
        <p:sp>
          <p:nvSpPr>
            <p:cNvPr id="17" name="Rectangle: Rounded Corners 16" descr="Lesson 5">
              <a:extLst>
                <a:ext uri="{FF2B5EF4-FFF2-40B4-BE49-F238E27FC236}">
                  <a16:creationId xmlns:a16="http://schemas.microsoft.com/office/drawing/2014/main" id="{6A548306-30DB-0413-62F5-C28BA7A01AAB}"/>
                </a:ext>
              </a:extLst>
            </p:cNvPr>
            <p:cNvSpPr/>
            <p:nvPr/>
          </p:nvSpPr>
          <p:spPr>
            <a:xfrm>
              <a:off x="8572045" y="2904654"/>
              <a:ext cx="1348928" cy="1482332"/>
            </a:xfrm>
            <a:prstGeom prst="roundRect">
              <a:avLst/>
            </a:prstGeom>
            <a:solidFill>
              <a:schemeClr val="bg2"/>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Lesson 5</a:t>
              </a:r>
            </a:p>
          </p:txBody>
        </p:sp>
        <p:sp>
          <p:nvSpPr>
            <p:cNvPr id="25" name="Rectangle 24" descr="Crosscutting  Concept">
              <a:extLst>
                <a:ext uri="{FF2B5EF4-FFF2-40B4-BE49-F238E27FC236}">
                  <a16:creationId xmlns:a16="http://schemas.microsoft.com/office/drawing/2014/main" id="{2BE78B5E-9F4F-27E4-E0F4-BCCEC8091458}"/>
                </a:ext>
              </a:extLst>
            </p:cNvPr>
            <p:cNvSpPr/>
            <p:nvPr/>
          </p:nvSpPr>
          <p:spPr>
            <a:xfrm>
              <a:off x="8429382" y="4082960"/>
              <a:ext cx="630936" cy="457200"/>
            </a:xfrm>
            <a:prstGeom prst="rect">
              <a:avLst/>
            </a:prstGeom>
            <a:solidFill>
              <a:srgbClr val="51811D"/>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rPr>
                <a:t>CCC</a:t>
              </a:r>
            </a:p>
          </p:txBody>
        </p:sp>
        <p:sp>
          <p:nvSpPr>
            <p:cNvPr id="33" name="Rectangle 32" descr="Disciplinary Core Idea(s)">
              <a:extLst>
                <a:ext uri="{FF2B5EF4-FFF2-40B4-BE49-F238E27FC236}">
                  <a16:creationId xmlns:a16="http://schemas.microsoft.com/office/drawing/2014/main" id="{8725452E-B109-F5E5-2338-B1E1002B210E}"/>
                </a:ext>
              </a:extLst>
            </p:cNvPr>
            <p:cNvSpPr/>
            <p:nvPr/>
          </p:nvSpPr>
          <p:spPr>
            <a:xfrm>
              <a:off x="8867422" y="2677304"/>
              <a:ext cx="674688" cy="476009"/>
            </a:xfrm>
            <a:prstGeom prst="rect">
              <a:avLst/>
            </a:prstGeom>
            <a:solidFill>
              <a:srgbClr val="C55A1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rPr>
                <a:t>DCI</a:t>
              </a:r>
            </a:p>
          </p:txBody>
        </p:sp>
        <p:sp>
          <p:nvSpPr>
            <p:cNvPr id="31" name="Arrow: Right 30" descr="Navigation &#10;">
              <a:extLst>
                <a:ext uri="{FF2B5EF4-FFF2-40B4-BE49-F238E27FC236}">
                  <a16:creationId xmlns:a16="http://schemas.microsoft.com/office/drawing/2014/main" id="{6D6D6CFA-3C1F-DB8C-B67D-E5C1535BDC85}"/>
                </a:ext>
              </a:extLst>
            </p:cNvPr>
            <p:cNvSpPr/>
            <p:nvPr/>
          </p:nvSpPr>
          <p:spPr>
            <a:xfrm>
              <a:off x="9609831" y="4659373"/>
              <a:ext cx="1348928" cy="743415"/>
            </a:xfrm>
            <a:prstGeom prst="rightArrow">
              <a:avLst/>
            </a:prstGeom>
            <a:solidFill>
              <a:srgbClr val="FFFF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Navigation</a:t>
              </a:r>
              <a:r>
                <a:rPr lang="en-US" sz="1200">
                  <a:solidFill>
                    <a:schemeClr val="tx1"/>
                  </a:solidFill>
                </a:rPr>
                <a:t> </a:t>
              </a:r>
            </a:p>
          </p:txBody>
        </p:sp>
        <p:sp>
          <p:nvSpPr>
            <p:cNvPr id="11" name="Rectangle: Rounded Corners 10" descr="Lesson 6">
              <a:extLst>
                <a:ext uri="{FF2B5EF4-FFF2-40B4-BE49-F238E27FC236}">
                  <a16:creationId xmlns:a16="http://schemas.microsoft.com/office/drawing/2014/main" id="{AE1C37B5-0325-6E7E-D3DA-3270BDBD8FD6}"/>
                </a:ext>
              </a:extLst>
            </p:cNvPr>
            <p:cNvSpPr/>
            <p:nvPr/>
          </p:nvSpPr>
          <p:spPr>
            <a:xfrm>
              <a:off x="10475936" y="2904655"/>
              <a:ext cx="1348928" cy="1482332"/>
            </a:xfrm>
            <a:prstGeom prst="roundRect">
              <a:avLst/>
            </a:prstGeom>
            <a:solidFill>
              <a:schemeClr val="bg2"/>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Lesson 6</a:t>
              </a:r>
            </a:p>
          </p:txBody>
        </p:sp>
        <p:sp>
          <p:nvSpPr>
            <p:cNvPr id="30" name="Rectangle 29" descr="Crosscutting  Concept">
              <a:extLst>
                <a:ext uri="{FF2B5EF4-FFF2-40B4-BE49-F238E27FC236}">
                  <a16:creationId xmlns:a16="http://schemas.microsoft.com/office/drawing/2014/main" id="{94ECCEF0-9098-BD62-28C8-E06DCC157FDF}"/>
                </a:ext>
              </a:extLst>
            </p:cNvPr>
            <p:cNvSpPr/>
            <p:nvPr/>
          </p:nvSpPr>
          <p:spPr>
            <a:xfrm>
              <a:off x="10329653" y="4082142"/>
              <a:ext cx="630936" cy="458835"/>
            </a:xfrm>
            <a:prstGeom prst="rect">
              <a:avLst/>
            </a:prstGeom>
            <a:solidFill>
              <a:srgbClr val="51811D"/>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rPr>
                <a:t>CCC</a:t>
              </a:r>
            </a:p>
          </p:txBody>
        </p:sp>
        <p:sp>
          <p:nvSpPr>
            <p:cNvPr id="34" name="Rectangle 33" descr="Disciplinary Core Idea(s)">
              <a:extLst>
                <a:ext uri="{FF2B5EF4-FFF2-40B4-BE49-F238E27FC236}">
                  <a16:creationId xmlns:a16="http://schemas.microsoft.com/office/drawing/2014/main" id="{4525DBD5-1164-CA51-6E6F-CAB2A6077C12}"/>
                </a:ext>
              </a:extLst>
            </p:cNvPr>
            <p:cNvSpPr/>
            <p:nvPr/>
          </p:nvSpPr>
          <p:spPr>
            <a:xfrm>
              <a:off x="10813056" y="2677304"/>
              <a:ext cx="674688" cy="476009"/>
            </a:xfrm>
            <a:prstGeom prst="rect">
              <a:avLst/>
            </a:prstGeom>
            <a:solidFill>
              <a:srgbClr val="C55A1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rPr>
                <a:t>DCI</a:t>
              </a:r>
            </a:p>
          </p:txBody>
        </p:sp>
        <p:sp>
          <p:nvSpPr>
            <p:cNvPr id="35" name="Rectangle 34" descr="Science and Engineering Practice">
              <a:extLst>
                <a:ext uri="{FF2B5EF4-FFF2-40B4-BE49-F238E27FC236}">
                  <a16:creationId xmlns:a16="http://schemas.microsoft.com/office/drawing/2014/main" id="{6D59342A-D552-A74E-A8DE-4E9659957BA6}"/>
                </a:ext>
              </a:extLst>
            </p:cNvPr>
            <p:cNvSpPr/>
            <p:nvPr/>
          </p:nvSpPr>
          <p:spPr>
            <a:xfrm>
              <a:off x="9422309" y="4082960"/>
              <a:ext cx="630936" cy="457200"/>
            </a:xfrm>
            <a:prstGeom prst="rect">
              <a:avLst/>
            </a:prstGeom>
            <a:solidFill>
              <a:srgbClr val="4472C4"/>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rPr>
                <a:t>SEP</a:t>
              </a:r>
            </a:p>
          </p:txBody>
        </p:sp>
        <p:sp>
          <p:nvSpPr>
            <p:cNvPr id="36" name="Rectangle 35" descr="Science and Engineering Practice">
              <a:extLst>
                <a:ext uri="{FF2B5EF4-FFF2-40B4-BE49-F238E27FC236}">
                  <a16:creationId xmlns:a16="http://schemas.microsoft.com/office/drawing/2014/main" id="{529B0D97-B3E7-B11D-8FA2-1916AF131FCA}"/>
                </a:ext>
              </a:extLst>
            </p:cNvPr>
            <p:cNvSpPr/>
            <p:nvPr/>
          </p:nvSpPr>
          <p:spPr>
            <a:xfrm>
              <a:off x="11322580" y="4087877"/>
              <a:ext cx="630936" cy="452283"/>
            </a:xfrm>
            <a:prstGeom prst="rect">
              <a:avLst/>
            </a:prstGeom>
            <a:solidFill>
              <a:srgbClr val="4472C4"/>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rPr>
                <a:t>SEP</a:t>
              </a:r>
            </a:p>
          </p:txBody>
        </p:sp>
        <p:sp>
          <p:nvSpPr>
            <p:cNvPr id="37" name="Rectangle 36" descr="Science and Engineering Practice">
              <a:extLst>
                <a:ext uri="{FF2B5EF4-FFF2-40B4-BE49-F238E27FC236}">
                  <a16:creationId xmlns:a16="http://schemas.microsoft.com/office/drawing/2014/main" id="{55280F23-432F-8DD8-AFAB-9624EB46180D}"/>
                </a:ext>
              </a:extLst>
            </p:cNvPr>
            <p:cNvSpPr/>
            <p:nvPr/>
          </p:nvSpPr>
          <p:spPr>
            <a:xfrm>
              <a:off x="7532429" y="4075967"/>
              <a:ext cx="630936" cy="452283"/>
            </a:xfrm>
            <a:prstGeom prst="rect">
              <a:avLst/>
            </a:prstGeom>
            <a:solidFill>
              <a:srgbClr val="4472C4"/>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rPr>
                <a:t>SEP</a:t>
              </a:r>
            </a:p>
          </p:txBody>
        </p:sp>
      </p:grpSp>
    </p:spTree>
    <p:extLst>
      <p:ext uri="{BB962C8B-B14F-4D97-AF65-F5344CB8AC3E}">
        <p14:creationId xmlns:p14="http://schemas.microsoft.com/office/powerpoint/2010/main" val="222361622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4A933-4E21-B602-6F80-E7DA3E93BF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09D761-B945-4B09-6422-9CA1E72CEC59}"/>
              </a:ext>
            </a:extLst>
          </p:cNvPr>
          <p:cNvSpPr>
            <a:spLocks noGrp="1"/>
          </p:cNvSpPr>
          <p:nvPr>
            <p:ph type="title" idx="4294967295"/>
          </p:nvPr>
        </p:nvSpPr>
        <p:spPr>
          <a:xfrm>
            <a:off x="525071" y="28774"/>
            <a:ext cx="8596313" cy="969818"/>
          </a:xfrm>
          <a:prstGeom prst="rect">
            <a:avLst/>
          </a:prstGeom>
        </p:spPr>
        <p:txBody>
          <a:bodyPr/>
          <a:lstStyle/>
          <a:p>
            <a:r>
              <a:rPr lang="en-US">
                <a:latin typeface="+mj-lt"/>
              </a:rPr>
              <a:t>Three-Dimensional Standards (</a:t>
            </a:r>
            <a:r>
              <a:rPr lang="en-US" dirty="0">
                <a:latin typeface="+mj-lt"/>
              </a:rPr>
              <a:t>5</a:t>
            </a:r>
            <a:r>
              <a:rPr lang="en-US">
                <a:latin typeface="+mj-lt"/>
              </a:rPr>
              <a:t>)</a:t>
            </a:r>
          </a:p>
        </p:txBody>
      </p:sp>
      <p:sp>
        <p:nvSpPr>
          <p:cNvPr id="3" name="Rectangle 2">
            <a:extLst>
              <a:ext uri="{FF2B5EF4-FFF2-40B4-BE49-F238E27FC236}">
                <a16:creationId xmlns:a16="http://schemas.microsoft.com/office/drawing/2014/main" id="{D3C3F153-C051-E989-756E-1F0286BA6221}"/>
              </a:ext>
              <a:ext uri="{C183D7F6-B498-43B3-948B-1728B52AA6E4}">
                <adec:decorative xmlns:adec="http://schemas.microsoft.com/office/drawing/2017/decorative" val="1"/>
              </a:ext>
            </a:extLst>
          </p:cNvPr>
          <p:cNvSpPr/>
          <p:nvPr/>
        </p:nvSpPr>
        <p:spPr>
          <a:xfrm>
            <a:off x="0" y="5392615"/>
            <a:ext cx="12192000" cy="14653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5">
            <a:extLst>
              <a:ext uri="{FF2B5EF4-FFF2-40B4-BE49-F238E27FC236}">
                <a16:creationId xmlns:a16="http://schemas.microsoft.com/office/drawing/2014/main" id="{FAD42E01-5BC6-0EAA-3157-B8B8C021163F}"/>
              </a:ext>
            </a:extLst>
          </p:cNvPr>
          <p:cNvGraphicFramePr>
            <a:graphicFrameLocks noGrp="1"/>
          </p:cNvGraphicFramePr>
          <p:nvPr/>
        </p:nvGraphicFramePr>
        <p:xfrm>
          <a:off x="1966025" y="890014"/>
          <a:ext cx="8127999" cy="548640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033161761"/>
                    </a:ext>
                  </a:extLst>
                </a:gridCol>
                <a:gridCol w="2709333">
                  <a:extLst>
                    <a:ext uri="{9D8B030D-6E8A-4147-A177-3AD203B41FA5}">
                      <a16:colId xmlns:a16="http://schemas.microsoft.com/office/drawing/2014/main" val="1160744146"/>
                    </a:ext>
                  </a:extLst>
                </a:gridCol>
                <a:gridCol w="2709333">
                  <a:extLst>
                    <a:ext uri="{9D8B030D-6E8A-4147-A177-3AD203B41FA5}">
                      <a16:colId xmlns:a16="http://schemas.microsoft.com/office/drawing/2014/main" val="2900604725"/>
                    </a:ext>
                  </a:extLst>
                </a:gridCol>
              </a:tblGrid>
              <a:tr h="370840">
                <a:tc>
                  <a:txBody>
                    <a:bodyPr/>
                    <a:lstStyle/>
                    <a:p>
                      <a:r>
                        <a:rPr lang="en-US"/>
                        <a:t>Science and Engineering Practices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r>
                        <a:rPr lang="en-US"/>
                        <a:t>Disciplinary Core 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r>
                        <a:rPr lang="en-US"/>
                        <a:t>Cross Cutting Concepts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1811D"/>
                    </a:solidFill>
                  </a:tcPr>
                </a:tc>
                <a:extLst>
                  <a:ext uri="{0D108BD9-81ED-4DB2-BD59-A6C34878D82A}">
                    <a16:rowId xmlns:a16="http://schemas.microsoft.com/office/drawing/2014/main" val="1283113999"/>
                  </a:ext>
                </a:extLst>
              </a:tr>
              <a:tr h="370840">
                <a:tc>
                  <a:txBody>
                    <a:bodyPr/>
                    <a:lstStyle/>
                    <a:p>
                      <a:r>
                        <a:rPr lang="en-US" sz="1200" b="1"/>
                        <a:t>Asking questions or defining problems</a:t>
                      </a:r>
                    </a:p>
                    <a:p>
                      <a:endParaRPr lang="en-US" sz="1200" b="1"/>
                    </a:p>
                    <a:p>
                      <a:r>
                        <a:rPr lang="en-US" sz="1200" b="1"/>
                        <a:t>Developing and using models</a:t>
                      </a:r>
                    </a:p>
                    <a:p>
                      <a:endParaRPr lang="en-US" sz="1200" b="1"/>
                    </a:p>
                    <a:p>
                      <a:r>
                        <a:rPr lang="en-US" sz="1200" b="1"/>
                        <a:t>Planning and carrying out investigations</a:t>
                      </a:r>
                    </a:p>
                    <a:p>
                      <a:endParaRPr lang="en-US" sz="1200" b="1"/>
                    </a:p>
                    <a:p>
                      <a:r>
                        <a:rPr lang="en-US" sz="1200" b="1"/>
                        <a:t>Analyzing and interpreting data</a:t>
                      </a:r>
                    </a:p>
                    <a:p>
                      <a:endParaRPr lang="en-US" sz="1200" b="1"/>
                    </a:p>
                    <a:p>
                      <a:r>
                        <a:rPr lang="en-US" sz="1200" b="1"/>
                        <a:t>Using mathematics and computational thinking</a:t>
                      </a:r>
                    </a:p>
                    <a:p>
                      <a:endParaRPr lang="en-US" sz="1200" b="1"/>
                    </a:p>
                    <a:p>
                      <a:r>
                        <a:rPr lang="en-US" sz="1200" b="1"/>
                        <a:t>Constructing explanations and designing solutions</a:t>
                      </a:r>
                    </a:p>
                    <a:p>
                      <a:endParaRPr lang="en-US" sz="1200" b="1"/>
                    </a:p>
                    <a:p>
                      <a:r>
                        <a:rPr lang="en-US" sz="1200" b="1"/>
                        <a:t>Engaging in argument from evidence</a:t>
                      </a:r>
                    </a:p>
                    <a:p>
                      <a:endParaRPr lang="en-US" sz="1200" b="1"/>
                    </a:p>
                    <a:p>
                      <a:r>
                        <a:rPr lang="en-US" sz="1200" b="1"/>
                        <a:t>Obtaining, evaluating and communicating information</a:t>
                      </a:r>
                    </a:p>
                    <a:p>
                      <a:endParaRPr lang="en-US" sz="1100"/>
                    </a:p>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b="1"/>
                        <a:t>Physical Sciences: </a:t>
                      </a:r>
                    </a:p>
                    <a:p>
                      <a:r>
                        <a:rPr lang="en-US" sz="1200"/>
                        <a:t>     (PS1) Matter and Its Interactions </a:t>
                      </a:r>
                    </a:p>
                    <a:p>
                      <a:r>
                        <a:rPr lang="en-US" sz="1200"/>
                        <a:t>     (PS2) Motion and Stability: Forces</a:t>
                      </a:r>
                    </a:p>
                    <a:p>
                      <a:r>
                        <a:rPr lang="en-US" sz="1200"/>
                        <a:t>               and Interactions </a:t>
                      </a:r>
                    </a:p>
                    <a:p>
                      <a:r>
                        <a:rPr lang="en-US" sz="1200"/>
                        <a:t>     (PS3) Energy </a:t>
                      </a:r>
                    </a:p>
                    <a:p>
                      <a:r>
                        <a:rPr lang="en-US" sz="1200"/>
                        <a:t>     (PS4) Waves</a:t>
                      </a:r>
                    </a:p>
                    <a:p>
                      <a:endParaRPr lang="en-US" sz="1200"/>
                    </a:p>
                    <a:p>
                      <a:r>
                        <a:rPr lang="en-US" sz="1200" b="1"/>
                        <a:t>Life Sciences: </a:t>
                      </a:r>
                    </a:p>
                    <a:p>
                      <a:r>
                        <a:rPr lang="en-US" sz="1200"/>
                        <a:t>     (LS1) Molecules to Organisms </a:t>
                      </a:r>
                    </a:p>
                    <a:p>
                      <a:r>
                        <a:rPr lang="en-US" sz="1200"/>
                        <a:t>     (LS2) Ecosystems </a:t>
                      </a:r>
                    </a:p>
                    <a:p>
                      <a:r>
                        <a:rPr lang="en-US" sz="1200"/>
                        <a:t>     (LS3) Heredity </a:t>
                      </a:r>
                    </a:p>
                    <a:p>
                      <a:r>
                        <a:rPr lang="en-US" sz="1200"/>
                        <a:t>     (LS4) Biological Evolution</a:t>
                      </a:r>
                    </a:p>
                    <a:p>
                      <a:endParaRPr lang="en-US" sz="1200"/>
                    </a:p>
                    <a:p>
                      <a:r>
                        <a:rPr lang="en-US" sz="1200" b="1"/>
                        <a:t>Earth and Space Sciences: </a:t>
                      </a:r>
                    </a:p>
                    <a:p>
                      <a:r>
                        <a:rPr lang="en-US" sz="1200"/>
                        <a:t>     (ESS1) Earth’s Place in the </a:t>
                      </a:r>
                    </a:p>
                    <a:p>
                      <a:r>
                        <a:rPr lang="en-US" sz="1200"/>
                        <a:t>                 Universe</a:t>
                      </a:r>
                    </a:p>
                    <a:p>
                      <a:r>
                        <a:rPr lang="en-US" sz="1200"/>
                        <a:t>     (ESS2) Earth’s Systems </a:t>
                      </a:r>
                    </a:p>
                    <a:p>
                      <a:r>
                        <a:rPr lang="en-US" sz="1200"/>
                        <a:t>     (ESS3) Earth and Human Activity</a:t>
                      </a:r>
                    </a:p>
                    <a:p>
                      <a:endParaRPr lang="en-US" sz="1200"/>
                    </a:p>
                    <a:p>
                      <a:r>
                        <a:rPr lang="en-US" sz="1200" b="1"/>
                        <a:t>Engineering Design: </a:t>
                      </a:r>
                    </a:p>
                    <a:p>
                      <a:r>
                        <a:rPr lang="en-US" sz="1200"/>
                        <a:t>     (ETS1.A) Defining and Delimiting</a:t>
                      </a:r>
                    </a:p>
                    <a:p>
                      <a:r>
                        <a:rPr lang="en-US" sz="1200"/>
                        <a:t>                    an Engineering Problem</a:t>
                      </a:r>
                    </a:p>
                    <a:p>
                      <a:r>
                        <a:rPr lang="en-US" sz="1200"/>
                        <a:t>     (ETS1.B) Developing Possible </a:t>
                      </a:r>
                    </a:p>
                    <a:p>
                      <a:r>
                        <a:rPr lang="en-US" sz="1200"/>
                        <a:t>                    Solutions </a:t>
                      </a:r>
                    </a:p>
                    <a:p>
                      <a:r>
                        <a:rPr lang="en-US" sz="1200"/>
                        <a:t>     (ETS1.B) Optimizing the Design</a:t>
                      </a:r>
                    </a:p>
                    <a:p>
                      <a:r>
                        <a:rPr lang="en-US" sz="1200"/>
                        <a:t>                    Solution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b="1"/>
                        <a:t>Patterns</a:t>
                      </a:r>
                    </a:p>
                    <a:p>
                      <a:endParaRPr lang="en-US" sz="1200" b="1"/>
                    </a:p>
                    <a:p>
                      <a:r>
                        <a:rPr lang="en-US" sz="1200" b="1"/>
                        <a:t>Cause and effect mechanisms and explanation</a:t>
                      </a:r>
                    </a:p>
                    <a:p>
                      <a:endParaRPr lang="en-US" sz="1200" b="1"/>
                    </a:p>
                    <a:p>
                      <a:r>
                        <a:rPr lang="en-US" sz="1200" b="1"/>
                        <a:t>Scale, proportion and quantity</a:t>
                      </a:r>
                    </a:p>
                    <a:p>
                      <a:endParaRPr lang="en-US" sz="1200" b="1"/>
                    </a:p>
                    <a:p>
                      <a:r>
                        <a:rPr lang="en-US" sz="1200" b="1"/>
                        <a:t>Systems and system models</a:t>
                      </a:r>
                    </a:p>
                    <a:p>
                      <a:endParaRPr lang="en-US" sz="1200" b="1"/>
                    </a:p>
                    <a:p>
                      <a:r>
                        <a:rPr lang="en-US" sz="1200" b="1"/>
                        <a:t>Energy and matter flows, cycles and conservation</a:t>
                      </a:r>
                    </a:p>
                    <a:p>
                      <a:endParaRPr lang="en-US" sz="1200" b="1"/>
                    </a:p>
                    <a:p>
                      <a:r>
                        <a:rPr lang="en-US" sz="1200" b="1"/>
                        <a:t>Structure and function</a:t>
                      </a:r>
                    </a:p>
                    <a:p>
                      <a:endParaRPr lang="en-US" sz="1200" b="1"/>
                    </a:p>
                    <a:p>
                      <a:r>
                        <a:rPr lang="en-US" sz="1200" b="1"/>
                        <a:t>Stability and change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58709384"/>
                  </a:ext>
                </a:extLst>
              </a:tr>
            </a:tbl>
          </a:graphicData>
        </a:graphic>
      </p:graphicFrame>
      <p:pic>
        <p:nvPicPr>
          <p:cNvPr id="6" name="Picture 5" descr="This graduation cap to shows thinking is in the teacher hat. ">
            <a:extLst>
              <a:ext uri="{FF2B5EF4-FFF2-40B4-BE49-F238E27FC236}">
                <a16:creationId xmlns:a16="http://schemas.microsoft.com/office/drawing/2014/main" id="{7397FFE9-5E26-093A-F550-8E2BDE3E5857}"/>
              </a:ext>
            </a:extLst>
          </p:cNvPr>
          <p:cNvPicPr>
            <a:picLocks noChangeAspect="1"/>
          </p:cNvPicPr>
          <p:nvPr/>
        </p:nvPicPr>
        <p:blipFill>
          <a:blip r:embed="rId3"/>
          <a:stretch>
            <a:fillRect/>
          </a:stretch>
        </p:blipFill>
        <p:spPr>
          <a:xfrm>
            <a:off x="11206641" y="183955"/>
            <a:ext cx="920576" cy="659456"/>
          </a:xfrm>
          <a:prstGeom prst="rect">
            <a:avLst/>
          </a:prstGeom>
        </p:spPr>
      </p:pic>
      <p:pic>
        <p:nvPicPr>
          <p:cNvPr id="15" name="Picture 14" descr="Circle calling attention to the science and engineering practice, asking questions or defining problems.">
            <a:extLst>
              <a:ext uri="{FF2B5EF4-FFF2-40B4-BE49-F238E27FC236}">
                <a16:creationId xmlns:a16="http://schemas.microsoft.com/office/drawing/2014/main" id="{AFE6CBB4-82DE-0FAD-D6DC-9EF12E51FE38}"/>
              </a:ext>
            </a:extLst>
          </p:cNvPr>
          <p:cNvPicPr>
            <a:picLocks noChangeAspect="1"/>
          </p:cNvPicPr>
          <p:nvPr/>
        </p:nvPicPr>
        <p:blipFill>
          <a:blip r:embed="rId4"/>
          <a:stretch>
            <a:fillRect/>
          </a:stretch>
        </p:blipFill>
        <p:spPr>
          <a:xfrm>
            <a:off x="1794397" y="1454372"/>
            <a:ext cx="2834886" cy="414564"/>
          </a:xfrm>
          <a:prstGeom prst="rect">
            <a:avLst/>
          </a:prstGeom>
        </p:spPr>
      </p:pic>
      <p:pic>
        <p:nvPicPr>
          <p:cNvPr id="14" name="Picture 13" descr="Circle calling attention to the science and engineering practice, developing and using models.">
            <a:extLst>
              <a:ext uri="{FF2B5EF4-FFF2-40B4-BE49-F238E27FC236}">
                <a16:creationId xmlns:a16="http://schemas.microsoft.com/office/drawing/2014/main" id="{3F5B4DA4-DBBD-3490-9FBC-4EFCE6967D9C}"/>
              </a:ext>
            </a:extLst>
          </p:cNvPr>
          <p:cNvPicPr>
            <a:picLocks noChangeAspect="1"/>
          </p:cNvPicPr>
          <p:nvPr/>
        </p:nvPicPr>
        <p:blipFill>
          <a:blip r:embed="rId4"/>
          <a:stretch>
            <a:fillRect/>
          </a:stretch>
        </p:blipFill>
        <p:spPr>
          <a:xfrm>
            <a:off x="1794397" y="1862027"/>
            <a:ext cx="2834886" cy="414564"/>
          </a:xfrm>
          <a:prstGeom prst="rect">
            <a:avLst/>
          </a:prstGeom>
        </p:spPr>
      </p:pic>
      <p:pic>
        <p:nvPicPr>
          <p:cNvPr id="13" name="Picture 12" descr="Circle calling attention to the science and engineering practice, Planning and carrying out investigations.">
            <a:extLst>
              <a:ext uri="{FF2B5EF4-FFF2-40B4-BE49-F238E27FC236}">
                <a16:creationId xmlns:a16="http://schemas.microsoft.com/office/drawing/2014/main" id="{5521D9BB-170E-ABDF-6707-8C599FD23EB7}"/>
              </a:ext>
            </a:extLst>
          </p:cNvPr>
          <p:cNvPicPr>
            <a:picLocks noChangeAspect="1"/>
          </p:cNvPicPr>
          <p:nvPr/>
        </p:nvPicPr>
        <p:blipFill>
          <a:blip r:embed="rId4"/>
          <a:stretch>
            <a:fillRect/>
          </a:stretch>
        </p:blipFill>
        <p:spPr>
          <a:xfrm>
            <a:off x="1778818" y="2296588"/>
            <a:ext cx="2834886" cy="414564"/>
          </a:xfrm>
          <a:prstGeom prst="rect">
            <a:avLst/>
          </a:prstGeom>
        </p:spPr>
      </p:pic>
      <p:sp>
        <p:nvSpPr>
          <p:cNvPr id="7" name="Oval 6" descr="Circle calling attention to the science and engineering practice, Analyzing and interpreting data.">
            <a:extLst>
              <a:ext uri="{FF2B5EF4-FFF2-40B4-BE49-F238E27FC236}">
                <a16:creationId xmlns:a16="http://schemas.microsoft.com/office/drawing/2014/main" id="{52C18E60-38B7-8181-8C88-BE417229AC90}"/>
              </a:ext>
            </a:extLst>
          </p:cNvPr>
          <p:cNvSpPr/>
          <p:nvPr/>
        </p:nvSpPr>
        <p:spPr>
          <a:xfrm>
            <a:off x="1794397" y="2771916"/>
            <a:ext cx="2803729" cy="386911"/>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pic>
        <p:nvPicPr>
          <p:cNvPr id="16" name="Picture 15" descr="Circle calling attention to the science and engineering practice, Constructing explanations and designing solutions.">
            <a:extLst>
              <a:ext uri="{FF2B5EF4-FFF2-40B4-BE49-F238E27FC236}">
                <a16:creationId xmlns:a16="http://schemas.microsoft.com/office/drawing/2014/main" id="{39F28862-3980-85F7-44B8-9C5762D16EB8}"/>
              </a:ext>
            </a:extLst>
          </p:cNvPr>
          <p:cNvPicPr>
            <a:picLocks noChangeAspect="1"/>
          </p:cNvPicPr>
          <p:nvPr/>
        </p:nvPicPr>
        <p:blipFill>
          <a:blip r:embed="rId4"/>
          <a:stretch>
            <a:fillRect/>
          </a:stretch>
        </p:blipFill>
        <p:spPr>
          <a:xfrm>
            <a:off x="1778818" y="3642432"/>
            <a:ext cx="2834886" cy="692832"/>
          </a:xfrm>
          <a:prstGeom prst="rect">
            <a:avLst/>
          </a:prstGeom>
        </p:spPr>
      </p:pic>
      <p:sp>
        <p:nvSpPr>
          <p:cNvPr id="8" name="Oval 7" descr="Circle calling attention to the disciplinary core ideas, earth's systems and earth and human activity. ">
            <a:extLst>
              <a:ext uri="{FF2B5EF4-FFF2-40B4-BE49-F238E27FC236}">
                <a16:creationId xmlns:a16="http://schemas.microsoft.com/office/drawing/2014/main" id="{4C198146-3057-ED7F-5347-92CD23926A73}"/>
              </a:ext>
            </a:extLst>
          </p:cNvPr>
          <p:cNvSpPr/>
          <p:nvPr/>
        </p:nvSpPr>
        <p:spPr>
          <a:xfrm>
            <a:off x="4432300" y="4448546"/>
            <a:ext cx="3221623" cy="460464"/>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pic>
        <p:nvPicPr>
          <p:cNvPr id="12" name="Picture 11" descr="Circle calling attention to the crosscutting concept, cause and effect mechanisms and explanation.">
            <a:extLst>
              <a:ext uri="{FF2B5EF4-FFF2-40B4-BE49-F238E27FC236}">
                <a16:creationId xmlns:a16="http://schemas.microsoft.com/office/drawing/2014/main" id="{45F5DD6F-0416-317D-FD18-91533DA0453C}"/>
              </a:ext>
            </a:extLst>
          </p:cNvPr>
          <p:cNvPicPr>
            <a:picLocks noChangeAspect="1"/>
          </p:cNvPicPr>
          <p:nvPr/>
        </p:nvPicPr>
        <p:blipFill>
          <a:blip r:embed="rId5"/>
          <a:stretch>
            <a:fillRect/>
          </a:stretch>
        </p:blipFill>
        <p:spPr>
          <a:xfrm>
            <a:off x="7236822" y="1859832"/>
            <a:ext cx="2677887" cy="530041"/>
          </a:xfrm>
          <a:prstGeom prst="rect">
            <a:avLst/>
          </a:prstGeom>
        </p:spPr>
      </p:pic>
      <p:sp>
        <p:nvSpPr>
          <p:cNvPr id="9" name="Oval 8" descr="Circle calling attention to the crosscutting concept, system and system models.">
            <a:extLst>
              <a:ext uri="{FF2B5EF4-FFF2-40B4-BE49-F238E27FC236}">
                <a16:creationId xmlns:a16="http://schemas.microsoft.com/office/drawing/2014/main" id="{1B24072C-DBDC-D1CB-EECA-DCE23830C76C}"/>
              </a:ext>
            </a:extLst>
          </p:cNvPr>
          <p:cNvSpPr/>
          <p:nvPr/>
        </p:nvSpPr>
        <p:spPr>
          <a:xfrm>
            <a:off x="7236822" y="2698363"/>
            <a:ext cx="2677887" cy="460464"/>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
        <p:nvSpPr>
          <p:cNvPr id="10" name="Oval 9" descr="Circle calling attention to the crosscutting concept, stability and change.">
            <a:extLst>
              <a:ext uri="{FF2B5EF4-FFF2-40B4-BE49-F238E27FC236}">
                <a16:creationId xmlns:a16="http://schemas.microsoft.com/office/drawing/2014/main" id="{D8A20BCA-9C78-461B-3C6B-3F58BA15FCF2}"/>
              </a:ext>
            </a:extLst>
          </p:cNvPr>
          <p:cNvSpPr/>
          <p:nvPr/>
        </p:nvSpPr>
        <p:spPr>
          <a:xfrm>
            <a:off x="7236822" y="4045489"/>
            <a:ext cx="2677887" cy="460464"/>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Tree>
    <p:extLst>
      <p:ext uri="{BB962C8B-B14F-4D97-AF65-F5344CB8AC3E}">
        <p14:creationId xmlns:p14="http://schemas.microsoft.com/office/powerpoint/2010/main" val="203441365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A0F6B-59E4-8131-CFB8-ADFA05A30A56}"/>
              </a:ext>
            </a:extLst>
          </p:cNvPr>
          <p:cNvSpPr>
            <a:spLocks noGrp="1"/>
          </p:cNvSpPr>
          <p:nvPr>
            <p:ph type="title"/>
          </p:nvPr>
        </p:nvSpPr>
        <p:spPr/>
        <p:txBody>
          <a:bodyPr/>
          <a:lstStyle/>
          <a:p>
            <a:r>
              <a:rPr lang="en-US">
                <a:latin typeface="+mj-lt"/>
              </a:rPr>
              <a:t>KDE’s Markers for High-Quality Science Instructional Resources</a:t>
            </a:r>
          </a:p>
        </p:txBody>
      </p:sp>
      <p:pic>
        <p:nvPicPr>
          <p:cNvPr id="5" name="Picture 4" descr="This graduation cap to shows thinking is in the teacher hat. ">
            <a:extLst>
              <a:ext uri="{FF2B5EF4-FFF2-40B4-BE49-F238E27FC236}">
                <a16:creationId xmlns:a16="http://schemas.microsoft.com/office/drawing/2014/main" id="{635BA315-B9F9-F3AD-6C30-F74AEEC008BC}"/>
              </a:ext>
            </a:extLst>
          </p:cNvPr>
          <p:cNvPicPr>
            <a:picLocks noChangeAspect="1"/>
          </p:cNvPicPr>
          <p:nvPr/>
        </p:nvPicPr>
        <p:blipFill>
          <a:blip r:embed="rId3"/>
          <a:stretch>
            <a:fillRect/>
          </a:stretch>
        </p:blipFill>
        <p:spPr>
          <a:xfrm>
            <a:off x="11143377" y="152366"/>
            <a:ext cx="920576" cy="658425"/>
          </a:xfrm>
          <a:prstGeom prst="rect">
            <a:avLst/>
          </a:prstGeom>
        </p:spPr>
      </p:pic>
      <p:sp>
        <p:nvSpPr>
          <p:cNvPr id="3" name="Content Placeholder 2">
            <a:extLst>
              <a:ext uri="{FF2B5EF4-FFF2-40B4-BE49-F238E27FC236}">
                <a16:creationId xmlns:a16="http://schemas.microsoft.com/office/drawing/2014/main" id="{8757F2AC-5D07-D2A6-8622-1972440F5CA2}"/>
              </a:ext>
            </a:extLst>
          </p:cNvPr>
          <p:cNvSpPr>
            <a:spLocks noGrp="1"/>
          </p:cNvSpPr>
          <p:nvPr>
            <p:ph idx="1"/>
          </p:nvPr>
        </p:nvSpPr>
        <p:spPr>
          <a:xfrm>
            <a:off x="728870" y="2029484"/>
            <a:ext cx="8027504" cy="3456494"/>
          </a:xfrm>
        </p:spPr>
        <p:txBody>
          <a:bodyPr>
            <a:normAutofit lnSpcReduction="10000"/>
          </a:bodyPr>
          <a:lstStyle/>
          <a:p>
            <a:pPr marL="0" indent="0">
              <a:spcAft>
                <a:spcPts val="600"/>
              </a:spcAft>
              <a:buNone/>
            </a:pPr>
            <a:r>
              <a:rPr lang="en-US" b="1">
                <a:latin typeface="+mn-lt"/>
                <a:cs typeface="Arial" panose="020B0604020202020204" pitchFamily="34" charset="0"/>
              </a:rPr>
              <a:t>The markers for high-quality science resources include:</a:t>
            </a:r>
          </a:p>
          <a:p>
            <a:pPr marL="0" indent="0">
              <a:spcAft>
                <a:spcPts val="600"/>
              </a:spcAft>
              <a:buNone/>
            </a:pPr>
            <a:r>
              <a:rPr lang="en-US">
                <a:latin typeface="+mn-lt"/>
                <a:cs typeface="Arial" panose="020B0604020202020204" pitchFamily="34" charset="0"/>
              </a:rPr>
              <a:t>1. Three-Dimensional Science </a:t>
            </a:r>
          </a:p>
          <a:p>
            <a:pPr marL="0" indent="0">
              <a:spcAft>
                <a:spcPts val="600"/>
              </a:spcAft>
              <a:buNone/>
            </a:pPr>
            <a:r>
              <a:rPr lang="en-US">
                <a:latin typeface="+mn-lt"/>
                <a:cs typeface="Arial" panose="020B0604020202020204" pitchFamily="34" charset="0"/>
              </a:rPr>
              <a:t>2. Investigating Phenomena</a:t>
            </a:r>
          </a:p>
          <a:p>
            <a:pPr marL="0" indent="0">
              <a:spcAft>
                <a:spcPts val="600"/>
              </a:spcAft>
              <a:buNone/>
            </a:pPr>
            <a:r>
              <a:rPr lang="en-US">
                <a:latin typeface="+mn-lt"/>
                <a:cs typeface="Arial" panose="020B0604020202020204" pitchFamily="34" charset="0"/>
              </a:rPr>
              <a:t>3. Defining and Solving Engineering Problems</a:t>
            </a:r>
          </a:p>
          <a:p>
            <a:pPr marL="0" indent="0">
              <a:spcAft>
                <a:spcPts val="600"/>
              </a:spcAft>
              <a:buNone/>
            </a:pPr>
            <a:r>
              <a:rPr lang="en-US">
                <a:latin typeface="+mn-lt"/>
                <a:cs typeface="Arial" panose="020B0604020202020204" pitchFamily="34" charset="0"/>
              </a:rPr>
              <a:t>4. Science for All: Access to Standards for All Learners. </a:t>
            </a:r>
          </a:p>
        </p:txBody>
      </p:sp>
      <p:sp>
        <p:nvSpPr>
          <p:cNvPr id="4" name="Rectangle: Rounded Corners 3">
            <a:extLst>
              <a:ext uri="{FF2B5EF4-FFF2-40B4-BE49-F238E27FC236}">
                <a16:creationId xmlns:a16="http://schemas.microsoft.com/office/drawing/2014/main" id="{07FB4C6E-D6E4-5D81-A8D1-3C423A49D74D}"/>
              </a:ext>
            </a:extLst>
          </p:cNvPr>
          <p:cNvSpPr/>
          <p:nvPr/>
        </p:nvSpPr>
        <p:spPr>
          <a:xfrm>
            <a:off x="8647889" y="1903447"/>
            <a:ext cx="3112851" cy="3184119"/>
          </a:xfrm>
          <a:prstGeom prst="roundRect">
            <a:avLst/>
          </a:prstGeom>
          <a:solidFill>
            <a:srgbClr val="00848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2800"/>
              <a:t>How did the resource we examined align to the first two KDE markers?</a:t>
            </a:r>
          </a:p>
        </p:txBody>
      </p:sp>
      <p:sp>
        <p:nvSpPr>
          <p:cNvPr id="6" name="TextBox 5">
            <a:extLst>
              <a:ext uri="{FF2B5EF4-FFF2-40B4-BE49-F238E27FC236}">
                <a16:creationId xmlns:a16="http://schemas.microsoft.com/office/drawing/2014/main" id="{66D0F620-BB50-BD4D-DD28-ED983D0ED533}"/>
              </a:ext>
            </a:extLst>
          </p:cNvPr>
          <p:cNvSpPr txBox="1"/>
          <p:nvPr/>
        </p:nvSpPr>
        <p:spPr>
          <a:xfrm>
            <a:off x="838200" y="6030097"/>
            <a:ext cx="5822092" cy="81253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chemeClr val="bg1"/>
                </a:solidFill>
                <a:effectLst/>
                <a:uLnTx/>
                <a:uFillTx/>
                <a:latin typeface="Franklin Gothic Book" panose="020B0503020102020204"/>
                <a:ea typeface="+mn-ea"/>
                <a:cs typeface="Arial" panose="020B0604020202020204" pitchFamily="34" charset="0"/>
                <a:hlinkClick r:id="rId4">
                  <a:extLst>
                    <a:ext uri="{A12FA001-AC4F-418D-AE19-62706E023703}">
                      <ahyp:hlinkClr xmlns:ahyp="http://schemas.microsoft.com/office/drawing/2018/hyperlinkcolor" val="tx"/>
                    </a:ext>
                  </a:extLst>
                </a:hlinkClick>
              </a:rPr>
              <a:t>Science Instructional Resources Consumer Guide</a:t>
            </a:r>
            <a:r>
              <a:rPr kumimoji="0" lang="en-US" sz="2600" b="0" i="0" u="none" strike="noStrike" kern="1200" cap="none" spc="0" normalizeH="0" baseline="0" noProof="0" dirty="0">
                <a:ln>
                  <a:noFill/>
                </a:ln>
                <a:solidFill>
                  <a:schemeClr val="bg1"/>
                </a:solidFill>
                <a:effectLst/>
                <a:uLnTx/>
                <a:uFillTx/>
                <a:latin typeface="Franklin Gothic Book" panose="020B0503020102020204"/>
                <a:ea typeface="+mn-ea"/>
                <a:cs typeface="Arial" panose="020B0604020202020204" pitchFamily="34" charset="0"/>
              </a:rPr>
              <a:t> </a:t>
            </a:r>
          </a:p>
        </p:txBody>
      </p:sp>
    </p:spTree>
    <p:extLst>
      <p:ext uri="{BB962C8B-B14F-4D97-AF65-F5344CB8AC3E}">
        <p14:creationId xmlns:p14="http://schemas.microsoft.com/office/powerpoint/2010/main" val="1062048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29527-4F5D-2949-A4A2-5FCC71D864C2}"/>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solidFill>
                  <a:srgbClr val="ECEBE9"/>
                </a:solidFill>
              </a:rPr>
              <a:t>Quote (2)</a:t>
            </a:r>
          </a:p>
        </p:txBody>
      </p:sp>
      <p:pic>
        <p:nvPicPr>
          <p:cNvPr id="5" name="Picture 4">
            <a:extLst>
              <a:ext uri="{FF2B5EF4-FFF2-40B4-BE49-F238E27FC236}">
                <a16:creationId xmlns:a16="http://schemas.microsoft.com/office/drawing/2014/main" id="{0FEC6C4F-A00B-19EC-992D-E9928F380392}"/>
              </a:ext>
              <a:ext uri="{C183D7F6-B498-43B3-948B-1728B52AA6E4}">
                <adec:decorative xmlns:adec="http://schemas.microsoft.com/office/drawing/2017/decorative" val="1"/>
              </a:ext>
            </a:extLst>
          </p:cNvPr>
          <p:cNvPicPr>
            <a:picLocks noChangeAspect="1"/>
          </p:cNvPicPr>
          <p:nvPr/>
        </p:nvPicPr>
        <p:blipFill rotWithShape="1">
          <a:blip r:embed="rId3"/>
          <a:srcRect l="7411" r="20657" b="-1"/>
          <a:stretch/>
        </p:blipFill>
        <p:spPr>
          <a:xfrm>
            <a:off x="20" y="10"/>
            <a:ext cx="7390243" cy="6857990"/>
          </a:xfrm>
          <a:prstGeom prst="rect">
            <a:avLst/>
          </a:prstGeom>
        </p:spPr>
      </p:pic>
      <p:sp>
        <p:nvSpPr>
          <p:cNvPr id="9" name="Rectangle 8">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879677" y="2347416"/>
            <a:ext cx="1630908" cy="7390262"/>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1919061" y="1919060"/>
            <a:ext cx="6854280" cy="301615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61657" y="4425055"/>
            <a:ext cx="2928605"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 name="Content Placeholder 2">
            <a:extLst>
              <a:ext uri="{FF2B5EF4-FFF2-40B4-BE49-F238E27FC236}">
                <a16:creationId xmlns:a16="http://schemas.microsoft.com/office/drawing/2014/main" id="{CB7FE863-F33F-B7AD-1987-D7D1F97B0528}"/>
              </a:ext>
            </a:extLst>
          </p:cNvPr>
          <p:cNvSpPr>
            <a:spLocks noGrp="1"/>
          </p:cNvSpPr>
          <p:nvPr>
            <p:ph idx="1"/>
          </p:nvPr>
        </p:nvSpPr>
        <p:spPr>
          <a:xfrm>
            <a:off x="7783416" y="977223"/>
            <a:ext cx="4227352" cy="5213512"/>
          </a:xfrm>
        </p:spPr>
        <p:txBody>
          <a:bodyPr anchor="t">
            <a:normAutofit/>
          </a:bodyPr>
          <a:lstStyle/>
          <a:p>
            <a:pPr marL="0" indent="0">
              <a:buNone/>
            </a:pPr>
            <a:r>
              <a:rPr lang="en-US">
                <a:latin typeface="+mn-lt"/>
              </a:rPr>
              <a:t>“When learning goals closely match driving phenomena and problems, the entire learning sequence becomes more engaging and authentic to students. No part of the learning seems like an isolated add-on.”</a:t>
            </a:r>
          </a:p>
          <a:p>
            <a:endParaRPr lang="en-US" sz="1700"/>
          </a:p>
          <a:p>
            <a:pPr marL="0" indent="0">
              <a:buNone/>
            </a:pPr>
            <a:r>
              <a:rPr lang="en-US" sz="2000" dirty="0">
                <a:latin typeface="+mn-lt"/>
                <a:hlinkClick r:id="rId4"/>
              </a:rPr>
              <a:t>Critical Features of Instructional Materials Design for Today’s Science Standards (nextgenscience.org)</a:t>
            </a:r>
            <a:r>
              <a:rPr lang="en-US" sz="2000" dirty="0">
                <a:latin typeface="+mn-lt"/>
              </a:rPr>
              <a:t>  p 20</a:t>
            </a:r>
          </a:p>
        </p:txBody>
      </p:sp>
    </p:spTree>
    <p:extLst>
      <p:ext uri="{BB962C8B-B14F-4D97-AF65-F5344CB8AC3E}">
        <p14:creationId xmlns:p14="http://schemas.microsoft.com/office/powerpoint/2010/main" val="63641319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E068A-EAD4-AF1D-C940-C1FEB1C1ABF6}"/>
              </a:ext>
            </a:extLst>
          </p:cNvPr>
          <p:cNvSpPr>
            <a:spLocks noGrp="1"/>
          </p:cNvSpPr>
          <p:nvPr>
            <p:ph type="title"/>
          </p:nvPr>
        </p:nvSpPr>
        <p:spPr>
          <a:xfrm>
            <a:off x="838200" y="250825"/>
            <a:ext cx="10515600" cy="1325563"/>
          </a:xfrm>
        </p:spPr>
        <p:txBody>
          <a:bodyPr/>
          <a:lstStyle/>
          <a:p>
            <a:r>
              <a:rPr lang="en-US">
                <a:latin typeface="+mj-lt"/>
              </a:rPr>
              <a:t>Session D: Shared Understandings</a:t>
            </a:r>
          </a:p>
        </p:txBody>
      </p:sp>
      <p:sp>
        <p:nvSpPr>
          <p:cNvPr id="3" name="Content Placeholder 2">
            <a:extLst>
              <a:ext uri="{FF2B5EF4-FFF2-40B4-BE49-F238E27FC236}">
                <a16:creationId xmlns:a16="http://schemas.microsoft.com/office/drawing/2014/main" id="{E1AE1929-DD6E-6182-3383-1614BB55316C}"/>
              </a:ext>
            </a:extLst>
          </p:cNvPr>
          <p:cNvSpPr>
            <a:spLocks noGrp="1"/>
          </p:cNvSpPr>
          <p:nvPr>
            <p:ph idx="1"/>
          </p:nvPr>
        </p:nvSpPr>
        <p:spPr>
          <a:xfrm>
            <a:off x="838200" y="1361098"/>
            <a:ext cx="10915997" cy="4351338"/>
          </a:xfrm>
        </p:spPr>
        <p:txBody>
          <a:bodyPr>
            <a:normAutofit/>
          </a:bodyPr>
          <a:lstStyle/>
          <a:p>
            <a:pPr marL="0" indent="0">
              <a:buNone/>
            </a:pPr>
            <a:r>
              <a:rPr lang="en-US">
                <a:latin typeface="+mn-lt"/>
              </a:rPr>
              <a:t>Storylines around the anchoring phenomenon…</a:t>
            </a:r>
          </a:p>
          <a:p>
            <a:r>
              <a:rPr lang="en-US" b="1">
                <a:latin typeface="+mn-lt"/>
              </a:rPr>
              <a:t>Supports</a:t>
            </a:r>
            <a:r>
              <a:rPr lang="en-US">
                <a:latin typeface="+mn-lt"/>
              </a:rPr>
              <a:t> the classroom community’s engagement in knowledge building.</a:t>
            </a:r>
          </a:p>
          <a:p>
            <a:r>
              <a:rPr lang="en-US" b="1">
                <a:latin typeface="+mn-lt"/>
              </a:rPr>
              <a:t>Builds</a:t>
            </a:r>
            <a:r>
              <a:rPr lang="en-US">
                <a:latin typeface="+mn-lt"/>
              </a:rPr>
              <a:t> cohesion between the learning experiences and the science ideas.</a:t>
            </a:r>
          </a:p>
          <a:p>
            <a:r>
              <a:rPr lang="en-US" b="1">
                <a:latin typeface="+mn-lt"/>
              </a:rPr>
              <a:t>Connects</a:t>
            </a:r>
            <a:r>
              <a:rPr lang="en-US">
                <a:latin typeface="+mn-lt"/>
              </a:rPr>
              <a:t> one science idea to another science idea.</a:t>
            </a:r>
          </a:p>
          <a:p>
            <a:r>
              <a:rPr lang="en-US" b="1">
                <a:latin typeface="+mn-lt"/>
              </a:rPr>
              <a:t>Encourages </a:t>
            </a:r>
            <a:r>
              <a:rPr lang="en-US">
                <a:latin typeface="+mn-lt"/>
              </a:rPr>
              <a:t>engaging and authentic three-dimensional learning where students are working to “figure out.”</a:t>
            </a:r>
          </a:p>
          <a:p>
            <a:r>
              <a:rPr lang="en-US" b="1">
                <a:latin typeface="+mn-lt"/>
              </a:rPr>
              <a:t>Allows</a:t>
            </a:r>
            <a:r>
              <a:rPr lang="en-US">
                <a:latin typeface="+mn-lt"/>
              </a:rPr>
              <a:t> for transferable knowledge.</a:t>
            </a:r>
          </a:p>
          <a:p>
            <a:endParaRPr lang="en-US"/>
          </a:p>
          <a:p>
            <a:endParaRPr lang="en-US"/>
          </a:p>
          <a:p>
            <a:endParaRPr lang="en-US"/>
          </a:p>
        </p:txBody>
      </p:sp>
    </p:spTree>
    <p:extLst>
      <p:ext uri="{BB962C8B-B14F-4D97-AF65-F5344CB8AC3E}">
        <p14:creationId xmlns:p14="http://schemas.microsoft.com/office/powerpoint/2010/main" val="364432783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160AAA-7396-8ED5-1276-79CFEB824BC9}"/>
              </a:ext>
              <a:ext uri="{C183D7F6-B498-43B3-948B-1728B52AA6E4}">
                <adec:decorative xmlns:adec="http://schemas.microsoft.com/office/drawing/2017/decorative" val="1"/>
              </a:ext>
            </a:extLst>
          </p:cNvPr>
          <p:cNvSpPr/>
          <p:nvPr/>
        </p:nvSpPr>
        <p:spPr>
          <a:xfrm>
            <a:off x="0" y="304800"/>
            <a:ext cx="12192000" cy="1425677"/>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C8ED06-2055-FCDD-0FF9-A032067820E4}"/>
              </a:ext>
            </a:extLst>
          </p:cNvPr>
          <p:cNvSpPr>
            <a:spLocks noGrp="1"/>
          </p:cNvSpPr>
          <p:nvPr>
            <p:ph type="title"/>
          </p:nvPr>
        </p:nvSpPr>
        <p:spPr/>
        <p:txBody>
          <a:bodyPr>
            <a:normAutofit fontScale="90000"/>
          </a:bodyPr>
          <a:lstStyle/>
          <a:p>
            <a:pPr algn="ctr"/>
            <a:r>
              <a:rPr lang="en-US" sz="5400" b="1">
                <a:latin typeface="+mj-lt"/>
              </a:rPr>
              <a:t>After Completing Session D:</a:t>
            </a:r>
            <a:br>
              <a:rPr lang="en-US" sz="5400" b="1">
                <a:latin typeface="+mj-lt"/>
              </a:rPr>
            </a:br>
            <a:r>
              <a:rPr lang="en-US" sz="5400" b="1">
                <a:latin typeface="+mj-lt"/>
              </a:rPr>
              <a:t>Meta Moment</a:t>
            </a:r>
          </a:p>
        </p:txBody>
      </p:sp>
      <p:sp>
        <p:nvSpPr>
          <p:cNvPr id="3" name="Content Placeholder 2">
            <a:extLst>
              <a:ext uri="{FF2B5EF4-FFF2-40B4-BE49-F238E27FC236}">
                <a16:creationId xmlns:a16="http://schemas.microsoft.com/office/drawing/2014/main" id="{266286C9-039F-621E-6E90-E1AFBFD1BCD0}"/>
              </a:ext>
            </a:extLst>
          </p:cNvPr>
          <p:cNvSpPr>
            <a:spLocks noGrp="1"/>
          </p:cNvSpPr>
          <p:nvPr>
            <p:ph idx="1"/>
          </p:nvPr>
        </p:nvSpPr>
        <p:spPr>
          <a:xfrm>
            <a:off x="758190" y="2141537"/>
            <a:ext cx="11163300" cy="4351338"/>
          </a:xfrm>
        </p:spPr>
        <p:txBody>
          <a:bodyPr>
            <a:normAutofit/>
          </a:bodyPr>
          <a:lstStyle/>
          <a:p>
            <a:pPr marL="0" indent="0">
              <a:buClr>
                <a:schemeClr val="dk1"/>
              </a:buClr>
              <a:buSzPts val="990"/>
              <a:buNone/>
            </a:pPr>
            <a:r>
              <a:rPr lang="en-US" sz="4500" b="1" u="sng">
                <a:latin typeface="+mn-lt"/>
                <a:cs typeface="Arial" panose="020B0604020202020204" pitchFamily="34" charset="0"/>
              </a:rPr>
              <a:t>Focus Question</a:t>
            </a:r>
            <a:r>
              <a:rPr lang="en-US" sz="4500">
                <a:latin typeface="+mn-lt"/>
                <a:cs typeface="Arial" panose="020B0604020202020204" pitchFamily="34" charset="0"/>
              </a:rPr>
              <a:t>: </a:t>
            </a:r>
          </a:p>
          <a:p>
            <a:pPr marL="0" indent="0">
              <a:buClr>
                <a:schemeClr val="dk1"/>
              </a:buClr>
              <a:buSzPts val="990"/>
              <a:buNone/>
            </a:pPr>
            <a:r>
              <a:rPr lang="en-US" sz="4500" b="0" i="0">
                <a:effectLst/>
                <a:latin typeface="+mn-lt"/>
              </a:rPr>
              <a:t>Why is a storyline centered around an anchoring phenomenon crucial for achieving coherence from the students’ perspective?</a:t>
            </a:r>
          </a:p>
        </p:txBody>
      </p:sp>
    </p:spTree>
    <p:extLst>
      <p:ext uri="{BB962C8B-B14F-4D97-AF65-F5344CB8AC3E}">
        <p14:creationId xmlns:p14="http://schemas.microsoft.com/office/powerpoint/2010/main" val="7863862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21888-D3A3-3361-94CF-D0311C88190F}"/>
              </a:ext>
            </a:extLst>
          </p:cNvPr>
          <p:cNvSpPr>
            <a:spLocks noGrp="1"/>
          </p:cNvSpPr>
          <p:nvPr>
            <p:ph type="title"/>
          </p:nvPr>
        </p:nvSpPr>
        <p:spPr>
          <a:xfrm>
            <a:off x="691148" y="-4869"/>
            <a:ext cx="10515600" cy="1325563"/>
          </a:xfrm>
        </p:spPr>
        <p:txBody>
          <a:bodyPr/>
          <a:lstStyle/>
          <a:p>
            <a:r>
              <a:rPr lang="en-US">
                <a:latin typeface="+mj-lt"/>
              </a:rPr>
              <a:t>Session D Reflection</a:t>
            </a:r>
          </a:p>
        </p:txBody>
      </p:sp>
      <p:sp>
        <p:nvSpPr>
          <p:cNvPr id="8" name="TextBox 7">
            <a:extLst>
              <a:ext uri="{FF2B5EF4-FFF2-40B4-BE49-F238E27FC236}">
                <a16:creationId xmlns:a16="http://schemas.microsoft.com/office/drawing/2014/main" id="{244C2A92-83A9-9966-8C49-6F3CF21979F4}"/>
              </a:ext>
            </a:extLst>
          </p:cNvPr>
          <p:cNvSpPr txBox="1"/>
          <p:nvPr/>
        </p:nvSpPr>
        <p:spPr>
          <a:xfrm>
            <a:off x="680452" y="1168361"/>
            <a:ext cx="10820400" cy="1169551"/>
          </a:xfrm>
          <a:prstGeom prst="rect">
            <a:avLst/>
          </a:prstGeom>
          <a:noFill/>
        </p:spPr>
        <p:txBody>
          <a:bodyPr wrap="square" rtlCol="0">
            <a:spAutoFit/>
          </a:bodyPr>
          <a:lstStyle/>
          <a:p>
            <a:r>
              <a:rPr lang="en-US" sz="2600">
                <a:latin typeface="+mn-lt"/>
              </a:rPr>
              <a:t>Take some time to record your thoughts from today’s session by responding to the following prompt.</a:t>
            </a:r>
          </a:p>
          <a:p>
            <a:endParaRPr lang="en-US"/>
          </a:p>
        </p:txBody>
      </p:sp>
      <p:sp>
        <p:nvSpPr>
          <p:cNvPr id="3" name="Content Placeholder 2">
            <a:extLst>
              <a:ext uri="{FF2B5EF4-FFF2-40B4-BE49-F238E27FC236}">
                <a16:creationId xmlns:a16="http://schemas.microsoft.com/office/drawing/2014/main" id="{65FEAA86-9BEE-C067-0478-D96D85DE1FA8}"/>
              </a:ext>
            </a:extLst>
          </p:cNvPr>
          <p:cNvSpPr>
            <a:spLocks noGrp="1"/>
          </p:cNvSpPr>
          <p:nvPr>
            <p:ph idx="1"/>
          </p:nvPr>
        </p:nvSpPr>
        <p:spPr>
          <a:xfrm>
            <a:off x="691148" y="2183129"/>
            <a:ext cx="8200657" cy="4345463"/>
          </a:xfrm>
        </p:spPr>
        <p:txBody>
          <a:bodyPr>
            <a:normAutofit/>
          </a:bodyPr>
          <a:lstStyle/>
          <a:p>
            <a:pPr marL="0" indent="0">
              <a:lnSpc>
                <a:spcPct val="100000"/>
              </a:lnSpc>
              <a:buNone/>
            </a:pPr>
            <a:r>
              <a:rPr lang="en-US" sz="2600" b="1" u="sng">
                <a:latin typeface="+mn-lt"/>
              </a:rPr>
              <a:t>Triple Track Perspective:</a:t>
            </a:r>
          </a:p>
          <a:p>
            <a:pPr marL="0" indent="0">
              <a:lnSpc>
                <a:spcPct val="100000"/>
              </a:lnSpc>
              <a:buNone/>
            </a:pPr>
            <a:r>
              <a:rPr lang="en-US" sz="2600">
                <a:latin typeface="+mn-lt"/>
              </a:rPr>
              <a:t>Look at the storyline through three different perspectives. What is the impact of the storyline in making sense of the anchoring phenomenon from each perspective?</a:t>
            </a:r>
          </a:p>
          <a:p>
            <a:pPr marL="0" indent="0">
              <a:lnSpc>
                <a:spcPct val="100000"/>
              </a:lnSpc>
              <a:buNone/>
            </a:pPr>
            <a:endParaRPr lang="en-US" sz="200">
              <a:latin typeface="+mn-lt"/>
            </a:endParaRPr>
          </a:p>
          <a:p>
            <a:pPr marL="0" indent="0">
              <a:lnSpc>
                <a:spcPct val="100000"/>
              </a:lnSpc>
              <a:buNone/>
            </a:pPr>
            <a:r>
              <a:rPr lang="en-US" sz="2600">
                <a:latin typeface="+mn-lt"/>
              </a:rPr>
              <a:t>  Adult Learner                Teacher                  Student</a:t>
            </a:r>
          </a:p>
          <a:p>
            <a:endParaRPr lang="en-US">
              <a:latin typeface="+mn-lt"/>
            </a:endParaRPr>
          </a:p>
        </p:txBody>
      </p:sp>
      <p:pic>
        <p:nvPicPr>
          <p:cNvPr id="6" name="Picture 5" descr="The yellow hard hat shows thinking is in the adult learner hat. ">
            <a:extLst>
              <a:ext uri="{FF2B5EF4-FFF2-40B4-BE49-F238E27FC236}">
                <a16:creationId xmlns:a16="http://schemas.microsoft.com/office/drawing/2014/main" id="{B8CE71A0-9B0B-3458-41AF-564995FD879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491176" y="4860544"/>
            <a:ext cx="886812" cy="744553"/>
          </a:xfrm>
          <a:prstGeom prst="rect">
            <a:avLst/>
          </a:prstGeom>
        </p:spPr>
      </p:pic>
      <p:pic>
        <p:nvPicPr>
          <p:cNvPr id="7" name="Picture 6" descr="This graduation cap to shows thinking is in the teacher hat. ">
            <a:extLst>
              <a:ext uri="{FF2B5EF4-FFF2-40B4-BE49-F238E27FC236}">
                <a16:creationId xmlns:a16="http://schemas.microsoft.com/office/drawing/2014/main" id="{4326E166-F0F1-CE87-EA6D-8029BA775B73}"/>
              </a:ext>
            </a:extLst>
          </p:cNvPr>
          <p:cNvPicPr>
            <a:picLocks noChangeAspect="1"/>
          </p:cNvPicPr>
          <p:nvPr/>
        </p:nvPicPr>
        <p:blipFill>
          <a:blip r:embed="rId5"/>
          <a:stretch>
            <a:fillRect/>
          </a:stretch>
        </p:blipFill>
        <p:spPr>
          <a:xfrm flipH="1">
            <a:off x="4258921" y="4864722"/>
            <a:ext cx="1043717" cy="667494"/>
          </a:xfrm>
          <a:prstGeom prst="rect">
            <a:avLst/>
          </a:prstGeom>
        </p:spPr>
      </p:pic>
      <p:pic>
        <p:nvPicPr>
          <p:cNvPr id="10" name="Picture 9" descr="The read and white baseball hat shows thinking is in the student hat. ">
            <a:extLst>
              <a:ext uri="{FF2B5EF4-FFF2-40B4-BE49-F238E27FC236}">
                <a16:creationId xmlns:a16="http://schemas.microsoft.com/office/drawing/2014/main" id="{88913E80-0FE3-6C8F-99F6-9D610EBE438A}"/>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6661712" y="4825139"/>
            <a:ext cx="1043717" cy="746659"/>
          </a:xfrm>
          <a:prstGeom prst="rect">
            <a:avLst/>
          </a:prstGeom>
        </p:spPr>
      </p:pic>
      <p:sp>
        <p:nvSpPr>
          <p:cNvPr id="4" name="TextBox 3">
            <a:extLst>
              <a:ext uri="{FF2B5EF4-FFF2-40B4-BE49-F238E27FC236}">
                <a16:creationId xmlns:a16="http://schemas.microsoft.com/office/drawing/2014/main" id="{CF6500AD-65ED-C91E-36AE-1DC5CBFDD47E}"/>
              </a:ext>
            </a:extLst>
          </p:cNvPr>
          <p:cNvSpPr txBox="1"/>
          <p:nvPr/>
        </p:nvSpPr>
        <p:spPr>
          <a:xfrm>
            <a:off x="236520" y="6097706"/>
            <a:ext cx="7505681" cy="430887"/>
          </a:xfrm>
          <a:prstGeom prst="rect">
            <a:avLst/>
          </a:prstGeom>
          <a:noFill/>
        </p:spPr>
        <p:txBody>
          <a:bodyPr wrap="square" rtlCol="0">
            <a:spAutoFit/>
          </a:bodyPr>
          <a:lstStyle/>
          <a:p>
            <a:r>
              <a:rPr lang="en-US" sz="1100">
                <a:solidFill>
                  <a:schemeClr val="bg1"/>
                </a:solidFill>
              </a:rPr>
              <a:t>Formative Assessment Strategy from Keeley, P. (2008). </a:t>
            </a:r>
            <a:r>
              <a:rPr lang="en-US" sz="1100" i="1">
                <a:solidFill>
                  <a:schemeClr val="bg1"/>
                </a:solidFill>
              </a:rPr>
              <a:t>Science formative assessment: 75 practices strategies for linking assessment, instruction and learning. </a:t>
            </a:r>
            <a:r>
              <a:rPr lang="en-US" sz="1100">
                <a:solidFill>
                  <a:schemeClr val="bg1"/>
                </a:solidFill>
              </a:rPr>
              <a:t>Corwin Press</a:t>
            </a:r>
            <a:r>
              <a:rPr lang="en-US" sz="1100" i="1">
                <a:solidFill>
                  <a:schemeClr val="bg1"/>
                </a:solidFill>
              </a:rPr>
              <a:t>.</a:t>
            </a:r>
            <a:r>
              <a:rPr lang="en-US" sz="1100">
                <a:solidFill>
                  <a:schemeClr val="bg1"/>
                </a:solidFill>
              </a:rPr>
              <a:t> Pg 204-205 </a:t>
            </a:r>
          </a:p>
        </p:txBody>
      </p:sp>
      <p:pic>
        <p:nvPicPr>
          <p:cNvPr id="5" name="Picture 4" descr="Railroad tracks intersecting">
            <a:extLst>
              <a:ext uri="{FF2B5EF4-FFF2-40B4-BE49-F238E27FC236}">
                <a16:creationId xmlns:a16="http://schemas.microsoft.com/office/drawing/2014/main" id="{8C788455-C5AC-DB6E-08AF-9CD83E91A541}"/>
              </a:ext>
            </a:extLst>
          </p:cNvPr>
          <p:cNvPicPr>
            <a:picLocks noChangeAspect="1"/>
          </p:cNvPicPr>
          <p:nvPr/>
        </p:nvPicPr>
        <p:blipFill>
          <a:blip r:embed="rId8"/>
          <a:stretch>
            <a:fillRect/>
          </a:stretch>
        </p:blipFill>
        <p:spPr>
          <a:xfrm>
            <a:off x="9075419" y="2391178"/>
            <a:ext cx="2808143" cy="2808143"/>
          </a:xfrm>
          <a:prstGeom prst="rect">
            <a:avLst/>
          </a:prstGeom>
        </p:spPr>
      </p:pic>
    </p:spTree>
    <p:extLst>
      <p:ext uri="{BB962C8B-B14F-4D97-AF65-F5344CB8AC3E}">
        <p14:creationId xmlns:p14="http://schemas.microsoft.com/office/powerpoint/2010/main" val="27672229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764A2-DFEF-E039-953F-20007EA43779}"/>
              </a:ext>
            </a:extLst>
          </p:cNvPr>
          <p:cNvSpPr>
            <a:spLocks noGrp="1"/>
          </p:cNvSpPr>
          <p:nvPr>
            <p:ph type="title"/>
          </p:nvPr>
        </p:nvSpPr>
        <p:spPr>
          <a:xfrm>
            <a:off x="379794" y="348657"/>
            <a:ext cx="12192000" cy="1325563"/>
          </a:xfrm>
        </p:spPr>
        <p:txBody>
          <a:bodyPr/>
          <a:lstStyle/>
          <a:p>
            <a:r>
              <a:rPr lang="en-US">
                <a:latin typeface="+mj-lt"/>
                <a:cs typeface="Arial"/>
              </a:rPr>
              <a:t>Session D Next Steps: Considerations for Implementation</a:t>
            </a:r>
          </a:p>
        </p:txBody>
      </p:sp>
      <p:sp>
        <p:nvSpPr>
          <p:cNvPr id="4" name="TextBox 3">
            <a:extLst>
              <a:ext uri="{FF2B5EF4-FFF2-40B4-BE49-F238E27FC236}">
                <a16:creationId xmlns:a16="http://schemas.microsoft.com/office/drawing/2014/main" id="{7F220EA4-C3E9-DCAA-FB0B-7B541E9A488C}"/>
              </a:ext>
            </a:extLst>
          </p:cNvPr>
          <p:cNvSpPr txBox="1"/>
          <p:nvPr/>
        </p:nvSpPr>
        <p:spPr>
          <a:xfrm>
            <a:off x="0" y="1771650"/>
            <a:ext cx="8149590" cy="3754874"/>
          </a:xfrm>
          <a:prstGeom prst="rect">
            <a:avLst/>
          </a:prstGeom>
          <a:noFill/>
        </p:spPr>
        <p:txBody>
          <a:bodyPr wrap="square" rtlCol="0">
            <a:spAutoFit/>
          </a:bodyPr>
          <a:lstStyle/>
          <a:p>
            <a:pPr lvl="1"/>
            <a:r>
              <a:rPr lang="en-US" sz="2200" b="1" u="sng" kern="100">
                <a:ea typeface="Calibri" panose="020F0502020204030204" pitchFamily="34" charset="0"/>
                <a:cs typeface="Times New Roman"/>
              </a:rPr>
              <a:t>Vision Statement: </a:t>
            </a:r>
          </a:p>
          <a:p>
            <a:pPr lvl="1"/>
            <a:r>
              <a:rPr lang="en-US" sz="2200" kern="100">
                <a:effectLst/>
                <a:ea typeface="Calibri" panose="020F0502020204030204" pitchFamily="34" charset="0"/>
                <a:cs typeface="Times New Roman"/>
              </a:rPr>
              <a:t>Return to your </a:t>
            </a:r>
            <a:r>
              <a:rPr lang="en-US" sz="2200" kern="100">
                <a:ea typeface="Calibri" panose="020F0502020204030204" pitchFamily="34" charset="0"/>
                <a:cs typeface="Times New Roman"/>
              </a:rPr>
              <a:t>edit your final vision statement.  Plan how you are going to share this vision for science with colleagues, parents and students in your community.  </a:t>
            </a:r>
          </a:p>
          <a:p>
            <a:pPr lvl="1"/>
            <a:endParaRPr lang="en-US" sz="2200" i="1" kern="100">
              <a:effectLst/>
              <a:ea typeface="Calibri" panose="020F0502020204030204" pitchFamily="34" charset="0"/>
              <a:cs typeface="Times New Roman"/>
            </a:endParaRPr>
          </a:p>
          <a:p>
            <a:pPr lvl="1"/>
            <a:r>
              <a:rPr lang="en-US" sz="2200" b="1" u="sng" kern="100">
                <a:ea typeface="Calibri" panose="020F0502020204030204" pitchFamily="34" charset="0"/>
                <a:cs typeface="Times New Roman"/>
              </a:rPr>
              <a:t>Storyline:</a:t>
            </a:r>
          </a:p>
          <a:p>
            <a:pPr lvl="1"/>
            <a:r>
              <a:rPr lang="en-US" sz="2200" kern="100">
                <a:ea typeface="Calibri" panose="020F0502020204030204" pitchFamily="34" charset="0"/>
                <a:cs typeface="Times New Roman"/>
              </a:rPr>
              <a:t>This session was about coherence from the students’ perspective. To ensure coherence, build the story for your upcoming unit of instruction. You may use the same process found on slides 113-117.</a:t>
            </a:r>
          </a:p>
          <a:p>
            <a:pPr lvl="1"/>
            <a:endParaRPr lang="en-US"/>
          </a:p>
        </p:txBody>
      </p:sp>
      <p:pic>
        <p:nvPicPr>
          <p:cNvPr id="5" name="Graphic 4" descr="Map compass outline">
            <a:extLst>
              <a:ext uri="{FF2B5EF4-FFF2-40B4-BE49-F238E27FC236}">
                <a16:creationId xmlns:a16="http://schemas.microsoft.com/office/drawing/2014/main" id="{CC8465B1-00FC-EEC2-B208-94E5580E69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56985" y="1620982"/>
            <a:ext cx="1697405" cy="1697405"/>
          </a:xfrm>
          <a:prstGeom prst="rect">
            <a:avLst/>
          </a:prstGeom>
        </p:spPr>
      </p:pic>
      <p:pic>
        <p:nvPicPr>
          <p:cNvPr id="7" name="Picture 6">
            <a:extLst>
              <a:ext uri="{FF2B5EF4-FFF2-40B4-BE49-F238E27FC236}">
                <a16:creationId xmlns:a16="http://schemas.microsoft.com/office/drawing/2014/main" id="{2C971696-EA4B-1DA1-5A14-9E9853C37DB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016337" y="3659912"/>
            <a:ext cx="3958839" cy="1227956"/>
          </a:xfrm>
          <a:prstGeom prst="rect">
            <a:avLst/>
          </a:prstGeom>
          <a:ln w="12700">
            <a:solidFill>
              <a:schemeClr val="tx1"/>
            </a:solidFill>
          </a:ln>
        </p:spPr>
      </p:pic>
    </p:spTree>
    <p:extLst>
      <p:ext uri="{BB962C8B-B14F-4D97-AF65-F5344CB8AC3E}">
        <p14:creationId xmlns:p14="http://schemas.microsoft.com/office/powerpoint/2010/main" val="185863471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13786-3FEC-B901-4427-D67385650B91}"/>
              </a:ext>
            </a:extLst>
          </p:cNvPr>
          <p:cNvSpPr>
            <a:spLocks noGrp="1"/>
          </p:cNvSpPr>
          <p:nvPr>
            <p:ph type="title"/>
          </p:nvPr>
        </p:nvSpPr>
        <p:spPr>
          <a:xfrm>
            <a:off x="831850" y="1709738"/>
            <a:ext cx="10515600" cy="2852737"/>
          </a:xfrm>
        </p:spPr>
        <p:txBody>
          <a:bodyPr anchor="b">
            <a:normAutofit/>
          </a:bodyPr>
          <a:lstStyle/>
          <a:p>
            <a:r>
              <a:rPr lang="en-US" sz="9600" b="1">
                <a:latin typeface="+mj-lt"/>
              </a:rPr>
              <a:t>SESSION E</a:t>
            </a:r>
          </a:p>
        </p:txBody>
      </p:sp>
    </p:spTree>
    <p:extLst>
      <p:ext uri="{BB962C8B-B14F-4D97-AF65-F5344CB8AC3E}">
        <p14:creationId xmlns:p14="http://schemas.microsoft.com/office/powerpoint/2010/main" val="2469809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7A339-7368-572D-4113-AFAE22532F2C}"/>
              </a:ext>
            </a:extLst>
          </p:cNvPr>
          <p:cNvSpPr>
            <a:spLocks noGrp="1"/>
          </p:cNvSpPr>
          <p:nvPr>
            <p:ph type="title"/>
          </p:nvPr>
        </p:nvSpPr>
        <p:spPr/>
        <p:txBody>
          <a:bodyPr/>
          <a:lstStyle/>
          <a:p>
            <a:r>
              <a:rPr lang="en-US">
                <a:latin typeface="+mj-lt"/>
              </a:rPr>
              <a:t>Meta Moment on Your Initial Thoughts </a:t>
            </a:r>
            <a:endParaRPr lang="en-US"/>
          </a:p>
        </p:txBody>
      </p:sp>
      <p:sp>
        <p:nvSpPr>
          <p:cNvPr id="3" name="Content Placeholder 2">
            <a:extLst>
              <a:ext uri="{FF2B5EF4-FFF2-40B4-BE49-F238E27FC236}">
                <a16:creationId xmlns:a16="http://schemas.microsoft.com/office/drawing/2014/main" id="{34E7C2DE-8E09-B124-DBB9-03C0FA826FF3}"/>
              </a:ext>
            </a:extLst>
          </p:cNvPr>
          <p:cNvSpPr>
            <a:spLocks noGrp="1"/>
          </p:cNvSpPr>
          <p:nvPr>
            <p:ph idx="1"/>
          </p:nvPr>
        </p:nvSpPr>
        <p:spPr>
          <a:xfrm>
            <a:off x="838200" y="1825625"/>
            <a:ext cx="8167255" cy="4351338"/>
          </a:xfrm>
        </p:spPr>
        <p:txBody>
          <a:bodyPr/>
          <a:lstStyle/>
          <a:p>
            <a:pPr>
              <a:buFont typeface="Wingdings" panose="05000000000000000000" pitchFamily="2" charset="2"/>
              <a:buChar char="Ø"/>
            </a:pPr>
            <a:r>
              <a:rPr lang="en-US" sz="3200" b="0" i="0">
                <a:solidFill>
                  <a:srgbClr val="374151"/>
                </a:solidFill>
                <a:effectLst/>
                <a:latin typeface="+mn-lt"/>
              </a:rPr>
              <a:t>Take a moment to revise and add to your initial thoughts on how can the term </a:t>
            </a:r>
            <a:r>
              <a:rPr lang="en-US" sz="3200" b="1" i="1">
                <a:solidFill>
                  <a:srgbClr val="374151"/>
                </a:solidFill>
                <a:effectLst/>
                <a:latin typeface="+mn-lt"/>
              </a:rPr>
              <a:t>"phenomena</a:t>
            </a:r>
            <a:r>
              <a:rPr lang="en-US" sz="3200" b="0" i="0">
                <a:solidFill>
                  <a:srgbClr val="374151"/>
                </a:solidFill>
                <a:effectLst/>
                <a:latin typeface="+mn-lt"/>
              </a:rPr>
              <a:t>" be defined in the context of science education? </a:t>
            </a:r>
          </a:p>
          <a:p>
            <a:pPr marL="0" indent="0">
              <a:buNone/>
            </a:pPr>
            <a:endParaRPr lang="en-US" sz="800" b="0" i="0">
              <a:solidFill>
                <a:srgbClr val="374151"/>
              </a:solidFill>
              <a:effectLst/>
              <a:latin typeface="+mn-lt"/>
            </a:endParaRPr>
          </a:p>
          <a:p>
            <a:pPr>
              <a:buFont typeface="Wingdings" panose="05000000000000000000" pitchFamily="2" charset="2"/>
              <a:buChar char="Ø"/>
            </a:pPr>
            <a:r>
              <a:rPr lang="en-US" sz="3200">
                <a:solidFill>
                  <a:srgbClr val="374151"/>
                </a:solidFill>
                <a:latin typeface="+mn-lt"/>
              </a:rPr>
              <a:t>Capture any </a:t>
            </a:r>
            <a:r>
              <a:rPr lang="en-US" sz="3200" b="1">
                <a:solidFill>
                  <a:srgbClr val="374151"/>
                </a:solidFill>
                <a:latin typeface="+mn-lt"/>
              </a:rPr>
              <a:t>wonderings</a:t>
            </a:r>
            <a:r>
              <a:rPr lang="en-US" sz="3200">
                <a:solidFill>
                  <a:srgbClr val="374151"/>
                </a:solidFill>
                <a:latin typeface="+mn-lt"/>
              </a:rPr>
              <a:t> you might have.</a:t>
            </a:r>
            <a:endParaRPr lang="en-US" sz="3200" b="0" i="0">
              <a:solidFill>
                <a:srgbClr val="374151"/>
              </a:solidFill>
              <a:effectLst/>
              <a:latin typeface="+mn-lt"/>
            </a:endParaRPr>
          </a:p>
          <a:p>
            <a:pPr marL="0" indent="0">
              <a:buNone/>
            </a:pPr>
            <a:endParaRPr lang="en-US" sz="2800" b="0" i="0">
              <a:solidFill>
                <a:srgbClr val="374151"/>
              </a:solidFill>
              <a:effectLst/>
              <a:latin typeface="+mn-lt"/>
            </a:endParaRPr>
          </a:p>
          <a:p>
            <a:endParaRPr lang="en-US"/>
          </a:p>
        </p:txBody>
      </p:sp>
      <p:pic>
        <p:nvPicPr>
          <p:cNvPr id="4" name="Picture 3">
            <a:extLst>
              <a:ext uri="{FF2B5EF4-FFF2-40B4-BE49-F238E27FC236}">
                <a16:creationId xmlns:a16="http://schemas.microsoft.com/office/drawing/2014/main" id="{B1066E06-0161-717D-148E-29EA711C6F93}"/>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538912" y="1878773"/>
            <a:ext cx="3100454" cy="3100454"/>
          </a:xfrm>
          <a:prstGeom prst="rect">
            <a:avLst/>
          </a:prstGeom>
        </p:spPr>
      </p:pic>
    </p:spTree>
    <p:extLst>
      <p:ext uri="{BB962C8B-B14F-4D97-AF65-F5344CB8AC3E}">
        <p14:creationId xmlns:p14="http://schemas.microsoft.com/office/powerpoint/2010/main" val="12756638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160AAA-7396-8ED5-1276-79CFEB824BC9}"/>
              </a:ext>
              <a:ext uri="{C183D7F6-B498-43B3-948B-1728B52AA6E4}">
                <adec:decorative xmlns:adec="http://schemas.microsoft.com/office/drawing/2017/decorative" val="1"/>
              </a:ext>
            </a:extLst>
          </p:cNvPr>
          <p:cNvSpPr/>
          <p:nvPr/>
        </p:nvSpPr>
        <p:spPr>
          <a:xfrm>
            <a:off x="0" y="304800"/>
            <a:ext cx="12192000" cy="1425677"/>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C8ED06-2055-FCDD-0FF9-A032067820E4}"/>
              </a:ext>
            </a:extLst>
          </p:cNvPr>
          <p:cNvSpPr>
            <a:spLocks noGrp="1"/>
          </p:cNvSpPr>
          <p:nvPr>
            <p:ph type="title"/>
          </p:nvPr>
        </p:nvSpPr>
        <p:spPr/>
        <p:txBody>
          <a:bodyPr>
            <a:normAutofit/>
          </a:bodyPr>
          <a:lstStyle/>
          <a:p>
            <a:pPr algn="ctr"/>
            <a:r>
              <a:rPr lang="en-US" sz="5400" b="1">
                <a:latin typeface="+mj-lt"/>
              </a:rPr>
              <a:t>Session E Meta Moment</a:t>
            </a:r>
          </a:p>
        </p:txBody>
      </p:sp>
      <p:sp>
        <p:nvSpPr>
          <p:cNvPr id="3" name="Content Placeholder 2">
            <a:extLst>
              <a:ext uri="{FF2B5EF4-FFF2-40B4-BE49-F238E27FC236}">
                <a16:creationId xmlns:a16="http://schemas.microsoft.com/office/drawing/2014/main" id="{266286C9-039F-621E-6E90-E1AFBFD1BCD0}"/>
              </a:ext>
            </a:extLst>
          </p:cNvPr>
          <p:cNvSpPr>
            <a:spLocks noGrp="1"/>
          </p:cNvSpPr>
          <p:nvPr>
            <p:ph idx="1"/>
          </p:nvPr>
        </p:nvSpPr>
        <p:spPr>
          <a:xfrm>
            <a:off x="838200" y="2051767"/>
            <a:ext cx="10515600" cy="4351338"/>
          </a:xfrm>
        </p:spPr>
        <p:txBody>
          <a:bodyPr>
            <a:normAutofit/>
          </a:bodyPr>
          <a:lstStyle/>
          <a:p>
            <a:pPr marL="0" indent="0">
              <a:buClr>
                <a:schemeClr val="dk1"/>
              </a:buClr>
              <a:buSzPts val="990"/>
              <a:buNone/>
            </a:pPr>
            <a:r>
              <a:rPr lang="en-US" sz="4500" b="1" u="sng">
                <a:latin typeface="+mn-lt"/>
                <a:cs typeface="Arial" panose="020B0604020202020204" pitchFamily="34" charset="0"/>
              </a:rPr>
              <a:t>Focus Question</a:t>
            </a:r>
            <a:r>
              <a:rPr lang="en-US" sz="4500">
                <a:latin typeface="+mn-lt"/>
                <a:cs typeface="Arial" panose="020B0604020202020204" pitchFamily="34" charset="0"/>
              </a:rPr>
              <a:t>: </a:t>
            </a:r>
          </a:p>
          <a:p>
            <a:pPr marL="0" indent="0">
              <a:buClr>
                <a:schemeClr val="dk1"/>
              </a:buClr>
              <a:buSzPts val="990"/>
              <a:buNone/>
            </a:pPr>
            <a:r>
              <a:rPr lang="en-US" sz="4500" b="0" i="0">
                <a:effectLst/>
                <a:latin typeface="+mn-lt"/>
              </a:rPr>
              <a:t>How might exploring and identifying local phenomena support both teachers and students?</a:t>
            </a:r>
          </a:p>
          <a:p>
            <a:pPr marL="0" indent="0">
              <a:buClr>
                <a:schemeClr val="dk1"/>
              </a:buClr>
              <a:buSzPts val="990"/>
              <a:buNone/>
            </a:pPr>
            <a:endParaRPr lang="en-US" sz="4500" b="0" i="0">
              <a:effectLst/>
              <a:latin typeface="+mn-lt"/>
            </a:endParaRPr>
          </a:p>
        </p:txBody>
      </p:sp>
    </p:spTree>
    <p:extLst>
      <p:ext uri="{BB962C8B-B14F-4D97-AF65-F5344CB8AC3E}">
        <p14:creationId xmlns:p14="http://schemas.microsoft.com/office/powerpoint/2010/main" val="122404379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2D6010-0DB4-35C8-903F-2D5ECE9D7E85}"/>
              </a:ext>
            </a:extLst>
          </p:cNvPr>
          <p:cNvSpPr>
            <a:spLocks noGrp="1"/>
          </p:cNvSpPr>
          <p:nvPr>
            <p:ph type="title"/>
          </p:nvPr>
        </p:nvSpPr>
        <p:spPr>
          <a:xfrm>
            <a:off x="838199" y="365125"/>
            <a:ext cx="5257801" cy="1899912"/>
          </a:xfrm>
        </p:spPr>
        <p:txBody>
          <a:bodyPr>
            <a:normAutofit/>
          </a:bodyPr>
          <a:lstStyle/>
          <a:p>
            <a:r>
              <a:rPr lang="en-US"/>
              <a:t>Natural Phenomena</a:t>
            </a:r>
          </a:p>
        </p:txBody>
      </p:sp>
      <p:sp>
        <p:nvSpPr>
          <p:cNvPr id="3" name="Content Placeholder 2">
            <a:extLst>
              <a:ext uri="{FF2B5EF4-FFF2-40B4-BE49-F238E27FC236}">
                <a16:creationId xmlns:a16="http://schemas.microsoft.com/office/drawing/2014/main" id="{815E5776-A762-F91F-FAD4-132F5072CEF3}"/>
              </a:ext>
            </a:extLst>
          </p:cNvPr>
          <p:cNvSpPr>
            <a:spLocks noGrp="1"/>
          </p:cNvSpPr>
          <p:nvPr>
            <p:ph idx="1"/>
          </p:nvPr>
        </p:nvSpPr>
        <p:spPr>
          <a:xfrm>
            <a:off x="838200" y="1831074"/>
            <a:ext cx="5876499" cy="4252629"/>
          </a:xfrm>
        </p:spPr>
        <p:txBody>
          <a:bodyPr>
            <a:normAutofit fontScale="92500" lnSpcReduction="10000"/>
          </a:bodyPr>
          <a:lstStyle/>
          <a:p>
            <a:pPr marL="0" indent="0">
              <a:buNone/>
            </a:pPr>
            <a:r>
              <a:rPr lang="en-US" sz="3600" b="0" i="1">
                <a:effectLst/>
                <a:latin typeface="+mn-lt"/>
              </a:rPr>
              <a:t>“Natural phenomena are observable events that occur in the universe and that we can use our science knowledge to explain and predict. The goal of building knowledge in science is to develop general ideas, based on evidence, that can explain and predict phenomena.”</a:t>
            </a:r>
            <a:r>
              <a:rPr lang="en-US" sz="3600" b="0" i="0">
                <a:effectLst/>
                <a:latin typeface="+mn-lt"/>
              </a:rPr>
              <a:t> </a:t>
            </a:r>
          </a:p>
          <a:p>
            <a:pPr marL="0" indent="0">
              <a:buNone/>
            </a:pPr>
            <a:endParaRPr lang="en-US" sz="1900">
              <a:latin typeface="Rubik-Light"/>
            </a:endParaRPr>
          </a:p>
        </p:txBody>
      </p:sp>
      <p:pic>
        <p:nvPicPr>
          <p:cNvPr id="4" name="Picture 3">
            <a:extLst>
              <a:ext uri="{FF2B5EF4-FFF2-40B4-BE49-F238E27FC236}">
                <a16:creationId xmlns:a16="http://schemas.microsoft.com/office/drawing/2014/main" id="{7CAC4C38-CE92-30E5-D927-F680D34F8CD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14699" y="0"/>
            <a:ext cx="12424895" cy="6858000"/>
          </a:xfrm>
          <a:prstGeom prst="rect">
            <a:avLst/>
          </a:prstGeom>
        </p:spPr>
      </p:pic>
      <p:sp>
        <p:nvSpPr>
          <p:cNvPr id="5" name="TextBox 4">
            <a:extLst>
              <a:ext uri="{FF2B5EF4-FFF2-40B4-BE49-F238E27FC236}">
                <a16:creationId xmlns:a16="http://schemas.microsoft.com/office/drawing/2014/main" id="{9BE08AB5-B44D-983C-A20F-1FF962ECE615}"/>
              </a:ext>
            </a:extLst>
          </p:cNvPr>
          <p:cNvSpPr txBox="1"/>
          <p:nvPr/>
        </p:nvSpPr>
        <p:spPr>
          <a:xfrm>
            <a:off x="871559" y="6145388"/>
            <a:ext cx="5257801"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102649"/>
                </a:solidFill>
                <a:effectLst/>
                <a:uLnTx/>
                <a:uFillTx/>
                <a:latin typeface="Arial" panose="020B0604020202020204" pitchFamily="34" charset="0"/>
                <a:ea typeface="+mn-ea"/>
                <a:cs typeface="+mn-cs"/>
                <a:hlinkClick r:id="rId4"/>
              </a:rPr>
              <a:t> Using Phenomena in NGSS </a:t>
            </a:r>
            <a:endParaRPr kumimoji="0" lang="en-US" sz="3600" b="0" i="0" u="none" strike="noStrike" kern="1200" cap="none" spc="0" normalizeH="0" baseline="0" noProof="0" dirty="0">
              <a:ln>
                <a:noFill/>
              </a:ln>
              <a:solidFill>
                <a:srgbClr val="10264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3676093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2" name="Freeform: Shape 11">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22" name="Freeform: Shape 21">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33">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grpSp>
      <p:sp>
        <p:nvSpPr>
          <p:cNvPr id="2" name="Title 1">
            <a:extLst>
              <a:ext uri="{FF2B5EF4-FFF2-40B4-BE49-F238E27FC236}">
                <a16:creationId xmlns:a16="http://schemas.microsoft.com/office/drawing/2014/main" id="{05776B62-B852-ACF0-6F8A-C1393C68A61A}"/>
              </a:ext>
            </a:extLst>
          </p:cNvPr>
          <p:cNvSpPr>
            <a:spLocks noGrp="1"/>
          </p:cNvSpPr>
          <p:nvPr>
            <p:ph type="title"/>
          </p:nvPr>
        </p:nvSpPr>
        <p:spPr>
          <a:xfrm>
            <a:off x="3389828" y="523470"/>
            <a:ext cx="5186842" cy="2387918"/>
          </a:xfrm>
        </p:spPr>
        <p:txBody>
          <a:bodyPr vert="horz" lIns="91440" tIns="45720" rIns="91440" bIns="45720" rtlCol="0" anchor="b">
            <a:normAutofit/>
          </a:bodyPr>
          <a:lstStyle/>
          <a:p>
            <a:pPr algn="ctr"/>
            <a:r>
              <a:rPr lang="en-US" sz="6000" kern="1200">
                <a:solidFill>
                  <a:schemeClr val="tx2"/>
                </a:solidFill>
                <a:latin typeface="+mj-lt"/>
                <a:ea typeface="+mj-ea"/>
                <a:cs typeface="+mj-cs"/>
              </a:rPr>
              <a:t>Local Phenomena</a:t>
            </a:r>
          </a:p>
        </p:txBody>
      </p:sp>
      <p:sp>
        <p:nvSpPr>
          <p:cNvPr id="3" name="Content Placeholder 2">
            <a:extLst>
              <a:ext uri="{FF2B5EF4-FFF2-40B4-BE49-F238E27FC236}">
                <a16:creationId xmlns:a16="http://schemas.microsoft.com/office/drawing/2014/main" id="{A83CF4EC-2C1E-793F-25CA-F4F23C494816}"/>
              </a:ext>
            </a:extLst>
          </p:cNvPr>
          <p:cNvSpPr>
            <a:spLocks noGrp="1"/>
          </p:cNvSpPr>
          <p:nvPr>
            <p:ph idx="1"/>
          </p:nvPr>
        </p:nvSpPr>
        <p:spPr>
          <a:xfrm>
            <a:off x="2514643" y="3429000"/>
            <a:ext cx="6847210" cy="682079"/>
          </a:xfrm>
        </p:spPr>
        <p:txBody>
          <a:bodyPr vert="horz" lIns="91440" tIns="45720" rIns="91440" bIns="45720" rtlCol="0">
            <a:noAutofit/>
          </a:bodyPr>
          <a:lstStyle/>
          <a:p>
            <a:pPr marL="0" indent="0" algn="ctr">
              <a:buNone/>
            </a:pPr>
            <a:r>
              <a:rPr lang="en-US" sz="4400" b="0" kern="1200">
                <a:solidFill>
                  <a:schemeClr val="tx2"/>
                </a:solidFill>
                <a:effectLst/>
                <a:latin typeface="+mn-lt"/>
                <a:ea typeface="+mn-ea"/>
                <a:cs typeface="+mn-cs"/>
              </a:rPr>
              <a:t>  What does “local” and “making something local” mean to you?</a:t>
            </a:r>
            <a:endParaRPr lang="en-US" sz="4400" kern="1200">
              <a:solidFill>
                <a:schemeClr val="tx2"/>
              </a:solidFill>
              <a:latin typeface="+mn-lt"/>
              <a:ea typeface="+mn-ea"/>
              <a:cs typeface="+mn-cs"/>
            </a:endParaRPr>
          </a:p>
        </p:txBody>
      </p:sp>
      <p:grpSp>
        <p:nvGrpSpPr>
          <p:cNvPr id="23" name="Group 22">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24" name="Freeform: Shape 23">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7" name="Freeform: Shape 26">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30" name="Freeform: Shape 29">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3" name="Freeform: Shape 32">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6123757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29AE1-6085-BD0E-5F89-9FC9B9BF8A13}"/>
              </a:ext>
            </a:extLst>
          </p:cNvPr>
          <p:cNvSpPr>
            <a:spLocks noGrp="1"/>
          </p:cNvSpPr>
          <p:nvPr>
            <p:ph type="title"/>
          </p:nvPr>
        </p:nvSpPr>
        <p:spPr/>
        <p:txBody>
          <a:bodyPr/>
          <a:lstStyle/>
          <a:p>
            <a:r>
              <a:rPr lang="en-US">
                <a:latin typeface="+mj-lt"/>
              </a:rPr>
              <a:t>Elementary Students’ Idea</a:t>
            </a:r>
          </a:p>
        </p:txBody>
      </p:sp>
      <p:sp>
        <p:nvSpPr>
          <p:cNvPr id="3" name="Content Placeholder 2">
            <a:extLst>
              <a:ext uri="{FF2B5EF4-FFF2-40B4-BE49-F238E27FC236}">
                <a16:creationId xmlns:a16="http://schemas.microsoft.com/office/drawing/2014/main" id="{DDED189F-CF4F-6482-99CB-517EB2ABCB5E}"/>
              </a:ext>
            </a:extLst>
          </p:cNvPr>
          <p:cNvSpPr>
            <a:spLocks noGrp="1"/>
          </p:cNvSpPr>
          <p:nvPr>
            <p:ph idx="1"/>
          </p:nvPr>
        </p:nvSpPr>
        <p:spPr>
          <a:xfrm>
            <a:off x="838200" y="1600825"/>
            <a:ext cx="6767945" cy="4351338"/>
          </a:xfrm>
        </p:spPr>
        <p:txBody>
          <a:bodyPr/>
          <a:lstStyle/>
          <a:p>
            <a:pPr marL="0" indent="0">
              <a:buNone/>
            </a:pPr>
            <a:r>
              <a:rPr lang="en-US">
                <a:latin typeface="+mn-lt"/>
              </a:rPr>
              <a:t>As you listen to these elementary students talk about local phenomena, consider the following questions…</a:t>
            </a:r>
          </a:p>
          <a:p>
            <a:pPr marL="0" indent="0">
              <a:buNone/>
            </a:pPr>
            <a:endParaRPr lang="en-US" sz="1500">
              <a:latin typeface="+mn-lt"/>
            </a:endParaRPr>
          </a:p>
          <a:p>
            <a:r>
              <a:rPr lang="en-US">
                <a:latin typeface="+mn-lt"/>
              </a:rPr>
              <a:t>How are students talking about local phenomena in their classroom?</a:t>
            </a:r>
          </a:p>
          <a:p>
            <a:r>
              <a:rPr lang="en-US">
                <a:latin typeface="+mn-lt"/>
              </a:rPr>
              <a:t>How is the teacher supporting their discussion around local phenomena?</a:t>
            </a:r>
          </a:p>
        </p:txBody>
      </p:sp>
      <p:pic>
        <p:nvPicPr>
          <p:cNvPr id="7" name="Picture 6" descr="Photo of teacher on carpet with students.">
            <a:extLst>
              <a:ext uri="{FF2B5EF4-FFF2-40B4-BE49-F238E27FC236}">
                <a16:creationId xmlns:a16="http://schemas.microsoft.com/office/drawing/2014/main" id="{A878E611-FDAC-31CD-F70E-7C400B6EA37C}"/>
              </a:ext>
            </a:extLst>
          </p:cNvPr>
          <p:cNvPicPr>
            <a:picLocks noChangeAspect="1"/>
          </p:cNvPicPr>
          <p:nvPr/>
        </p:nvPicPr>
        <p:blipFill>
          <a:blip r:embed="rId3"/>
          <a:stretch>
            <a:fillRect/>
          </a:stretch>
        </p:blipFill>
        <p:spPr>
          <a:xfrm>
            <a:off x="7818738" y="1690688"/>
            <a:ext cx="3322468" cy="2074998"/>
          </a:xfrm>
          <a:prstGeom prst="rect">
            <a:avLst/>
          </a:prstGeom>
        </p:spPr>
      </p:pic>
      <p:sp>
        <p:nvSpPr>
          <p:cNvPr id="5" name="TextBox 4">
            <a:extLst>
              <a:ext uri="{FF2B5EF4-FFF2-40B4-BE49-F238E27FC236}">
                <a16:creationId xmlns:a16="http://schemas.microsoft.com/office/drawing/2014/main" id="{998D6FB7-C111-79E8-FD1A-72D1EEFF2933}"/>
              </a:ext>
            </a:extLst>
          </p:cNvPr>
          <p:cNvSpPr txBox="1"/>
          <p:nvPr/>
        </p:nvSpPr>
        <p:spPr>
          <a:xfrm>
            <a:off x="7882547" y="3854062"/>
            <a:ext cx="3194849" cy="430887"/>
          </a:xfrm>
          <a:prstGeom prst="rect">
            <a:avLst/>
          </a:prstGeom>
          <a:noFill/>
        </p:spPr>
        <p:txBody>
          <a:bodyPr wrap="none" rtlCol="0">
            <a:spAutoFit/>
          </a:bodyPr>
          <a:lstStyle/>
          <a:p>
            <a:r>
              <a:rPr lang="en-US" sz="2200">
                <a:hlinkClick r:id="rId4"/>
              </a:rPr>
              <a:t>Grade 4 Classroom Video</a:t>
            </a:r>
            <a:endParaRPr lang="en-US" sz="2200"/>
          </a:p>
        </p:txBody>
      </p:sp>
      <p:sp>
        <p:nvSpPr>
          <p:cNvPr id="4" name="TextBox 3">
            <a:extLst>
              <a:ext uri="{FF2B5EF4-FFF2-40B4-BE49-F238E27FC236}">
                <a16:creationId xmlns:a16="http://schemas.microsoft.com/office/drawing/2014/main" id="{85CA7847-17B7-C000-C919-585DA5B99CBC}"/>
              </a:ext>
            </a:extLst>
          </p:cNvPr>
          <p:cNvSpPr txBox="1"/>
          <p:nvPr/>
        </p:nvSpPr>
        <p:spPr>
          <a:xfrm>
            <a:off x="561798" y="5938877"/>
            <a:ext cx="6654548" cy="1107996"/>
          </a:xfrm>
          <a:prstGeom prst="rect">
            <a:avLst/>
          </a:prstGeom>
          <a:noFill/>
        </p:spPr>
        <p:txBody>
          <a:bodyPr wrap="square" rtlCol="0">
            <a:spAutoFit/>
          </a:bodyPr>
          <a:lstStyle/>
          <a:p>
            <a:r>
              <a:rPr lang="en-US" sz="1600" dirty="0">
                <a:solidFill>
                  <a:schemeClr val="bg1"/>
                </a:solidFill>
                <a:effectLst/>
                <a:ea typeface="Aptos" panose="020B0004020202020204" pitchFamily="34" charset="0"/>
                <a:cs typeface="Aptos" panose="020B0004020202020204" pitchFamily="34" charset="0"/>
              </a:rPr>
              <a:t>This video was collected by the </a:t>
            </a:r>
            <a:r>
              <a:rPr lang="en-US" sz="1600" u="sng" dirty="0">
                <a:solidFill>
                  <a:schemeClr val="bg1"/>
                </a:solidFill>
                <a:effectLst/>
                <a:ea typeface="Aptos" panose="020B0004020202020204" pitchFamily="34" charset="0"/>
                <a:cs typeface="Aptos" panose="020B0004020202020204" pitchFamily="34" charset="0"/>
                <a:hlinkClick r:id="rId5">
                  <a:extLst>
                    <a:ext uri="{A12FA001-AC4F-418D-AE19-62706E023703}">
                      <ahyp:hlinkClr xmlns:ahyp="http://schemas.microsoft.com/office/drawing/2018/hyperlinkcolor" val="tx"/>
                    </a:ext>
                  </a:extLst>
                </a:hlinkClick>
              </a:rPr>
              <a:t>Place-Based Learning for Elementary Science at Scale</a:t>
            </a:r>
            <a:r>
              <a:rPr lang="en-US" sz="1600" dirty="0">
                <a:solidFill>
                  <a:schemeClr val="bg1"/>
                </a:solidFill>
                <a:effectLst/>
                <a:ea typeface="Aptos" panose="020B0004020202020204" pitchFamily="34" charset="0"/>
                <a:cs typeface="Aptos" panose="020B0004020202020204" pitchFamily="34" charset="0"/>
              </a:rPr>
              <a:t> project, led jointly by BSCS Science Learning and the Maine Mathematics and Science Alliance.</a:t>
            </a:r>
          </a:p>
          <a:p>
            <a:endParaRPr lang="en-US"/>
          </a:p>
        </p:txBody>
      </p:sp>
    </p:spTree>
    <p:extLst>
      <p:ext uri="{BB962C8B-B14F-4D97-AF65-F5344CB8AC3E}">
        <p14:creationId xmlns:p14="http://schemas.microsoft.com/office/powerpoint/2010/main" val="39309429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141B2-BC8E-CF86-448C-446EA1FB0AB5}"/>
              </a:ext>
            </a:extLst>
          </p:cNvPr>
          <p:cNvSpPr>
            <a:spLocks noGrp="1"/>
          </p:cNvSpPr>
          <p:nvPr>
            <p:ph type="title"/>
          </p:nvPr>
        </p:nvSpPr>
        <p:spPr/>
        <p:txBody>
          <a:bodyPr/>
          <a:lstStyle/>
          <a:p>
            <a:r>
              <a:rPr lang="en-US">
                <a:latin typeface="+mj-lt"/>
              </a:rPr>
              <a:t>Localizing Phenomena</a:t>
            </a:r>
            <a:r>
              <a:rPr lang="en-US" dirty="0">
                <a:latin typeface="+mj-lt"/>
              </a:rPr>
              <a:t> (2)</a:t>
            </a:r>
            <a:endParaRPr lang="en-US">
              <a:latin typeface="+mj-lt"/>
            </a:endParaRPr>
          </a:p>
        </p:txBody>
      </p:sp>
      <p:sp>
        <p:nvSpPr>
          <p:cNvPr id="3" name="Content Placeholder 2">
            <a:extLst>
              <a:ext uri="{FF2B5EF4-FFF2-40B4-BE49-F238E27FC236}">
                <a16:creationId xmlns:a16="http://schemas.microsoft.com/office/drawing/2014/main" id="{0E6FFEA4-0FF1-32EC-47E4-FCC957E87BD1}"/>
              </a:ext>
            </a:extLst>
          </p:cNvPr>
          <p:cNvSpPr>
            <a:spLocks noGrp="1"/>
          </p:cNvSpPr>
          <p:nvPr>
            <p:ph idx="1"/>
          </p:nvPr>
        </p:nvSpPr>
        <p:spPr>
          <a:xfrm>
            <a:off x="838200" y="1690688"/>
            <a:ext cx="6746316" cy="3493008"/>
          </a:xfrm>
        </p:spPr>
        <p:txBody>
          <a:bodyPr>
            <a:normAutofit/>
          </a:bodyPr>
          <a:lstStyle/>
          <a:p>
            <a:pPr marL="0" indent="0">
              <a:buNone/>
            </a:pPr>
            <a:r>
              <a:rPr lang="en-US" sz="3200" b="0" i="0">
                <a:effectLst/>
                <a:latin typeface="+mn-lt"/>
                <a:cs typeface="Arial" panose="020B0604020202020204" pitchFamily="34" charset="0"/>
                <a:hlinkClick r:id="rId3"/>
              </a:rPr>
              <a:t>STEM Teaching Tool #57 </a:t>
            </a:r>
            <a:r>
              <a:rPr lang="en-US" sz="3200" b="0" i="0">
                <a:effectLst/>
                <a:latin typeface="+mn-lt"/>
                <a:cs typeface="Arial" panose="020B0604020202020204" pitchFamily="34" charset="0"/>
              </a:rPr>
              <a:t>looks at how place-based science education strategies can support equity for students, teachers and communities. </a:t>
            </a:r>
          </a:p>
          <a:p>
            <a:pPr marL="0" indent="0">
              <a:buNone/>
            </a:pPr>
            <a:r>
              <a:rPr lang="en-US" sz="3200" b="1" i="0" u="sng">
                <a:effectLst/>
                <a:latin typeface="+mn-lt"/>
                <a:cs typeface="Arial" panose="020B0604020202020204" pitchFamily="34" charset="0"/>
              </a:rPr>
              <a:t>As you read consider…</a:t>
            </a:r>
          </a:p>
          <a:p>
            <a:pPr marL="0" indent="0">
              <a:buNone/>
            </a:pPr>
            <a:r>
              <a:rPr lang="en-US" sz="3200" b="0" i="0">
                <a:effectLst/>
                <a:latin typeface="+mn-lt"/>
                <a:cs typeface="Arial" panose="020B0604020202020204" pitchFamily="34" charset="0"/>
              </a:rPr>
              <a:t>W</a:t>
            </a:r>
            <a:r>
              <a:rPr lang="en-US" sz="3200">
                <a:latin typeface="+mn-lt"/>
              </a:rPr>
              <a:t>hy should students study locally relevant phenomena?</a:t>
            </a:r>
          </a:p>
          <a:p>
            <a:endParaRPr lang="en-US"/>
          </a:p>
        </p:txBody>
      </p:sp>
      <p:pic>
        <p:nvPicPr>
          <p:cNvPr id="7" name="Picture 6">
            <a:extLst>
              <a:ext uri="{FF2B5EF4-FFF2-40B4-BE49-F238E27FC236}">
                <a16:creationId xmlns:a16="http://schemas.microsoft.com/office/drawing/2014/main" id="{AC938473-E681-4489-51E6-E3AC8D9CB3E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669860" y="1690688"/>
            <a:ext cx="4363209" cy="2960590"/>
          </a:xfrm>
          <a:prstGeom prst="rect">
            <a:avLst/>
          </a:prstGeom>
        </p:spPr>
      </p:pic>
      <p:sp>
        <p:nvSpPr>
          <p:cNvPr id="5" name="TextBox 4">
            <a:extLst>
              <a:ext uri="{FF2B5EF4-FFF2-40B4-BE49-F238E27FC236}">
                <a16:creationId xmlns:a16="http://schemas.microsoft.com/office/drawing/2014/main" id="{BD05D4A3-06DA-602C-7C97-0445E2598420}"/>
              </a:ext>
            </a:extLst>
          </p:cNvPr>
          <p:cNvSpPr txBox="1"/>
          <p:nvPr/>
        </p:nvSpPr>
        <p:spPr>
          <a:xfrm>
            <a:off x="838200" y="6052807"/>
            <a:ext cx="6098058" cy="584775"/>
          </a:xfrm>
          <a:prstGeom prst="rect">
            <a:avLst/>
          </a:prstGeom>
          <a:noFill/>
        </p:spPr>
        <p:txBody>
          <a:bodyPr wrap="square">
            <a:spAutoFit/>
          </a:bodyPr>
          <a:lstStyle/>
          <a:p>
            <a:r>
              <a:rPr kumimoji="0" lang="en-US" sz="3200" b="0" i="0" u="none" strike="noStrike" kern="1200" cap="none" spc="0" normalizeH="0" baseline="0" noProof="0" dirty="0">
                <a:ln>
                  <a:noFill/>
                </a:ln>
                <a:solidFill>
                  <a:schemeClr val="bg1"/>
                </a:solidFill>
                <a:effectLst/>
                <a:uLnTx/>
                <a:uFillTx/>
                <a:latin typeface="Franklin Gothic Book" panose="020B0503020102020204"/>
                <a:ea typeface="+mn-ea"/>
                <a:cs typeface="Arial" panose="020B0604020202020204" pitchFamily="34" charset="0"/>
                <a:hlinkClick r:id="rId3">
                  <a:extLst>
                    <a:ext uri="{A12FA001-AC4F-418D-AE19-62706E023703}">
                      <ahyp:hlinkClr xmlns:ahyp="http://schemas.microsoft.com/office/drawing/2018/hyperlinkcolor" val="tx"/>
                    </a:ext>
                  </a:extLst>
                </a:hlinkClick>
              </a:rPr>
              <a:t>STEM Teaching Tool #57 </a:t>
            </a:r>
            <a:endParaRPr lang="en-US" dirty="0">
              <a:solidFill>
                <a:schemeClr val="bg1"/>
              </a:solidFill>
            </a:endParaRPr>
          </a:p>
        </p:txBody>
      </p:sp>
    </p:spTree>
    <p:extLst>
      <p:ext uri="{BB962C8B-B14F-4D97-AF65-F5344CB8AC3E}">
        <p14:creationId xmlns:p14="http://schemas.microsoft.com/office/powerpoint/2010/main" val="344825058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43B026-CA18-964A-1530-45EB827C8BE9}"/>
              </a:ext>
            </a:extLst>
          </p:cNvPr>
          <p:cNvSpPr>
            <a:spLocks noGrp="1"/>
          </p:cNvSpPr>
          <p:nvPr>
            <p:ph type="title"/>
          </p:nvPr>
        </p:nvSpPr>
        <p:spPr>
          <a:xfrm>
            <a:off x="6566338" y="233636"/>
            <a:ext cx="5485454" cy="790492"/>
          </a:xfrm>
        </p:spPr>
        <p:txBody>
          <a:bodyPr anchor="b">
            <a:normAutofit fontScale="90000"/>
          </a:bodyPr>
          <a:lstStyle/>
          <a:p>
            <a:r>
              <a:rPr lang="en-US" sz="5200">
                <a:latin typeface="+mj-lt"/>
              </a:rPr>
              <a:t>Why Localization?</a:t>
            </a:r>
          </a:p>
        </p:txBody>
      </p:sp>
      <p:sp>
        <p:nvSpPr>
          <p:cNvPr id="51" name="Oval 50">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5EA8DF8-8F91-3BF7-F8CA-4CA694433615}"/>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rcRect l="12936" r="16312" b="-2"/>
          <a:stretch/>
        </p:blipFill>
        <p:spPr>
          <a:xfrm>
            <a:off x="645930"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52"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53"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91B54586-A396-C704-E142-5AC03247DDA7}"/>
              </a:ext>
            </a:extLst>
          </p:cNvPr>
          <p:cNvSpPr>
            <a:spLocks noGrp="1"/>
          </p:cNvSpPr>
          <p:nvPr>
            <p:ph idx="1"/>
          </p:nvPr>
        </p:nvSpPr>
        <p:spPr>
          <a:xfrm>
            <a:off x="6711084" y="1340217"/>
            <a:ext cx="4699547" cy="2913872"/>
          </a:xfrm>
        </p:spPr>
        <p:txBody>
          <a:bodyPr anchor="t">
            <a:noAutofit/>
          </a:bodyPr>
          <a:lstStyle/>
          <a:p>
            <a:pPr marL="0" indent="0">
              <a:buNone/>
            </a:pPr>
            <a:r>
              <a:rPr lang="en-US" sz="2600">
                <a:solidFill>
                  <a:schemeClr val="tx1">
                    <a:alpha val="80000"/>
                  </a:schemeClr>
                </a:solidFill>
                <a:latin typeface="+mn-lt"/>
              </a:rPr>
              <a:t>I</a:t>
            </a:r>
            <a:r>
              <a:rPr lang="en-US" sz="2600" i="0" u="none" strike="noStrike" baseline="0">
                <a:solidFill>
                  <a:schemeClr val="tx1">
                    <a:alpha val="80000"/>
                  </a:schemeClr>
                </a:solidFill>
                <a:latin typeface="+mn-lt"/>
              </a:rPr>
              <a:t>dentifyin</a:t>
            </a:r>
            <a:r>
              <a:rPr lang="en-US" sz="2600">
                <a:solidFill>
                  <a:schemeClr val="tx1">
                    <a:alpha val="80000"/>
                  </a:schemeClr>
                </a:solidFill>
                <a:latin typeface="+mn-lt"/>
              </a:rPr>
              <a:t>g local phenomena related to the </a:t>
            </a:r>
            <a:r>
              <a:rPr lang="en-US" sz="2600" i="0" u="none" strike="noStrike" baseline="0">
                <a:solidFill>
                  <a:schemeClr val="tx1">
                    <a:alpha val="80000"/>
                  </a:schemeClr>
                </a:solidFill>
                <a:latin typeface="+mn-lt"/>
              </a:rPr>
              <a:t>anchoring phenomenon…</a:t>
            </a:r>
          </a:p>
          <a:p>
            <a:pPr>
              <a:spcBef>
                <a:spcPts val="600"/>
              </a:spcBef>
              <a:spcAft>
                <a:spcPts val="600"/>
              </a:spcAft>
            </a:pPr>
            <a:r>
              <a:rPr lang="en-US" sz="2600" b="1" i="0" u="sng" strike="noStrike" baseline="0">
                <a:solidFill>
                  <a:schemeClr val="tx1">
                    <a:alpha val="80000"/>
                  </a:schemeClr>
                </a:solidFill>
                <a:latin typeface="+mn-lt"/>
              </a:rPr>
              <a:t>helps</a:t>
            </a:r>
            <a:r>
              <a:rPr lang="en-US" sz="2600" i="0" u="none" strike="noStrike" baseline="0">
                <a:solidFill>
                  <a:schemeClr val="tx1">
                    <a:alpha val="80000"/>
                  </a:schemeClr>
                </a:solidFill>
                <a:latin typeface="+mn-lt"/>
              </a:rPr>
              <a:t> to broaden the scope of what the class is really interested in figuring out. </a:t>
            </a:r>
          </a:p>
          <a:p>
            <a:pPr marL="285750" lvl="1">
              <a:spcBef>
                <a:spcPts val="0"/>
              </a:spcBef>
              <a:spcAft>
                <a:spcPts val="600"/>
              </a:spcAft>
            </a:pPr>
            <a:r>
              <a:rPr lang="en-US" sz="2600" b="1" u="sng">
                <a:solidFill>
                  <a:schemeClr val="tx1">
                    <a:alpha val="80000"/>
                  </a:schemeClr>
                </a:solidFill>
                <a:latin typeface="+mn-lt"/>
              </a:rPr>
              <a:t>e</a:t>
            </a:r>
            <a:r>
              <a:rPr lang="en-US" sz="2600" b="1" u="sng" strike="noStrike" baseline="0">
                <a:solidFill>
                  <a:schemeClr val="tx1">
                    <a:alpha val="80000"/>
                  </a:schemeClr>
                </a:solidFill>
                <a:latin typeface="+mn-lt"/>
              </a:rPr>
              <a:t>ncourages</a:t>
            </a:r>
            <a:r>
              <a:rPr lang="en-US" sz="2600" b="1" i="0" u="none" strike="noStrike" baseline="0">
                <a:solidFill>
                  <a:schemeClr val="tx1">
                    <a:alpha val="80000"/>
                  </a:schemeClr>
                </a:solidFill>
                <a:latin typeface="+mn-lt"/>
              </a:rPr>
              <a:t> </a:t>
            </a:r>
            <a:r>
              <a:rPr lang="en-US" sz="2600" i="0" u="none" strike="noStrike" baseline="0">
                <a:solidFill>
                  <a:schemeClr val="tx1">
                    <a:alpha val="80000"/>
                  </a:schemeClr>
                </a:solidFill>
                <a:latin typeface="+mn-lt"/>
              </a:rPr>
              <a:t>a personal </a:t>
            </a:r>
            <a:r>
              <a:rPr lang="en-US" sz="2600">
                <a:solidFill>
                  <a:schemeClr val="tx1">
                    <a:alpha val="80000"/>
                  </a:schemeClr>
                </a:solidFill>
                <a:latin typeface="+mn-lt"/>
              </a:rPr>
              <a:t>connection to the interests, identities and experiences of students.</a:t>
            </a:r>
          </a:p>
          <a:p>
            <a:pPr marL="285750" lvl="1">
              <a:spcBef>
                <a:spcPts val="0"/>
              </a:spcBef>
            </a:pPr>
            <a:r>
              <a:rPr lang="en-US" sz="2600" b="1" u="sng">
                <a:solidFill>
                  <a:schemeClr val="tx1">
                    <a:alpha val="80000"/>
                  </a:schemeClr>
                </a:solidFill>
                <a:latin typeface="+mn-lt"/>
              </a:rPr>
              <a:t>connects</a:t>
            </a:r>
            <a:r>
              <a:rPr lang="en-US" sz="2600">
                <a:solidFill>
                  <a:schemeClr val="tx1">
                    <a:alpha val="80000"/>
                  </a:schemeClr>
                </a:solidFill>
                <a:latin typeface="+mn-lt"/>
              </a:rPr>
              <a:t> to the goals and needs of the community .</a:t>
            </a:r>
          </a:p>
        </p:txBody>
      </p:sp>
      <p:sp>
        <p:nvSpPr>
          <p:cNvPr id="54"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55"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694510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82CC4-8BF1-F66D-D6EE-82BDF08710B5}"/>
              </a:ext>
            </a:extLst>
          </p:cNvPr>
          <p:cNvSpPr>
            <a:spLocks noGrp="1"/>
          </p:cNvSpPr>
          <p:nvPr>
            <p:ph type="title"/>
          </p:nvPr>
        </p:nvSpPr>
        <p:spPr>
          <a:xfrm>
            <a:off x="1066800" y="779463"/>
            <a:ext cx="10515600" cy="1325563"/>
          </a:xfrm>
        </p:spPr>
        <p:txBody>
          <a:bodyPr>
            <a:normAutofit fontScale="90000"/>
          </a:bodyPr>
          <a:lstStyle/>
          <a:p>
            <a:r>
              <a:rPr lang="en-US"/>
              <a:t>How might we localize the phenomenon in our </a:t>
            </a:r>
            <a:r>
              <a:rPr lang="en-US" sz="4400"/>
              <a:t>high-quality instructional resource (</a:t>
            </a:r>
            <a:r>
              <a:rPr lang="en-US"/>
              <a:t>HQIR)?</a:t>
            </a:r>
          </a:p>
        </p:txBody>
      </p:sp>
      <p:sp>
        <p:nvSpPr>
          <p:cNvPr id="3" name="Content Placeholder 2">
            <a:extLst>
              <a:ext uri="{FF2B5EF4-FFF2-40B4-BE49-F238E27FC236}">
                <a16:creationId xmlns:a16="http://schemas.microsoft.com/office/drawing/2014/main" id="{B17718C0-3A85-5237-1E6D-121BCCC5F986}"/>
              </a:ext>
            </a:extLst>
          </p:cNvPr>
          <p:cNvSpPr>
            <a:spLocks noGrp="1"/>
          </p:cNvSpPr>
          <p:nvPr>
            <p:ph idx="1"/>
          </p:nvPr>
        </p:nvSpPr>
        <p:spPr>
          <a:xfrm>
            <a:off x="838200" y="2682875"/>
            <a:ext cx="10515600" cy="4351338"/>
          </a:xfrm>
        </p:spPr>
        <p:txBody>
          <a:bodyPr/>
          <a:lstStyle/>
          <a:p>
            <a:r>
              <a:rPr lang="en-US"/>
              <a:t>Replace the anchoring phenomenon in your HQIR with a similar phenomenon from your local area. </a:t>
            </a:r>
          </a:p>
          <a:p>
            <a:pPr marL="0" indent="0" algn="ctr">
              <a:buNone/>
            </a:pPr>
            <a:r>
              <a:rPr lang="en-US" b="1"/>
              <a:t>OR</a:t>
            </a:r>
          </a:p>
          <a:p>
            <a:r>
              <a:rPr lang="en-US"/>
              <a:t>Encourage students to identify local phenomena related to the anchoring phenomenon found in your HQIR.</a:t>
            </a:r>
          </a:p>
        </p:txBody>
      </p:sp>
    </p:spTree>
    <p:extLst>
      <p:ext uri="{BB962C8B-B14F-4D97-AF65-F5344CB8AC3E}">
        <p14:creationId xmlns:p14="http://schemas.microsoft.com/office/powerpoint/2010/main" val="409306138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A3B43-104B-821A-64BA-5DFF1DE6D075}"/>
              </a:ext>
            </a:extLst>
          </p:cNvPr>
          <p:cNvSpPr>
            <a:spLocks noGrp="1"/>
          </p:cNvSpPr>
          <p:nvPr>
            <p:ph type="title"/>
          </p:nvPr>
        </p:nvSpPr>
        <p:spPr/>
        <p:txBody>
          <a:bodyPr/>
          <a:lstStyle/>
          <a:p>
            <a:r>
              <a:rPr lang="en-US">
                <a:latin typeface="+mj-lt"/>
              </a:rPr>
              <a:t>Using Local Phenomena in Your Area</a:t>
            </a:r>
          </a:p>
        </p:txBody>
      </p:sp>
      <p:sp>
        <p:nvSpPr>
          <p:cNvPr id="4" name="Speech Bubble: Rectangle with Corners Rounded 3">
            <a:extLst>
              <a:ext uri="{FF2B5EF4-FFF2-40B4-BE49-F238E27FC236}">
                <a16:creationId xmlns:a16="http://schemas.microsoft.com/office/drawing/2014/main" id="{EAB6F35D-AE7D-E315-2F4B-C1454BF8C82B}"/>
              </a:ext>
            </a:extLst>
          </p:cNvPr>
          <p:cNvSpPr/>
          <p:nvPr/>
        </p:nvSpPr>
        <p:spPr>
          <a:xfrm>
            <a:off x="2168435" y="1848394"/>
            <a:ext cx="7210697" cy="3161211"/>
          </a:xfrm>
          <a:prstGeom prst="wedgeRoundRectCallout">
            <a:avLst/>
          </a:prstGeom>
          <a:solidFill>
            <a:srgbClr val="0075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en-US" sz="3600"/>
              <a:t>How might you incorporate connections to your local land and community to your HQIR?</a:t>
            </a:r>
          </a:p>
        </p:txBody>
      </p:sp>
    </p:spTree>
    <p:extLst>
      <p:ext uri="{BB962C8B-B14F-4D97-AF65-F5344CB8AC3E}">
        <p14:creationId xmlns:p14="http://schemas.microsoft.com/office/powerpoint/2010/main" val="33026300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C6ADF-88E4-9F7E-A704-169D1A3F09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3019E6-6205-C89A-EF5A-D7D9F33ECBDF}"/>
              </a:ext>
            </a:extLst>
          </p:cNvPr>
          <p:cNvSpPr>
            <a:spLocks noGrp="1"/>
          </p:cNvSpPr>
          <p:nvPr>
            <p:ph type="title"/>
          </p:nvPr>
        </p:nvSpPr>
        <p:spPr>
          <a:xfrm>
            <a:off x="350520" y="365125"/>
            <a:ext cx="11841480" cy="1325563"/>
          </a:xfrm>
        </p:spPr>
        <p:txBody>
          <a:bodyPr/>
          <a:lstStyle/>
          <a:p>
            <a:r>
              <a:rPr lang="en-US">
                <a:latin typeface="+mj-lt"/>
              </a:rPr>
              <a:t>Localizing Phenomenon in Kentucky </a:t>
            </a:r>
          </a:p>
        </p:txBody>
      </p:sp>
      <p:sp>
        <p:nvSpPr>
          <p:cNvPr id="3" name="Content Placeholder 2">
            <a:extLst>
              <a:ext uri="{FF2B5EF4-FFF2-40B4-BE49-F238E27FC236}">
                <a16:creationId xmlns:a16="http://schemas.microsoft.com/office/drawing/2014/main" id="{7FE86328-EED4-DD5F-6023-6F40E023EEE9}"/>
              </a:ext>
            </a:extLst>
          </p:cNvPr>
          <p:cNvSpPr>
            <a:spLocks noGrp="1"/>
          </p:cNvSpPr>
          <p:nvPr>
            <p:ph idx="1"/>
          </p:nvPr>
        </p:nvSpPr>
        <p:spPr>
          <a:xfrm>
            <a:off x="444039" y="1900021"/>
            <a:ext cx="8159636" cy="3057957"/>
          </a:xfrm>
        </p:spPr>
        <p:txBody>
          <a:bodyPr>
            <a:normAutofit lnSpcReduction="10000"/>
          </a:bodyPr>
          <a:lstStyle/>
          <a:p>
            <a:pPr marL="0" indent="0" algn="l">
              <a:buNone/>
            </a:pPr>
            <a:r>
              <a:rPr lang="en-US" sz="3000" b="0" i="0">
                <a:solidFill>
                  <a:srgbClr val="000000"/>
                </a:solidFill>
                <a:effectLst/>
                <a:latin typeface="+mn-lt"/>
              </a:rPr>
              <a:t>The </a:t>
            </a:r>
            <a:r>
              <a:rPr lang="en-US" sz="3000" b="0" i="0">
                <a:solidFill>
                  <a:srgbClr val="000000"/>
                </a:solidFill>
                <a:effectLst/>
                <a:latin typeface="+mn-lt"/>
                <a:hlinkClick r:id="rId3"/>
              </a:rPr>
              <a:t>Kentucky Atlas of Phenomena (KAP) </a:t>
            </a:r>
            <a:r>
              <a:rPr lang="en-US" sz="3000" b="0" i="0">
                <a:solidFill>
                  <a:srgbClr val="000000"/>
                </a:solidFill>
                <a:effectLst/>
                <a:latin typeface="+mn-lt"/>
              </a:rPr>
              <a:t>was </a:t>
            </a:r>
            <a:r>
              <a:rPr lang="en-US" sz="3000" b="1" i="1">
                <a:solidFill>
                  <a:srgbClr val="000000"/>
                </a:solidFill>
                <a:effectLst/>
                <a:latin typeface="+mn-lt"/>
              </a:rPr>
              <a:t>developed by Kentucky educators for Kentucky educators</a:t>
            </a:r>
            <a:r>
              <a:rPr lang="en-US" sz="3000" b="0" i="0">
                <a:solidFill>
                  <a:srgbClr val="000000"/>
                </a:solidFill>
                <a:effectLst/>
                <a:latin typeface="+mn-lt"/>
              </a:rPr>
              <a:t>. It is a resource to support science teachers throughout Kentucky to develop their own understanding of various natural world phenomena that are common to Kentucky and the disciplinary core ideas (DCIs) needed to explain those phenomena.</a:t>
            </a:r>
          </a:p>
          <a:p>
            <a:pPr marL="0" indent="0">
              <a:buNone/>
            </a:pPr>
            <a:endParaRPr lang="en-US"/>
          </a:p>
        </p:txBody>
      </p:sp>
      <p:pic>
        <p:nvPicPr>
          <p:cNvPr id="4" name="Picture 3" descr="QR code you can scan with your phone that will take you to the Kentucky Atlas of Phenomena website. ">
            <a:extLst>
              <a:ext uri="{FF2B5EF4-FFF2-40B4-BE49-F238E27FC236}">
                <a16:creationId xmlns:a16="http://schemas.microsoft.com/office/drawing/2014/main" id="{F05BC56C-934E-5C60-9F1C-50464990EFAE}"/>
              </a:ext>
            </a:extLst>
          </p:cNvPr>
          <p:cNvPicPr>
            <a:picLocks noChangeAspect="1"/>
          </p:cNvPicPr>
          <p:nvPr/>
        </p:nvPicPr>
        <p:blipFill>
          <a:blip r:embed="rId4"/>
          <a:stretch>
            <a:fillRect/>
          </a:stretch>
        </p:blipFill>
        <p:spPr>
          <a:xfrm>
            <a:off x="8837406" y="1818048"/>
            <a:ext cx="3057958" cy="3057958"/>
          </a:xfrm>
          <a:prstGeom prst="rect">
            <a:avLst/>
          </a:prstGeom>
        </p:spPr>
      </p:pic>
      <p:sp>
        <p:nvSpPr>
          <p:cNvPr id="6" name="TextBox 5">
            <a:extLst>
              <a:ext uri="{FF2B5EF4-FFF2-40B4-BE49-F238E27FC236}">
                <a16:creationId xmlns:a16="http://schemas.microsoft.com/office/drawing/2014/main" id="{67450581-C338-ACE1-AA36-2596C1E73EEE}"/>
              </a:ext>
            </a:extLst>
          </p:cNvPr>
          <p:cNvSpPr txBox="1"/>
          <p:nvPr/>
        </p:nvSpPr>
        <p:spPr>
          <a:xfrm>
            <a:off x="664175" y="6043482"/>
            <a:ext cx="6098058" cy="553998"/>
          </a:xfrm>
          <a:prstGeom prst="rect">
            <a:avLst/>
          </a:prstGeom>
          <a:noFill/>
        </p:spPr>
        <p:txBody>
          <a:bodyPr wrap="square">
            <a:spAutoFit/>
          </a:bodyPr>
          <a:lstStyle/>
          <a:p>
            <a:r>
              <a:rPr kumimoji="0" lang="en-US" sz="3000" b="0" i="0" u="none" strike="noStrike" kern="1200" cap="none" spc="0" normalizeH="0" baseline="0" noProof="0" dirty="0">
                <a:ln>
                  <a:noFill/>
                </a:ln>
                <a:solidFill>
                  <a:schemeClr val="bg1"/>
                </a:solidFill>
                <a:effectLst/>
                <a:uLnTx/>
                <a:uFillTx/>
                <a:latin typeface="Franklin Gothic Book" panose="020B0503020102020204"/>
                <a:ea typeface="+mn-ea"/>
                <a:cs typeface="+mn-cs"/>
                <a:hlinkClick r:id="rId3">
                  <a:extLst>
                    <a:ext uri="{A12FA001-AC4F-418D-AE19-62706E023703}">
                      <ahyp:hlinkClr xmlns:ahyp="http://schemas.microsoft.com/office/drawing/2018/hyperlinkcolor" val="tx"/>
                    </a:ext>
                  </a:extLst>
                </a:hlinkClick>
              </a:rPr>
              <a:t>Kentucky Atlas of Phenomena (KAP) </a:t>
            </a:r>
            <a:endParaRPr lang="en-US" dirty="0">
              <a:solidFill>
                <a:schemeClr val="bg1"/>
              </a:solidFill>
            </a:endParaRPr>
          </a:p>
        </p:txBody>
      </p:sp>
    </p:spTree>
    <p:extLst>
      <p:ext uri="{BB962C8B-B14F-4D97-AF65-F5344CB8AC3E}">
        <p14:creationId xmlns:p14="http://schemas.microsoft.com/office/powerpoint/2010/main" val="311956365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2A3CA-BBED-EA43-EB0C-671B791983EF}"/>
              </a:ext>
            </a:extLst>
          </p:cNvPr>
          <p:cNvSpPr>
            <a:spLocks noGrp="1"/>
          </p:cNvSpPr>
          <p:nvPr>
            <p:ph type="title"/>
          </p:nvPr>
        </p:nvSpPr>
        <p:spPr>
          <a:xfrm>
            <a:off x="765463" y="271607"/>
            <a:ext cx="11100956" cy="1325563"/>
          </a:xfrm>
        </p:spPr>
        <p:txBody>
          <a:bodyPr/>
          <a:lstStyle/>
          <a:p>
            <a:r>
              <a:rPr lang="en-US">
                <a:latin typeface="+mj-lt"/>
              </a:rPr>
              <a:t>Kentucky Atlas of Phenomena (KAP)</a:t>
            </a:r>
          </a:p>
        </p:txBody>
      </p:sp>
      <p:sp>
        <p:nvSpPr>
          <p:cNvPr id="3" name="Content Placeholder 2">
            <a:extLst>
              <a:ext uri="{FF2B5EF4-FFF2-40B4-BE49-F238E27FC236}">
                <a16:creationId xmlns:a16="http://schemas.microsoft.com/office/drawing/2014/main" id="{34B03C2A-DD59-A834-4B30-B7FCA22AD577}"/>
              </a:ext>
            </a:extLst>
          </p:cNvPr>
          <p:cNvSpPr>
            <a:spLocks noGrp="1"/>
          </p:cNvSpPr>
          <p:nvPr>
            <p:ph idx="1"/>
          </p:nvPr>
        </p:nvSpPr>
        <p:spPr>
          <a:xfrm>
            <a:off x="765462" y="1436038"/>
            <a:ext cx="10965874" cy="4351338"/>
          </a:xfrm>
        </p:spPr>
        <p:txBody>
          <a:bodyPr>
            <a:normAutofit fontScale="92500" lnSpcReduction="20000"/>
          </a:bodyPr>
          <a:lstStyle/>
          <a:p>
            <a:pPr algn="l">
              <a:spcBef>
                <a:spcPts val="600"/>
              </a:spcBef>
              <a:spcAft>
                <a:spcPts val="600"/>
              </a:spcAft>
              <a:buFont typeface="Wingdings" panose="05000000000000000000" pitchFamily="2" charset="2"/>
              <a:buChar char="Ø"/>
            </a:pPr>
            <a:r>
              <a:rPr lang="en-US" b="0" i="0">
                <a:solidFill>
                  <a:srgbClr val="000000"/>
                </a:solidFill>
                <a:effectLst/>
                <a:latin typeface="+mn-lt"/>
              </a:rPr>
              <a:t> Each contribution to the atlas contains phenomena that has ties directly to   Kentucky.</a:t>
            </a:r>
          </a:p>
          <a:p>
            <a:pPr algn="l">
              <a:spcBef>
                <a:spcPts val="600"/>
              </a:spcBef>
              <a:spcAft>
                <a:spcPts val="600"/>
              </a:spcAft>
              <a:buFont typeface="Wingdings" panose="05000000000000000000" pitchFamily="2" charset="2"/>
              <a:buChar char="Ø"/>
            </a:pPr>
            <a:r>
              <a:rPr lang="en-US" b="0" i="0">
                <a:solidFill>
                  <a:srgbClr val="000000"/>
                </a:solidFill>
                <a:effectLst/>
                <a:latin typeface="+mn-lt"/>
              </a:rPr>
              <a:t> Included in each phenomenon bundle:</a:t>
            </a:r>
          </a:p>
          <a:p>
            <a:pPr lvl="1">
              <a:spcBef>
                <a:spcPts val="600"/>
              </a:spcBef>
              <a:spcAft>
                <a:spcPts val="600"/>
              </a:spcAft>
            </a:pPr>
            <a:r>
              <a:rPr lang="en-US" b="0" i="0">
                <a:solidFill>
                  <a:srgbClr val="000000"/>
                </a:solidFill>
                <a:effectLst/>
                <a:latin typeface="+mn-lt"/>
              </a:rPr>
              <a:t>Picture or </a:t>
            </a:r>
            <a:r>
              <a:rPr lang="en-US">
                <a:solidFill>
                  <a:srgbClr val="000000"/>
                </a:solidFill>
                <a:latin typeface="+mn-lt"/>
              </a:rPr>
              <a:t>video</a:t>
            </a:r>
          </a:p>
          <a:p>
            <a:pPr lvl="1">
              <a:spcBef>
                <a:spcPts val="600"/>
              </a:spcBef>
              <a:spcAft>
                <a:spcPts val="600"/>
              </a:spcAft>
            </a:pPr>
            <a:r>
              <a:rPr lang="en-US">
                <a:solidFill>
                  <a:srgbClr val="000000"/>
                </a:solidFill>
                <a:latin typeface="+mn-lt"/>
              </a:rPr>
              <a:t>Phenomenon description</a:t>
            </a:r>
          </a:p>
          <a:p>
            <a:pPr lvl="1">
              <a:spcBef>
                <a:spcPts val="600"/>
              </a:spcBef>
              <a:spcAft>
                <a:spcPts val="600"/>
              </a:spcAft>
            </a:pPr>
            <a:r>
              <a:rPr lang="en-US">
                <a:solidFill>
                  <a:srgbClr val="000000"/>
                </a:solidFill>
                <a:latin typeface="+mn-lt"/>
              </a:rPr>
              <a:t>Location or area in Kentucky</a:t>
            </a:r>
          </a:p>
          <a:p>
            <a:pPr lvl="1">
              <a:spcBef>
                <a:spcPts val="600"/>
              </a:spcBef>
              <a:spcAft>
                <a:spcPts val="600"/>
              </a:spcAft>
            </a:pPr>
            <a:r>
              <a:rPr lang="en-US" b="0" i="0">
                <a:solidFill>
                  <a:srgbClr val="000000"/>
                </a:solidFill>
                <a:effectLst/>
                <a:latin typeface="+mn-lt"/>
              </a:rPr>
              <a:t>Essential question</a:t>
            </a:r>
          </a:p>
          <a:p>
            <a:pPr lvl="1">
              <a:spcBef>
                <a:spcPts val="600"/>
              </a:spcBef>
              <a:spcAft>
                <a:spcPts val="600"/>
              </a:spcAft>
            </a:pPr>
            <a:r>
              <a:rPr lang="en-US">
                <a:solidFill>
                  <a:srgbClr val="000000"/>
                </a:solidFill>
                <a:latin typeface="+mn-lt"/>
              </a:rPr>
              <a:t>Other related questions</a:t>
            </a:r>
            <a:endParaRPr lang="en-US" b="0" i="0">
              <a:solidFill>
                <a:srgbClr val="000000"/>
              </a:solidFill>
              <a:effectLst/>
              <a:latin typeface="+mn-lt"/>
            </a:endParaRPr>
          </a:p>
          <a:p>
            <a:pPr lvl="1">
              <a:spcBef>
                <a:spcPts val="600"/>
              </a:spcBef>
              <a:spcAft>
                <a:spcPts val="600"/>
              </a:spcAft>
            </a:pPr>
            <a:r>
              <a:rPr lang="en-US" b="0" i="0">
                <a:solidFill>
                  <a:srgbClr val="000000"/>
                </a:solidFill>
                <a:effectLst/>
                <a:latin typeface="+mn-lt"/>
              </a:rPr>
              <a:t>Crosscutting concept</a:t>
            </a:r>
          </a:p>
          <a:p>
            <a:pPr lvl="1">
              <a:spcBef>
                <a:spcPts val="600"/>
              </a:spcBef>
              <a:spcAft>
                <a:spcPts val="600"/>
              </a:spcAft>
            </a:pPr>
            <a:r>
              <a:rPr lang="en-US" b="0" i="0">
                <a:solidFill>
                  <a:srgbClr val="000000"/>
                </a:solidFill>
                <a:effectLst/>
                <a:latin typeface="+mn-lt"/>
              </a:rPr>
              <a:t>2 or 3 disciplinary </a:t>
            </a:r>
            <a:r>
              <a:rPr lang="en-US">
                <a:solidFill>
                  <a:srgbClr val="000000"/>
                </a:solidFill>
                <a:latin typeface="+mn-lt"/>
              </a:rPr>
              <a:t>c</a:t>
            </a:r>
            <a:r>
              <a:rPr lang="en-US" b="0" i="0">
                <a:solidFill>
                  <a:srgbClr val="000000"/>
                </a:solidFill>
                <a:effectLst/>
                <a:latin typeface="+mn-lt"/>
              </a:rPr>
              <a:t>ore </a:t>
            </a:r>
            <a:r>
              <a:rPr lang="en-US">
                <a:solidFill>
                  <a:srgbClr val="000000"/>
                </a:solidFill>
                <a:latin typeface="+mn-lt"/>
              </a:rPr>
              <a:t>i</a:t>
            </a:r>
            <a:r>
              <a:rPr lang="en-US" b="0" i="0">
                <a:solidFill>
                  <a:srgbClr val="000000"/>
                </a:solidFill>
                <a:effectLst/>
                <a:latin typeface="+mn-lt"/>
              </a:rPr>
              <a:t>deas</a:t>
            </a:r>
          </a:p>
          <a:p>
            <a:pPr lvl="1">
              <a:spcBef>
                <a:spcPts val="600"/>
              </a:spcBef>
              <a:spcAft>
                <a:spcPts val="600"/>
              </a:spcAft>
            </a:pPr>
            <a:r>
              <a:rPr lang="en-US" b="0" i="0">
                <a:solidFill>
                  <a:srgbClr val="000000"/>
                </a:solidFill>
                <a:effectLst/>
                <a:latin typeface="+mn-lt"/>
              </a:rPr>
              <a:t>Level of understanding</a:t>
            </a:r>
          </a:p>
          <a:p>
            <a:pPr marL="0" indent="0" algn="l">
              <a:buNone/>
            </a:pPr>
            <a:endParaRPr lang="en-US" b="0" i="0">
              <a:solidFill>
                <a:srgbClr val="000000"/>
              </a:solidFill>
              <a:effectLst/>
              <a:latin typeface="+mn-lt"/>
            </a:endParaRPr>
          </a:p>
        </p:txBody>
      </p:sp>
      <p:pic>
        <p:nvPicPr>
          <p:cNvPr id="5" name="Picture 4">
            <a:extLst>
              <a:ext uri="{FF2B5EF4-FFF2-40B4-BE49-F238E27FC236}">
                <a16:creationId xmlns:a16="http://schemas.microsoft.com/office/drawing/2014/main" id="{A0939CA4-9867-CED6-0919-8645708707B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06090" y="3107691"/>
            <a:ext cx="5120448" cy="2314271"/>
          </a:xfrm>
          <a:prstGeom prst="rect">
            <a:avLst/>
          </a:prstGeom>
          <a:ln w="12700">
            <a:solidFill>
              <a:schemeClr val="tx1"/>
            </a:solidFill>
          </a:ln>
        </p:spPr>
      </p:pic>
    </p:spTree>
    <p:extLst>
      <p:ext uri="{BB962C8B-B14F-4D97-AF65-F5344CB8AC3E}">
        <p14:creationId xmlns:p14="http://schemas.microsoft.com/office/powerpoint/2010/main" val="1372273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9380E-472B-0882-18C8-E84B5EF13B48}"/>
              </a:ext>
            </a:extLst>
          </p:cNvPr>
          <p:cNvSpPr>
            <a:spLocks noGrp="1"/>
          </p:cNvSpPr>
          <p:nvPr>
            <p:ph type="title"/>
          </p:nvPr>
        </p:nvSpPr>
        <p:spPr>
          <a:xfrm>
            <a:off x="838200" y="365125"/>
            <a:ext cx="10939670" cy="1325563"/>
          </a:xfrm>
        </p:spPr>
        <p:txBody>
          <a:bodyPr/>
          <a:lstStyle/>
          <a:p>
            <a:r>
              <a:rPr lang="en-US">
                <a:latin typeface="+mj-lt"/>
              </a:rPr>
              <a:t>Sorting Phenomena Descriptors</a:t>
            </a:r>
          </a:p>
        </p:txBody>
      </p:sp>
      <p:sp>
        <p:nvSpPr>
          <p:cNvPr id="3" name="Content Placeholder 2">
            <a:extLst>
              <a:ext uri="{FF2B5EF4-FFF2-40B4-BE49-F238E27FC236}">
                <a16:creationId xmlns:a16="http://schemas.microsoft.com/office/drawing/2014/main" id="{103664F1-1D92-A5A6-B428-F59A35CF0D5B}"/>
              </a:ext>
            </a:extLst>
          </p:cNvPr>
          <p:cNvSpPr>
            <a:spLocks noGrp="1"/>
          </p:cNvSpPr>
          <p:nvPr>
            <p:ph idx="1"/>
          </p:nvPr>
        </p:nvSpPr>
        <p:spPr>
          <a:xfrm>
            <a:off x="912743" y="1587086"/>
            <a:ext cx="10790583" cy="4351338"/>
          </a:xfrm>
        </p:spPr>
        <p:txBody>
          <a:bodyPr vert="horz" lIns="91440" tIns="45720" rIns="91440" bIns="45720" rtlCol="0" anchor="t">
            <a:normAutofit/>
          </a:bodyPr>
          <a:lstStyle/>
          <a:p>
            <a:r>
              <a:rPr lang="en-US" b="1">
                <a:latin typeface="+mn-lt"/>
              </a:rPr>
              <a:t>Divide</a:t>
            </a:r>
            <a:r>
              <a:rPr lang="en-US">
                <a:latin typeface="+mn-lt"/>
              </a:rPr>
              <a:t> up into groups of two or three individuals. </a:t>
            </a:r>
          </a:p>
          <a:p>
            <a:r>
              <a:rPr lang="en-US" b="1">
                <a:latin typeface="+mn-lt"/>
              </a:rPr>
              <a:t>Look</a:t>
            </a:r>
            <a:r>
              <a:rPr lang="en-US">
                <a:latin typeface="+mn-lt"/>
              </a:rPr>
              <a:t> through the various descriptions and determine which description is aligned with phenomena-based instruction in the classroom. </a:t>
            </a:r>
          </a:p>
          <a:p>
            <a:r>
              <a:rPr lang="en-US" b="1">
                <a:latin typeface="+mn-lt"/>
              </a:rPr>
              <a:t>Sort</a:t>
            </a:r>
            <a:r>
              <a:rPr lang="en-US">
                <a:latin typeface="+mn-lt"/>
              </a:rPr>
              <a:t> the descriptions into two columns: “phenomena are” and “phenomena are not.”</a:t>
            </a:r>
          </a:p>
          <a:p>
            <a:r>
              <a:rPr lang="en-US" b="1">
                <a:latin typeface="+mn-lt"/>
              </a:rPr>
              <a:t>Justify</a:t>
            </a:r>
            <a:r>
              <a:rPr lang="en-US">
                <a:latin typeface="+mn-lt"/>
              </a:rPr>
              <a:t> the assortment of descriptions based on our discussion and reading of </a:t>
            </a:r>
            <a:r>
              <a:rPr lang="en-US" sz="2800" i="1">
                <a:latin typeface="+mn-lt"/>
                <a:hlinkClick r:id="rId3"/>
              </a:rPr>
              <a:t>Using Phenomena in NGSS-Designed Lessons and Units</a:t>
            </a:r>
            <a:r>
              <a:rPr lang="en-US" sz="2800" i="1">
                <a:latin typeface="+mn-lt"/>
              </a:rPr>
              <a:t>.</a:t>
            </a:r>
            <a:endParaRPr lang="en-US">
              <a:latin typeface="+mn-lt"/>
            </a:endParaRPr>
          </a:p>
        </p:txBody>
      </p:sp>
    </p:spTree>
    <p:extLst>
      <p:ext uri="{BB962C8B-B14F-4D97-AF65-F5344CB8AC3E}">
        <p14:creationId xmlns:p14="http://schemas.microsoft.com/office/powerpoint/2010/main" val="115625604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A3B43-104B-821A-64BA-5DFF1DE6D075}"/>
              </a:ext>
            </a:extLst>
          </p:cNvPr>
          <p:cNvSpPr>
            <a:spLocks noGrp="1"/>
          </p:cNvSpPr>
          <p:nvPr>
            <p:ph type="title"/>
          </p:nvPr>
        </p:nvSpPr>
        <p:spPr>
          <a:xfrm>
            <a:off x="-238991" y="365125"/>
            <a:ext cx="11592791" cy="1325563"/>
          </a:xfrm>
        </p:spPr>
        <p:txBody>
          <a:bodyPr/>
          <a:lstStyle/>
          <a:p>
            <a:pPr algn="ctr"/>
            <a:r>
              <a:rPr lang="en-US">
                <a:latin typeface="+mj-lt"/>
              </a:rPr>
              <a:t>KAP Reflection</a:t>
            </a:r>
          </a:p>
        </p:txBody>
      </p:sp>
      <p:sp>
        <p:nvSpPr>
          <p:cNvPr id="4" name="Speech Bubble: Rectangle with Corners Rounded 3">
            <a:extLst>
              <a:ext uri="{FF2B5EF4-FFF2-40B4-BE49-F238E27FC236}">
                <a16:creationId xmlns:a16="http://schemas.microsoft.com/office/drawing/2014/main" id="{EAB6F35D-AE7D-E315-2F4B-C1454BF8C82B}"/>
              </a:ext>
            </a:extLst>
          </p:cNvPr>
          <p:cNvSpPr/>
          <p:nvPr/>
        </p:nvSpPr>
        <p:spPr>
          <a:xfrm>
            <a:off x="2168435" y="1848394"/>
            <a:ext cx="7210697" cy="3161211"/>
          </a:xfrm>
          <a:prstGeom prst="wedgeRoundRectCallout">
            <a:avLst/>
          </a:prstGeom>
          <a:solidFill>
            <a:srgbClr val="0075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en-US" sz="3600"/>
              <a:t>How could the Kentucky Atlas of Phenomena (KAP) build awareness about how teacher could strengthen connections to local land and community?</a:t>
            </a:r>
          </a:p>
        </p:txBody>
      </p:sp>
    </p:spTree>
    <p:extLst>
      <p:ext uri="{BB962C8B-B14F-4D97-AF65-F5344CB8AC3E}">
        <p14:creationId xmlns:p14="http://schemas.microsoft.com/office/powerpoint/2010/main" val="10401012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768C1-AC65-2E05-158D-FD5C7AC0F7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CBD2D5-968E-42AD-642A-52481FF352AC}"/>
              </a:ext>
            </a:extLst>
          </p:cNvPr>
          <p:cNvSpPr>
            <a:spLocks noGrp="1"/>
          </p:cNvSpPr>
          <p:nvPr>
            <p:ph type="title"/>
          </p:nvPr>
        </p:nvSpPr>
        <p:spPr>
          <a:xfrm>
            <a:off x="499745" y="275897"/>
            <a:ext cx="6670376" cy="1325563"/>
          </a:xfrm>
        </p:spPr>
        <p:txBody>
          <a:bodyPr>
            <a:normAutofit fontScale="90000"/>
          </a:bodyPr>
          <a:lstStyle/>
          <a:p>
            <a:r>
              <a:rPr lang="en-US">
                <a:latin typeface="+mj-lt"/>
              </a:rPr>
              <a:t>Phone Phenomenon </a:t>
            </a:r>
            <a:br>
              <a:rPr lang="en-US">
                <a:latin typeface="+mj-lt"/>
              </a:rPr>
            </a:br>
            <a:r>
              <a:rPr lang="en-US">
                <a:latin typeface="+mj-lt"/>
              </a:rPr>
              <a:t>STEP 1: Explore and Observe</a:t>
            </a:r>
          </a:p>
        </p:txBody>
      </p:sp>
      <p:sp>
        <p:nvSpPr>
          <p:cNvPr id="23" name="TextBox 22">
            <a:extLst>
              <a:ext uri="{FF2B5EF4-FFF2-40B4-BE49-F238E27FC236}">
                <a16:creationId xmlns:a16="http://schemas.microsoft.com/office/drawing/2014/main" id="{8DA434D7-FA73-8676-F7B1-900C438CAC74}"/>
              </a:ext>
            </a:extLst>
          </p:cNvPr>
          <p:cNvSpPr txBox="1"/>
          <p:nvPr/>
        </p:nvSpPr>
        <p:spPr>
          <a:xfrm>
            <a:off x="499745" y="1819415"/>
            <a:ext cx="7034882" cy="440120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a:ea typeface="+mn-ea"/>
                <a:cs typeface="+mn-cs"/>
              </a:rPr>
              <a:t>In pairs, </a:t>
            </a:r>
            <a:r>
              <a:rPr kumimoji="0" lang="en-US" sz="2800" b="1" i="0" u="none" strike="noStrike" kern="1200" cap="none" spc="0" normalizeH="0" baseline="0" noProof="0">
                <a:ln>
                  <a:noFill/>
                </a:ln>
                <a:solidFill>
                  <a:prstClr val="black"/>
                </a:solidFill>
                <a:effectLst/>
                <a:uLnTx/>
                <a:uFillTx/>
                <a:latin typeface="Franklin Gothic Book" panose="020B0503020102020204"/>
                <a:ea typeface="+mn-ea"/>
                <a:cs typeface="+mn-cs"/>
              </a:rPr>
              <a:t>scroll</a:t>
            </a:r>
            <a:r>
              <a:rPr kumimoji="0" lang="en-US" sz="2800" b="0" i="0" u="none" strike="noStrike" kern="1200" cap="none" spc="0" normalizeH="0" baseline="0" noProof="0">
                <a:ln>
                  <a:noFill/>
                </a:ln>
                <a:solidFill>
                  <a:prstClr val="black"/>
                </a:solidFill>
                <a:effectLst/>
                <a:uLnTx/>
                <a:uFillTx/>
                <a:latin typeface="Franklin Gothic Book" panose="020B0503020102020204"/>
                <a:ea typeface="+mn-ea"/>
                <a:cs typeface="+mn-cs"/>
              </a:rPr>
              <a:t> through images on your phone or social media account.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a:ea typeface="+mn-ea"/>
                <a:cs typeface="+mn-cs"/>
              </a:rPr>
              <a:t>As you come across pictures taken in </a:t>
            </a:r>
            <a:r>
              <a:rPr kumimoji="0" lang="en-US" sz="2800" b="1" i="0" u="none" strike="noStrike" kern="1200" cap="none" spc="0" normalizeH="0" baseline="0" noProof="0">
                <a:ln>
                  <a:noFill/>
                </a:ln>
                <a:solidFill>
                  <a:prstClr val="black"/>
                </a:solidFill>
                <a:effectLst/>
                <a:uLnTx/>
                <a:uFillTx/>
                <a:latin typeface="Franklin Gothic Book" panose="020B0503020102020204"/>
                <a:ea typeface="+mn-ea"/>
                <a:cs typeface="+mn-cs"/>
              </a:rPr>
              <a:t>Kentucky</a:t>
            </a:r>
            <a:r>
              <a:rPr kumimoji="0" lang="en-US" sz="2800" b="0" i="0" u="none" strike="noStrike" kern="1200" cap="none" spc="0" normalizeH="0" baseline="0" noProof="0">
                <a:ln>
                  <a:noFill/>
                </a:ln>
                <a:solidFill>
                  <a:prstClr val="black"/>
                </a:solidFill>
                <a:effectLst/>
                <a:uLnTx/>
                <a:uFillTx/>
                <a:latin typeface="Franklin Gothic Book" panose="020B0503020102020204"/>
                <a:ea typeface="+mn-ea"/>
                <a:cs typeface="+mn-cs"/>
              </a:rPr>
              <a:t>, share those with your partner and describe what the picture is.</a:t>
            </a:r>
          </a:p>
          <a:p>
            <a:pPr marL="285750" indent="-285750">
              <a:buFont typeface="Arial" panose="020B0604020202020204" pitchFamily="34" charset="0"/>
              <a:buChar char="•"/>
              <a:defRPr/>
            </a:pPr>
            <a:r>
              <a:rPr kumimoji="0" lang="en-US" sz="2800" b="0" i="0" u="none" strike="noStrike" kern="1200" cap="none" spc="0" normalizeH="0" baseline="0" noProof="0">
                <a:ln>
                  <a:noFill/>
                </a:ln>
                <a:solidFill>
                  <a:prstClr val="black"/>
                </a:solidFill>
                <a:effectLst/>
                <a:uLnTx/>
                <a:uFillTx/>
                <a:latin typeface="Franklin Gothic Book" panose="020B0503020102020204"/>
                <a:ea typeface="+mn-ea"/>
                <a:cs typeface="+mn-cs"/>
              </a:rPr>
              <a:t>After each person has shared a few, </a:t>
            </a:r>
            <a:r>
              <a:rPr kumimoji="0" lang="en-US" sz="2800" b="1" i="0" u="none" strike="noStrike" kern="1200" cap="none" spc="0" normalizeH="0" baseline="0" noProof="0">
                <a:ln>
                  <a:noFill/>
                </a:ln>
                <a:solidFill>
                  <a:prstClr val="black"/>
                </a:solidFill>
                <a:effectLst/>
                <a:uLnTx/>
                <a:uFillTx/>
                <a:latin typeface="Franklin Gothic Book" panose="020B0503020102020204"/>
                <a:ea typeface="+mn-ea"/>
                <a:cs typeface="+mn-cs"/>
              </a:rPr>
              <a:t>select </a:t>
            </a:r>
            <a:r>
              <a:rPr kumimoji="0" lang="en-US" sz="2800" b="0" i="0" u="none" strike="noStrike" kern="1200" cap="none" spc="0" normalizeH="0" baseline="0" noProof="0">
                <a:ln>
                  <a:noFill/>
                </a:ln>
                <a:solidFill>
                  <a:prstClr val="black"/>
                </a:solidFill>
                <a:effectLst/>
                <a:uLnTx/>
                <a:uFillTx/>
                <a:latin typeface="Franklin Gothic Book" panose="020B0503020102020204"/>
                <a:ea typeface="+mn-ea"/>
                <a:cs typeface="+mn-cs"/>
              </a:rPr>
              <a:t>one picture that engages some wonderings you and your partner have. </a:t>
            </a:r>
          </a:p>
          <a:p>
            <a:pPr marL="285750" indent="-285750">
              <a:buFont typeface="Arial" panose="020B0604020202020204" pitchFamily="34" charset="0"/>
              <a:buChar char="•"/>
              <a:defRPr/>
            </a:pPr>
            <a:r>
              <a:rPr lang="en-US" sz="2800" b="0" i="0">
                <a:effectLst/>
                <a:latin typeface="+mn-lt"/>
              </a:rPr>
              <a:t>Take some time to closely </a:t>
            </a:r>
            <a:r>
              <a:rPr lang="en-US" sz="2800" b="1" i="0">
                <a:effectLst/>
                <a:latin typeface="+mn-lt"/>
              </a:rPr>
              <a:t>observe</a:t>
            </a:r>
            <a:r>
              <a:rPr lang="en-US" sz="2800" b="0" i="0">
                <a:effectLst/>
                <a:latin typeface="+mn-lt"/>
              </a:rPr>
              <a:t> and share the selected picture. </a:t>
            </a:r>
          </a:p>
        </p:txBody>
      </p:sp>
      <p:pic>
        <p:nvPicPr>
          <p:cNvPr id="20" name="Picture 19" descr="A picture of mushrooms growing on a tree trunk. ">
            <a:extLst>
              <a:ext uri="{FF2B5EF4-FFF2-40B4-BE49-F238E27FC236}">
                <a16:creationId xmlns:a16="http://schemas.microsoft.com/office/drawing/2014/main" id="{7D6D0929-FB0D-F169-CBE2-9CC7E5EDFDF3}"/>
              </a:ext>
            </a:extLst>
          </p:cNvPr>
          <p:cNvPicPr>
            <a:picLocks noChangeAspect="1"/>
          </p:cNvPicPr>
          <p:nvPr/>
        </p:nvPicPr>
        <p:blipFill>
          <a:blip r:embed="rId3"/>
          <a:stretch>
            <a:fillRect/>
          </a:stretch>
        </p:blipFill>
        <p:spPr>
          <a:xfrm>
            <a:off x="7839711" y="2238225"/>
            <a:ext cx="1948898" cy="1447551"/>
          </a:xfrm>
          <a:prstGeom prst="rect">
            <a:avLst/>
          </a:prstGeom>
        </p:spPr>
      </p:pic>
      <p:pic>
        <p:nvPicPr>
          <p:cNvPr id="16" name="Picture 15" descr="A tree trunk with carvings on it from an insect. ">
            <a:extLst>
              <a:ext uri="{FF2B5EF4-FFF2-40B4-BE49-F238E27FC236}">
                <a16:creationId xmlns:a16="http://schemas.microsoft.com/office/drawing/2014/main" id="{D3F48AD1-FA8D-090F-B8F1-510D998994D5}"/>
              </a:ext>
            </a:extLst>
          </p:cNvPr>
          <p:cNvPicPr>
            <a:picLocks noChangeAspect="1"/>
          </p:cNvPicPr>
          <p:nvPr/>
        </p:nvPicPr>
        <p:blipFill>
          <a:blip r:embed="rId4"/>
          <a:stretch>
            <a:fillRect/>
          </a:stretch>
        </p:blipFill>
        <p:spPr>
          <a:xfrm>
            <a:off x="8160360" y="74718"/>
            <a:ext cx="1386414" cy="2001119"/>
          </a:xfrm>
          <a:prstGeom prst="rect">
            <a:avLst/>
          </a:prstGeom>
        </p:spPr>
      </p:pic>
      <p:pic>
        <p:nvPicPr>
          <p:cNvPr id="11" name="Picture 10" descr="Cumberland falls">
            <a:extLst>
              <a:ext uri="{FF2B5EF4-FFF2-40B4-BE49-F238E27FC236}">
                <a16:creationId xmlns:a16="http://schemas.microsoft.com/office/drawing/2014/main" id="{55A28F01-A5F6-D969-B44C-A8D53D79465C}"/>
              </a:ext>
            </a:extLst>
          </p:cNvPr>
          <p:cNvPicPr>
            <a:picLocks noChangeAspect="1"/>
          </p:cNvPicPr>
          <p:nvPr/>
        </p:nvPicPr>
        <p:blipFill>
          <a:blip r:embed="rId5"/>
          <a:stretch>
            <a:fillRect/>
          </a:stretch>
        </p:blipFill>
        <p:spPr>
          <a:xfrm>
            <a:off x="9780955" y="57943"/>
            <a:ext cx="2329512" cy="1761472"/>
          </a:xfrm>
          <a:prstGeom prst="rect">
            <a:avLst/>
          </a:prstGeom>
          <a:ln w="15875">
            <a:noFill/>
          </a:ln>
        </p:spPr>
      </p:pic>
      <p:pic>
        <p:nvPicPr>
          <p:cNvPr id="22" name="Picture 21" descr="Three pieces of irregular shaped hail from a storm.">
            <a:extLst>
              <a:ext uri="{FF2B5EF4-FFF2-40B4-BE49-F238E27FC236}">
                <a16:creationId xmlns:a16="http://schemas.microsoft.com/office/drawing/2014/main" id="{2B0FE6C6-0457-4991-320B-08423D05EA80}"/>
              </a:ext>
            </a:extLst>
          </p:cNvPr>
          <p:cNvPicPr>
            <a:picLocks noChangeAspect="1"/>
          </p:cNvPicPr>
          <p:nvPr/>
        </p:nvPicPr>
        <p:blipFill>
          <a:blip r:embed="rId6"/>
          <a:stretch>
            <a:fillRect/>
          </a:stretch>
        </p:blipFill>
        <p:spPr>
          <a:xfrm>
            <a:off x="8160360" y="3848164"/>
            <a:ext cx="1545626" cy="1934558"/>
          </a:xfrm>
          <a:prstGeom prst="rect">
            <a:avLst/>
          </a:prstGeom>
        </p:spPr>
      </p:pic>
      <p:pic>
        <p:nvPicPr>
          <p:cNvPr id="14" name="Picture 13" descr="Pink flowers with a bee on one flower. ">
            <a:extLst>
              <a:ext uri="{FF2B5EF4-FFF2-40B4-BE49-F238E27FC236}">
                <a16:creationId xmlns:a16="http://schemas.microsoft.com/office/drawing/2014/main" id="{53DF386F-280B-4B53-0E00-2825FE667D55}"/>
              </a:ext>
            </a:extLst>
          </p:cNvPr>
          <p:cNvPicPr>
            <a:picLocks noChangeAspect="1"/>
          </p:cNvPicPr>
          <p:nvPr/>
        </p:nvPicPr>
        <p:blipFill>
          <a:blip r:embed="rId7"/>
          <a:stretch>
            <a:fillRect/>
          </a:stretch>
        </p:blipFill>
        <p:spPr>
          <a:xfrm>
            <a:off x="10032832" y="1888902"/>
            <a:ext cx="1746762" cy="2224273"/>
          </a:xfrm>
          <a:prstGeom prst="rect">
            <a:avLst/>
          </a:prstGeom>
          <a:noFill/>
          <a:ln w="12700">
            <a:noFill/>
          </a:ln>
        </p:spPr>
      </p:pic>
      <p:pic>
        <p:nvPicPr>
          <p:cNvPr id="18" name="Picture 17" descr="A cocoon hanging on a stem. ">
            <a:extLst>
              <a:ext uri="{FF2B5EF4-FFF2-40B4-BE49-F238E27FC236}">
                <a16:creationId xmlns:a16="http://schemas.microsoft.com/office/drawing/2014/main" id="{9ADFA211-02D1-A0ED-9B93-9B4792480DD7}"/>
              </a:ext>
            </a:extLst>
          </p:cNvPr>
          <p:cNvPicPr>
            <a:picLocks noChangeAspect="1"/>
          </p:cNvPicPr>
          <p:nvPr/>
        </p:nvPicPr>
        <p:blipFill>
          <a:blip r:embed="rId8"/>
          <a:stretch>
            <a:fillRect/>
          </a:stretch>
        </p:blipFill>
        <p:spPr>
          <a:xfrm>
            <a:off x="10213241" y="4202439"/>
            <a:ext cx="1385944" cy="1580283"/>
          </a:xfrm>
          <a:prstGeom prst="rect">
            <a:avLst/>
          </a:prstGeom>
        </p:spPr>
      </p:pic>
    </p:spTree>
    <p:extLst>
      <p:ext uri="{BB962C8B-B14F-4D97-AF65-F5344CB8AC3E}">
        <p14:creationId xmlns:p14="http://schemas.microsoft.com/office/powerpoint/2010/main" val="366362629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3235C-D307-508B-C659-D08172C49188}"/>
              </a:ext>
            </a:extLst>
          </p:cNvPr>
          <p:cNvSpPr>
            <a:spLocks noGrp="1"/>
          </p:cNvSpPr>
          <p:nvPr>
            <p:ph type="title"/>
          </p:nvPr>
        </p:nvSpPr>
        <p:spPr>
          <a:xfrm>
            <a:off x="6971071" y="1627077"/>
            <a:ext cx="4918796" cy="1627400"/>
          </a:xfrm>
        </p:spPr>
        <p:txBody>
          <a:bodyPr>
            <a:normAutofit fontScale="90000"/>
          </a:bodyPr>
          <a:lstStyle/>
          <a:p>
            <a:r>
              <a:rPr lang="en-US" sz="4400">
                <a:solidFill>
                  <a:schemeClr val="tx1"/>
                </a:solidFill>
                <a:effectLst/>
                <a:latin typeface="+mj-lt"/>
              </a:rPr>
              <a:t>“Science begins with a question about a phenomenon.”</a:t>
            </a:r>
            <a:endParaRPr lang="en-US">
              <a:solidFill>
                <a:srgbClr val="ECEBE9"/>
              </a:solidFill>
            </a:endParaRPr>
          </a:p>
        </p:txBody>
      </p:sp>
      <p:sp>
        <p:nvSpPr>
          <p:cNvPr id="15" name="Rectangle 14">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BD1A902-3257-94F8-7655-6290D51F53E4}"/>
              </a:ext>
            </a:extLst>
          </p:cNvPr>
          <p:cNvSpPr>
            <a:spLocks noGrp="1"/>
          </p:cNvSpPr>
          <p:nvPr>
            <p:ph idx="1"/>
          </p:nvPr>
        </p:nvSpPr>
        <p:spPr>
          <a:xfrm>
            <a:off x="6986489" y="3774473"/>
            <a:ext cx="4686004" cy="3908586"/>
          </a:xfrm>
        </p:spPr>
        <p:txBody>
          <a:bodyPr>
            <a:normAutofit/>
          </a:bodyPr>
          <a:lstStyle/>
          <a:p>
            <a:pPr marL="0" marR="0" indent="0">
              <a:spcBef>
                <a:spcPts val="0"/>
              </a:spcBef>
              <a:spcAft>
                <a:spcPts val="0"/>
              </a:spcAft>
              <a:buNone/>
            </a:pPr>
            <a:r>
              <a:rPr lang="en-US" sz="3000">
                <a:effectLst/>
                <a:latin typeface="+mj-lt"/>
              </a:rPr>
              <a:t>A Framework for </a:t>
            </a:r>
            <a:r>
              <a:rPr lang="en-US" sz="3000">
                <a:latin typeface="+mj-lt"/>
              </a:rPr>
              <a:t>K-</a:t>
            </a:r>
            <a:r>
              <a:rPr lang="en-US" sz="3000">
                <a:effectLst/>
                <a:latin typeface="+mj-lt"/>
              </a:rPr>
              <a:t>12 Science Education, p. 50</a:t>
            </a:r>
          </a:p>
          <a:p>
            <a:endParaRPr lang="en-US" sz="2000"/>
          </a:p>
        </p:txBody>
      </p:sp>
      <p:pic>
        <p:nvPicPr>
          <p:cNvPr id="6" name="Picture 5">
            <a:extLst>
              <a:ext uri="{FF2B5EF4-FFF2-40B4-BE49-F238E27FC236}">
                <a16:creationId xmlns:a16="http://schemas.microsoft.com/office/drawing/2014/main" id="{705D71C0-9AB6-273D-A0D1-95DD4E0D2412}"/>
              </a:ext>
              <a:ext uri="{C183D7F6-B498-43B3-948B-1728B52AA6E4}">
                <adec:decorative xmlns:adec="http://schemas.microsoft.com/office/drawing/2017/decorative" val="1"/>
              </a:ext>
            </a:extLst>
          </p:cNvPr>
          <p:cNvPicPr>
            <a:picLocks noChangeAspect="1"/>
          </p:cNvPicPr>
          <p:nvPr/>
        </p:nvPicPr>
        <p:blipFill rotWithShape="1">
          <a:blip r:embed="rId3"/>
          <a:srcRect l="34196" r="9196"/>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Tree>
    <p:extLst>
      <p:ext uri="{BB962C8B-B14F-4D97-AF65-F5344CB8AC3E}">
        <p14:creationId xmlns:p14="http://schemas.microsoft.com/office/powerpoint/2010/main" val="78086304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4E932-065D-CC54-8C0F-09E4D5F877C9}"/>
              </a:ext>
            </a:extLst>
          </p:cNvPr>
          <p:cNvSpPr>
            <a:spLocks noGrp="1"/>
          </p:cNvSpPr>
          <p:nvPr>
            <p:ph type="title"/>
          </p:nvPr>
        </p:nvSpPr>
        <p:spPr>
          <a:xfrm>
            <a:off x="644236" y="100635"/>
            <a:ext cx="10709564" cy="1325563"/>
          </a:xfrm>
        </p:spPr>
        <p:txBody>
          <a:bodyPr/>
          <a:lstStyle/>
          <a:p>
            <a:r>
              <a:rPr lang="en-US">
                <a:latin typeface="+mj-lt"/>
              </a:rPr>
              <a:t>STEP 2: Ask Questions</a:t>
            </a:r>
          </a:p>
        </p:txBody>
      </p:sp>
      <p:sp>
        <p:nvSpPr>
          <p:cNvPr id="4" name="Content Placeholder 3">
            <a:extLst>
              <a:ext uri="{FF2B5EF4-FFF2-40B4-BE49-F238E27FC236}">
                <a16:creationId xmlns:a16="http://schemas.microsoft.com/office/drawing/2014/main" id="{86DC2ACB-2798-F1B1-87C4-5FC4A5D1C3C7}"/>
              </a:ext>
            </a:extLst>
          </p:cNvPr>
          <p:cNvSpPr>
            <a:spLocks noGrp="1"/>
          </p:cNvSpPr>
          <p:nvPr>
            <p:ph idx="1"/>
          </p:nvPr>
        </p:nvSpPr>
        <p:spPr>
          <a:xfrm>
            <a:off x="633655" y="1544654"/>
            <a:ext cx="7249802" cy="3793423"/>
          </a:xfrm>
        </p:spPr>
        <p:txBody>
          <a:bodyPr>
            <a:normAutofit/>
          </a:bodyPr>
          <a:lstStyle/>
          <a:p>
            <a:r>
              <a:rPr lang="en-US" b="1" i="0">
                <a:effectLst/>
                <a:latin typeface="+mn-lt"/>
              </a:rPr>
              <a:t>Record</a:t>
            </a:r>
            <a:r>
              <a:rPr lang="en-US" b="0" i="0">
                <a:effectLst/>
                <a:latin typeface="+mn-lt"/>
              </a:rPr>
              <a:t> </a:t>
            </a:r>
            <a:r>
              <a:rPr lang="en-US" i="0">
                <a:effectLst/>
                <a:latin typeface="+mn-lt"/>
              </a:rPr>
              <a:t>questions that </a:t>
            </a:r>
            <a:r>
              <a:rPr lang="en-US" b="0" i="0">
                <a:effectLst/>
                <a:latin typeface="+mn-lt"/>
              </a:rPr>
              <a:t>come to mind.  </a:t>
            </a:r>
            <a:r>
              <a:rPr lang="en-US">
                <a:latin typeface="+mn-lt"/>
              </a:rPr>
              <a:t>Place each question on a separate post it note. </a:t>
            </a:r>
            <a:endParaRPr lang="en-US" b="0" i="0">
              <a:effectLst/>
              <a:latin typeface="+mn-lt"/>
            </a:endParaRPr>
          </a:p>
          <a:p>
            <a:r>
              <a:rPr lang="en-US" b="0" i="0">
                <a:effectLst/>
                <a:latin typeface="+mn-lt"/>
              </a:rPr>
              <a:t>Continue brainstorming questions </a:t>
            </a:r>
            <a:r>
              <a:rPr lang="en-US" b="1" i="0">
                <a:effectLst/>
                <a:latin typeface="+mn-lt"/>
              </a:rPr>
              <a:t>building</a:t>
            </a:r>
            <a:r>
              <a:rPr lang="en-US" b="0" i="0">
                <a:effectLst/>
                <a:latin typeface="+mn-lt"/>
              </a:rPr>
              <a:t> off each other’s ideas.  </a:t>
            </a:r>
          </a:p>
          <a:p>
            <a:r>
              <a:rPr lang="en-US" b="1">
                <a:latin typeface="+mn-lt"/>
              </a:rPr>
              <a:t>Organize</a:t>
            </a:r>
            <a:r>
              <a:rPr lang="en-US">
                <a:latin typeface="+mn-lt"/>
              </a:rPr>
              <a:t> question into groups that relate to one another.  </a:t>
            </a:r>
          </a:p>
          <a:p>
            <a:r>
              <a:rPr lang="en-US" b="1">
                <a:latin typeface="+mn-lt"/>
              </a:rPr>
              <a:t>Title</a:t>
            </a:r>
            <a:r>
              <a:rPr lang="en-US">
                <a:latin typeface="+mn-lt"/>
              </a:rPr>
              <a:t> each group of questions. </a:t>
            </a:r>
          </a:p>
        </p:txBody>
      </p:sp>
      <p:sp>
        <p:nvSpPr>
          <p:cNvPr id="22" name="Rectangle 21" descr="This is an example of a driving question board with the image selected at the top and the questions organized into groups. Each group has a title.">
            <a:extLst>
              <a:ext uri="{FF2B5EF4-FFF2-40B4-BE49-F238E27FC236}">
                <a16:creationId xmlns:a16="http://schemas.microsoft.com/office/drawing/2014/main" id="{0B98FB1A-99FD-495E-0A54-040BA35432B1}"/>
              </a:ext>
            </a:extLst>
          </p:cNvPr>
          <p:cNvSpPr/>
          <p:nvPr/>
        </p:nvSpPr>
        <p:spPr>
          <a:xfrm>
            <a:off x="8077172" y="1366833"/>
            <a:ext cx="3804739" cy="3793423"/>
          </a:xfrm>
          <a:prstGeom prst="rect">
            <a:avLst/>
          </a:prstGeom>
          <a:solidFill>
            <a:schemeClr val="bg2"/>
          </a:solidFill>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95AF809-5293-8768-76C4-4DCDF06FACEB}"/>
              </a:ext>
              <a:ext uri="{C183D7F6-B498-43B3-948B-1728B52AA6E4}">
                <adec:decorative xmlns:adec="http://schemas.microsoft.com/office/drawing/2017/decorative" val="1"/>
              </a:ext>
            </a:extLst>
          </p:cNvPr>
          <p:cNvSpPr txBox="1"/>
          <p:nvPr/>
        </p:nvSpPr>
        <p:spPr>
          <a:xfrm>
            <a:off x="8141082" y="1504137"/>
            <a:ext cx="3543642" cy="461665"/>
          </a:xfrm>
          <a:prstGeom prst="rect">
            <a:avLst/>
          </a:prstGeom>
          <a:noFill/>
        </p:spPr>
        <p:txBody>
          <a:bodyPr wrap="square" rtlCol="0">
            <a:spAutoFit/>
          </a:bodyPr>
          <a:lstStyle/>
          <a:p>
            <a:pPr algn="ctr"/>
            <a:r>
              <a:rPr lang="en-US" sz="2400">
                <a:cs typeface="Arial" panose="020B0604020202020204" pitchFamily="34" charset="0"/>
              </a:rPr>
              <a:t>IMAGE SELECTED</a:t>
            </a:r>
          </a:p>
        </p:txBody>
      </p:sp>
      <p:pic>
        <p:nvPicPr>
          <p:cNvPr id="46" name="Content Placeholder 4">
            <a:extLst>
              <a:ext uri="{FF2B5EF4-FFF2-40B4-BE49-F238E27FC236}">
                <a16:creationId xmlns:a16="http://schemas.microsoft.com/office/drawing/2014/main" id="{ED95C65F-2FB0-8CCB-9562-D35793C3D917}"/>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913777" y="4356065"/>
            <a:ext cx="537987" cy="611294"/>
          </a:xfrm>
          <a:prstGeom prst="rect">
            <a:avLst/>
          </a:prstGeom>
        </p:spPr>
      </p:pic>
      <p:sp>
        <p:nvSpPr>
          <p:cNvPr id="52" name="TextBox 51">
            <a:extLst>
              <a:ext uri="{FF2B5EF4-FFF2-40B4-BE49-F238E27FC236}">
                <a16:creationId xmlns:a16="http://schemas.microsoft.com/office/drawing/2014/main" id="{1F17B84E-825E-7321-7872-7D4C9C46F269}"/>
              </a:ext>
              <a:ext uri="{C183D7F6-B498-43B3-948B-1728B52AA6E4}">
                <adec:decorative xmlns:adec="http://schemas.microsoft.com/office/drawing/2017/decorative" val="1"/>
              </a:ext>
            </a:extLst>
          </p:cNvPr>
          <p:cNvSpPr txBox="1"/>
          <p:nvPr/>
        </p:nvSpPr>
        <p:spPr>
          <a:xfrm>
            <a:off x="9981718" y="2005095"/>
            <a:ext cx="707245" cy="369332"/>
          </a:xfrm>
          <a:prstGeom prst="rect">
            <a:avLst/>
          </a:prstGeom>
          <a:noFill/>
        </p:spPr>
        <p:txBody>
          <a:bodyPr wrap="none" rtlCol="0">
            <a:spAutoFit/>
          </a:bodyPr>
          <a:lstStyle/>
          <a:p>
            <a:r>
              <a:rPr lang="en-US"/>
              <a:t>TITLE</a:t>
            </a:r>
          </a:p>
        </p:txBody>
      </p:sp>
      <p:pic>
        <p:nvPicPr>
          <p:cNvPr id="45" name="Content Placeholder 4">
            <a:extLst>
              <a:ext uri="{FF2B5EF4-FFF2-40B4-BE49-F238E27FC236}">
                <a16:creationId xmlns:a16="http://schemas.microsoft.com/office/drawing/2014/main" id="{D4065FEE-75C9-23A7-53CF-C0572936D0ED}"/>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385571" y="4266725"/>
            <a:ext cx="537987" cy="611294"/>
          </a:xfrm>
          <a:prstGeom prst="rect">
            <a:avLst/>
          </a:prstGeom>
        </p:spPr>
      </p:pic>
      <p:pic>
        <p:nvPicPr>
          <p:cNvPr id="47" name="Content Placeholder 4">
            <a:extLst>
              <a:ext uri="{FF2B5EF4-FFF2-40B4-BE49-F238E27FC236}">
                <a16:creationId xmlns:a16="http://schemas.microsoft.com/office/drawing/2014/main" id="{95BB7BF9-0951-C535-9CB2-BFD2138CAFA1}"/>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687626" y="3200048"/>
            <a:ext cx="537987" cy="611294"/>
          </a:xfrm>
          <a:prstGeom prst="rect">
            <a:avLst/>
          </a:prstGeom>
        </p:spPr>
      </p:pic>
      <p:pic>
        <p:nvPicPr>
          <p:cNvPr id="44" name="Content Placeholder 4">
            <a:extLst>
              <a:ext uri="{FF2B5EF4-FFF2-40B4-BE49-F238E27FC236}">
                <a16:creationId xmlns:a16="http://schemas.microsoft.com/office/drawing/2014/main" id="{2F190C09-233C-2ABF-ACDE-0226A3F74C70}"/>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599837" y="2145570"/>
            <a:ext cx="537987" cy="611294"/>
          </a:xfrm>
          <a:prstGeom prst="rect">
            <a:avLst/>
          </a:prstGeom>
        </p:spPr>
      </p:pic>
      <p:pic>
        <p:nvPicPr>
          <p:cNvPr id="43" name="Content Placeholder 4">
            <a:extLst>
              <a:ext uri="{FF2B5EF4-FFF2-40B4-BE49-F238E27FC236}">
                <a16:creationId xmlns:a16="http://schemas.microsoft.com/office/drawing/2014/main" id="{7315D05C-795E-B816-FAC0-2BB257D18432}"/>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101631" y="2374689"/>
            <a:ext cx="537987" cy="611294"/>
          </a:xfrm>
          <a:prstGeom prst="rect">
            <a:avLst/>
          </a:prstGeom>
        </p:spPr>
      </p:pic>
      <p:pic>
        <p:nvPicPr>
          <p:cNvPr id="42" name="Content Placeholder 4">
            <a:extLst>
              <a:ext uri="{FF2B5EF4-FFF2-40B4-BE49-F238E27FC236}">
                <a16:creationId xmlns:a16="http://schemas.microsoft.com/office/drawing/2014/main" id="{6FCA45E0-E12F-E4D9-E1E3-96B3B76D5750}"/>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194953" y="4089766"/>
            <a:ext cx="537987" cy="611294"/>
          </a:xfrm>
          <a:prstGeom prst="rect">
            <a:avLst/>
          </a:prstGeom>
        </p:spPr>
      </p:pic>
      <p:pic>
        <p:nvPicPr>
          <p:cNvPr id="40" name="Content Placeholder 4">
            <a:extLst>
              <a:ext uri="{FF2B5EF4-FFF2-40B4-BE49-F238E27FC236}">
                <a16:creationId xmlns:a16="http://schemas.microsoft.com/office/drawing/2014/main" id="{F57F395C-2A61-7A1D-2228-01E2F599BB8E}"/>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613818" y="4037393"/>
            <a:ext cx="537987" cy="611294"/>
          </a:xfrm>
          <a:prstGeom prst="rect">
            <a:avLst/>
          </a:prstGeom>
        </p:spPr>
      </p:pic>
      <p:pic>
        <p:nvPicPr>
          <p:cNvPr id="41" name="Content Placeholder 4">
            <a:extLst>
              <a:ext uri="{FF2B5EF4-FFF2-40B4-BE49-F238E27FC236}">
                <a16:creationId xmlns:a16="http://schemas.microsoft.com/office/drawing/2014/main" id="{687F3880-9242-68A0-38F7-9F53E973A3A1}"/>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964624" y="3441366"/>
            <a:ext cx="537987" cy="611294"/>
          </a:xfrm>
          <a:prstGeom prst="rect">
            <a:avLst/>
          </a:prstGeom>
        </p:spPr>
      </p:pic>
      <p:pic>
        <p:nvPicPr>
          <p:cNvPr id="31" name="Content Placeholder 4">
            <a:extLst>
              <a:ext uri="{FF2B5EF4-FFF2-40B4-BE49-F238E27FC236}">
                <a16:creationId xmlns:a16="http://schemas.microsoft.com/office/drawing/2014/main" id="{BAA1A5F3-B599-90E3-00DC-6560408E6C6D}"/>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450291" y="2400876"/>
            <a:ext cx="537987" cy="611294"/>
          </a:xfrm>
          <a:prstGeom prst="rect">
            <a:avLst/>
          </a:prstGeom>
        </p:spPr>
      </p:pic>
      <p:sp>
        <p:nvSpPr>
          <p:cNvPr id="6" name="TextBox 5">
            <a:extLst>
              <a:ext uri="{FF2B5EF4-FFF2-40B4-BE49-F238E27FC236}">
                <a16:creationId xmlns:a16="http://schemas.microsoft.com/office/drawing/2014/main" id="{748395C3-ABE3-4FF3-2A78-64C8D2C22D7D}"/>
              </a:ext>
              <a:ext uri="{C183D7F6-B498-43B3-948B-1728B52AA6E4}">
                <adec:decorative xmlns:adec="http://schemas.microsoft.com/office/drawing/2017/decorative" val="1"/>
              </a:ext>
            </a:extLst>
          </p:cNvPr>
          <p:cNvSpPr txBox="1"/>
          <p:nvPr/>
        </p:nvSpPr>
        <p:spPr>
          <a:xfrm>
            <a:off x="10175873" y="2336242"/>
            <a:ext cx="1300087" cy="630942"/>
          </a:xfrm>
          <a:prstGeom prst="rect">
            <a:avLst/>
          </a:prstGeom>
          <a:noFill/>
        </p:spPr>
        <p:txBody>
          <a:bodyPr wrap="square" rtlCol="0">
            <a:spAutoFit/>
          </a:bodyPr>
          <a:lstStyle/>
          <a:p>
            <a:r>
              <a:rPr lang="en-US" sz="3500"/>
              <a:t>?</a:t>
            </a:r>
          </a:p>
        </p:txBody>
      </p:sp>
      <p:sp>
        <p:nvSpPr>
          <p:cNvPr id="11" name="TextBox 10">
            <a:extLst>
              <a:ext uri="{FF2B5EF4-FFF2-40B4-BE49-F238E27FC236}">
                <a16:creationId xmlns:a16="http://schemas.microsoft.com/office/drawing/2014/main" id="{BAE13E02-572A-945F-6446-B33A1E55DC82}"/>
              </a:ext>
              <a:ext uri="{C183D7F6-B498-43B3-948B-1728B52AA6E4}">
                <adec:decorative xmlns:adec="http://schemas.microsoft.com/office/drawing/2017/decorative" val="1"/>
              </a:ext>
            </a:extLst>
          </p:cNvPr>
          <p:cNvSpPr txBox="1"/>
          <p:nvPr/>
        </p:nvSpPr>
        <p:spPr>
          <a:xfrm>
            <a:off x="8499210" y="2383621"/>
            <a:ext cx="349874" cy="630942"/>
          </a:xfrm>
          <a:prstGeom prst="rect">
            <a:avLst/>
          </a:prstGeom>
          <a:noFill/>
        </p:spPr>
        <p:txBody>
          <a:bodyPr wrap="square" rtlCol="0">
            <a:spAutoFit/>
          </a:bodyPr>
          <a:lstStyle/>
          <a:p>
            <a:r>
              <a:rPr lang="en-US" sz="3500"/>
              <a:t>?</a:t>
            </a:r>
          </a:p>
        </p:txBody>
      </p:sp>
      <p:sp>
        <p:nvSpPr>
          <p:cNvPr id="12" name="TextBox 11">
            <a:extLst>
              <a:ext uri="{FF2B5EF4-FFF2-40B4-BE49-F238E27FC236}">
                <a16:creationId xmlns:a16="http://schemas.microsoft.com/office/drawing/2014/main" id="{656B619B-752D-0DF6-3AF6-8CBC4DF9632E}"/>
              </a:ext>
              <a:ext uri="{C183D7F6-B498-43B3-948B-1728B52AA6E4}">
                <adec:decorative xmlns:adec="http://schemas.microsoft.com/office/drawing/2017/decorative" val="1"/>
              </a:ext>
            </a:extLst>
          </p:cNvPr>
          <p:cNvSpPr txBox="1"/>
          <p:nvPr/>
        </p:nvSpPr>
        <p:spPr>
          <a:xfrm>
            <a:off x="8674147" y="4017745"/>
            <a:ext cx="1300087" cy="630942"/>
          </a:xfrm>
          <a:prstGeom prst="rect">
            <a:avLst/>
          </a:prstGeom>
          <a:noFill/>
        </p:spPr>
        <p:txBody>
          <a:bodyPr wrap="square" rtlCol="0">
            <a:spAutoFit/>
          </a:bodyPr>
          <a:lstStyle/>
          <a:p>
            <a:r>
              <a:rPr lang="en-US" sz="3500"/>
              <a:t>?</a:t>
            </a:r>
          </a:p>
        </p:txBody>
      </p:sp>
      <p:sp>
        <p:nvSpPr>
          <p:cNvPr id="13" name="TextBox 12">
            <a:extLst>
              <a:ext uri="{FF2B5EF4-FFF2-40B4-BE49-F238E27FC236}">
                <a16:creationId xmlns:a16="http://schemas.microsoft.com/office/drawing/2014/main" id="{0A0DB17D-9B3D-B28A-03C4-4C89C34EFCA5}"/>
              </a:ext>
              <a:ext uri="{C183D7F6-B498-43B3-948B-1728B52AA6E4}">
                <adec:decorative xmlns:adec="http://schemas.microsoft.com/office/drawing/2017/decorative" val="1"/>
              </a:ext>
            </a:extLst>
          </p:cNvPr>
          <p:cNvSpPr txBox="1"/>
          <p:nvPr/>
        </p:nvSpPr>
        <p:spPr>
          <a:xfrm>
            <a:off x="9262860" y="4052660"/>
            <a:ext cx="1300087" cy="630942"/>
          </a:xfrm>
          <a:prstGeom prst="rect">
            <a:avLst/>
          </a:prstGeom>
          <a:noFill/>
        </p:spPr>
        <p:txBody>
          <a:bodyPr wrap="square" rtlCol="0">
            <a:spAutoFit/>
          </a:bodyPr>
          <a:lstStyle/>
          <a:p>
            <a:r>
              <a:rPr lang="en-US" sz="3500"/>
              <a:t>?</a:t>
            </a:r>
          </a:p>
        </p:txBody>
      </p:sp>
      <p:sp>
        <p:nvSpPr>
          <p:cNvPr id="14" name="TextBox 13">
            <a:extLst>
              <a:ext uri="{FF2B5EF4-FFF2-40B4-BE49-F238E27FC236}">
                <a16:creationId xmlns:a16="http://schemas.microsoft.com/office/drawing/2014/main" id="{735F17A0-F7E8-74EE-D3E4-8C4E17B60094}"/>
              </a:ext>
              <a:ext uri="{C183D7F6-B498-43B3-948B-1728B52AA6E4}">
                <adec:decorative xmlns:adec="http://schemas.microsoft.com/office/drawing/2017/decorative" val="1"/>
              </a:ext>
            </a:extLst>
          </p:cNvPr>
          <p:cNvSpPr txBox="1"/>
          <p:nvPr/>
        </p:nvSpPr>
        <p:spPr>
          <a:xfrm>
            <a:off x="10454840" y="4232525"/>
            <a:ext cx="1300087" cy="630942"/>
          </a:xfrm>
          <a:prstGeom prst="rect">
            <a:avLst/>
          </a:prstGeom>
          <a:noFill/>
        </p:spPr>
        <p:txBody>
          <a:bodyPr wrap="square" rtlCol="0">
            <a:spAutoFit/>
          </a:bodyPr>
          <a:lstStyle/>
          <a:p>
            <a:r>
              <a:rPr lang="en-US" sz="3500"/>
              <a:t>?</a:t>
            </a:r>
          </a:p>
        </p:txBody>
      </p:sp>
      <p:sp>
        <p:nvSpPr>
          <p:cNvPr id="19" name="TextBox 18">
            <a:extLst>
              <a:ext uri="{FF2B5EF4-FFF2-40B4-BE49-F238E27FC236}">
                <a16:creationId xmlns:a16="http://schemas.microsoft.com/office/drawing/2014/main" id="{336856A7-CF62-9ACD-344C-ECA8DA8FFF43}"/>
              </a:ext>
              <a:ext uri="{C183D7F6-B498-43B3-948B-1728B52AA6E4}">
                <adec:decorative xmlns:adec="http://schemas.microsoft.com/office/drawing/2017/decorative" val="1"/>
              </a:ext>
            </a:extLst>
          </p:cNvPr>
          <p:cNvSpPr txBox="1"/>
          <p:nvPr/>
        </p:nvSpPr>
        <p:spPr>
          <a:xfrm>
            <a:off x="10673093" y="2123493"/>
            <a:ext cx="1300087" cy="630942"/>
          </a:xfrm>
          <a:prstGeom prst="rect">
            <a:avLst/>
          </a:prstGeom>
          <a:noFill/>
        </p:spPr>
        <p:txBody>
          <a:bodyPr wrap="square" rtlCol="0">
            <a:spAutoFit/>
          </a:bodyPr>
          <a:lstStyle/>
          <a:p>
            <a:r>
              <a:rPr lang="en-US" sz="3500"/>
              <a:t>?</a:t>
            </a:r>
          </a:p>
        </p:txBody>
      </p:sp>
      <p:sp>
        <p:nvSpPr>
          <p:cNvPr id="20" name="TextBox 19">
            <a:extLst>
              <a:ext uri="{FF2B5EF4-FFF2-40B4-BE49-F238E27FC236}">
                <a16:creationId xmlns:a16="http://schemas.microsoft.com/office/drawing/2014/main" id="{14774652-091D-FE37-0CFB-C6C42C093ACF}"/>
              </a:ext>
              <a:ext uri="{C183D7F6-B498-43B3-948B-1728B52AA6E4}">
                <adec:decorative xmlns:adec="http://schemas.microsoft.com/office/drawing/2017/decorative" val="1"/>
              </a:ext>
            </a:extLst>
          </p:cNvPr>
          <p:cNvSpPr txBox="1"/>
          <p:nvPr/>
        </p:nvSpPr>
        <p:spPr>
          <a:xfrm>
            <a:off x="10973793" y="4319655"/>
            <a:ext cx="1300087" cy="630942"/>
          </a:xfrm>
          <a:prstGeom prst="rect">
            <a:avLst/>
          </a:prstGeom>
          <a:noFill/>
        </p:spPr>
        <p:txBody>
          <a:bodyPr wrap="square" rtlCol="0">
            <a:spAutoFit/>
          </a:bodyPr>
          <a:lstStyle/>
          <a:p>
            <a:r>
              <a:rPr lang="en-US" sz="3500"/>
              <a:t>?</a:t>
            </a:r>
          </a:p>
        </p:txBody>
      </p:sp>
      <p:pic>
        <p:nvPicPr>
          <p:cNvPr id="39" name="Picture 38">
            <a:extLst>
              <a:ext uri="{FF2B5EF4-FFF2-40B4-BE49-F238E27FC236}">
                <a16:creationId xmlns:a16="http://schemas.microsoft.com/office/drawing/2014/main" id="{E1BAA736-C95B-121D-09E8-27586900D5C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853880" y="3328453"/>
            <a:ext cx="1481456" cy="944962"/>
          </a:xfrm>
          <a:prstGeom prst="rect">
            <a:avLst/>
          </a:prstGeom>
        </p:spPr>
      </p:pic>
      <p:sp>
        <p:nvSpPr>
          <p:cNvPr id="50" name="TextBox 49">
            <a:extLst>
              <a:ext uri="{FF2B5EF4-FFF2-40B4-BE49-F238E27FC236}">
                <a16:creationId xmlns:a16="http://schemas.microsoft.com/office/drawing/2014/main" id="{F559DCFE-0E8D-92A5-6E01-0A3453B60E4D}"/>
              </a:ext>
              <a:ext uri="{C183D7F6-B498-43B3-948B-1728B52AA6E4}">
                <adec:decorative xmlns:adec="http://schemas.microsoft.com/office/drawing/2017/decorative" val="1"/>
              </a:ext>
            </a:extLst>
          </p:cNvPr>
          <p:cNvSpPr txBox="1"/>
          <p:nvPr/>
        </p:nvSpPr>
        <p:spPr>
          <a:xfrm>
            <a:off x="10764362" y="3166334"/>
            <a:ext cx="1300087" cy="630942"/>
          </a:xfrm>
          <a:prstGeom prst="rect">
            <a:avLst/>
          </a:prstGeom>
          <a:noFill/>
        </p:spPr>
        <p:txBody>
          <a:bodyPr wrap="square" rtlCol="0">
            <a:spAutoFit/>
          </a:bodyPr>
          <a:lstStyle/>
          <a:p>
            <a:r>
              <a:rPr lang="en-US" sz="3500"/>
              <a:t>?</a:t>
            </a:r>
          </a:p>
        </p:txBody>
      </p:sp>
      <p:sp>
        <p:nvSpPr>
          <p:cNvPr id="51" name="TextBox 50">
            <a:extLst>
              <a:ext uri="{FF2B5EF4-FFF2-40B4-BE49-F238E27FC236}">
                <a16:creationId xmlns:a16="http://schemas.microsoft.com/office/drawing/2014/main" id="{09C550CE-5132-D3EA-BECD-A853C82ACE5F}"/>
              </a:ext>
              <a:ext uri="{C183D7F6-B498-43B3-948B-1728B52AA6E4}">
                <adec:decorative xmlns:adec="http://schemas.microsoft.com/office/drawing/2017/decorative" val="1"/>
              </a:ext>
            </a:extLst>
          </p:cNvPr>
          <p:cNvSpPr txBox="1"/>
          <p:nvPr/>
        </p:nvSpPr>
        <p:spPr>
          <a:xfrm>
            <a:off x="8365661" y="2054380"/>
            <a:ext cx="707245" cy="369332"/>
          </a:xfrm>
          <a:prstGeom prst="rect">
            <a:avLst/>
          </a:prstGeom>
          <a:noFill/>
        </p:spPr>
        <p:txBody>
          <a:bodyPr wrap="none" rtlCol="0">
            <a:spAutoFit/>
          </a:bodyPr>
          <a:lstStyle/>
          <a:p>
            <a:r>
              <a:rPr lang="en-US"/>
              <a:t>TITLE</a:t>
            </a:r>
          </a:p>
        </p:txBody>
      </p:sp>
      <p:sp>
        <p:nvSpPr>
          <p:cNvPr id="53" name="TextBox 52">
            <a:extLst>
              <a:ext uri="{FF2B5EF4-FFF2-40B4-BE49-F238E27FC236}">
                <a16:creationId xmlns:a16="http://schemas.microsoft.com/office/drawing/2014/main" id="{5D062B4C-7928-38A8-A829-5E3792750D7C}"/>
              </a:ext>
              <a:ext uri="{C183D7F6-B498-43B3-948B-1728B52AA6E4}">
                <adec:decorative xmlns:adec="http://schemas.microsoft.com/office/drawing/2017/decorative" val="1"/>
              </a:ext>
            </a:extLst>
          </p:cNvPr>
          <p:cNvSpPr txBox="1"/>
          <p:nvPr/>
        </p:nvSpPr>
        <p:spPr>
          <a:xfrm>
            <a:off x="8879994" y="3057562"/>
            <a:ext cx="707245" cy="369332"/>
          </a:xfrm>
          <a:prstGeom prst="rect">
            <a:avLst/>
          </a:prstGeom>
          <a:noFill/>
        </p:spPr>
        <p:txBody>
          <a:bodyPr wrap="none" rtlCol="0">
            <a:spAutoFit/>
          </a:bodyPr>
          <a:lstStyle/>
          <a:p>
            <a:r>
              <a:rPr lang="en-US"/>
              <a:t>TITLE</a:t>
            </a:r>
          </a:p>
        </p:txBody>
      </p:sp>
      <p:sp>
        <p:nvSpPr>
          <p:cNvPr id="54" name="TextBox 53">
            <a:extLst>
              <a:ext uri="{FF2B5EF4-FFF2-40B4-BE49-F238E27FC236}">
                <a16:creationId xmlns:a16="http://schemas.microsoft.com/office/drawing/2014/main" id="{D46436F3-A8A8-1635-08C2-CA595D019D5C}"/>
              </a:ext>
              <a:ext uri="{C183D7F6-B498-43B3-948B-1728B52AA6E4}">
                <adec:decorative xmlns:adec="http://schemas.microsoft.com/office/drawing/2017/decorative" val="1"/>
              </a:ext>
            </a:extLst>
          </p:cNvPr>
          <p:cNvSpPr txBox="1"/>
          <p:nvPr/>
        </p:nvSpPr>
        <p:spPr>
          <a:xfrm>
            <a:off x="10570647" y="2865236"/>
            <a:ext cx="707245" cy="369332"/>
          </a:xfrm>
          <a:prstGeom prst="rect">
            <a:avLst/>
          </a:prstGeom>
          <a:noFill/>
        </p:spPr>
        <p:txBody>
          <a:bodyPr wrap="none" rtlCol="0">
            <a:spAutoFit/>
          </a:bodyPr>
          <a:lstStyle/>
          <a:p>
            <a:r>
              <a:rPr lang="en-US"/>
              <a:t>TITLE</a:t>
            </a:r>
          </a:p>
        </p:txBody>
      </p:sp>
      <p:sp>
        <p:nvSpPr>
          <p:cNvPr id="55" name="TextBox 54">
            <a:extLst>
              <a:ext uri="{FF2B5EF4-FFF2-40B4-BE49-F238E27FC236}">
                <a16:creationId xmlns:a16="http://schemas.microsoft.com/office/drawing/2014/main" id="{B2BBEC22-3919-94DC-4FDF-C1C032C06D07}"/>
              </a:ext>
              <a:ext uri="{C183D7F6-B498-43B3-948B-1728B52AA6E4}">
                <adec:decorative xmlns:adec="http://schemas.microsoft.com/office/drawing/2017/decorative" val="1"/>
              </a:ext>
            </a:extLst>
          </p:cNvPr>
          <p:cNvSpPr txBox="1"/>
          <p:nvPr/>
        </p:nvSpPr>
        <p:spPr>
          <a:xfrm>
            <a:off x="10580343" y="3875316"/>
            <a:ext cx="707245" cy="369332"/>
          </a:xfrm>
          <a:prstGeom prst="rect">
            <a:avLst/>
          </a:prstGeom>
          <a:noFill/>
        </p:spPr>
        <p:txBody>
          <a:bodyPr wrap="none" rtlCol="0">
            <a:spAutoFit/>
          </a:bodyPr>
          <a:lstStyle/>
          <a:p>
            <a:r>
              <a:rPr lang="en-US"/>
              <a:t>TITLE</a:t>
            </a:r>
          </a:p>
        </p:txBody>
      </p:sp>
    </p:spTree>
    <p:extLst>
      <p:ext uri="{BB962C8B-B14F-4D97-AF65-F5344CB8AC3E}">
        <p14:creationId xmlns:p14="http://schemas.microsoft.com/office/powerpoint/2010/main" val="191731809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F4658-4C8E-8E66-F40E-8D2A0EF3B591}"/>
              </a:ext>
            </a:extLst>
          </p:cNvPr>
          <p:cNvSpPr>
            <a:spLocks noGrp="1"/>
          </p:cNvSpPr>
          <p:nvPr>
            <p:ph type="title"/>
          </p:nvPr>
        </p:nvSpPr>
        <p:spPr>
          <a:xfrm>
            <a:off x="609600" y="159432"/>
            <a:ext cx="10515600" cy="1325563"/>
          </a:xfrm>
        </p:spPr>
        <p:txBody>
          <a:bodyPr/>
          <a:lstStyle/>
          <a:p>
            <a:r>
              <a:rPr lang="en-US">
                <a:latin typeface="+mj-lt"/>
              </a:rPr>
              <a:t>Identify Cross Cutting Concepts </a:t>
            </a:r>
          </a:p>
        </p:txBody>
      </p:sp>
      <p:sp>
        <p:nvSpPr>
          <p:cNvPr id="11" name="TextBox 10">
            <a:extLst>
              <a:ext uri="{FF2B5EF4-FFF2-40B4-BE49-F238E27FC236}">
                <a16:creationId xmlns:a16="http://schemas.microsoft.com/office/drawing/2014/main" id="{5D98B849-DE76-827B-7755-73D42B267137}"/>
              </a:ext>
            </a:extLst>
          </p:cNvPr>
          <p:cNvSpPr txBox="1"/>
          <p:nvPr/>
        </p:nvSpPr>
        <p:spPr>
          <a:xfrm>
            <a:off x="609600" y="1125019"/>
            <a:ext cx="11499272" cy="1046440"/>
          </a:xfrm>
          <a:prstGeom prst="rect">
            <a:avLst/>
          </a:prstGeom>
          <a:noFill/>
        </p:spPr>
        <p:txBody>
          <a:bodyPr wrap="square" rtlCol="0">
            <a:spAutoFit/>
          </a:bodyPr>
          <a:lstStyle/>
          <a:p>
            <a:r>
              <a:rPr lang="en-US" sz="2200">
                <a:latin typeface="+mn-lt"/>
              </a:rPr>
              <a:t>The Crosscutting Concepts (CCC) help students deepen the understanding of the Disciplinary Core Ideas (DCI) and develop a coherent and scientifically based view of the world.  </a:t>
            </a:r>
          </a:p>
          <a:p>
            <a:endParaRPr lang="en-US"/>
          </a:p>
        </p:txBody>
      </p:sp>
      <p:sp>
        <p:nvSpPr>
          <p:cNvPr id="3" name="Content Placeholder 2">
            <a:extLst>
              <a:ext uri="{FF2B5EF4-FFF2-40B4-BE49-F238E27FC236}">
                <a16:creationId xmlns:a16="http://schemas.microsoft.com/office/drawing/2014/main" id="{CB0DF2C2-FAC7-FD3F-8FC3-5ECBA871C476}"/>
              </a:ext>
            </a:extLst>
          </p:cNvPr>
          <p:cNvSpPr>
            <a:spLocks noGrp="1"/>
          </p:cNvSpPr>
          <p:nvPr>
            <p:ph idx="1"/>
          </p:nvPr>
        </p:nvSpPr>
        <p:spPr>
          <a:xfrm>
            <a:off x="619974" y="2045697"/>
            <a:ext cx="6612528" cy="3455162"/>
          </a:xfrm>
        </p:spPr>
        <p:txBody>
          <a:bodyPr>
            <a:normAutofit fontScale="40000" lnSpcReduction="20000"/>
          </a:bodyPr>
          <a:lstStyle/>
          <a:p>
            <a:pPr marL="0" indent="0">
              <a:buNone/>
            </a:pPr>
            <a:r>
              <a:rPr lang="en-US" sz="5500">
                <a:solidFill>
                  <a:schemeClr val="tx1"/>
                </a:solidFill>
                <a:latin typeface="+mn-lt"/>
              </a:rPr>
              <a:t>Identify a CCC that aligns to each group. Place them on a green post it note beside each group. </a:t>
            </a:r>
          </a:p>
          <a:p>
            <a:r>
              <a:rPr lang="en-US" sz="5500">
                <a:solidFill>
                  <a:schemeClr val="tx1"/>
                </a:solidFill>
                <a:latin typeface="+mn-lt"/>
              </a:rPr>
              <a:t>Patterns</a:t>
            </a:r>
          </a:p>
          <a:p>
            <a:r>
              <a:rPr lang="en-US" sz="5500">
                <a:solidFill>
                  <a:schemeClr val="tx1"/>
                </a:solidFill>
                <a:latin typeface="+mn-lt"/>
              </a:rPr>
              <a:t>Cause and Effect</a:t>
            </a:r>
          </a:p>
          <a:p>
            <a:r>
              <a:rPr lang="en-US" sz="5500">
                <a:solidFill>
                  <a:schemeClr val="tx1"/>
                </a:solidFill>
                <a:latin typeface="+mn-lt"/>
              </a:rPr>
              <a:t>Scale, Proportion and Quantity</a:t>
            </a:r>
          </a:p>
          <a:p>
            <a:r>
              <a:rPr lang="en-US" sz="5500">
                <a:solidFill>
                  <a:schemeClr val="tx1"/>
                </a:solidFill>
                <a:latin typeface="+mn-lt"/>
              </a:rPr>
              <a:t>Systems and System Models</a:t>
            </a:r>
          </a:p>
          <a:p>
            <a:r>
              <a:rPr lang="en-US" sz="5500">
                <a:solidFill>
                  <a:schemeClr val="tx1"/>
                </a:solidFill>
                <a:latin typeface="+mn-lt"/>
              </a:rPr>
              <a:t>Energy and Matter</a:t>
            </a:r>
          </a:p>
          <a:p>
            <a:r>
              <a:rPr lang="en-US" sz="5500">
                <a:solidFill>
                  <a:schemeClr val="tx1"/>
                </a:solidFill>
                <a:latin typeface="+mn-lt"/>
              </a:rPr>
              <a:t>Structure and Function</a:t>
            </a:r>
          </a:p>
          <a:p>
            <a:r>
              <a:rPr lang="en-US" sz="5500">
                <a:solidFill>
                  <a:schemeClr val="tx1"/>
                </a:solidFill>
                <a:latin typeface="+mn-lt"/>
              </a:rPr>
              <a:t>Stability and Change</a:t>
            </a:r>
          </a:p>
          <a:p>
            <a:pPr marL="0" indent="0">
              <a:buNone/>
            </a:pPr>
            <a:endParaRPr lang="en-US"/>
          </a:p>
        </p:txBody>
      </p:sp>
      <p:pic>
        <p:nvPicPr>
          <p:cNvPr id="10" name="Picture 9">
            <a:extLst>
              <a:ext uri="{FF2B5EF4-FFF2-40B4-BE49-F238E27FC236}">
                <a16:creationId xmlns:a16="http://schemas.microsoft.com/office/drawing/2014/main" id="{E99782A7-3D53-15C0-6EC2-5727B1AE1C0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110728" y="1957079"/>
            <a:ext cx="3375993" cy="3632398"/>
          </a:xfrm>
          <a:prstGeom prst="rect">
            <a:avLst/>
          </a:prstGeom>
        </p:spPr>
      </p:pic>
      <p:sp>
        <p:nvSpPr>
          <p:cNvPr id="13" name="Rectangle 12">
            <a:extLst>
              <a:ext uri="{FF2B5EF4-FFF2-40B4-BE49-F238E27FC236}">
                <a16:creationId xmlns:a16="http://schemas.microsoft.com/office/drawing/2014/main" id="{D968F9FB-1740-B693-9F7F-21F4B4A97465}"/>
              </a:ext>
              <a:ext uri="{C183D7F6-B498-43B3-948B-1728B52AA6E4}">
                <adec:decorative xmlns:adec="http://schemas.microsoft.com/office/drawing/2017/decorative" val="1"/>
              </a:ext>
            </a:extLst>
          </p:cNvPr>
          <p:cNvSpPr/>
          <p:nvPr/>
        </p:nvSpPr>
        <p:spPr>
          <a:xfrm>
            <a:off x="9008919" y="3133638"/>
            <a:ext cx="426027" cy="295362"/>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rgbClr val="102649"/>
                </a:solidFill>
              </a:rPr>
              <a:t>CCC</a:t>
            </a:r>
          </a:p>
        </p:txBody>
      </p:sp>
      <p:pic>
        <p:nvPicPr>
          <p:cNvPr id="14" name="Picture 13">
            <a:extLst>
              <a:ext uri="{FF2B5EF4-FFF2-40B4-BE49-F238E27FC236}">
                <a16:creationId xmlns:a16="http://schemas.microsoft.com/office/drawing/2014/main" id="{212E7D8D-A48F-9960-8053-F4516E1FB89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832988" y="2862594"/>
            <a:ext cx="438950" cy="310923"/>
          </a:xfrm>
          <a:prstGeom prst="rect">
            <a:avLst/>
          </a:prstGeom>
        </p:spPr>
      </p:pic>
      <p:sp>
        <p:nvSpPr>
          <p:cNvPr id="15" name="Rectangle 14">
            <a:extLst>
              <a:ext uri="{FF2B5EF4-FFF2-40B4-BE49-F238E27FC236}">
                <a16:creationId xmlns:a16="http://schemas.microsoft.com/office/drawing/2014/main" id="{2B7E164E-8083-223F-7ED4-943DCA8C784D}"/>
              </a:ext>
              <a:ext uri="{C183D7F6-B498-43B3-948B-1728B52AA6E4}">
                <adec:decorative xmlns:adec="http://schemas.microsoft.com/office/drawing/2017/decorative" val="1"/>
              </a:ext>
            </a:extLst>
          </p:cNvPr>
          <p:cNvSpPr/>
          <p:nvPr/>
        </p:nvSpPr>
        <p:spPr>
          <a:xfrm>
            <a:off x="8382001" y="4013402"/>
            <a:ext cx="426027" cy="295362"/>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rgbClr val="102649"/>
                </a:solidFill>
              </a:rPr>
              <a:t>CCC</a:t>
            </a:r>
          </a:p>
        </p:txBody>
      </p:sp>
      <p:sp>
        <p:nvSpPr>
          <p:cNvPr id="17" name="Rectangle 16">
            <a:extLst>
              <a:ext uri="{FF2B5EF4-FFF2-40B4-BE49-F238E27FC236}">
                <a16:creationId xmlns:a16="http://schemas.microsoft.com/office/drawing/2014/main" id="{E6887D4B-1653-66CA-702B-54876ED4A22E}"/>
              </a:ext>
              <a:ext uri="{C183D7F6-B498-43B3-948B-1728B52AA6E4}">
                <adec:decorative xmlns:adec="http://schemas.microsoft.com/office/drawing/2017/decorative" val="1"/>
              </a:ext>
            </a:extLst>
          </p:cNvPr>
          <p:cNvSpPr/>
          <p:nvPr/>
        </p:nvSpPr>
        <p:spPr>
          <a:xfrm>
            <a:off x="9911195" y="3805600"/>
            <a:ext cx="426027" cy="295362"/>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rgbClr val="102649"/>
                </a:solidFill>
              </a:rPr>
              <a:t>CCC</a:t>
            </a:r>
          </a:p>
        </p:txBody>
      </p:sp>
      <p:sp>
        <p:nvSpPr>
          <p:cNvPr id="18" name="Rectangle 17">
            <a:extLst>
              <a:ext uri="{FF2B5EF4-FFF2-40B4-BE49-F238E27FC236}">
                <a16:creationId xmlns:a16="http://schemas.microsoft.com/office/drawing/2014/main" id="{01E2BB1B-6491-F4B9-EBA6-01F7DB6A6905}"/>
              </a:ext>
              <a:ext uri="{C183D7F6-B498-43B3-948B-1728B52AA6E4}">
                <adec:decorative xmlns:adec="http://schemas.microsoft.com/office/drawing/2017/decorative" val="1"/>
              </a:ext>
            </a:extLst>
          </p:cNvPr>
          <p:cNvSpPr/>
          <p:nvPr/>
        </p:nvSpPr>
        <p:spPr>
          <a:xfrm>
            <a:off x="10096501" y="5094056"/>
            <a:ext cx="426027" cy="295362"/>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rgbClr val="102649"/>
                </a:solidFill>
              </a:rPr>
              <a:t>CCC</a:t>
            </a:r>
          </a:p>
        </p:txBody>
      </p:sp>
      <p:sp>
        <p:nvSpPr>
          <p:cNvPr id="4" name="TextBox 3">
            <a:extLst>
              <a:ext uri="{FF2B5EF4-FFF2-40B4-BE49-F238E27FC236}">
                <a16:creationId xmlns:a16="http://schemas.microsoft.com/office/drawing/2014/main" id="{CB2B5AFB-4714-58AD-772C-908386535D3D}"/>
              </a:ext>
            </a:extLst>
          </p:cNvPr>
          <p:cNvSpPr txBox="1"/>
          <p:nvPr/>
        </p:nvSpPr>
        <p:spPr>
          <a:xfrm>
            <a:off x="1559909" y="5389418"/>
            <a:ext cx="6658860" cy="307777"/>
          </a:xfrm>
          <a:prstGeom prst="rect">
            <a:avLst/>
          </a:prstGeom>
          <a:noFill/>
        </p:spPr>
        <p:txBody>
          <a:bodyPr wrap="square" rtlCol="0">
            <a:spAutoFit/>
          </a:bodyPr>
          <a:lstStyle/>
          <a:p>
            <a:r>
              <a:rPr lang="en-US" sz="1400" b="0" i="0" u="none" strike="noStrike">
                <a:effectLst/>
              </a:rPr>
              <a:t>For more information on the Crosscutting concepts, see pages 1-11 of </a:t>
            </a:r>
            <a:r>
              <a:rPr lang="en-US" sz="1400" b="0" i="0" u="sng" strike="noStrike">
                <a:effectLst/>
                <a:hlinkClick r:id="rId5">
                  <a:extLst>
                    <a:ext uri="{A12FA001-AC4F-418D-AE19-62706E023703}">
                      <ahyp:hlinkClr xmlns:ahyp="http://schemas.microsoft.com/office/drawing/2018/hyperlinkcolor" val="tx"/>
                    </a:ext>
                  </a:extLst>
                </a:hlinkClick>
              </a:rPr>
              <a:t>Appendix G</a:t>
            </a:r>
            <a:r>
              <a:rPr lang="en-US" sz="1400" b="0" i="0" u="none" strike="noStrike">
                <a:effectLst/>
              </a:rPr>
              <a:t>.</a:t>
            </a:r>
            <a:endParaRPr lang="en-US" sz="1400"/>
          </a:p>
        </p:txBody>
      </p:sp>
    </p:spTree>
    <p:extLst>
      <p:ext uri="{BB962C8B-B14F-4D97-AF65-F5344CB8AC3E}">
        <p14:creationId xmlns:p14="http://schemas.microsoft.com/office/powerpoint/2010/main" val="161439590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07DDF-27E5-6557-F15F-6C75EE10783A}"/>
              </a:ext>
            </a:extLst>
          </p:cNvPr>
          <p:cNvSpPr>
            <a:spLocks noGrp="1"/>
          </p:cNvSpPr>
          <p:nvPr>
            <p:ph type="title"/>
          </p:nvPr>
        </p:nvSpPr>
        <p:spPr>
          <a:xfrm>
            <a:off x="628117" y="296460"/>
            <a:ext cx="10515600" cy="1325563"/>
          </a:xfrm>
        </p:spPr>
        <p:txBody>
          <a:bodyPr/>
          <a:lstStyle/>
          <a:p>
            <a:r>
              <a:rPr lang="en-US">
                <a:latin typeface="+mj-lt"/>
              </a:rPr>
              <a:t>STEP 3: Refine Your Question</a:t>
            </a:r>
          </a:p>
        </p:txBody>
      </p:sp>
      <p:sp>
        <p:nvSpPr>
          <p:cNvPr id="3" name="Content Placeholder 2">
            <a:extLst>
              <a:ext uri="{FF2B5EF4-FFF2-40B4-BE49-F238E27FC236}">
                <a16:creationId xmlns:a16="http://schemas.microsoft.com/office/drawing/2014/main" id="{5D9498A0-A909-09D7-65B6-5D71C41B9BA5}"/>
              </a:ext>
            </a:extLst>
          </p:cNvPr>
          <p:cNvSpPr>
            <a:spLocks noGrp="1"/>
          </p:cNvSpPr>
          <p:nvPr>
            <p:ph idx="1"/>
          </p:nvPr>
        </p:nvSpPr>
        <p:spPr>
          <a:xfrm>
            <a:off x="628117" y="1797910"/>
            <a:ext cx="7713518" cy="3262180"/>
          </a:xfrm>
        </p:spPr>
        <p:txBody>
          <a:bodyPr/>
          <a:lstStyle/>
          <a:p>
            <a:r>
              <a:rPr lang="en-US">
                <a:latin typeface="+mn-lt"/>
              </a:rPr>
              <a:t>Select a group of questions to build a bundle around.</a:t>
            </a:r>
          </a:p>
          <a:p>
            <a:r>
              <a:rPr lang="en-US">
                <a:latin typeface="+mn-lt"/>
              </a:rPr>
              <a:t>Refine the group of questions to develop an essential question that reflects the crosscutting concept you identified.  </a:t>
            </a:r>
          </a:p>
          <a:p>
            <a:r>
              <a:rPr lang="en-US">
                <a:latin typeface="+mn-lt"/>
              </a:rPr>
              <a:t>Record your essential question with the lens of the CCC selected. </a:t>
            </a:r>
          </a:p>
        </p:txBody>
      </p:sp>
      <p:grpSp>
        <p:nvGrpSpPr>
          <p:cNvPr id="5" name="Group 4">
            <a:extLst>
              <a:ext uri="{FF2B5EF4-FFF2-40B4-BE49-F238E27FC236}">
                <a16:creationId xmlns:a16="http://schemas.microsoft.com/office/drawing/2014/main" id="{2898BE9D-E07C-A7C7-6DCE-C35FED2C7980}"/>
              </a:ext>
              <a:ext uri="{C183D7F6-B498-43B3-948B-1728B52AA6E4}">
                <adec:decorative xmlns:adec="http://schemas.microsoft.com/office/drawing/2017/decorative" val="1"/>
              </a:ext>
            </a:extLst>
          </p:cNvPr>
          <p:cNvGrpSpPr/>
          <p:nvPr/>
        </p:nvGrpSpPr>
        <p:grpSpPr>
          <a:xfrm>
            <a:off x="8767515" y="1767506"/>
            <a:ext cx="2500745" cy="3322987"/>
            <a:chOff x="8813235" y="958384"/>
            <a:chExt cx="2500745" cy="3255305"/>
          </a:xfrm>
        </p:grpSpPr>
        <p:sp>
          <p:nvSpPr>
            <p:cNvPr id="16" name="Rectangle 15">
              <a:extLst>
                <a:ext uri="{FF2B5EF4-FFF2-40B4-BE49-F238E27FC236}">
                  <a16:creationId xmlns:a16="http://schemas.microsoft.com/office/drawing/2014/main" id="{3B5FF820-29B1-5300-BF02-7AD63AE59044}"/>
                </a:ext>
                <a:ext uri="{C183D7F6-B498-43B3-948B-1728B52AA6E4}">
                  <adec:decorative xmlns:adec="http://schemas.microsoft.com/office/drawing/2017/decorative" val="1"/>
                </a:ext>
              </a:extLst>
            </p:cNvPr>
            <p:cNvSpPr/>
            <p:nvPr/>
          </p:nvSpPr>
          <p:spPr>
            <a:xfrm>
              <a:off x="8813235" y="958384"/>
              <a:ext cx="2500745" cy="1837767"/>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02649"/>
                </a:solidFill>
              </a:endParaRPr>
            </a:p>
          </p:txBody>
        </p:sp>
        <p:sp>
          <p:nvSpPr>
            <p:cNvPr id="13" name="Rectangle 12">
              <a:extLst>
                <a:ext uri="{FF2B5EF4-FFF2-40B4-BE49-F238E27FC236}">
                  <a16:creationId xmlns:a16="http://schemas.microsoft.com/office/drawing/2014/main" id="{92F1FC5A-6865-A91C-9596-D3957DE96025}"/>
                </a:ext>
              </a:extLst>
            </p:cNvPr>
            <p:cNvSpPr/>
            <p:nvPr/>
          </p:nvSpPr>
          <p:spPr>
            <a:xfrm>
              <a:off x="9750171" y="1411448"/>
              <a:ext cx="637994" cy="578761"/>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rgbClr val="102649"/>
                  </a:solidFill>
                </a:rPr>
                <a:t>?</a:t>
              </a:r>
            </a:p>
          </p:txBody>
        </p:sp>
        <p:sp>
          <p:nvSpPr>
            <p:cNvPr id="18" name="TextBox 17">
              <a:extLst>
                <a:ext uri="{FF2B5EF4-FFF2-40B4-BE49-F238E27FC236}">
                  <a16:creationId xmlns:a16="http://schemas.microsoft.com/office/drawing/2014/main" id="{AB873464-71F2-841F-013F-91C5946396DF}"/>
                </a:ext>
              </a:extLst>
            </p:cNvPr>
            <p:cNvSpPr txBox="1"/>
            <p:nvPr/>
          </p:nvSpPr>
          <p:spPr>
            <a:xfrm>
              <a:off x="9664996" y="978775"/>
              <a:ext cx="1401988" cy="369332"/>
            </a:xfrm>
            <a:prstGeom prst="rect">
              <a:avLst/>
            </a:prstGeom>
            <a:noFill/>
          </p:spPr>
          <p:txBody>
            <a:bodyPr wrap="square" rtlCol="0">
              <a:spAutoFit/>
            </a:bodyPr>
            <a:lstStyle/>
            <a:p>
              <a:r>
                <a:rPr lang="en-US"/>
                <a:t>TITLE</a:t>
              </a:r>
            </a:p>
          </p:txBody>
        </p:sp>
        <p:sp>
          <p:nvSpPr>
            <p:cNvPr id="14" name="Rectangle 13">
              <a:extLst>
                <a:ext uri="{FF2B5EF4-FFF2-40B4-BE49-F238E27FC236}">
                  <a16:creationId xmlns:a16="http://schemas.microsoft.com/office/drawing/2014/main" id="{B0265834-0404-22FC-7E64-C319B644C1D3}"/>
                </a:ext>
              </a:extLst>
            </p:cNvPr>
            <p:cNvSpPr/>
            <p:nvPr/>
          </p:nvSpPr>
          <p:spPr>
            <a:xfrm>
              <a:off x="10509099" y="1692715"/>
              <a:ext cx="614206" cy="60320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rgbClr val="102649"/>
                  </a:solidFill>
                </a:rPr>
                <a:t>?</a:t>
              </a:r>
            </a:p>
          </p:txBody>
        </p:sp>
        <p:sp>
          <p:nvSpPr>
            <p:cNvPr id="15" name="Rectangle 14">
              <a:extLst>
                <a:ext uri="{FF2B5EF4-FFF2-40B4-BE49-F238E27FC236}">
                  <a16:creationId xmlns:a16="http://schemas.microsoft.com/office/drawing/2014/main" id="{09D2DC6E-5184-48BD-09F0-405749329F8F}"/>
                </a:ext>
              </a:extLst>
            </p:cNvPr>
            <p:cNvSpPr/>
            <p:nvPr/>
          </p:nvSpPr>
          <p:spPr>
            <a:xfrm>
              <a:off x="9750171" y="2098960"/>
              <a:ext cx="637994" cy="55496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rgbClr val="102649"/>
                  </a:solidFill>
                </a:rPr>
                <a:t>?</a:t>
              </a:r>
            </a:p>
          </p:txBody>
        </p:sp>
        <p:sp>
          <p:nvSpPr>
            <p:cNvPr id="12" name="Rectangle 11">
              <a:extLst>
                <a:ext uri="{FF2B5EF4-FFF2-40B4-BE49-F238E27FC236}">
                  <a16:creationId xmlns:a16="http://schemas.microsoft.com/office/drawing/2014/main" id="{37D01840-71F1-6065-4638-36D60AA0B298}"/>
                </a:ext>
              </a:extLst>
            </p:cNvPr>
            <p:cNvSpPr/>
            <p:nvPr/>
          </p:nvSpPr>
          <p:spPr>
            <a:xfrm>
              <a:off x="8979490" y="1779651"/>
              <a:ext cx="637994" cy="516272"/>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102649"/>
                  </a:solidFill>
                </a:rPr>
                <a:t>CCC</a:t>
              </a:r>
            </a:p>
          </p:txBody>
        </p:sp>
        <p:sp>
          <p:nvSpPr>
            <p:cNvPr id="17" name="Arrow: Down 16" descr="Arrow pointing down to the box that says essential question. ">
              <a:extLst>
                <a:ext uri="{FF2B5EF4-FFF2-40B4-BE49-F238E27FC236}">
                  <a16:creationId xmlns:a16="http://schemas.microsoft.com/office/drawing/2014/main" id="{32556A8F-B002-E1AB-E7D6-13D04D9052DE}"/>
                </a:ext>
                <a:ext uri="{C183D7F6-B498-43B3-948B-1728B52AA6E4}">
                  <adec:decorative xmlns:adec="http://schemas.microsoft.com/office/drawing/2017/decorative" val="0"/>
                </a:ext>
              </a:extLst>
            </p:cNvPr>
            <p:cNvSpPr/>
            <p:nvPr/>
          </p:nvSpPr>
          <p:spPr>
            <a:xfrm>
              <a:off x="9885069" y="2850527"/>
              <a:ext cx="357078" cy="546554"/>
            </a:xfrm>
            <a:prstGeom prst="downArrow">
              <a:avLst>
                <a:gd name="adj1" fmla="val 50000"/>
                <a:gd name="adj2" fmla="val 50000"/>
              </a:avLst>
            </a:prstGeom>
            <a:solidFill>
              <a:srgbClr val="1026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A3D7255-801C-A135-3CCD-D15BB27CCA96}"/>
                </a:ext>
              </a:extLst>
            </p:cNvPr>
            <p:cNvSpPr/>
            <p:nvPr/>
          </p:nvSpPr>
          <p:spPr>
            <a:xfrm>
              <a:off x="8979490" y="3505832"/>
              <a:ext cx="2168236" cy="707857"/>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102649"/>
                  </a:solidFill>
                </a:rPr>
                <a:t>Essential Question</a:t>
              </a:r>
            </a:p>
          </p:txBody>
        </p:sp>
      </p:grpSp>
      <p:sp>
        <p:nvSpPr>
          <p:cNvPr id="4" name="TextBox 3">
            <a:extLst>
              <a:ext uri="{FF2B5EF4-FFF2-40B4-BE49-F238E27FC236}">
                <a16:creationId xmlns:a16="http://schemas.microsoft.com/office/drawing/2014/main" id="{5B13A4B4-C807-9FCC-594B-EE324F62C249}"/>
              </a:ext>
            </a:extLst>
          </p:cNvPr>
          <p:cNvSpPr txBox="1"/>
          <p:nvPr/>
        </p:nvSpPr>
        <p:spPr>
          <a:xfrm>
            <a:off x="739617" y="5328410"/>
            <a:ext cx="10362389" cy="584775"/>
          </a:xfrm>
          <a:prstGeom prst="rect">
            <a:avLst/>
          </a:prstGeom>
          <a:noFill/>
        </p:spPr>
        <p:txBody>
          <a:bodyPr wrap="none" rtlCol="0">
            <a:spAutoFit/>
          </a:bodyPr>
          <a:lstStyle/>
          <a:p>
            <a:r>
              <a:rPr lang="en-US" sz="1400" b="0" i="0" u="none" strike="noStrike">
                <a:solidFill>
                  <a:srgbClr val="000000"/>
                </a:solidFill>
                <a:effectLst/>
              </a:rPr>
              <a:t>For support integrating cross cutting concepts into questions see </a:t>
            </a:r>
            <a:r>
              <a:rPr lang="en-US" sz="1400" b="0" i="0" u="sng" strike="noStrike" err="1">
                <a:solidFill>
                  <a:srgbClr val="2200CC"/>
                </a:solidFill>
                <a:effectLst/>
                <a:hlinkClick r:id="rId3"/>
              </a:rPr>
              <a:t>STEMTeachingTool</a:t>
            </a:r>
            <a:r>
              <a:rPr lang="en-US" sz="1400" b="0" i="0" u="sng" strike="noStrike">
                <a:solidFill>
                  <a:srgbClr val="2200CC"/>
                </a:solidFill>
                <a:effectLst/>
                <a:hlinkClick r:id="rId3"/>
              </a:rPr>
              <a:t> 41: Prompts for Integrating Crosscutting Concepts</a:t>
            </a:r>
            <a:r>
              <a:rPr lang="en-US" sz="1400" b="0" i="0" u="none" strike="noStrike">
                <a:solidFill>
                  <a:srgbClr val="000000"/>
                </a:solidFill>
                <a:effectLst/>
              </a:rPr>
              <a:t> </a:t>
            </a:r>
            <a:endParaRPr lang="en-US" sz="1400" b="0">
              <a:effectLst/>
            </a:endParaRPr>
          </a:p>
          <a:p>
            <a:endParaRPr lang="en-US"/>
          </a:p>
        </p:txBody>
      </p:sp>
    </p:spTree>
    <p:extLst>
      <p:ext uri="{BB962C8B-B14F-4D97-AF65-F5344CB8AC3E}">
        <p14:creationId xmlns:p14="http://schemas.microsoft.com/office/powerpoint/2010/main" val="328797779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9FCE8-A10D-3E1C-6818-766F43AA64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A13373-C0D1-AEB3-377E-5B5D72E06FC0}"/>
              </a:ext>
            </a:extLst>
          </p:cNvPr>
          <p:cNvSpPr>
            <a:spLocks noGrp="1"/>
          </p:cNvSpPr>
          <p:nvPr>
            <p:ph type="title"/>
          </p:nvPr>
        </p:nvSpPr>
        <p:spPr>
          <a:xfrm>
            <a:off x="838200" y="240289"/>
            <a:ext cx="10515600" cy="1325563"/>
          </a:xfrm>
        </p:spPr>
        <p:txBody>
          <a:bodyPr/>
          <a:lstStyle/>
          <a:p>
            <a:r>
              <a:rPr lang="en-US">
                <a:latin typeface="+mj-lt"/>
              </a:rPr>
              <a:t>Finalize Bundle</a:t>
            </a:r>
          </a:p>
        </p:txBody>
      </p:sp>
      <p:sp>
        <p:nvSpPr>
          <p:cNvPr id="3" name="Content Placeholder 2">
            <a:extLst>
              <a:ext uri="{FF2B5EF4-FFF2-40B4-BE49-F238E27FC236}">
                <a16:creationId xmlns:a16="http://schemas.microsoft.com/office/drawing/2014/main" id="{950C4EF4-4597-94C7-86EF-89940D9C252E}"/>
              </a:ext>
            </a:extLst>
          </p:cNvPr>
          <p:cNvSpPr>
            <a:spLocks noGrp="1"/>
          </p:cNvSpPr>
          <p:nvPr>
            <p:ph idx="1"/>
          </p:nvPr>
        </p:nvSpPr>
        <p:spPr>
          <a:xfrm>
            <a:off x="806115" y="1565852"/>
            <a:ext cx="5145301" cy="4351338"/>
          </a:xfrm>
        </p:spPr>
        <p:txBody>
          <a:bodyPr/>
          <a:lstStyle/>
          <a:p>
            <a:r>
              <a:rPr lang="en-US">
                <a:latin typeface="+mn-lt"/>
              </a:rPr>
              <a:t>Examine the </a:t>
            </a:r>
            <a:r>
              <a:rPr lang="en-US" i="1">
                <a:latin typeface="+mn-lt"/>
              </a:rPr>
              <a:t>Kentucky Academic Standards for Science, </a:t>
            </a:r>
            <a:r>
              <a:rPr lang="en-US">
                <a:latin typeface="+mn-lt"/>
              </a:rPr>
              <a:t>to identify two to three Disciplinary Core Ideas needed to help explain the question around the phenomenon. </a:t>
            </a:r>
          </a:p>
          <a:p>
            <a:r>
              <a:rPr lang="en-US">
                <a:latin typeface="+mn-lt"/>
              </a:rPr>
              <a:t>Identify the level of this phenomenon as basic, intermediate or advanced. </a:t>
            </a:r>
          </a:p>
        </p:txBody>
      </p:sp>
      <p:grpSp>
        <p:nvGrpSpPr>
          <p:cNvPr id="5" name="Group 4">
            <a:extLst>
              <a:ext uri="{FF2B5EF4-FFF2-40B4-BE49-F238E27FC236}">
                <a16:creationId xmlns:a16="http://schemas.microsoft.com/office/drawing/2014/main" id="{F504193A-6FEB-8C00-E461-1DA5144D1362}"/>
              </a:ext>
              <a:ext uri="{C183D7F6-B498-43B3-948B-1728B52AA6E4}">
                <adec:decorative xmlns:adec="http://schemas.microsoft.com/office/drawing/2017/decorative" val="1"/>
              </a:ext>
            </a:extLst>
          </p:cNvPr>
          <p:cNvGrpSpPr/>
          <p:nvPr/>
        </p:nvGrpSpPr>
        <p:grpSpPr>
          <a:xfrm>
            <a:off x="8637552" y="958384"/>
            <a:ext cx="2852113" cy="4113311"/>
            <a:chOff x="8637552" y="958384"/>
            <a:chExt cx="2852113" cy="4113311"/>
          </a:xfrm>
        </p:grpSpPr>
        <p:sp>
          <p:nvSpPr>
            <p:cNvPr id="16" name="Rectangle 15">
              <a:extLst>
                <a:ext uri="{FF2B5EF4-FFF2-40B4-BE49-F238E27FC236}">
                  <a16:creationId xmlns:a16="http://schemas.microsoft.com/office/drawing/2014/main" id="{4D12B6AB-7775-6C2D-31FF-FA2C3CF03031}"/>
                </a:ext>
                <a:ext uri="{C183D7F6-B498-43B3-948B-1728B52AA6E4}">
                  <adec:decorative xmlns:adec="http://schemas.microsoft.com/office/drawing/2017/decorative" val="1"/>
                </a:ext>
              </a:extLst>
            </p:cNvPr>
            <p:cNvSpPr/>
            <p:nvPr/>
          </p:nvSpPr>
          <p:spPr>
            <a:xfrm>
              <a:off x="8813235" y="958384"/>
              <a:ext cx="2500745" cy="1837767"/>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02649"/>
                </a:solidFill>
              </a:endParaRPr>
            </a:p>
          </p:txBody>
        </p:sp>
        <p:sp>
          <p:nvSpPr>
            <p:cNvPr id="13" name="Rectangle 12">
              <a:extLst>
                <a:ext uri="{FF2B5EF4-FFF2-40B4-BE49-F238E27FC236}">
                  <a16:creationId xmlns:a16="http://schemas.microsoft.com/office/drawing/2014/main" id="{A78FB6C2-5A32-54EE-3493-A93C0CB48EF6}"/>
                </a:ext>
              </a:extLst>
            </p:cNvPr>
            <p:cNvSpPr/>
            <p:nvPr/>
          </p:nvSpPr>
          <p:spPr>
            <a:xfrm>
              <a:off x="9750171" y="1411448"/>
              <a:ext cx="637994" cy="578761"/>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rgbClr val="102649"/>
                  </a:solidFill>
                </a:rPr>
                <a:t>?</a:t>
              </a:r>
            </a:p>
          </p:txBody>
        </p:sp>
        <p:sp>
          <p:nvSpPr>
            <p:cNvPr id="18" name="TextBox 17">
              <a:extLst>
                <a:ext uri="{FF2B5EF4-FFF2-40B4-BE49-F238E27FC236}">
                  <a16:creationId xmlns:a16="http://schemas.microsoft.com/office/drawing/2014/main" id="{6771A872-7D83-0166-4C8A-F25F5BD2D1DB}"/>
                </a:ext>
              </a:extLst>
            </p:cNvPr>
            <p:cNvSpPr txBox="1"/>
            <p:nvPr/>
          </p:nvSpPr>
          <p:spPr>
            <a:xfrm>
              <a:off x="9664996" y="978775"/>
              <a:ext cx="1401988" cy="369332"/>
            </a:xfrm>
            <a:prstGeom prst="rect">
              <a:avLst/>
            </a:prstGeom>
            <a:noFill/>
          </p:spPr>
          <p:txBody>
            <a:bodyPr wrap="square" rtlCol="0">
              <a:spAutoFit/>
            </a:bodyPr>
            <a:lstStyle/>
            <a:p>
              <a:r>
                <a:rPr lang="en-US"/>
                <a:t>TITLE</a:t>
              </a:r>
            </a:p>
          </p:txBody>
        </p:sp>
        <p:sp>
          <p:nvSpPr>
            <p:cNvPr id="14" name="Rectangle 13">
              <a:extLst>
                <a:ext uri="{FF2B5EF4-FFF2-40B4-BE49-F238E27FC236}">
                  <a16:creationId xmlns:a16="http://schemas.microsoft.com/office/drawing/2014/main" id="{8BB4F216-91EF-A137-AFA2-AAFDB8FEB245}"/>
                </a:ext>
              </a:extLst>
            </p:cNvPr>
            <p:cNvSpPr/>
            <p:nvPr/>
          </p:nvSpPr>
          <p:spPr>
            <a:xfrm>
              <a:off x="10509099" y="1692715"/>
              <a:ext cx="614206" cy="60320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rgbClr val="102649"/>
                  </a:solidFill>
                </a:rPr>
                <a:t>?</a:t>
              </a:r>
            </a:p>
          </p:txBody>
        </p:sp>
        <p:sp>
          <p:nvSpPr>
            <p:cNvPr id="15" name="Rectangle 14">
              <a:extLst>
                <a:ext uri="{FF2B5EF4-FFF2-40B4-BE49-F238E27FC236}">
                  <a16:creationId xmlns:a16="http://schemas.microsoft.com/office/drawing/2014/main" id="{79EB55DA-4526-5DC6-14C7-57EFA1A036FE}"/>
                </a:ext>
              </a:extLst>
            </p:cNvPr>
            <p:cNvSpPr/>
            <p:nvPr/>
          </p:nvSpPr>
          <p:spPr>
            <a:xfrm>
              <a:off x="9750171" y="2098960"/>
              <a:ext cx="637994" cy="55496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rgbClr val="102649"/>
                  </a:solidFill>
                </a:rPr>
                <a:t>?</a:t>
              </a:r>
            </a:p>
          </p:txBody>
        </p:sp>
        <p:sp>
          <p:nvSpPr>
            <p:cNvPr id="12" name="Rectangle 11">
              <a:extLst>
                <a:ext uri="{FF2B5EF4-FFF2-40B4-BE49-F238E27FC236}">
                  <a16:creationId xmlns:a16="http://schemas.microsoft.com/office/drawing/2014/main" id="{DF9D58E7-80A4-E78D-626C-1B53B5E739E2}"/>
                </a:ext>
              </a:extLst>
            </p:cNvPr>
            <p:cNvSpPr/>
            <p:nvPr/>
          </p:nvSpPr>
          <p:spPr>
            <a:xfrm>
              <a:off x="8979490" y="1779651"/>
              <a:ext cx="637994" cy="516272"/>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102649"/>
                  </a:solidFill>
                </a:rPr>
                <a:t>CCC</a:t>
              </a:r>
            </a:p>
          </p:txBody>
        </p:sp>
        <p:sp>
          <p:nvSpPr>
            <p:cNvPr id="17" name="Arrow: Down 16" descr="Arrow pointing down to the box that says essential question. ">
              <a:extLst>
                <a:ext uri="{FF2B5EF4-FFF2-40B4-BE49-F238E27FC236}">
                  <a16:creationId xmlns:a16="http://schemas.microsoft.com/office/drawing/2014/main" id="{3B3B29EB-9F5E-6093-425E-406319DFF3B3}"/>
                </a:ext>
                <a:ext uri="{C183D7F6-B498-43B3-948B-1728B52AA6E4}">
                  <adec:decorative xmlns:adec="http://schemas.microsoft.com/office/drawing/2017/decorative" val="0"/>
                </a:ext>
              </a:extLst>
            </p:cNvPr>
            <p:cNvSpPr/>
            <p:nvPr/>
          </p:nvSpPr>
          <p:spPr>
            <a:xfrm>
              <a:off x="9885069" y="2850527"/>
              <a:ext cx="357078" cy="546554"/>
            </a:xfrm>
            <a:prstGeom prst="downArrow">
              <a:avLst>
                <a:gd name="adj1" fmla="val 50000"/>
                <a:gd name="adj2" fmla="val 50000"/>
              </a:avLst>
            </a:prstGeom>
            <a:solidFill>
              <a:srgbClr val="1026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56F1DE1-FC48-F7CA-6A7C-73C9225060B6}"/>
                </a:ext>
              </a:extLst>
            </p:cNvPr>
            <p:cNvSpPr/>
            <p:nvPr/>
          </p:nvSpPr>
          <p:spPr>
            <a:xfrm>
              <a:off x="8979490" y="3505832"/>
              <a:ext cx="2168236" cy="707857"/>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102649"/>
                  </a:solidFill>
                </a:rPr>
                <a:t>Essential Question</a:t>
              </a:r>
            </a:p>
          </p:txBody>
        </p:sp>
        <p:sp>
          <p:nvSpPr>
            <p:cNvPr id="9" name="Rectangle 8">
              <a:extLst>
                <a:ext uri="{FF2B5EF4-FFF2-40B4-BE49-F238E27FC236}">
                  <a16:creationId xmlns:a16="http://schemas.microsoft.com/office/drawing/2014/main" id="{0BDF6420-187E-51B1-04EF-4E31475F9DB7}"/>
                </a:ext>
              </a:extLst>
            </p:cNvPr>
            <p:cNvSpPr/>
            <p:nvPr/>
          </p:nvSpPr>
          <p:spPr>
            <a:xfrm>
              <a:off x="8637552" y="4363837"/>
              <a:ext cx="683878" cy="707858"/>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102649"/>
                  </a:solidFill>
                </a:rPr>
                <a:t>DCI</a:t>
              </a:r>
            </a:p>
          </p:txBody>
        </p:sp>
        <p:sp>
          <p:nvSpPr>
            <p:cNvPr id="10" name="Rectangle 9">
              <a:extLst>
                <a:ext uri="{FF2B5EF4-FFF2-40B4-BE49-F238E27FC236}">
                  <a16:creationId xmlns:a16="http://schemas.microsoft.com/office/drawing/2014/main" id="{8D9C7213-0CED-82CB-2A6A-1F39142183BB}"/>
                </a:ext>
              </a:extLst>
            </p:cNvPr>
            <p:cNvSpPr/>
            <p:nvPr/>
          </p:nvSpPr>
          <p:spPr>
            <a:xfrm>
              <a:off x="10805787" y="4366971"/>
              <a:ext cx="683878" cy="67697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102649"/>
                  </a:solidFill>
                </a:rPr>
                <a:t>DCI</a:t>
              </a:r>
            </a:p>
          </p:txBody>
        </p:sp>
        <p:sp>
          <p:nvSpPr>
            <p:cNvPr id="11" name="Rectangle 10">
              <a:extLst>
                <a:ext uri="{FF2B5EF4-FFF2-40B4-BE49-F238E27FC236}">
                  <a16:creationId xmlns:a16="http://schemas.microsoft.com/office/drawing/2014/main" id="{E77601CF-C662-5772-F9E6-0DBA2F2DD4AD}"/>
                </a:ext>
              </a:extLst>
            </p:cNvPr>
            <p:cNvSpPr/>
            <p:nvPr/>
          </p:nvSpPr>
          <p:spPr>
            <a:xfrm>
              <a:off x="9755230" y="4351528"/>
              <a:ext cx="683878" cy="707857"/>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102649"/>
                  </a:solidFill>
                </a:rPr>
                <a:t>DCI</a:t>
              </a:r>
            </a:p>
          </p:txBody>
        </p:sp>
      </p:grpSp>
      <p:graphicFrame>
        <p:nvGraphicFramePr>
          <p:cNvPr id="19" name="Table 18">
            <a:extLst>
              <a:ext uri="{FF2B5EF4-FFF2-40B4-BE49-F238E27FC236}">
                <a16:creationId xmlns:a16="http://schemas.microsoft.com/office/drawing/2014/main" id="{2AC4A851-ED82-B52A-C9AC-560FCAEE0E14}"/>
              </a:ext>
            </a:extLst>
          </p:cNvPr>
          <p:cNvGraphicFramePr>
            <a:graphicFrameLocks noGrp="1"/>
          </p:cNvGraphicFramePr>
          <p:nvPr>
            <p:extLst>
              <p:ext uri="{D42A27DB-BD31-4B8C-83A1-F6EECF244321}">
                <p14:modId xmlns:p14="http://schemas.microsoft.com/office/powerpoint/2010/main" val="4255681202"/>
              </p:ext>
            </p:extLst>
          </p:nvPr>
        </p:nvGraphicFramePr>
        <p:xfrm>
          <a:off x="6035707" y="978775"/>
          <a:ext cx="2309060" cy="4499138"/>
        </p:xfrm>
        <a:graphic>
          <a:graphicData uri="http://schemas.openxmlformats.org/drawingml/2006/table">
            <a:tbl>
              <a:tblPr firstRow="1" bandRow="1">
                <a:tableStyleId>{21E4AEA4-8DFA-4A89-87EB-49C32662AFE0}</a:tableStyleId>
              </a:tblPr>
              <a:tblGrid>
                <a:gridCol w="2309060">
                  <a:extLst>
                    <a:ext uri="{9D8B030D-6E8A-4147-A177-3AD203B41FA5}">
                      <a16:colId xmlns:a16="http://schemas.microsoft.com/office/drawing/2014/main" val="4080145437"/>
                    </a:ext>
                  </a:extLst>
                </a:gridCol>
              </a:tblGrid>
              <a:tr h="450222">
                <a:tc>
                  <a:txBody>
                    <a:bodyPr/>
                    <a:lstStyle/>
                    <a:p>
                      <a:r>
                        <a:rPr lang="en-US" sz="1600"/>
                        <a:t>Disciplinary Core 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3598162411"/>
                  </a:ext>
                </a:extLst>
              </a:tr>
              <a:tr h="4048916">
                <a:tc>
                  <a:txBody>
                    <a:bodyPr/>
                    <a:lstStyle/>
                    <a:p>
                      <a:r>
                        <a:rPr lang="en-US" sz="1000" b="1"/>
                        <a:t>Physical Sciences: </a:t>
                      </a:r>
                    </a:p>
                    <a:p>
                      <a:r>
                        <a:rPr lang="en-US" sz="1000"/>
                        <a:t>   (PS1) Matter and Its Interactions</a:t>
                      </a:r>
                    </a:p>
                    <a:p>
                      <a:r>
                        <a:rPr lang="en-US" sz="1000"/>
                        <a:t>   (PS2) Motion and Stability: Forces   </a:t>
                      </a:r>
                    </a:p>
                    <a:p>
                      <a:r>
                        <a:rPr lang="en-US" sz="1000"/>
                        <a:t>             and Interactions</a:t>
                      </a:r>
                    </a:p>
                    <a:p>
                      <a:r>
                        <a:rPr lang="en-US" sz="1000"/>
                        <a:t>   (PS3) Energy </a:t>
                      </a:r>
                    </a:p>
                    <a:p>
                      <a:r>
                        <a:rPr lang="en-US" sz="1000"/>
                        <a:t>   (PS4) Waves</a:t>
                      </a:r>
                    </a:p>
                    <a:p>
                      <a:endParaRPr lang="en-US" sz="1000"/>
                    </a:p>
                    <a:p>
                      <a:r>
                        <a:rPr lang="en-US" sz="1000" b="1"/>
                        <a:t>Life Sciences:</a:t>
                      </a:r>
                    </a:p>
                    <a:p>
                      <a:r>
                        <a:rPr lang="en-US" sz="1000"/>
                        <a:t>   (LS1) Molecules to Organisms</a:t>
                      </a:r>
                    </a:p>
                    <a:p>
                      <a:r>
                        <a:rPr lang="en-US" sz="1000"/>
                        <a:t>   (LS2) Ecosystems</a:t>
                      </a:r>
                    </a:p>
                    <a:p>
                      <a:r>
                        <a:rPr lang="en-US" sz="1000"/>
                        <a:t>   (LS3) Heredity</a:t>
                      </a:r>
                    </a:p>
                    <a:p>
                      <a:r>
                        <a:rPr lang="en-US" sz="1000"/>
                        <a:t>   (LS4) Biological Evolution</a:t>
                      </a:r>
                    </a:p>
                    <a:p>
                      <a:endParaRPr lang="en-US" sz="1000"/>
                    </a:p>
                    <a:p>
                      <a:r>
                        <a:rPr lang="en-US" sz="1000" b="1"/>
                        <a:t>Earth and Space Sciences:</a:t>
                      </a:r>
                    </a:p>
                    <a:p>
                      <a:r>
                        <a:rPr lang="en-US" sz="1000"/>
                        <a:t>   (ESS1) Earth’s Place in the Universe</a:t>
                      </a:r>
                    </a:p>
                    <a:p>
                      <a:r>
                        <a:rPr lang="en-US" sz="1000"/>
                        <a:t>   (ESS2) Earth’s Systems</a:t>
                      </a:r>
                    </a:p>
                    <a:p>
                      <a:r>
                        <a:rPr lang="en-US" sz="1000"/>
                        <a:t>   (ESS3) Earth and Human Activity</a:t>
                      </a:r>
                    </a:p>
                    <a:p>
                      <a:endParaRPr lang="en-US" sz="1000"/>
                    </a:p>
                    <a:p>
                      <a:r>
                        <a:rPr lang="en-US" sz="1000" b="1"/>
                        <a:t>Engineering Design:</a:t>
                      </a:r>
                    </a:p>
                    <a:p>
                      <a:r>
                        <a:rPr lang="en-US" sz="1000"/>
                        <a:t>   (ETS1.A) Defining and Delimiting an           </a:t>
                      </a:r>
                    </a:p>
                    <a:p>
                      <a:r>
                        <a:rPr lang="en-US" sz="1000"/>
                        <a:t>                  Engineering Problem</a:t>
                      </a:r>
                    </a:p>
                    <a:p>
                      <a:r>
                        <a:rPr lang="en-US" sz="1000"/>
                        <a:t>   (ETS1.B) Developing Possible    </a:t>
                      </a:r>
                    </a:p>
                    <a:p>
                      <a:r>
                        <a:rPr lang="en-US" sz="1000"/>
                        <a:t>                  Solutions</a:t>
                      </a:r>
                    </a:p>
                    <a:p>
                      <a:r>
                        <a:rPr lang="en-US" sz="1000"/>
                        <a:t>   (ETS1.B) Optimizing the Design  </a:t>
                      </a:r>
                    </a:p>
                    <a:p>
                      <a:r>
                        <a:rPr lang="en-US" sz="1000"/>
                        <a:t>                  Solution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2563113"/>
                  </a:ext>
                </a:extLst>
              </a:tr>
            </a:tbl>
          </a:graphicData>
        </a:graphic>
      </p:graphicFrame>
    </p:spTree>
    <p:extLst>
      <p:ext uri="{BB962C8B-B14F-4D97-AF65-F5344CB8AC3E}">
        <p14:creationId xmlns:p14="http://schemas.microsoft.com/office/powerpoint/2010/main" val="142696229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160AAA-7396-8ED5-1276-79CFEB824BC9}"/>
              </a:ext>
              <a:ext uri="{C183D7F6-B498-43B3-948B-1728B52AA6E4}">
                <adec:decorative xmlns:adec="http://schemas.microsoft.com/office/drawing/2017/decorative" val="1"/>
              </a:ext>
            </a:extLst>
          </p:cNvPr>
          <p:cNvSpPr/>
          <p:nvPr/>
        </p:nvSpPr>
        <p:spPr>
          <a:xfrm>
            <a:off x="0" y="304800"/>
            <a:ext cx="12192000" cy="1425677"/>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C8ED06-2055-FCDD-0FF9-A032067820E4}"/>
              </a:ext>
            </a:extLst>
          </p:cNvPr>
          <p:cNvSpPr>
            <a:spLocks noGrp="1"/>
          </p:cNvSpPr>
          <p:nvPr>
            <p:ph type="title"/>
          </p:nvPr>
        </p:nvSpPr>
        <p:spPr/>
        <p:txBody>
          <a:bodyPr>
            <a:normAutofit fontScale="90000"/>
          </a:bodyPr>
          <a:lstStyle/>
          <a:p>
            <a:pPr algn="ctr"/>
            <a:r>
              <a:rPr lang="en-US" sz="5400" b="1">
                <a:latin typeface="+mj-lt"/>
              </a:rPr>
              <a:t>After Completing Session E: </a:t>
            </a:r>
            <a:br>
              <a:rPr lang="en-US" sz="5400" b="1">
                <a:latin typeface="+mj-lt"/>
              </a:rPr>
            </a:br>
            <a:r>
              <a:rPr lang="en-US" sz="5400" b="1">
                <a:latin typeface="+mj-lt"/>
              </a:rPr>
              <a:t>Meta Moment</a:t>
            </a:r>
          </a:p>
        </p:txBody>
      </p:sp>
      <p:sp>
        <p:nvSpPr>
          <p:cNvPr id="3" name="Content Placeholder 2">
            <a:extLst>
              <a:ext uri="{FF2B5EF4-FFF2-40B4-BE49-F238E27FC236}">
                <a16:creationId xmlns:a16="http://schemas.microsoft.com/office/drawing/2014/main" id="{266286C9-039F-621E-6E90-E1AFBFD1BCD0}"/>
              </a:ext>
            </a:extLst>
          </p:cNvPr>
          <p:cNvSpPr>
            <a:spLocks noGrp="1"/>
          </p:cNvSpPr>
          <p:nvPr>
            <p:ph idx="1"/>
          </p:nvPr>
        </p:nvSpPr>
        <p:spPr>
          <a:xfrm>
            <a:off x="838200" y="2201862"/>
            <a:ext cx="10515600" cy="4351338"/>
          </a:xfrm>
        </p:spPr>
        <p:txBody>
          <a:bodyPr>
            <a:normAutofit/>
          </a:bodyPr>
          <a:lstStyle/>
          <a:p>
            <a:pPr marL="0" indent="0">
              <a:buClr>
                <a:schemeClr val="dk1"/>
              </a:buClr>
              <a:buSzPts val="990"/>
              <a:buNone/>
            </a:pPr>
            <a:r>
              <a:rPr lang="en-US" sz="4500" b="1" u="sng">
                <a:latin typeface="+mn-lt"/>
                <a:cs typeface="Arial" panose="020B0604020202020204" pitchFamily="34" charset="0"/>
              </a:rPr>
              <a:t>Focus Question</a:t>
            </a:r>
            <a:r>
              <a:rPr lang="en-US" sz="4500">
                <a:latin typeface="+mn-lt"/>
                <a:cs typeface="Arial" panose="020B0604020202020204" pitchFamily="34" charset="0"/>
              </a:rPr>
              <a:t>: </a:t>
            </a:r>
          </a:p>
          <a:p>
            <a:pPr marL="0" indent="0">
              <a:buClr>
                <a:schemeClr val="dk1"/>
              </a:buClr>
              <a:buSzPts val="990"/>
              <a:buNone/>
            </a:pPr>
            <a:r>
              <a:rPr lang="en-US" sz="4500" b="0" i="0">
                <a:effectLst/>
                <a:latin typeface="+mn-lt"/>
              </a:rPr>
              <a:t>How might exploring and identifying local phenomena support both teachers and students?</a:t>
            </a:r>
          </a:p>
          <a:p>
            <a:pPr marL="0" indent="0">
              <a:buClr>
                <a:schemeClr val="dk1"/>
              </a:buClr>
              <a:buSzPts val="990"/>
              <a:buNone/>
            </a:pPr>
            <a:endParaRPr lang="en-US" sz="4500" b="0" i="0">
              <a:effectLst/>
              <a:latin typeface="+mn-lt"/>
            </a:endParaRPr>
          </a:p>
        </p:txBody>
      </p:sp>
    </p:spTree>
    <p:extLst>
      <p:ext uri="{BB962C8B-B14F-4D97-AF65-F5344CB8AC3E}">
        <p14:creationId xmlns:p14="http://schemas.microsoft.com/office/powerpoint/2010/main" val="195512238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764A2-DFEF-E039-953F-20007EA43779}"/>
              </a:ext>
            </a:extLst>
          </p:cNvPr>
          <p:cNvSpPr>
            <a:spLocks noGrp="1"/>
          </p:cNvSpPr>
          <p:nvPr>
            <p:ph type="title"/>
          </p:nvPr>
        </p:nvSpPr>
        <p:spPr>
          <a:xfrm>
            <a:off x="408038" y="68644"/>
            <a:ext cx="11375923" cy="1325563"/>
          </a:xfrm>
        </p:spPr>
        <p:txBody>
          <a:bodyPr/>
          <a:lstStyle/>
          <a:p>
            <a:r>
              <a:rPr lang="en-US">
                <a:latin typeface="+mj-lt"/>
              </a:rPr>
              <a:t>Next Steps: Share more bundles with us!</a:t>
            </a:r>
          </a:p>
        </p:txBody>
      </p:sp>
      <p:sp>
        <p:nvSpPr>
          <p:cNvPr id="3" name="Content Placeholder 2">
            <a:extLst>
              <a:ext uri="{FF2B5EF4-FFF2-40B4-BE49-F238E27FC236}">
                <a16:creationId xmlns:a16="http://schemas.microsoft.com/office/drawing/2014/main" id="{2CAA0346-9944-245A-256E-D6CFF7E1231F}"/>
              </a:ext>
            </a:extLst>
          </p:cNvPr>
          <p:cNvSpPr>
            <a:spLocks noGrp="1"/>
          </p:cNvSpPr>
          <p:nvPr>
            <p:ph idx="1"/>
          </p:nvPr>
        </p:nvSpPr>
        <p:spPr>
          <a:xfrm>
            <a:off x="219779" y="981440"/>
            <a:ext cx="11265980" cy="1113518"/>
          </a:xfrm>
        </p:spPr>
        <p:txBody>
          <a:bodyPr vert="horz" lIns="91440" tIns="45720" rIns="91440" bIns="45720" rtlCol="0" anchor="t">
            <a:normAutofit fontScale="92500" lnSpcReduction="10000"/>
          </a:bodyPr>
          <a:lstStyle/>
          <a:p>
            <a:pPr marL="0" indent="0">
              <a:spcBef>
                <a:spcPts val="600"/>
              </a:spcBef>
              <a:spcAft>
                <a:spcPts val="600"/>
              </a:spcAft>
              <a:buNone/>
            </a:pPr>
            <a:r>
              <a:rPr lang="en-US" b="0" i="0">
                <a:effectLst/>
                <a:latin typeface="+mn-lt"/>
              </a:rPr>
              <a:t>The goal is to continue to </a:t>
            </a:r>
            <a:r>
              <a:rPr lang="en-US" b="1" i="0">
                <a:effectLst/>
                <a:latin typeface="+mn-lt"/>
              </a:rPr>
              <a:t>grow</a:t>
            </a:r>
            <a:r>
              <a:rPr lang="en-US" b="0" i="0">
                <a:effectLst/>
                <a:latin typeface="+mn-lt"/>
              </a:rPr>
              <a:t> the Kentucky Atlas of Phenomena site with various local science phenomena. </a:t>
            </a:r>
            <a:r>
              <a:rPr lang="en-US">
                <a:latin typeface="+mn-lt"/>
              </a:rPr>
              <a:t>Complete the </a:t>
            </a:r>
            <a:r>
              <a:rPr lang="en-US">
                <a:latin typeface="+mn-lt"/>
                <a:hlinkClick r:id="rId3"/>
              </a:rPr>
              <a:t>Share a Phenomena Bundle form</a:t>
            </a:r>
            <a:r>
              <a:rPr lang="en-US">
                <a:latin typeface="+mn-lt"/>
              </a:rPr>
              <a:t> in its entirety to submit your bundle.</a:t>
            </a:r>
            <a:endParaRPr lang="en-US">
              <a:solidFill>
                <a:srgbClr val="333333"/>
              </a:solidFill>
              <a:latin typeface="Franklin Gothic Book"/>
            </a:endParaRPr>
          </a:p>
        </p:txBody>
      </p:sp>
      <p:sp>
        <p:nvSpPr>
          <p:cNvPr id="6" name="TextBox 5">
            <a:extLst>
              <a:ext uri="{FF2B5EF4-FFF2-40B4-BE49-F238E27FC236}">
                <a16:creationId xmlns:a16="http://schemas.microsoft.com/office/drawing/2014/main" id="{B458CB70-440C-4FF1-79DB-05313B7EDF61}"/>
              </a:ext>
            </a:extLst>
          </p:cNvPr>
          <p:cNvSpPr txBox="1"/>
          <p:nvPr/>
        </p:nvSpPr>
        <p:spPr>
          <a:xfrm>
            <a:off x="408038" y="2307003"/>
            <a:ext cx="8260772" cy="3801041"/>
          </a:xfrm>
          <a:prstGeom prst="rect">
            <a:avLst/>
          </a:prstGeom>
          <a:noFill/>
        </p:spPr>
        <p:txBody>
          <a:bodyPr wrap="square" rtlCol="0">
            <a:spAutoFit/>
          </a:bodyPr>
          <a:lstStyle/>
          <a:p>
            <a:pPr marL="0" indent="0" algn="l">
              <a:spcBef>
                <a:spcPts val="600"/>
              </a:spcBef>
              <a:spcAft>
                <a:spcPts val="600"/>
              </a:spcAft>
              <a:buNone/>
            </a:pPr>
            <a:r>
              <a:rPr lang="en-US" sz="2800" u="sng">
                <a:latin typeface="+mn-lt"/>
              </a:rPr>
              <a:t>Step 1:</a:t>
            </a:r>
            <a:r>
              <a:rPr lang="en-US" sz="2800">
                <a:latin typeface="+mn-lt"/>
              </a:rPr>
              <a:t>  Explore and observe.</a:t>
            </a:r>
          </a:p>
          <a:p>
            <a:pPr marL="0" indent="-914400" algn="l">
              <a:spcBef>
                <a:spcPts val="600"/>
              </a:spcBef>
              <a:spcAft>
                <a:spcPts val="600"/>
              </a:spcAft>
              <a:buNone/>
            </a:pPr>
            <a:r>
              <a:rPr lang="en-US" sz="2800" u="sng">
                <a:latin typeface="+mn-lt"/>
              </a:rPr>
              <a:t>Step 2:</a:t>
            </a:r>
            <a:r>
              <a:rPr lang="en-US" sz="2800">
                <a:latin typeface="+mn-lt"/>
              </a:rPr>
              <a:t>  Ask questions, group questions, and identify</a:t>
            </a:r>
          </a:p>
          <a:p>
            <a:pPr marL="0" indent="-914400" algn="l">
              <a:spcBef>
                <a:spcPts val="600"/>
              </a:spcBef>
              <a:spcAft>
                <a:spcPts val="600"/>
              </a:spcAft>
              <a:buNone/>
            </a:pPr>
            <a:r>
              <a:rPr lang="en-US" sz="2800"/>
              <a:t>             </a:t>
            </a:r>
            <a:r>
              <a:rPr lang="en-US" sz="2800">
                <a:latin typeface="+mn-lt"/>
              </a:rPr>
              <a:t> a CCC </a:t>
            </a:r>
            <a:r>
              <a:rPr lang="en-US" sz="2800"/>
              <a:t>for each group of </a:t>
            </a:r>
            <a:r>
              <a:rPr lang="en-US" sz="2800">
                <a:latin typeface="+mn-lt"/>
              </a:rPr>
              <a:t>questions.</a:t>
            </a:r>
          </a:p>
          <a:p>
            <a:pPr marL="0" indent="0" algn="l">
              <a:spcBef>
                <a:spcPts val="600"/>
              </a:spcBef>
              <a:spcAft>
                <a:spcPts val="600"/>
              </a:spcAft>
              <a:buNone/>
            </a:pPr>
            <a:r>
              <a:rPr lang="en-US" sz="2800" u="sng">
                <a:latin typeface="+mn-lt"/>
              </a:rPr>
              <a:t>Step 3:</a:t>
            </a:r>
            <a:r>
              <a:rPr lang="en-US" sz="2800">
                <a:latin typeface="+mn-lt"/>
              </a:rPr>
              <a:t>  Refine your question and finalize your  </a:t>
            </a:r>
          </a:p>
          <a:p>
            <a:pPr marL="0" indent="0" algn="l">
              <a:spcBef>
                <a:spcPts val="600"/>
              </a:spcBef>
              <a:spcAft>
                <a:spcPts val="600"/>
              </a:spcAft>
              <a:buNone/>
            </a:pPr>
            <a:r>
              <a:rPr lang="en-US" sz="2800"/>
              <a:t>             </a:t>
            </a:r>
            <a:r>
              <a:rPr lang="en-US" sz="2800">
                <a:latin typeface="+mn-lt"/>
              </a:rPr>
              <a:t> bundle.</a:t>
            </a:r>
          </a:p>
          <a:p>
            <a:pPr marL="1280160" indent="-1280160" algn="l">
              <a:spcBef>
                <a:spcPts val="600"/>
              </a:spcBef>
              <a:spcAft>
                <a:spcPts val="600"/>
              </a:spcAft>
              <a:buNone/>
            </a:pPr>
            <a:r>
              <a:rPr lang="en-US" sz="2800" u="sng">
                <a:latin typeface="+mn-lt"/>
              </a:rPr>
              <a:t>Step 4:</a:t>
            </a:r>
            <a:r>
              <a:rPr lang="en-US" sz="2800">
                <a:latin typeface="+mn-lt"/>
              </a:rPr>
              <a:t>  Share your bundle with us. </a:t>
            </a:r>
          </a:p>
          <a:p>
            <a:endParaRPr lang="en-US"/>
          </a:p>
        </p:txBody>
      </p:sp>
      <p:pic>
        <p:nvPicPr>
          <p:cNvPr id="4" name="Picture 3" descr="QR code for Share a Phenomena Bundle Google Form, link included in slide text.">
            <a:extLst>
              <a:ext uri="{FF2B5EF4-FFF2-40B4-BE49-F238E27FC236}">
                <a16:creationId xmlns:a16="http://schemas.microsoft.com/office/drawing/2014/main" id="{608232E1-C202-297D-F8F3-43DFD80E5453}"/>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9117972" y="2656068"/>
            <a:ext cx="2729899" cy="2729899"/>
          </a:xfrm>
          <a:prstGeom prst="rect">
            <a:avLst/>
          </a:prstGeom>
        </p:spPr>
      </p:pic>
    </p:spTree>
    <p:extLst>
      <p:ext uri="{BB962C8B-B14F-4D97-AF65-F5344CB8AC3E}">
        <p14:creationId xmlns:p14="http://schemas.microsoft.com/office/powerpoint/2010/main" val="97777255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A6ED2C-1F50-4B72-52A3-BE7FE4296E6C}"/>
              </a:ext>
            </a:extLst>
          </p:cNvPr>
          <p:cNvSpPr>
            <a:spLocks noGrp="1"/>
          </p:cNvSpPr>
          <p:nvPr>
            <p:ph type="title"/>
          </p:nvPr>
        </p:nvSpPr>
        <p:spPr>
          <a:xfrm>
            <a:off x="6619461" y="245802"/>
            <a:ext cx="4589493" cy="1578308"/>
          </a:xfrm>
        </p:spPr>
        <p:txBody>
          <a:bodyPr>
            <a:normAutofit/>
          </a:bodyPr>
          <a:lstStyle/>
          <a:p>
            <a:r>
              <a:rPr lang="en-US" sz="4000">
                <a:latin typeface="+mj-lt"/>
              </a:rPr>
              <a:t>Final Reflection</a:t>
            </a:r>
          </a:p>
        </p:txBody>
      </p:sp>
      <p:pic>
        <p:nvPicPr>
          <p:cNvPr id="18" name="Picture 17" descr="Several elevators in a row">
            <a:extLst>
              <a:ext uri="{FF2B5EF4-FFF2-40B4-BE49-F238E27FC236}">
                <a16:creationId xmlns:a16="http://schemas.microsoft.com/office/drawing/2014/main" id="{195E8778-3287-250D-4A86-A2DA9B03DBDF}"/>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8449" r="24548" b="-2"/>
          <a:stretch/>
        </p:blipFill>
        <p:spPr>
          <a:xfrm>
            <a:off x="1" y="10"/>
            <a:ext cx="6832674" cy="6857990"/>
          </a:xfrm>
          <a:custGeom>
            <a:avLst/>
            <a:gdLst/>
            <a:ahLst/>
            <a:cxnLst/>
            <a:rect l="l" t="t" r="r" b="b"/>
            <a:pathLst>
              <a:path w="6832674" h="6858000">
                <a:moveTo>
                  <a:pt x="0" y="0"/>
                </a:moveTo>
                <a:lnTo>
                  <a:pt x="6832674" y="0"/>
                </a:lnTo>
                <a:lnTo>
                  <a:pt x="6749707" y="183520"/>
                </a:lnTo>
                <a:cubicBezTo>
                  <a:pt x="6327787" y="1181050"/>
                  <a:pt x="6094475" y="2277779"/>
                  <a:pt x="6094475" y="3429000"/>
                </a:cubicBezTo>
                <a:cubicBezTo>
                  <a:pt x="6094475" y="4580222"/>
                  <a:pt x="6327787" y="5676950"/>
                  <a:pt x="6749707" y="6674481"/>
                </a:cubicBezTo>
                <a:lnTo>
                  <a:pt x="6832674" y="6858000"/>
                </a:lnTo>
                <a:lnTo>
                  <a:pt x="0" y="6858000"/>
                </a:lnTo>
                <a:close/>
              </a:path>
            </a:pathLst>
          </a:custGeom>
        </p:spPr>
      </p:pic>
      <p:sp>
        <p:nvSpPr>
          <p:cNvPr id="3" name="Content Placeholder 2">
            <a:extLst>
              <a:ext uri="{FF2B5EF4-FFF2-40B4-BE49-F238E27FC236}">
                <a16:creationId xmlns:a16="http://schemas.microsoft.com/office/drawing/2014/main" id="{CDB2D8F3-B93E-747E-A27A-4F4FC7F57D93}"/>
              </a:ext>
            </a:extLst>
          </p:cNvPr>
          <p:cNvSpPr>
            <a:spLocks noGrp="1"/>
          </p:cNvSpPr>
          <p:nvPr>
            <p:ph idx="1"/>
          </p:nvPr>
        </p:nvSpPr>
        <p:spPr>
          <a:xfrm>
            <a:off x="6619461" y="1401417"/>
            <a:ext cx="5569490" cy="4780721"/>
          </a:xfrm>
        </p:spPr>
        <p:txBody>
          <a:bodyPr>
            <a:noAutofit/>
          </a:bodyPr>
          <a:lstStyle/>
          <a:p>
            <a:pPr marL="0" indent="0">
              <a:spcAft>
                <a:spcPts val="600"/>
              </a:spcAft>
              <a:buNone/>
            </a:pPr>
            <a:r>
              <a:rPr lang="en-US" sz="2400" b="0" i="0">
                <a:effectLst/>
                <a:highlight>
                  <a:srgbClr val="FFFFFF"/>
                </a:highlight>
                <a:latin typeface="+mn-lt"/>
              </a:rPr>
              <a:t>Imagine you're in a brief conversation with a colleague or school administrator who asks about your recent professional development.  </a:t>
            </a:r>
          </a:p>
          <a:p>
            <a:pPr marL="0" indent="0">
              <a:spcAft>
                <a:spcPts val="600"/>
              </a:spcAft>
              <a:buNone/>
            </a:pPr>
            <a:r>
              <a:rPr lang="en-US" sz="2400" b="0" i="0">
                <a:effectLst/>
                <a:highlight>
                  <a:srgbClr val="FFFFFF"/>
                </a:highlight>
                <a:latin typeface="+mn-lt"/>
              </a:rPr>
              <a:t>Create a brief, 45-60 second elevator speech highlighting the most important insights and skills you've gained from our professional development sessions and how they will impact your teaching. </a:t>
            </a:r>
          </a:p>
          <a:p>
            <a:pPr marL="0" indent="0">
              <a:spcAft>
                <a:spcPts val="600"/>
              </a:spcAft>
              <a:buNone/>
            </a:pPr>
            <a:r>
              <a:rPr lang="en-US" sz="2400" b="0" i="0">
                <a:effectLst/>
                <a:highlight>
                  <a:srgbClr val="FFFFFF"/>
                </a:highlight>
                <a:latin typeface="+mn-lt"/>
              </a:rPr>
              <a:t>Focus on being concise, specific, and enthusiastic. Highlight how these insights will transform your teaching methods and engage your students more effectively.</a:t>
            </a:r>
            <a:endParaRPr lang="en-US" sz="2400">
              <a:latin typeface="+mn-lt"/>
            </a:endParaRPr>
          </a:p>
        </p:txBody>
      </p:sp>
    </p:spTree>
    <p:extLst>
      <p:ext uri="{BB962C8B-B14F-4D97-AF65-F5344CB8AC3E}">
        <p14:creationId xmlns:p14="http://schemas.microsoft.com/office/powerpoint/2010/main" val="3140321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DC840-BD13-987F-6D14-754F1B487C6D}"/>
              </a:ext>
            </a:extLst>
          </p:cNvPr>
          <p:cNvSpPr>
            <a:spLocks noGrp="1"/>
          </p:cNvSpPr>
          <p:nvPr>
            <p:ph type="title"/>
          </p:nvPr>
        </p:nvSpPr>
        <p:spPr>
          <a:xfrm>
            <a:off x="621792" y="1161288"/>
            <a:ext cx="3602736" cy="4526280"/>
          </a:xfrm>
        </p:spPr>
        <p:txBody>
          <a:bodyPr>
            <a:normAutofit/>
          </a:bodyPr>
          <a:lstStyle/>
          <a:p>
            <a:r>
              <a:rPr lang="en-US" sz="4000">
                <a:latin typeface="Franklin Gothic Medium"/>
              </a:rPr>
              <a:t>Phenomena are…</a:t>
            </a:r>
          </a:p>
        </p:txBody>
      </p:sp>
      <p:sp>
        <p:nvSpPr>
          <p:cNvPr id="14" name="Rectangle 13">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Picture 3">
            <a:extLst>
              <a:ext uri="{FF2B5EF4-FFF2-40B4-BE49-F238E27FC236}">
                <a16:creationId xmlns:a16="http://schemas.microsoft.com/office/drawing/2014/main" id="{C40EA6B2-306E-6852-F3D8-03838599249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57591" y="6310715"/>
            <a:ext cx="2116934" cy="412097"/>
          </a:xfrm>
          <a:prstGeom prst="rect">
            <a:avLst/>
          </a:prstGeom>
        </p:spPr>
      </p:pic>
      <p:sp>
        <p:nvSpPr>
          <p:cNvPr id="16" name="Rectangle: Rounded Corners 15">
            <a:extLst>
              <a:ext uri="{FF2B5EF4-FFF2-40B4-BE49-F238E27FC236}">
                <a16:creationId xmlns:a16="http://schemas.microsoft.com/office/drawing/2014/main" id="{621533BD-842E-29DB-EEBB-B95E279F047F}"/>
              </a:ext>
            </a:extLst>
          </p:cNvPr>
          <p:cNvSpPr/>
          <p:nvPr/>
        </p:nvSpPr>
        <p:spPr>
          <a:xfrm>
            <a:off x="4648202" y="200581"/>
            <a:ext cx="6638544" cy="1124712"/>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1">
              <a:latin typeface="+mn-lt"/>
            </a:endParaRPr>
          </a:p>
          <a:p>
            <a:r>
              <a:rPr lang="en-US" sz="1800" b="1">
                <a:latin typeface="+mn-lt"/>
              </a:rPr>
              <a:t>	a</a:t>
            </a:r>
            <a:r>
              <a:rPr lang="en-US" sz="1800" b="1" baseline="0">
                <a:latin typeface="+mn-lt"/>
              </a:rPr>
              <a:t> specific situation, case, example or happening.</a:t>
            </a:r>
          </a:p>
          <a:p>
            <a:pPr algn="ctr"/>
            <a:endParaRPr lang="en-US"/>
          </a:p>
        </p:txBody>
      </p:sp>
      <p:sp>
        <p:nvSpPr>
          <p:cNvPr id="20" name="Rectangle: Rounded Corners 19">
            <a:extLst>
              <a:ext uri="{FF2B5EF4-FFF2-40B4-BE49-F238E27FC236}">
                <a16:creationId xmlns:a16="http://schemas.microsoft.com/office/drawing/2014/main" id="{E31E6B3D-DBC9-F428-CF6C-5BBDA1C97CE4}"/>
              </a:ext>
            </a:extLst>
          </p:cNvPr>
          <p:cNvSpPr/>
          <p:nvPr/>
        </p:nvSpPr>
        <p:spPr>
          <a:xfrm>
            <a:off x="4685872" y="1525364"/>
            <a:ext cx="6636822" cy="1121181"/>
          </a:xfrm>
          <a:prstGeom prst="roundRect">
            <a:avLst/>
          </a:prstGeom>
          <a:solidFill>
            <a:srgbClr val="75757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b="1">
                <a:latin typeface="+mn-lt"/>
              </a:rPr>
              <a:t>	</a:t>
            </a:r>
          </a:p>
          <a:p>
            <a:r>
              <a:rPr lang="en-US" b="1"/>
              <a:t>	</a:t>
            </a:r>
            <a:r>
              <a:rPr lang="en-US" sz="1800" b="1">
                <a:latin typeface="+mn-lt"/>
              </a:rPr>
              <a:t>presented in a way that is </a:t>
            </a:r>
            <a:r>
              <a:rPr lang="en-US" sz="1800" b="1" i="1">
                <a:latin typeface="+mn-lt"/>
              </a:rPr>
              <a:t>observable</a:t>
            </a:r>
            <a:r>
              <a:rPr lang="en-US" sz="1800" b="1">
                <a:latin typeface="+mn-lt"/>
              </a:rPr>
              <a:t> to students in 	some way (can be seen, heard, felt, tasted, shown 	through data, etc.)</a:t>
            </a:r>
          </a:p>
          <a:p>
            <a:pPr algn="ctr"/>
            <a:endParaRPr lang="en-US" sz="1800" b="1">
              <a:latin typeface="+mn-lt"/>
            </a:endParaRPr>
          </a:p>
        </p:txBody>
      </p:sp>
      <p:sp>
        <p:nvSpPr>
          <p:cNvPr id="23" name="Rectangle: Rounded Corners 22">
            <a:extLst>
              <a:ext uri="{FF2B5EF4-FFF2-40B4-BE49-F238E27FC236}">
                <a16:creationId xmlns:a16="http://schemas.microsoft.com/office/drawing/2014/main" id="{564EA9CF-CC42-9264-8063-A6419DDD2FF7}"/>
              </a:ext>
            </a:extLst>
          </p:cNvPr>
          <p:cNvSpPr/>
          <p:nvPr/>
        </p:nvSpPr>
        <p:spPr>
          <a:xfrm>
            <a:off x="4685011" y="2865330"/>
            <a:ext cx="6638544" cy="1124712"/>
          </a:xfrm>
          <a:prstGeom prst="roundRect">
            <a:avLst/>
          </a:prstGeom>
          <a:solidFill>
            <a:srgbClr val="4472C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b="1" i="1">
                <a:latin typeface="+mn-lt"/>
              </a:rPr>
              <a:t>	 engagin</a:t>
            </a:r>
            <a:r>
              <a:rPr lang="en-US" sz="1800" b="1">
                <a:latin typeface="+mn-lt"/>
              </a:rPr>
              <a:t>g and </a:t>
            </a:r>
            <a:r>
              <a:rPr lang="en-US" sz="1800" b="1" i="1">
                <a:latin typeface="+mn-lt"/>
              </a:rPr>
              <a:t>relevant</a:t>
            </a:r>
            <a:r>
              <a:rPr lang="en-US" sz="1800" b="1">
                <a:latin typeface="+mn-lt"/>
              </a:rPr>
              <a:t> to students in some way.</a:t>
            </a:r>
          </a:p>
        </p:txBody>
      </p:sp>
      <p:sp>
        <p:nvSpPr>
          <p:cNvPr id="13" name="Rectangle: Rounded Corners 12">
            <a:extLst>
              <a:ext uri="{FF2B5EF4-FFF2-40B4-BE49-F238E27FC236}">
                <a16:creationId xmlns:a16="http://schemas.microsoft.com/office/drawing/2014/main" id="{5F83F7A8-91E4-6391-7744-897F96B11E3A}"/>
              </a:ext>
            </a:extLst>
          </p:cNvPr>
          <p:cNvSpPr/>
          <p:nvPr/>
        </p:nvSpPr>
        <p:spPr>
          <a:xfrm>
            <a:off x="4717539" y="4216282"/>
            <a:ext cx="6638544" cy="1124712"/>
          </a:xfrm>
          <a:prstGeom prst="roundRect">
            <a:avLst/>
          </a:prstGeom>
          <a:solidFill>
            <a:srgbClr val="8D3A4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b="1" i="1">
                <a:latin typeface="+mn-lt"/>
              </a:rPr>
              <a:t>	puzzling</a:t>
            </a:r>
            <a:r>
              <a:rPr lang="en-US" sz="1800" b="1">
                <a:latin typeface="+mn-lt"/>
              </a:rPr>
              <a:t>, spur student questions and create a 	desire/drive to understand.</a:t>
            </a:r>
          </a:p>
        </p:txBody>
      </p:sp>
      <p:sp>
        <p:nvSpPr>
          <p:cNvPr id="24" name="Rectangle: Rounded Corners 23">
            <a:extLst>
              <a:ext uri="{FF2B5EF4-FFF2-40B4-BE49-F238E27FC236}">
                <a16:creationId xmlns:a16="http://schemas.microsoft.com/office/drawing/2014/main" id="{91CACB09-769E-252A-3A6A-72295D1FE0B2}"/>
              </a:ext>
            </a:extLst>
          </p:cNvPr>
          <p:cNvSpPr/>
          <p:nvPr/>
        </p:nvSpPr>
        <p:spPr>
          <a:xfrm>
            <a:off x="4747715" y="5567412"/>
            <a:ext cx="6638544" cy="1124712"/>
          </a:xfrm>
          <a:prstGeom prst="roundRect">
            <a:avLst/>
          </a:prstGeom>
          <a:solidFill>
            <a:srgbClr val="578A3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b="1">
                <a:latin typeface="+mn-lt"/>
              </a:rPr>
              <a:t>	deep enough to </a:t>
            </a:r>
            <a:r>
              <a:rPr lang="en-US" sz="1800" b="1" i="1">
                <a:latin typeface="+mn-lt"/>
              </a:rPr>
              <a:t>support and require student 	engagement with the three dimensions</a:t>
            </a:r>
            <a:r>
              <a:rPr lang="en-US" sz="1800" b="1">
                <a:latin typeface="+mn-lt"/>
              </a:rPr>
              <a:t> at </a:t>
            </a:r>
            <a:r>
              <a:rPr lang="en-US" sz="1800" b="1" i="1">
                <a:latin typeface="+mn-lt"/>
              </a:rPr>
              <a:t>grade leve</a:t>
            </a:r>
            <a:r>
              <a:rPr lang="en-US" sz="1800" b="1">
                <a:latin typeface="+mn-lt"/>
              </a:rPr>
              <a:t>l 	to make sense of the phenomenon.</a:t>
            </a:r>
          </a:p>
        </p:txBody>
      </p:sp>
      <p:pic>
        <p:nvPicPr>
          <p:cNvPr id="26" name="Graphic 25">
            <a:extLst>
              <a:ext uri="{FF2B5EF4-FFF2-40B4-BE49-F238E27FC236}">
                <a16:creationId xmlns:a16="http://schemas.microsoft.com/office/drawing/2014/main" id="{CB9CFF00-5C7F-0BDC-B27F-F33DC550B23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10694" y="305737"/>
            <a:ext cx="914400" cy="914400"/>
          </a:xfrm>
          <a:prstGeom prst="rect">
            <a:avLst/>
          </a:prstGeom>
        </p:spPr>
      </p:pic>
      <p:pic>
        <p:nvPicPr>
          <p:cNvPr id="27" name="Graphic 26">
            <a:extLst>
              <a:ext uri="{FF2B5EF4-FFF2-40B4-BE49-F238E27FC236}">
                <a16:creationId xmlns:a16="http://schemas.microsoft.com/office/drawing/2014/main" id="{5FB502AC-7FB0-CFC1-2AE9-6D24DE3B0706}"/>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26379" y="1609115"/>
            <a:ext cx="914400" cy="914400"/>
          </a:xfrm>
          <a:prstGeom prst="rect">
            <a:avLst/>
          </a:prstGeom>
        </p:spPr>
      </p:pic>
      <p:pic>
        <p:nvPicPr>
          <p:cNvPr id="29" name="Graphic 28">
            <a:extLst>
              <a:ext uri="{FF2B5EF4-FFF2-40B4-BE49-F238E27FC236}">
                <a16:creationId xmlns:a16="http://schemas.microsoft.com/office/drawing/2014/main" id="{1B947DE5-C282-9CD4-8991-ECA390889773}"/>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94105" y="5680208"/>
            <a:ext cx="840487" cy="840487"/>
          </a:xfrm>
          <a:prstGeom prst="rect">
            <a:avLst/>
          </a:prstGeom>
        </p:spPr>
      </p:pic>
      <p:pic>
        <p:nvPicPr>
          <p:cNvPr id="31" name="Graphic 30">
            <a:extLst>
              <a:ext uri="{FF2B5EF4-FFF2-40B4-BE49-F238E27FC236}">
                <a16:creationId xmlns:a16="http://schemas.microsoft.com/office/drawing/2014/main" id="{9271BB7F-AAD5-248D-E69B-1CF9E81497B4}"/>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57148" y="4321438"/>
            <a:ext cx="914400" cy="914400"/>
          </a:xfrm>
          <a:prstGeom prst="rect">
            <a:avLst/>
          </a:prstGeom>
        </p:spPr>
      </p:pic>
      <p:pic>
        <p:nvPicPr>
          <p:cNvPr id="33" name="Graphic 32">
            <a:extLst>
              <a:ext uri="{FF2B5EF4-FFF2-40B4-BE49-F238E27FC236}">
                <a16:creationId xmlns:a16="http://schemas.microsoft.com/office/drawing/2014/main" id="{7EC54FE7-B0F9-79AC-A319-FB30BE31AB1C}"/>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757148" y="2970486"/>
            <a:ext cx="914400" cy="914400"/>
          </a:xfrm>
          <a:prstGeom prst="rect">
            <a:avLst/>
          </a:prstGeom>
        </p:spPr>
      </p:pic>
    </p:spTree>
    <p:extLst>
      <p:ext uri="{BB962C8B-B14F-4D97-AF65-F5344CB8AC3E}">
        <p14:creationId xmlns:p14="http://schemas.microsoft.com/office/powerpoint/2010/main" val="218378898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3E395-8460-5449-1978-AF681DB5B55C}"/>
              </a:ext>
            </a:extLst>
          </p:cNvPr>
          <p:cNvSpPr>
            <a:spLocks noGrp="1"/>
          </p:cNvSpPr>
          <p:nvPr>
            <p:ph type="title"/>
          </p:nvPr>
        </p:nvSpPr>
        <p:spPr/>
        <p:txBody>
          <a:bodyPr/>
          <a:lstStyle/>
          <a:p>
            <a:r>
              <a:rPr lang="en-US">
                <a:latin typeface="+mj-lt"/>
                <a:cs typeface="Arial" panose="020B0604020202020204" pitchFamily="34" charset="0"/>
              </a:rPr>
              <a:t>Certificate of Completion</a:t>
            </a:r>
            <a:endParaRPr lang="en-US">
              <a:latin typeface="+mj-lt"/>
            </a:endParaRPr>
          </a:p>
        </p:txBody>
      </p:sp>
      <p:sp>
        <p:nvSpPr>
          <p:cNvPr id="3" name="Content Placeholder 2">
            <a:extLst>
              <a:ext uri="{FF2B5EF4-FFF2-40B4-BE49-F238E27FC236}">
                <a16:creationId xmlns:a16="http://schemas.microsoft.com/office/drawing/2014/main" id="{858029A1-038D-91D7-4604-A5C567CF2FD2}"/>
              </a:ext>
            </a:extLst>
          </p:cNvPr>
          <p:cNvSpPr>
            <a:spLocks noGrp="1"/>
          </p:cNvSpPr>
          <p:nvPr>
            <p:ph idx="1"/>
          </p:nvPr>
        </p:nvSpPr>
        <p:spPr/>
        <p:txBody>
          <a:bodyPr/>
          <a:lstStyle/>
          <a:p>
            <a:pPr marL="0" indent="0">
              <a:buNone/>
            </a:pPr>
            <a:r>
              <a:rPr lang="en-US" sz="2800" dirty="0">
                <a:latin typeface="+mn-lt"/>
                <a:cs typeface="Arial" panose="020B0604020202020204" pitchFamily="34" charset="0"/>
              </a:rPr>
              <a:t>Thank you for completing this module provided by the KDE.  </a:t>
            </a:r>
          </a:p>
          <a:p>
            <a:endParaRPr lang="en-US" sz="2800" dirty="0">
              <a:latin typeface="+mn-lt"/>
              <a:cs typeface="Arial" panose="020B0604020202020204" pitchFamily="34" charset="0"/>
            </a:endParaRPr>
          </a:p>
          <a:p>
            <a:pPr marL="0" indent="0">
              <a:buNone/>
            </a:pPr>
            <a:r>
              <a:rPr lang="en-US" sz="2800" dirty="0">
                <a:latin typeface="+mn-lt"/>
                <a:cs typeface="Arial" panose="020B0604020202020204" pitchFamily="34" charset="0"/>
              </a:rPr>
              <a:t>Please use the link below to obtain your certificate of completion.</a:t>
            </a:r>
          </a:p>
          <a:p>
            <a:endParaRPr lang="en-US" sz="2800" dirty="0">
              <a:latin typeface="+mn-lt"/>
              <a:cs typeface="Arial" panose="020B0604020202020204" pitchFamily="34" charset="0"/>
            </a:endParaRPr>
          </a:p>
          <a:p>
            <a:pPr marL="0" indent="0">
              <a:buNone/>
            </a:pPr>
            <a:r>
              <a:rPr lang="en-US" sz="2800" dirty="0">
                <a:latin typeface="+mn-lt"/>
                <a:cs typeface="Arial" panose="020B0604020202020204" pitchFamily="34" charset="0"/>
                <a:hlinkClick r:id="rId3"/>
              </a:rPr>
              <a:t>Kentucky Department of Education Professional Learning Modules</a:t>
            </a:r>
            <a:endParaRPr lang="en-US" sz="2800" dirty="0">
              <a:latin typeface="+mn-lt"/>
              <a:cs typeface="Arial" panose="020B0604020202020204" pitchFamily="34" charset="0"/>
            </a:endParaRPr>
          </a:p>
          <a:p>
            <a:pPr marL="0" indent="0">
              <a:buNone/>
            </a:pPr>
            <a:endParaRPr lang="en-US" sz="1200" b="0" i="1" u="none" strike="noStrike" dirty="0">
              <a:solidFill>
                <a:srgbClr val="000000"/>
              </a:solidFill>
              <a:effectLst/>
              <a:latin typeface="+mn-lt"/>
              <a:cs typeface="Arial" panose="020B0604020202020204" pitchFamily="34" charset="0"/>
            </a:endParaRPr>
          </a:p>
          <a:p>
            <a:pPr marL="0" indent="0">
              <a:buNone/>
            </a:pPr>
            <a:endParaRPr lang="en-US" sz="1200" i="1" dirty="0">
              <a:solidFill>
                <a:srgbClr val="000000"/>
              </a:solidFill>
              <a:latin typeface="+mn-lt"/>
              <a:cs typeface="Arial" panose="020B0604020202020204" pitchFamily="34" charset="0"/>
            </a:endParaRPr>
          </a:p>
          <a:p>
            <a:pPr marL="0" indent="0">
              <a:buNone/>
            </a:pPr>
            <a:r>
              <a:rPr lang="en-US" sz="1200" b="0" i="1" u="none" strike="noStrike" dirty="0">
                <a:solidFill>
                  <a:srgbClr val="000000"/>
                </a:solidFill>
                <a:effectLst/>
                <a:latin typeface="+mn-lt"/>
                <a:cs typeface="Arial" panose="020B0604020202020204" pitchFamily="34" charset="0"/>
              </a:rPr>
              <a:t>Educators can use the PLBB to find learning sessions, and it is the local school district who determines if they are acceptable for credit based on their district policies.</a:t>
            </a:r>
            <a:r>
              <a:rPr lang="en-US" sz="1200" b="0" i="1" u="none" strike="noStrike" dirty="0">
                <a:solidFill>
                  <a:srgbClr val="1F497D"/>
                </a:solidFill>
                <a:effectLst/>
                <a:latin typeface="+mn-lt"/>
                <a:cs typeface="Arial" panose="020B0604020202020204" pitchFamily="34" charset="0"/>
              </a:rPr>
              <a:t> </a:t>
            </a:r>
            <a:r>
              <a:rPr lang="en-US" sz="1200" b="0" i="1" u="none" strike="noStrike" dirty="0">
                <a:solidFill>
                  <a:srgbClr val="000000"/>
                </a:solidFill>
                <a:effectLst/>
                <a:latin typeface="+mn-lt"/>
                <a:cs typeface="Arial" panose="020B0604020202020204" pitchFamily="34" charset="0"/>
              </a:rPr>
              <a:t>See 704 KAR 3:035 for more details.  </a:t>
            </a:r>
            <a:endParaRPr lang="en-US" sz="1200" b="0" i="1" dirty="0">
              <a:effectLst/>
              <a:latin typeface="+mn-lt"/>
              <a:cs typeface="Arial" panose="020B0604020202020204" pitchFamily="34" charset="0"/>
            </a:endParaRPr>
          </a:p>
          <a:p>
            <a:pPr marL="0" indent="0">
              <a:buNone/>
            </a:pPr>
            <a:endParaRPr lang="en-US" dirty="0">
              <a:latin typeface="+mn-lt"/>
            </a:endParaRPr>
          </a:p>
        </p:txBody>
      </p:sp>
    </p:spTree>
    <p:extLst>
      <p:ext uri="{BB962C8B-B14F-4D97-AF65-F5344CB8AC3E}">
        <p14:creationId xmlns:p14="http://schemas.microsoft.com/office/powerpoint/2010/main" val="638699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 name="Freeform: Shape 50">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2" name="Freeform: Shape 51">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0B4E98C-BE14-6924-9EF5-7DAE0781906E}"/>
              </a:ext>
            </a:extLst>
          </p:cNvPr>
          <p:cNvSpPr>
            <a:spLocks noGrp="1"/>
          </p:cNvSpPr>
          <p:nvPr>
            <p:ph type="title"/>
          </p:nvPr>
        </p:nvSpPr>
        <p:spPr>
          <a:xfrm>
            <a:off x="621792" y="1161288"/>
            <a:ext cx="3602736" cy="4526280"/>
          </a:xfrm>
        </p:spPr>
        <p:txBody>
          <a:bodyPr>
            <a:normAutofit/>
          </a:bodyPr>
          <a:lstStyle/>
          <a:p>
            <a:r>
              <a:rPr lang="en-US" sz="4000">
                <a:latin typeface="Franklin Gothic Medium"/>
              </a:rPr>
              <a:t>Phenomena are NOT…</a:t>
            </a:r>
          </a:p>
        </p:txBody>
      </p:sp>
      <p:sp>
        <p:nvSpPr>
          <p:cNvPr id="53" name="Rectangle 52">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Content Placeholder 6">
            <a:extLst>
              <a:ext uri="{FF2B5EF4-FFF2-40B4-BE49-F238E27FC236}">
                <a16:creationId xmlns:a16="http://schemas.microsoft.com/office/drawing/2014/main" id="{DC108871-16A7-B14F-D69E-85FBE6EE667D}"/>
              </a:ext>
            </a:extLst>
          </p:cNvPr>
          <p:cNvSpPr>
            <a:spLocks noGrp="1"/>
          </p:cNvSpPr>
          <p:nvPr>
            <p:ph idx="1"/>
          </p:nvPr>
        </p:nvSpPr>
        <p:spPr>
          <a:xfrm>
            <a:off x="5097295" y="359923"/>
            <a:ext cx="6663446" cy="6215975"/>
          </a:xfrm>
        </p:spPr>
        <p:txBody>
          <a:bodyPr anchor="ctr">
            <a:normAutofit/>
          </a:bodyPr>
          <a:lstStyle/>
          <a:p>
            <a:r>
              <a:rPr lang="en-US" sz="2000">
                <a:latin typeface="+mn-lt"/>
              </a:rPr>
              <a:t>broad science </a:t>
            </a:r>
            <a:r>
              <a:rPr lang="en-US" sz="2000" b="1" i="1">
                <a:latin typeface="+mn-lt"/>
              </a:rPr>
              <a:t>topics, processes </a:t>
            </a:r>
            <a:r>
              <a:rPr lang="en-US" sz="2000">
                <a:latin typeface="+mn-lt"/>
              </a:rPr>
              <a:t>or </a:t>
            </a:r>
            <a:r>
              <a:rPr lang="en-US" sz="2000" b="1" i="1">
                <a:latin typeface="+mn-lt"/>
              </a:rPr>
              <a:t>concepts.</a:t>
            </a:r>
            <a:r>
              <a:rPr lang="en-US" sz="2000">
                <a:latin typeface="+mn-lt"/>
              </a:rPr>
              <a:t> </a:t>
            </a:r>
          </a:p>
          <a:p>
            <a:r>
              <a:rPr lang="en-US" sz="2000">
                <a:latin typeface="+mn-lt"/>
              </a:rPr>
              <a:t>only disciplinary core ideas or </a:t>
            </a:r>
            <a:r>
              <a:rPr lang="en-US" sz="2000" b="1" i="1">
                <a:latin typeface="+mn-lt"/>
              </a:rPr>
              <a:t>facts</a:t>
            </a:r>
            <a:r>
              <a:rPr lang="en-US" sz="2000">
                <a:latin typeface="+mn-lt"/>
              </a:rPr>
              <a:t>. </a:t>
            </a:r>
          </a:p>
          <a:p>
            <a:r>
              <a:rPr lang="en-US" sz="2000">
                <a:latin typeface="+mn-lt"/>
              </a:rPr>
              <a:t>something that you can explain right away or just </a:t>
            </a:r>
            <a:r>
              <a:rPr lang="en-US" sz="2000" b="1" i="1">
                <a:latin typeface="+mn-lt"/>
              </a:rPr>
              <a:t>easily look up the answer </a:t>
            </a:r>
            <a:r>
              <a:rPr lang="en-US" sz="2000">
                <a:latin typeface="+mn-lt"/>
              </a:rPr>
              <a:t>to without engaging in the three dimensions of science. </a:t>
            </a:r>
          </a:p>
          <a:p>
            <a:r>
              <a:rPr lang="en-US" sz="2000">
                <a:latin typeface="+mn-lt"/>
              </a:rPr>
              <a:t>something used only at the beginning </a:t>
            </a:r>
            <a:r>
              <a:rPr lang="en-US" sz="2000" b="1" i="1">
                <a:latin typeface="+mn-lt"/>
              </a:rPr>
              <a:t>just to grab student interest</a:t>
            </a:r>
            <a:r>
              <a:rPr lang="en-US" sz="2000">
                <a:latin typeface="+mn-lt"/>
              </a:rPr>
              <a:t>, then something else is the focus of the lesson learning. </a:t>
            </a:r>
          </a:p>
          <a:p>
            <a:r>
              <a:rPr lang="en-US" sz="2000">
                <a:latin typeface="+mn-lt"/>
              </a:rPr>
              <a:t>something presented </a:t>
            </a:r>
            <a:r>
              <a:rPr lang="en-US" sz="2000" b="1" i="1">
                <a:latin typeface="+mn-lt"/>
              </a:rPr>
              <a:t>at the end of learning</a:t>
            </a:r>
            <a:r>
              <a:rPr lang="en-US" sz="2000">
                <a:latin typeface="+mn-lt"/>
              </a:rPr>
              <a:t> for students to apply their content learning to.  </a:t>
            </a:r>
          </a:p>
          <a:p>
            <a:r>
              <a:rPr lang="en-US" sz="2000">
                <a:latin typeface="+mn-lt"/>
              </a:rPr>
              <a:t>something presented </a:t>
            </a:r>
            <a:r>
              <a:rPr lang="en-US" sz="2000" b="1" i="1">
                <a:latin typeface="+mn-lt"/>
              </a:rPr>
              <a:t>at the beginning and then returned to at the end</a:t>
            </a:r>
            <a:r>
              <a:rPr lang="en-US" sz="2000">
                <a:latin typeface="+mn-lt"/>
              </a:rPr>
              <a:t>, with the middle not actually connected to the phenomenon.  </a:t>
            </a:r>
            <a:endParaRPr lang="en-US" sz="1700">
              <a:latin typeface="+mn-lt"/>
            </a:endParaRPr>
          </a:p>
        </p:txBody>
      </p:sp>
      <p:pic>
        <p:nvPicPr>
          <p:cNvPr id="3" name="Picture 2">
            <a:extLst>
              <a:ext uri="{FF2B5EF4-FFF2-40B4-BE49-F238E27FC236}">
                <a16:creationId xmlns:a16="http://schemas.microsoft.com/office/drawing/2014/main" id="{1D83D1AF-3D6B-43C6-AEE8-F1BE86CCFA0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822372" y="6351753"/>
            <a:ext cx="2216776" cy="431532"/>
          </a:xfrm>
          <a:prstGeom prst="rect">
            <a:avLst/>
          </a:prstGeom>
        </p:spPr>
      </p:pic>
    </p:spTree>
    <p:extLst>
      <p:ext uri="{BB962C8B-B14F-4D97-AF65-F5344CB8AC3E}">
        <p14:creationId xmlns:p14="http://schemas.microsoft.com/office/powerpoint/2010/main" val="643187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45D67F9-8275-1FCA-404D-A4E47DA3BB3E}"/>
              </a:ext>
            </a:extLst>
          </p:cNvPr>
          <p:cNvSpPr txBox="1">
            <a:spLocks noGrp="1"/>
          </p:cNvSpPr>
          <p:nvPr>
            <p:ph type="title" idx="4294967295"/>
          </p:nvPr>
        </p:nvSpPr>
        <p:spPr>
          <a:xfrm>
            <a:off x="609599" y="1555532"/>
            <a:ext cx="6312874" cy="17026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rgbClr val="007780"/>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dirty="0">
                <a:ln>
                  <a:noFill/>
                </a:ln>
                <a:solidFill>
                  <a:schemeClr val="tx1"/>
                </a:solidFill>
                <a:effectLst/>
                <a:uLnTx/>
                <a:uFillTx/>
                <a:latin typeface="+mj-lt"/>
                <a:ea typeface="+mj-ea"/>
                <a:cs typeface="+mj-cs"/>
              </a:rPr>
              <a:t>Anchoring Phenomena Descriptors Resource</a:t>
            </a:r>
          </a:p>
        </p:txBody>
      </p:sp>
      <p:pic>
        <p:nvPicPr>
          <p:cNvPr id="5" name="Picture 4">
            <a:extLst>
              <a:ext uri="{FF2B5EF4-FFF2-40B4-BE49-F238E27FC236}">
                <a16:creationId xmlns:a16="http://schemas.microsoft.com/office/drawing/2014/main" id="{11574909-89D6-6FCC-E203-23A3832E142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59515" y="192596"/>
            <a:ext cx="3795742" cy="5365006"/>
          </a:xfrm>
          <a:prstGeom prst="rect">
            <a:avLst/>
          </a:prstGeom>
          <a:ln>
            <a:solidFill>
              <a:schemeClr val="tx1">
                <a:alpha val="80000"/>
              </a:schemeClr>
            </a:solidFill>
          </a:ln>
        </p:spPr>
      </p:pic>
      <p:sp>
        <p:nvSpPr>
          <p:cNvPr id="6" name="TextBox 5">
            <a:extLst>
              <a:ext uri="{FF2B5EF4-FFF2-40B4-BE49-F238E27FC236}">
                <a16:creationId xmlns:a16="http://schemas.microsoft.com/office/drawing/2014/main" id="{A0BF429F-C502-9425-A589-96093E345019}"/>
              </a:ext>
            </a:extLst>
          </p:cNvPr>
          <p:cNvSpPr txBox="1"/>
          <p:nvPr/>
        </p:nvSpPr>
        <p:spPr>
          <a:xfrm>
            <a:off x="1018161" y="3429000"/>
            <a:ext cx="5217269" cy="861774"/>
          </a:xfrm>
          <a:prstGeom prst="rect">
            <a:avLst/>
          </a:prstGeom>
          <a:noFill/>
        </p:spPr>
        <p:txBody>
          <a:bodyPr wrap="square" rtlCol="0">
            <a:spAutoFit/>
          </a:bodyPr>
          <a:lstStyle/>
          <a:p>
            <a:pPr algn="ctr"/>
            <a:r>
              <a:rPr lang="en-US" sz="2500">
                <a:hlinkClick r:id="rId4"/>
              </a:rPr>
              <a:t>Kentucky Department of Education (KDE) Anchoring Phenomena Poster</a:t>
            </a:r>
            <a:endParaRPr lang="en-US" sz="2500"/>
          </a:p>
        </p:txBody>
      </p:sp>
    </p:spTree>
    <p:extLst>
      <p:ext uri="{BB962C8B-B14F-4D97-AF65-F5344CB8AC3E}">
        <p14:creationId xmlns:p14="http://schemas.microsoft.com/office/powerpoint/2010/main" val="1358546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13265-BF8D-3791-26BA-D7DF40DEEA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FE7C6A-12BD-99B9-2199-22318285D4E6}"/>
              </a:ext>
            </a:extLst>
          </p:cNvPr>
          <p:cNvSpPr>
            <a:spLocks noGrp="1"/>
          </p:cNvSpPr>
          <p:nvPr>
            <p:ph type="title"/>
          </p:nvPr>
        </p:nvSpPr>
        <p:spPr>
          <a:xfrm>
            <a:off x="621382" y="328139"/>
            <a:ext cx="10515600" cy="1325563"/>
          </a:xfrm>
        </p:spPr>
        <p:txBody>
          <a:bodyPr/>
          <a:lstStyle/>
          <a:p>
            <a:r>
              <a:rPr lang="en-US">
                <a:latin typeface="Franklin Gothic Medium"/>
              </a:rPr>
              <a:t>Phenomena</a:t>
            </a:r>
          </a:p>
        </p:txBody>
      </p:sp>
      <p:sp>
        <p:nvSpPr>
          <p:cNvPr id="6" name="Rectangle 5">
            <a:extLst>
              <a:ext uri="{FF2B5EF4-FFF2-40B4-BE49-F238E27FC236}">
                <a16:creationId xmlns:a16="http://schemas.microsoft.com/office/drawing/2014/main" id="{6418B9DF-B5FB-7FEB-1C32-40D32183C0C2}"/>
              </a:ext>
              <a:ext uri="{C183D7F6-B498-43B3-948B-1728B52AA6E4}">
                <adec:decorative xmlns:adec="http://schemas.microsoft.com/office/drawing/2017/decorative" val="1"/>
              </a:ext>
            </a:extLst>
          </p:cNvPr>
          <p:cNvSpPr/>
          <p:nvPr/>
        </p:nvSpPr>
        <p:spPr>
          <a:xfrm>
            <a:off x="8416406" y="3371849"/>
            <a:ext cx="2826668" cy="192405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10BD8E6-4A92-32EE-2CB1-79741D7538CB}"/>
              </a:ext>
            </a:extLst>
          </p:cNvPr>
          <p:cNvSpPr>
            <a:spLocks noGrp="1"/>
          </p:cNvSpPr>
          <p:nvPr>
            <p:ph idx="1"/>
          </p:nvPr>
        </p:nvSpPr>
        <p:spPr>
          <a:xfrm>
            <a:off x="623455" y="1408217"/>
            <a:ext cx="7576133" cy="4212518"/>
          </a:xfrm>
        </p:spPr>
        <p:txBody>
          <a:bodyPr>
            <a:normAutofit/>
          </a:bodyPr>
          <a:lstStyle/>
          <a:p>
            <a:pPr marL="0" indent="0">
              <a:lnSpc>
                <a:spcPct val="100000"/>
              </a:lnSpc>
              <a:buNone/>
            </a:pPr>
            <a:r>
              <a:rPr lang="en-US" u="sng">
                <a:latin typeface="+mn-lt"/>
              </a:rPr>
              <a:t>Select the phenomenon:</a:t>
            </a:r>
          </a:p>
          <a:p>
            <a:pPr marL="514350" indent="-514350">
              <a:lnSpc>
                <a:spcPct val="100000"/>
              </a:lnSpc>
              <a:buAutoNum type="arabicPeriod"/>
            </a:pPr>
            <a:r>
              <a:rPr lang="en-US">
                <a:latin typeface="+mn-lt"/>
              </a:rPr>
              <a:t>Magnetic forces decrease as the distance between objects increase. </a:t>
            </a:r>
          </a:p>
          <a:p>
            <a:pPr marL="514350" indent="-514350">
              <a:buAutoNum type="arabicPeriod"/>
            </a:pPr>
            <a:r>
              <a:rPr lang="en-US">
                <a:latin typeface="+mn-lt"/>
              </a:rPr>
              <a:t>How do magnetic forces work?</a:t>
            </a:r>
          </a:p>
          <a:p>
            <a:pPr marL="514350" indent="-514350">
              <a:buAutoNum type="arabicPeriod"/>
            </a:pPr>
            <a:r>
              <a:rPr lang="en-US">
                <a:latin typeface="+mn-lt"/>
              </a:rPr>
              <a:t>Iron fillings that are close to the magnet stick to the magnet; the fillings farther away align in a pattern but do not stick to the magnet. </a:t>
            </a:r>
          </a:p>
          <a:p>
            <a:pPr marL="514350" indent="-514350">
              <a:buAutoNum type="arabicPeriod"/>
            </a:pPr>
            <a:r>
              <a:rPr lang="en-US">
                <a:latin typeface="+mn-lt"/>
              </a:rPr>
              <a:t>Why did the iron fillings form this pattern?</a:t>
            </a:r>
          </a:p>
          <a:p>
            <a:pPr marL="514350" indent="-514350">
              <a:buAutoNum type="arabicPeriod"/>
            </a:pPr>
            <a:endParaRPr lang="en-US"/>
          </a:p>
        </p:txBody>
      </p:sp>
      <p:pic>
        <p:nvPicPr>
          <p:cNvPr id="7" name="Picture 6">
            <a:extLst>
              <a:ext uri="{FF2B5EF4-FFF2-40B4-BE49-F238E27FC236}">
                <a16:creationId xmlns:a16="http://schemas.microsoft.com/office/drawing/2014/main" id="{1440F058-3E1F-468E-0060-85A6CA91284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416406" y="828077"/>
            <a:ext cx="2720576" cy="2133785"/>
          </a:xfrm>
          <a:prstGeom prst="rect">
            <a:avLst/>
          </a:prstGeom>
        </p:spPr>
      </p:pic>
      <p:sp>
        <p:nvSpPr>
          <p:cNvPr id="5" name="TextBox 4">
            <a:extLst>
              <a:ext uri="{FF2B5EF4-FFF2-40B4-BE49-F238E27FC236}">
                <a16:creationId xmlns:a16="http://schemas.microsoft.com/office/drawing/2014/main" id="{CE248DD9-251B-009F-371B-EFAA7B2D3FF6}"/>
              </a:ext>
            </a:extLst>
          </p:cNvPr>
          <p:cNvSpPr txBox="1"/>
          <p:nvPr/>
        </p:nvSpPr>
        <p:spPr>
          <a:xfrm>
            <a:off x="8739316" y="3641376"/>
            <a:ext cx="2720576" cy="1384995"/>
          </a:xfrm>
          <a:prstGeom prst="rect">
            <a:avLst/>
          </a:prstGeom>
          <a:noFill/>
        </p:spPr>
        <p:txBody>
          <a:bodyPr wrap="square">
            <a:spAutoFit/>
          </a:bodyPr>
          <a:lstStyle/>
          <a:p>
            <a:r>
              <a:rPr lang="en-US" sz="2800">
                <a:solidFill>
                  <a:schemeClr val="tx1"/>
                </a:solidFill>
              </a:rPr>
              <a:t>Which is the phenomenon and why?</a:t>
            </a:r>
            <a:endParaRPr lang="en-US" sz="2800"/>
          </a:p>
        </p:txBody>
      </p:sp>
    </p:spTree>
    <p:extLst>
      <p:ext uri="{BB962C8B-B14F-4D97-AF65-F5344CB8AC3E}">
        <p14:creationId xmlns:p14="http://schemas.microsoft.com/office/powerpoint/2010/main" val="2788597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13265-BF8D-3791-26BA-D7DF40DEEA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FE7C6A-12BD-99B9-2199-22318285D4E6}"/>
              </a:ext>
            </a:extLst>
          </p:cNvPr>
          <p:cNvSpPr>
            <a:spLocks noGrp="1"/>
          </p:cNvSpPr>
          <p:nvPr>
            <p:ph type="title"/>
          </p:nvPr>
        </p:nvSpPr>
        <p:spPr>
          <a:xfrm>
            <a:off x="623455" y="328139"/>
            <a:ext cx="10515600" cy="1325563"/>
          </a:xfrm>
        </p:spPr>
        <p:txBody>
          <a:bodyPr/>
          <a:lstStyle/>
          <a:p>
            <a:r>
              <a:rPr lang="en-US">
                <a:latin typeface="Franklin Gothic Medium"/>
              </a:rPr>
              <a:t>Phenomena (2)</a:t>
            </a:r>
          </a:p>
        </p:txBody>
      </p:sp>
      <p:sp>
        <p:nvSpPr>
          <p:cNvPr id="6" name="Rectangle 5">
            <a:extLst>
              <a:ext uri="{FF2B5EF4-FFF2-40B4-BE49-F238E27FC236}">
                <a16:creationId xmlns:a16="http://schemas.microsoft.com/office/drawing/2014/main" id="{F230CD74-4107-4E52-3029-0EE7C0924B4B}"/>
              </a:ext>
              <a:ext uri="{C183D7F6-B498-43B3-948B-1728B52AA6E4}">
                <adec:decorative xmlns:adec="http://schemas.microsoft.com/office/drawing/2017/decorative" val="1"/>
              </a:ext>
            </a:extLst>
          </p:cNvPr>
          <p:cNvSpPr/>
          <p:nvPr/>
        </p:nvSpPr>
        <p:spPr>
          <a:xfrm>
            <a:off x="8696325" y="3343275"/>
            <a:ext cx="2647950" cy="18288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10BD8E6-4A92-32EE-2CB1-79741D7538CB}"/>
              </a:ext>
            </a:extLst>
          </p:cNvPr>
          <p:cNvSpPr>
            <a:spLocks noGrp="1"/>
          </p:cNvSpPr>
          <p:nvPr>
            <p:ph idx="1"/>
          </p:nvPr>
        </p:nvSpPr>
        <p:spPr>
          <a:xfrm>
            <a:off x="623455" y="1517074"/>
            <a:ext cx="7576133" cy="4212518"/>
          </a:xfrm>
        </p:spPr>
        <p:txBody>
          <a:bodyPr vert="horz" lIns="91440" tIns="45720" rIns="91440" bIns="45720" rtlCol="0" anchor="t">
            <a:normAutofit fontScale="92500" lnSpcReduction="20000"/>
          </a:bodyPr>
          <a:lstStyle/>
          <a:p>
            <a:pPr marL="0" indent="0">
              <a:lnSpc>
                <a:spcPct val="110000"/>
              </a:lnSpc>
              <a:buNone/>
            </a:pPr>
            <a:r>
              <a:rPr lang="en-US" u="sng">
                <a:latin typeface="+mn-lt"/>
              </a:rPr>
              <a:t>Select the phenomenon:</a:t>
            </a:r>
          </a:p>
          <a:p>
            <a:pPr marL="514350" indent="-514350">
              <a:lnSpc>
                <a:spcPct val="110000"/>
              </a:lnSpc>
              <a:buAutoNum type="arabicPeriod"/>
            </a:pPr>
            <a:r>
              <a:rPr lang="en-US">
                <a:latin typeface="+mn-lt"/>
              </a:rPr>
              <a:t>There has been a steady decline of the Orca Whale population from 1960 to today. In the 1990’s there was a 20% decline in the Orca population in Puget Sound. </a:t>
            </a:r>
          </a:p>
          <a:p>
            <a:pPr marL="514350" indent="-514350">
              <a:buAutoNum type="arabicPeriod"/>
            </a:pPr>
            <a:r>
              <a:rPr lang="en-US">
                <a:latin typeface="+mn-lt"/>
              </a:rPr>
              <a:t>What is causing the population of the Orca population to decline?</a:t>
            </a:r>
          </a:p>
          <a:p>
            <a:pPr marL="514350" indent="-514350">
              <a:buAutoNum type="arabicPeriod"/>
            </a:pPr>
            <a:r>
              <a:rPr lang="en-US">
                <a:latin typeface="+mn-lt"/>
              </a:rPr>
              <a:t>The growth of organisms and population increases are limited by access to resources. </a:t>
            </a:r>
          </a:p>
          <a:p>
            <a:pPr marL="514350" indent="-514350">
              <a:buAutoNum type="arabicPeriod"/>
            </a:pPr>
            <a:r>
              <a:rPr lang="en-US">
                <a:latin typeface="+mn-lt"/>
              </a:rPr>
              <a:t>How does food availability affect populations of organisms?</a:t>
            </a:r>
          </a:p>
        </p:txBody>
      </p:sp>
      <p:pic>
        <p:nvPicPr>
          <p:cNvPr id="5" name="Picture 4" descr="Orca whale in ocean with mountain peak in background">
            <a:extLst>
              <a:ext uri="{FF2B5EF4-FFF2-40B4-BE49-F238E27FC236}">
                <a16:creationId xmlns:a16="http://schemas.microsoft.com/office/drawing/2014/main" id="{8BBAB309-24A5-8A3C-B067-9B8CA70313E7}"/>
              </a:ext>
            </a:extLst>
          </p:cNvPr>
          <p:cNvPicPr>
            <a:picLocks noChangeAspect="1"/>
          </p:cNvPicPr>
          <p:nvPr/>
        </p:nvPicPr>
        <p:blipFill>
          <a:blip r:embed="rId3"/>
          <a:stretch>
            <a:fillRect/>
          </a:stretch>
        </p:blipFill>
        <p:spPr>
          <a:xfrm>
            <a:off x="8345819" y="721726"/>
            <a:ext cx="3400335" cy="2125209"/>
          </a:xfrm>
          <a:prstGeom prst="rect">
            <a:avLst/>
          </a:prstGeom>
        </p:spPr>
      </p:pic>
      <p:sp>
        <p:nvSpPr>
          <p:cNvPr id="3" name="TextBox 2">
            <a:extLst>
              <a:ext uri="{FF2B5EF4-FFF2-40B4-BE49-F238E27FC236}">
                <a16:creationId xmlns:a16="http://schemas.microsoft.com/office/drawing/2014/main" id="{EDAC579B-7DFD-9EE8-274D-AD6413FD14EC}"/>
              </a:ext>
            </a:extLst>
          </p:cNvPr>
          <p:cNvSpPr txBox="1"/>
          <p:nvPr/>
        </p:nvSpPr>
        <p:spPr>
          <a:xfrm>
            <a:off x="9004677" y="3501776"/>
            <a:ext cx="2248678" cy="1384995"/>
          </a:xfrm>
          <a:prstGeom prst="rect">
            <a:avLst/>
          </a:prstGeom>
          <a:noFill/>
          <a:ln w="12700">
            <a:noFill/>
          </a:ln>
        </p:spPr>
        <p:txBody>
          <a:bodyPr wrap="square" rtlCol="0">
            <a:spAutoFit/>
          </a:bodyPr>
          <a:lstStyle/>
          <a:p>
            <a:r>
              <a:rPr lang="en-US" sz="2800">
                <a:solidFill>
                  <a:schemeClr val="tx1"/>
                </a:solidFill>
              </a:rPr>
              <a:t>Which is the phenomenon and why?</a:t>
            </a:r>
            <a:endParaRPr lang="en-US" sz="2800"/>
          </a:p>
        </p:txBody>
      </p:sp>
    </p:spTree>
    <p:extLst>
      <p:ext uri="{BB962C8B-B14F-4D97-AF65-F5344CB8AC3E}">
        <p14:creationId xmlns:p14="http://schemas.microsoft.com/office/powerpoint/2010/main" val="2760815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BB3F4-DAC3-9F4E-06F5-CE56BEEA03F9}"/>
              </a:ext>
              <a:ext uri="{C183D7F6-B498-43B3-948B-1728B52AA6E4}">
                <adec:decorative xmlns:adec="http://schemas.microsoft.com/office/drawing/2017/decorative" val="0"/>
              </a:ext>
            </a:extLst>
          </p:cNvPr>
          <p:cNvSpPr>
            <a:spLocks noGrp="1"/>
          </p:cNvSpPr>
          <p:nvPr>
            <p:ph type="title"/>
          </p:nvPr>
        </p:nvSpPr>
        <p:spPr>
          <a:xfrm>
            <a:off x="756920" y="289750"/>
            <a:ext cx="11252200" cy="1325563"/>
          </a:xfrm>
        </p:spPr>
        <p:txBody>
          <a:bodyPr>
            <a:normAutofit/>
          </a:bodyPr>
          <a:lstStyle/>
          <a:p>
            <a:r>
              <a:rPr lang="en-US">
                <a:latin typeface="+mj-lt"/>
                <a:cs typeface="Arial"/>
              </a:rPr>
              <a:t>Module Goals</a:t>
            </a:r>
          </a:p>
        </p:txBody>
      </p:sp>
      <p:sp>
        <p:nvSpPr>
          <p:cNvPr id="3" name="Content Placeholder 2">
            <a:extLst>
              <a:ext uri="{FF2B5EF4-FFF2-40B4-BE49-F238E27FC236}">
                <a16:creationId xmlns:a16="http://schemas.microsoft.com/office/drawing/2014/main" id="{C4D94620-346D-96C1-9D99-CAA49943CC12}"/>
              </a:ext>
            </a:extLst>
          </p:cNvPr>
          <p:cNvSpPr>
            <a:spLocks noGrp="1"/>
          </p:cNvSpPr>
          <p:nvPr>
            <p:ph idx="1"/>
          </p:nvPr>
        </p:nvSpPr>
        <p:spPr>
          <a:xfrm>
            <a:off x="822959" y="1316736"/>
            <a:ext cx="10939549" cy="2128139"/>
          </a:xfrm>
        </p:spPr>
        <p:txBody>
          <a:bodyPr vert="horz" lIns="91440" tIns="45720" rIns="91440" bIns="45720" rtlCol="0" anchor="t">
            <a:noAutofit/>
          </a:bodyPr>
          <a:lstStyle/>
          <a:p>
            <a:pPr marL="342900" indent="-342900">
              <a:spcBef>
                <a:spcPts val="0"/>
              </a:spcBef>
              <a:buFont typeface="Arial" panose="020B0604020202020204" pitchFamily="34" charset="0"/>
              <a:buChar char="●"/>
            </a:pPr>
            <a:r>
              <a:rPr lang="en-US" sz="2600" b="1" u="none" strike="noStrike">
                <a:effectLst/>
                <a:latin typeface="+mn-lt"/>
                <a:ea typeface="Calibri" panose="020F0502020204030204" pitchFamily="34" charset="0"/>
              </a:rPr>
              <a:t>Develop</a:t>
            </a:r>
            <a:r>
              <a:rPr lang="en-US" sz="2600" u="none" strike="noStrike">
                <a:effectLst/>
                <a:latin typeface="+mn-lt"/>
                <a:ea typeface="Calibri" panose="020F0502020204030204" pitchFamily="34" charset="0"/>
              </a:rPr>
              <a:t> a working definition and criteria of what is considered phenomena.</a:t>
            </a:r>
            <a:r>
              <a:rPr lang="en-US" sz="2600">
                <a:latin typeface="+mn-lt"/>
                <a:ea typeface="Calibri" panose="020F0502020204030204" pitchFamily="34" charset="0"/>
              </a:rPr>
              <a:t> </a:t>
            </a:r>
            <a:endParaRPr lang="en-US" sz="2600" u="none" strike="noStrike">
              <a:effectLst/>
              <a:latin typeface="+mn-lt"/>
              <a:ea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sz="2600" b="1" u="none" strike="noStrike">
                <a:effectLst/>
                <a:latin typeface="+mn-lt"/>
                <a:ea typeface="Calibri" panose="020F0502020204030204" pitchFamily="34" charset="0"/>
              </a:rPr>
              <a:t>Experience</a:t>
            </a:r>
            <a:r>
              <a:rPr lang="en-US" sz="2600" u="none" strike="noStrike">
                <a:effectLst/>
                <a:latin typeface="+mn-lt"/>
                <a:ea typeface="Calibri" panose="020F0502020204030204" pitchFamily="34" charset="0"/>
              </a:rPr>
              <a:t> how launching an anchoring phenomenon at the beginning of a learning experience can support students in sensemaking. </a:t>
            </a:r>
          </a:p>
          <a:p>
            <a:pPr marL="342900" marR="0" lvl="0" indent="-342900">
              <a:spcBef>
                <a:spcPts val="0"/>
              </a:spcBef>
              <a:spcAft>
                <a:spcPts val="0"/>
              </a:spcAft>
              <a:buFont typeface="Arial" panose="020B0604020202020204" pitchFamily="34" charset="0"/>
              <a:buChar char="●"/>
            </a:pPr>
            <a:r>
              <a:rPr lang="en-US" sz="2600" b="1">
                <a:latin typeface="+mn-lt"/>
                <a:ea typeface="Calibri" panose="020F0502020204030204" pitchFamily="34" charset="0"/>
              </a:rPr>
              <a:t>Explain </a:t>
            </a:r>
            <a:r>
              <a:rPr lang="en-US" sz="2600">
                <a:latin typeface="+mn-lt"/>
                <a:ea typeface="Calibri" panose="020F0502020204030204" pitchFamily="34" charset="0"/>
              </a:rPr>
              <a:t>how utilizing an anchoring phenomenon </a:t>
            </a:r>
            <a:r>
              <a:rPr lang="en-US" sz="2600" dirty="0">
                <a:latin typeface="+mn-lt"/>
                <a:ea typeface="Calibri" panose="020F0502020204030204" pitchFamily="34" charset="0"/>
              </a:rPr>
              <a:t>assists</a:t>
            </a:r>
            <a:r>
              <a:rPr lang="en-US" sz="2600">
                <a:latin typeface="+mn-lt"/>
                <a:ea typeface="Calibri" panose="020F0502020204030204" pitchFamily="34" charset="0"/>
              </a:rPr>
              <a:t> students in growing their science ideas and skills within the context of </a:t>
            </a:r>
            <a:r>
              <a:rPr lang="en-US" sz="2600" i="1">
                <a:latin typeface="+mn-lt"/>
                <a:ea typeface="Calibri" panose="020F0502020204030204" pitchFamily="34" charset="0"/>
              </a:rPr>
              <a:t>Kentucky Academic Standards (KAS) for Science.</a:t>
            </a:r>
          </a:p>
          <a:p>
            <a:pPr marL="342900" marR="0" lvl="0" indent="-342900">
              <a:spcBef>
                <a:spcPts val="0"/>
              </a:spcBef>
              <a:spcAft>
                <a:spcPts val="0"/>
              </a:spcAft>
              <a:buFont typeface="Arial" panose="020B0604020202020204" pitchFamily="34" charset="0"/>
              <a:buChar char="●"/>
            </a:pPr>
            <a:r>
              <a:rPr lang="en-US" sz="2600" b="1" u="none" strike="noStrike">
                <a:effectLst/>
                <a:latin typeface="+mn-lt"/>
                <a:ea typeface="Calibri" panose="020F0502020204030204" pitchFamily="34" charset="0"/>
              </a:rPr>
              <a:t>Analyze</a:t>
            </a:r>
            <a:r>
              <a:rPr lang="en-US" sz="2600" u="none" strike="noStrike">
                <a:effectLst/>
                <a:latin typeface="+mn-lt"/>
                <a:ea typeface="Calibri" panose="020F0502020204030204" pitchFamily="34" charset="0"/>
              </a:rPr>
              <a:t> how a cohesive storyline can be built around an anchoring phenomenon.</a:t>
            </a:r>
            <a:r>
              <a:rPr lang="en-US" sz="2600">
                <a:latin typeface="+mn-lt"/>
                <a:ea typeface="Calibri" panose="020F0502020204030204" pitchFamily="34" charset="0"/>
              </a:rPr>
              <a:t>  </a:t>
            </a:r>
            <a:endParaRPr lang="en-US" sz="2600" u="none" strike="noStrike">
              <a:effectLst/>
              <a:latin typeface="+mn-lt"/>
              <a:ea typeface="Calibri" panose="020F0502020204030204" pitchFamily="34" charset="0"/>
            </a:endParaRPr>
          </a:p>
          <a:p>
            <a:pPr marL="342900" indent="-342900">
              <a:spcBef>
                <a:spcPts val="0"/>
              </a:spcBef>
              <a:buFont typeface="Arial" panose="020B0604020202020204" pitchFamily="34" charset="0"/>
              <a:buChar char="●"/>
            </a:pPr>
            <a:r>
              <a:rPr lang="en-US" sz="2600" b="1">
                <a:latin typeface="+mn-lt"/>
                <a:ea typeface="Calibri" panose="020F0502020204030204" pitchFamily="34" charset="0"/>
              </a:rPr>
              <a:t>Identify</a:t>
            </a:r>
            <a:r>
              <a:rPr lang="en-US" sz="2600">
                <a:latin typeface="+mn-lt"/>
                <a:ea typeface="Calibri" panose="020F0502020204030204" pitchFamily="34" charset="0"/>
              </a:rPr>
              <a:t> and explore local phenomena to make connections and bundle disciplinary core ideas. </a:t>
            </a:r>
          </a:p>
          <a:p>
            <a:pPr marL="342900" indent="-342900">
              <a:spcBef>
                <a:spcPts val="0"/>
              </a:spcBef>
              <a:buFont typeface="Arial" panose="020B0604020202020204" pitchFamily="34" charset="0"/>
              <a:buChar char="●"/>
            </a:pPr>
            <a:endParaRPr lang="en-US" sz="2600">
              <a:highlight>
                <a:srgbClr val="FFFF00"/>
              </a:highlight>
              <a:latin typeface="+mn-lt"/>
              <a:ea typeface="Calibri" panose="020F0502020204030204" pitchFamily="34" charset="0"/>
            </a:endParaRPr>
          </a:p>
          <a:p>
            <a:pPr marL="0" marR="0" lvl="0" indent="0">
              <a:spcBef>
                <a:spcPts val="0"/>
              </a:spcBef>
              <a:spcAft>
                <a:spcPts val="0"/>
              </a:spcAft>
              <a:buNone/>
            </a:pPr>
            <a:endParaRPr lang="en-US" sz="2600" u="none" strike="noStrike">
              <a:effectLst/>
              <a:latin typeface="+mn-lt"/>
              <a:ea typeface="Arial" panose="020B0604020202020204" pitchFamily="34" charset="0"/>
            </a:endParaRPr>
          </a:p>
        </p:txBody>
      </p:sp>
    </p:spTree>
    <p:extLst>
      <p:ext uri="{BB962C8B-B14F-4D97-AF65-F5344CB8AC3E}">
        <p14:creationId xmlns:p14="http://schemas.microsoft.com/office/powerpoint/2010/main" val="2098804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13265-BF8D-3791-26BA-D7DF40DEEA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FE7C6A-12BD-99B9-2199-22318285D4E6}"/>
              </a:ext>
            </a:extLst>
          </p:cNvPr>
          <p:cNvSpPr>
            <a:spLocks noGrp="1"/>
          </p:cNvSpPr>
          <p:nvPr>
            <p:ph type="title"/>
          </p:nvPr>
        </p:nvSpPr>
        <p:spPr>
          <a:xfrm>
            <a:off x="445860" y="288535"/>
            <a:ext cx="10515600" cy="1325563"/>
          </a:xfrm>
        </p:spPr>
        <p:txBody>
          <a:bodyPr/>
          <a:lstStyle/>
          <a:p>
            <a:r>
              <a:rPr lang="en-US">
                <a:latin typeface="+mj-lt"/>
              </a:rPr>
              <a:t>Phenomena (3)</a:t>
            </a:r>
          </a:p>
        </p:txBody>
      </p:sp>
      <p:sp>
        <p:nvSpPr>
          <p:cNvPr id="6" name="Rectangle 5">
            <a:extLst>
              <a:ext uri="{FF2B5EF4-FFF2-40B4-BE49-F238E27FC236}">
                <a16:creationId xmlns:a16="http://schemas.microsoft.com/office/drawing/2014/main" id="{87EA3844-2BCB-1946-4CB3-3B289CDDFAD0}"/>
              </a:ext>
              <a:ext uri="{C183D7F6-B498-43B3-948B-1728B52AA6E4}">
                <adec:decorative xmlns:adec="http://schemas.microsoft.com/office/drawing/2017/decorative" val="1"/>
              </a:ext>
            </a:extLst>
          </p:cNvPr>
          <p:cNvSpPr/>
          <p:nvPr/>
        </p:nvSpPr>
        <p:spPr>
          <a:xfrm>
            <a:off x="8750621" y="3768062"/>
            <a:ext cx="2647950" cy="18288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10BD8E6-4A92-32EE-2CB1-79741D7538CB}"/>
              </a:ext>
            </a:extLst>
          </p:cNvPr>
          <p:cNvSpPr>
            <a:spLocks noGrp="1"/>
          </p:cNvSpPr>
          <p:nvPr>
            <p:ph idx="1"/>
          </p:nvPr>
        </p:nvSpPr>
        <p:spPr>
          <a:xfrm>
            <a:off x="445860" y="1757689"/>
            <a:ext cx="7576133" cy="3617270"/>
          </a:xfrm>
        </p:spPr>
        <p:txBody>
          <a:bodyPr vert="horz" lIns="91440" tIns="45720" rIns="91440" bIns="45720" rtlCol="0" anchor="t">
            <a:normAutofit fontScale="92500" lnSpcReduction="20000"/>
          </a:bodyPr>
          <a:lstStyle/>
          <a:p>
            <a:pPr marL="0" indent="0">
              <a:lnSpc>
                <a:spcPct val="110000"/>
              </a:lnSpc>
              <a:buNone/>
            </a:pPr>
            <a:r>
              <a:rPr lang="en-US" u="sng">
                <a:latin typeface="+mn-lt"/>
              </a:rPr>
              <a:t>Select the phenomenon:</a:t>
            </a:r>
          </a:p>
          <a:p>
            <a:pPr marL="514350" indent="-514350">
              <a:lnSpc>
                <a:spcPct val="110000"/>
              </a:lnSpc>
              <a:buAutoNum type="arabicPeriod"/>
            </a:pPr>
            <a:r>
              <a:rPr lang="en-US">
                <a:latin typeface="+mn-lt"/>
              </a:rPr>
              <a:t>How can sound cause a glass to distort and eventually break?</a:t>
            </a:r>
          </a:p>
          <a:p>
            <a:pPr marL="514350" indent="-514350">
              <a:buAutoNum type="arabicPeriod"/>
            </a:pPr>
            <a:r>
              <a:rPr lang="en-US">
                <a:latin typeface="+mn-lt"/>
                <a:cs typeface="Arial"/>
              </a:rPr>
              <a:t>Waves have energy and can travel through different media.</a:t>
            </a:r>
          </a:p>
          <a:p>
            <a:pPr marL="514350" indent="-514350">
              <a:buAutoNum type="arabicPeriod"/>
            </a:pPr>
            <a:r>
              <a:rPr lang="en-US">
                <a:latin typeface="+mn-lt"/>
              </a:rPr>
              <a:t>How can sounds waves have energy?</a:t>
            </a:r>
          </a:p>
          <a:p>
            <a:pPr marL="514350" indent="-514350">
              <a:buAutoNum type="arabicPeriod"/>
            </a:pPr>
            <a:r>
              <a:rPr lang="en-US">
                <a:latin typeface="+mn-lt"/>
              </a:rPr>
              <a:t>A person with a loud voice made the glass cup move. The glass then broke into several different pieces. </a:t>
            </a:r>
          </a:p>
          <a:p>
            <a:pPr marL="514350" indent="-514350">
              <a:buAutoNum type="arabicPeriod"/>
            </a:pPr>
            <a:endParaRPr lang="en-US"/>
          </a:p>
        </p:txBody>
      </p:sp>
      <p:sp>
        <p:nvSpPr>
          <p:cNvPr id="10" name="TextBox 9">
            <a:extLst>
              <a:ext uri="{FF2B5EF4-FFF2-40B4-BE49-F238E27FC236}">
                <a16:creationId xmlns:a16="http://schemas.microsoft.com/office/drawing/2014/main" id="{217EC798-866E-D176-D987-2F17CE9AC759}"/>
              </a:ext>
            </a:extLst>
          </p:cNvPr>
          <p:cNvSpPr txBox="1"/>
          <p:nvPr/>
        </p:nvSpPr>
        <p:spPr>
          <a:xfrm>
            <a:off x="8485239" y="2518399"/>
            <a:ext cx="3260901" cy="923330"/>
          </a:xfrm>
          <a:prstGeom prst="rect">
            <a:avLst/>
          </a:prstGeom>
          <a:noFill/>
        </p:spPr>
        <p:txBody>
          <a:bodyPr wrap="square" rtlCol="0">
            <a:spAutoFit/>
          </a:bodyPr>
          <a:lstStyle/>
          <a:p>
            <a:r>
              <a:rPr lang="en-US"/>
              <a:t>A </a:t>
            </a:r>
            <a:r>
              <a:rPr lang="en-US">
                <a:hlinkClick r:id="rId3"/>
              </a:rPr>
              <a:t>video</a:t>
            </a:r>
            <a:r>
              <a:rPr lang="en-US"/>
              <a:t> that shows a person breaking a glass with their voice. </a:t>
            </a:r>
          </a:p>
        </p:txBody>
      </p:sp>
      <p:sp>
        <p:nvSpPr>
          <p:cNvPr id="7" name="TextBox 6">
            <a:extLst>
              <a:ext uri="{FF2B5EF4-FFF2-40B4-BE49-F238E27FC236}">
                <a16:creationId xmlns:a16="http://schemas.microsoft.com/office/drawing/2014/main" id="{B80E8EEE-EA4D-342F-A0F9-8C9F28CE418E}"/>
              </a:ext>
            </a:extLst>
          </p:cNvPr>
          <p:cNvSpPr txBox="1"/>
          <p:nvPr/>
        </p:nvSpPr>
        <p:spPr>
          <a:xfrm>
            <a:off x="9033665" y="3989964"/>
            <a:ext cx="2244093" cy="1384995"/>
          </a:xfrm>
          <a:prstGeom prst="rect">
            <a:avLst/>
          </a:prstGeom>
          <a:noFill/>
        </p:spPr>
        <p:txBody>
          <a:bodyPr wrap="square" rtlCol="0">
            <a:spAutoFit/>
          </a:bodyPr>
          <a:lstStyle/>
          <a:p>
            <a:r>
              <a:rPr lang="en-US" sz="2800"/>
              <a:t>Which is the phenomenon and why?</a:t>
            </a:r>
          </a:p>
        </p:txBody>
      </p:sp>
      <p:pic>
        <p:nvPicPr>
          <p:cNvPr id="8" name="Graphic 7">
            <a:extLst>
              <a:ext uri="{FF2B5EF4-FFF2-40B4-BE49-F238E27FC236}">
                <a16:creationId xmlns:a16="http://schemas.microsoft.com/office/drawing/2014/main" id="{521CC9FE-F746-EC95-7515-D61220172901}"/>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33665" y="510438"/>
            <a:ext cx="2007961" cy="2007961"/>
          </a:xfrm>
          <a:prstGeom prst="rect">
            <a:avLst/>
          </a:prstGeom>
        </p:spPr>
      </p:pic>
    </p:spTree>
    <p:extLst>
      <p:ext uri="{BB962C8B-B14F-4D97-AF65-F5344CB8AC3E}">
        <p14:creationId xmlns:p14="http://schemas.microsoft.com/office/powerpoint/2010/main" val="2411441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3EF2A-326A-12CC-7EC7-10C66DDA3305}"/>
              </a:ext>
            </a:extLst>
          </p:cNvPr>
          <p:cNvSpPr>
            <a:spLocks noGrp="1"/>
          </p:cNvSpPr>
          <p:nvPr>
            <p:ph type="title"/>
          </p:nvPr>
        </p:nvSpPr>
        <p:spPr/>
        <p:txBody>
          <a:bodyPr/>
          <a:lstStyle/>
          <a:p>
            <a:r>
              <a:rPr lang="en-US">
                <a:latin typeface="Franklin Gothic Medium"/>
              </a:rPr>
              <a:t>Instructional Time Using Phenomena</a:t>
            </a:r>
          </a:p>
        </p:txBody>
      </p:sp>
      <p:sp>
        <p:nvSpPr>
          <p:cNvPr id="3" name="Content Placeholder 2">
            <a:extLst>
              <a:ext uri="{FF2B5EF4-FFF2-40B4-BE49-F238E27FC236}">
                <a16:creationId xmlns:a16="http://schemas.microsoft.com/office/drawing/2014/main" id="{0631D3FA-373C-4789-5093-D03DF1E13C72}"/>
              </a:ext>
            </a:extLst>
          </p:cNvPr>
          <p:cNvSpPr>
            <a:spLocks noGrp="1"/>
          </p:cNvSpPr>
          <p:nvPr>
            <p:ph idx="1"/>
          </p:nvPr>
        </p:nvSpPr>
        <p:spPr>
          <a:xfrm>
            <a:off x="838200" y="1690688"/>
            <a:ext cx="7208520" cy="4140109"/>
          </a:xfrm>
        </p:spPr>
        <p:txBody>
          <a:bodyPr vert="horz" lIns="91440" tIns="45720" rIns="91440" bIns="45720" rtlCol="0" anchor="t">
            <a:normAutofit fontScale="40000" lnSpcReduction="20000"/>
          </a:bodyPr>
          <a:lstStyle/>
          <a:p>
            <a:pPr marL="0" indent="0">
              <a:buNone/>
            </a:pPr>
            <a:r>
              <a:rPr lang="en-US" sz="5800">
                <a:solidFill>
                  <a:srgbClr val="000000"/>
                </a:solidFill>
                <a:latin typeface="+mn-lt"/>
                <a:cs typeface="Arial" panose="020B0604020202020204" pitchFamily="34" charset="0"/>
              </a:rPr>
              <a:t>This </a:t>
            </a:r>
            <a:r>
              <a:rPr lang="en-US" sz="5800">
                <a:solidFill>
                  <a:srgbClr val="000000"/>
                </a:solidFill>
                <a:latin typeface="+mn-lt"/>
                <a:cs typeface="Arial" panose="020B0604020202020204" pitchFamily="34" charset="0"/>
                <a:hlinkClick r:id="rId3"/>
              </a:rPr>
              <a:t>tool</a:t>
            </a:r>
            <a:r>
              <a:rPr lang="en-US" sz="5800">
                <a:solidFill>
                  <a:srgbClr val="000000"/>
                </a:solidFill>
                <a:latin typeface="+mn-lt"/>
                <a:cs typeface="Arial" panose="020B0604020202020204" pitchFamily="34" charset="0"/>
              </a:rPr>
              <a:t> provided in STEM Teaching Tool #28, “</a:t>
            </a:r>
            <a:r>
              <a:rPr lang="en-US" sz="5800">
                <a:solidFill>
                  <a:srgbClr val="000000"/>
                </a:solidFill>
                <a:latin typeface="+mn-lt"/>
                <a:cs typeface="Arial" panose="020B0604020202020204" pitchFamily="34" charset="0"/>
                <a:hlinkClick r:id="rId4"/>
              </a:rPr>
              <a:t>Qualities of a Good Anchor Phenomenon for a Coherent Sequence of Science Lessons</a:t>
            </a:r>
            <a:r>
              <a:rPr lang="en-US" sz="5800">
                <a:solidFill>
                  <a:srgbClr val="000000"/>
                </a:solidFill>
                <a:latin typeface="+mn-lt"/>
                <a:cs typeface="Arial" panose="020B0604020202020204" pitchFamily="34" charset="0"/>
              </a:rPr>
              <a:t>,” outlines criteria to consider when selecting an anchor phenomena or design problem to fit with the National Research Council “Framework for K-12 Science Education” vision.</a:t>
            </a:r>
          </a:p>
          <a:p>
            <a:endParaRPr lang="en-US" sz="5800">
              <a:solidFill>
                <a:srgbClr val="000000"/>
              </a:solidFill>
              <a:latin typeface="+mn-lt"/>
              <a:cs typeface="Arial" panose="020B0604020202020204" pitchFamily="34" charset="0"/>
            </a:endParaRPr>
          </a:p>
          <a:p>
            <a:pPr marL="0" indent="0">
              <a:buNone/>
            </a:pPr>
            <a:r>
              <a:rPr lang="en-US" sz="5800" u="sng">
                <a:solidFill>
                  <a:srgbClr val="000000"/>
                </a:solidFill>
                <a:latin typeface="+mn-lt"/>
                <a:cs typeface="Arial" panose="020B0604020202020204" pitchFamily="34" charset="0"/>
              </a:rPr>
              <a:t>Questions to consider: </a:t>
            </a:r>
          </a:p>
          <a:p>
            <a:pPr marL="342900" indent="-342900">
              <a:spcAft>
                <a:spcPts val="600"/>
              </a:spcAft>
              <a:buFont typeface="Wingdings" panose="05000000000000000000" pitchFamily="2" charset="2"/>
              <a:buChar char="Ø"/>
            </a:pPr>
            <a:r>
              <a:rPr lang="en-US" sz="5800">
                <a:solidFill>
                  <a:schemeClr val="tx1"/>
                </a:solidFill>
                <a:latin typeface="+mn-lt"/>
              </a:rPr>
              <a:t>How might the experience we just engaged in address the criteria found in this tool? </a:t>
            </a:r>
            <a:endParaRPr lang="en-US" sz="5800">
              <a:solidFill>
                <a:schemeClr val="tx1"/>
              </a:solidFill>
              <a:latin typeface="+mn-lt"/>
              <a:cs typeface="Arial" panose="020B0604020202020204" pitchFamily="34" charset="0"/>
            </a:endParaRPr>
          </a:p>
          <a:p>
            <a:pPr marL="342900" indent="-342900">
              <a:spcAft>
                <a:spcPts val="600"/>
              </a:spcAft>
              <a:buFont typeface="Wingdings" panose="05000000000000000000" pitchFamily="2" charset="2"/>
              <a:buChar char="Ø"/>
            </a:pPr>
            <a:r>
              <a:rPr lang="en-US" sz="5800">
                <a:solidFill>
                  <a:schemeClr val="tx1"/>
                </a:solidFill>
                <a:latin typeface="+mn-lt"/>
                <a:cs typeface="Arial" panose="020B0604020202020204" pitchFamily="34" charset="0"/>
              </a:rPr>
              <a:t>How might this tool be supportive while planning and evaluating your science resource?</a:t>
            </a:r>
          </a:p>
          <a:p>
            <a:pPr marL="0" indent="0">
              <a:buNone/>
            </a:pPr>
            <a:r>
              <a:rPr lang="en-US">
                <a:latin typeface="+mn-lt"/>
                <a:cs typeface="Arial"/>
              </a:rPr>
              <a:t> </a:t>
            </a:r>
          </a:p>
        </p:txBody>
      </p:sp>
      <p:pic>
        <p:nvPicPr>
          <p:cNvPr id="4" name="Picture 3">
            <a:hlinkClick r:id="rId3"/>
            <a:extLst>
              <a:ext uri="{FF2B5EF4-FFF2-40B4-BE49-F238E27FC236}">
                <a16:creationId xmlns:a16="http://schemas.microsoft.com/office/drawing/2014/main" id="{4A7056B5-285F-04A5-38AE-9D84538E6C2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429201" y="1506311"/>
            <a:ext cx="3088544" cy="3970318"/>
          </a:xfrm>
          <a:prstGeom prst="rect">
            <a:avLst/>
          </a:prstGeom>
          <a:ln w="19050">
            <a:solidFill>
              <a:schemeClr val="tx1"/>
            </a:solidFill>
          </a:ln>
        </p:spPr>
      </p:pic>
    </p:spTree>
    <p:extLst>
      <p:ext uri="{BB962C8B-B14F-4D97-AF65-F5344CB8AC3E}">
        <p14:creationId xmlns:p14="http://schemas.microsoft.com/office/powerpoint/2010/main" val="13426933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93AFA-8354-2AA2-F242-3C1EFE5CF5B3}"/>
              </a:ext>
            </a:extLst>
          </p:cNvPr>
          <p:cNvSpPr>
            <a:spLocks noGrp="1"/>
          </p:cNvSpPr>
          <p:nvPr>
            <p:ph type="title"/>
          </p:nvPr>
        </p:nvSpPr>
        <p:spPr>
          <a:xfrm>
            <a:off x="750651" y="8732"/>
            <a:ext cx="10515600" cy="1325563"/>
          </a:xfrm>
        </p:spPr>
        <p:txBody>
          <a:bodyPr/>
          <a:lstStyle/>
          <a:p>
            <a:r>
              <a:rPr lang="en-US">
                <a:latin typeface="+mj-lt"/>
              </a:rPr>
              <a:t>Less Like…More Like…</a:t>
            </a:r>
          </a:p>
        </p:txBody>
      </p:sp>
      <p:graphicFrame>
        <p:nvGraphicFramePr>
          <p:cNvPr id="8" name="Table 7">
            <a:extLst>
              <a:ext uri="{FF2B5EF4-FFF2-40B4-BE49-F238E27FC236}">
                <a16:creationId xmlns:a16="http://schemas.microsoft.com/office/drawing/2014/main" id="{5D5004C2-69E8-9707-2D3A-E489E0D79FDB}"/>
              </a:ext>
            </a:extLst>
          </p:cNvPr>
          <p:cNvGraphicFramePr>
            <a:graphicFrameLocks noGrp="1"/>
          </p:cNvGraphicFramePr>
          <p:nvPr>
            <p:extLst>
              <p:ext uri="{D42A27DB-BD31-4B8C-83A1-F6EECF244321}">
                <p14:modId xmlns:p14="http://schemas.microsoft.com/office/powerpoint/2010/main" val="1665392525"/>
              </p:ext>
            </p:extLst>
          </p:nvPr>
        </p:nvGraphicFramePr>
        <p:xfrm>
          <a:off x="750651" y="1359600"/>
          <a:ext cx="10922540" cy="4227968"/>
        </p:xfrm>
        <a:graphic>
          <a:graphicData uri="http://schemas.openxmlformats.org/drawingml/2006/table">
            <a:tbl>
              <a:tblPr firstRow="1" bandRow="1">
                <a:tableStyleId>{5940675A-B579-460E-94D1-54222C63F5DA}</a:tableStyleId>
              </a:tblPr>
              <a:tblGrid>
                <a:gridCol w="5461270">
                  <a:extLst>
                    <a:ext uri="{9D8B030D-6E8A-4147-A177-3AD203B41FA5}">
                      <a16:colId xmlns:a16="http://schemas.microsoft.com/office/drawing/2014/main" val="1030803782"/>
                    </a:ext>
                  </a:extLst>
                </a:gridCol>
                <a:gridCol w="5461270">
                  <a:extLst>
                    <a:ext uri="{9D8B030D-6E8A-4147-A177-3AD203B41FA5}">
                      <a16:colId xmlns:a16="http://schemas.microsoft.com/office/drawing/2014/main" val="1080867701"/>
                    </a:ext>
                  </a:extLst>
                </a:gridCol>
              </a:tblGrid>
              <a:tr h="478928">
                <a:tc>
                  <a:txBody>
                    <a:bodyPr/>
                    <a:lstStyle/>
                    <a:p>
                      <a:pPr algn="ctr"/>
                      <a:r>
                        <a:rPr lang="en-US" sz="2200" b="1"/>
                        <a:t>Less Like…</a:t>
                      </a:r>
                    </a:p>
                  </a:txBody>
                  <a:tcPr>
                    <a:solidFill>
                      <a:schemeClr val="bg2"/>
                    </a:solidFill>
                  </a:tcPr>
                </a:tc>
                <a:tc>
                  <a:txBody>
                    <a:bodyPr/>
                    <a:lstStyle/>
                    <a:p>
                      <a:pPr algn="ctr"/>
                      <a:r>
                        <a:rPr lang="en-US" sz="2200" b="1"/>
                        <a:t>More Like…</a:t>
                      </a:r>
                    </a:p>
                  </a:txBody>
                  <a:tcPr>
                    <a:solidFill>
                      <a:schemeClr val="bg2"/>
                    </a:solidFill>
                  </a:tcPr>
                </a:tc>
                <a:extLst>
                  <a:ext uri="{0D108BD9-81ED-4DB2-BD59-A6C34878D82A}">
                    <a16:rowId xmlns:a16="http://schemas.microsoft.com/office/drawing/2014/main" val="2247431638"/>
                  </a:ext>
                </a:extLst>
              </a:tr>
              <a:tr h="1660416">
                <a:tc>
                  <a:txBody>
                    <a:bodyPr/>
                    <a:lstStyle/>
                    <a:p>
                      <a:pPr algn="l"/>
                      <a:r>
                        <a:rPr lang="en-US" b="1" u="sng"/>
                        <a:t>Topics, concepts or construction projects </a:t>
                      </a:r>
                    </a:p>
                    <a:p>
                      <a:r>
                        <a:rPr lang="en-US"/>
                        <a:t>Topics (e.g., “photosynthesis”), concepts (e.g., “trees use photosynthesis to grow”) or tasks not explicitly connected to problems to solve (e.g., “build a solar powered phone charger”) are used to focus learning on the materials. </a:t>
                      </a:r>
                    </a:p>
                  </a:txBody>
                  <a:tcPr/>
                </a:tc>
                <a:tc>
                  <a:txBody>
                    <a:bodyPr/>
                    <a:lstStyle/>
                    <a:p>
                      <a:r>
                        <a:rPr lang="en-US" b="1" u="sng"/>
                        <a:t>True phenomena</a:t>
                      </a:r>
                    </a:p>
                    <a:p>
                      <a:r>
                        <a:rPr lang="en-US" b="0" u="none"/>
                        <a:t>Phenomena (e.g., “a tree grows from a tiny seed”) are used to motivate student learning. </a:t>
                      </a:r>
                    </a:p>
                  </a:txBody>
                  <a:tcPr/>
                </a:tc>
                <a:extLst>
                  <a:ext uri="{0D108BD9-81ED-4DB2-BD59-A6C34878D82A}">
                    <a16:rowId xmlns:a16="http://schemas.microsoft.com/office/drawing/2014/main" val="1830323362"/>
                  </a:ext>
                </a:extLst>
              </a:tr>
              <a:tr h="1922587">
                <a:tc>
                  <a:txBody>
                    <a:bodyPr/>
                    <a:lstStyle/>
                    <a:p>
                      <a:pPr algn="l"/>
                      <a:r>
                        <a:rPr lang="en-US" b="1" u="sng"/>
                        <a:t>Phenomena separate from learning </a:t>
                      </a:r>
                    </a:p>
                    <a:p>
                      <a:r>
                        <a:rPr lang="en-US"/>
                        <a:t>Explaining phenomena is not a part of student learning or are presented separately from “learning time” (e.g., used only as a “hook” or engagement tool, used only from enrichment or application after learning, only loosely connected to a disciplinary core idea, etc.).</a:t>
                      </a:r>
                    </a:p>
                  </a:txBody>
                  <a:tcPr/>
                </a:tc>
                <a:tc>
                  <a:txBody>
                    <a:bodyPr/>
                    <a:lstStyle/>
                    <a:p>
                      <a:r>
                        <a:rPr lang="en-US" b="1" u="sng"/>
                        <a:t>Learning through phenomena</a:t>
                      </a:r>
                    </a:p>
                    <a:p>
                      <a:r>
                        <a:rPr lang="en-US"/>
                        <a:t>The purpose and focus of the materials are to support students in making sense of phenomena as they develop and use science and engineering knowledge and practice. The entire instructional sequence drives toward this goal. </a:t>
                      </a:r>
                    </a:p>
                  </a:txBody>
                  <a:tcPr/>
                </a:tc>
                <a:extLst>
                  <a:ext uri="{0D108BD9-81ED-4DB2-BD59-A6C34878D82A}">
                    <a16:rowId xmlns:a16="http://schemas.microsoft.com/office/drawing/2014/main" val="192458136"/>
                  </a:ext>
                </a:extLst>
              </a:tr>
            </a:tbl>
          </a:graphicData>
        </a:graphic>
      </p:graphicFrame>
      <p:sp>
        <p:nvSpPr>
          <p:cNvPr id="10" name="TextBox 9">
            <a:extLst>
              <a:ext uri="{FF2B5EF4-FFF2-40B4-BE49-F238E27FC236}">
                <a16:creationId xmlns:a16="http://schemas.microsoft.com/office/drawing/2014/main" id="{D4371EC0-88EE-38AB-F546-66E9947C5946}"/>
              </a:ext>
            </a:extLst>
          </p:cNvPr>
          <p:cNvSpPr txBox="1"/>
          <p:nvPr/>
        </p:nvSpPr>
        <p:spPr>
          <a:xfrm>
            <a:off x="936024" y="6092773"/>
            <a:ext cx="6098058" cy="5909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1" u="none" strike="noStrike" kern="1200" cap="none" spc="0" normalizeH="0" baseline="0" noProof="0" dirty="0">
                <a:ln>
                  <a:noFill/>
                </a:ln>
                <a:solidFill>
                  <a:schemeClr val="bg1"/>
                </a:solidFill>
                <a:effectLst/>
                <a:uLnTx/>
                <a:uFillTx/>
                <a:latin typeface="Franklin Gothic Book" panose="020B0503020102020204"/>
                <a:ea typeface="+mn-ea"/>
                <a:cs typeface="+mn-cs"/>
                <a:hlinkClick r:id="rId3">
                  <a:extLst>
                    <a:ext uri="{A12FA001-AC4F-418D-AE19-62706E023703}">
                      <ahyp:hlinkClr xmlns:ahyp="http://schemas.microsoft.com/office/drawing/2018/hyperlinkcolor" val="tx"/>
                    </a:ext>
                  </a:extLst>
                </a:hlinkClick>
              </a:rPr>
              <a:t>Critical Features of Instructional Materials Design for Today’s Science Standards </a:t>
            </a:r>
            <a:r>
              <a:rPr kumimoji="0" lang="en-US" b="0" i="1" u="none" strike="noStrike" kern="1200" cap="none" spc="0" normalizeH="0" baseline="0" noProof="0" dirty="0">
                <a:ln>
                  <a:noFill/>
                </a:ln>
                <a:solidFill>
                  <a:schemeClr val="bg1"/>
                </a:solidFill>
                <a:effectLst/>
                <a:uLnTx/>
                <a:uFillTx/>
                <a:latin typeface="Franklin Gothic Book" panose="020B0503020102020204"/>
                <a:ea typeface="+mn-ea"/>
                <a:cs typeface="+mn-cs"/>
              </a:rPr>
              <a:t>pg. 16 chart</a:t>
            </a:r>
          </a:p>
        </p:txBody>
      </p:sp>
    </p:spTree>
    <p:extLst>
      <p:ext uri="{BB962C8B-B14F-4D97-AF65-F5344CB8AC3E}">
        <p14:creationId xmlns:p14="http://schemas.microsoft.com/office/powerpoint/2010/main" val="1443616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 name="Title 2">
            <a:extLst>
              <a:ext uri="{FF2B5EF4-FFF2-40B4-BE49-F238E27FC236}">
                <a16:creationId xmlns:a16="http://schemas.microsoft.com/office/drawing/2014/main" id="{2E693FCA-E0D8-1BF5-1411-7A690FFA1FB3}"/>
              </a:ext>
            </a:extLst>
          </p:cNvPr>
          <p:cNvSpPr>
            <a:spLocks noGrp="1"/>
          </p:cNvSpPr>
          <p:nvPr>
            <p:ph type="title"/>
          </p:nvPr>
        </p:nvSpPr>
        <p:spPr>
          <a:xfrm>
            <a:off x="299839" y="155643"/>
            <a:ext cx="10992135" cy="1325563"/>
          </a:xfrm>
        </p:spPr>
        <p:txBody>
          <a:bodyPr>
            <a:normAutofit/>
          </a:bodyPr>
          <a:lstStyle/>
          <a:p>
            <a:r>
              <a:rPr lang="en-US">
                <a:latin typeface="+mj-lt"/>
              </a:rPr>
              <a:t>Session A: Shared Understandings</a:t>
            </a:r>
          </a:p>
        </p:txBody>
      </p:sp>
      <p:sp>
        <p:nvSpPr>
          <p:cNvPr id="6" name="Content Placeholder 5">
            <a:extLst>
              <a:ext uri="{FF2B5EF4-FFF2-40B4-BE49-F238E27FC236}">
                <a16:creationId xmlns:a16="http://schemas.microsoft.com/office/drawing/2014/main" id="{F119B369-6F64-283E-3A99-E8CF4A3EFE9D}"/>
              </a:ext>
            </a:extLst>
          </p:cNvPr>
          <p:cNvSpPr>
            <a:spLocks noGrp="1"/>
          </p:cNvSpPr>
          <p:nvPr>
            <p:ph idx="1"/>
          </p:nvPr>
        </p:nvSpPr>
        <p:spPr>
          <a:xfrm>
            <a:off x="299839" y="1199103"/>
            <a:ext cx="11592322" cy="4329338"/>
          </a:xfrm>
        </p:spPr>
        <p:txBody>
          <a:bodyPr>
            <a:noAutofit/>
          </a:bodyPr>
          <a:lstStyle/>
          <a:p>
            <a:pPr marL="0" indent="0">
              <a:buNone/>
            </a:pPr>
            <a:r>
              <a:rPr lang="en-US" sz="2400" b="1" u="sng">
                <a:latin typeface="+mn-lt"/>
                <a:cs typeface="Arial" panose="020B0604020202020204" pitchFamily="34" charset="0"/>
              </a:rPr>
              <a:t>Phenomena based instruction:</a:t>
            </a:r>
          </a:p>
          <a:p>
            <a:r>
              <a:rPr lang="en-US" sz="2400" b="1">
                <a:latin typeface="+mn-lt"/>
                <a:cs typeface="Arial" panose="020B0604020202020204" pitchFamily="34" charset="0"/>
              </a:rPr>
              <a:t>Uses</a:t>
            </a:r>
            <a:r>
              <a:rPr lang="en-US" sz="2400">
                <a:latin typeface="+mn-lt"/>
                <a:cs typeface="Arial" panose="020B0604020202020204" pitchFamily="34" charset="0"/>
              </a:rPr>
              <a:t> events from the </a:t>
            </a:r>
            <a:r>
              <a:rPr lang="en-US" sz="2400">
                <a:latin typeface="+mn-lt"/>
              </a:rPr>
              <a:t>natural or designed world </a:t>
            </a:r>
            <a:r>
              <a:rPr lang="en-US" sz="2400">
                <a:latin typeface="+mn-lt"/>
                <a:cs typeface="Arial" panose="020B0604020202020204" pitchFamily="34" charset="0"/>
              </a:rPr>
              <a:t>that are observable.</a:t>
            </a:r>
          </a:p>
          <a:p>
            <a:r>
              <a:rPr lang="en-US" sz="2400" b="1">
                <a:latin typeface="+mn-lt"/>
                <a:cs typeface="Arial" panose="020B0604020202020204" pitchFamily="34" charset="0"/>
              </a:rPr>
              <a:t>Shifts</a:t>
            </a:r>
            <a:r>
              <a:rPr lang="en-US" sz="2400">
                <a:latin typeface="+mn-lt"/>
                <a:cs typeface="Arial" panose="020B0604020202020204" pitchFamily="34" charset="0"/>
              </a:rPr>
              <a:t> the focus of instruction from learning about a topic to figuring out why or how something happens. </a:t>
            </a:r>
          </a:p>
          <a:p>
            <a:r>
              <a:rPr lang="en-US" sz="2400" b="1">
                <a:latin typeface="+mn-lt"/>
                <a:cs typeface="Arial" panose="020B0604020202020204" pitchFamily="34" charset="0"/>
              </a:rPr>
              <a:t>Allows</a:t>
            </a:r>
            <a:r>
              <a:rPr lang="en-US" sz="2400">
                <a:latin typeface="+mn-lt"/>
                <a:cs typeface="Arial" panose="020B0604020202020204" pitchFamily="34" charset="0"/>
              </a:rPr>
              <a:t> students to build general science ideas in the context of their application to understanding phenomena in the real world, leading to deeper and more transferable knowledge. </a:t>
            </a:r>
          </a:p>
          <a:p>
            <a:r>
              <a:rPr lang="en-US" sz="2400" b="1">
                <a:latin typeface="+mn-lt"/>
                <a:cs typeface="Arial" panose="020B0604020202020204" pitchFamily="34" charset="0"/>
              </a:rPr>
              <a:t>Establishes</a:t>
            </a:r>
            <a:r>
              <a:rPr lang="en-US" sz="2400">
                <a:latin typeface="+mn-lt"/>
                <a:cs typeface="Arial" panose="020B0604020202020204" pitchFamily="34" charset="0"/>
              </a:rPr>
              <a:t> the central reason for engaging students in the three dimensions to make sense of phenomena. </a:t>
            </a:r>
          </a:p>
          <a:p>
            <a:r>
              <a:rPr lang="en-US" sz="2400" b="1">
                <a:latin typeface="+mn-lt"/>
                <a:cs typeface="Arial" panose="020B0604020202020204" pitchFamily="34" charset="0"/>
              </a:rPr>
              <a:t>Provides</a:t>
            </a:r>
            <a:r>
              <a:rPr lang="en-US" sz="2400">
                <a:latin typeface="+mn-lt"/>
                <a:cs typeface="Arial" panose="020B0604020202020204" pitchFamily="34" charset="0"/>
              </a:rPr>
              <a:t> students with something authentic and relevant to generate questions around that will motivate them and drive the instruction.</a:t>
            </a:r>
            <a:endParaRPr lang="en-US" sz="2400">
              <a:latin typeface="+mn-lt"/>
            </a:endParaRPr>
          </a:p>
        </p:txBody>
      </p:sp>
    </p:spTree>
    <p:extLst>
      <p:ext uri="{BB962C8B-B14F-4D97-AF65-F5344CB8AC3E}">
        <p14:creationId xmlns:p14="http://schemas.microsoft.com/office/powerpoint/2010/main" val="42287691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160AAA-7396-8ED5-1276-79CFEB824BC9}"/>
              </a:ext>
              <a:ext uri="{C183D7F6-B498-43B3-948B-1728B52AA6E4}">
                <adec:decorative xmlns:adec="http://schemas.microsoft.com/office/drawing/2017/decorative" val="1"/>
              </a:ext>
            </a:extLst>
          </p:cNvPr>
          <p:cNvSpPr/>
          <p:nvPr/>
        </p:nvSpPr>
        <p:spPr>
          <a:xfrm>
            <a:off x="0" y="304800"/>
            <a:ext cx="12192000" cy="1425677"/>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C8ED06-2055-FCDD-0FF9-A032067820E4}"/>
              </a:ext>
            </a:extLst>
          </p:cNvPr>
          <p:cNvSpPr>
            <a:spLocks noGrp="1"/>
          </p:cNvSpPr>
          <p:nvPr>
            <p:ph type="title"/>
          </p:nvPr>
        </p:nvSpPr>
        <p:spPr>
          <a:xfrm>
            <a:off x="707572" y="354856"/>
            <a:ext cx="10515600" cy="1325563"/>
          </a:xfrm>
        </p:spPr>
        <p:txBody>
          <a:bodyPr>
            <a:normAutofit fontScale="90000"/>
          </a:bodyPr>
          <a:lstStyle/>
          <a:p>
            <a:pPr algn="ctr"/>
            <a:r>
              <a:rPr lang="en-US" sz="5400" b="1">
                <a:latin typeface="+mj-lt"/>
              </a:rPr>
              <a:t>After Completing Session A:</a:t>
            </a:r>
            <a:br>
              <a:rPr lang="en-US" sz="5400" b="1">
                <a:latin typeface="+mj-lt"/>
              </a:rPr>
            </a:br>
            <a:r>
              <a:rPr lang="en-US" sz="5400" b="1">
                <a:latin typeface="+mj-lt"/>
              </a:rPr>
              <a:t> Meta Moment</a:t>
            </a:r>
          </a:p>
        </p:txBody>
      </p:sp>
      <p:sp>
        <p:nvSpPr>
          <p:cNvPr id="3" name="Content Placeholder 2">
            <a:extLst>
              <a:ext uri="{FF2B5EF4-FFF2-40B4-BE49-F238E27FC236}">
                <a16:creationId xmlns:a16="http://schemas.microsoft.com/office/drawing/2014/main" id="{266286C9-039F-621E-6E90-E1AFBFD1BCD0}"/>
              </a:ext>
            </a:extLst>
          </p:cNvPr>
          <p:cNvSpPr>
            <a:spLocks noGrp="1"/>
          </p:cNvSpPr>
          <p:nvPr>
            <p:ph idx="1"/>
          </p:nvPr>
        </p:nvSpPr>
        <p:spPr>
          <a:xfrm>
            <a:off x="838200" y="2097600"/>
            <a:ext cx="10515600" cy="3395304"/>
          </a:xfrm>
        </p:spPr>
        <p:txBody>
          <a:bodyPr>
            <a:normAutofit/>
          </a:bodyPr>
          <a:lstStyle/>
          <a:p>
            <a:pPr marL="0" indent="0">
              <a:buClr>
                <a:schemeClr val="dk1"/>
              </a:buClr>
              <a:buSzPts val="990"/>
              <a:buNone/>
            </a:pPr>
            <a:r>
              <a:rPr lang="en-US" sz="4500" b="1" u="sng">
                <a:latin typeface="+mn-lt"/>
                <a:cs typeface="Arial" panose="020B0604020202020204" pitchFamily="34" charset="0"/>
              </a:rPr>
              <a:t>Focus Question</a:t>
            </a:r>
            <a:r>
              <a:rPr lang="en-US" sz="4500">
                <a:latin typeface="+mn-lt"/>
                <a:cs typeface="Arial" panose="020B0604020202020204" pitchFamily="34" charset="0"/>
              </a:rPr>
              <a:t>: </a:t>
            </a:r>
          </a:p>
          <a:p>
            <a:pPr marL="0" indent="0">
              <a:buClr>
                <a:schemeClr val="dk1"/>
              </a:buClr>
              <a:buSzPts val="990"/>
              <a:buNone/>
            </a:pPr>
            <a:r>
              <a:rPr lang="en-US" sz="4500" b="0" i="0">
                <a:effectLst/>
                <a:latin typeface="+mn-lt"/>
              </a:rPr>
              <a:t>What is the definition of "phenomena" in the context of science education?</a:t>
            </a:r>
            <a:endParaRPr lang="en-US" sz="4500"/>
          </a:p>
        </p:txBody>
      </p:sp>
    </p:spTree>
    <p:extLst>
      <p:ext uri="{BB962C8B-B14F-4D97-AF65-F5344CB8AC3E}">
        <p14:creationId xmlns:p14="http://schemas.microsoft.com/office/powerpoint/2010/main" val="26949817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117B3-3252-BDED-A62F-3E3355D78A16}"/>
              </a:ext>
            </a:extLst>
          </p:cNvPr>
          <p:cNvSpPr>
            <a:spLocks noGrp="1"/>
          </p:cNvSpPr>
          <p:nvPr>
            <p:ph type="title"/>
          </p:nvPr>
        </p:nvSpPr>
        <p:spPr>
          <a:xfrm>
            <a:off x="275264" y="344378"/>
            <a:ext cx="10515600" cy="1325563"/>
          </a:xfrm>
        </p:spPr>
        <p:txBody>
          <a:bodyPr/>
          <a:lstStyle/>
          <a:p>
            <a:r>
              <a:rPr lang="en-US">
                <a:latin typeface="+mj-lt"/>
              </a:rPr>
              <a:t>Reflection </a:t>
            </a:r>
          </a:p>
        </p:txBody>
      </p:sp>
      <p:sp>
        <p:nvSpPr>
          <p:cNvPr id="10" name="TextBox 9">
            <a:extLst>
              <a:ext uri="{FF2B5EF4-FFF2-40B4-BE49-F238E27FC236}">
                <a16:creationId xmlns:a16="http://schemas.microsoft.com/office/drawing/2014/main" id="{478EAF08-D403-6850-CB21-ECC8078F379B}"/>
              </a:ext>
            </a:extLst>
          </p:cNvPr>
          <p:cNvSpPr txBox="1"/>
          <p:nvPr/>
        </p:nvSpPr>
        <p:spPr>
          <a:xfrm>
            <a:off x="348836" y="1528914"/>
            <a:ext cx="11641472" cy="1708160"/>
          </a:xfrm>
          <a:prstGeom prst="rect">
            <a:avLst/>
          </a:prstGeom>
          <a:noFill/>
        </p:spPr>
        <p:txBody>
          <a:bodyPr wrap="square" rtlCol="0">
            <a:spAutoFit/>
          </a:bodyPr>
          <a:lstStyle/>
          <a:p>
            <a:r>
              <a:rPr lang="en-US" sz="3500"/>
              <a:t>As we consider this instructional shift from learning about to making sense of an anchoring phenomenon, what would you identify as the most important point (MIP) from session A?</a:t>
            </a:r>
          </a:p>
        </p:txBody>
      </p:sp>
      <p:sp>
        <p:nvSpPr>
          <p:cNvPr id="6" name="Rectangle: Rounded Corners 5">
            <a:extLst>
              <a:ext uri="{FF2B5EF4-FFF2-40B4-BE49-F238E27FC236}">
                <a16:creationId xmlns:a16="http://schemas.microsoft.com/office/drawing/2014/main" id="{EC93B8E2-3A3E-0611-FCC8-2B0A5226162F}"/>
              </a:ext>
            </a:extLst>
          </p:cNvPr>
          <p:cNvSpPr/>
          <p:nvPr/>
        </p:nvSpPr>
        <p:spPr>
          <a:xfrm>
            <a:off x="778214" y="3837433"/>
            <a:ext cx="1900320" cy="1615273"/>
          </a:xfrm>
          <a:prstGeom prst="roundRect">
            <a:avLst/>
          </a:prstGeom>
          <a:solidFill>
            <a:srgbClr val="00848E"/>
          </a:solidFill>
          <a:ln>
            <a:solidFill>
              <a:srgbClr val="1026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t>Learning About </a:t>
            </a:r>
          </a:p>
        </p:txBody>
      </p:sp>
      <p:sp>
        <p:nvSpPr>
          <p:cNvPr id="8" name="Arrow: Right 7">
            <a:extLst>
              <a:ext uri="{FF2B5EF4-FFF2-40B4-BE49-F238E27FC236}">
                <a16:creationId xmlns:a16="http://schemas.microsoft.com/office/drawing/2014/main" id="{C00A803D-2C04-5181-6100-BFBE1B7CA07C}"/>
              </a:ext>
            </a:extLst>
          </p:cNvPr>
          <p:cNvSpPr/>
          <p:nvPr/>
        </p:nvSpPr>
        <p:spPr>
          <a:xfrm>
            <a:off x="3010713" y="4220338"/>
            <a:ext cx="1358239" cy="804083"/>
          </a:xfrm>
          <a:prstGeom prst="rightArrow">
            <a:avLst/>
          </a:prstGeom>
          <a:solidFill>
            <a:srgbClr val="00848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t>TO</a:t>
            </a:r>
          </a:p>
        </p:txBody>
      </p:sp>
      <p:sp>
        <p:nvSpPr>
          <p:cNvPr id="7" name="Rectangle: Rounded Corners 6">
            <a:extLst>
              <a:ext uri="{FF2B5EF4-FFF2-40B4-BE49-F238E27FC236}">
                <a16:creationId xmlns:a16="http://schemas.microsoft.com/office/drawing/2014/main" id="{F553025F-48E2-BCB7-5ADE-61E7A5D2479F}"/>
              </a:ext>
            </a:extLst>
          </p:cNvPr>
          <p:cNvSpPr/>
          <p:nvPr/>
        </p:nvSpPr>
        <p:spPr>
          <a:xfrm>
            <a:off x="4890894" y="3837253"/>
            <a:ext cx="2006017" cy="1691530"/>
          </a:xfrm>
          <a:prstGeom prst="roundRect">
            <a:avLst/>
          </a:prstGeom>
          <a:solidFill>
            <a:srgbClr val="00848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t>“Figuring Out” or “Making Sense” </a:t>
            </a:r>
          </a:p>
        </p:txBody>
      </p:sp>
      <p:sp>
        <p:nvSpPr>
          <p:cNvPr id="5" name="Arrow: Right 4">
            <a:extLst>
              <a:ext uri="{FF2B5EF4-FFF2-40B4-BE49-F238E27FC236}">
                <a16:creationId xmlns:a16="http://schemas.microsoft.com/office/drawing/2014/main" id="{9C00B3D8-8BA0-4F9B-8A3A-B78E64A87F31}"/>
              </a:ext>
            </a:extLst>
          </p:cNvPr>
          <p:cNvSpPr/>
          <p:nvPr/>
        </p:nvSpPr>
        <p:spPr>
          <a:xfrm>
            <a:off x="7299828" y="4159491"/>
            <a:ext cx="1437565" cy="925776"/>
          </a:xfrm>
          <a:prstGeom prst="rightArrow">
            <a:avLst/>
          </a:prstGeom>
          <a:solidFill>
            <a:srgbClr val="00848E"/>
          </a:solidFill>
          <a:ln>
            <a:solidFill>
              <a:srgbClr val="1026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t>OF</a:t>
            </a:r>
          </a:p>
        </p:txBody>
      </p:sp>
      <p:sp>
        <p:nvSpPr>
          <p:cNvPr id="9" name="Rectangle: Rounded Corners 8">
            <a:extLst>
              <a:ext uri="{FF2B5EF4-FFF2-40B4-BE49-F238E27FC236}">
                <a16:creationId xmlns:a16="http://schemas.microsoft.com/office/drawing/2014/main" id="{7BB36719-3CCA-0B84-FFB9-E2248B7DC665}"/>
              </a:ext>
            </a:extLst>
          </p:cNvPr>
          <p:cNvSpPr/>
          <p:nvPr/>
        </p:nvSpPr>
        <p:spPr>
          <a:xfrm>
            <a:off x="9070851" y="3886760"/>
            <a:ext cx="1876724" cy="1763601"/>
          </a:xfrm>
          <a:prstGeom prst="roundRect">
            <a:avLst/>
          </a:prstGeom>
          <a:solidFill>
            <a:srgbClr val="00848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t>Anchoring Phenomenon</a:t>
            </a:r>
          </a:p>
        </p:txBody>
      </p:sp>
    </p:spTree>
    <p:extLst>
      <p:ext uri="{BB962C8B-B14F-4D97-AF65-F5344CB8AC3E}">
        <p14:creationId xmlns:p14="http://schemas.microsoft.com/office/powerpoint/2010/main" val="848034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764A2-DFEF-E039-953F-20007EA43779}"/>
              </a:ext>
            </a:extLst>
          </p:cNvPr>
          <p:cNvSpPr>
            <a:spLocks noGrp="1"/>
          </p:cNvSpPr>
          <p:nvPr>
            <p:ph type="title"/>
          </p:nvPr>
        </p:nvSpPr>
        <p:spPr>
          <a:xfrm>
            <a:off x="361320" y="300961"/>
            <a:ext cx="11611645" cy="1325563"/>
          </a:xfrm>
        </p:spPr>
        <p:txBody>
          <a:bodyPr>
            <a:normAutofit/>
          </a:bodyPr>
          <a:lstStyle/>
          <a:p>
            <a:r>
              <a:rPr lang="en-US">
                <a:latin typeface="+mj-lt"/>
                <a:cs typeface="Arial"/>
              </a:rPr>
              <a:t>Session A Next Steps: Considerations for Implementation</a:t>
            </a:r>
          </a:p>
        </p:txBody>
      </p:sp>
      <p:sp>
        <p:nvSpPr>
          <p:cNvPr id="3" name="Content Placeholder 2">
            <a:extLst>
              <a:ext uri="{FF2B5EF4-FFF2-40B4-BE49-F238E27FC236}">
                <a16:creationId xmlns:a16="http://schemas.microsoft.com/office/drawing/2014/main" id="{2CAA0346-9944-245A-256E-D6CFF7E1231F}"/>
              </a:ext>
              <a:ext uri="{C183D7F6-B498-43B3-948B-1728B52AA6E4}">
                <adec:decorative xmlns:adec="http://schemas.microsoft.com/office/drawing/2017/decorative" val="1"/>
              </a:ext>
            </a:extLst>
          </p:cNvPr>
          <p:cNvSpPr>
            <a:spLocks noGrp="1"/>
          </p:cNvSpPr>
          <p:nvPr>
            <p:ph idx="1"/>
          </p:nvPr>
        </p:nvSpPr>
        <p:spPr>
          <a:xfrm>
            <a:off x="838200" y="1994169"/>
            <a:ext cx="10515600" cy="4182793"/>
          </a:xfrm>
        </p:spPr>
        <p:txBody>
          <a:bodyPr/>
          <a:lstStyle/>
          <a:p>
            <a:pPr marL="0" indent="0">
              <a:buNone/>
            </a:pPr>
            <a:endParaRPr lang="en-US" sz="4400"/>
          </a:p>
          <a:p>
            <a:endParaRPr lang="en-US"/>
          </a:p>
        </p:txBody>
      </p:sp>
      <p:sp>
        <p:nvSpPr>
          <p:cNvPr id="5" name="TextBox 4">
            <a:extLst>
              <a:ext uri="{FF2B5EF4-FFF2-40B4-BE49-F238E27FC236}">
                <a16:creationId xmlns:a16="http://schemas.microsoft.com/office/drawing/2014/main" id="{F86E4317-9B2F-EB59-0D3B-0E7DFF134BAE}"/>
              </a:ext>
            </a:extLst>
          </p:cNvPr>
          <p:cNvSpPr txBox="1"/>
          <p:nvPr/>
        </p:nvSpPr>
        <p:spPr>
          <a:xfrm>
            <a:off x="361320" y="1626524"/>
            <a:ext cx="6686025"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spcAft>
                <a:spcPts val="600"/>
              </a:spcAft>
            </a:pPr>
            <a:r>
              <a:rPr lang="en-US" sz="2400" b="1"/>
              <a:t>A vision statement can…</a:t>
            </a:r>
          </a:p>
          <a:p>
            <a:pPr marL="342900" indent="-342900">
              <a:spcBef>
                <a:spcPts val="600"/>
              </a:spcBef>
              <a:spcAft>
                <a:spcPts val="600"/>
              </a:spcAft>
              <a:buFont typeface="Arial" panose="020B0604020202020204" pitchFamily="34" charset="0"/>
              <a:buChar char="•"/>
            </a:pPr>
            <a:r>
              <a:rPr lang="en-US" sz="2400"/>
              <a:t>Serve as your North Star or guiding light - what we are working towards.</a:t>
            </a:r>
          </a:p>
          <a:p>
            <a:pPr marL="342900" indent="-342900">
              <a:spcBef>
                <a:spcPts val="600"/>
              </a:spcBef>
              <a:spcAft>
                <a:spcPts val="600"/>
              </a:spcAft>
              <a:buFont typeface="Arial" panose="020B0604020202020204" pitchFamily="34" charset="0"/>
              <a:buChar char="•"/>
            </a:pPr>
            <a:r>
              <a:rPr lang="en-US" sz="2400"/>
              <a:t>Ensure everyone is aligned with a common goal.</a:t>
            </a:r>
          </a:p>
          <a:p>
            <a:pPr marL="342900" indent="-342900">
              <a:spcBef>
                <a:spcPts val="600"/>
              </a:spcBef>
              <a:spcAft>
                <a:spcPts val="600"/>
              </a:spcAft>
              <a:buFont typeface="Arial" panose="020B0604020202020204" pitchFamily="34" charset="0"/>
              <a:buChar char="•"/>
            </a:pPr>
            <a:r>
              <a:rPr lang="en-US" sz="2400"/>
              <a:t>Guide decisions about curriculum, instructional resources and professional learning. </a:t>
            </a:r>
          </a:p>
          <a:p>
            <a:pPr marL="342900" indent="-342900">
              <a:spcBef>
                <a:spcPts val="600"/>
              </a:spcBef>
              <a:spcAft>
                <a:spcPts val="600"/>
              </a:spcAft>
              <a:buFont typeface="Arial" panose="020B0604020202020204" pitchFamily="34" charset="0"/>
              <a:buChar char="•"/>
            </a:pPr>
            <a:r>
              <a:rPr lang="en-US" sz="2400"/>
              <a:t>Be a living, breathing, changing document that is regularly revisited.</a:t>
            </a:r>
          </a:p>
        </p:txBody>
      </p:sp>
      <p:pic>
        <p:nvPicPr>
          <p:cNvPr id="7" name="Picture 6" descr="Vintage compass and blurred forest trail">
            <a:extLst>
              <a:ext uri="{FF2B5EF4-FFF2-40B4-BE49-F238E27FC236}">
                <a16:creationId xmlns:a16="http://schemas.microsoft.com/office/drawing/2014/main" id="{818A40FC-469F-D0D2-DE95-27BEA83F9C4C}"/>
              </a:ext>
            </a:extLst>
          </p:cNvPr>
          <p:cNvPicPr>
            <a:picLocks noChangeAspect="1"/>
          </p:cNvPicPr>
          <p:nvPr/>
        </p:nvPicPr>
        <p:blipFill>
          <a:blip r:embed="rId3"/>
          <a:stretch>
            <a:fillRect/>
          </a:stretch>
        </p:blipFill>
        <p:spPr>
          <a:xfrm>
            <a:off x="7723082" y="2140015"/>
            <a:ext cx="3296840" cy="2197893"/>
          </a:xfrm>
          <a:prstGeom prst="rect">
            <a:avLst/>
          </a:prstGeom>
        </p:spPr>
      </p:pic>
    </p:spTree>
    <p:extLst>
      <p:ext uri="{BB962C8B-B14F-4D97-AF65-F5344CB8AC3E}">
        <p14:creationId xmlns:p14="http://schemas.microsoft.com/office/powerpoint/2010/main" val="5944844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259F3-16D3-7FC4-F43E-EE00FFC05BB2}"/>
              </a:ext>
            </a:extLst>
          </p:cNvPr>
          <p:cNvSpPr>
            <a:spLocks noGrp="1"/>
          </p:cNvSpPr>
          <p:nvPr>
            <p:ph type="title"/>
          </p:nvPr>
        </p:nvSpPr>
        <p:spPr/>
        <p:txBody>
          <a:bodyPr/>
          <a:lstStyle/>
          <a:p>
            <a:r>
              <a:rPr lang="en-US">
                <a:latin typeface="+mj-lt"/>
                <a:cs typeface="Arial"/>
              </a:rPr>
              <a:t>Session A Next Steps: Considerations for Implementation (2)</a:t>
            </a:r>
            <a:endParaRPr lang="en-US">
              <a:latin typeface="+mj-lt"/>
            </a:endParaRPr>
          </a:p>
        </p:txBody>
      </p:sp>
      <p:sp>
        <p:nvSpPr>
          <p:cNvPr id="4" name="Content Placeholder 3">
            <a:extLst>
              <a:ext uri="{FF2B5EF4-FFF2-40B4-BE49-F238E27FC236}">
                <a16:creationId xmlns:a16="http://schemas.microsoft.com/office/drawing/2014/main" id="{79DB749B-2E11-2756-6CF8-51ACE1A21E5F}"/>
              </a:ext>
            </a:extLst>
          </p:cNvPr>
          <p:cNvSpPr txBox="1">
            <a:spLocks noGrp="1"/>
          </p:cNvSpPr>
          <p:nvPr>
            <p:ph idx="1"/>
          </p:nvPr>
        </p:nvSpPr>
        <p:spPr>
          <a:xfrm>
            <a:off x="387928" y="1791855"/>
            <a:ext cx="9030392" cy="4011355"/>
          </a:xfrm>
          <a:prstGeom prst="rect">
            <a:avLst/>
          </a:prstGeom>
          <a:noFill/>
        </p:spPr>
        <p:txBody>
          <a:bodyPr wrap="square" lIns="91440" tIns="45720" rIns="91440" bIns="45720" rtlCol="0" anchor="t">
            <a:spAutoFit/>
          </a:bodyPr>
          <a:lstStyle/>
          <a:p>
            <a:pPr marL="457200" lvl="1" indent="0">
              <a:lnSpc>
                <a:spcPct val="100000"/>
              </a:lnSpc>
              <a:spcAft>
                <a:spcPts val="600"/>
              </a:spcAft>
              <a:buNone/>
            </a:pPr>
            <a:r>
              <a:rPr lang="en-US" sz="2500" kern="100">
                <a:latin typeface="+mn-lt"/>
                <a:ea typeface="Calibri" panose="020F0502020204030204" pitchFamily="34" charset="0"/>
                <a:cs typeface="Times New Roman" panose="02020603050405020304" pitchFamily="18" charset="0"/>
              </a:rPr>
              <a:t>Construct your vision statement by considering the following questions.</a:t>
            </a:r>
          </a:p>
          <a:p>
            <a:pPr marL="800100" lvl="1" indent="-342900">
              <a:lnSpc>
                <a:spcPct val="100000"/>
              </a:lnSpc>
              <a:spcAft>
                <a:spcPts val="600"/>
              </a:spcAft>
              <a:buFont typeface="Wingdings" panose="05000000000000000000" pitchFamily="2" charset="2"/>
              <a:buChar char="Ø"/>
            </a:pPr>
            <a:r>
              <a:rPr lang="en-US" sz="2500" kern="100">
                <a:effectLst/>
                <a:latin typeface="+mn-lt"/>
                <a:ea typeface="Calibri" panose="020F0502020204030204" pitchFamily="34" charset="0"/>
                <a:cs typeface="Times New Roman"/>
              </a:rPr>
              <a:t>Why is it important and necessary to use phenomena-based instruction in the classroom?</a:t>
            </a:r>
            <a:endParaRPr lang="en-US" sz="2500" kern="100">
              <a:effectLst/>
              <a:latin typeface="+mn-lt"/>
              <a:ea typeface="Calibri" panose="020F0502020204030204" pitchFamily="34" charset="0"/>
              <a:cs typeface="Times New Roman" panose="02020603050405020304" pitchFamily="18" charset="0"/>
            </a:endParaRPr>
          </a:p>
          <a:p>
            <a:pPr marL="800100" lvl="1" indent="-342900">
              <a:lnSpc>
                <a:spcPct val="100000"/>
              </a:lnSpc>
              <a:spcAft>
                <a:spcPts val="600"/>
              </a:spcAft>
              <a:buFont typeface="Wingdings" panose="05000000000000000000" pitchFamily="2" charset="2"/>
              <a:buChar char="Ø"/>
            </a:pPr>
            <a:r>
              <a:rPr lang="en-US" sz="2500" kern="100">
                <a:effectLst/>
                <a:latin typeface="+mn-lt"/>
                <a:ea typeface="Calibri" panose="020F0502020204030204" pitchFamily="34" charset="0"/>
                <a:cs typeface="Times New Roman" panose="02020603050405020304" pitchFamily="18" charset="0"/>
              </a:rPr>
              <a:t>What shifts should be occurring within the classroom to incorporate phenomena-based instruction?</a:t>
            </a:r>
          </a:p>
          <a:p>
            <a:pPr marL="800100" lvl="1" indent="-342900">
              <a:lnSpc>
                <a:spcPct val="100000"/>
              </a:lnSpc>
              <a:spcAft>
                <a:spcPts val="600"/>
              </a:spcAft>
              <a:buFont typeface="Wingdings" panose="05000000000000000000" pitchFamily="2" charset="2"/>
              <a:buChar char="Ø"/>
            </a:pPr>
            <a:r>
              <a:rPr lang="en-US" sz="2500" kern="100">
                <a:latin typeface="+mn-lt"/>
                <a:ea typeface="Calibri" panose="020F0502020204030204" pitchFamily="34" charset="0"/>
                <a:cs typeface="Times New Roman"/>
              </a:rPr>
              <a:t>What impact will this have on our communities (students, families and educators)? </a:t>
            </a:r>
            <a:endParaRPr lang="en-US" sz="2500" kern="100">
              <a:highlight>
                <a:srgbClr val="FFFF00"/>
              </a:highlight>
              <a:latin typeface="+mn-lt"/>
              <a:ea typeface="Calibri" panose="020F0502020204030204" pitchFamily="34" charset="0"/>
              <a:cs typeface="Times New Roman"/>
            </a:endParaRPr>
          </a:p>
          <a:p>
            <a:pPr lvl="1"/>
            <a:endParaRPr lang="en-US" sz="2000" b="0" i="0" u="none" strike="noStrike">
              <a:solidFill>
                <a:srgbClr val="102649"/>
              </a:solidFill>
              <a:effectLst/>
              <a:latin typeface="+mn-lt"/>
            </a:endParaRPr>
          </a:p>
        </p:txBody>
      </p:sp>
      <p:pic>
        <p:nvPicPr>
          <p:cNvPr id="7" name="Graphic 6" descr="Map compass outline">
            <a:extLst>
              <a:ext uri="{FF2B5EF4-FFF2-40B4-BE49-F238E27FC236}">
                <a16:creationId xmlns:a16="http://schemas.microsoft.com/office/drawing/2014/main" id="{BF9CC378-C716-B815-9CE2-85F8B4A551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17582" y="2125641"/>
            <a:ext cx="2461491" cy="2461491"/>
          </a:xfrm>
          <a:prstGeom prst="rect">
            <a:avLst/>
          </a:prstGeom>
        </p:spPr>
      </p:pic>
    </p:spTree>
    <p:extLst>
      <p:ext uri="{BB962C8B-B14F-4D97-AF65-F5344CB8AC3E}">
        <p14:creationId xmlns:p14="http://schemas.microsoft.com/office/powerpoint/2010/main" val="2650811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13786-3FEC-B901-4427-D67385650B91}"/>
              </a:ext>
            </a:extLst>
          </p:cNvPr>
          <p:cNvSpPr>
            <a:spLocks noGrp="1"/>
          </p:cNvSpPr>
          <p:nvPr>
            <p:ph type="title"/>
          </p:nvPr>
        </p:nvSpPr>
        <p:spPr>
          <a:xfrm>
            <a:off x="831850" y="1709738"/>
            <a:ext cx="10515600" cy="2852737"/>
          </a:xfrm>
        </p:spPr>
        <p:txBody>
          <a:bodyPr anchor="b">
            <a:normAutofit/>
          </a:bodyPr>
          <a:lstStyle/>
          <a:p>
            <a:r>
              <a:rPr lang="en-US" sz="9600" b="1">
                <a:latin typeface="+mj-lt"/>
              </a:rPr>
              <a:t>SESSION B</a:t>
            </a:r>
          </a:p>
        </p:txBody>
      </p:sp>
    </p:spTree>
    <p:extLst>
      <p:ext uri="{BB962C8B-B14F-4D97-AF65-F5344CB8AC3E}">
        <p14:creationId xmlns:p14="http://schemas.microsoft.com/office/powerpoint/2010/main" val="11050683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BB658-21AB-F784-1DF2-C6ECFF9E8551}"/>
              </a:ext>
            </a:extLst>
          </p:cNvPr>
          <p:cNvSpPr>
            <a:spLocks noGrp="1"/>
          </p:cNvSpPr>
          <p:nvPr>
            <p:ph type="title"/>
          </p:nvPr>
        </p:nvSpPr>
        <p:spPr/>
        <p:txBody>
          <a:bodyPr/>
          <a:lstStyle/>
          <a:p>
            <a:r>
              <a:rPr lang="en-US">
                <a:latin typeface="+mj-lt"/>
              </a:rPr>
              <a:t>In the previous session, we…</a:t>
            </a:r>
          </a:p>
        </p:txBody>
      </p:sp>
      <p:sp>
        <p:nvSpPr>
          <p:cNvPr id="3" name="Content Placeholder 2">
            <a:extLst>
              <a:ext uri="{FF2B5EF4-FFF2-40B4-BE49-F238E27FC236}">
                <a16:creationId xmlns:a16="http://schemas.microsoft.com/office/drawing/2014/main" id="{1DE07676-9F20-C1D0-BEAB-1617C06B32C1}"/>
              </a:ext>
            </a:extLst>
          </p:cNvPr>
          <p:cNvSpPr>
            <a:spLocks noGrp="1"/>
          </p:cNvSpPr>
          <p:nvPr>
            <p:ph idx="1"/>
          </p:nvPr>
        </p:nvSpPr>
        <p:spPr>
          <a:xfrm>
            <a:off x="838200" y="1825625"/>
            <a:ext cx="10515600" cy="3702339"/>
          </a:xfrm>
        </p:spPr>
        <p:txBody>
          <a:bodyPr/>
          <a:lstStyle/>
          <a:p>
            <a:pPr>
              <a:buFont typeface="Wingdings" panose="05000000000000000000" pitchFamily="2" charset="2"/>
              <a:buChar char="Ø"/>
            </a:pPr>
            <a:r>
              <a:rPr lang="en-US" sz="3200" b="1">
                <a:latin typeface="+mn-lt"/>
                <a:cs typeface="Arial" panose="020B0604020202020204" pitchFamily="34" charset="0"/>
              </a:rPr>
              <a:t>Developed</a:t>
            </a:r>
            <a:r>
              <a:rPr lang="en-US" sz="3200">
                <a:latin typeface="+mn-lt"/>
                <a:cs typeface="Arial" panose="020B0604020202020204" pitchFamily="34" charset="0"/>
              </a:rPr>
              <a:t> an understanding of how phenomena is   defined in the context of science education. </a:t>
            </a:r>
          </a:p>
          <a:p>
            <a:pPr>
              <a:buFont typeface="Wingdings" panose="05000000000000000000" pitchFamily="2" charset="2"/>
              <a:buChar char="Ø"/>
            </a:pPr>
            <a:r>
              <a:rPr lang="en-US" sz="3200" b="1">
                <a:latin typeface="+mn-lt"/>
                <a:cs typeface="Arial" panose="020B0604020202020204" pitchFamily="34" charset="0"/>
              </a:rPr>
              <a:t>Built</a:t>
            </a:r>
            <a:r>
              <a:rPr lang="en-US" sz="3200">
                <a:latin typeface="+mn-lt"/>
                <a:cs typeface="Arial" panose="020B0604020202020204" pitchFamily="34" charset="0"/>
              </a:rPr>
              <a:t> a case for shifting to phenomena-based instruction for all students K-12. </a:t>
            </a:r>
          </a:p>
          <a:p>
            <a:pPr>
              <a:buFont typeface="Wingdings" panose="05000000000000000000" pitchFamily="2" charset="2"/>
              <a:buChar char="Ø"/>
            </a:pPr>
            <a:r>
              <a:rPr lang="en-US" sz="3200" b="1">
                <a:latin typeface="+mn-lt"/>
                <a:cs typeface="Arial" panose="020B0604020202020204" pitchFamily="34" charset="0"/>
              </a:rPr>
              <a:t>Identified</a:t>
            </a:r>
            <a:r>
              <a:rPr lang="en-US" sz="3200">
                <a:latin typeface="+mn-lt"/>
                <a:cs typeface="Arial" panose="020B0604020202020204" pitchFamily="34" charset="0"/>
              </a:rPr>
              <a:t> what phenomena are and are not. </a:t>
            </a:r>
          </a:p>
          <a:p>
            <a:pPr marL="0" indent="0">
              <a:buNone/>
            </a:pPr>
            <a:endParaRPr lang="en-US">
              <a:latin typeface="+mn-lt"/>
              <a:cs typeface="Arial" panose="020B0604020202020204" pitchFamily="34" charset="0"/>
            </a:endParaRPr>
          </a:p>
        </p:txBody>
      </p:sp>
    </p:spTree>
    <p:extLst>
      <p:ext uri="{BB962C8B-B14F-4D97-AF65-F5344CB8AC3E}">
        <p14:creationId xmlns:p14="http://schemas.microsoft.com/office/powerpoint/2010/main" val="3741700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4267F-488A-764C-B7BE-2712DC51CE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C08F76-BEB7-A3D9-74D0-73B4252F67E6}"/>
              </a:ext>
            </a:extLst>
          </p:cNvPr>
          <p:cNvSpPr>
            <a:spLocks noGrp="1"/>
          </p:cNvSpPr>
          <p:nvPr>
            <p:ph type="title" idx="4294967295"/>
          </p:nvPr>
        </p:nvSpPr>
        <p:spPr>
          <a:xfrm>
            <a:off x="958406" y="560769"/>
            <a:ext cx="10968990" cy="1320800"/>
          </a:xfrm>
          <a:prstGeom prst="rect">
            <a:avLst/>
          </a:prstGeom>
        </p:spPr>
        <p:txBody>
          <a:bodyPr>
            <a:normAutofit/>
          </a:bodyPr>
          <a:lstStyle/>
          <a:p>
            <a:r>
              <a:rPr lang="en-US" sz="5400">
                <a:latin typeface="+mj-lt"/>
              </a:rPr>
              <a:t>Agreements</a:t>
            </a:r>
          </a:p>
        </p:txBody>
      </p:sp>
      <p:sp>
        <p:nvSpPr>
          <p:cNvPr id="3" name="Text Placeholder 2">
            <a:extLst>
              <a:ext uri="{FF2B5EF4-FFF2-40B4-BE49-F238E27FC236}">
                <a16:creationId xmlns:a16="http://schemas.microsoft.com/office/drawing/2014/main" id="{E9041155-4FBA-C339-5243-69CE184D8AE8}"/>
              </a:ext>
            </a:extLst>
          </p:cNvPr>
          <p:cNvSpPr>
            <a:spLocks noGrp="1"/>
          </p:cNvSpPr>
          <p:nvPr>
            <p:ph type="body" sz="quarter" idx="4294967295"/>
          </p:nvPr>
        </p:nvSpPr>
        <p:spPr>
          <a:xfrm>
            <a:off x="958406" y="1881569"/>
            <a:ext cx="10968989" cy="3577167"/>
          </a:xfrm>
          <a:prstGeom prst="rect">
            <a:avLst/>
          </a:prstGeom>
        </p:spPr>
        <p:txBody>
          <a:bodyPr vert="horz" lIns="91440" tIns="45720" rIns="91440" bIns="45720" rtlCol="0" anchor="t">
            <a:normAutofit/>
          </a:bodyPr>
          <a:lstStyle/>
          <a:p>
            <a:pPr marL="0" indent="0">
              <a:buNone/>
            </a:pPr>
            <a:r>
              <a:rPr lang="en-US" b="1" u="sng">
                <a:latin typeface="+mn-lt"/>
                <a:cs typeface="Arial" panose="020B0604020202020204" pitchFamily="34" charset="0"/>
              </a:rPr>
              <a:t>In our community…</a:t>
            </a:r>
          </a:p>
          <a:p>
            <a:r>
              <a:rPr lang="en-US">
                <a:latin typeface="+mn-lt"/>
                <a:cs typeface="Arial" panose="020B0604020202020204" pitchFamily="34" charset="0"/>
              </a:rPr>
              <a:t>Remain attentive, thoughtful and mindful of our community.</a:t>
            </a:r>
          </a:p>
          <a:p>
            <a:r>
              <a:rPr lang="en-US">
                <a:latin typeface="+mn-lt"/>
                <a:cs typeface="Arial" panose="020B0604020202020204" pitchFamily="34" charset="0"/>
              </a:rPr>
              <a:t>Make room for participation from all.</a:t>
            </a:r>
          </a:p>
          <a:p>
            <a:r>
              <a:rPr lang="en-US">
                <a:latin typeface="+mn-lt"/>
                <a:cs typeface="Arial" panose="020B0604020202020204" pitchFamily="34" charset="0"/>
              </a:rPr>
              <a:t>Arrive prepared and on time, stay for the duration.</a:t>
            </a:r>
          </a:p>
          <a:p>
            <a:r>
              <a:rPr lang="en-US">
                <a:latin typeface="+mn-lt"/>
                <a:cs typeface="Arial" panose="020B0604020202020204" pitchFamily="34" charset="0"/>
              </a:rPr>
              <a:t>Keep the goal(s) in mind to improve student learning.</a:t>
            </a:r>
          </a:p>
          <a:p>
            <a:r>
              <a:rPr lang="en-US">
                <a:latin typeface="+mn-lt"/>
                <a:cs typeface="Arial" panose="020B0604020202020204" pitchFamily="34" charset="0"/>
              </a:rPr>
              <a:t>Expect and ask questions to deepen everyone’s learning. </a:t>
            </a:r>
          </a:p>
          <a:p>
            <a:pPr marL="0" indent="0">
              <a:buNone/>
            </a:pPr>
            <a:endParaRPr lang="en-US">
              <a:latin typeface="+mn-lt"/>
              <a:cs typeface="Arial" panose="020B0604020202020204" pitchFamily="34" charset="0"/>
            </a:endParaRPr>
          </a:p>
        </p:txBody>
      </p:sp>
    </p:spTree>
    <p:extLst>
      <p:ext uri="{BB962C8B-B14F-4D97-AF65-F5344CB8AC3E}">
        <p14:creationId xmlns:p14="http://schemas.microsoft.com/office/powerpoint/2010/main" val="21319166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160AAA-7396-8ED5-1276-79CFEB824BC9}"/>
              </a:ext>
              <a:ext uri="{C183D7F6-B498-43B3-948B-1728B52AA6E4}">
                <adec:decorative xmlns:adec="http://schemas.microsoft.com/office/drawing/2017/decorative" val="1"/>
              </a:ext>
            </a:extLst>
          </p:cNvPr>
          <p:cNvSpPr/>
          <p:nvPr/>
        </p:nvSpPr>
        <p:spPr>
          <a:xfrm>
            <a:off x="0" y="304800"/>
            <a:ext cx="12192000" cy="1425677"/>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C8ED06-2055-FCDD-0FF9-A032067820E4}"/>
              </a:ext>
            </a:extLst>
          </p:cNvPr>
          <p:cNvSpPr>
            <a:spLocks noGrp="1"/>
          </p:cNvSpPr>
          <p:nvPr>
            <p:ph type="title"/>
          </p:nvPr>
        </p:nvSpPr>
        <p:spPr/>
        <p:txBody>
          <a:bodyPr>
            <a:normAutofit/>
          </a:bodyPr>
          <a:lstStyle/>
          <a:p>
            <a:pPr algn="ctr"/>
            <a:r>
              <a:rPr lang="en-US" sz="5400" b="1">
                <a:latin typeface="+mj-lt"/>
              </a:rPr>
              <a:t>Session B Meta Moment</a:t>
            </a:r>
          </a:p>
        </p:txBody>
      </p:sp>
      <p:sp>
        <p:nvSpPr>
          <p:cNvPr id="3" name="Content Placeholder 2">
            <a:extLst>
              <a:ext uri="{FF2B5EF4-FFF2-40B4-BE49-F238E27FC236}">
                <a16:creationId xmlns:a16="http://schemas.microsoft.com/office/drawing/2014/main" id="{266286C9-039F-621E-6E90-E1AFBFD1BCD0}"/>
              </a:ext>
            </a:extLst>
          </p:cNvPr>
          <p:cNvSpPr>
            <a:spLocks noGrp="1"/>
          </p:cNvSpPr>
          <p:nvPr>
            <p:ph idx="1"/>
          </p:nvPr>
        </p:nvSpPr>
        <p:spPr>
          <a:xfrm>
            <a:off x="733386" y="2105434"/>
            <a:ext cx="10515600" cy="3636604"/>
          </a:xfrm>
        </p:spPr>
        <p:txBody>
          <a:bodyPr vert="horz" lIns="91440" tIns="45720" rIns="91440" bIns="45720" rtlCol="0" anchor="t">
            <a:normAutofit/>
          </a:bodyPr>
          <a:lstStyle/>
          <a:p>
            <a:pPr marL="0" indent="0">
              <a:buClr>
                <a:schemeClr val="dk1"/>
              </a:buClr>
              <a:buSzPts val="990"/>
              <a:buNone/>
            </a:pPr>
            <a:r>
              <a:rPr lang="en-US" sz="4500" b="1" u="sng">
                <a:latin typeface="+mn-lt"/>
                <a:cs typeface="Arial" panose="020B0604020202020204" pitchFamily="34" charset="0"/>
              </a:rPr>
              <a:t>Focus Question</a:t>
            </a:r>
            <a:r>
              <a:rPr lang="en-US" sz="4500">
                <a:latin typeface="+mn-lt"/>
                <a:cs typeface="Arial" panose="020B0604020202020204" pitchFamily="34" charset="0"/>
              </a:rPr>
              <a:t>: </a:t>
            </a:r>
          </a:p>
          <a:p>
            <a:pPr marL="0" indent="0">
              <a:buClr>
                <a:schemeClr val="dk1"/>
              </a:buClr>
              <a:buSzPts val="990"/>
              <a:buNone/>
            </a:pPr>
            <a:r>
              <a:rPr lang="en-US" sz="4500" b="0" i="0">
                <a:effectLst/>
                <a:latin typeface="+mn-lt"/>
              </a:rPr>
              <a:t>How does the</a:t>
            </a:r>
            <a:r>
              <a:rPr lang="en-US" sz="4500">
                <a:latin typeface="+mn-lt"/>
              </a:rPr>
              <a:t> </a:t>
            </a:r>
            <a:r>
              <a:rPr lang="en-US" sz="4500" b="0" i="0">
                <a:effectLst/>
                <a:latin typeface="+mn-lt"/>
              </a:rPr>
              <a:t>launch of an anchoring phenomenon engage all students in sensemaking?</a:t>
            </a:r>
            <a:endParaRPr lang="en-US" sz="4500"/>
          </a:p>
        </p:txBody>
      </p:sp>
    </p:spTree>
    <p:extLst>
      <p:ext uri="{BB962C8B-B14F-4D97-AF65-F5344CB8AC3E}">
        <p14:creationId xmlns:p14="http://schemas.microsoft.com/office/powerpoint/2010/main" val="1428527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DA1FE-29F0-D403-5A9B-0B7B8F5B9A6E}"/>
              </a:ext>
            </a:extLst>
          </p:cNvPr>
          <p:cNvSpPr>
            <a:spLocks noGrp="1"/>
          </p:cNvSpPr>
          <p:nvPr>
            <p:ph type="title"/>
          </p:nvPr>
        </p:nvSpPr>
        <p:spPr>
          <a:xfrm>
            <a:off x="-4700" y="102481"/>
            <a:ext cx="12193691" cy="1193486"/>
          </a:xfrm>
        </p:spPr>
        <p:txBody>
          <a:bodyPr>
            <a:noAutofit/>
          </a:bodyPr>
          <a:lstStyle/>
          <a:p>
            <a:r>
              <a:rPr lang="en-US">
                <a:latin typeface="+mj-lt"/>
              </a:rPr>
              <a:t>Connecting to Students Interest and Experiences</a:t>
            </a:r>
          </a:p>
        </p:txBody>
      </p:sp>
      <p:sp>
        <p:nvSpPr>
          <p:cNvPr id="3" name="Content Placeholder 2">
            <a:extLst>
              <a:ext uri="{FF2B5EF4-FFF2-40B4-BE49-F238E27FC236}">
                <a16:creationId xmlns:a16="http://schemas.microsoft.com/office/drawing/2014/main" id="{C51EDA4E-7CE8-1A7F-D0E7-CD7C7930EB0C}"/>
              </a:ext>
            </a:extLst>
          </p:cNvPr>
          <p:cNvSpPr>
            <a:spLocks noGrp="1"/>
          </p:cNvSpPr>
          <p:nvPr>
            <p:ph idx="1"/>
          </p:nvPr>
        </p:nvSpPr>
        <p:spPr>
          <a:xfrm>
            <a:off x="423083" y="1183767"/>
            <a:ext cx="8917254" cy="5402090"/>
          </a:xfrm>
        </p:spPr>
        <p:txBody>
          <a:bodyPr>
            <a:normAutofit fontScale="55000" lnSpcReduction="20000"/>
          </a:bodyPr>
          <a:lstStyle/>
          <a:p>
            <a:pPr>
              <a:spcAft>
                <a:spcPts val="600"/>
              </a:spcAft>
              <a:buFont typeface="Wingdings" panose="05000000000000000000" pitchFamily="2" charset="2"/>
              <a:buChar char="Ø"/>
            </a:pPr>
            <a:r>
              <a:rPr lang="en-US" sz="5100" b="0" i="0" dirty="0">
                <a:solidFill>
                  <a:srgbClr val="374151"/>
                </a:solidFill>
                <a:effectLst/>
                <a:latin typeface="+mn-lt"/>
              </a:rPr>
              <a:t>“A rich science education has the potential to capture students’ sense of wonder about the world and to spark their desire to continue learning about science throughout their lives.</a:t>
            </a:r>
            <a:endParaRPr lang="en-US" sz="5100" dirty="0">
              <a:solidFill>
                <a:srgbClr val="374151"/>
              </a:solidFill>
              <a:latin typeface="+mn-lt"/>
            </a:endParaRPr>
          </a:p>
          <a:p>
            <a:pPr>
              <a:spcAft>
                <a:spcPts val="600"/>
              </a:spcAft>
              <a:buFont typeface="Wingdings" panose="05000000000000000000" pitchFamily="2" charset="2"/>
              <a:buChar char="Ø"/>
            </a:pPr>
            <a:r>
              <a:rPr lang="en-US" sz="5100" b="0" i="0" dirty="0">
                <a:solidFill>
                  <a:srgbClr val="374151"/>
                </a:solidFill>
                <a:effectLst/>
                <a:latin typeface="+mn-lt"/>
              </a:rPr>
              <a:t>Research sugges</a:t>
            </a:r>
            <a:r>
              <a:rPr lang="en-US" sz="5100" dirty="0">
                <a:solidFill>
                  <a:srgbClr val="374151"/>
                </a:solidFill>
                <a:latin typeface="+mn-lt"/>
              </a:rPr>
              <a:t>ts that personal interest, experience, and enthusiasm –critical to children’s learning of science at school or in other settings – may also be linked to later educational and career choices.</a:t>
            </a:r>
          </a:p>
          <a:p>
            <a:pPr>
              <a:spcAft>
                <a:spcPts val="600"/>
              </a:spcAft>
              <a:buFont typeface="Wingdings" panose="05000000000000000000" pitchFamily="2" charset="2"/>
              <a:buChar char="Ø"/>
            </a:pPr>
            <a:r>
              <a:rPr lang="en-US" sz="5100" dirty="0">
                <a:solidFill>
                  <a:srgbClr val="374151"/>
                </a:solidFill>
                <a:latin typeface="+mn-lt"/>
              </a:rPr>
              <a:t>Thus, in order for students to develop a sustained attraction to science and for them to appreciate the many ways in which it is pertinent to their daily lives, classroom learning experience in science need to connect with their own interest and experiences.” </a:t>
            </a:r>
          </a:p>
          <a:p>
            <a:pPr marL="0" indent="0">
              <a:buNone/>
            </a:pPr>
            <a:endParaRPr lang="en-US" b="0" i="0" dirty="0">
              <a:solidFill>
                <a:srgbClr val="374151"/>
              </a:solidFill>
              <a:effectLst/>
              <a:latin typeface="+mn-lt"/>
            </a:endParaRPr>
          </a:p>
          <a:p>
            <a:pPr marL="0" indent="0">
              <a:buNone/>
            </a:pPr>
            <a:r>
              <a:rPr lang="en-US" sz="3300" b="0" i="0" dirty="0">
                <a:solidFill>
                  <a:schemeClr val="bg1"/>
                </a:solidFill>
                <a:effectLst/>
                <a:latin typeface="+mn-lt"/>
              </a:rPr>
              <a:t> </a:t>
            </a:r>
            <a:endParaRPr lang="en-US" dirty="0"/>
          </a:p>
        </p:txBody>
      </p:sp>
      <p:pic>
        <p:nvPicPr>
          <p:cNvPr id="7" name="Picture 6">
            <a:extLst>
              <a:ext uri="{FF2B5EF4-FFF2-40B4-BE49-F238E27FC236}">
                <a16:creationId xmlns:a16="http://schemas.microsoft.com/office/drawing/2014/main" id="{E8362C06-1721-903C-9C7C-CA1B0FFD7D9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340337" y="1836995"/>
            <a:ext cx="2667683" cy="3184009"/>
          </a:xfrm>
          <a:prstGeom prst="rect">
            <a:avLst/>
          </a:prstGeom>
          <a:noFill/>
        </p:spPr>
      </p:pic>
      <p:sp>
        <p:nvSpPr>
          <p:cNvPr id="4" name="TextBox 3">
            <a:extLst>
              <a:ext uri="{FF2B5EF4-FFF2-40B4-BE49-F238E27FC236}">
                <a16:creationId xmlns:a16="http://schemas.microsoft.com/office/drawing/2014/main" id="{ECFE1A04-BF8A-9420-1935-B5364714F062}"/>
              </a:ext>
            </a:extLst>
          </p:cNvPr>
          <p:cNvSpPr txBox="1"/>
          <p:nvPr/>
        </p:nvSpPr>
        <p:spPr>
          <a:xfrm>
            <a:off x="704335" y="6252519"/>
            <a:ext cx="5585254" cy="4247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Franklin Gothic Book" panose="020B0503020102020204"/>
                <a:ea typeface="+mn-ea"/>
                <a:cs typeface="+mn-cs"/>
              </a:rPr>
              <a:t>National Research Council, 2012, p. 28</a:t>
            </a:r>
          </a:p>
        </p:txBody>
      </p:sp>
    </p:spTree>
    <p:extLst>
      <p:ext uri="{BB962C8B-B14F-4D97-AF65-F5344CB8AC3E}">
        <p14:creationId xmlns:p14="http://schemas.microsoft.com/office/powerpoint/2010/main" val="23379812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5B4AC-8F42-CF1B-59ED-18413BA17DF6}"/>
              </a:ext>
            </a:extLst>
          </p:cNvPr>
          <p:cNvSpPr>
            <a:spLocks noGrp="1"/>
          </p:cNvSpPr>
          <p:nvPr>
            <p:ph type="title"/>
          </p:nvPr>
        </p:nvSpPr>
        <p:spPr>
          <a:xfrm>
            <a:off x="740923" y="83022"/>
            <a:ext cx="10990634" cy="1325563"/>
          </a:xfrm>
        </p:spPr>
        <p:txBody>
          <a:bodyPr/>
          <a:lstStyle/>
          <a:p>
            <a:r>
              <a:rPr lang="en-US">
                <a:latin typeface="+mj-lt"/>
              </a:rPr>
              <a:t>Engaging in a Symmetrical-like Experience</a:t>
            </a:r>
          </a:p>
        </p:txBody>
      </p:sp>
      <p:sp>
        <p:nvSpPr>
          <p:cNvPr id="3" name="Content Placeholder 2">
            <a:extLst>
              <a:ext uri="{FF2B5EF4-FFF2-40B4-BE49-F238E27FC236}">
                <a16:creationId xmlns:a16="http://schemas.microsoft.com/office/drawing/2014/main" id="{9426F144-B971-12BC-D233-AB5CEF799061}"/>
              </a:ext>
            </a:extLst>
          </p:cNvPr>
          <p:cNvSpPr>
            <a:spLocks noGrp="1"/>
          </p:cNvSpPr>
          <p:nvPr>
            <p:ph idx="1"/>
          </p:nvPr>
        </p:nvSpPr>
        <p:spPr>
          <a:xfrm>
            <a:off x="935477" y="1253331"/>
            <a:ext cx="10515600" cy="4351338"/>
          </a:xfrm>
        </p:spPr>
        <p:txBody>
          <a:bodyPr>
            <a:normAutofit lnSpcReduction="10000"/>
          </a:bodyPr>
          <a:lstStyle/>
          <a:p>
            <a:pPr>
              <a:spcAft>
                <a:spcPts val="600"/>
              </a:spcAft>
              <a:buFont typeface="Wingdings" panose="05000000000000000000" pitchFamily="2" charset="2"/>
              <a:buChar char="Ø"/>
            </a:pPr>
            <a:r>
              <a:rPr lang="en-US" sz="2600" dirty="0">
                <a:latin typeface="+mn-lt"/>
              </a:rPr>
              <a:t>Provides teachers with opportunities to experience high quality     instructional resources (HQIR) as learners and then go deeper into understanding the curriculum’s design and instructional approach.</a:t>
            </a:r>
          </a:p>
          <a:p>
            <a:pPr>
              <a:spcAft>
                <a:spcPts val="600"/>
              </a:spcAft>
              <a:buFont typeface="Wingdings" panose="05000000000000000000" pitchFamily="2" charset="2"/>
              <a:buChar char="Ø"/>
            </a:pPr>
            <a:r>
              <a:rPr lang="en-US" sz="2600" dirty="0">
                <a:latin typeface="+mn-lt"/>
              </a:rPr>
              <a:t>Teachers are active learners, like their students, who construct their knowledge and beliefs based on direct experience. </a:t>
            </a:r>
          </a:p>
          <a:p>
            <a:pPr>
              <a:spcAft>
                <a:spcPts val="600"/>
              </a:spcAft>
              <a:buFont typeface="Wingdings" panose="05000000000000000000" pitchFamily="2" charset="2"/>
              <a:buChar char="Ø"/>
            </a:pPr>
            <a:r>
              <a:rPr lang="en-US" sz="2600" dirty="0">
                <a:latin typeface="+mn-lt"/>
              </a:rPr>
              <a:t>Experiencing new instructional approaches from a learner perspective</a:t>
            </a:r>
          </a:p>
          <a:p>
            <a:pPr lvl="1"/>
            <a:r>
              <a:rPr lang="en-US" sz="2200" dirty="0">
                <a:latin typeface="+mn-lt"/>
              </a:rPr>
              <a:t>helps teachers </a:t>
            </a:r>
            <a:r>
              <a:rPr lang="en-US" sz="2200" b="1" dirty="0">
                <a:latin typeface="+mn-lt"/>
              </a:rPr>
              <a:t>trust</a:t>
            </a:r>
            <a:r>
              <a:rPr lang="en-US" sz="2200" dirty="0">
                <a:latin typeface="+mn-lt"/>
              </a:rPr>
              <a:t> that student-led discussions can be productive, </a:t>
            </a:r>
          </a:p>
          <a:p>
            <a:pPr lvl="1"/>
            <a:r>
              <a:rPr lang="en-US" sz="2200" b="1" dirty="0">
                <a:latin typeface="+mn-lt"/>
              </a:rPr>
              <a:t>anticipate</a:t>
            </a:r>
            <a:r>
              <a:rPr lang="en-US" sz="2200" dirty="0">
                <a:latin typeface="+mn-lt"/>
              </a:rPr>
              <a:t> questions and ideas that will likely surface,</a:t>
            </a:r>
          </a:p>
          <a:p>
            <a:pPr lvl="1"/>
            <a:r>
              <a:rPr lang="en-US" sz="2200" dirty="0">
                <a:latin typeface="+mn-lt"/>
              </a:rPr>
              <a:t>gives teachers a novel vantage point, showing them what it feels like to </a:t>
            </a:r>
            <a:r>
              <a:rPr lang="en-US" sz="2200" b="1" dirty="0">
                <a:latin typeface="+mn-lt"/>
              </a:rPr>
              <a:t>experience</a:t>
            </a:r>
            <a:r>
              <a:rPr lang="en-US" sz="2200" dirty="0">
                <a:latin typeface="+mn-lt"/>
              </a:rPr>
              <a:t> the curriculum as a students and </a:t>
            </a:r>
          </a:p>
          <a:p>
            <a:pPr lvl="1"/>
            <a:r>
              <a:rPr lang="en-US" sz="2200" dirty="0">
                <a:latin typeface="+mn-lt"/>
              </a:rPr>
              <a:t>provides </a:t>
            </a:r>
            <a:r>
              <a:rPr lang="en-US" sz="2200" b="1" dirty="0">
                <a:latin typeface="+mn-lt"/>
              </a:rPr>
              <a:t>evidence</a:t>
            </a:r>
            <a:r>
              <a:rPr lang="en-US" sz="2200" dirty="0">
                <a:latin typeface="+mn-lt"/>
              </a:rPr>
              <a:t> that unfamiliar lessons can work well. </a:t>
            </a:r>
          </a:p>
          <a:p>
            <a:pPr marL="0" indent="0">
              <a:buNone/>
            </a:pPr>
            <a:endParaRPr lang="en-US" dirty="0"/>
          </a:p>
        </p:txBody>
      </p:sp>
    </p:spTree>
    <p:extLst>
      <p:ext uri="{BB962C8B-B14F-4D97-AF65-F5344CB8AC3E}">
        <p14:creationId xmlns:p14="http://schemas.microsoft.com/office/powerpoint/2010/main" val="15987378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0D9387-62D1-F57A-06BB-57EF3BFEB1D3}"/>
              </a:ext>
              <a:ext uri="{C183D7F6-B498-43B3-948B-1728B52AA6E4}">
                <adec:decorative xmlns:adec="http://schemas.microsoft.com/office/drawing/2017/decorative" val="1"/>
              </a:ext>
            </a:extLst>
          </p:cNvPr>
          <p:cNvSpPr/>
          <p:nvPr/>
        </p:nvSpPr>
        <p:spPr>
          <a:xfrm>
            <a:off x="8279296" y="5722717"/>
            <a:ext cx="3811107" cy="8638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93D15C-0948-7E7C-BF76-9D3AED0217A4}"/>
              </a:ext>
            </a:extLst>
          </p:cNvPr>
          <p:cNvSpPr>
            <a:spLocks noGrp="1"/>
          </p:cNvSpPr>
          <p:nvPr>
            <p:ph type="title"/>
          </p:nvPr>
        </p:nvSpPr>
        <p:spPr>
          <a:xfrm>
            <a:off x="1676400" y="1"/>
            <a:ext cx="10515600" cy="863898"/>
          </a:xfrm>
        </p:spPr>
        <p:txBody>
          <a:bodyPr vert="horz" lIns="91440" tIns="45720" rIns="91440" bIns="45720" rtlCol="0" anchor="ctr">
            <a:noAutofit/>
          </a:bodyPr>
          <a:lstStyle/>
          <a:p>
            <a:r>
              <a:rPr lang="en-US">
                <a:latin typeface="+mj-lt"/>
                <a:cs typeface="Arial"/>
              </a:rPr>
              <a:t>Viewing Learning from Every Angle</a:t>
            </a:r>
            <a:endParaRPr lang="en-US">
              <a:latin typeface="+mj-lt"/>
            </a:endParaRPr>
          </a:p>
        </p:txBody>
      </p:sp>
      <p:sp>
        <p:nvSpPr>
          <p:cNvPr id="7" name="TextBox 6">
            <a:extLst>
              <a:ext uri="{FF2B5EF4-FFF2-40B4-BE49-F238E27FC236}">
                <a16:creationId xmlns:a16="http://schemas.microsoft.com/office/drawing/2014/main" id="{71AEAEDB-F67B-DAEE-C7F6-EF0504FD2398}"/>
              </a:ext>
            </a:extLst>
          </p:cNvPr>
          <p:cNvSpPr txBox="1"/>
          <p:nvPr/>
        </p:nvSpPr>
        <p:spPr>
          <a:xfrm>
            <a:off x="832490" y="1079612"/>
            <a:ext cx="3200400" cy="5486400"/>
          </a:xfrm>
          <a:prstGeom prst="rect">
            <a:avLst/>
          </a:prstGeom>
          <a:noFill/>
          <a:ln>
            <a:solidFill>
              <a:srgbClr val="102649"/>
            </a:solidFill>
          </a:ln>
        </p:spPr>
        <p:txBody>
          <a:bodyPr wrap="square" rtlCol="0">
            <a:spAutoFit/>
          </a:bodyPr>
          <a:lstStyle/>
          <a:p>
            <a:pPr algn="ctr"/>
            <a:r>
              <a:rPr lang="en-US" sz="2400" b="1">
                <a:cs typeface="Arial" panose="020B0604020202020204" pitchFamily="34" charset="0"/>
              </a:rPr>
              <a:t>Teacher Hat</a:t>
            </a:r>
          </a:p>
          <a:p>
            <a:endParaRPr lang="en-US" sz="2400" b="1">
              <a:cs typeface="Arial" panose="020B0604020202020204" pitchFamily="34" charset="0"/>
            </a:endParaRPr>
          </a:p>
          <a:p>
            <a:endParaRPr lang="en-US" sz="2400" b="1">
              <a:cs typeface="Arial" panose="020B0604020202020204" pitchFamily="34" charset="0"/>
            </a:endParaRPr>
          </a:p>
          <a:p>
            <a:endParaRPr lang="en-US" sz="2400" b="1">
              <a:cs typeface="Arial" panose="020B0604020202020204" pitchFamily="34" charset="0"/>
            </a:endParaRPr>
          </a:p>
          <a:p>
            <a:endParaRPr lang="en-US" sz="2400" b="1">
              <a:cs typeface="Arial" panose="020B0604020202020204" pitchFamily="34" charset="0"/>
            </a:endParaRPr>
          </a:p>
          <a:p>
            <a:endParaRPr lang="en-US" sz="2000">
              <a:cs typeface="Arial" panose="020B0604020202020204" pitchFamily="34" charset="0"/>
            </a:endParaRPr>
          </a:p>
          <a:p>
            <a:r>
              <a:rPr lang="en-US" sz="2000" b="1">
                <a:cs typeface="Arial" panose="020B0604020202020204" pitchFamily="34" charset="0"/>
              </a:rPr>
              <a:t>We will…</a:t>
            </a:r>
            <a:endParaRPr lang="en-US" sz="2000">
              <a:cs typeface="Arial" panose="020B0604020202020204" pitchFamily="34" charset="0"/>
            </a:endParaRPr>
          </a:p>
          <a:p>
            <a:pPr marL="285750" indent="-285750">
              <a:spcAft>
                <a:spcPts val="400"/>
              </a:spcAft>
              <a:buFont typeface="Arial" panose="020B0604020202020204" pitchFamily="34" charset="0"/>
              <a:buChar char="•"/>
            </a:pPr>
            <a:r>
              <a:rPr lang="en-US" sz="2000" b="1">
                <a:cs typeface="Arial" panose="020B0604020202020204" pitchFamily="34" charset="0"/>
              </a:rPr>
              <a:t>grow</a:t>
            </a:r>
            <a:r>
              <a:rPr lang="en-US" sz="2000">
                <a:cs typeface="Arial" panose="020B0604020202020204" pitchFamily="34" charset="0"/>
              </a:rPr>
              <a:t> our understanding of phenomena.</a:t>
            </a:r>
          </a:p>
          <a:p>
            <a:pPr marL="285750" indent="-285750">
              <a:spcAft>
                <a:spcPts val="400"/>
              </a:spcAft>
              <a:buFont typeface="Arial" panose="020B0604020202020204" pitchFamily="34" charset="0"/>
              <a:buChar char="•"/>
            </a:pPr>
            <a:r>
              <a:rPr lang="en-US" sz="2000" b="1">
                <a:cs typeface="Arial" panose="020B0604020202020204" pitchFamily="34" charset="0"/>
              </a:rPr>
              <a:t>analyze </a:t>
            </a:r>
            <a:r>
              <a:rPr lang="en-US" sz="2000" i="1">
                <a:cs typeface="Arial" panose="020B0604020202020204" pitchFamily="34" charset="0"/>
              </a:rPr>
              <a:t>Kentucky Academic Standards for Science.</a:t>
            </a:r>
          </a:p>
          <a:p>
            <a:pPr marL="285750" indent="-285750">
              <a:buFont typeface="Arial" panose="020B0604020202020204" pitchFamily="34" charset="0"/>
              <a:buChar char="•"/>
            </a:pPr>
            <a:r>
              <a:rPr lang="en-US" sz="2000" b="1">
                <a:cs typeface="Arial" panose="020B0604020202020204" pitchFamily="34" charset="0"/>
              </a:rPr>
              <a:t>reflect</a:t>
            </a:r>
            <a:r>
              <a:rPr lang="en-US" sz="2000">
                <a:cs typeface="Arial" panose="020B0604020202020204" pitchFamily="34" charset="0"/>
              </a:rPr>
              <a:t> on our teaching and consider new shifts in our teaching practice.</a:t>
            </a:r>
          </a:p>
        </p:txBody>
      </p:sp>
      <p:pic>
        <p:nvPicPr>
          <p:cNvPr id="8" name="Picture 7" descr="A black graduation cap to signify the participant will be looking at this from a teacher perspective. ">
            <a:extLst>
              <a:ext uri="{FF2B5EF4-FFF2-40B4-BE49-F238E27FC236}">
                <a16:creationId xmlns:a16="http://schemas.microsoft.com/office/drawing/2014/main" id="{34DB7BAE-3497-7A23-0C57-064135A98F8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568873" y="1707612"/>
            <a:ext cx="1706722" cy="1097280"/>
          </a:xfrm>
          <a:prstGeom prst="rect">
            <a:avLst/>
          </a:prstGeom>
        </p:spPr>
      </p:pic>
      <p:sp>
        <p:nvSpPr>
          <p:cNvPr id="9" name="TextBox 8">
            <a:extLst>
              <a:ext uri="{FF2B5EF4-FFF2-40B4-BE49-F238E27FC236}">
                <a16:creationId xmlns:a16="http://schemas.microsoft.com/office/drawing/2014/main" id="{0D500C49-5722-EA52-DB7E-CDFE0314B369}"/>
              </a:ext>
            </a:extLst>
          </p:cNvPr>
          <p:cNvSpPr txBox="1"/>
          <p:nvPr/>
        </p:nvSpPr>
        <p:spPr>
          <a:xfrm>
            <a:off x="4495800" y="1092904"/>
            <a:ext cx="3200400" cy="5486400"/>
          </a:xfrm>
          <a:prstGeom prst="rect">
            <a:avLst/>
          </a:prstGeom>
          <a:noFill/>
          <a:ln>
            <a:solidFill>
              <a:srgbClr val="102649"/>
            </a:solidFill>
          </a:ln>
        </p:spPr>
        <p:txBody>
          <a:bodyPr wrap="square" lIns="91440" tIns="45720" rIns="91440" bIns="45720" anchor="t">
            <a:spAutoFit/>
          </a:bodyPr>
          <a:lstStyle/>
          <a:p>
            <a:pPr algn="ctr"/>
            <a:r>
              <a:rPr lang="en-US" sz="2400" b="1">
                <a:cs typeface="Arial" panose="020B0604020202020204" pitchFamily="34" charset="0"/>
              </a:rPr>
              <a:t> Adult Learner Hat</a:t>
            </a:r>
          </a:p>
          <a:p>
            <a:endParaRPr lang="en-US" sz="2000">
              <a:cs typeface="Arial" panose="020B0604020202020204" pitchFamily="34" charset="0"/>
            </a:endParaRPr>
          </a:p>
          <a:p>
            <a:endParaRPr lang="en-US" sz="2000">
              <a:cs typeface="Arial" panose="020B0604020202020204" pitchFamily="34" charset="0"/>
            </a:endParaRPr>
          </a:p>
          <a:p>
            <a:endParaRPr lang="en-US" sz="2000">
              <a:cs typeface="Arial" panose="020B0604020202020204" pitchFamily="34" charset="0"/>
            </a:endParaRPr>
          </a:p>
          <a:p>
            <a:endParaRPr lang="en-US" sz="2000">
              <a:cs typeface="Arial" panose="020B0604020202020204" pitchFamily="34" charset="0"/>
            </a:endParaRPr>
          </a:p>
          <a:p>
            <a:endParaRPr lang="en-US" sz="2000">
              <a:cs typeface="Arial" panose="020B0604020202020204" pitchFamily="34" charset="0"/>
            </a:endParaRPr>
          </a:p>
          <a:p>
            <a:endParaRPr lang="en-US" sz="2000" b="1">
              <a:cs typeface="Arial" panose="020B0604020202020204" pitchFamily="34" charset="0"/>
            </a:endParaRPr>
          </a:p>
          <a:p>
            <a:r>
              <a:rPr lang="en-US" sz="2000" b="1">
                <a:cs typeface="Arial" panose="020B0604020202020204" pitchFamily="34" charset="0"/>
              </a:rPr>
              <a:t>We will…</a:t>
            </a:r>
          </a:p>
          <a:p>
            <a:pPr marL="285750" indent="-285750">
              <a:spcAft>
                <a:spcPts val="400"/>
              </a:spcAft>
              <a:buFont typeface="Arial" panose="020B0604020202020204" pitchFamily="34" charset="0"/>
              <a:buChar char="•"/>
            </a:pPr>
            <a:r>
              <a:rPr lang="en-US" sz="2000" b="1">
                <a:cs typeface="Arial" panose="020B0604020202020204" pitchFamily="34" charset="0"/>
              </a:rPr>
              <a:t>build</a:t>
            </a:r>
            <a:r>
              <a:rPr lang="en-US" sz="2000">
                <a:cs typeface="Arial" panose="020B0604020202020204" pitchFamily="34" charset="0"/>
              </a:rPr>
              <a:t> and </a:t>
            </a:r>
            <a:r>
              <a:rPr lang="en-US" sz="2000" b="1">
                <a:cs typeface="Arial" panose="020B0604020202020204" pitchFamily="34" charset="0"/>
              </a:rPr>
              <a:t>deepen</a:t>
            </a:r>
            <a:r>
              <a:rPr lang="en-US" sz="2000">
                <a:cs typeface="Arial" panose="020B0604020202020204" pitchFamily="34" charset="0"/>
              </a:rPr>
              <a:t> our own science content knowledge.</a:t>
            </a:r>
          </a:p>
          <a:p>
            <a:pPr marL="285750" indent="-285750">
              <a:buFont typeface="Arial" panose="020B0604020202020204" pitchFamily="34" charset="0"/>
              <a:buChar char="•"/>
            </a:pPr>
            <a:r>
              <a:rPr lang="en-US" sz="2000" b="1">
                <a:cs typeface="Arial" panose="020B0604020202020204" pitchFamily="34" charset="0"/>
              </a:rPr>
              <a:t>contribute</a:t>
            </a:r>
            <a:r>
              <a:rPr lang="en-US" sz="2000">
                <a:cs typeface="Arial" panose="020B0604020202020204" pitchFamily="34" charset="0"/>
              </a:rPr>
              <a:t> to the community’s understanding as we make sense of the phenomenon.</a:t>
            </a:r>
          </a:p>
          <a:p>
            <a:pPr algn="ctr"/>
            <a:endParaRPr lang="en-US" sz="2400" b="1">
              <a:cs typeface="Arial" panose="020B0604020202020204" pitchFamily="34" charset="0"/>
            </a:endParaRPr>
          </a:p>
        </p:txBody>
      </p:sp>
      <p:pic>
        <p:nvPicPr>
          <p:cNvPr id="14" name="Picture 13" descr="A yellow construction hat to signify the participant is looking at this through an adult learner lens as their build their own science content knowledge. ">
            <a:extLst>
              <a:ext uri="{FF2B5EF4-FFF2-40B4-BE49-F238E27FC236}">
                <a16:creationId xmlns:a16="http://schemas.microsoft.com/office/drawing/2014/main" id="{A2AFC5D1-A193-CAE5-BF5C-6A3E2368103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442532" y="1707612"/>
            <a:ext cx="1306935" cy="1097280"/>
          </a:xfrm>
          <a:prstGeom prst="rect">
            <a:avLst/>
          </a:prstGeom>
        </p:spPr>
      </p:pic>
      <p:sp>
        <p:nvSpPr>
          <p:cNvPr id="5" name="TextBox 4">
            <a:extLst>
              <a:ext uri="{FF2B5EF4-FFF2-40B4-BE49-F238E27FC236}">
                <a16:creationId xmlns:a16="http://schemas.microsoft.com/office/drawing/2014/main" id="{1A0D63C6-86DF-B1A2-2FE7-4C98E28EA3D1}"/>
              </a:ext>
            </a:extLst>
          </p:cNvPr>
          <p:cNvSpPr txBox="1"/>
          <p:nvPr/>
        </p:nvSpPr>
        <p:spPr>
          <a:xfrm>
            <a:off x="8159110" y="1079612"/>
            <a:ext cx="3200400" cy="5486400"/>
          </a:xfrm>
          <a:prstGeom prst="rect">
            <a:avLst/>
          </a:prstGeom>
          <a:noFill/>
          <a:ln>
            <a:solidFill>
              <a:srgbClr val="102649"/>
            </a:solidFill>
          </a:ln>
        </p:spPr>
        <p:txBody>
          <a:bodyPr wrap="square" lIns="91440" tIns="45720" rIns="91440" bIns="45720" anchor="t">
            <a:spAutoFit/>
          </a:bodyPr>
          <a:lstStyle/>
          <a:p>
            <a:pPr algn="ctr"/>
            <a:r>
              <a:rPr lang="en-US" sz="2400" b="1">
                <a:cs typeface="Arial" panose="020B0604020202020204" pitchFamily="34" charset="0"/>
              </a:rPr>
              <a:t> Student Hat</a:t>
            </a:r>
          </a:p>
          <a:p>
            <a:pPr algn="ctr"/>
            <a:endParaRPr lang="en-US" sz="2400" b="1">
              <a:cs typeface="Arial" panose="020B0604020202020204" pitchFamily="34" charset="0"/>
            </a:endParaRPr>
          </a:p>
          <a:p>
            <a:pPr algn="ctr"/>
            <a:endParaRPr lang="en-US" sz="2400" b="1">
              <a:cs typeface="Arial" panose="020B0604020202020204" pitchFamily="34" charset="0"/>
            </a:endParaRPr>
          </a:p>
          <a:p>
            <a:pPr algn="ctr"/>
            <a:endParaRPr lang="en-US" sz="2400" b="1">
              <a:cs typeface="Arial" panose="020B0604020202020204" pitchFamily="34" charset="0"/>
            </a:endParaRPr>
          </a:p>
          <a:p>
            <a:pPr algn="ctr"/>
            <a:endParaRPr lang="en-US" sz="2400" b="1">
              <a:cs typeface="Arial" panose="020B0604020202020204" pitchFamily="34" charset="0"/>
            </a:endParaRPr>
          </a:p>
          <a:p>
            <a:endParaRPr lang="en-US" sz="2000" b="1">
              <a:cs typeface="Arial" panose="020B0604020202020204" pitchFamily="34" charset="0"/>
            </a:endParaRPr>
          </a:p>
          <a:p>
            <a:r>
              <a:rPr lang="en-US" sz="2000" b="1">
                <a:cs typeface="Arial" panose="020B0604020202020204" pitchFamily="34" charset="0"/>
              </a:rPr>
              <a:t>We will…</a:t>
            </a:r>
            <a:endParaRPr lang="en-US" sz="2400" b="1">
              <a:cs typeface="Arial" panose="020B0604020202020204" pitchFamily="34" charset="0"/>
            </a:endParaRPr>
          </a:p>
          <a:p>
            <a:pPr marL="342900" indent="-342900">
              <a:spcAft>
                <a:spcPts val="400"/>
              </a:spcAft>
              <a:buFont typeface="Arial" panose="020B0604020202020204" pitchFamily="34" charset="0"/>
              <a:buChar char="•"/>
            </a:pPr>
            <a:r>
              <a:rPr lang="en-US" sz="2000" b="1">
                <a:cs typeface="Arial" panose="020B0604020202020204" pitchFamily="34" charset="0"/>
              </a:rPr>
              <a:t>consider</a:t>
            </a:r>
            <a:r>
              <a:rPr lang="en-US" sz="2000">
                <a:cs typeface="Arial" panose="020B0604020202020204" pitchFamily="34" charset="0"/>
              </a:rPr>
              <a:t> students’ ideas, experiences, and perspectives.</a:t>
            </a:r>
          </a:p>
          <a:p>
            <a:pPr marL="342900" indent="-342900">
              <a:spcAft>
                <a:spcPts val="400"/>
              </a:spcAft>
              <a:buFont typeface="Arial" panose="020B0604020202020204" pitchFamily="34" charset="0"/>
              <a:buChar char="•"/>
            </a:pPr>
            <a:r>
              <a:rPr lang="en-US" sz="2000" b="1">
                <a:cs typeface="Arial" panose="020B0604020202020204" pitchFamily="34" charset="0"/>
              </a:rPr>
              <a:t>focus</a:t>
            </a:r>
            <a:r>
              <a:rPr lang="en-US" sz="2000">
                <a:cs typeface="Arial" panose="020B0604020202020204" pitchFamily="34" charset="0"/>
              </a:rPr>
              <a:t> on how students’ ideas grow and change.</a:t>
            </a:r>
          </a:p>
          <a:p>
            <a:pPr marL="342900" indent="-342900">
              <a:buFont typeface="Arial" panose="020B0604020202020204" pitchFamily="34" charset="0"/>
              <a:buChar char="•"/>
            </a:pPr>
            <a:r>
              <a:rPr lang="en-US" sz="2000" b="1">
                <a:cs typeface="Arial" panose="020B0604020202020204" pitchFamily="34" charset="0"/>
              </a:rPr>
              <a:t>understand</a:t>
            </a:r>
            <a:r>
              <a:rPr lang="en-US" sz="2000">
                <a:cs typeface="Arial" panose="020B0604020202020204" pitchFamily="34" charset="0"/>
              </a:rPr>
              <a:t> what drives students’ motivation to keep learning. </a:t>
            </a:r>
          </a:p>
        </p:txBody>
      </p:sp>
      <p:pic>
        <p:nvPicPr>
          <p:cNvPr id="3" name="Picture 2" descr="The read and white baseball hat shows thinking is in the student hat. ">
            <a:extLst>
              <a:ext uri="{FF2B5EF4-FFF2-40B4-BE49-F238E27FC236}">
                <a16:creationId xmlns:a16="http://schemas.microsoft.com/office/drawing/2014/main" id="{9AC72871-88CA-BD0D-16F1-6861E67CB31B}"/>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8990563" y="1704993"/>
            <a:ext cx="1537493" cy="1099899"/>
          </a:xfrm>
          <a:prstGeom prst="rect">
            <a:avLst/>
          </a:prstGeom>
        </p:spPr>
      </p:pic>
    </p:spTree>
    <p:extLst>
      <p:ext uri="{BB962C8B-B14F-4D97-AF65-F5344CB8AC3E}">
        <p14:creationId xmlns:p14="http://schemas.microsoft.com/office/powerpoint/2010/main" val="10586971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80502-7C26-AC1D-62C5-64F3C82459C8}"/>
              </a:ext>
            </a:extLst>
          </p:cNvPr>
          <p:cNvSpPr>
            <a:spLocks noGrp="1"/>
          </p:cNvSpPr>
          <p:nvPr>
            <p:ph type="title"/>
          </p:nvPr>
        </p:nvSpPr>
        <p:spPr>
          <a:xfrm>
            <a:off x="838200" y="191943"/>
            <a:ext cx="11291058" cy="1337108"/>
          </a:xfrm>
        </p:spPr>
        <p:txBody>
          <a:bodyPr>
            <a:normAutofit/>
          </a:bodyPr>
          <a:lstStyle/>
          <a:p>
            <a:r>
              <a:rPr lang="en-US">
                <a:latin typeface="+mj-lt"/>
                <a:cs typeface="Arial"/>
              </a:rPr>
              <a:t>Content Deepening</a:t>
            </a:r>
          </a:p>
        </p:txBody>
      </p:sp>
      <p:sp>
        <p:nvSpPr>
          <p:cNvPr id="3" name="Content Placeholder 2">
            <a:extLst>
              <a:ext uri="{FF2B5EF4-FFF2-40B4-BE49-F238E27FC236}">
                <a16:creationId xmlns:a16="http://schemas.microsoft.com/office/drawing/2014/main" id="{2B31E68B-6C78-61A6-93E7-C13BB4B4BF94}"/>
              </a:ext>
            </a:extLst>
          </p:cNvPr>
          <p:cNvSpPr>
            <a:spLocks noGrp="1"/>
          </p:cNvSpPr>
          <p:nvPr>
            <p:ph idx="1"/>
          </p:nvPr>
        </p:nvSpPr>
        <p:spPr>
          <a:xfrm>
            <a:off x="838200" y="1508513"/>
            <a:ext cx="10751820" cy="3977887"/>
          </a:xfrm>
        </p:spPr>
        <p:txBody>
          <a:bodyPr vert="horz" lIns="91440" tIns="45720" rIns="91440" bIns="45720" rtlCol="0" anchor="t">
            <a:normAutofit fontScale="92500" lnSpcReduction="10000"/>
          </a:bodyPr>
          <a:lstStyle/>
          <a:p>
            <a:pPr marL="0" indent="0">
              <a:buNone/>
            </a:pPr>
            <a:r>
              <a:rPr lang="en-US" sz="3600">
                <a:latin typeface="+mn-lt"/>
                <a:cs typeface="Arial"/>
              </a:rPr>
              <a:t>How do you usually teach Earth’s systems (weathering, erosion and deposition)? Record your thinking. </a:t>
            </a:r>
          </a:p>
          <a:p>
            <a:pPr marL="0" indent="0">
              <a:buNone/>
            </a:pPr>
            <a:endParaRPr lang="en-US" sz="1600">
              <a:latin typeface="+mn-lt"/>
              <a:cs typeface="Arial"/>
            </a:endParaRPr>
          </a:p>
          <a:p>
            <a:pPr lvl="3">
              <a:spcAft>
                <a:spcPts val="600"/>
              </a:spcAft>
              <a:buFont typeface="Wingdings" panose="05000000000000000000" pitchFamily="2" charset="2"/>
              <a:buChar char="q"/>
            </a:pPr>
            <a:r>
              <a:rPr lang="en-US" sz="3600">
                <a:latin typeface="+mn-lt"/>
                <a:cs typeface="Arial"/>
              </a:rPr>
              <a:t> What do you want students to learn?</a:t>
            </a:r>
          </a:p>
          <a:p>
            <a:pPr lvl="3">
              <a:spcAft>
                <a:spcPts val="600"/>
              </a:spcAft>
              <a:buFont typeface="Wingdings" panose="05000000000000000000" pitchFamily="2" charset="2"/>
              <a:buChar char="q"/>
            </a:pPr>
            <a:r>
              <a:rPr lang="en-US" sz="3600">
                <a:latin typeface="+mn-lt"/>
                <a:cs typeface="Arial"/>
              </a:rPr>
              <a:t> How might you sequence the learning      	experiences?</a:t>
            </a:r>
          </a:p>
          <a:p>
            <a:pPr lvl="3">
              <a:spcAft>
                <a:spcPts val="600"/>
              </a:spcAft>
              <a:buFont typeface="Wingdings" panose="05000000000000000000" pitchFamily="2" charset="2"/>
              <a:buChar char="q"/>
            </a:pPr>
            <a:r>
              <a:rPr lang="en-US" sz="3600">
                <a:latin typeface="+mn-lt"/>
                <a:cs typeface="Arial"/>
              </a:rPr>
              <a:t> What science ideas might students struggle 	 	with?</a:t>
            </a:r>
          </a:p>
          <a:p>
            <a:pPr marL="1371600" lvl="3" indent="0">
              <a:buNone/>
            </a:pPr>
            <a:endParaRPr lang="en-US" sz="3200">
              <a:latin typeface="+mn-lt"/>
              <a:cs typeface="Arial"/>
            </a:endParaRPr>
          </a:p>
        </p:txBody>
      </p:sp>
      <p:pic>
        <p:nvPicPr>
          <p:cNvPr id="4" name="Picture 3" descr="A black graduation cap to signify the participant will be looking at this from a teacher perspective. ">
            <a:extLst>
              <a:ext uri="{FF2B5EF4-FFF2-40B4-BE49-F238E27FC236}">
                <a16:creationId xmlns:a16="http://schemas.microsoft.com/office/drawing/2014/main" id="{BFEE8511-853B-B390-ED90-9F783AEFA14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915590" y="191943"/>
            <a:ext cx="1183643" cy="760984"/>
          </a:xfrm>
          <a:prstGeom prst="rect">
            <a:avLst/>
          </a:prstGeom>
        </p:spPr>
      </p:pic>
    </p:spTree>
    <p:extLst>
      <p:ext uri="{BB962C8B-B14F-4D97-AF65-F5344CB8AC3E}">
        <p14:creationId xmlns:p14="http://schemas.microsoft.com/office/powerpoint/2010/main" val="3362013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D8E85-3C14-E5F1-536E-3FC48C670B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46BD5D-FCFB-BD59-83A2-CAF800C15A7E}"/>
              </a:ext>
            </a:extLst>
          </p:cNvPr>
          <p:cNvSpPr>
            <a:spLocks noGrp="1"/>
          </p:cNvSpPr>
          <p:nvPr>
            <p:ph type="title"/>
          </p:nvPr>
        </p:nvSpPr>
        <p:spPr/>
        <p:txBody>
          <a:bodyPr/>
          <a:lstStyle/>
          <a:p>
            <a:pPr algn="ctr"/>
            <a:r>
              <a:rPr lang="en-US">
                <a:latin typeface="+mj-lt"/>
              </a:rPr>
              <a:t>Switch to Adult Learner Hat</a:t>
            </a:r>
          </a:p>
        </p:txBody>
      </p:sp>
      <p:pic>
        <p:nvPicPr>
          <p:cNvPr id="4" name="Picture 3" descr="The yellow construction hat shows thinking is in the adult learner hat. ">
            <a:extLst>
              <a:ext uri="{FF2B5EF4-FFF2-40B4-BE49-F238E27FC236}">
                <a16:creationId xmlns:a16="http://schemas.microsoft.com/office/drawing/2014/main" id="{4DB12B67-9AC3-390C-3419-E713FB59BAF2}"/>
              </a:ext>
            </a:extLst>
          </p:cNvPr>
          <p:cNvPicPr>
            <a:picLocks noChangeAspect="1"/>
          </p:cNvPicPr>
          <p:nvPr/>
        </p:nvPicPr>
        <p:blipFill>
          <a:blip r:embed="rId3"/>
          <a:stretch>
            <a:fillRect/>
          </a:stretch>
        </p:blipFill>
        <p:spPr>
          <a:xfrm>
            <a:off x="4319856" y="2217413"/>
            <a:ext cx="3078472" cy="2586952"/>
          </a:xfrm>
          <a:prstGeom prst="rect">
            <a:avLst/>
          </a:prstGeom>
        </p:spPr>
      </p:pic>
    </p:spTree>
    <p:extLst>
      <p:ext uri="{BB962C8B-B14F-4D97-AF65-F5344CB8AC3E}">
        <p14:creationId xmlns:p14="http://schemas.microsoft.com/office/powerpoint/2010/main" val="7151105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176B50-38AA-A290-DDCE-A0E808EB9D64}"/>
              </a:ext>
            </a:extLst>
          </p:cNvPr>
          <p:cNvSpPr>
            <a:spLocks noGrp="1"/>
          </p:cNvSpPr>
          <p:nvPr>
            <p:ph type="title"/>
          </p:nvPr>
        </p:nvSpPr>
        <p:spPr>
          <a:xfrm>
            <a:off x="78885" y="382179"/>
            <a:ext cx="11623826" cy="1325563"/>
          </a:xfrm>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400" kern="1200">
                <a:solidFill>
                  <a:srgbClr val="007780"/>
                </a:solidFill>
                <a:effectLst/>
                <a:latin typeface="+mj-lt"/>
                <a:ea typeface="+mj-ea"/>
                <a:cs typeface="+mj-cs"/>
              </a:rPr>
              <a:t>Communicating in Scientific Ways Resource</a:t>
            </a:r>
            <a:endParaRPr lang="en-US">
              <a:effectLst/>
              <a:latin typeface="+mj-lt"/>
            </a:endParaRPr>
          </a:p>
          <a:p>
            <a:endParaRPr lang="en-US"/>
          </a:p>
        </p:txBody>
      </p:sp>
      <p:pic>
        <p:nvPicPr>
          <p:cNvPr id="6" name="Picture 5">
            <a:extLst>
              <a:ext uri="{FF2B5EF4-FFF2-40B4-BE49-F238E27FC236}">
                <a16:creationId xmlns:a16="http://schemas.microsoft.com/office/drawing/2014/main" id="{3A555777-EFCE-30DB-4664-DED3A8E2C5B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54646" y="1466804"/>
            <a:ext cx="2983953" cy="4898713"/>
          </a:xfrm>
          <a:prstGeom prst="rect">
            <a:avLst/>
          </a:prstGeom>
          <a:ln w="28575">
            <a:solidFill>
              <a:srgbClr val="007780"/>
            </a:solidFill>
          </a:ln>
        </p:spPr>
        <p:style>
          <a:lnRef idx="2">
            <a:schemeClr val="dk1"/>
          </a:lnRef>
          <a:fillRef idx="1">
            <a:schemeClr val="lt1"/>
          </a:fillRef>
          <a:effectRef idx="0">
            <a:schemeClr val="dk1"/>
          </a:effectRef>
          <a:fontRef idx="minor">
            <a:schemeClr val="dk1"/>
          </a:fontRef>
        </p:style>
      </p:pic>
      <p:pic>
        <p:nvPicPr>
          <p:cNvPr id="8" name="Picture 7">
            <a:extLst>
              <a:ext uri="{FF2B5EF4-FFF2-40B4-BE49-F238E27FC236}">
                <a16:creationId xmlns:a16="http://schemas.microsoft.com/office/drawing/2014/main" id="{B14CFE27-6AC4-1EC3-AE34-CDEE02C53A0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71098" y="1468091"/>
            <a:ext cx="2895464" cy="4897426"/>
          </a:xfrm>
          <a:prstGeom prst="rect">
            <a:avLst/>
          </a:prstGeom>
          <a:ln w="28575">
            <a:solidFill>
              <a:srgbClr val="007780"/>
            </a:solidFill>
          </a:ln>
        </p:spPr>
        <p:style>
          <a:lnRef idx="2">
            <a:schemeClr val="dk1"/>
          </a:lnRef>
          <a:fillRef idx="1">
            <a:schemeClr val="lt1"/>
          </a:fillRef>
          <a:effectRef idx="0">
            <a:schemeClr val="dk1"/>
          </a:effectRef>
          <a:fontRef idx="minor">
            <a:schemeClr val="dk1"/>
          </a:fontRef>
        </p:style>
      </p:pic>
      <p:pic>
        <p:nvPicPr>
          <p:cNvPr id="2" name="Picture 1" descr="A yellow construction hat to signify the participant is looking at this through an adult learner lens as their build their own science content knowledge. ">
            <a:extLst>
              <a:ext uri="{FF2B5EF4-FFF2-40B4-BE49-F238E27FC236}">
                <a16:creationId xmlns:a16="http://schemas.microsoft.com/office/drawing/2014/main" id="{9E04F376-D752-EF8F-B5C9-A2079227223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1317820" y="158915"/>
            <a:ext cx="726796" cy="610206"/>
          </a:xfrm>
          <a:prstGeom prst="rect">
            <a:avLst/>
          </a:prstGeom>
        </p:spPr>
      </p:pic>
      <p:sp>
        <p:nvSpPr>
          <p:cNvPr id="9" name="TextBox 8">
            <a:extLst>
              <a:ext uri="{FF2B5EF4-FFF2-40B4-BE49-F238E27FC236}">
                <a16:creationId xmlns:a16="http://schemas.microsoft.com/office/drawing/2014/main" id="{231063EE-59F4-7D18-81BB-D30B73C7DEEA}"/>
              </a:ext>
            </a:extLst>
          </p:cNvPr>
          <p:cNvSpPr txBox="1"/>
          <p:nvPr/>
        </p:nvSpPr>
        <p:spPr>
          <a:xfrm>
            <a:off x="8018250" y="1743432"/>
            <a:ext cx="3562245" cy="3371136"/>
          </a:xfrm>
          <a:prstGeom prst="roundRect">
            <a:avLst/>
          </a:prstGeom>
          <a:solidFill>
            <a:srgbClr val="007780"/>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400">
                <a:cs typeface="Arial" panose="020B0604020202020204" pitchFamily="34" charset="0"/>
              </a:rPr>
              <a:t>As we work through these sessions, we will be using the </a:t>
            </a:r>
            <a:r>
              <a:rPr lang="en-US" sz="2400">
                <a:solidFill>
                  <a:schemeClr val="bg1"/>
                </a:solidFill>
                <a:cs typeface="Arial" panose="020B0604020202020204" pitchFamily="34" charset="0"/>
                <a:hlinkClick r:id="rId7">
                  <a:extLst>
                    <a:ext uri="{A12FA001-AC4F-418D-AE19-62706E023703}">
                      <ahyp:hlinkClr xmlns:ahyp="http://schemas.microsoft.com/office/drawing/2018/hyperlinkcolor" val="tx"/>
                    </a:ext>
                  </a:extLst>
                </a:hlinkClick>
              </a:rPr>
              <a:t>Communicating in Scientific Ways </a:t>
            </a:r>
            <a:r>
              <a:rPr lang="en-US" sz="2400">
                <a:cs typeface="Arial" panose="020B0604020202020204" pitchFamily="34" charset="0"/>
              </a:rPr>
              <a:t>from OpenSciEd to support our academic discourse.</a:t>
            </a:r>
          </a:p>
        </p:txBody>
      </p:sp>
    </p:spTree>
    <p:extLst>
      <p:ext uri="{BB962C8B-B14F-4D97-AF65-F5344CB8AC3E}">
        <p14:creationId xmlns:p14="http://schemas.microsoft.com/office/powerpoint/2010/main" val="3454981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61FA365-18D8-FCC6-B06F-FB9B339E13C2}"/>
              </a:ext>
            </a:extLst>
          </p:cNvPr>
          <p:cNvSpPr txBox="1">
            <a:spLocks noGrp="1"/>
          </p:cNvSpPr>
          <p:nvPr>
            <p:ph type="title" idx="4294967295"/>
          </p:nvPr>
        </p:nvSpPr>
        <p:spPr>
          <a:xfrm>
            <a:off x="862390" y="188098"/>
            <a:ext cx="10426676" cy="7579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rgbClr val="007780"/>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7780"/>
                </a:solidFill>
                <a:effectLst/>
                <a:uLnTx/>
                <a:uFillTx/>
                <a:latin typeface="Franklin Gothic Medium" panose="020B0603020102020204" pitchFamily="34" charset="0"/>
                <a:ea typeface="+mn-ea"/>
                <a:cs typeface="Arial" panose="020B0604020202020204" pitchFamily="34" charset="0"/>
              </a:rPr>
              <a:t>Communicating in Scientific Ways</a:t>
            </a:r>
            <a:endParaRPr kumimoji="0" lang="en-US" sz="4400" b="0" i="0" u="none" strike="noStrike" kern="1200" cap="none" spc="0" normalizeH="0" baseline="0" noProof="0" dirty="0">
              <a:ln>
                <a:noFill/>
              </a:ln>
              <a:solidFill>
                <a:srgbClr val="007780"/>
              </a:solidFill>
              <a:effectLst/>
              <a:uLnTx/>
              <a:uFillTx/>
              <a:latin typeface="Arial" panose="020B0604020202020204" pitchFamily="34" charset="0"/>
              <a:ea typeface="+mj-ea"/>
              <a:cs typeface="+mj-cs"/>
            </a:endParaRPr>
          </a:p>
        </p:txBody>
      </p:sp>
      <p:pic>
        <p:nvPicPr>
          <p:cNvPr id="2" name="Picture 1" descr="Construction hat noting participants are engaging as an adult learner. ">
            <a:extLst>
              <a:ext uri="{FF2B5EF4-FFF2-40B4-BE49-F238E27FC236}">
                <a16:creationId xmlns:a16="http://schemas.microsoft.com/office/drawing/2014/main" id="{C7E01311-58E4-5E86-C27E-33C838E1D5F0}"/>
              </a:ext>
            </a:extLst>
          </p:cNvPr>
          <p:cNvPicPr>
            <a:picLocks noChangeAspect="1"/>
          </p:cNvPicPr>
          <p:nvPr/>
        </p:nvPicPr>
        <p:blipFill>
          <a:blip r:embed="rId3"/>
          <a:stretch>
            <a:fillRect/>
          </a:stretch>
        </p:blipFill>
        <p:spPr>
          <a:xfrm>
            <a:off x="11316933" y="118327"/>
            <a:ext cx="725487" cy="609653"/>
          </a:xfrm>
          <a:prstGeom prst="rect">
            <a:avLst/>
          </a:prstGeom>
        </p:spPr>
      </p:pic>
      <p:graphicFrame>
        <p:nvGraphicFramePr>
          <p:cNvPr id="4" name="Content Placeholder 8">
            <a:extLst>
              <a:ext uri="{FF2B5EF4-FFF2-40B4-BE49-F238E27FC236}">
                <a16:creationId xmlns:a16="http://schemas.microsoft.com/office/drawing/2014/main" id="{9BE71DE2-3A26-B768-3912-A39406C1BFBF}"/>
              </a:ext>
            </a:extLst>
          </p:cNvPr>
          <p:cNvGraphicFramePr>
            <a:graphicFrameLocks/>
          </p:cNvGraphicFramePr>
          <p:nvPr>
            <p:extLst>
              <p:ext uri="{D42A27DB-BD31-4B8C-83A1-F6EECF244321}">
                <p14:modId xmlns:p14="http://schemas.microsoft.com/office/powerpoint/2010/main" val="2547835368"/>
              </p:ext>
            </p:extLst>
          </p:nvPr>
        </p:nvGraphicFramePr>
        <p:xfrm>
          <a:off x="882662" y="1194302"/>
          <a:ext cx="10406404" cy="4424553"/>
        </p:xfrm>
        <a:graphic>
          <a:graphicData uri="http://schemas.openxmlformats.org/drawingml/2006/table">
            <a:tbl>
              <a:tblPr firstRow="1"/>
              <a:tblGrid>
                <a:gridCol w="3080155">
                  <a:extLst>
                    <a:ext uri="{9D8B030D-6E8A-4147-A177-3AD203B41FA5}">
                      <a16:colId xmlns:a16="http://schemas.microsoft.com/office/drawing/2014/main" val="875487053"/>
                    </a:ext>
                  </a:extLst>
                </a:gridCol>
                <a:gridCol w="3052587">
                  <a:extLst>
                    <a:ext uri="{9D8B030D-6E8A-4147-A177-3AD203B41FA5}">
                      <a16:colId xmlns:a16="http://schemas.microsoft.com/office/drawing/2014/main" val="2779478948"/>
                    </a:ext>
                  </a:extLst>
                </a:gridCol>
                <a:gridCol w="4273662">
                  <a:extLst>
                    <a:ext uri="{9D8B030D-6E8A-4147-A177-3AD203B41FA5}">
                      <a16:colId xmlns:a16="http://schemas.microsoft.com/office/drawing/2014/main" val="3045309556"/>
                    </a:ext>
                  </a:extLst>
                </a:gridCol>
              </a:tblGrid>
              <a:tr h="748899">
                <a:tc>
                  <a:txBody>
                    <a:bodyPr/>
                    <a:lstStyle/>
                    <a:p>
                      <a:pPr algn="ctr" rtl="0" fontAlgn="base"/>
                      <a:r>
                        <a:rPr lang="en-US" sz="2200" b="1" i="0">
                          <a:solidFill>
                            <a:srgbClr val="000000"/>
                          </a:solidFill>
                          <a:effectLst/>
                          <a:latin typeface="+mn-lt"/>
                        </a:rPr>
                        <a:t>How we figure things out</a:t>
                      </a:r>
                      <a:r>
                        <a:rPr lang="en-US" sz="2200" b="0" i="0">
                          <a:solidFill>
                            <a:srgbClr val="000000"/>
                          </a:solidFill>
                          <a:effectLst/>
                          <a:latin typeface="+mn-lt"/>
                        </a:rPr>
                        <a:t>​</a:t>
                      </a:r>
                    </a:p>
                  </a:txBody>
                  <a:tcPr marL="83680" marR="83680" marT="41840" marB="4184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base"/>
                      <a:r>
                        <a:rPr lang="en-US" sz="2200" b="1" i="0">
                          <a:solidFill>
                            <a:srgbClr val="000000"/>
                          </a:solidFill>
                          <a:effectLst/>
                          <a:latin typeface="+mn-lt"/>
                        </a:rPr>
                        <a:t>Symbol </a:t>
                      </a:r>
                    </a:p>
                  </a:txBody>
                  <a:tcPr marL="83680" marR="83680" marT="41840" marB="4184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base"/>
                      <a:r>
                        <a:rPr lang="en-US" sz="2200" b="1" i="0">
                          <a:solidFill>
                            <a:srgbClr val="000000"/>
                          </a:solidFill>
                          <a:effectLst/>
                          <a:latin typeface="+mn-lt"/>
                        </a:rPr>
                        <a:t>How we communicate</a:t>
                      </a:r>
                      <a:r>
                        <a:rPr lang="en-US" sz="2200" b="0" i="0">
                          <a:solidFill>
                            <a:srgbClr val="000000"/>
                          </a:solidFill>
                          <a:effectLst/>
                          <a:latin typeface="+mn-lt"/>
                        </a:rPr>
                        <a:t>​</a:t>
                      </a:r>
                    </a:p>
                  </a:txBody>
                  <a:tcPr marL="83680" marR="83680" marT="41840" marB="4184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83725504"/>
                  </a:ext>
                </a:extLst>
              </a:tr>
              <a:tr h="1172597">
                <a:tc>
                  <a:txBody>
                    <a:bodyPr/>
                    <a:lstStyle/>
                    <a:p>
                      <a:pPr algn="l" rtl="0" fontAlgn="base"/>
                      <a:r>
                        <a:rPr lang="en-US" sz="1800" b="0" i="0">
                          <a:solidFill>
                            <a:srgbClr val="000000"/>
                          </a:solidFill>
                          <a:effectLst/>
                          <a:latin typeface="+mn-lt"/>
                        </a:rPr>
                        <a:t>1. Ask why and how questions</a:t>
                      </a:r>
                    </a:p>
                  </a:txBody>
                  <a:tcPr marL="83680" marR="83680" marT="41840" marB="4184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l" rtl="0" fontAlgn="base"/>
                      <a:endParaRPr lang="en-US" sz="1500" b="0" i="0">
                        <a:solidFill>
                          <a:srgbClr val="000000"/>
                        </a:solidFill>
                        <a:effectLst/>
                        <a:latin typeface="+mn-lt"/>
                      </a:endParaRPr>
                    </a:p>
                  </a:txBody>
                  <a:tcPr marL="83680" marR="83680" marT="41840" marB="4184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l" rtl="0" fontAlgn="base"/>
                      <a:r>
                        <a:rPr lang="en-US" sz="1800" b="0" i="0">
                          <a:solidFill>
                            <a:srgbClr val="000000"/>
                          </a:solidFill>
                          <a:effectLst/>
                          <a:latin typeface="+mn-lt"/>
                        </a:rPr>
                        <a:t>How come…?</a:t>
                      </a:r>
                    </a:p>
                    <a:p>
                      <a:pPr algn="l" rtl="0" fontAlgn="base"/>
                      <a:r>
                        <a:rPr lang="en-US" sz="1800" b="0" i="0">
                          <a:solidFill>
                            <a:srgbClr val="000000"/>
                          </a:solidFill>
                          <a:effectLst/>
                          <a:latin typeface="+mn-lt"/>
                        </a:rPr>
                        <a:t>I wonder…?</a:t>
                      </a:r>
                    </a:p>
                    <a:p>
                      <a:pPr algn="l" rtl="0" fontAlgn="base"/>
                      <a:r>
                        <a:rPr lang="en-US" sz="1800" b="0" i="0">
                          <a:solidFill>
                            <a:srgbClr val="000000"/>
                          </a:solidFill>
                          <a:effectLst/>
                          <a:latin typeface="+mn-lt"/>
                        </a:rPr>
                        <a:t>Why…?</a:t>
                      </a:r>
                    </a:p>
                    <a:p>
                      <a:pPr algn="l" rtl="0" fontAlgn="base"/>
                      <a:r>
                        <a:rPr lang="en-US" sz="1800" b="0" i="0">
                          <a:solidFill>
                            <a:srgbClr val="000000"/>
                          </a:solidFill>
                          <a:effectLst/>
                          <a:latin typeface="+mn-lt"/>
                        </a:rPr>
                        <a:t>How do they know that…?</a:t>
                      </a:r>
                    </a:p>
                  </a:txBody>
                  <a:tcPr marL="83680" marR="83680" marT="41840" marB="4184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0514712"/>
                  </a:ext>
                </a:extLst>
              </a:tr>
              <a:tr h="1444974">
                <a:tc>
                  <a:txBody>
                    <a:bodyPr/>
                    <a:lstStyle/>
                    <a:p>
                      <a:pPr algn="l" rtl="0" fontAlgn="base"/>
                      <a:r>
                        <a:rPr lang="en-US" sz="1800" b="0" i="0">
                          <a:solidFill>
                            <a:srgbClr val="000000"/>
                          </a:solidFill>
                          <a:effectLst/>
                          <a:latin typeface="+mn-lt"/>
                        </a:rPr>
                        <a:t>7. Listen to others’ ideas and ask clarifying questions</a:t>
                      </a:r>
                    </a:p>
                  </a:txBody>
                  <a:tcPr marL="83680" marR="83680" marT="41840" marB="4184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l" rtl="0" fontAlgn="base"/>
                      <a:endParaRPr lang="en-US" sz="1500" b="0" i="0">
                        <a:solidFill>
                          <a:srgbClr val="000000"/>
                        </a:solidFill>
                        <a:effectLst/>
                        <a:latin typeface="+mn-lt"/>
                      </a:endParaRPr>
                    </a:p>
                  </a:txBody>
                  <a:tcPr marL="83680" marR="83680" marT="41840" marB="4184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l" rtl="0" fontAlgn="base"/>
                      <a:r>
                        <a:rPr lang="en-US" sz="1800" b="0" i="0">
                          <a:solidFill>
                            <a:srgbClr val="000000"/>
                          </a:solidFill>
                          <a:effectLst/>
                          <a:latin typeface="+mn-lt"/>
                        </a:rPr>
                        <a:t>Are you saying that…?​</a:t>
                      </a:r>
                    </a:p>
                    <a:p>
                      <a:pPr algn="l" rtl="0" fontAlgn="base"/>
                      <a:r>
                        <a:rPr lang="en-US" sz="1800" b="0" i="0">
                          <a:solidFill>
                            <a:srgbClr val="000000"/>
                          </a:solidFill>
                          <a:effectLst/>
                          <a:latin typeface="+mn-lt"/>
                        </a:rPr>
                        <a:t>What do you mean when you say…?​</a:t>
                      </a:r>
                    </a:p>
                    <a:p>
                      <a:pPr algn="l" rtl="0" fontAlgn="base"/>
                      <a:r>
                        <a:rPr lang="en-US" sz="1800" b="0" i="0">
                          <a:solidFill>
                            <a:srgbClr val="000000"/>
                          </a:solidFill>
                          <a:effectLst/>
                          <a:latin typeface="+mn-lt"/>
                        </a:rPr>
                        <a:t>What is your evidence?​</a:t>
                      </a:r>
                    </a:p>
                    <a:p>
                      <a:pPr algn="l" rtl="0" fontAlgn="base"/>
                      <a:r>
                        <a:rPr lang="en-US" sz="1800" b="0" i="0">
                          <a:solidFill>
                            <a:srgbClr val="000000"/>
                          </a:solidFill>
                          <a:effectLst/>
                          <a:latin typeface="+mn-lt"/>
                        </a:rPr>
                        <a:t>Can you say more about…?​</a:t>
                      </a:r>
                    </a:p>
                    <a:p>
                      <a:pPr algn="l" rtl="0" fontAlgn="base"/>
                      <a:r>
                        <a:rPr lang="en-US" sz="1800" b="0" i="0">
                          <a:solidFill>
                            <a:srgbClr val="000000"/>
                          </a:solidFill>
                          <a:effectLst/>
                          <a:latin typeface="+mn-lt"/>
                        </a:rPr>
                        <a:t>​</a:t>
                      </a:r>
                    </a:p>
                  </a:txBody>
                  <a:tcPr marL="83680" marR="83680" marT="41840" marB="4184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50015707"/>
                  </a:ext>
                </a:extLst>
              </a:tr>
              <a:tr h="1039414">
                <a:tc>
                  <a:txBody>
                    <a:bodyPr/>
                    <a:lstStyle/>
                    <a:p>
                      <a:pPr algn="l" rtl="0" fontAlgn="base"/>
                      <a:r>
                        <a:rPr lang="en-US" sz="1800" b="0" i="0">
                          <a:solidFill>
                            <a:srgbClr val="000000"/>
                          </a:solidFill>
                          <a:effectLst/>
                          <a:latin typeface="+mn-lt"/>
                        </a:rPr>
                        <a:t>9. Add onto someone else’s idea​</a:t>
                      </a:r>
                    </a:p>
                    <a:p>
                      <a:pPr algn="l" rtl="0" fontAlgn="base"/>
                      <a:r>
                        <a:rPr lang="en-US" sz="2000" b="0" i="0">
                          <a:solidFill>
                            <a:srgbClr val="000000"/>
                          </a:solidFill>
                          <a:effectLst/>
                          <a:latin typeface="+mn-lt"/>
                        </a:rPr>
                        <a:t>​</a:t>
                      </a:r>
                    </a:p>
                  </a:txBody>
                  <a:tcPr marL="83680" marR="83680" marT="41840" marB="4184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l" rtl="0" fontAlgn="base"/>
                      <a:endParaRPr lang="en-US" sz="1500" b="0" i="0">
                        <a:solidFill>
                          <a:srgbClr val="000000"/>
                        </a:solidFill>
                        <a:effectLst/>
                        <a:latin typeface="+mn-lt"/>
                      </a:endParaRPr>
                    </a:p>
                  </a:txBody>
                  <a:tcPr marL="83680" marR="83680" marT="41840" marB="4184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l" rtl="0" fontAlgn="base"/>
                      <a:r>
                        <a:rPr lang="en-US" sz="1800" b="0" i="0">
                          <a:solidFill>
                            <a:srgbClr val="000000"/>
                          </a:solidFill>
                          <a:effectLst/>
                          <a:latin typeface="+mn-lt"/>
                        </a:rPr>
                        <a:t>I want to piggyback on April’s idea. ​</a:t>
                      </a:r>
                    </a:p>
                    <a:p>
                      <a:pPr algn="l" rtl="0" fontAlgn="base"/>
                      <a:r>
                        <a:rPr lang="en-US" sz="1800" b="0" i="0">
                          <a:solidFill>
                            <a:srgbClr val="000000"/>
                          </a:solidFill>
                          <a:effectLst/>
                          <a:latin typeface="+mn-lt"/>
                        </a:rPr>
                        <a:t>I want to add to what Jeremiah said. ​</a:t>
                      </a:r>
                    </a:p>
                  </a:txBody>
                  <a:tcPr marL="83680" marR="83680" marT="41840" marB="4184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2102880"/>
                  </a:ext>
                </a:extLst>
              </a:tr>
            </a:tbl>
          </a:graphicData>
        </a:graphic>
      </p:graphicFrame>
      <p:pic>
        <p:nvPicPr>
          <p:cNvPr id="6" name="Picture 5" descr="Thought bubble with a question mark inside of it to prompt participants to ask why and how questions. ">
            <a:extLst>
              <a:ext uri="{FF2B5EF4-FFF2-40B4-BE49-F238E27FC236}">
                <a16:creationId xmlns:a16="http://schemas.microsoft.com/office/drawing/2014/main" id="{DA96A27B-AD6E-2AF2-A30B-9FD5F0142696}"/>
              </a:ext>
            </a:extLst>
          </p:cNvPr>
          <p:cNvPicPr>
            <a:picLocks noChangeAspect="1"/>
          </p:cNvPicPr>
          <p:nvPr/>
        </p:nvPicPr>
        <p:blipFill>
          <a:blip r:embed="rId4"/>
          <a:stretch>
            <a:fillRect/>
          </a:stretch>
        </p:blipFill>
        <p:spPr>
          <a:xfrm>
            <a:off x="4915743" y="2107789"/>
            <a:ext cx="993055" cy="852106"/>
          </a:xfrm>
          <a:prstGeom prst="rect">
            <a:avLst/>
          </a:prstGeom>
        </p:spPr>
      </p:pic>
      <p:pic>
        <p:nvPicPr>
          <p:cNvPr id="7" name="Picture 6" descr="A person's hear with sounds waves modeled around it to encourage participants to listen to others' ideas and ask clarifying questions. ">
            <a:extLst>
              <a:ext uri="{FF2B5EF4-FFF2-40B4-BE49-F238E27FC236}">
                <a16:creationId xmlns:a16="http://schemas.microsoft.com/office/drawing/2014/main" id="{BD6F18AD-9EF8-BE72-DA3F-1E7CA51AE19A}"/>
              </a:ext>
            </a:extLst>
          </p:cNvPr>
          <p:cNvPicPr>
            <a:picLocks noChangeAspect="1"/>
          </p:cNvPicPr>
          <p:nvPr/>
        </p:nvPicPr>
        <p:blipFill rotWithShape="1">
          <a:blip r:embed="rId5"/>
          <a:srcRect l="-1117" t="8177" r="1117" b="-8177"/>
          <a:stretch/>
        </p:blipFill>
        <p:spPr>
          <a:xfrm>
            <a:off x="4847883" y="3376586"/>
            <a:ext cx="1128773" cy="993591"/>
          </a:xfrm>
          <a:prstGeom prst="rect">
            <a:avLst/>
          </a:prstGeom>
        </p:spPr>
      </p:pic>
      <p:pic>
        <p:nvPicPr>
          <p:cNvPr id="10" name="Picture 9" descr="Thought bubble with a plus sign in it to encourage participants to add onto someone else's ideas during the conversation.">
            <a:extLst>
              <a:ext uri="{FF2B5EF4-FFF2-40B4-BE49-F238E27FC236}">
                <a16:creationId xmlns:a16="http://schemas.microsoft.com/office/drawing/2014/main" id="{059188B2-3AD9-5D80-AA08-E70A1DB2D248}"/>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4970261" y="4729060"/>
            <a:ext cx="1006395" cy="826238"/>
          </a:xfrm>
          <a:prstGeom prst="rect">
            <a:avLst/>
          </a:prstGeom>
        </p:spPr>
      </p:pic>
    </p:spTree>
    <p:extLst>
      <p:ext uri="{BB962C8B-B14F-4D97-AF65-F5344CB8AC3E}">
        <p14:creationId xmlns:p14="http://schemas.microsoft.com/office/powerpoint/2010/main" val="16667908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17744-B533-EBDD-1524-5423E68B5834}"/>
              </a:ext>
            </a:extLst>
          </p:cNvPr>
          <p:cNvSpPr>
            <a:spLocks noGrp="1"/>
          </p:cNvSpPr>
          <p:nvPr>
            <p:ph type="title"/>
          </p:nvPr>
        </p:nvSpPr>
        <p:spPr>
          <a:xfrm>
            <a:off x="721468" y="1358710"/>
            <a:ext cx="10515600" cy="1325563"/>
          </a:xfrm>
        </p:spPr>
        <p:txBody>
          <a:bodyPr>
            <a:noAutofit/>
          </a:bodyPr>
          <a:lstStyle/>
          <a:p>
            <a:pPr rtl="0">
              <a:spcBef>
                <a:spcPts val="0"/>
              </a:spcBef>
              <a:spcAft>
                <a:spcPts val="0"/>
              </a:spcAft>
            </a:pPr>
            <a:r>
              <a:rPr lang="en-US" sz="5400" b="1" i="0" u="none" strike="noStrike">
                <a:solidFill>
                  <a:srgbClr val="273676"/>
                </a:solidFill>
                <a:effectLst/>
                <a:latin typeface="+mj-lt"/>
                <a:cs typeface="Arial" panose="020B0604020202020204" pitchFamily="34" charset="0"/>
              </a:rPr>
              <a:t>What do we know and wonder about Earth’s surface?</a:t>
            </a:r>
            <a:br>
              <a:rPr lang="en-US" sz="5400" b="0">
                <a:effectLst/>
                <a:latin typeface="+mj-lt"/>
                <a:cs typeface="Arial" panose="020B0604020202020204" pitchFamily="34" charset="0"/>
              </a:rPr>
            </a:br>
            <a:br>
              <a:rPr lang="en-US" sz="5400">
                <a:latin typeface="+mj-lt"/>
                <a:cs typeface="Arial" panose="020B0604020202020204" pitchFamily="34" charset="0"/>
              </a:rPr>
            </a:br>
            <a:endParaRPr lang="en-US" sz="5400">
              <a:latin typeface="+mj-lt"/>
              <a:cs typeface="Arial" panose="020B0604020202020204" pitchFamily="34" charset="0"/>
            </a:endParaRPr>
          </a:p>
        </p:txBody>
      </p:sp>
      <p:graphicFrame>
        <p:nvGraphicFramePr>
          <p:cNvPr id="10" name="Table 9">
            <a:extLst>
              <a:ext uri="{FF2B5EF4-FFF2-40B4-BE49-F238E27FC236}">
                <a16:creationId xmlns:a16="http://schemas.microsoft.com/office/drawing/2014/main" id="{03EF5866-944D-909B-81B0-F8B32A7D118F}"/>
              </a:ext>
            </a:extLst>
          </p:cNvPr>
          <p:cNvGraphicFramePr>
            <a:graphicFrameLocks noGrp="1"/>
          </p:cNvGraphicFramePr>
          <p:nvPr>
            <p:extLst>
              <p:ext uri="{D42A27DB-BD31-4B8C-83A1-F6EECF244321}">
                <p14:modId xmlns:p14="http://schemas.microsoft.com/office/powerpoint/2010/main" val="1377099877"/>
              </p:ext>
            </p:extLst>
          </p:nvPr>
        </p:nvGraphicFramePr>
        <p:xfrm>
          <a:off x="1825391" y="2415214"/>
          <a:ext cx="8307754" cy="2869835"/>
        </p:xfrm>
        <a:graphic>
          <a:graphicData uri="http://schemas.openxmlformats.org/drawingml/2006/table">
            <a:tbl>
              <a:tblPr firstRow="1" bandRow="1">
                <a:tableStyleId>{5940675A-B579-460E-94D1-54222C63F5DA}</a:tableStyleId>
              </a:tblPr>
              <a:tblGrid>
                <a:gridCol w="4221906">
                  <a:extLst>
                    <a:ext uri="{9D8B030D-6E8A-4147-A177-3AD203B41FA5}">
                      <a16:colId xmlns:a16="http://schemas.microsoft.com/office/drawing/2014/main" val="1177916756"/>
                    </a:ext>
                  </a:extLst>
                </a:gridCol>
                <a:gridCol w="4085848">
                  <a:extLst>
                    <a:ext uri="{9D8B030D-6E8A-4147-A177-3AD203B41FA5}">
                      <a16:colId xmlns:a16="http://schemas.microsoft.com/office/drawing/2014/main" val="3287826061"/>
                    </a:ext>
                  </a:extLst>
                </a:gridCol>
              </a:tblGrid>
              <a:tr h="358701">
                <a:tc>
                  <a:txBody>
                    <a:bodyPr/>
                    <a:lstStyle/>
                    <a:p>
                      <a:pPr algn="ctr"/>
                      <a:r>
                        <a:rPr lang="en-US" sz="3200"/>
                        <a:t>KNOW</a:t>
                      </a:r>
                      <a:endParaRPr lang="en-US" sz="3200">
                        <a:latin typeface="+mn-lt"/>
                        <a:cs typeface="Arial" panose="020B0604020202020204" pitchFamily="34" charset="0"/>
                      </a:endParaRPr>
                    </a:p>
                  </a:txBody>
                  <a:tcPr>
                    <a:solidFill>
                      <a:schemeClr val="bg1">
                        <a:lumMod val="95000"/>
                      </a:schemeClr>
                    </a:solidFill>
                  </a:tcPr>
                </a:tc>
                <a:tc>
                  <a:txBody>
                    <a:bodyPr/>
                    <a:lstStyle/>
                    <a:p>
                      <a:pPr algn="ctr"/>
                      <a:r>
                        <a:rPr lang="en-US" sz="3200"/>
                        <a:t>WONDER</a:t>
                      </a:r>
                      <a:endParaRPr lang="en-US" sz="3200">
                        <a:latin typeface="+mn-lt"/>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4043522286"/>
                  </a:ext>
                </a:extLst>
              </a:tr>
              <a:tr h="2290715">
                <a:tc>
                  <a:txBody>
                    <a:bodyPr/>
                    <a:lstStyle/>
                    <a:p>
                      <a:endParaRPr lang="en-US"/>
                    </a:p>
                  </a:txBody>
                  <a:tcPr/>
                </a:tc>
                <a:tc>
                  <a:txBody>
                    <a:bodyPr/>
                    <a:lstStyle/>
                    <a:p>
                      <a:endParaRPr lang="en-US"/>
                    </a:p>
                  </a:txBody>
                  <a:tcPr/>
                </a:tc>
                <a:extLst>
                  <a:ext uri="{0D108BD9-81ED-4DB2-BD59-A6C34878D82A}">
                    <a16:rowId xmlns:a16="http://schemas.microsoft.com/office/drawing/2014/main" val="631624000"/>
                  </a:ext>
                </a:extLst>
              </a:tr>
            </a:tbl>
          </a:graphicData>
        </a:graphic>
      </p:graphicFrame>
      <p:pic>
        <p:nvPicPr>
          <p:cNvPr id="4" name="Picture 3" descr="A yellow construction hat to signify the participant is looking at this through an adult learner lens as their build their own science content knowledge. ">
            <a:extLst>
              <a:ext uri="{FF2B5EF4-FFF2-40B4-BE49-F238E27FC236}">
                <a16:creationId xmlns:a16="http://schemas.microsoft.com/office/drawing/2014/main" id="{B5758FE0-99AD-5567-C1A5-8853FF5CFEA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317820" y="158915"/>
            <a:ext cx="726796" cy="610206"/>
          </a:xfrm>
          <a:prstGeom prst="rect">
            <a:avLst/>
          </a:prstGeom>
        </p:spPr>
      </p:pic>
    </p:spTree>
    <p:extLst>
      <p:ext uri="{BB962C8B-B14F-4D97-AF65-F5344CB8AC3E}">
        <p14:creationId xmlns:p14="http://schemas.microsoft.com/office/powerpoint/2010/main" val="38194823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C2948-50A8-B641-3A22-8408E39202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734E7A-0C42-26EA-2283-3622EF9DEDC4}"/>
              </a:ext>
            </a:extLst>
          </p:cNvPr>
          <p:cNvSpPr>
            <a:spLocks noGrp="1"/>
          </p:cNvSpPr>
          <p:nvPr>
            <p:ph type="title"/>
          </p:nvPr>
        </p:nvSpPr>
        <p:spPr>
          <a:xfrm>
            <a:off x="800510" y="687386"/>
            <a:ext cx="5470588" cy="1092777"/>
          </a:xfrm>
        </p:spPr>
        <p:txBody>
          <a:bodyPr>
            <a:noAutofit/>
          </a:bodyPr>
          <a:lstStyle/>
          <a:p>
            <a:r>
              <a:rPr lang="en-US" b="1" u="sng">
                <a:latin typeface="+mj-lt"/>
                <a:cs typeface="Arial" panose="020B0604020202020204" pitchFamily="34" charset="0"/>
              </a:rPr>
              <a:t>Focus Question</a:t>
            </a:r>
            <a:endParaRPr lang="en-US" sz="3600">
              <a:latin typeface="+mn-lt"/>
              <a:cs typeface="Arial" panose="020B0604020202020204" pitchFamily="34" charset="0"/>
            </a:endParaRPr>
          </a:p>
        </p:txBody>
      </p:sp>
      <p:pic>
        <p:nvPicPr>
          <p:cNvPr id="5" name="Picture 4" descr="A yellow construction hat to signify the participant is looking at this through an adult learner lens as their build their own science content knowledge.">
            <a:extLst>
              <a:ext uri="{FF2B5EF4-FFF2-40B4-BE49-F238E27FC236}">
                <a16:creationId xmlns:a16="http://schemas.microsoft.com/office/drawing/2014/main" id="{FBF2EEA9-427F-57D3-A4F0-2775F965995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317820" y="158915"/>
            <a:ext cx="726796" cy="610206"/>
          </a:xfrm>
          <a:prstGeom prst="rect">
            <a:avLst/>
          </a:prstGeom>
        </p:spPr>
      </p:pic>
      <p:pic>
        <p:nvPicPr>
          <p:cNvPr id="3074" name="Picture 2">
            <a:extLst>
              <a:ext uri="{FF2B5EF4-FFF2-40B4-BE49-F238E27FC236}">
                <a16:creationId xmlns:a16="http://schemas.microsoft.com/office/drawing/2014/main" id="{0898E481-882E-6AD7-0C10-B25E85875829}"/>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0533" y="605790"/>
            <a:ext cx="4648200" cy="497205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66CE349-FD5E-57DD-D2C0-113689AF6B30}"/>
              </a:ext>
            </a:extLst>
          </p:cNvPr>
          <p:cNvSpPr txBox="1"/>
          <p:nvPr/>
        </p:nvSpPr>
        <p:spPr>
          <a:xfrm>
            <a:off x="800510" y="1884047"/>
            <a:ext cx="5138263" cy="2785378"/>
          </a:xfrm>
          <a:prstGeom prst="rect">
            <a:avLst/>
          </a:prstGeom>
          <a:noFill/>
        </p:spPr>
        <p:txBody>
          <a:bodyPr wrap="square" rtlCol="0">
            <a:spAutoFit/>
          </a:bodyPr>
          <a:lstStyle/>
          <a:p>
            <a:r>
              <a:rPr lang="en-US" sz="3500">
                <a:latin typeface="+mn-lt"/>
                <a:cs typeface="Arial" panose="020B0604020202020204" pitchFamily="34" charset="0"/>
              </a:rPr>
              <a:t>Has the Earth’s surface always looked this way? Why or why not?</a:t>
            </a:r>
            <a:br>
              <a:rPr lang="en-US" sz="3500">
                <a:latin typeface="+mn-lt"/>
                <a:cs typeface="Arial" panose="020B0604020202020204" pitchFamily="34" charset="0"/>
              </a:rPr>
            </a:br>
            <a:br>
              <a:rPr lang="en-US" sz="3500">
                <a:latin typeface="+mn-lt"/>
                <a:cs typeface="Arial" panose="020B0604020202020204" pitchFamily="34" charset="0"/>
              </a:rPr>
            </a:br>
            <a:r>
              <a:rPr lang="en-US" sz="3500">
                <a:latin typeface="+mn-lt"/>
                <a:cs typeface="Arial" panose="020B0604020202020204" pitchFamily="34" charset="0"/>
              </a:rPr>
              <a:t>Record your thinking.</a:t>
            </a:r>
            <a:endParaRPr lang="en-US" sz="3500"/>
          </a:p>
        </p:txBody>
      </p:sp>
      <p:sp>
        <p:nvSpPr>
          <p:cNvPr id="3" name="TextBox 2">
            <a:extLst>
              <a:ext uri="{FF2B5EF4-FFF2-40B4-BE49-F238E27FC236}">
                <a16:creationId xmlns:a16="http://schemas.microsoft.com/office/drawing/2014/main" id="{5FA3EE21-9D1B-8F27-B8FD-8177AC28E221}"/>
              </a:ext>
            </a:extLst>
          </p:cNvPr>
          <p:cNvSpPr txBox="1"/>
          <p:nvPr/>
        </p:nvSpPr>
        <p:spPr>
          <a:xfrm>
            <a:off x="7472219" y="1415837"/>
            <a:ext cx="3150823" cy="1508105"/>
          </a:xfrm>
          <a:prstGeom prst="rect">
            <a:avLst/>
          </a:prstGeom>
          <a:noFill/>
        </p:spPr>
        <p:txBody>
          <a:bodyPr wrap="square" rtlCol="0">
            <a:spAutoFit/>
          </a:bodyPr>
          <a:lstStyle/>
          <a:p>
            <a:r>
              <a:rPr lang="en-US" sz="2300"/>
              <a:t>I think that Earth’s surface (has/has not) always looked this way because…</a:t>
            </a:r>
          </a:p>
        </p:txBody>
      </p:sp>
      <p:pic>
        <p:nvPicPr>
          <p:cNvPr id="3076" name="Picture 4">
            <a:extLst>
              <a:ext uri="{FF2B5EF4-FFF2-40B4-BE49-F238E27FC236}">
                <a16:creationId xmlns:a16="http://schemas.microsoft.com/office/drawing/2014/main" id="{61B634E9-70C2-3723-390F-294DD2832173}"/>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13342" y="3546041"/>
            <a:ext cx="1409700" cy="140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191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4A78B-81D6-8DE8-1C1D-67D0BE66B0F8}"/>
              </a:ext>
            </a:extLst>
          </p:cNvPr>
          <p:cNvSpPr>
            <a:spLocks noGrp="1"/>
          </p:cNvSpPr>
          <p:nvPr>
            <p:ph type="title"/>
          </p:nvPr>
        </p:nvSpPr>
        <p:spPr>
          <a:xfrm>
            <a:off x="444500" y="140294"/>
            <a:ext cx="11747499" cy="1325563"/>
          </a:xfrm>
        </p:spPr>
        <p:txBody>
          <a:bodyPr>
            <a:normAutofit/>
          </a:bodyPr>
          <a:lstStyle/>
          <a:p>
            <a:r>
              <a:rPr lang="en-US">
                <a:latin typeface="+mj-lt"/>
              </a:rPr>
              <a:t>Sessions in this Module</a:t>
            </a:r>
          </a:p>
        </p:txBody>
      </p:sp>
      <p:sp>
        <p:nvSpPr>
          <p:cNvPr id="3" name="Content Placeholder 2">
            <a:extLst>
              <a:ext uri="{FF2B5EF4-FFF2-40B4-BE49-F238E27FC236}">
                <a16:creationId xmlns:a16="http://schemas.microsoft.com/office/drawing/2014/main" id="{8C16A4A0-23ED-49DD-B375-B4FA54D1975B}"/>
              </a:ext>
            </a:extLst>
          </p:cNvPr>
          <p:cNvSpPr>
            <a:spLocks noGrp="1"/>
          </p:cNvSpPr>
          <p:nvPr>
            <p:ph idx="1"/>
          </p:nvPr>
        </p:nvSpPr>
        <p:spPr>
          <a:xfrm>
            <a:off x="444500" y="1465857"/>
            <a:ext cx="11234057" cy="4222562"/>
          </a:xfrm>
        </p:spPr>
        <p:txBody>
          <a:bodyPr vert="horz" lIns="91440" tIns="45720" rIns="91440" bIns="45720" rtlCol="0" anchor="t">
            <a:noAutofit/>
          </a:bodyPr>
          <a:lstStyle/>
          <a:p>
            <a:pPr marL="0" indent="0">
              <a:buNone/>
            </a:pPr>
            <a:r>
              <a:rPr lang="en-US" sz="2400" b="1" u="sng">
                <a:solidFill>
                  <a:schemeClr val="tx1"/>
                </a:solidFill>
                <a:latin typeface="+mn-lt"/>
                <a:cs typeface="Arial"/>
                <a:hlinkClick r:id="rId3" action="ppaction://hlinksldjump"/>
              </a:rPr>
              <a:t>Session A</a:t>
            </a:r>
            <a:r>
              <a:rPr lang="en-US" sz="2400">
                <a:solidFill>
                  <a:schemeClr val="tx1"/>
                </a:solidFill>
                <a:latin typeface="+mn-lt"/>
                <a:cs typeface="Arial"/>
              </a:rPr>
              <a:t>: What is the definition of "phenomena" in the context of science education?</a:t>
            </a:r>
          </a:p>
          <a:p>
            <a:pPr marL="0" indent="0" rtl="0" fontAlgn="base">
              <a:buNone/>
            </a:pPr>
            <a:r>
              <a:rPr lang="en-US" sz="2400" b="1" u="sng">
                <a:solidFill>
                  <a:schemeClr val="tx1"/>
                </a:solidFill>
                <a:latin typeface="+mn-lt"/>
                <a:cs typeface="Arial"/>
                <a:hlinkClick r:id="rId4" action="ppaction://hlinksldjump"/>
              </a:rPr>
              <a:t>Session B</a:t>
            </a:r>
            <a:r>
              <a:rPr lang="en-US" sz="2400" b="1">
                <a:solidFill>
                  <a:schemeClr val="tx1"/>
                </a:solidFill>
                <a:latin typeface="+mn-lt"/>
                <a:cs typeface="Arial"/>
              </a:rPr>
              <a:t>: </a:t>
            </a:r>
            <a:r>
              <a:rPr lang="en-US" sz="2400" b="0" i="0">
                <a:solidFill>
                  <a:schemeClr val="tx1"/>
                </a:solidFill>
                <a:effectLst/>
                <a:latin typeface="+mn-lt"/>
              </a:rPr>
              <a:t>How does the launch of an anchoring phenomenon engage all students in</a:t>
            </a:r>
            <a:r>
              <a:rPr lang="en-US" sz="2400">
                <a:solidFill>
                  <a:schemeClr val="tx1"/>
                </a:solidFill>
                <a:latin typeface="+mn-lt"/>
              </a:rPr>
              <a:t> 	       	       sensemaking?</a:t>
            </a:r>
            <a:endParaRPr lang="en-US" sz="2400" b="0" i="0">
              <a:solidFill>
                <a:schemeClr val="tx1"/>
              </a:solidFill>
              <a:effectLst/>
              <a:latin typeface="+mn-lt"/>
            </a:endParaRPr>
          </a:p>
          <a:p>
            <a:pPr marL="0" indent="0">
              <a:buNone/>
            </a:pPr>
            <a:r>
              <a:rPr lang="en-US" sz="2400" b="1" u="sng">
                <a:solidFill>
                  <a:schemeClr val="tx1"/>
                </a:solidFill>
                <a:latin typeface="+mn-lt"/>
                <a:cs typeface="Arial"/>
                <a:hlinkClick r:id="rId5" action="ppaction://hlinksldjump"/>
              </a:rPr>
              <a:t>Session C</a:t>
            </a:r>
            <a:r>
              <a:rPr lang="en-US" sz="2400" b="1">
                <a:solidFill>
                  <a:schemeClr val="tx1"/>
                </a:solidFill>
                <a:latin typeface="+mn-lt"/>
                <a:cs typeface="Arial"/>
              </a:rPr>
              <a:t>: </a:t>
            </a:r>
            <a:r>
              <a:rPr lang="en-US" sz="2400" b="0" i="0">
                <a:solidFill>
                  <a:schemeClr val="tx1"/>
                </a:solidFill>
                <a:effectLst/>
                <a:latin typeface="+mn-lt"/>
              </a:rPr>
              <a:t>How might utilizing an anchoring phenomenon assist students in growing  	  	       their science ideas and skills within the context of the </a:t>
            </a:r>
            <a:r>
              <a:rPr lang="en-US" sz="2400" b="0" i="1">
                <a:solidFill>
                  <a:schemeClr val="tx1"/>
                </a:solidFill>
                <a:effectLst/>
                <a:latin typeface="+mn-lt"/>
              </a:rPr>
              <a:t>Kentucky Academic 	       Standards for Science?</a:t>
            </a:r>
          </a:p>
          <a:p>
            <a:pPr marL="0" indent="0">
              <a:buNone/>
            </a:pPr>
            <a:r>
              <a:rPr lang="en-US" sz="2400" b="1" u="sng">
                <a:solidFill>
                  <a:schemeClr val="tx1"/>
                </a:solidFill>
                <a:latin typeface="+mn-lt"/>
                <a:cs typeface="Arial"/>
                <a:hlinkClick r:id="rId6" action="ppaction://hlinksldjump"/>
              </a:rPr>
              <a:t>Session D</a:t>
            </a:r>
            <a:r>
              <a:rPr lang="en-US" sz="2400">
                <a:solidFill>
                  <a:schemeClr val="tx1"/>
                </a:solidFill>
                <a:latin typeface="+mn-lt"/>
                <a:cs typeface="Arial"/>
              </a:rPr>
              <a:t>: Why is a storyline centered around an anchoring phenomenon crucial for 		       achieving coherence from the students’ perspective?</a:t>
            </a:r>
          </a:p>
          <a:p>
            <a:pPr>
              <a:buNone/>
            </a:pPr>
            <a:r>
              <a:rPr lang="en-US" sz="2400" b="1" u="sng">
                <a:solidFill>
                  <a:schemeClr val="tx1"/>
                </a:solidFill>
                <a:latin typeface="+mn-lt"/>
                <a:cs typeface="Arial"/>
                <a:hlinkClick r:id="rId7" action="ppaction://hlinksldjump"/>
              </a:rPr>
              <a:t>Session E</a:t>
            </a:r>
            <a:r>
              <a:rPr lang="en-US" sz="2400" b="1">
                <a:solidFill>
                  <a:schemeClr val="tx1"/>
                </a:solidFill>
                <a:latin typeface="+mn-lt"/>
                <a:cs typeface="Arial"/>
              </a:rPr>
              <a:t>:</a:t>
            </a:r>
            <a:r>
              <a:rPr lang="en-US" sz="2400">
                <a:solidFill>
                  <a:schemeClr val="tx1"/>
                </a:solidFill>
                <a:latin typeface="+mn-lt"/>
                <a:cs typeface="Arial"/>
              </a:rPr>
              <a:t> How might exploring and identifying local phenomena support both  	   	       teachers and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i="0">
              <a:solidFill>
                <a:schemeClr val="tx1"/>
              </a:solidFill>
              <a:effectLst/>
              <a:latin typeface="+mn-lt"/>
            </a:endParaRPr>
          </a:p>
          <a:p>
            <a:pPr marL="0" indent="0">
              <a:buNone/>
            </a:pPr>
            <a:endParaRPr lang="en-US" sz="2200">
              <a:solidFill>
                <a:schemeClr val="dk2"/>
              </a:solidFill>
            </a:endParaRPr>
          </a:p>
          <a:p>
            <a:pPr marL="0" indent="0">
              <a:buNone/>
            </a:pPr>
            <a:endParaRPr lang="en-US" sz="2200">
              <a:cs typeface="Arial" panose="020B0604020202020204" pitchFamily="34" charset="0"/>
            </a:endParaRPr>
          </a:p>
        </p:txBody>
      </p:sp>
    </p:spTree>
    <p:extLst>
      <p:ext uri="{BB962C8B-B14F-4D97-AF65-F5344CB8AC3E}">
        <p14:creationId xmlns:p14="http://schemas.microsoft.com/office/powerpoint/2010/main" val="37144820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DBEFC-5EF1-5EB8-FD63-A0C28C7FE7BB}"/>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Map and pictures of the Mississippi Delta</a:t>
            </a:r>
          </a:p>
        </p:txBody>
      </p:sp>
      <p:pic>
        <p:nvPicPr>
          <p:cNvPr id="5" name="Picture 2" descr="This is a map of the rivers in the flow to the Gulf of Mexico in the United States. ">
            <a:extLst>
              <a:ext uri="{FF2B5EF4-FFF2-40B4-BE49-F238E27FC236}">
                <a16:creationId xmlns:a16="http://schemas.microsoft.com/office/drawing/2014/main" id="{A9C97C81-7688-2D0D-27AF-0561C01619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51983"/>
            <a:ext cx="6931041" cy="63540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BBF0B2A-9B9F-6778-4BFF-AF239AE663A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95319" y="-17209"/>
            <a:ext cx="3580306" cy="6797850"/>
          </a:xfrm>
          <a:prstGeom prst="rect">
            <a:avLst/>
          </a:prstGeom>
        </p:spPr>
      </p:pic>
      <p:sp>
        <p:nvSpPr>
          <p:cNvPr id="7" name="Arrow: Right 6" descr="Arrow pointing to the Gulf of Mexico. ">
            <a:extLst>
              <a:ext uri="{FF2B5EF4-FFF2-40B4-BE49-F238E27FC236}">
                <a16:creationId xmlns:a16="http://schemas.microsoft.com/office/drawing/2014/main" id="{405862CD-F505-4094-9370-C1AE38734786}"/>
              </a:ext>
            </a:extLst>
          </p:cNvPr>
          <p:cNvSpPr/>
          <p:nvPr/>
        </p:nvSpPr>
        <p:spPr>
          <a:xfrm rot="9268268">
            <a:off x="5733654" y="5099858"/>
            <a:ext cx="2774195" cy="42826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69611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5EC1AC-062B-F413-3362-0F7C641298BC}"/>
              </a:ext>
            </a:extLst>
          </p:cNvPr>
          <p:cNvSpPr>
            <a:spLocks noGrp="1"/>
          </p:cNvSpPr>
          <p:nvPr>
            <p:ph type="title"/>
          </p:nvPr>
        </p:nvSpPr>
        <p:spPr>
          <a:xfrm>
            <a:off x="373626" y="-198764"/>
            <a:ext cx="10141974" cy="1325563"/>
          </a:xfrm>
        </p:spPr>
        <p:txBody>
          <a:bodyPr/>
          <a:lstStyle/>
          <a:p>
            <a:r>
              <a:rPr lang="en-US">
                <a:latin typeface="+mj-lt"/>
              </a:rPr>
              <a:t>Mississippi</a:t>
            </a:r>
            <a:r>
              <a:rPr lang="en-US" baseline="0">
                <a:latin typeface="+mj-lt"/>
              </a:rPr>
              <a:t> River Delta</a:t>
            </a:r>
            <a:endParaRPr lang="en-US">
              <a:latin typeface="+mj-lt"/>
            </a:endParaRPr>
          </a:p>
        </p:txBody>
      </p:sp>
      <p:pic>
        <p:nvPicPr>
          <p:cNvPr id="7" name="Content Placeholder 4" descr="This is a map that shows all the streams and rivers that feed into the Mississippi River. There are arrows on the map that show the location of the Rocky Mountain Range and the Appalachian Mountain Range.  In addition, there are arrows that show which line represents the Mississippi River, the Mississippi River Delta, and the Ocean which is the gulf of Mexico.">
            <a:extLst>
              <a:ext uri="{FF2B5EF4-FFF2-40B4-BE49-F238E27FC236}">
                <a16:creationId xmlns:a16="http://schemas.microsoft.com/office/drawing/2014/main" id="{12F79DE1-B5E7-7A80-41E8-173D6BDD92AE}"/>
              </a:ext>
            </a:extLst>
          </p:cNvPr>
          <p:cNvPicPr>
            <a:picLocks noGrp="1" noChangeAspect="1"/>
          </p:cNvPicPr>
          <p:nvPr>
            <p:ph idx="1"/>
          </p:nvPr>
        </p:nvPicPr>
        <p:blipFill>
          <a:blip r:embed="rId3"/>
          <a:stretch>
            <a:fillRect/>
          </a:stretch>
        </p:blipFill>
        <p:spPr>
          <a:xfrm>
            <a:off x="2200665" y="802295"/>
            <a:ext cx="5909201" cy="4815533"/>
          </a:xfrm>
          <a:prstGeom prst="rect">
            <a:avLst/>
          </a:prstGeom>
        </p:spPr>
      </p:pic>
      <p:pic>
        <p:nvPicPr>
          <p:cNvPr id="11" name="Picture 10" descr="There are three pictures that show what the Mississippi River Delta looks like.">
            <a:extLst>
              <a:ext uri="{FF2B5EF4-FFF2-40B4-BE49-F238E27FC236}">
                <a16:creationId xmlns:a16="http://schemas.microsoft.com/office/drawing/2014/main" id="{17A28FB7-1FAD-8F6B-314E-CFBBA909A879}"/>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8604770" y="802295"/>
            <a:ext cx="2488647" cy="4815533"/>
          </a:xfrm>
          <a:prstGeom prst="rect">
            <a:avLst/>
          </a:prstGeom>
          <a:ln w="28575">
            <a:solidFill>
              <a:srgbClr val="FF0000"/>
            </a:solidFill>
          </a:ln>
        </p:spPr>
      </p:pic>
      <p:pic>
        <p:nvPicPr>
          <p:cNvPr id="2" name="Picture 1" descr="A yellow construction hat to signify the participant is looking at this through an adult learner lens as their build their own science content knowledge. ">
            <a:extLst>
              <a:ext uri="{FF2B5EF4-FFF2-40B4-BE49-F238E27FC236}">
                <a16:creationId xmlns:a16="http://schemas.microsoft.com/office/drawing/2014/main" id="{42332819-A002-6393-D5D7-248B4DA4FE3B}"/>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1317820" y="158915"/>
            <a:ext cx="726796" cy="610206"/>
          </a:xfrm>
          <a:prstGeom prst="rect">
            <a:avLst/>
          </a:prstGeom>
        </p:spPr>
      </p:pic>
      <p:cxnSp>
        <p:nvCxnSpPr>
          <p:cNvPr id="15" name="Straight Arrow Connector 14" descr="The arrow connects the pictures of the Mississippi River Delta to the location on the map.">
            <a:extLst>
              <a:ext uri="{FF2B5EF4-FFF2-40B4-BE49-F238E27FC236}">
                <a16:creationId xmlns:a16="http://schemas.microsoft.com/office/drawing/2014/main" id="{2B9C7A75-AA6D-8C7A-756D-FFBC04626E17}"/>
              </a:ext>
            </a:extLst>
          </p:cNvPr>
          <p:cNvCxnSpPr/>
          <p:nvPr/>
        </p:nvCxnSpPr>
        <p:spPr>
          <a:xfrm flipH="1">
            <a:off x="6349308" y="4163671"/>
            <a:ext cx="2255462" cy="9730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EDD9AF71-FEED-9F7D-B70F-BF9DBC3FBE43}"/>
                  </a:ext>
                  <a:ext uri="{C183D7F6-B498-43B3-948B-1728B52AA6E4}">
                    <adec:decorative xmlns:adec="http://schemas.microsoft.com/office/drawing/2017/decorative" val="1"/>
                  </a:ext>
                </a:extLst>
              </p14:cNvPr>
              <p14:cNvContentPartPr/>
              <p14:nvPr/>
            </p14:nvContentPartPr>
            <p14:xfrm>
              <a:off x="11229969" y="3492849"/>
              <a:ext cx="360" cy="4320"/>
            </p14:xfrm>
          </p:contentPart>
        </mc:Choice>
        <mc:Fallback xmlns="">
          <p:pic>
            <p:nvPicPr>
              <p:cNvPr id="12" name="Ink 11">
                <a:extLst>
                  <a:ext uri="{FF2B5EF4-FFF2-40B4-BE49-F238E27FC236}">
                    <a16:creationId xmlns:a16="http://schemas.microsoft.com/office/drawing/2014/main" id="{EDD9AF71-FEED-9F7D-B70F-BF9DBC3FBE43}"/>
                  </a:ext>
                  <a:ext uri="{C183D7F6-B498-43B3-948B-1728B52AA6E4}">
                    <adec:decorative xmlns:adec="http://schemas.microsoft.com/office/drawing/2017/decorative" val="1"/>
                  </a:ext>
                </a:extLst>
              </p:cNvPr>
              <p:cNvPicPr/>
              <p:nvPr/>
            </p:nvPicPr>
            <p:blipFill>
              <a:blip r:embed="rId8"/>
              <a:stretch>
                <a:fillRect/>
              </a:stretch>
            </p:blipFill>
            <p:spPr>
              <a:xfrm>
                <a:off x="11223849" y="3487200"/>
                <a:ext cx="12600" cy="15618"/>
              </a:xfrm>
              <a:prstGeom prst="rect">
                <a:avLst/>
              </a:prstGeom>
            </p:spPr>
          </p:pic>
        </mc:Fallback>
      </mc:AlternateContent>
    </p:spTree>
    <p:extLst>
      <p:ext uri="{BB962C8B-B14F-4D97-AF65-F5344CB8AC3E}">
        <p14:creationId xmlns:p14="http://schemas.microsoft.com/office/powerpoint/2010/main" val="24956557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548BF8C7-51E6-BDC2-C449-2D65703F31D9}"/>
            </a:ext>
          </a:extLst>
        </p:cNvPr>
        <p:cNvGrpSpPr/>
        <p:nvPr/>
      </p:nvGrpSpPr>
      <p:grpSpPr>
        <a:xfrm>
          <a:off x="0" y="0"/>
          <a:ext cx="0" cy="0"/>
          <a:chOff x="0" y="0"/>
          <a:chExt cx="0" cy="0"/>
        </a:xfrm>
      </p:grpSpPr>
      <p:sp>
        <p:nvSpPr>
          <p:cNvPr id="22" name="Freeform: Shape 21">
            <a:extLst>
              <a:ext uri="{FF2B5EF4-FFF2-40B4-BE49-F238E27FC236}">
                <a16:creationId xmlns:a16="http://schemas.microsoft.com/office/drawing/2014/main" id="{3C79B425-A7A9-DFF3-927A-32F7E19705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C712C9AC-3E3B-77A9-BFF2-79A6B9101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CB75A86-4D48-BE6E-0FE1-9E038F47172B}"/>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b="1" u="sng">
                <a:solidFill>
                  <a:schemeClr val="bg1">
                    <a:lumMod val="95000"/>
                    <a:lumOff val="5000"/>
                  </a:schemeClr>
                </a:solidFill>
                <a:latin typeface="+mj-lt"/>
              </a:rPr>
              <a:t>Focus Question</a:t>
            </a:r>
            <a:br>
              <a:rPr lang="en-US" sz="5400" b="1" u="sng">
                <a:solidFill>
                  <a:schemeClr val="bg1">
                    <a:lumMod val="95000"/>
                    <a:lumOff val="5000"/>
                  </a:schemeClr>
                </a:solidFill>
                <a:latin typeface="+mj-lt"/>
              </a:rPr>
            </a:br>
            <a:br>
              <a:rPr lang="en-US" sz="5400">
                <a:solidFill>
                  <a:schemeClr val="bg1">
                    <a:lumMod val="95000"/>
                    <a:lumOff val="5000"/>
                  </a:schemeClr>
                </a:solidFill>
                <a:latin typeface="+mj-lt"/>
              </a:rPr>
            </a:br>
            <a:r>
              <a:rPr lang="en-US" sz="5400">
                <a:solidFill>
                  <a:schemeClr val="bg1">
                    <a:lumMod val="95000"/>
                    <a:lumOff val="5000"/>
                  </a:schemeClr>
                </a:solidFill>
                <a:latin typeface="+mn-lt"/>
              </a:rPr>
              <a:t>Has the Earth’s surface always looked this way? Why or Why not?</a:t>
            </a:r>
          </a:p>
        </p:txBody>
      </p:sp>
      <p:pic>
        <p:nvPicPr>
          <p:cNvPr id="3" name="Picture 2" descr="A yellow construction hat to signify the participant is looking at this through an adult learner lens as their build their own science content knowledge. ">
            <a:extLst>
              <a:ext uri="{FF2B5EF4-FFF2-40B4-BE49-F238E27FC236}">
                <a16:creationId xmlns:a16="http://schemas.microsoft.com/office/drawing/2014/main" id="{C77E05C5-6F27-E7EF-3CB1-F4EAA43F29B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317820" y="158915"/>
            <a:ext cx="726796" cy="610206"/>
          </a:xfrm>
          <a:prstGeom prst="rect">
            <a:avLst/>
          </a:prstGeom>
        </p:spPr>
      </p:pic>
    </p:spTree>
    <p:extLst>
      <p:ext uri="{BB962C8B-B14F-4D97-AF65-F5344CB8AC3E}">
        <p14:creationId xmlns:p14="http://schemas.microsoft.com/office/powerpoint/2010/main" val="4061034250"/>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C93C1-C7A1-7A45-2608-F3CB1D73DB85}"/>
              </a:ext>
            </a:extLst>
          </p:cNvPr>
          <p:cNvSpPr>
            <a:spLocks noGrp="1"/>
          </p:cNvSpPr>
          <p:nvPr>
            <p:ph type="title"/>
          </p:nvPr>
        </p:nvSpPr>
        <p:spPr>
          <a:xfrm>
            <a:off x="400516" y="57746"/>
            <a:ext cx="10917304" cy="1325563"/>
          </a:xfrm>
        </p:spPr>
        <p:txBody>
          <a:bodyPr>
            <a:normAutofit/>
          </a:bodyPr>
          <a:lstStyle/>
          <a:p>
            <a:pPr algn="ctr"/>
            <a:r>
              <a:rPr lang="en-US" sz="4800" b="1" u="none" strike="noStrike">
                <a:effectLst/>
                <a:latin typeface="+mj-lt"/>
                <a:cs typeface="Arial" panose="020B0604020202020204" pitchFamily="34" charset="0"/>
              </a:rPr>
              <a:t>How does land change to form a delta?</a:t>
            </a:r>
            <a:endParaRPr lang="en-US" sz="4800">
              <a:latin typeface="+mj-lt"/>
              <a:cs typeface="Arial" panose="020B0604020202020204" pitchFamily="34" charset="0"/>
            </a:endParaRPr>
          </a:p>
        </p:txBody>
      </p:sp>
      <p:pic>
        <p:nvPicPr>
          <p:cNvPr id="4" name="Picture 3" descr="A yellow construction hat to signify the participant is looking at this through an adult learner lens as their build their own science content knowledge. ">
            <a:extLst>
              <a:ext uri="{FF2B5EF4-FFF2-40B4-BE49-F238E27FC236}">
                <a16:creationId xmlns:a16="http://schemas.microsoft.com/office/drawing/2014/main" id="{0501B8A3-BF1E-3231-3B2D-EA6C4E85640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317820" y="158915"/>
            <a:ext cx="726796" cy="610206"/>
          </a:xfrm>
          <a:prstGeom prst="rect">
            <a:avLst/>
          </a:prstGeom>
        </p:spPr>
      </p:pic>
      <p:sp>
        <p:nvSpPr>
          <p:cNvPr id="5" name="TextBox 4">
            <a:extLst>
              <a:ext uri="{FF2B5EF4-FFF2-40B4-BE49-F238E27FC236}">
                <a16:creationId xmlns:a16="http://schemas.microsoft.com/office/drawing/2014/main" id="{CFF07945-A9C2-6C47-4202-8766A8B1C064}"/>
              </a:ext>
            </a:extLst>
          </p:cNvPr>
          <p:cNvSpPr txBox="1"/>
          <p:nvPr/>
        </p:nvSpPr>
        <p:spPr>
          <a:xfrm>
            <a:off x="3213255" y="1331967"/>
            <a:ext cx="5858482" cy="523220"/>
          </a:xfrm>
          <a:prstGeom prst="rect">
            <a:avLst/>
          </a:prstGeom>
          <a:noFill/>
        </p:spPr>
        <p:txBody>
          <a:bodyPr wrap="square" rtlCol="0">
            <a:spAutoFit/>
          </a:bodyPr>
          <a:lstStyle/>
          <a:p>
            <a:r>
              <a:rPr lang="en-US" sz="2800" dirty="0">
                <a:cs typeface="Arial" panose="020B0604020202020204" pitchFamily="34" charset="0"/>
                <a:hlinkClick r:id="rId5"/>
              </a:rPr>
              <a:t>Mississippi River Delta Simulation </a:t>
            </a:r>
            <a:endParaRPr lang="en-US" sz="2800" dirty="0">
              <a:cs typeface="Arial" panose="020B0604020202020204" pitchFamily="34" charset="0"/>
            </a:endParaRPr>
          </a:p>
        </p:txBody>
      </p:sp>
      <p:graphicFrame>
        <p:nvGraphicFramePr>
          <p:cNvPr id="11" name="Table 10">
            <a:extLst>
              <a:ext uri="{FF2B5EF4-FFF2-40B4-BE49-F238E27FC236}">
                <a16:creationId xmlns:a16="http://schemas.microsoft.com/office/drawing/2014/main" id="{7209A1D9-E010-BD71-6C5F-0FEDE71F2A26}"/>
              </a:ext>
            </a:extLst>
          </p:cNvPr>
          <p:cNvGraphicFramePr>
            <a:graphicFrameLocks noGrp="1"/>
          </p:cNvGraphicFramePr>
          <p:nvPr>
            <p:extLst>
              <p:ext uri="{D42A27DB-BD31-4B8C-83A1-F6EECF244321}">
                <p14:modId xmlns:p14="http://schemas.microsoft.com/office/powerpoint/2010/main" val="2663191003"/>
              </p:ext>
            </p:extLst>
          </p:nvPr>
        </p:nvGraphicFramePr>
        <p:xfrm>
          <a:off x="400516" y="2296553"/>
          <a:ext cx="10805896" cy="2836511"/>
        </p:xfrm>
        <a:graphic>
          <a:graphicData uri="http://schemas.openxmlformats.org/drawingml/2006/table">
            <a:tbl>
              <a:tblPr firstRow="1" bandRow="1">
                <a:tableStyleId>{616DA210-FB5B-4158-B5E0-FEB733F419BA}</a:tableStyleId>
              </a:tblPr>
              <a:tblGrid>
                <a:gridCol w="2701474">
                  <a:extLst>
                    <a:ext uri="{9D8B030D-6E8A-4147-A177-3AD203B41FA5}">
                      <a16:colId xmlns:a16="http://schemas.microsoft.com/office/drawing/2014/main" val="2737342854"/>
                    </a:ext>
                  </a:extLst>
                </a:gridCol>
                <a:gridCol w="2701474">
                  <a:extLst>
                    <a:ext uri="{9D8B030D-6E8A-4147-A177-3AD203B41FA5}">
                      <a16:colId xmlns:a16="http://schemas.microsoft.com/office/drawing/2014/main" val="2336509000"/>
                    </a:ext>
                  </a:extLst>
                </a:gridCol>
                <a:gridCol w="2701474">
                  <a:extLst>
                    <a:ext uri="{9D8B030D-6E8A-4147-A177-3AD203B41FA5}">
                      <a16:colId xmlns:a16="http://schemas.microsoft.com/office/drawing/2014/main" val="1092593952"/>
                    </a:ext>
                  </a:extLst>
                </a:gridCol>
                <a:gridCol w="2701474">
                  <a:extLst>
                    <a:ext uri="{9D8B030D-6E8A-4147-A177-3AD203B41FA5}">
                      <a16:colId xmlns:a16="http://schemas.microsoft.com/office/drawing/2014/main" val="3503919697"/>
                    </a:ext>
                  </a:extLst>
                </a:gridCol>
              </a:tblGrid>
              <a:tr h="1935217">
                <a:tc>
                  <a:txBody>
                    <a:bodyPr/>
                    <a:lstStyle/>
                    <a:p>
                      <a:endParaRPr lang="en-US"/>
                    </a:p>
                    <a:p>
                      <a:endParaRPr lang="en-US"/>
                    </a:p>
                    <a:p>
                      <a:endParaRPr lang="en-US"/>
                    </a:p>
                    <a:p>
                      <a:endParaRPr lang="en-US"/>
                    </a:p>
                    <a:p>
                      <a:endParaRPr lang="en-US"/>
                    </a:p>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99973485"/>
                  </a:ext>
                </a:extLst>
              </a:tr>
              <a:tr h="901294">
                <a:tc>
                  <a:txBody>
                    <a:bodyPr/>
                    <a:lstStyle/>
                    <a:p>
                      <a:endParaRPr lang="en-US" dirty="0"/>
                    </a:p>
                    <a:p>
                      <a:pPr algn="ctr"/>
                      <a:r>
                        <a:rPr lang="en-US" dirty="0"/>
                        <a:t>5,000 years ago</a:t>
                      </a:r>
                    </a:p>
                  </a:txBody>
                  <a:tcPr/>
                </a:tc>
                <a:tc>
                  <a:txBody>
                    <a:bodyPr/>
                    <a:lstStyle/>
                    <a:p>
                      <a:endParaRPr lang="en-US"/>
                    </a:p>
                    <a:p>
                      <a:pPr algn="ctr"/>
                      <a:r>
                        <a:rPr lang="en-US"/>
                        <a:t>3,000 years ago</a:t>
                      </a:r>
                    </a:p>
                  </a:txBody>
                  <a:tcPr/>
                </a:tc>
                <a:tc>
                  <a:txBody>
                    <a:bodyPr/>
                    <a:lstStyle/>
                    <a:p>
                      <a:endParaRPr lang="en-US"/>
                    </a:p>
                    <a:p>
                      <a:pPr algn="ctr"/>
                      <a:r>
                        <a:rPr lang="en-US"/>
                        <a:t>1,000 years ago</a:t>
                      </a:r>
                    </a:p>
                  </a:txBody>
                  <a:tcPr/>
                </a:tc>
                <a:tc>
                  <a:txBody>
                    <a:bodyPr/>
                    <a:lstStyle/>
                    <a:p>
                      <a:endParaRPr lang="en-US" dirty="0"/>
                    </a:p>
                    <a:p>
                      <a:pPr algn="ctr"/>
                      <a:r>
                        <a:rPr lang="en-US" dirty="0"/>
                        <a:t>Near Present Day</a:t>
                      </a:r>
                    </a:p>
                  </a:txBody>
                  <a:tcPr/>
                </a:tc>
                <a:extLst>
                  <a:ext uri="{0D108BD9-81ED-4DB2-BD59-A6C34878D82A}">
                    <a16:rowId xmlns:a16="http://schemas.microsoft.com/office/drawing/2014/main" val="2836824496"/>
                  </a:ext>
                </a:extLst>
              </a:tr>
            </a:tbl>
          </a:graphicData>
        </a:graphic>
      </p:graphicFrame>
      <p:pic>
        <p:nvPicPr>
          <p:cNvPr id="14" name="Picture 13">
            <a:extLst>
              <a:ext uri="{FF2B5EF4-FFF2-40B4-BE49-F238E27FC236}">
                <a16:creationId xmlns:a16="http://schemas.microsoft.com/office/drawing/2014/main" id="{B861F40A-A5AC-1E57-70DC-806E38920CC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73206" y="2676600"/>
            <a:ext cx="2565646" cy="1281330"/>
          </a:xfrm>
          <a:prstGeom prst="rect">
            <a:avLst/>
          </a:prstGeom>
        </p:spPr>
      </p:pic>
      <p:pic>
        <p:nvPicPr>
          <p:cNvPr id="7" name="Picture 6">
            <a:extLst>
              <a:ext uri="{FF2B5EF4-FFF2-40B4-BE49-F238E27FC236}">
                <a16:creationId xmlns:a16="http://schemas.microsoft.com/office/drawing/2014/main" id="{B07CDC61-80A9-A374-A54F-85DE1154E9CE}"/>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3213255" y="2656066"/>
            <a:ext cx="2483481" cy="1301864"/>
          </a:xfrm>
          <a:prstGeom prst="rect">
            <a:avLst/>
          </a:prstGeom>
        </p:spPr>
      </p:pic>
      <p:pic>
        <p:nvPicPr>
          <p:cNvPr id="8" name="Picture 7">
            <a:extLst>
              <a:ext uri="{FF2B5EF4-FFF2-40B4-BE49-F238E27FC236}">
                <a16:creationId xmlns:a16="http://schemas.microsoft.com/office/drawing/2014/main" id="{50AC53A6-EF88-3961-1679-315EFA5C54F4}"/>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5916022" y="2621596"/>
            <a:ext cx="2483481" cy="1336334"/>
          </a:xfrm>
          <a:prstGeom prst="rect">
            <a:avLst/>
          </a:prstGeom>
        </p:spPr>
      </p:pic>
      <p:pic>
        <p:nvPicPr>
          <p:cNvPr id="9" name="Picture 8">
            <a:extLst>
              <a:ext uri="{FF2B5EF4-FFF2-40B4-BE49-F238E27FC236}">
                <a16:creationId xmlns:a16="http://schemas.microsoft.com/office/drawing/2014/main" id="{4C1C6D2E-6653-0D9C-BCB8-963F9C409DCF}"/>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8618789" y="2621596"/>
            <a:ext cx="2569832" cy="1325562"/>
          </a:xfrm>
          <a:prstGeom prst="rect">
            <a:avLst/>
          </a:prstGeom>
        </p:spPr>
      </p:pic>
    </p:spTree>
    <p:extLst>
      <p:ext uri="{BB962C8B-B14F-4D97-AF65-F5344CB8AC3E}">
        <p14:creationId xmlns:p14="http://schemas.microsoft.com/office/powerpoint/2010/main" val="31243123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75717029-AB17-405B-78EB-3B319CD43A6C}"/>
              </a:ext>
            </a:extLst>
          </p:cNvPr>
          <p:cNvSpPr>
            <a:spLocks noGrp="1"/>
          </p:cNvSpPr>
          <p:nvPr>
            <p:ph type="title"/>
          </p:nvPr>
        </p:nvSpPr>
        <p:spPr>
          <a:xfrm>
            <a:off x="727586" y="0"/>
            <a:ext cx="10953631" cy="1605847"/>
          </a:xfrm>
        </p:spPr>
        <p:txBody>
          <a:bodyPr/>
          <a:lstStyle/>
          <a:p>
            <a:r>
              <a:rPr lang="en-US">
                <a:latin typeface="+mj-lt"/>
              </a:rPr>
              <a:t>How does the land change to form a delta?</a:t>
            </a:r>
          </a:p>
        </p:txBody>
      </p:sp>
      <p:pic>
        <p:nvPicPr>
          <p:cNvPr id="4" name="Picture 3" descr="A yellow construction hat to signify the participant is looking at this through an adult learner lens as their build their own science content knowledge. ">
            <a:extLst>
              <a:ext uri="{FF2B5EF4-FFF2-40B4-BE49-F238E27FC236}">
                <a16:creationId xmlns:a16="http://schemas.microsoft.com/office/drawing/2014/main" id="{8A82508A-DC1C-CC91-D518-976FC070BC1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317820" y="192717"/>
            <a:ext cx="726796" cy="610206"/>
          </a:xfrm>
          <a:prstGeom prst="rect">
            <a:avLst/>
          </a:prstGeom>
        </p:spPr>
      </p:pic>
      <p:sp>
        <p:nvSpPr>
          <p:cNvPr id="7" name="TextBox 6">
            <a:extLst>
              <a:ext uri="{FF2B5EF4-FFF2-40B4-BE49-F238E27FC236}">
                <a16:creationId xmlns:a16="http://schemas.microsoft.com/office/drawing/2014/main" id="{5927E21E-A498-7617-9517-60AC9D647135}"/>
              </a:ext>
            </a:extLst>
          </p:cNvPr>
          <p:cNvSpPr txBox="1"/>
          <p:nvPr/>
        </p:nvSpPr>
        <p:spPr>
          <a:xfrm>
            <a:off x="1796637" y="1483999"/>
            <a:ext cx="8598725" cy="1384995"/>
          </a:xfrm>
          <a:prstGeom prst="rect">
            <a:avLst/>
          </a:prstGeom>
          <a:noFill/>
        </p:spPr>
        <p:txBody>
          <a:bodyPr wrap="square" rtlCol="0">
            <a:spAutoFit/>
          </a:bodyPr>
          <a:lstStyle/>
          <a:p>
            <a:r>
              <a:rPr lang="en-US" sz="2800"/>
              <a:t>Looking at these two maps of the delta. Consider how this might have happened. Where did the new land come from? Use words and pictures, draw your thinking.</a:t>
            </a:r>
          </a:p>
        </p:txBody>
      </p:sp>
      <p:pic>
        <p:nvPicPr>
          <p:cNvPr id="10" name="Picture 9" descr="This is a satellite image of the Mississippi River Delta 2,000 years ago.  ">
            <a:extLst>
              <a:ext uri="{FF2B5EF4-FFF2-40B4-BE49-F238E27FC236}">
                <a16:creationId xmlns:a16="http://schemas.microsoft.com/office/drawing/2014/main" id="{7458A997-FE06-1E46-DAC8-D2C5A18FE154}"/>
              </a:ext>
            </a:extLst>
          </p:cNvPr>
          <p:cNvPicPr>
            <a:picLocks noChangeAspect="1"/>
          </p:cNvPicPr>
          <p:nvPr/>
        </p:nvPicPr>
        <p:blipFill>
          <a:blip r:embed="rId5"/>
          <a:stretch>
            <a:fillRect/>
          </a:stretch>
        </p:blipFill>
        <p:spPr>
          <a:xfrm>
            <a:off x="2168909" y="3300297"/>
            <a:ext cx="2758683" cy="2282000"/>
          </a:xfrm>
          <a:prstGeom prst="rect">
            <a:avLst/>
          </a:prstGeom>
        </p:spPr>
      </p:pic>
      <p:sp>
        <p:nvSpPr>
          <p:cNvPr id="9" name="Arrow: Right 8" descr="This is a arrow coming for the satellite image 2,000 years ago pointing to the satellite image today.">
            <a:extLst>
              <a:ext uri="{FF2B5EF4-FFF2-40B4-BE49-F238E27FC236}">
                <a16:creationId xmlns:a16="http://schemas.microsoft.com/office/drawing/2014/main" id="{06074295-053D-7450-AF41-34D43A036117}"/>
              </a:ext>
            </a:extLst>
          </p:cNvPr>
          <p:cNvSpPr/>
          <p:nvPr/>
        </p:nvSpPr>
        <p:spPr>
          <a:xfrm>
            <a:off x="5132834" y="4012951"/>
            <a:ext cx="1152050" cy="593134"/>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Picture 5" descr="This is the current view of how the Mississippi River Delta appears today taken from a satellite image.  There is a change from 2,000 years ago where new land forms due to the movement of water and sediment where the Mississippi River meets the  ocean water. ">
            <a:extLst>
              <a:ext uri="{FF2B5EF4-FFF2-40B4-BE49-F238E27FC236}">
                <a16:creationId xmlns:a16="http://schemas.microsoft.com/office/drawing/2014/main" id="{656A4159-B438-D6BA-C83E-D9353E35FD30}"/>
              </a:ext>
            </a:extLst>
          </p:cNvPr>
          <p:cNvPicPr>
            <a:picLocks noChangeAspect="1"/>
          </p:cNvPicPr>
          <p:nvPr/>
        </p:nvPicPr>
        <p:blipFill>
          <a:blip r:embed="rId6"/>
          <a:stretch>
            <a:fillRect/>
          </a:stretch>
        </p:blipFill>
        <p:spPr>
          <a:xfrm>
            <a:off x="6490127" y="3143163"/>
            <a:ext cx="2819538" cy="2332711"/>
          </a:xfrm>
          <a:prstGeom prst="rect">
            <a:avLst/>
          </a:prstGeom>
        </p:spPr>
      </p:pic>
    </p:spTree>
    <p:extLst>
      <p:ext uri="{BB962C8B-B14F-4D97-AF65-F5344CB8AC3E}">
        <p14:creationId xmlns:p14="http://schemas.microsoft.com/office/powerpoint/2010/main" val="22397744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4CA18-4C25-B666-2EB8-66BA0EDFE5C9}"/>
              </a:ext>
            </a:extLst>
          </p:cNvPr>
          <p:cNvSpPr>
            <a:spLocks noGrp="1"/>
          </p:cNvSpPr>
          <p:nvPr>
            <p:ph type="title"/>
          </p:nvPr>
        </p:nvSpPr>
        <p:spPr>
          <a:xfrm>
            <a:off x="814568" y="554846"/>
            <a:ext cx="10426676" cy="757942"/>
          </a:xfrm>
        </p:spPr>
        <p:txBody>
          <a:bodyPr/>
          <a:lstStyle/>
          <a:p>
            <a:pPr rtl="0" eaLnBrk="1" latinLnBrk="0" hangingPunct="1"/>
            <a:r>
              <a:rPr lang="en-US" sz="4400">
                <a:latin typeface="+mj-lt"/>
              </a:rPr>
              <a:t>How did the delta form?</a:t>
            </a:r>
            <a:endParaRPr lang="en-US">
              <a:effectLst/>
              <a:latin typeface="+mj-lt"/>
            </a:endParaRPr>
          </a:p>
        </p:txBody>
      </p:sp>
      <p:pic>
        <p:nvPicPr>
          <p:cNvPr id="10" name="Picture 9" descr="A yellow construction hat to signify the participant is looking at this through an adult learner lens as their build their own science content knowledge. ">
            <a:extLst>
              <a:ext uri="{FF2B5EF4-FFF2-40B4-BE49-F238E27FC236}">
                <a16:creationId xmlns:a16="http://schemas.microsoft.com/office/drawing/2014/main" id="{FBCA880D-ECC4-F293-DC69-8FF64EF491F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317820" y="158915"/>
            <a:ext cx="726796" cy="610206"/>
          </a:xfrm>
          <a:prstGeom prst="rect">
            <a:avLst/>
          </a:prstGeom>
        </p:spPr>
      </p:pic>
      <p:sp>
        <p:nvSpPr>
          <p:cNvPr id="4" name="Content Placeholder 2">
            <a:extLst>
              <a:ext uri="{FF2B5EF4-FFF2-40B4-BE49-F238E27FC236}">
                <a16:creationId xmlns:a16="http://schemas.microsoft.com/office/drawing/2014/main" id="{9FA67870-D8CE-6A85-5F93-339043C44907}"/>
              </a:ext>
            </a:extLst>
          </p:cNvPr>
          <p:cNvSpPr txBox="1">
            <a:spLocks/>
          </p:cNvSpPr>
          <p:nvPr/>
        </p:nvSpPr>
        <p:spPr>
          <a:xfrm>
            <a:off x="814568" y="1491862"/>
            <a:ext cx="4977879" cy="1937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atin typeface="+mn-lt"/>
              </a:rPr>
              <a:t>In small groups, work together to come up with a few different ideas to share with the whole group. As you discuss use sentence stems </a:t>
            </a:r>
          </a:p>
          <a:p>
            <a:pPr marL="0" indent="0">
              <a:buNone/>
            </a:pPr>
            <a:endParaRPr lang="en-US" sz="1500">
              <a:latin typeface="+mn-lt"/>
            </a:endParaRPr>
          </a:p>
          <a:p>
            <a:pPr marL="457200" indent="-457200">
              <a:buFont typeface="Wingdings" panose="05000000000000000000" pitchFamily="2" charset="2"/>
              <a:buChar char="Ø"/>
            </a:pPr>
            <a:r>
              <a:rPr lang="en-US">
                <a:latin typeface="+mn-lt"/>
              </a:rPr>
              <a:t>How did the delta form? </a:t>
            </a:r>
          </a:p>
          <a:p>
            <a:pPr marL="457200" indent="-457200">
              <a:buFont typeface="Wingdings" panose="05000000000000000000" pitchFamily="2" charset="2"/>
              <a:buChar char="Ø"/>
            </a:pPr>
            <a:r>
              <a:rPr lang="en-US">
                <a:latin typeface="+mn-lt"/>
              </a:rPr>
              <a:t>Where did the land come from?</a:t>
            </a:r>
          </a:p>
          <a:p>
            <a:pPr marL="457200" indent="-457200">
              <a:buFont typeface="Wingdings" panose="05000000000000000000" pitchFamily="2" charset="2"/>
              <a:buChar char="Ø"/>
            </a:pPr>
            <a:endParaRPr lang="en-US"/>
          </a:p>
          <a:p>
            <a:pPr marL="0" indent="0">
              <a:buFont typeface="Arial" panose="020B0604020202020204" pitchFamily="34" charset="0"/>
              <a:buNone/>
            </a:pPr>
            <a:endParaRPr lang="en-US"/>
          </a:p>
        </p:txBody>
      </p:sp>
      <p:graphicFrame>
        <p:nvGraphicFramePr>
          <p:cNvPr id="9" name="Content Placeholder 8">
            <a:extLst>
              <a:ext uri="{FF2B5EF4-FFF2-40B4-BE49-F238E27FC236}">
                <a16:creationId xmlns:a16="http://schemas.microsoft.com/office/drawing/2014/main" id="{081798F0-169F-0F18-5CDE-D8CFFEDAF327}"/>
              </a:ext>
            </a:extLst>
          </p:cNvPr>
          <p:cNvGraphicFramePr>
            <a:graphicFrameLocks noGrp="1"/>
          </p:cNvGraphicFramePr>
          <p:nvPr>
            <p:ph idx="1"/>
            <p:extLst>
              <p:ext uri="{D42A27DB-BD31-4B8C-83A1-F6EECF244321}">
                <p14:modId xmlns:p14="http://schemas.microsoft.com/office/powerpoint/2010/main" val="4023894973"/>
              </p:ext>
            </p:extLst>
          </p:nvPr>
        </p:nvGraphicFramePr>
        <p:xfrm>
          <a:off x="6096000" y="1368217"/>
          <a:ext cx="5654566" cy="3888263"/>
        </p:xfrm>
        <a:graphic>
          <a:graphicData uri="http://schemas.openxmlformats.org/drawingml/2006/table">
            <a:tbl>
              <a:tblPr firstRow="1"/>
              <a:tblGrid>
                <a:gridCol w="2302800">
                  <a:extLst>
                    <a:ext uri="{9D8B030D-6E8A-4147-A177-3AD203B41FA5}">
                      <a16:colId xmlns:a16="http://schemas.microsoft.com/office/drawing/2014/main" val="875487053"/>
                    </a:ext>
                  </a:extLst>
                </a:gridCol>
                <a:gridCol w="3351766">
                  <a:extLst>
                    <a:ext uri="{9D8B030D-6E8A-4147-A177-3AD203B41FA5}">
                      <a16:colId xmlns:a16="http://schemas.microsoft.com/office/drawing/2014/main" val="3045309556"/>
                    </a:ext>
                  </a:extLst>
                </a:gridCol>
              </a:tblGrid>
              <a:tr h="936597">
                <a:tc>
                  <a:txBody>
                    <a:bodyPr/>
                    <a:lstStyle/>
                    <a:p>
                      <a:pPr algn="ctr" rtl="0" fontAlgn="base"/>
                      <a:r>
                        <a:rPr lang="en-US" sz="2400" b="0" i="0">
                          <a:solidFill>
                            <a:srgbClr val="000000"/>
                          </a:solidFill>
                          <a:effectLst/>
                          <a:latin typeface="+mj-lt"/>
                        </a:rPr>
                        <a:t>How we figure things out</a:t>
                      </a:r>
                    </a:p>
                  </a:txBody>
                  <a:tcPr marL="83680" marR="83680" marT="41840" marB="4184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ctr" rtl="0" fontAlgn="base"/>
                      <a:r>
                        <a:rPr lang="en-US" sz="2400" b="0" i="0">
                          <a:solidFill>
                            <a:srgbClr val="000000"/>
                          </a:solidFill>
                          <a:effectLst/>
                          <a:latin typeface="+mj-lt"/>
                        </a:rPr>
                        <a:t>How we communicate</a:t>
                      </a:r>
                    </a:p>
                  </a:txBody>
                  <a:tcPr marL="83680" marR="83680" marT="41840" marB="4184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0878117"/>
                  </a:ext>
                </a:extLst>
              </a:tr>
              <a:tr h="936597">
                <a:tc>
                  <a:txBody>
                    <a:bodyPr/>
                    <a:lstStyle/>
                    <a:p>
                      <a:pPr algn="l" rtl="0" fontAlgn="base"/>
                      <a:r>
                        <a:rPr lang="en-US" sz="1600" b="0" i="0">
                          <a:solidFill>
                            <a:srgbClr val="000000"/>
                          </a:solidFill>
                          <a:effectLst/>
                          <a:latin typeface="+mn-lt"/>
                        </a:rPr>
                        <a:t>Think of an idea, claim, prediction, or model to explain your data and observations</a:t>
                      </a:r>
                    </a:p>
                  </a:txBody>
                  <a:tcPr marL="83680" marR="83680" marT="41840" marB="4184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l" rtl="0" fontAlgn="base"/>
                      <a:r>
                        <a:rPr lang="en-US" sz="1600" b="0" i="0">
                          <a:solidFill>
                            <a:srgbClr val="000000"/>
                          </a:solidFill>
                          <a:effectLst/>
                          <a:latin typeface="+mn-lt"/>
                        </a:rPr>
                        <a:t>My idea is…</a:t>
                      </a:r>
                    </a:p>
                    <a:p>
                      <a:pPr algn="l" rtl="0" fontAlgn="base"/>
                      <a:r>
                        <a:rPr lang="en-US" sz="1600" b="0" i="0">
                          <a:solidFill>
                            <a:srgbClr val="000000"/>
                          </a:solidFill>
                          <a:effectLst/>
                          <a:latin typeface="+mn-lt"/>
                        </a:rPr>
                        <a:t>I think that…</a:t>
                      </a:r>
                    </a:p>
                    <a:p>
                      <a:pPr algn="l" rtl="0" fontAlgn="base"/>
                      <a:r>
                        <a:rPr lang="en-US" sz="1600" b="0" i="0">
                          <a:solidFill>
                            <a:srgbClr val="000000"/>
                          </a:solidFill>
                          <a:effectLst/>
                          <a:latin typeface="+mn-lt"/>
                        </a:rPr>
                        <a:t>I drew a picture that shows..</a:t>
                      </a:r>
                    </a:p>
                    <a:p>
                      <a:pPr algn="l" rtl="0" fontAlgn="base"/>
                      <a:r>
                        <a:rPr lang="en-US" sz="1600" b="0" i="0">
                          <a:solidFill>
                            <a:srgbClr val="000000"/>
                          </a:solidFill>
                          <a:effectLst/>
                          <a:latin typeface="+mn-lt"/>
                        </a:rPr>
                        <a:t>I think it looks like this…</a:t>
                      </a:r>
                    </a:p>
                  </a:txBody>
                  <a:tcPr marL="83680" marR="83680" marT="41840" marB="4184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03209109"/>
                  </a:ext>
                </a:extLst>
              </a:tr>
              <a:tr h="1167412">
                <a:tc>
                  <a:txBody>
                    <a:bodyPr/>
                    <a:lstStyle/>
                    <a:p>
                      <a:pPr algn="l" rtl="0" fontAlgn="base"/>
                      <a:r>
                        <a:rPr lang="en-US" sz="1600" b="0" i="0">
                          <a:solidFill>
                            <a:srgbClr val="000000"/>
                          </a:solidFill>
                          <a:effectLst/>
                          <a:latin typeface="+mn-lt"/>
                        </a:rPr>
                        <a:t>Listen to others’ ideas and ask clarifying questions</a:t>
                      </a:r>
                    </a:p>
                  </a:txBody>
                  <a:tcPr marL="83680" marR="83680" marT="41840" marB="4184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l" rtl="0" fontAlgn="base"/>
                      <a:r>
                        <a:rPr lang="en-US" sz="1600" b="0" i="0">
                          <a:solidFill>
                            <a:srgbClr val="000000"/>
                          </a:solidFill>
                          <a:effectLst/>
                          <a:latin typeface="+mn-lt"/>
                        </a:rPr>
                        <a:t>Are you saying that…?​</a:t>
                      </a:r>
                    </a:p>
                    <a:p>
                      <a:pPr algn="l" rtl="0" fontAlgn="base"/>
                      <a:r>
                        <a:rPr lang="en-US" sz="1600" b="0" i="0">
                          <a:solidFill>
                            <a:srgbClr val="000000"/>
                          </a:solidFill>
                          <a:effectLst/>
                          <a:latin typeface="+mn-lt"/>
                        </a:rPr>
                        <a:t>What do you mean when you say…?​</a:t>
                      </a:r>
                    </a:p>
                    <a:p>
                      <a:pPr algn="l" rtl="0" fontAlgn="base"/>
                      <a:r>
                        <a:rPr lang="en-US" sz="1600" b="0" i="0">
                          <a:solidFill>
                            <a:srgbClr val="000000"/>
                          </a:solidFill>
                          <a:effectLst/>
                          <a:latin typeface="+mn-lt"/>
                        </a:rPr>
                        <a:t>What is your evidence?​</a:t>
                      </a:r>
                    </a:p>
                    <a:p>
                      <a:pPr algn="l" rtl="0" fontAlgn="base"/>
                      <a:r>
                        <a:rPr lang="en-US" sz="1600" b="0" i="0">
                          <a:solidFill>
                            <a:srgbClr val="000000"/>
                          </a:solidFill>
                          <a:effectLst/>
                          <a:latin typeface="+mn-lt"/>
                        </a:rPr>
                        <a:t>Can you say more about…?​</a:t>
                      </a:r>
                    </a:p>
                  </a:txBody>
                  <a:tcPr marL="83680" marR="83680" marT="41840" marB="4184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50015707"/>
                  </a:ext>
                </a:extLst>
              </a:tr>
              <a:tr h="725214">
                <a:tc>
                  <a:txBody>
                    <a:bodyPr/>
                    <a:lstStyle/>
                    <a:p>
                      <a:pPr algn="l" rtl="0" fontAlgn="base"/>
                      <a:r>
                        <a:rPr lang="en-US" sz="1600" b="0" i="0">
                          <a:solidFill>
                            <a:srgbClr val="000000"/>
                          </a:solidFill>
                          <a:effectLst/>
                          <a:latin typeface="+mn-lt"/>
                        </a:rPr>
                        <a:t>Add onto someone else’s idea​</a:t>
                      </a:r>
                    </a:p>
                  </a:txBody>
                  <a:tcPr marL="83680" marR="83680" marT="41840" marB="4184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l" rtl="0" fontAlgn="base"/>
                      <a:r>
                        <a:rPr lang="en-US" sz="1600" b="0" i="0">
                          <a:solidFill>
                            <a:srgbClr val="000000"/>
                          </a:solidFill>
                          <a:effectLst/>
                          <a:latin typeface="+mn-lt"/>
                        </a:rPr>
                        <a:t>I want to piggyback on April’s idea. ​</a:t>
                      </a:r>
                    </a:p>
                    <a:p>
                      <a:pPr algn="l" rtl="0" fontAlgn="base"/>
                      <a:r>
                        <a:rPr lang="en-US" sz="1600" b="0" i="0">
                          <a:solidFill>
                            <a:srgbClr val="000000"/>
                          </a:solidFill>
                          <a:effectLst/>
                          <a:latin typeface="+mn-lt"/>
                        </a:rPr>
                        <a:t>I want to add to what Jeremiah said. </a:t>
                      </a:r>
                      <a:r>
                        <a:rPr lang="en-US" sz="1800" b="0" i="0">
                          <a:solidFill>
                            <a:srgbClr val="000000"/>
                          </a:solidFill>
                          <a:effectLst/>
                          <a:latin typeface="+mn-lt"/>
                        </a:rPr>
                        <a:t>​</a:t>
                      </a:r>
                    </a:p>
                  </a:txBody>
                  <a:tcPr marL="83680" marR="83680" marT="41840" marB="4184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2102880"/>
                  </a:ext>
                </a:extLst>
              </a:tr>
            </a:tbl>
          </a:graphicData>
        </a:graphic>
      </p:graphicFrame>
      <p:sp>
        <p:nvSpPr>
          <p:cNvPr id="3" name="TextBox 2">
            <a:extLst>
              <a:ext uri="{FF2B5EF4-FFF2-40B4-BE49-F238E27FC236}">
                <a16:creationId xmlns:a16="http://schemas.microsoft.com/office/drawing/2014/main" id="{AD30835E-AA72-0549-FD26-BCA21B892EB1}"/>
              </a:ext>
            </a:extLst>
          </p:cNvPr>
          <p:cNvSpPr txBox="1"/>
          <p:nvPr/>
        </p:nvSpPr>
        <p:spPr>
          <a:xfrm>
            <a:off x="975314" y="6149265"/>
            <a:ext cx="5820902" cy="369332"/>
          </a:xfrm>
          <a:prstGeom prst="rect">
            <a:avLst/>
          </a:prstGeom>
          <a:noFill/>
        </p:spPr>
        <p:txBody>
          <a:bodyPr wrap="square" rtlCol="0">
            <a:spAutoFit/>
          </a:bodyPr>
          <a:lstStyle/>
          <a:p>
            <a:r>
              <a:rPr lang="en-US" dirty="0">
                <a:solidFill>
                  <a:schemeClr val="bg1"/>
                </a:solidFill>
                <a:cs typeface="Arial" panose="020B0604020202020204" pitchFamily="34" charset="0"/>
                <a:hlinkClick r:id="rId5">
                  <a:extLst>
                    <a:ext uri="{A12FA001-AC4F-418D-AE19-62706E023703}">
                      <ahyp:hlinkClr xmlns:ahyp="http://schemas.microsoft.com/office/drawing/2018/hyperlinkcolor" val="tx"/>
                    </a:ext>
                  </a:extLst>
                </a:hlinkClick>
              </a:rPr>
              <a:t>OpenSciEd-Communicating-in-Scientific-Ways-Poster.pdf</a:t>
            </a:r>
            <a:endParaRPr lang="en-US" dirty="0">
              <a:solidFill>
                <a:schemeClr val="bg1"/>
              </a:solidFill>
              <a:cs typeface="Arial" panose="020B0604020202020204" pitchFamily="34" charset="0"/>
            </a:endParaRPr>
          </a:p>
        </p:txBody>
      </p:sp>
    </p:spTree>
    <p:extLst>
      <p:ext uri="{BB962C8B-B14F-4D97-AF65-F5344CB8AC3E}">
        <p14:creationId xmlns:p14="http://schemas.microsoft.com/office/powerpoint/2010/main" val="9524532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8A29A1-FEAE-A145-0611-7044A788D75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463573" y="1256255"/>
            <a:ext cx="3890227" cy="3890227"/>
          </a:xfrm>
          <a:prstGeom prst="rect">
            <a:avLst/>
          </a:prstGeom>
        </p:spPr>
      </p:pic>
      <p:sp>
        <p:nvSpPr>
          <p:cNvPr id="4" name="Title 1">
            <a:extLst>
              <a:ext uri="{FF2B5EF4-FFF2-40B4-BE49-F238E27FC236}">
                <a16:creationId xmlns:a16="http://schemas.microsoft.com/office/drawing/2014/main" id="{01645821-99BC-F52B-5133-9A3FFC3CE39C}"/>
              </a:ext>
            </a:extLst>
          </p:cNvPr>
          <p:cNvSpPr>
            <a:spLocks noGrp="1"/>
          </p:cNvSpPr>
          <p:nvPr>
            <p:ph type="title"/>
          </p:nvPr>
        </p:nvSpPr>
        <p:spPr>
          <a:xfrm>
            <a:off x="838200" y="365125"/>
            <a:ext cx="10515600" cy="1325563"/>
          </a:xfrm>
        </p:spPr>
        <p:txBody>
          <a:bodyPr/>
          <a:lstStyle/>
          <a:p>
            <a:r>
              <a:rPr lang="en-US">
                <a:latin typeface="+mj-lt"/>
                <a:cs typeface="Arial"/>
              </a:rPr>
              <a:t>Localizing</a:t>
            </a:r>
            <a:r>
              <a:rPr lang="en-US">
                <a:latin typeface="Arial"/>
                <a:cs typeface="Arial"/>
              </a:rPr>
              <a:t> Phenomena</a:t>
            </a:r>
            <a:endParaRPr lang="en-US"/>
          </a:p>
        </p:txBody>
      </p:sp>
      <p:sp>
        <p:nvSpPr>
          <p:cNvPr id="5" name="Arrow: Pentagon 4">
            <a:extLst>
              <a:ext uri="{FF2B5EF4-FFF2-40B4-BE49-F238E27FC236}">
                <a16:creationId xmlns:a16="http://schemas.microsoft.com/office/drawing/2014/main" id="{206D970B-ADB7-6570-B1C3-AD3322B9E8A7}"/>
              </a:ext>
            </a:extLst>
          </p:cNvPr>
          <p:cNvSpPr/>
          <p:nvPr/>
        </p:nvSpPr>
        <p:spPr>
          <a:xfrm>
            <a:off x="838200" y="1535112"/>
            <a:ext cx="7196667" cy="3787775"/>
          </a:xfrm>
          <a:prstGeom prst="homePlate">
            <a:avLst/>
          </a:prstGeom>
          <a:solidFill>
            <a:srgbClr val="00848E"/>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schemeClr val="bg1"/>
                </a:solidFill>
                <a:effectLst/>
                <a:uLnTx/>
                <a:uFillTx/>
                <a:ea typeface="+mn-ea"/>
                <a:cs typeface="+mn-cs"/>
              </a:rPr>
              <a:t>Can you think of other things you have observed in </a:t>
            </a:r>
            <a:r>
              <a:rPr lang="en-US" sz="3600">
                <a:solidFill>
                  <a:schemeClr val="bg1"/>
                </a:solidFill>
              </a:rPr>
              <a:t>our</a:t>
            </a:r>
            <a:r>
              <a:rPr kumimoji="0" lang="en-US" sz="3600" b="0" i="0" u="none" strike="noStrike" kern="1200" cap="none" spc="0" normalizeH="0" baseline="0" noProof="0">
                <a:ln>
                  <a:noFill/>
                </a:ln>
                <a:solidFill>
                  <a:schemeClr val="bg1"/>
                </a:solidFill>
                <a:effectLst/>
                <a:uLnTx/>
                <a:uFillTx/>
                <a:ea typeface="+mn-ea"/>
                <a:cs typeface="+mn-cs"/>
              </a:rPr>
              <a:t> local area that may remind you of what we observed with the delta?  </a:t>
            </a:r>
          </a:p>
        </p:txBody>
      </p:sp>
      <p:pic>
        <p:nvPicPr>
          <p:cNvPr id="7" name="Picture 6" descr="A yellow construction hat to signify the participant is looking at this through an adult learner lens as their build their own science content knowledge. ">
            <a:extLst>
              <a:ext uri="{FF2B5EF4-FFF2-40B4-BE49-F238E27FC236}">
                <a16:creationId xmlns:a16="http://schemas.microsoft.com/office/drawing/2014/main" id="{9AF1FC2A-A554-053E-7FED-59404EEBF89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1353800" y="60022"/>
            <a:ext cx="726796" cy="610206"/>
          </a:xfrm>
          <a:prstGeom prst="rect">
            <a:avLst/>
          </a:prstGeom>
        </p:spPr>
      </p:pic>
    </p:spTree>
    <p:extLst>
      <p:ext uri="{BB962C8B-B14F-4D97-AF65-F5344CB8AC3E}">
        <p14:creationId xmlns:p14="http://schemas.microsoft.com/office/powerpoint/2010/main" val="12720006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4E932-065D-CC54-8C0F-09E4D5F877C9}"/>
              </a:ext>
              <a:ext uri="{C183D7F6-B498-43B3-948B-1728B52AA6E4}">
                <adec:decorative xmlns:adec="http://schemas.microsoft.com/office/drawing/2017/decorative" val="0"/>
              </a:ext>
            </a:extLst>
          </p:cNvPr>
          <p:cNvSpPr>
            <a:spLocks noGrp="1"/>
          </p:cNvSpPr>
          <p:nvPr>
            <p:ph type="title"/>
          </p:nvPr>
        </p:nvSpPr>
        <p:spPr>
          <a:xfrm>
            <a:off x="838200" y="100635"/>
            <a:ext cx="10515600" cy="1325563"/>
          </a:xfrm>
        </p:spPr>
        <p:txBody>
          <a:bodyPr/>
          <a:lstStyle/>
          <a:p>
            <a:r>
              <a:rPr lang="en-US">
                <a:latin typeface="+mj-lt"/>
              </a:rPr>
              <a:t>Driving Question Board</a:t>
            </a:r>
          </a:p>
        </p:txBody>
      </p:sp>
      <p:pic>
        <p:nvPicPr>
          <p:cNvPr id="38" name="Picture 37" descr="A yellow construction hat to signify the participant is looking at this through an adult learner lens as their build their own science content knowledge. ">
            <a:extLst>
              <a:ext uri="{FF2B5EF4-FFF2-40B4-BE49-F238E27FC236}">
                <a16:creationId xmlns:a16="http://schemas.microsoft.com/office/drawing/2014/main" id="{0D3DE2DB-0043-C594-4CA5-87229E9109B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212601" y="153210"/>
            <a:ext cx="726796" cy="610206"/>
          </a:xfrm>
          <a:prstGeom prst="rect">
            <a:avLst/>
          </a:prstGeom>
        </p:spPr>
      </p:pic>
      <p:grpSp>
        <p:nvGrpSpPr>
          <p:cNvPr id="21" name="Group 20" descr="Post it notes to show a question is recorded on each individual one.  ">
            <a:extLst>
              <a:ext uri="{FF2B5EF4-FFF2-40B4-BE49-F238E27FC236}">
                <a16:creationId xmlns:a16="http://schemas.microsoft.com/office/drawing/2014/main" id="{74CA1B3E-0973-BFB7-5078-719F8CC6286F}"/>
              </a:ext>
            </a:extLst>
          </p:cNvPr>
          <p:cNvGrpSpPr/>
          <p:nvPr/>
        </p:nvGrpSpPr>
        <p:grpSpPr>
          <a:xfrm>
            <a:off x="1224273" y="1460099"/>
            <a:ext cx="4942311" cy="3830233"/>
            <a:chOff x="812536" y="1531571"/>
            <a:chExt cx="4942311" cy="3830233"/>
          </a:xfrm>
        </p:grpSpPr>
        <p:pic>
          <p:nvPicPr>
            <p:cNvPr id="7" name="Content Placeholder 4">
              <a:extLst>
                <a:ext uri="{FF2B5EF4-FFF2-40B4-BE49-F238E27FC236}">
                  <a16:creationId xmlns:a16="http://schemas.microsoft.com/office/drawing/2014/main" id="{D7254F13-3622-50A4-4E6C-D8E61D712210}"/>
                </a:ext>
                <a:ext uri="{C183D7F6-B498-43B3-948B-1728B52AA6E4}">
                  <adec:decorative xmlns:adec="http://schemas.microsoft.com/office/drawing/2017/decorative" val="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12536" y="1531571"/>
              <a:ext cx="1602865" cy="1487994"/>
            </a:xfrm>
            <a:prstGeom prst="rect">
              <a:avLst/>
            </a:prstGeom>
          </p:spPr>
        </p:pic>
        <p:pic>
          <p:nvPicPr>
            <p:cNvPr id="8" name="Content Placeholder 4">
              <a:extLst>
                <a:ext uri="{FF2B5EF4-FFF2-40B4-BE49-F238E27FC236}">
                  <a16:creationId xmlns:a16="http://schemas.microsoft.com/office/drawing/2014/main" id="{C9F3E249-72AF-20EC-0CAA-DFB8CDA2A14F}"/>
                </a:ext>
                <a:ext uri="{C183D7F6-B498-43B3-948B-1728B52AA6E4}">
                  <adec:decorative xmlns:adec="http://schemas.microsoft.com/office/drawing/2017/decorative" val="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24321" y="3873810"/>
              <a:ext cx="1602865" cy="1487994"/>
            </a:xfrm>
            <a:prstGeom prst="rect">
              <a:avLst/>
            </a:prstGeom>
          </p:spPr>
        </p:pic>
        <p:pic>
          <p:nvPicPr>
            <p:cNvPr id="9" name="Content Placeholder 4">
              <a:extLst>
                <a:ext uri="{FF2B5EF4-FFF2-40B4-BE49-F238E27FC236}">
                  <a16:creationId xmlns:a16="http://schemas.microsoft.com/office/drawing/2014/main" id="{DEEAB84F-2F3F-57CB-5694-923D530E98C8}"/>
                </a:ext>
                <a:ext uri="{C183D7F6-B498-43B3-948B-1728B52AA6E4}">
                  <adec:decorative xmlns:adec="http://schemas.microsoft.com/office/drawing/2017/decorative" val="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151982" y="3815335"/>
              <a:ext cx="1602865" cy="1487994"/>
            </a:xfrm>
            <a:prstGeom prst="rect">
              <a:avLst/>
            </a:prstGeom>
          </p:spPr>
        </p:pic>
        <p:pic>
          <p:nvPicPr>
            <p:cNvPr id="10" name="Content Placeholder 4">
              <a:extLst>
                <a:ext uri="{FF2B5EF4-FFF2-40B4-BE49-F238E27FC236}">
                  <a16:creationId xmlns:a16="http://schemas.microsoft.com/office/drawing/2014/main" id="{F8B49B85-0B36-A4FD-9EFE-AB401CE8A39B}"/>
                </a:ext>
                <a:ext uri="{C183D7F6-B498-43B3-948B-1728B52AA6E4}">
                  <adec:decorative xmlns:adec="http://schemas.microsoft.com/office/drawing/2017/decorative" val="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109546" y="1554107"/>
              <a:ext cx="1602865" cy="1487994"/>
            </a:xfrm>
            <a:prstGeom prst="rect">
              <a:avLst/>
            </a:prstGeom>
          </p:spPr>
        </p:pic>
        <p:pic>
          <p:nvPicPr>
            <p:cNvPr id="20" name="Content Placeholder 4">
              <a:extLst>
                <a:ext uri="{FF2B5EF4-FFF2-40B4-BE49-F238E27FC236}">
                  <a16:creationId xmlns:a16="http://schemas.microsoft.com/office/drawing/2014/main" id="{0C30229D-ACB2-2A82-1050-9E404A9352F4}"/>
                </a:ext>
                <a:ext uri="{C183D7F6-B498-43B3-948B-1728B52AA6E4}">
                  <adec:decorative xmlns:adec="http://schemas.microsoft.com/office/drawing/2017/decorative" val="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464183" y="2694401"/>
              <a:ext cx="1602865" cy="1487994"/>
            </a:xfrm>
            <a:prstGeom prst="rect">
              <a:avLst/>
            </a:prstGeom>
          </p:spPr>
        </p:pic>
      </p:grpSp>
      <p:grpSp>
        <p:nvGrpSpPr>
          <p:cNvPr id="13" name="Group 12" descr="An image of a driving question board with the driving question, What can cause Earth's surface to look the way it does? Yellow post its are grouped into categories to show their similarities. ">
            <a:extLst>
              <a:ext uri="{FF2B5EF4-FFF2-40B4-BE49-F238E27FC236}">
                <a16:creationId xmlns:a16="http://schemas.microsoft.com/office/drawing/2014/main" id="{3385EA85-3022-9B85-D9BD-39E064FD61C7}"/>
              </a:ext>
            </a:extLst>
          </p:cNvPr>
          <p:cNvGrpSpPr/>
          <p:nvPr/>
        </p:nvGrpSpPr>
        <p:grpSpPr>
          <a:xfrm>
            <a:off x="7209729" y="994156"/>
            <a:ext cx="3819677" cy="4201645"/>
            <a:chOff x="1711006" y="1312884"/>
            <a:chExt cx="3819677" cy="4201645"/>
          </a:xfrm>
        </p:grpSpPr>
        <p:sp>
          <p:nvSpPr>
            <p:cNvPr id="22" name="Rectangle 21" descr="This is an example of a driving question board. This rectangle is the outline of the DQB board. ">
              <a:extLst>
                <a:ext uri="{FF2B5EF4-FFF2-40B4-BE49-F238E27FC236}">
                  <a16:creationId xmlns:a16="http://schemas.microsoft.com/office/drawing/2014/main" id="{0B98FB1A-99FD-495E-0A54-040BA35432B1}"/>
                </a:ext>
              </a:extLst>
            </p:cNvPr>
            <p:cNvSpPr/>
            <p:nvPr/>
          </p:nvSpPr>
          <p:spPr>
            <a:xfrm>
              <a:off x="1711006" y="1312884"/>
              <a:ext cx="3819677" cy="4201645"/>
            </a:xfrm>
            <a:prstGeom prst="rect">
              <a:avLst/>
            </a:prstGeom>
            <a:solidFill>
              <a:schemeClr val="bg2"/>
            </a:solidFill>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DBD4E05-2D22-3CCC-D8A7-529BB794ADA7}"/>
                </a:ext>
              </a:extLst>
            </p:cNvPr>
            <p:cNvGrpSpPr/>
            <p:nvPr/>
          </p:nvGrpSpPr>
          <p:grpSpPr>
            <a:xfrm>
              <a:off x="1780525" y="1457728"/>
              <a:ext cx="3543642" cy="3771765"/>
              <a:chOff x="1780525" y="1457728"/>
              <a:chExt cx="3543642" cy="3771765"/>
            </a:xfrm>
          </p:grpSpPr>
          <p:sp>
            <p:nvSpPr>
              <p:cNvPr id="23" name="TextBox 22">
                <a:extLst>
                  <a:ext uri="{FF2B5EF4-FFF2-40B4-BE49-F238E27FC236}">
                    <a16:creationId xmlns:a16="http://schemas.microsoft.com/office/drawing/2014/main" id="{C95AF809-5293-8768-76C4-4DCDF06FACEB}"/>
                  </a:ext>
                </a:extLst>
              </p:cNvPr>
              <p:cNvSpPr txBox="1"/>
              <p:nvPr/>
            </p:nvSpPr>
            <p:spPr>
              <a:xfrm>
                <a:off x="1780525" y="1457728"/>
                <a:ext cx="3543642" cy="1200329"/>
              </a:xfrm>
              <a:prstGeom prst="rect">
                <a:avLst/>
              </a:prstGeom>
              <a:noFill/>
            </p:spPr>
            <p:txBody>
              <a:bodyPr wrap="square" rtlCol="0">
                <a:spAutoFit/>
              </a:bodyPr>
              <a:lstStyle/>
              <a:p>
                <a:pPr algn="ctr"/>
                <a:r>
                  <a:rPr lang="en-US" sz="2400">
                    <a:cs typeface="Arial" panose="020B0604020202020204" pitchFamily="34" charset="0"/>
                  </a:rPr>
                  <a:t>What can cause Earth’s surface to look the way it does?</a:t>
                </a:r>
              </a:p>
            </p:txBody>
          </p:sp>
          <p:grpSp>
            <p:nvGrpSpPr>
              <p:cNvPr id="11" name="Group 10" descr="Question are grouped together in categories.">
                <a:extLst>
                  <a:ext uri="{FF2B5EF4-FFF2-40B4-BE49-F238E27FC236}">
                    <a16:creationId xmlns:a16="http://schemas.microsoft.com/office/drawing/2014/main" id="{3F1BF992-B396-8D1C-6E13-F59457BB83E2}"/>
                  </a:ext>
                </a:extLst>
              </p:cNvPr>
              <p:cNvGrpSpPr/>
              <p:nvPr/>
            </p:nvGrpSpPr>
            <p:grpSpPr>
              <a:xfrm>
                <a:off x="1788979" y="2866690"/>
                <a:ext cx="3434557" cy="2362803"/>
                <a:chOff x="1788979" y="2866690"/>
                <a:chExt cx="3434557" cy="2362803"/>
              </a:xfrm>
            </p:grpSpPr>
            <p:pic>
              <p:nvPicPr>
                <p:cNvPr id="25" name="Content Placeholder 4" descr="A yellow post it note. ">
                  <a:extLst>
                    <a:ext uri="{FF2B5EF4-FFF2-40B4-BE49-F238E27FC236}">
                      <a16:creationId xmlns:a16="http://schemas.microsoft.com/office/drawing/2014/main" id="{E3787437-E8A0-41F7-CCDF-AADA32E907B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863970" y="3072672"/>
                  <a:ext cx="346464" cy="393674"/>
                </a:xfrm>
                <a:prstGeom prst="rect">
                  <a:avLst/>
                </a:prstGeom>
              </p:spPr>
            </p:pic>
            <p:pic>
              <p:nvPicPr>
                <p:cNvPr id="26" name="Content Placeholder 4">
                  <a:extLst>
                    <a:ext uri="{FF2B5EF4-FFF2-40B4-BE49-F238E27FC236}">
                      <a16:creationId xmlns:a16="http://schemas.microsoft.com/office/drawing/2014/main" id="{41D04831-CE39-04BA-1A8F-C5CF17F2FDFC}"/>
                    </a:ext>
                    <a:ext uri="{C183D7F6-B498-43B3-948B-1728B52AA6E4}">
                      <adec:decorative xmlns:adec="http://schemas.microsoft.com/office/drawing/2017/decorative" val="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788979" y="3413707"/>
                  <a:ext cx="346464" cy="393674"/>
                </a:xfrm>
                <a:prstGeom prst="rect">
                  <a:avLst/>
                </a:prstGeom>
              </p:spPr>
            </p:pic>
            <p:pic>
              <p:nvPicPr>
                <p:cNvPr id="27" name="Content Placeholder 4">
                  <a:extLst>
                    <a:ext uri="{FF2B5EF4-FFF2-40B4-BE49-F238E27FC236}">
                      <a16:creationId xmlns:a16="http://schemas.microsoft.com/office/drawing/2014/main" id="{D349B084-D8DB-0DEE-AA62-DE48F339EE9C}"/>
                    </a:ext>
                    <a:ext uri="{C183D7F6-B498-43B3-948B-1728B52AA6E4}">
                      <adec:decorative xmlns:adec="http://schemas.microsoft.com/office/drawing/2017/decorative" val="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148996" y="3232161"/>
                  <a:ext cx="346464" cy="393674"/>
                </a:xfrm>
                <a:prstGeom prst="rect">
                  <a:avLst/>
                </a:prstGeom>
              </p:spPr>
            </p:pic>
            <p:pic>
              <p:nvPicPr>
                <p:cNvPr id="28" name="Content Placeholder 4">
                  <a:extLst>
                    <a:ext uri="{FF2B5EF4-FFF2-40B4-BE49-F238E27FC236}">
                      <a16:creationId xmlns:a16="http://schemas.microsoft.com/office/drawing/2014/main" id="{7CB686DB-61CC-D0A0-903A-217C55489419}"/>
                    </a:ext>
                    <a:ext uri="{C183D7F6-B498-43B3-948B-1728B52AA6E4}">
                      <adec:decorative xmlns:adec="http://schemas.microsoft.com/office/drawing/2017/decorative" val="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057716" y="3525919"/>
                  <a:ext cx="346464" cy="393674"/>
                </a:xfrm>
                <a:prstGeom prst="rect">
                  <a:avLst/>
                </a:prstGeom>
              </p:spPr>
            </p:pic>
            <p:pic>
              <p:nvPicPr>
                <p:cNvPr id="29" name="Content Placeholder 4">
                  <a:extLst>
                    <a:ext uri="{FF2B5EF4-FFF2-40B4-BE49-F238E27FC236}">
                      <a16:creationId xmlns:a16="http://schemas.microsoft.com/office/drawing/2014/main" id="{00AA9581-165B-68A3-234E-DE135905FA70}"/>
                    </a:ext>
                    <a:ext uri="{C183D7F6-B498-43B3-948B-1728B52AA6E4}">
                      <adec:decorative xmlns:adec="http://schemas.microsoft.com/office/drawing/2017/decorative" val="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877072" y="3915813"/>
                  <a:ext cx="346464" cy="393674"/>
                </a:xfrm>
                <a:prstGeom prst="rect">
                  <a:avLst/>
                </a:prstGeom>
              </p:spPr>
            </p:pic>
            <p:pic>
              <p:nvPicPr>
                <p:cNvPr id="30" name="Content Placeholder 4">
                  <a:extLst>
                    <a:ext uri="{FF2B5EF4-FFF2-40B4-BE49-F238E27FC236}">
                      <a16:creationId xmlns:a16="http://schemas.microsoft.com/office/drawing/2014/main" id="{2CFD4B45-D55F-156A-9AA2-906A1EB1588D}"/>
                    </a:ext>
                    <a:ext uri="{C183D7F6-B498-43B3-948B-1728B52AA6E4}">
                      <adec:decorative xmlns:adec="http://schemas.microsoft.com/office/drawing/2017/decorative" val="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505545" y="3768668"/>
                  <a:ext cx="346464" cy="393674"/>
                </a:xfrm>
                <a:prstGeom prst="rect">
                  <a:avLst/>
                </a:prstGeom>
              </p:spPr>
            </p:pic>
            <p:pic>
              <p:nvPicPr>
                <p:cNvPr id="31" name="Content Placeholder 4">
                  <a:extLst>
                    <a:ext uri="{FF2B5EF4-FFF2-40B4-BE49-F238E27FC236}">
                      <a16:creationId xmlns:a16="http://schemas.microsoft.com/office/drawing/2014/main" id="{BAA1A5F3-B599-90E3-00DC-6560408E6C6D}"/>
                    </a:ext>
                    <a:ext uri="{C183D7F6-B498-43B3-948B-1728B52AA6E4}">
                      <adec:decorative xmlns:adec="http://schemas.microsoft.com/office/drawing/2017/decorative" val="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741338" y="3550132"/>
                  <a:ext cx="346464" cy="393674"/>
                </a:xfrm>
                <a:prstGeom prst="rect">
                  <a:avLst/>
                </a:prstGeom>
              </p:spPr>
            </p:pic>
            <p:pic>
              <p:nvPicPr>
                <p:cNvPr id="32" name="Content Placeholder 4">
                  <a:extLst>
                    <a:ext uri="{FF2B5EF4-FFF2-40B4-BE49-F238E27FC236}">
                      <a16:creationId xmlns:a16="http://schemas.microsoft.com/office/drawing/2014/main" id="{D9C562AD-8FA2-96A0-C488-BDCC6A92D1A1}"/>
                    </a:ext>
                    <a:ext uri="{C183D7F6-B498-43B3-948B-1728B52AA6E4}">
                      <adec:decorative xmlns:adec="http://schemas.microsoft.com/office/drawing/2017/decorative" val="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932154" y="4573169"/>
                  <a:ext cx="346464" cy="393674"/>
                </a:xfrm>
                <a:prstGeom prst="rect">
                  <a:avLst/>
                </a:prstGeom>
              </p:spPr>
            </p:pic>
            <p:pic>
              <p:nvPicPr>
                <p:cNvPr id="33" name="Content Placeholder 4">
                  <a:extLst>
                    <a:ext uri="{FF2B5EF4-FFF2-40B4-BE49-F238E27FC236}">
                      <a16:creationId xmlns:a16="http://schemas.microsoft.com/office/drawing/2014/main" id="{AF7AA9C5-BB70-1551-F7A7-4CBB50662B60}"/>
                    </a:ext>
                    <a:ext uri="{C183D7F6-B498-43B3-948B-1728B52AA6E4}">
                      <adec:decorative xmlns:adec="http://schemas.microsoft.com/office/drawing/2017/decorative" val="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266254" y="3328833"/>
                  <a:ext cx="346464" cy="393674"/>
                </a:xfrm>
                <a:prstGeom prst="rect">
                  <a:avLst/>
                </a:prstGeom>
              </p:spPr>
            </p:pic>
            <p:pic>
              <p:nvPicPr>
                <p:cNvPr id="34" name="Content Placeholder 4">
                  <a:extLst>
                    <a:ext uri="{FF2B5EF4-FFF2-40B4-BE49-F238E27FC236}">
                      <a16:creationId xmlns:a16="http://schemas.microsoft.com/office/drawing/2014/main" id="{D45269D9-9264-A7AD-06C7-2D17E9417D33}"/>
                    </a:ext>
                    <a:ext uri="{C183D7F6-B498-43B3-948B-1728B52AA6E4}">
                      <adec:decorative xmlns:adec="http://schemas.microsoft.com/office/drawing/2017/decorative" val="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758922" y="4835819"/>
                  <a:ext cx="346464" cy="393674"/>
                </a:xfrm>
                <a:prstGeom prst="rect">
                  <a:avLst/>
                </a:prstGeom>
              </p:spPr>
            </p:pic>
            <p:pic>
              <p:nvPicPr>
                <p:cNvPr id="35" name="Content Placeholder 4">
                  <a:extLst>
                    <a:ext uri="{FF2B5EF4-FFF2-40B4-BE49-F238E27FC236}">
                      <a16:creationId xmlns:a16="http://schemas.microsoft.com/office/drawing/2014/main" id="{031201AC-719D-FDF3-3DE8-6BBC3A36C1C3}"/>
                    </a:ext>
                    <a:ext uri="{C183D7F6-B498-43B3-948B-1728B52AA6E4}">
                      <adec:decorative xmlns:adec="http://schemas.microsoft.com/office/drawing/2017/decorative" val="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190164" y="4393284"/>
                  <a:ext cx="346464" cy="393674"/>
                </a:xfrm>
                <a:prstGeom prst="rect">
                  <a:avLst/>
                </a:prstGeom>
              </p:spPr>
            </p:pic>
            <p:pic>
              <p:nvPicPr>
                <p:cNvPr id="36" name="Content Placeholder 4">
                  <a:extLst>
                    <a:ext uri="{FF2B5EF4-FFF2-40B4-BE49-F238E27FC236}">
                      <a16:creationId xmlns:a16="http://schemas.microsoft.com/office/drawing/2014/main" id="{8C099789-0528-A792-E6DB-C9B335511975}"/>
                    </a:ext>
                    <a:ext uri="{C183D7F6-B498-43B3-948B-1728B52AA6E4}">
                      <adec:decorative xmlns:adec="http://schemas.microsoft.com/office/drawing/2017/decorative" val="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082036" y="2866690"/>
                  <a:ext cx="346464" cy="393674"/>
                </a:xfrm>
                <a:prstGeom prst="rect">
                  <a:avLst/>
                </a:prstGeom>
              </p:spPr>
            </p:pic>
            <p:pic>
              <p:nvPicPr>
                <p:cNvPr id="37" name="Content Placeholder 4">
                  <a:extLst>
                    <a:ext uri="{FF2B5EF4-FFF2-40B4-BE49-F238E27FC236}">
                      <a16:creationId xmlns:a16="http://schemas.microsoft.com/office/drawing/2014/main" id="{6DCB83AF-0E2C-B3ED-59C4-0D80F4C376CC}"/>
                    </a:ext>
                    <a:ext uri="{C183D7F6-B498-43B3-948B-1728B52AA6E4}">
                      <adec:decorative xmlns:adec="http://schemas.microsoft.com/office/drawing/2017/decorative" val="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187270" y="4733413"/>
                  <a:ext cx="346464" cy="393674"/>
                </a:xfrm>
                <a:prstGeom prst="rect">
                  <a:avLst/>
                </a:prstGeom>
              </p:spPr>
            </p:pic>
          </p:grpSp>
        </p:grpSp>
      </p:grpSp>
      <p:sp>
        <p:nvSpPr>
          <p:cNvPr id="6" name="TextBox 5">
            <a:extLst>
              <a:ext uri="{FF2B5EF4-FFF2-40B4-BE49-F238E27FC236}">
                <a16:creationId xmlns:a16="http://schemas.microsoft.com/office/drawing/2014/main" id="{748395C3-ABE3-4FF3-2A78-64C8D2C22D7D}"/>
              </a:ext>
              <a:ext uri="{C183D7F6-B498-43B3-948B-1728B52AA6E4}">
                <adec:decorative xmlns:adec="http://schemas.microsoft.com/office/drawing/2017/decorative" val="1"/>
              </a:ext>
            </a:extLst>
          </p:cNvPr>
          <p:cNvSpPr txBox="1"/>
          <p:nvPr/>
        </p:nvSpPr>
        <p:spPr>
          <a:xfrm>
            <a:off x="4972203" y="1502288"/>
            <a:ext cx="1052011" cy="1200329"/>
          </a:xfrm>
          <a:prstGeom prst="rect">
            <a:avLst/>
          </a:prstGeom>
          <a:noFill/>
        </p:spPr>
        <p:txBody>
          <a:bodyPr wrap="square" rtlCol="0">
            <a:spAutoFit/>
          </a:bodyPr>
          <a:lstStyle/>
          <a:p>
            <a:r>
              <a:rPr lang="en-US" sz="7200"/>
              <a:t>?</a:t>
            </a:r>
          </a:p>
        </p:txBody>
      </p:sp>
      <p:sp>
        <p:nvSpPr>
          <p:cNvPr id="15" name="TextBox 14">
            <a:extLst>
              <a:ext uri="{FF2B5EF4-FFF2-40B4-BE49-F238E27FC236}">
                <a16:creationId xmlns:a16="http://schemas.microsoft.com/office/drawing/2014/main" id="{CF759319-4F13-3190-EF02-63FF914BB164}"/>
              </a:ext>
              <a:ext uri="{C183D7F6-B498-43B3-948B-1728B52AA6E4}">
                <adec:decorative xmlns:adec="http://schemas.microsoft.com/office/drawing/2017/decorative" val="1"/>
              </a:ext>
            </a:extLst>
          </p:cNvPr>
          <p:cNvSpPr txBox="1"/>
          <p:nvPr/>
        </p:nvSpPr>
        <p:spPr>
          <a:xfrm>
            <a:off x="1721284" y="3851113"/>
            <a:ext cx="651140" cy="1200329"/>
          </a:xfrm>
          <a:prstGeom prst="rect">
            <a:avLst/>
          </a:prstGeom>
          <a:noFill/>
        </p:spPr>
        <p:txBody>
          <a:bodyPr wrap="square" rtlCol="0">
            <a:spAutoFit/>
          </a:bodyPr>
          <a:lstStyle/>
          <a:p>
            <a:r>
              <a:rPr lang="en-US" sz="7200"/>
              <a:t>?</a:t>
            </a:r>
          </a:p>
        </p:txBody>
      </p:sp>
      <p:sp>
        <p:nvSpPr>
          <p:cNvPr id="16" name="TextBox 15">
            <a:extLst>
              <a:ext uri="{FF2B5EF4-FFF2-40B4-BE49-F238E27FC236}">
                <a16:creationId xmlns:a16="http://schemas.microsoft.com/office/drawing/2014/main" id="{FAAB1DF4-E72B-3F06-E73E-553B8A65D991}"/>
              </a:ext>
              <a:ext uri="{C183D7F6-B498-43B3-948B-1728B52AA6E4}">
                <adec:decorative xmlns:adec="http://schemas.microsoft.com/office/drawing/2017/decorative" val="1"/>
              </a:ext>
            </a:extLst>
          </p:cNvPr>
          <p:cNvSpPr txBox="1"/>
          <p:nvPr/>
        </p:nvSpPr>
        <p:spPr>
          <a:xfrm>
            <a:off x="4982322" y="3783103"/>
            <a:ext cx="651140" cy="1200329"/>
          </a:xfrm>
          <a:prstGeom prst="rect">
            <a:avLst/>
          </a:prstGeom>
          <a:noFill/>
        </p:spPr>
        <p:txBody>
          <a:bodyPr wrap="square" rtlCol="0">
            <a:spAutoFit/>
          </a:bodyPr>
          <a:lstStyle/>
          <a:p>
            <a:r>
              <a:rPr lang="en-US" sz="7200"/>
              <a:t>?</a:t>
            </a:r>
          </a:p>
        </p:txBody>
      </p:sp>
      <p:sp>
        <p:nvSpPr>
          <p:cNvPr id="17" name="TextBox 16">
            <a:extLst>
              <a:ext uri="{FF2B5EF4-FFF2-40B4-BE49-F238E27FC236}">
                <a16:creationId xmlns:a16="http://schemas.microsoft.com/office/drawing/2014/main" id="{FC6D8A4A-377B-9F05-7894-D318A3DBB887}"/>
              </a:ext>
              <a:ext uri="{C183D7F6-B498-43B3-948B-1728B52AA6E4}">
                <adec:decorative xmlns:adec="http://schemas.microsoft.com/office/drawing/2017/decorative" val="1"/>
              </a:ext>
            </a:extLst>
          </p:cNvPr>
          <p:cNvSpPr txBox="1"/>
          <p:nvPr/>
        </p:nvSpPr>
        <p:spPr>
          <a:xfrm>
            <a:off x="3372825" y="2691651"/>
            <a:ext cx="651140" cy="1200329"/>
          </a:xfrm>
          <a:prstGeom prst="rect">
            <a:avLst/>
          </a:prstGeom>
          <a:noFill/>
        </p:spPr>
        <p:txBody>
          <a:bodyPr wrap="square" rtlCol="0">
            <a:spAutoFit/>
          </a:bodyPr>
          <a:lstStyle/>
          <a:p>
            <a:r>
              <a:rPr lang="en-US" sz="7200"/>
              <a:t>?</a:t>
            </a:r>
          </a:p>
        </p:txBody>
      </p:sp>
      <p:sp>
        <p:nvSpPr>
          <p:cNvPr id="18" name="TextBox 17">
            <a:extLst>
              <a:ext uri="{FF2B5EF4-FFF2-40B4-BE49-F238E27FC236}">
                <a16:creationId xmlns:a16="http://schemas.microsoft.com/office/drawing/2014/main" id="{A9EDB3F4-D228-0CC7-5D74-A27F179D7688}"/>
              </a:ext>
              <a:ext uri="{C183D7F6-B498-43B3-948B-1728B52AA6E4}">
                <adec:decorative xmlns:adec="http://schemas.microsoft.com/office/drawing/2017/decorative" val="1"/>
              </a:ext>
            </a:extLst>
          </p:cNvPr>
          <p:cNvSpPr txBox="1"/>
          <p:nvPr/>
        </p:nvSpPr>
        <p:spPr>
          <a:xfrm>
            <a:off x="1698390" y="1502959"/>
            <a:ext cx="651140" cy="1200329"/>
          </a:xfrm>
          <a:prstGeom prst="rect">
            <a:avLst/>
          </a:prstGeom>
          <a:noFill/>
        </p:spPr>
        <p:txBody>
          <a:bodyPr wrap="square" rtlCol="0">
            <a:spAutoFit/>
          </a:bodyPr>
          <a:lstStyle/>
          <a:p>
            <a:r>
              <a:rPr lang="en-US" sz="7200"/>
              <a:t>?</a:t>
            </a:r>
          </a:p>
        </p:txBody>
      </p:sp>
    </p:spTree>
    <p:extLst>
      <p:ext uri="{BB962C8B-B14F-4D97-AF65-F5344CB8AC3E}">
        <p14:creationId xmlns:p14="http://schemas.microsoft.com/office/powerpoint/2010/main" val="5230812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51BDA-3D37-0D63-F9CA-23A50D146B24}"/>
              </a:ext>
            </a:extLst>
          </p:cNvPr>
          <p:cNvSpPr>
            <a:spLocks noGrp="1"/>
          </p:cNvSpPr>
          <p:nvPr>
            <p:ph type="title"/>
          </p:nvPr>
        </p:nvSpPr>
        <p:spPr>
          <a:xfrm>
            <a:off x="683867" y="152492"/>
            <a:ext cx="10081350" cy="1325563"/>
          </a:xfrm>
        </p:spPr>
        <p:txBody>
          <a:bodyPr/>
          <a:lstStyle/>
          <a:p>
            <a:r>
              <a:rPr lang="en-US">
                <a:latin typeface="+mj-lt"/>
                <a:cs typeface="Arial" panose="020B0604020202020204" pitchFamily="34" charset="0"/>
              </a:rPr>
              <a:t>If we were to continue the driving question board, we would….</a:t>
            </a:r>
          </a:p>
        </p:txBody>
      </p:sp>
      <p:sp>
        <p:nvSpPr>
          <p:cNvPr id="3" name="Content Placeholder 2">
            <a:extLst>
              <a:ext uri="{FF2B5EF4-FFF2-40B4-BE49-F238E27FC236}">
                <a16:creationId xmlns:a16="http://schemas.microsoft.com/office/drawing/2014/main" id="{8DFB14D6-1993-E2BD-8244-102C448CD0A8}"/>
              </a:ext>
            </a:extLst>
          </p:cNvPr>
          <p:cNvSpPr>
            <a:spLocks noGrp="1"/>
          </p:cNvSpPr>
          <p:nvPr>
            <p:ph idx="1"/>
          </p:nvPr>
        </p:nvSpPr>
        <p:spPr>
          <a:xfrm>
            <a:off x="683867" y="1914641"/>
            <a:ext cx="6995094" cy="3340037"/>
          </a:xfrm>
        </p:spPr>
        <p:txBody>
          <a:bodyPr vert="horz" lIns="91440" tIns="45720" rIns="91440" bIns="45720" rtlCol="0" anchor="t">
            <a:normAutofit fontScale="92500" lnSpcReduction="10000"/>
          </a:bodyPr>
          <a:lstStyle/>
          <a:p>
            <a:pPr marL="857250" lvl="1" indent="-457200">
              <a:buSzPct val="100000"/>
              <a:buFontTx/>
              <a:buChar char="►"/>
            </a:pPr>
            <a:r>
              <a:rPr lang="en-US" sz="3200">
                <a:latin typeface="+mn-lt"/>
                <a:ea typeface="Lato"/>
                <a:cs typeface="Arial"/>
                <a:sym typeface="Lato"/>
              </a:rPr>
              <a:t>take questions and continue building public record of them. </a:t>
            </a:r>
            <a:endParaRPr lang="en-US" sz="3200">
              <a:latin typeface="+mn-lt"/>
              <a:ea typeface="Lato"/>
              <a:cs typeface="Arial" panose="020B0604020202020204" pitchFamily="34" charset="0"/>
              <a:sym typeface="Lato"/>
            </a:endParaRPr>
          </a:p>
          <a:p>
            <a:pPr marL="400050" lvl="1" indent="0">
              <a:buSzPct val="100000"/>
              <a:buNone/>
            </a:pPr>
            <a:endParaRPr lang="en-US" sz="3200">
              <a:latin typeface="+mn-lt"/>
              <a:ea typeface="Lato"/>
              <a:cs typeface="Arial" panose="020B0604020202020204" pitchFamily="34" charset="0"/>
              <a:sym typeface="Lato"/>
            </a:endParaRPr>
          </a:p>
          <a:p>
            <a:pPr marL="857250" lvl="1" indent="-457200">
              <a:buSzPct val="100000"/>
              <a:buFontTx/>
              <a:buChar char="►"/>
            </a:pPr>
            <a:r>
              <a:rPr lang="en-US" sz="3200">
                <a:latin typeface="+mn-lt"/>
                <a:ea typeface="Lato"/>
                <a:cs typeface="Arial"/>
                <a:sym typeface="Lato"/>
              </a:rPr>
              <a:t>categorize, group and label common questions.</a:t>
            </a:r>
            <a:endParaRPr lang="en-US" sz="3200">
              <a:latin typeface="+mn-lt"/>
              <a:ea typeface="Lato"/>
              <a:cs typeface="Arial"/>
            </a:endParaRPr>
          </a:p>
          <a:p>
            <a:pPr marL="400050" lvl="1" indent="0">
              <a:buSzPct val="100000"/>
              <a:buNone/>
            </a:pPr>
            <a:endParaRPr lang="en-US" sz="3200">
              <a:latin typeface="+mn-lt"/>
              <a:ea typeface="Lato"/>
              <a:cs typeface="Arial" panose="020B0604020202020204" pitchFamily="34" charset="0"/>
              <a:sym typeface="Lato"/>
            </a:endParaRPr>
          </a:p>
          <a:p>
            <a:pPr marL="857250" lvl="1" indent="-457200">
              <a:buSzPct val="100000"/>
              <a:buFontTx/>
              <a:buChar char="►"/>
            </a:pPr>
            <a:r>
              <a:rPr lang="en-US" sz="3200">
                <a:latin typeface="+mn-lt"/>
                <a:ea typeface="Lato"/>
                <a:cs typeface="Arial"/>
                <a:sym typeface="Lato"/>
              </a:rPr>
              <a:t>consider investigations that may help answer the questions.</a:t>
            </a:r>
            <a:endParaRPr lang="en-US" sz="3200">
              <a:latin typeface="+mn-lt"/>
              <a:ea typeface="Lato"/>
              <a:cs typeface="Arial"/>
            </a:endParaRPr>
          </a:p>
          <a:p>
            <a:pPr marL="400050" lvl="1" indent="0">
              <a:buSzPct val="100000"/>
              <a:buNone/>
            </a:pPr>
            <a:endParaRPr lang="en-US" sz="3200">
              <a:latin typeface="+mn-lt"/>
              <a:ea typeface="Lato"/>
              <a:cs typeface="Arial" panose="020B0604020202020204" pitchFamily="34" charset="0"/>
            </a:endParaRPr>
          </a:p>
          <a:p>
            <a:pPr marL="400050" lvl="1" indent="0">
              <a:buSzPct val="100000"/>
              <a:buNone/>
            </a:pPr>
            <a:endParaRPr lang="en-US" sz="3200">
              <a:latin typeface="+mn-lt"/>
              <a:ea typeface="Lato"/>
              <a:cs typeface="Arial" panose="020B0604020202020204" pitchFamily="34" charset="0"/>
              <a:sym typeface="Lato"/>
            </a:endParaRPr>
          </a:p>
        </p:txBody>
      </p:sp>
      <p:pic>
        <p:nvPicPr>
          <p:cNvPr id="5" name="Picture 2">
            <a:extLst>
              <a:ext uri="{FF2B5EF4-FFF2-40B4-BE49-F238E27FC236}">
                <a16:creationId xmlns:a16="http://schemas.microsoft.com/office/drawing/2014/main" id="{DFF62DFF-74C0-ACD1-3DFB-144EA6B5ED48}"/>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67" t="6597" b="8088"/>
          <a:stretch/>
        </p:blipFill>
        <p:spPr bwMode="auto">
          <a:xfrm>
            <a:off x="8101240" y="1478055"/>
            <a:ext cx="3406893" cy="401049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descr="A yellow construction hat to signify the participant is looking at this through an adult learner lens as their build their own science content knowledge. ">
            <a:extLst>
              <a:ext uri="{FF2B5EF4-FFF2-40B4-BE49-F238E27FC236}">
                <a16:creationId xmlns:a16="http://schemas.microsoft.com/office/drawing/2014/main" id="{BC3A28E9-BFC8-40AB-8CEA-C9D19A4F714C}"/>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1212601" y="153210"/>
            <a:ext cx="726796" cy="610206"/>
          </a:xfrm>
          <a:prstGeom prst="rect">
            <a:avLst/>
          </a:prstGeom>
        </p:spPr>
      </p:pic>
    </p:spTree>
    <p:extLst>
      <p:ext uri="{BB962C8B-B14F-4D97-AF65-F5344CB8AC3E}">
        <p14:creationId xmlns:p14="http://schemas.microsoft.com/office/powerpoint/2010/main" val="36149949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8E8EE-2490-1BF4-0D22-15005C5F01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6ABBA5-0C48-9321-3207-A4994C6A6F73}"/>
              </a:ext>
            </a:extLst>
          </p:cNvPr>
          <p:cNvSpPr>
            <a:spLocks noGrp="1"/>
          </p:cNvSpPr>
          <p:nvPr>
            <p:ph type="title"/>
          </p:nvPr>
        </p:nvSpPr>
        <p:spPr>
          <a:xfrm>
            <a:off x="800510" y="687386"/>
            <a:ext cx="5470588" cy="1092777"/>
          </a:xfrm>
        </p:spPr>
        <p:txBody>
          <a:bodyPr>
            <a:noAutofit/>
          </a:bodyPr>
          <a:lstStyle/>
          <a:p>
            <a:r>
              <a:rPr lang="en-US" b="1" u="sng">
                <a:latin typeface="+mj-lt"/>
                <a:cs typeface="Arial" panose="020B0604020202020204" pitchFamily="34" charset="0"/>
              </a:rPr>
              <a:t>Focus Question</a:t>
            </a:r>
            <a:r>
              <a:rPr lang="en-US" b="1" u="sng" dirty="0">
                <a:latin typeface="+mj-lt"/>
                <a:cs typeface="Arial" panose="020B0604020202020204" pitchFamily="34" charset="0"/>
              </a:rPr>
              <a:t> (2)</a:t>
            </a:r>
            <a:endParaRPr lang="en-US" sz="3600">
              <a:latin typeface="+mn-lt"/>
              <a:cs typeface="Arial" panose="020B0604020202020204" pitchFamily="34" charset="0"/>
            </a:endParaRPr>
          </a:p>
        </p:txBody>
      </p:sp>
      <p:pic>
        <p:nvPicPr>
          <p:cNvPr id="5" name="Picture 4" descr="A yellow construction hat to signify the participant is looking at this through an adult learner lens as their build their own science content knowledge.">
            <a:extLst>
              <a:ext uri="{FF2B5EF4-FFF2-40B4-BE49-F238E27FC236}">
                <a16:creationId xmlns:a16="http://schemas.microsoft.com/office/drawing/2014/main" id="{5F478AE7-AD8A-F733-F0CC-DA62B9E7F94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317820" y="158915"/>
            <a:ext cx="726796" cy="610206"/>
          </a:xfrm>
          <a:prstGeom prst="rect">
            <a:avLst/>
          </a:prstGeom>
        </p:spPr>
      </p:pic>
      <p:pic>
        <p:nvPicPr>
          <p:cNvPr id="3074" name="Picture 2">
            <a:extLst>
              <a:ext uri="{FF2B5EF4-FFF2-40B4-BE49-F238E27FC236}">
                <a16:creationId xmlns:a16="http://schemas.microsoft.com/office/drawing/2014/main" id="{292FDFF2-C923-4314-9A9C-4ABEC9C81638}"/>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0533" y="605790"/>
            <a:ext cx="4648200" cy="497205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6E9D0BB-ED64-44A2-7566-94E413370636}"/>
              </a:ext>
            </a:extLst>
          </p:cNvPr>
          <p:cNvSpPr txBox="1"/>
          <p:nvPr/>
        </p:nvSpPr>
        <p:spPr>
          <a:xfrm>
            <a:off x="800510" y="1884047"/>
            <a:ext cx="5138263" cy="3323987"/>
          </a:xfrm>
          <a:prstGeom prst="rect">
            <a:avLst/>
          </a:prstGeom>
          <a:noFill/>
        </p:spPr>
        <p:txBody>
          <a:bodyPr wrap="square" rtlCol="0">
            <a:spAutoFit/>
          </a:bodyPr>
          <a:lstStyle/>
          <a:p>
            <a:r>
              <a:rPr lang="en-US" sz="3500">
                <a:latin typeface="+mn-lt"/>
                <a:cs typeface="Arial" panose="020B0604020202020204" pitchFamily="34" charset="0"/>
              </a:rPr>
              <a:t>Has the Earth’s surface always looked this way? Why or why not?</a:t>
            </a:r>
            <a:br>
              <a:rPr lang="en-US" sz="3500">
                <a:latin typeface="+mn-lt"/>
                <a:cs typeface="Arial" panose="020B0604020202020204" pitchFamily="34" charset="0"/>
              </a:rPr>
            </a:br>
            <a:br>
              <a:rPr lang="en-US" sz="3500">
                <a:latin typeface="+mn-lt"/>
                <a:cs typeface="Arial" panose="020B0604020202020204" pitchFamily="34" charset="0"/>
              </a:rPr>
            </a:br>
            <a:r>
              <a:rPr lang="en-US" sz="3500">
                <a:latin typeface="+mn-lt"/>
                <a:cs typeface="Arial" panose="020B0604020202020204" pitchFamily="34" charset="0"/>
              </a:rPr>
              <a:t>Revise and add to your thinking.</a:t>
            </a:r>
            <a:endParaRPr lang="en-US" sz="3500"/>
          </a:p>
        </p:txBody>
      </p:sp>
      <p:sp>
        <p:nvSpPr>
          <p:cNvPr id="3" name="TextBox 2">
            <a:extLst>
              <a:ext uri="{FF2B5EF4-FFF2-40B4-BE49-F238E27FC236}">
                <a16:creationId xmlns:a16="http://schemas.microsoft.com/office/drawing/2014/main" id="{1F527DDF-22F5-7205-89E7-7862CACE4089}"/>
              </a:ext>
            </a:extLst>
          </p:cNvPr>
          <p:cNvSpPr txBox="1"/>
          <p:nvPr/>
        </p:nvSpPr>
        <p:spPr>
          <a:xfrm>
            <a:off x="7472219" y="1415837"/>
            <a:ext cx="3150823" cy="1508105"/>
          </a:xfrm>
          <a:prstGeom prst="rect">
            <a:avLst/>
          </a:prstGeom>
          <a:noFill/>
        </p:spPr>
        <p:txBody>
          <a:bodyPr wrap="square" rtlCol="0">
            <a:spAutoFit/>
          </a:bodyPr>
          <a:lstStyle/>
          <a:p>
            <a:r>
              <a:rPr lang="en-US" sz="2300"/>
              <a:t>I think that Earth’s surface (has/has not) always looked this way because…</a:t>
            </a:r>
          </a:p>
        </p:txBody>
      </p:sp>
      <p:pic>
        <p:nvPicPr>
          <p:cNvPr id="3076" name="Picture 4">
            <a:extLst>
              <a:ext uri="{FF2B5EF4-FFF2-40B4-BE49-F238E27FC236}">
                <a16:creationId xmlns:a16="http://schemas.microsoft.com/office/drawing/2014/main" id="{7C7B00FB-441F-0225-93E4-1CF541BA41EF}"/>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13342" y="3546041"/>
            <a:ext cx="1409700" cy="140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195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13786-3FEC-B901-4427-D67385650B91}"/>
              </a:ext>
            </a:extLst>
          </p:cNvPr>
          <p:cNvSpPr>
            <a:spLocks noGrp="1"/>
          </p:cNvSpPr>
          <p:nvPr>
            <p:ph type="title"/>
          </p:nvPr>
        </p:nvSpPr>
        <p:spPr>
          <a:xfrm>
            <a:off x="831850" y="1709738"/>
            <a:ext cx="10515600" cy="2852737"/>
          </a:xfrm>
        </p:spPr>
        <p:txBody>
          <a:bodyPr anchor="b">
            <a:normAutofit/>
          </a:bodyPr>
          <a:lstStyle/>
          <a:p>
            <a:r>
              <a:rPr lang="en-US" sz="9600" b="1">
                <a:latin typeface="+mj-lt"/>
              </a:rPr>
              <a:t>SESSION A</a:t>
            </a:r>
          </a:p>
        </p:txBody>
      </p:sp>
    </p:spTree>
    <p:extLst>
      <p:ext uri="{BB962C8B-B14F-4D97-AF65-F5344CB8AC3E}">
        <p14:creationId xmlns:p14="http://schemas.microsoft.com/office/powerpoint/2010/main" val="34734862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3D15C-0948-7E7C-BF76-9D3AED0217A4}"/>
              </a:ext>
            </a:extLst>
          </p:cNvPr>
          <p:cNvSpPr>
            <a:spLocks noGrp="1"/>
          </p:cNvSpPr>
          <p:nvPr>
            <p:ph type="title"/>
          </p:nvPr>
        </p:nvSpPr>
        <p:spPr>
          <a:xfrm>
            <a:off x="3055488" y="540488"/>
            <a:ext cx="6833579" cy="1060018"/>
          </a:xfrm>
        </p:spPr>
        <p:txBody>
          <a:bodyPr vert="horz" lIns="91440" tIns="45720" rIns="91440" bIns="45720" rtlCol="0" anchor="ctr">
            <a:noAutofit/>
          </a:bodyPr>
          <a:lstStyle/>
          <a:p>
            <a:r>
              <a:rPr lang="en-US">
                <a:latin typeface="+mj-lt"/>
                <a:cs typeface="Arial"/>
              </a:rPr>
              <a:t>Switch to Your Teacher Hat</a:t>
            </a:r>
            <a:endParaRPr lang="en-US">
              <a:latin typeface="+mj-lt"/>
            </a:endParaRPr>
          </a:p>
        </p:txBody>
      </p:sp>
      <p:pic>
        <p:nvPicPr>
          <p:cNvPr id="8" name="Picture 7" descr="A black graduation cap to signify the participant will be looking at this from a teacher perspective. ">
            <a:extLst>
              <a:ext uri="{FF2B5EF4-FFF2-40B4-BE49-F238E27FC236}">
                <a16:creationId xmlns:a16="http://schemas.microsoft.com/office/drawing/2014/main" id="{34DB7BAE-3497-7A23-0C57-064135A98F8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263574" y="2131819"/>
            <a:ext cx="4035299" cy="2594361"/>
          </a:xfrm>
          <a:prstGeom prst="rect">
            <a:avLst/>
          </a:prstGeom>
        </p:spPr>
      </p:pic>
    </p:spTree>
    <p:extLst>
      <p:ext uri="{BB962C8B-B14F-4D97-AF65-F5344CB8AC3E}">
        <p14:creationId xmlns:p14="http://schemas.microsoft.com/office/powerpoint/2010/main" val="29846886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6AEE0-8F40-64B9-F08C-7030784D46C4}"/>
              </a:ext>
            </a:extLst>
          </p:cNvPr>
          <p:cNvSpPr>
            <a:spLocks noGrp="1"/>
          </p:cNvSpPr>
          <p:nvPr>
            <p:ph type="title"/>
          </p:nvPr>
        </p:nvSpPr>
        <p:spPr/>
        <p:txBody>
          <a:bodyPr/>
          <a:lstStyle/>
          <a:p>
            <a:r>
              <a:rPr lang="en-US">
                <a:latin typeface="+mj-lt"/>
              </a:rPr>
              <a:t>Meta Moment for Symmetrical Experience</a:t>
            </a:r>
          </a:p>
        </p:txBody>
      </p:sp>
      <p:sp>
        <p:nvSpPr>
          <p:cNvPr id="3" name="Content Placeholder 2">
            <a:extLst>
              <a:ext uri="{FF2B5EF4-FFF2-40B4-BE49-F238E27FC236}">
                <a16:creationId xmlns:a16="http://schemas.microsoft.com/office/drawing/2014/main" id="{E71253B2-A0B2-5C18-5322-3D5DA42B15FD}"/>
              </a:ext>
            </a:extLst>
          </p:cNvPr>
          <p:cNvSpPr>
            <a:spLocks noGrp="1"/>
          </p:cNvSpPr>
          <p:nvPr>
            <p:ph idx="1"/>
          </p:nvPr>
        </p:nvSpPr>
        <p:spPr/>
        <p:txBody>
          <a:bodyPr vert="horz" lIns="91440" tIns="45720" rIns="91440" bIns="45720" rtlCol="0" anchor="t">
            <a:normAutofit/>
          </a:bodyPr>
          <a:lstStyle/>
          <a:p>
            <a:pPr>
              <a:spcAft>
                <a:spcPts val="600"/>
              </a:spcAft>
            </a:pPr>
            <a:r>
              <a:rPr lang="en-US" sz="2800">
                <a:solidFill>
                  <a:schemeClr val="tx1"/>
                </a:solidFill>
                <a:latin typeface="+mn-lt"/>
                <a:cs typeface="Times New Roman"/>
              </a:rPr>
              <a:t>In what ways is beginning a learning experience like this, similar or different </a:t>
            </a:r>
            <a:r>
              <a:rPr lang="en-US">
                <a:solidFill>
                  <a:schemeClr val="tx1"/>
                </a:solidFill>
                <a:latin typeface="+mn-lt"/>
                <a:cs typeface="Times New Roman"/>
              </a:rPr>
              <a:t>from</a:t>
            </a:r>
            <a:r>
              <a:rPr lang="en-US" sz="2800">
                <a:solidFill>
                  <a:schemeClr val="tx1"/>
                </a:solidFill>
                <a:latin typeface="+mn-lt"/>
                <a:cs typeface="Times New Roman"/>
              </a:rPr>
              <a:t> how you have introduced learning experiences in the past?</a:t>
            </a:r>
          </a:p>
          <a:p>
            <a:r>
              <a:rPr lang="en-US">
                <a:solidFill>
                  <a:schemeClr val="tx1"/>
                </a:solidFill>
                <a:latin typeface="+mn-lt"/>
                <a:cs typeface="Times New Roman"/>
              </a:rPr>
              <a:t>As a learner engaged in the launching of an anchoring phenomenon, what aspects stood out to you the most and why?</a:t>
            </a:r>
            <a:endParaRPr lang="en-US">
              <a:solidFill>
                <a:schemeClr val="tx1"/>
              </a:solidFill>
              <a:cs typeface="Times New Roman"/>
            </a:endParaRPr>
          </a:p>
        </p:txBody>
      </p:sp>
      <p:pic>
        <p:nvPicPr>
          <p:cNvPr id="4" name="Picture 3" descr="Teacher hat noting that we are reflecting as a teacher. ">
            <a:extLst>
              <a:ext uri="{FF2B5EF4-FFF2-40B4-BE49-F238E27FC236}">
                <a16:creationId xmlns:a16="http://schemas.microsoft.com/office/drawing/2014/main" id="{AE7085B8-FF8D-A306-6DE0-5EF8015C381D}"/>
              </a:ext>
            </a:extLst>
          </p:cNvPr>
          <p:cNvPicPr>
            <a:picLocks noChangeAspect="1"/>
          </p:cNvPicPr>
          <p:nvPr/>
        </p:nvPicPr>
        <p:blipFill>
          <a:blip r:embed="rId3"/>
          <a:stretch>
            <a:fillRect/>
          </a:stretch>
        </p:blipFill>
        <p:spPr>
          <a:xfrm>
            <a:off x="11106741" y="230188"/>
            <a:ext cx="871804" cy="530398"/>
          </a:xfrm>
          <a:prstGeom prst="rect">
            <a:avLst/>
          </a:prstGeom>
        </p:spPr>
      </p:pic>
    </p:spTree>
    <p:extLst>
      <p:ext uri="{BB962C8B-B14F-4D97-AF65-F5344CB8AC3E}">
        <p14:creationId xmlns:p14="http://schemas.microsoft.com/office/powerpoint/2010/main" val="8549328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8EC91A-D36A-A324-B959-647FC3884083}"/>
              </a:ext>
            </a:extLst>
          </p:cNvPr>
          <p:cNvSpPr>
            <a:spLocks noGrp="1"/>
          </p:cNvSpPr>
          <p:nvPr>
            <p:ph type="title"/>
          </p:nvPr>
        </p:nvSpPr>
        <p:spPr>
          <a:xfrm>
            <a:off x="635000" y="640823"/>
            <a:ext cx="3418659" cy="5583148"/>
          </a:xfrm>
        </p:spPr>
        <p:txBody>
          <a:bodyPr anchor="ctr">
            <a:normAutofit/>
          </a:bodyPr>
          <a:lstStyle/>
          <a:p>
            <a:r>
              <a:rPr lang="en-US" sz="4200">
                <a:latin typeface="+mj-lt"/>
              </a:rPr>
              <a:t>Debriefing the Launch of an Anchoring  Phenomenon</a:t>
            </a:r>
          </a:p>
        </p:txBody>
      </p:sp>
      <p:pic>
        <p:nvPicPr>
          <p:cNvPr id="6" name="Picture 5" descr="A black graduation cap with a yellow tassel.">
            <a:extLst>
              <a:ext uri="{FF2B5EF4-FFF2-40B4-BE49-F238E27FC236}">
                <a16:creationId xmlns:a16="http://schemas.microsoft.com/office/drawing/2014/main" id="{585424E3-4DFC-9F8F-0B16-DF711E558F4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114280" y="53728"/>
            <a:ext cx="868500" cy="533367"/>
          </a:xfrm>
          <a:prstGeom prst="rect">
            <a:avLst/>
          </a:prstGeom>
        </p:spPr>
      </p:pic>
      <p:sp>
        <p:nvSpPr>
          <p:cNvPr id="3" name="TextBox 2">
            <a:extLst>
              <a:ext uri="{FF2B5EF4-FFF2-40B4-BE49-F238E27FC236}">
                <a16:creationId xmlns:a16="http://schemas.microsoft.com/office/drawing/2014/main" id="{E6429CD0-6C7B-1867-82E1-61C7448FD6CC}"/>
              </a:ext>
            </a:extLst>
          </p:cNvPr>
          <p:cNvSpPr txBox="1"/>
          <p:nvPr/>
        </p:nvSpPr>
        <p:spPr>
          <a:xfrm>
            <a:off x="4648018" y="766763"/>
            <a:ext cx="7166195" cy="1477328"/>
          </a:xfrm>
          <a:prstGeom prst="rect">
            <a:avLst/>
          </a:prstGeom>
          <a:noFill/>
        </p:spPr>
        <p:txBody>
          <a:bodyPr wrap="square" rtlCol="0">
            <a:spAutoFit/>
          </a:bodyPr>
          <a:lstStyle/>
          <a:p>
            <a:r>
              <a:rPr lang="en-US" sz="2400"/>
              <a:t>The launch </a:t>
            </a:r>
            <a:r>
              <a:rPr lang="en-US" sz="2400" b="1"/>
              <a:t>presents</a:t>
            </a:r>
            <a:r>
              <a:rPr lang="en-US" sz="2400"/>
              <a:t> the anchoring phenomenon, setting up the expectation that students will </a:t>
            </a:r>
            <a:r>
              <a:rPr lang="en-US" sz="2400" b="1"/>
              <a:t>observe</a:t>
            </a:r>
            <a:r>
              <a:rPr lang="en-US" sz="2400"/>
              <a:t> things that need investigating. </a:t>
            </a:r>
          </a:p>
          <a:p>
            <a:endParaRPr lang="en-US"/>
          </a:p>
        </p:txBody>
      </p:sp>
      <p:sp>
        <p:nvSpPr>
          <p:cNvPr id="4" name="TextBox 3">
            <a:extLst>
              <a:ext uri="{FF2B5EF4-FFF2-40B4-BE49-F238E27FC236}">
                <a16:creationId xmlns:a16="http://schemas.microsoft.com/office/drawing/2014/main" id="{D96366DC-F16F-9FC7-B715-9506EC965F9F}"/>
              </a:ext>
              <a:ext uri="{C183D7F6-B498-43B3-948B-1728B52AA6E4}">
                <adec:decorative xmlns:adec="http://schemas.microsoft.com/office/drawing/2017/decorative" val="0"/>
              </a:ext>
            </a:extLst>
          </p:cNvPr>
          <p:cNvSpPr txBox="1"/>
          <p:nvPr/>
        </p:nvSpPr>
        <p:spPr>
          <a:xfrm>
            <a:off x="4611441" y="2244091"/>
            <a:ext cx="6900512" cy="1107996"/>
          </a:xfrm>
          <a:prstGeom prst="rect">
            <a:avLst/>
          </a:prstGeom>
          <a:noFill/>
        </p:spPr>
        <p:txBody>
          <a:bodyPr wrap="square" rtlCol="0">
            <a:spAutoFit/>
          </a:bodyPr>
          <a:lstStyle/>
          <a:p>
            <a:r>
              <a:rPr lang="en-US" sz="2400"/>
              <a:t>The launch engages students’ </a:t>
            </a:r>
            <a:r>
              <a:rPr lang="en-US" sz="2400" b="1"/>
              <a:t>prior knowledge </a:t>
            </a:r>
            <a:r>
              <a:rPr lang="en-US" sz="2400"/>
              <a:t>and </a:t>
            </a:r>
            <a:r>
              <a:rPr lang="en-US" sz="2400" b="1"/>
              <a:t>related experiences</a:t>
            </a:r>
            <a:r>
              <a:rPr lang="en-US" sz="2400"/>
              <a:t> as resources for understanding. </a:t>
            </a:r>
          </a:p>
          <a:p>
            <a:endParaRPr lang="en-US"/>
          </a:p>
        </p:txBody>
      </p:sp>
      <p:graphicFrame>
        <p:nvGraphicFramePr>
          <p:cNvPr id="8" name="Content Placeholder 2">
            <a:extLst>
              <a:ext uri="{FF2B5EF4-FFF2-40B4-BE49-F238E27FC236}">
                <a16:creationId xmlns:a16="http://schemas.microsoft.com/office/drawing/2014/main" id="{2E4154D5-C16E-50DD-2FB3-68DC5B37B97A}"/>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676525833"/>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a:extLst>
              <a:ext uri="{FF2B5EF4-FFF2-40B4-BE49-F238E27FC236}">
                <a16:creationId xmlns:a16="http://schemas.microsoft.com/office/drawing/2014/main" id="{EDD85B77-F60C-9CD1-7ECC-F2E95EF57348}"/>
              </a:ext>
            </a:extLst>
          </p:cNvPr>
          <p:cNvSpPr txBox="1"/>
          <p:nvPr/>
        </p:nvSpPr>
        <p:spPr>
          <a:xfrm>
            <a:off x="4611441" y="3570254"/>
            <a:ext cx="6975139" cy="1200329"/>
          </a:xfrm>
          <a:prstGeom prst="rect">
            <a:avLst/>
          </a:prstGeom>
          <a:noFill/>
        </p:spPr>
        <p:txBody>
          <a:bodyPr wrap="square" rtlCol="0">
            <a:spAutoFit/>
          </a:bodyPr>
          <a:lstStyle/>
          <a:p>
            <a:pPr lvl="0"/>
            <a:r>
              <a:rPr lang="en-US" sz="2400"/>
              <a:t>The launch involves </a:t>
            </a:r>
            <a:r>
              <a:rPr lang="en-US" sz="2400" b="1"/>
              <a:t>asking questions</a:t>
            </a:r>
            <a:r>
              <a:rPr lang="en-US" sz="2400"/>
              <a:t> and therefore puts students in the driver’s seat for a series of lessons around the anchoring phenomenon. </a:t>
            </a:r>
          </a:p>
        </p:txBody>
      </p:sp>
      <p:sp>
        <p:nvSpPr>
          <p:cNvPr id="7" name="TextBox 6">
            <a:extLst>
              <a:ext uri="{FF2B5EF4-FFF2-40B4-BE49-F238E27FC236}">
                <a16:creationId xmlns:a16="http://schemas.microsoft.com/office/drawing/2014/main" id="{FAB2062C-135D-674D-0E6C-B84259B53384}"/>
              </a:ext>
            </a:extLst>
          </p:cNvPr>
          <p:cNvSpPr txBox="1"/>
          <p:nvPr/>
        </p:nvSpPr>
        <p:spPr>
          <a:xfrm>
            <a:off x="4609968" y="5014811"/>
            <a:ext cx="6938562" cy="1200329"/>
          </a:xfrm>
          <a:prstGeom prst="rect">
            <a:avLst/>
          </a:prstGeom>
          <a:noFill/>
        </p:spPr>
        <p:txBody>
          <a:bodyPr wrap="square" rtlCol="0">
            <a:spAutoFit/>
          </a:bodyPr>
          <a:lstStyle/>
          <a:p>
            <a:pPr lvl="0"/>
            <a:r>
              <a:rPr lang="en-US" sz="2400"/>
              <a:t>The launch requires students to </a:t>
            </a:r>
            <a:r>
              <a:rPr lang="en-US" sz="2400" b="1"/>
              <a:t>prioritize</a:t>
            </a:r>
            <a:r>
              <a:rPr lang="en-US" sz="2400"/>
              <a:t> questions; providing a possible learning pathway for them to pursue. </a:t>
            </a:r>
          </a:p>
        </p:txBody>
      </p:sp>
    </p:spTree>
    <p:extLst>
      <p:ext uri="{BB962C8B-B14F-4D97-AF65-F5344CB8AC3E}">
        <p14:creationId xmlns:p14="http://schemas.microsoft.com/office/powerpoint/2010/main" val="37394087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62020-D435-E8C2-CDEA-1D3279179460}"/>
              </a:ext>
            </a:extLst>
          </p:cNvPr>
          <p:cNvSpPr>
            <a:spLocks noGrp="1"/>
          </p:cNvSpPr>
          <p:nvPr>
            <p:ph type="title"/>
          </p:nvPr>
        </p:nvSpPr>
        <p:spPr>
          <a:xfrm>
            <a:off x="582561" y="269512"/>
            <a:ext cx="10515600" cy="1325563"/>
          </a:xfrm>
        </p:spPr>
        <p:txBody>
          <a:bodyPr>
            <a:normAutofit/>
          </a:bodyPr>
          <a:lstStyle/>
          <a:p>
            <a:r>
              <a:rPr lang="en-US">
                <a:latin typeface="+mj-lt"/>
                <a:cs typeface="Arial"/>
              </a:rPr>
              <a:t>Anchoring Phenomenon Routine</a:t>
            </a:r>
            <a:endParaRPr lang="en-US">
              <a:latin typeface="+mj-lt"/>
            </a:endParaRPr>
          </a:p>
        </p:txBody>
      </p:sp>
      <p:sp>
        <p:nvSpPr>
          <p:cNvPr id="6" name="TextBox 5">
            <a:extLst>
              <a:ext uri="{FF2B5EF4-FFF2-40B4-BE49-F238E27FC236}">
                <a16:creationId xmlns:a16="http://schemas.microsoft.com/office/drawing/2014/main" id="{8E926D04-BF91-D63D-019E-5998FE5FA0C2}"/>
              </a:ext>
            </a:extLst>
          </p:cNvPr>
          <p:cNvSpPr txBox="1"/>
          <p:nvPr/>
        </p:nvSpPr>
        <p:spPr>
          <a:xfrm>
            <a:off x="582561" y="1679601"/>
            <a:ext cx="5461699" cy="2554545"/>
          </a:xfrm>
          <a:prstGeom prst="rect">
            <a:avLst/>
          </a:prstGeom>
          <a:noFill/>
        </p:spPr>
        <p:txBody>
          <a:bodyPr wrap="square" rtlCol="0">
            <a:spAutoFit/>
          </a:bodyPr>
          <a:lstStyle/>
          <a:p>
            <a:r>
              <a:rPr lang="en-US" sz="3200">
                <a:cs typeface="Arial"/>
              </a:rPr>
              <a:t>What elements of the Anchoring Phenomenon Routine does the launch of the Earth’s Changing Surface unit include?</a:t>
            </a:r>
          </a:p>
        </p:txBody>
      </p:sp>
      <p:sp>
        <p:nvSpPr>
          <p:cNvPr id="7" name="TextBox 6">
            <a:extLst>
              <a:ext uri="{FF2B5EF4-FFF2-40B4-BE49-F238E27FC236}">
                <a16:creationId xmlns:a16="http://schemas.microsoft.com/office/drawing/2014/main" id="{8E3D6FA7-4DF2-9DB3-1C57-218FF3EAD13E}"/>
              </a:ext>
            </a:extLst>
          </p:cNvPr>
          <p:cNvSpPr txBox="1"/>
          <p:nvPr/>
        </p:nvSpPr>
        <p:spPr>
          <a:xfrm>
            <a:off x="594931" y="4452841"/>
            <a:ext cx="4746171" cy="923330"/>
          </a:xfrm>
          <a:prstGeom prst="rect">
            <a:avLst/>
          </a:prstGeom>
          <a:noFill/>
        </p:spPr>
        <p:txBody>
          <a:bodyPr wrap="square" rtlCol="0">
            <a:spAutoFit/>
          </a:bodyPr>
          <a:lstStyle/>
          <a:p>
            <a:r>
              <a:rPr lang="en-US">
                <a:hlinkClick r:id="rId3"/>
              </a:rPr>
              <a:t>Anchoring Phenomenon Routine - Storyline Tool | OER Commons</a:t>
            </a:r>
            <a:endParaRPr lang="en-US"/>
          </a:p>
          <a:p>
            <a:endParaRPr lang="en-US"/>
          </a:p>
        </p:txBody>
      </p:sp>
      <p:pic>
        <p:nvPicPr>
          <p:cNvPr id="5" name="Picture 4">
            <a:extLst>
              <a:ext uri="{FF2B5EF4-FFF2-40B4-BE49-F238E27FC236}">
                <a16:creationId xmlns:a16="http://schemas.microsoft.com/office/drawing/2014/main" id="{E7F2868B-4D21-E18C-04A3-1EC60E84B79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735608" y="1500846"/>
            <a:ext cx="5058887" cy="3571897"/>
          </a:xfrm>
          <a:prstGeom prst="rect">
            <a:avLst/>
          </a:prstGeom>
          <a:ln w="12700">
            <a:solidFill>
              <a:schemeClr val="accent1">
                <a:shade val="15000"/>
              </a:schemeClr>
            </a:solidFill>
          </a:ln>
        </p:spPr>
      </p:pic>
      <p:pic>
        <p:nvPicPr>
          <p:cNvPr id="3" name="Picture 2" descr="Teacher hat">
            <a:extLst>
              <a:ext uri="{FF2B5EF4-FFF2-40B4-BE49-F238E27FC236}">
                <a16:creationId xmlns:a16="http://schemas.microsoft.com/office/drawing/2014/main" id="{762D13C9-0244-BB79-150C-889D32AF1544}"/>
              </a:ext>
            </a:extLst>
          </p:cNvPr>
          <p:cNvPicPr>
            <a:picLocks noChangeAspect="1"/>
          </p:cNvPicPr>
          <p:nvPr/>
        </p:nvPicPr>
        <p:blipFill>
          <a:blip r:embed="rId5"/>
          <a:stretch>
            <a:fillRect/>
          </a:stretch>
        </p:blipFill>
        <p:spPr>
          <a:xfrm>
            <a:off x="11173537" y="266199"/>
            <a:ext cx="871804" cy="530398"/>
          </a:xfrm>
          <a:prstGeom prst="rect">
            <a:avLst/>
          </a:prstGeom>
        </p:spPr>
      </p:pic>
    </p:spTree>
    <p:extLst>
      <p:ext uri="{BB962C8B-B14F-4D97-AF65-F5344CB8AC3E}">
        <p14:creationId xmlns:p14="http://schemas.microsoft.com/office/powerpoint/2010/main" val="16707213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CD838-3510-A549-47C4-353606AED286}"/>
              </a:ext>
            </a:extLst>
          </p:cNvPr>
          <p:cNvSpPr>
            <a:spLocks noGrp="1"/>
          </p:cNvSpPr>
          <p:nvPr>
            <p:ph type="title"/>
          </p:nvPr>
        </p:nvSpPr>
        <p:spPr>
          <a:xfrm>
            <a:off x="500743" y="82097"/>
            <a:ext cx="10515600" cy="1325563"/>
          </a:xfrm>
        </p:spPr>
        <p:txBody>
          <a:bodyPr/>
          <a:lstStyle/>
          <a:p>
            <a:r>
              <a:rPr lang="en-US">
                <a:latin typeface="+mj-lt"/>
                <a:cs typeface="Arial" panose="020B0604020202020204" pitchFamily="34" charset="0"/>
              </a:rPr>
              <a:t>Session B: Shared Understandings</a:t>
            </a:r>
          </a:p>
        </p:txBody>
      </p:sp>
      <p:sp>
        <p:nvSpPr>
          <p:cNvPr id="3" name="Content Placeholder 2">
            <a:extLst>
              <a:ext uri="{FF2B5EF4-FFF2-40B4-BE49-F238E27FC236}">
                <a16:creationId xmlns:a16="http://schemas.microsoft.com/office/drawing/2014/main" id="{39C87B7A-5B03-827D-803F-3C92CA107C52}"/>
              </a:ext>
            </a:extLst>
          </p:cNvPr>
          <p:cNvSpPr>
            <a:spLocks noGrp="1"/>
          </p:cNvSpPr>
          <p:nvPr>
            <p:ph idx="1"/>
          </p:nvPr>
        </p:nvSpPr>
        <p:spPr>
          <a:xfrm>
            <a:off x="500743" y="1253331"/>
            <a:ext cx="11353800" cy="4351338"/>
          </a:xfrm>
        </p:spPr>
        <p:txBody>
          <a:bodyPr vert="horz" lIns="91440" tIns="45720" rIns="91440" bIns="45720" rtlCol="0" anchor="t">
            <a:normAutofit lnSpcReduction="10000"/>
          </a:bodyPr>
          <a:lstStyle/>
          <a:p>
            <a:pPr marL="0" indent="0">
              <a:spcBef>
                <a:spcPts val="600"/>
              </a:spcBef>
              <a:spcAft>
                <a:spcPts val="600"/>
              </a:spcAft>
              <a:buNone/>
            </a:pPr>
            <a:r>
              <a:rPr lang="en-US" b="1" i="0">
                <a:solidFill>
                  <a:schemeClr val="tx1"/>
                </a:solidFill>
                <a:effectLst/>
                <a:latin typeface="+mn-lt"/>
              </a:rPr>
              <a:t>Anchoring phenomenon supports students’ sensemaking by:</a:t>
            </a:r>
          </a:p>
          <a:p>
            <a:pPr lvl="1">
              <a:spcBef>
                <a:spcPts val="600"/>
              </a:spcBef>
              <a:spcAft>
                <a:spcPts val="600"/>
              </a:spcAft>
            </a:pPr>
            <a:r>
              <a:rPr lang="en-US" b="1" i="0">
                <a:solidFill>
                  <a:schemeClr val="tx1"/>
                </a:solidFill>
                <a:effectLst/>
                <a:latin typeface="+mn-lt"/>
              </a:rPr>
              <a:t>Allowing</a:t>
            </a:r>
            <a:r>
              <a:rPr lang="en-US" b="0" i="0">
                <a:solidFill>
                  <a:schemeClr val="tx1"/>
                </a:solidFill>
                <a:effectLst/>
                <a:latin typeface="+mn-lt"/>
              </a:rPr>
              <a:t> students to have a common shared experience (firsthand or through video, images, graphs, maps, etc.) and collaborate by sharing their observations and wonderings. </a:t>
            </a:r>
          </a:p>
          <a:p>
            <a:pPr lvl="1">
              <a:spcBef>
                <a:spcPts val="600"/>
              </a:spcBef>
              <a:spcAft>
                <a:spcPts val="600"/>
              </a:spcAft>
            </a:pPr>
            <a:r>
              <a:rPr lang="en-US" b="1" i="0">
                <a:solidFill>
                  <a:schemeClr val="tx1"/>
                </a:solidFill>
                <a:effectLst/>
                <a:latin typeface="+mn-lt"/>
              </a:rPr>
              <a:t>Building</a:t>
            </a:r>
            <a:r>
              <a:rPr lang="en-US" b="0" i="0">
                <a:solidFill>
                  <a:schemeClr val="tx1"/>
                </a:solidFill>
                <a:effectLst/>
                <a:latin typeface="+mn-lt"/>
              </a:rPr>
              <a:t> upon </a:t>
            </a:r>
            <a:r>
              <a:rPr lang="en-US">
                <a:solidFill>
                  <a:schemeClr val="tx1"/>
                </a:solidFill>
                <a:latin typeface="+mn-lt"/>
              </a:rPr>
              <a:t>every day</a:t>
            </a:r>
            <a:r>
              <a:rPr lang="en-US" b="0" i="0">
                <a:solidFill>
                  <a:schemeClr val="tx1"/>
                </a:solidFill>
                <a:effectLst/>
                <a:latin typeface="+mn-lt"/>
              </a:rPr>
              <a:t> or family experiences: who students are, what they do, and/or where they came from.</a:t>
            </a:r>
          </a:p>
          <a:p>
            <a:pPr lvl="1">
              <a:spcBef>
                <a:spcPts val="600"/>
              </a:spcBef>
              <a:spcAft>
                <a:spcPts val="600"/>
              </a:spcAft>
            </a:pPr>
            <a:r>
              <a:rPr lang="en-US" b="1" i="0">
                <a:solidFill>
                  <a:schemeClr val="tx1"/>
                </a:solidFill>
                <a:effectLst/>
                <a:latin typeface="+mn-lt"/>
              </a:rPr>
              <a:t>Engaging</a:t>
            </a:r>
            <a:r>
              <a:rPr lang="en-US" b="0" i="0">
                <a:solidFill>
                  <a:schemeClr val="tx1"/>
                </a:solidFill>
                <a:effectLst/>
                <a:latin typeface="+mn-lt"/>
              </a:rPr>
              <a:t> the students in figuring out rather than learning about. </a:t>
            </a:r>
          </a:p>
          <a:p>
            <a:pPr lvl="1">
              <a:spcBef>
                <a:spcPts val="600"/>
              </a:spcBef>
              <a:spcAft>
                <a:spcPts val="600"/>
              </a:spcAft>
            </a:pPr>
            <a:r>
              <a:rPr lang="en-US" b="1" i="0">
                <a:solidFill>
                  <a:schemeClr val="tx1"/>
                </a:solidFill>
                <a:effectLst/>
                <a:latin typeface="+mn-lt"/>
              </a:rPr>
              <a:t>Encouraging</a:t>
            </a:r>
            <a:r>
              <a:rPr lang="en-US" b="0" i="0">
                <a:solidFill>
                  <a:schemeClr val="tx1"/>
                </a:solidFill>
                <a:effectLst/>
                <a:latin typeface="+mn-lt"/>
              </a:rPr>
              <a:t> the students to ask questions they will pursue the answers to which require developed targeted science ideas. </a:t>
            </a:r>
          </a:p>
          <a:p>
            <a:pPr lvl="1">
              <a:spcBef>
                <a:spcPts val="600"/>
              </a:spcBef>
              <a:spcAft>
                <a:spcPts val="600"/>
              </a:spcAft>
            </a:pPr>
            <a:r>
              <a:rPr lang="en-US" b="1" i="0">
                <a:solidFill>
                  <a:schemeClr val="tx1"/>
                </a:solidFill>
                <a:effectLst/>
                <a:latin typeface="+mn-lt"/>
              </a:rPr>
              <a:t>Addressing</a:t>
            </a:r>
            <a:r>
              <a:rPr lang="en-US" b="0" i="0">
                <a:solidFill>
                  <a:schemeClr val="tx1"/>
                </a:solidFill>
                <a:effectLst/>
                <a:latin typeface="+mn-lt"/>
              </a:rPr>
              <a:t> the critical components of sensemaking which are phenomenon, student ideas, science ideas and practices.</a:t>
            </a:r>
            <a:endParaRPr lang="en-US" sz="2800">
              <a:solidFill>
                <a:schemeClr val="tx1"/>
              </a:solidFill>
              <a:latin typeface="+mn-lt"/>
            </a:endParaRPr>
          </a:p>
          <a:p>
            <a:endParaRPr lang="en-US">
              <a:latin typeface="+mn-lt"/>
            </a:endParaRPr>
          </a:p>
        </p:txBody>
      </p:sp>
    </p:spTree>
    <p:extLst>
      <p:ext uri="{BB962C8B-B14F-4D97-AF65-F5344CB8AC3E}">
        <p14:creationId xmlns:p14="http://schemas.microsoft.com/office/powerpoint/2010/main" val="5074831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160AAA-7396-8ED5-1276-79CFEB824BC9}"/>
              </a:ext>
              <a:ext uri="{C183D7F6-B498-43B3-948B-1728B52AA6E4}">
                <adec:decorative xmlns:adec="http://schemas.microsoft.com/office/drawing/2017/decorative" val="1"/>
              </a:ext>
            </a:extLst>
          </p:cNvPr>
          <p:cNvSpPr/>
          <p:nvPr/>
        </p:nvSpPr>
        <p:spPr>
          <a:xfrm>
            <a:off x="0" y="304800"/>
            <a:ext cx="12192000" cy="1425677"/>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C8ED06-2055-FCDD-0FF9-A032067820E4}"/>
              </a:ext>
            </a:extLst>
          </p:cNvPr>
          <p:cNvSpPr>
            <a:spLocks noGrp="1"/>
          </p:cNvSpPr>
          <p:nvPr>
            <p:ph type="title"/>
          </p:nvPr>
        </p:nvSpPr>
        <p:spPr/>
        <p:txBody>
          <a:bodyPr>
            <a:normAutofit fontScale="90000"/>
          </a:bodyPr>
          <a:lstStyle/>
          <a:p>
            <a:pPr algn="ctr"/>
            <a:r>
              <a:rPr lang="en-US" sz="5400" b="1">
                <a:latin typeface="+mj-lt"/>
              </a:rPr>
              <a:t>After Completing Session B:</a:t>
            </a:r>
            <a:br>
              <a:rPr lang="en-US" sz="5400" b="1">
                <a:latin typeface="+mj-lt"/>
              </a:rPr>
            </a:br>
            <a:r>
              <a:rPr lang="en-US" sz="5400" b="1">
                <a:latin typeface="+mj-lt"/>
              </a:rPr>
              <a:t> Meta Moment</a:t>
            </a:r>
          </a:p>
        </p:txBody>
      </p:sp>
      <p:sp>
        <p:nvSpPr>
          <p:cNvPr id="3" name="Content Placeholder 2">
            <a:extLst>
              <a:ext uri="{FF2B5EF4-FFF2-40B4-BE49-F238E27FC236}">
                <a16:creationId xmlns:a16="http://schemas.microsoft.com/office/drawing/2014/main" id="{266286C9-039F-621E-6E90-E1AFBFD1BCD0}"/>
              </a:ext>
            </a:extLst>
          </p:cNvPr>
          <p:cNvSpPr>
            <a:spLocks noGrp="1"/>
          </p:cNvSpPr>
          <p:nvPr>
            <p:ph idx="1"/>
          </p:nvPr>
        </p:nvSpPr>
        <p:spPr>
          <a:xfrm>
            <a:off x="733386" y="2105434"/>
            <a:ext cx="10515600" cy="3636604"/>
          </a:xfrm>
        </p:spPr>
        <p:txBody>
          <a:bodyPr vert="horz" lIns="91440" tIns="45720" rIns="91440" bIns="45720" rtlCol="0" anchor="t">
            <a:normAutofit/>
          </a:bodyPr>
          <a:lstStyle/>
          <a:p>
            <a:pPr marL="0" indent="0">
              <a:buClr>
                <a:schemeClr val="dk1"/>
              </a:buClr>
              <a:buSzPts val="990"/>
              <a:buNone/>
            </a:pPr>
            <a:r>
              <a:rPr lang="en-US" sz="4500" b="1" u="sng">
                <a:latin typeface="+mn-lt"/>
                <a:cs typeface="Arial" panose="020B0604020202020204" pitchFamily="34" charset="0"/>
              </a:rPr>
              <a:t>Focus Question</a:t>
            </a:r>
            <a:r>
              <a:rPr lang="en-US" sz="4500">
                <a:latin typeface="+mn-lt"/>
                <a:cs typeface="Arial" panose="020B0604020202020204" pitchFamily="34" charset="0"/>
              </a:rPr>
              <a:t>: </a:t>
            </a:r>
          </a:p>
          <a:p>
            <a:pPr marL="0" indent="0">
              <a:buClr>
                <a:schemeClr val="dk1"/>
              </a:buClr>
              <a:buSzPts val="990"/>
              <a:buNone/>
            </a:pPr>
            <a:r>
              <a:rPr lang="en-US" sz="4500" b="0" i="0">
                <a:effectLst/>
                <a:latin typeface="+mn-lt"/>
              </a:rPr>
              <a:t>How does the</a:t>
            </a:r>
            <a:r>
              <a:rPr lang="en-US" sz="4500">
                <a:latin typeface="+mn-lt"/>
              </a:rPr>
              <a:t> </a:t>
            </a:r>
            <a:r>
              <a:rPr lang="en-US" sz="4500" b="0" i="0">
                <a:effectLst/>
                <a:latin typeface="+mn-lt"/>
              </a:rPr>
              <a:t>launch of an anchoring phenomenon engage all students in sensemaking?</a:t>
            </a:r>
            <a:endParaRPr lang="en-US" sz="4500"/>
          </a:p>
        </p:txBody>
      </p:sp>
    </p:spTree>
    <p:extLst>
      <p:ext uri="{BB962C8B-B14F-4D97-AF65-F5344CB8AC3E}">
        <p14:creationId xmlns:p14="http://schemas.microsoft.com/office/powerpoint/2010/main" val="36755124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D37BB-746C-40AA-E062-1C7BD96CB6C1}"/>
              </a:ext>
            </a:extLst>
          </p:cNvPr>
          <p:cNvSpPr>
            <a:spLocks noGrp="1"/>
          </p:cNvSpPr>
          <p:nvPr>
            <p:ph type="title"/>
          </p:nvPr>
        </p:nvSpPr>
        <p:spPr>
          <a:xfrm>
            <a:off x="838200" y="410845"/>
            <a:ext cx="11353799" cy="1325563"/>
          </a:xfrm>
        </p:spPr>
        <p:txBody>
          <a:bodyPr/>
          <a:lstStyle/>
          <a:p>
            <a:r>
              <a:rPr lang="en-US">
                <a:latin typeface="+mj-lt"/>
                <a:cs typeface="Arial" panose="020B0604020202020204" pitchFamily="34" charset="0"/>
              </a:rPr>
              <a:t>Reflection</a:t>
            </a:r>
            <a:endParaRPr lang="en-US">
              <a:highlight>
                <a:srgbClr val="FFFF00"/>
              </a:highlight>
              <a:latin typeface="+mj-lt"/>
              <a:cs typeface="Arial" panose="020B0604020202020204" pitchFamily="34" charset="0"/>
            </a:endParaRPr>
          </a:p>
        </p:txBody>
      </p:sp>
      <p:sp>
        <p:nvSpPr>
          <p:cNvPr id="3" name="Content Placeholder 2">
            <a:extLst>
              <a:ext uri="{FF2B5EF4-FFF2-40B4-BE49-F238E27FC236}">
                <a16:creationId xmlns:a16="http://schemas.microsoft.com/office/drawing/2014/main" id="{C17D1615-DD42-510D-B02C-D453F1E17696}"/>
              </a:ext>
            </a:extLst>
          </p:cNvPr>
          <p:cNvSpPr>
            <a:spLocks noGrp="1"/>
          </p:cNvSpPr>
          <p:nvPr>
            <p:ph idx="1"/>
          </p:nvPr>
        </p:nvSpPr>
        <p:spPr>
          <a:xfrm>
            <a:off x="838200" y="1838600"/>
            <a:ext cx="10515600" cy="4351338"/>
          </a:xfrm>
        </p:spPr>
        <p:txBody>
          <a:bodyPr vert="horz" lIns="91440" tIns="45720" rIns="91440" bIns="45720" rtlCol="0" anchor="t">
            <a:normAutofit/>
          </a:bodyPr>
          <a:lstStyle/>
          <a:p>
            <a:pPr>
              <a:spcAft>
                <a:spcPts val="600"/>
              </a:spcAft>
            </a:pPr>
            <a:r>
              <a:rPr lang="en-US" sz="3600">
                <a:latin typeface="+mn-lt"/>
                <a:cs typeface="Times New Roman" panose="02020603050405020304" pitchFamily="18" charset="0"/>
              </a:rPr>
              <a:t>What is something that you “got” after today’s experience.</a:t>
            </a:r>
          </a:p>
          <a:p>
            <a:r>
              <a:rPr lang="en-US" sz="3600">
                <a:latin typeface="+mn-lt"/>
                <a:cs typeface="Times New Roman" panose="02020603050405020304" pitchFamily="18" charset="0"/>
              </a:rPr>
              <a:t>What is something that you still “need” to know after today’s experience?</a:t>
            </a:r>
          </a:p>
          <a:p>
            <a:pPr marL="0" indent="0">
              <a:buNone/>
            </a:pP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45363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764A2-DFEF-E039-953F-20007EA43779}"/>
              </a:ext>
            </a:extLst>
          </p:cNvPr>
          <p:cNvSpPr>
            <a:spLocks noGrp="1"/>
          </p:cNvSpPr>
          <p:nvPr>
            <p:ph type="title"/>
          </p:nvPr>
        </p:nvSpPr>
        <p:spPr>
          <a:xfrm>
            <a:off x="232012" y="174056"/>
            <a:ext cx="12192000" cy="1325563"/>
          </a:xfrm>
        </p:spPr>
        <p:txBody>
          <a:bodyPr/>
          <a:lstStyle/>
          <a:p>
            <a:r>
              <a:rPr lang="en-US">
                <a:latin typeface="+mj-lt"/>
              </a:rPr>
              <a:t>Session B Next Steps: Considerations for Implementation </a:t>
            </a:r>
          </a:p>
        </p:txBody>
      </p:sp>
      <p:sp>
        <p:nvSpPr>
          <p:cNvPr id="3" name="Content Placeholder 2">
            <a:extLst>
              <a:ext uri="{FF2B5EF4-FFF2-40B4-BE49-F238E27FC236}">
                <a16:creationId xmlns:a16="http://schemas.microsoft.com/office/drawing/2014/main" id="{2CAA0346-9944-245A-256E-D6CFF7E1231F}"/>
              </a:ext>
              <a:ext uri="{C183D7F6-B498-43B3-948B-1728B52AA6E4}">
                <adec:decorative xmlns:adec="http://schemas.microsoft.com/office/drawing/2017/decorative" val="1"/>
              </a:ext>
            </a:extLst>
          </p:cNvPr>
          <p:cNvSpPr>
            <a:spLocks noGrp="1"/>
          </p:cNvSpPr>
          <p:nvPr>
            <p:ph idx="1"/>
          </p:nvPr>
        </p:nvSpPr>
        <p:spPr>
          <a:xfrm>
            <a:off x="838200" y="1994169"/>
            <a:ext cx="10515600" cy="4182793"/>
          </a:xfrm>
        </p:spPr>
        <p:txBody>
          <a:bodyPr/>
          <a:lstStyle/>
          <a:p>
            <a:pPr marL="0" indent="0">
              <a:buNone/>
            </a:pPr>
            <a:endParaRPr lang="en-US" sz="4400"/>
          </a:p>
          <a:p>
            <a:endParaRPr lang="en-US"/>
          </a:p>
        </p:txBody>
      </p:sp>
      <p:sp>
        <p:nvSpPr>
          <p:cNvPr id="4" name="TextBox 3">
            <a:extLst>
              <a:ext uri="{FF2B5EF4-FFF2-40B4-BE49-F238E27FC236}">
                <a16:creationId xmlns:a16="http://schemas.microsoft.com/office/drawing/2014/main" id="{79DB749B-2E11-2756-6CF8-51ACE1A21E5F}"/>
              </a:ext>
            </a:extLst>
          </p:cNvPr>
          <p:cNvSpPr txBox="1"/>
          <p:nvPr/>
        </p:nvSpPr>
        <p:spPr>
          <a:xfrm>
            <a:off x="-186112" y="1499619"/>
            <a:ext cx="8742359" cy="5016758"/>
          </a:xfrm>
          <a:prstGeom prst="rect">
            <a:avLst/>
          </a:prstGeom>
          <a:noFill/>
        </p:spPr>
        <p:txBody>
          <a:bodyPr wrap="square" lIns="91440" tIns="45720" rIns="91440" bIns="45720" rtlCol="0" anchor="t">
            <a:spAutoFit/>
          </a:bodyPr>
          <a:lstStyle/>
          <a:p>
            <a:pPr lvl="1"/>
            <a:r>
              <a:rPr lang="en-US" sz="2200" b="1" u="sng" kern="100">
                <a:effectLst/>
                <a:ea typeface="Calibri" panose="020F0502020204030204" pitchFamily="34" charset="0"/>
                <a:cs typeface="Times New Roman"/>
              </a:rPr>
              <a:t>Vision Statement:</a:t>
            </a:r>
          </a:p>
          <a:p>
            <a:pPr lvl="1"/>
            <a:r>
              <a:rPr lang="en-US" sz="2200" kern="100">
                <a:effectLst/>
                <a:ea typeface="Calibri" panose="020F0502020204030204" pitchFamily="34" charset="0"/>
                <a:cs typeface="Times New Roman"/>
              </a:rPr>
              <a:t>Return to your vision </a:t>
            </a:r>
            <a:r>
              <a:rPr lang="en-US" sz="2200" kern="100">
                <a:ea typeface="Calibri" panose="020F0502020204030204" pitchFamily="34" charset="0"/>
                <a:cs typeface="Times New Roman"/>
              </a:rPr>
              <a:t>statement to add or revise your vision after completing this session.  </a:t>
            </a:r>
          </a:p>
          <a:p>
            <a:pPr lvl="1"/>
            <a:endParaRPr lang="en-US" sz="2200" kern="100">
              <a:ea typeface="Calibri" panose="020F0502020204030204" pitchFamily="34" charset="0"/>
              <a:cs typeface="Times New Roman"/>
            </a:endParaRPr>
          </a:p>
          <a:p>
            <a:pPr lvl="1"/>
            <a:r>
              <a:rPr lang="en-US" sz="2200" b="1" u="sng" kern="100">
                <a:ea typeface="Calibri" panose="020F0502020204030204" pitchFamily="34" charset="0"/>
                <a:cs typeface="Times New Roman"/>
              </a:rPr>
              <a:t>Anchoring Phenomenon Routine: </a:t>
            </a:r>
          </a:p>
          <a:p>
            <a:pPr lvl="1"/>
            <a:r>
              <a:rPr lang="en-US" sz="2200" kern="100">
                <a:effectLst/>
                <a:ea typeface="Calibri" panose="020F0502020204030204" pitchFamily="34" charset="0"/>
                <a:cs typeface="Times New Roman"/>
              </a:rPr>
              <a:t>How is your </a:t>
            </a:r>
            <a:r>
              <a:rPr lang="en-US" sz="2200" kern="100">
                <a:ea typeface="Calibri" panose="020F0502020204030204" pitchFamily="34" charset="0"/>
                <a:cs typeface="Times New Roman"/>
              </a:rPr>
              <a:t>instructional </a:t>
            </a:r>
            <a:r>
              <a:rPr lang="en-US" sz="2200" kern="100">
                <a:effectLst/>
                <a:ea typeface="Calibri" panose="020F0502020204030204" pitchFamily="34" charset="0"/>
                <a:cs typeface="Times New Roman"/>
              </a:rPr>
              <a:t>resource leveraging</a:t>
            </a:r>
            <a:r>
              <a:rPr lang="en-US" sz="2200" kern="100">
                <a:ea typeface="Calibri" panose="020F0502020204030204" pitchFamily="34" charset="0"/>
                <a:cs typeface="Times New Roman"/>
              </a:rPr>
              <a:t> </a:t>
            </a:r>
            <a:r>
              <a:rPr lang="en-US" sz="2200" kern="100">
                <a:effectLst/>
                <a:ea typeface="Calibri" panose="020F0502020204030204" pitchFamily="34" charset="0"/>
                <a:cs typeface="Times New Roman"/>
              </a:rPr>
              <a:t>or not the use of an anchoring phenomenon towards sensema</a:t>
            </a:r>
            <a:r>
              <a:rPr lang="en-US" sz="2200" kern="100">
                <a:ea typeface="Calibri" panose="020F0502020204030204" pitchFamily="34" charset="0"/>
                <a:cs typeface="Times New Roman"/>
              </a:rPr>
              <a:t>king? Use the Storyline Tool #1: Anchoring Phenomenon Routine to analyze your upcoming unit.</a:t>
            </a:r>
          </a:p>
          <a:p>
            <a:pPr marL="1371600" lvl="2" indent="-457200">
              <a:buFont typeface="Arial" panose="020B0604020202020204" pitchFamily="34" charset="0"/>
              <a:buChar char="•"/>
            </a:pPr>
            <a:r>
              <a:rPr lang="en-US" sz="2200" kern="100">
                <a:ea typeface="Calibri" panose="020F0502020204030204" pitchFamily="34" charset="0"/>
                <a:cs typeface="Times New Roman"/>
              </a:rPr>
              <a:t>Go through each criterion and determine if the criterion is included in your resource.</a:t>
            </a:r>
          </a:p>
          <a:p>
            <a:pPr marL="1371600" lvl="2" indent="-457200">
              <a:buFont typeface="Arial" panose="020B0604020202020204" pitchFamily="34" charset="0"/>
              <a:buChar char="•"/>
            </a:pPr>
            <a:r>
              <a:rPr lang="en-US" sz="2200" kern="100">
                <a:ea typeface="Calibri" panose="020F0502020204030204" pitchFamily="34" charset="0"/>
                <a:cs typeface="Times New Roman"/>
              </a:rPr>
              <a:t>If you found evidence of the criterion, note what it looks like. </a:t>
            </a:r>
            <a:endParaRPr lang="en-US" sz="2200"/>
          </a:p>
          <a:p>
            <a:pPr marL="914400" lvl="1" indent="-457200">
              <a:buAutoNum type="arabicPeriod"/>
            </a:pPr>
            <a:endParaRPr lang="en-US" sz="2000" i="1" kern="100">
              <a:effectLst/>
              <a:ea typeface="Calibri" panose="020F0502020204030204" pitchFamily="34" charset="0"/>
              <a:cs typeface="Times New Roman" panose="02020603050405020304" pitchFamily="18" charset="0"/>
            </a:endParaRPr>
          </a:p>
          <a:p>
            <a:pPr lvl="1"/>
            <a:endParaRPr lang="en-US">
              <a:solidFill>
                <a:srgbClr val="102649"/>
              </a:solidFill>
              <a:latin typeface="Arial" panose="020B0604020202020204" pitchFamily="34" charset="0"/>
            </a:endParaRPr>
          </a:p>
          <a:p>
            <a:pPr lvl="1"/>
            <a:endParaRPr lang="en-US" sz="1800" b="0" i="0" u="none" strike="noStrike">
              <a:solidFill>
                <a:srgbClr val="102649"/>
              </a:solidFill>
              <a:effectLst/>
              <a:latin typeface="Arial" panose="020B0604020202020204" pitchFamily="34" charset="0"/>
            </a:endParaRPr>
          </a:p>
        </p:txBody>
      </p:sp>
      <p:pic>
        <p:nvPicPr>
          <p:cNvPr id="5" name="Picture 4">
            <a:hlinkClick r:id="rId3"/>
            <a:extLst>
              <a:ext uri="{FF2B5EF4-FFF2-40B4-BE49-F238E27FC236}">
                <a16:creationId xmlns:a16="http://schemas.microsoft.com/office/drawing/2014/main" id="{24CF68D3-2380-1B28-0766-B4722D9AC42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697761" y="3082275"/>
            <a:ext cx="3259979" cy="2295464"/>
          </a:xfrm>
          <a:prstGeom prst="rect">
            <a:avLst/>
          </a:prstGeom>
          <a:ln w="12700">
            <a:solidFill>
              <a:schemeClr val="accent1">
                <a:shade val="15000"/>
              </a:schemeClr>
            </a:solidFill>
          </a:ln>
        </p:spPr>
      </p:pic>
      <p:pic>
        <p:nvPicPr>
          <p:cNvPr id="7" name="Graphic 6" descr="Map compass outline">
            <a:extLst>
              <a:ext uri="{FF2B5EF4-FFF2-40B4-BE49-F238E27FC236}">
                <a16:creationId xmlns:a16="http://schemas.microsoft.com/office/drawing/2014/main" id="{FA29753C-9CBE-97A7-2979-30F9185D8B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93112" y="1465888"/>
            <a:ext cx="1269275" cy="1269275"/>
          </a:xfrm>
          <a:prstGeom prst="rect">
            <a:avLst/>
          </a:prstGeom>
        </p:spPr>
      </p:pic>
    </p:spTree>
    <p:extLst>
      <p:ext uri="{BB962C8B-B14F-4D97-AF65-F5344CB8AC3E}">
        <p14:creationId xmlns:p14="http://schemas.microsoft.com/office/powerpoint/2010/main" val="9631852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13786-3FEC-B901-4427-D67385650B91}"/>
              </a:ext>
            </a:extLst>
          </p:cNvPr>
          <p:cNvSpPr>
            <a:spLocks noGrp="1"/>
          </p:cNvSpPr>
          <p:nvPr>
            <p:ph type="title"/>
          </p:nvPr>
        </p:nvSpPr>
        <p:spPr>
          <a:xfrm>
            <a:off x="831850" y="1709738"/>
            <a:ext cx="10515600" cy="2852737"/>
          </a:xfrm>
        </p:spPr>
        <p:txBody>
          <a:bodyPr anchor="b">
            <a:normAutofit/>
          </a:bodyPr>
          <a:lstStyle/>
          <a:p>
            <a:r>
              <a:rPr lang="en-US" sz="9600" b="1">
                <a:latin typeface="+mj-lt"/>
              </a:rPr>
              <a:t>SESSION C</a:t>
            </a:r>
          </a:p>
        </p:txBody>
      </p:sp>
    </p:spTree>
    <p:extLst>
      <p:ext uri="{BB962C8B-B14F-4D97-AF65-F5344CB8AC3E}">
        <p14:creationId xmlns:p14="http://schemas.microsoft.com/office/powerpoint/2010/main" val="4505015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6846F-AC7B-3938-5B2A-224E66B074BF}"/>
              </a:ext>
            </a:extLst>
          </p:cNvPr>
          <p:cNvSpPr>
            <a:spLocks noGrp="1"/>
          </p:cNvSpPr>
          <p:nvPr>
            <p:ph type="title"/>
          </p:nvPr>
        </p:nvSpPr>
        <p:spPr>
          <a:xfrm>
            <a:off x="586854" y="383734"/>
            <a:ext cx="11673208" cy="1083952"/>
          </a:xfrm>
        </p:spPr>
        <p:txBody>
          <a:bodyPr anchor="ctr">
            <a:normAutofit/>
          </a:bodyPr>
          <a:lstStyle/>
          <a:p>
            <a:r>
              <a:rPr lang="en-US">
                <a:latin typeface="+mj-lt"/>
              </a:rPr>
              <a:t>In Session B, we have …</a:t>
            </a:r>
          </a:p>
        </p:txBody>
      </p:sp>
      <p:sp>
        <p:nvSpPr>
          <p:cNvPr id="3" name="Content Placeholder 2">
            <a:extLst>
              <a:ext uri="{FF2B5EF4-FFF2-40B4-BE49-F238E27FC236}">
                <a16:creationId xmlns:a16="http://schemas.microsoft.com/office/drawing/2014/main" id="{90B0054D-5EB5-7621-B2EF-F4CEA155A27B}"/>
              </a:ext>
            </a:extLst>
          </p:cNvPr>
          <p:cNvSpPr>
            <a:spLocks noGrp="1"/>
          </p:cNvSpPr>
          <p:nvPr>
            <p:ph sz="half" idx="2"/>
          </p:nvPr>
        </p:nvSpPr>
        <p:spPr>
          <a:xfrm>
            <a:off x="586854" y="1730333"/>
            <a:ext cx="10102741" cy="4041827"/>
          </a:xfrm>
        </p:spPr>
        <p:txBody>
          <a:bodyPr vert="horz" lIns="91440" tIns="45720" rIns="91440" bIns="45720" rtlCol="0" anchor="t">
            <a:noAutofit/>
          </a:bodyPr>
          <a:lstStyle/>
          <a:p>
            <a:pPr>
              <a:buFont typeface="Wingdings" panose="05000000000000000000" pitchFamily="2" charset="2"/>
              <a:buChar char="Ø"/>
            </a:pPr>
            <a:r>
              <a:rPr lang="en-US">
                <a:solidFill>
                  <a:schemeClr val="tx1"/>
                </a:solidFill>
                <a:latin typeface="+mn-lt"/>
              </a:rPr>
              <a:t> </a:t>
            </a:r>
            <a:r>
              <a:rPr lang="en-US" sz="3200" b="1">
                <a:solidFill>
                  <a:schemeClr val="tx1"/>
                </a:solidFill>
                <a:latin typeface="+mn-lt"/>
              </a:rPr>
              <a:t>Experienced</a:t>
            </a:r>
            <a:r>
              <a:rPr lang="en-US" sz="3200">
                <a:solidFill>
                  <a:schemeClr val="tx1"/>
                </a:solidFill>
                <a:latin typeface="+mn-lt"/>
              </a:rPr>
              <a:t> and </a:t>
            </a:r>
            <a:r>
              <a:rPr lang="en-US" sz="3200" b="1">
                <a:solidFill>
                  <a:schemeClr val="tx1"/>
                </a:solidFill>
                <a:latin typeface="+mn-lt"/>
              </a:rPr>
              <a:t>debriefed</a:t>
            </a:r>
            <a:r>
              <a:rPr lang="en-US" sz="3200">
                <a:solidFill>
                  <a:schemeClr val="tx1"/>
                </a:solidFill>
                <a:latin typeface="+mn-lt"/>
              </a:rPr>
              <a:t> the launch of an anchoring</a:t>
            </a:r>
          </a:p>
          <a:p>
            <a:pPr marL="0" indent="0">
              <a:spcAft>
                <a:spcPts val="600"/>
              </a:spcAft>
              <a:buNone/>
            </a:pPr>
            <a:r>
              <a:rPr lang="en-US" sz="3200">
                <a:solidFill>
                  <a:schemeClr val="tx1"/>
                </a:solidFill>
                <a:latin typeface="+mn-lt"/>
              </a:rPr>
              <a:t>    phenomenon. </a:t>
            </a:r>
          </a:p>
          <a:p>
            <a:pPr>
              <a:buFont typeface="Wingdings" panose="05000000000000000000" pitchFamily="2" charset="2"/>
              <a:buChar char="Ø"/>
            </a:pPr>
            <a:r>
              <a:rPr lang="en-US" sz="3200" b="1">
                <a:solidFill>
                  <a:schemeClr val="tx1"/>
                </a:solidFill>
                <a:latin typeface="+mn-lt"/>
              </a:rPr>
              <a:t> Read </a:t>
            </a:r>
            <a:r>
              <a:rPr lang="en-US" sz="3200">
                <a:solidFill>
                  <a:schemeClr val="tx1"/>
                </a:solidFill>
                <a:latin typeface="+mn-lt"/>
              </a:rPr>
              <a:t>an overview of four critical components of </a:t>
            </a:r>
          </a:p>
          <a:p>
            <a:pPr marL="0" indent="0">
              <a:spcAft>
                <a:spcPts val="600"/>
              </a:spcAft>
              <a:buNone/>
            </a:pPr>
            <a:r>
              <a:rPr lang="en-US" sz="3200">
                <a:solidFill>
                  <a:schemeClr val="tx1"/>
                </a:solidFill>
                <a:latin typeface="+mn-lt"/>
              </a:rPr>
              <a:t>    sensemaking.</a:t>
            </a:r>
          </a:p>
          <a:p>
            <a:pPr>
              <a:buFont typeface="Wingdings" panose="05000000000000000000" pitchFamily="2" charset="2"/>
              <a:buChar char="Ø"/>
            </a:pPr>
            <a:r>
              <a:rPr lang="en-US" sz="3200" b="1">
                <a:solidFill>
                  <a:schemeClr val="tx1"/>
                </a:solidFill>
                <a:latin typeface="+mn-lt"/>
              </a:rPr>
              <a:t> Examined</a:t>
            </a:r>
            <a:r>
              <a:rPr lang="en-US" sz="3200">
                <a:solidFill>
                  <a:schemeClr val="tx1"/>
                </a:solidFill>
                <a:latin typeface="+mn-lt"/>
              </a:rPr>
              <a:t> the elements of the anchoring phenomenon</a:t>
            </a:r>
          </a:p>
          <a:p>
            <a:pPr marL="0" indent="0">
              <a:buNone/>
            </a:pPr>
            <a:r>
              <a:rPr lang="en-US" sz="3200">
                <a:solidFill>
                  <a:schemeClr val="tx1"/>
                </a:solidFill>
                <a:latin typeface="+mn-lt"/>
              </a:rPr>
              <a:t>    routine.</a:t>
            </a:r>
          </a:p>
        </p:txBody>
      </p:sp>
    </p:spTree>
    <p:extLst>
      <p:ext uri="{BB962C8B-B14F-4D97-AF65-F5344CB8AC3E}">
        <p14:creationId xmlns:p14="http://schemas.microsoft.com/office/powerpoint/2010/main" val="988816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160AAA-7396-8ED5-1276-79CFEB824BC9}"/>
              </a:ext>
              <a:ext uri="{C183D7F6-B498-43B3-948B-1728B52AA6E4}">
                <adec:decorative xmlns:adec="http://schemas.microsoft.com/office/drawing/2017/decorative" val="1"/>
              </a:ext>
            </a:extLst>
          </p:cNvPr>
          <p:cNvSpPr/>
          <p:nvPr/>
        </p:nvSpPr>
        <p:spPr>
          <a:xfrm>
            <a:off x="0" y="304800"/>
            <a:ext cx="12192000" cy="1425677"/>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C8ED06-2055-FCDD-0FF9-A032067820E4}"/>
              </a:ext>
            </a:extLst>
          </p:cNvPr>
          <p:cNvSpPr>
            <a:spLocks noGrp="1"/>
          </p:cNvSpPr>
          <p:nvPr>
            <p:ph type="title"/>
          </p:nvPr>
        </p:nvSpPr>
        <p:spPr>
          <a:xfrm>
            <a:off x="707572" y="304800"/>
            <a:ext cx="10515600" cy="1325563"/>
          </a:xfrm>
        </p:spPr>
        <p:txBody>
          <a:bodyPr>
            <a:normAutofit/>
          </a:bodyPr>
          <a:lstStyle/>
          <a:p>
            <a:pPr algn="ctr"/>
            <a:r>
              <a:rPr lang="en-US" sz="5400" b="1">
                <a:latin typeface="+mj-lt"/>
              </a:rPr>
              <a:t>Session A Meta Moment</a:t>
            </a:r>
          </a:p>
        </p:txBody>
      </p:sp>
      <p:sp>
        <p:nvSpPr>
          <p:cNvPr id="3" name="Content Placeholder 2">
            <a:extLst>
              <a:ext uri="{FF2B5EF4-FFF2-40B4-BE49-F238E27FC236}">
                <a16:creationId xmlns:a16="http://schemas.microsoft.com/office/drawing/2014/main" id="{266286C9-039F-621E-6E90-E1AFBFD1BCD0}"/>
              </a:ext>
            </a:extLst>
          </p:cNvPr>
          <p:cNvSpPr>
            <a:spLocks noGrp="1"/>
          </p:cNvSpPr>
          <p:nvPr>
            <p:ph idx="1"/>
          </p:nvPr>
        </p:nvSpPr>
        <p:spPr>
          <a:xfrm>
            <a:off x="838200" y="2097600"/>
            <a:ext cx="10515600" cy="3395304"/>
          </a:xfrm>
        </p:spPr>
        <p:txBody>
          <a:bodyPr>
            <a:normAutofit/>
          </a:bodyPr>
          <a:lstStyle/>
          <a:p>
            <a:pPr marL="0" indent="0">
              <a:buClr>
                <a:schemeClr val="dk1"/>
              </a:buClr>
              <a:buSzPts val="990"/>
              <a:buNone/>
            </a:pPr>
            <a:r>
              <a:rPr lang="en-US" sz="4500" b="1" u="sng">
                <a:latin typeface="+mn-lt"/>
                <a:cs typeface="Arial" panose="020B0604020202020204" pitchFamily="34" charset="0"/>
              </a:rPr>
              <a:t>Focus Question</a:t>
            </a:r>
            <a:r>
              <a:rPr lang="en-US" sz="4500">
                <a:latin typeface="+mn-lt"/>
                <a:cs typeface="Arial" panose="020B0604020202020204" pitchFamily="34" charset="0"/>
              </a:rPr>
              <a:t>: </a:t>
            </a:r>
          </a:p>
          <a:p>
            <a:pPr marL="0" indent="0">
              <a:buClr>
                <a:schemeClr val="dk1"/>
              </a:buClr>
              <a:buSzPts val="990"/>
              <a:buNone/>
            </a:pPr>
            <a:r>
              <a:rPr lang="en-US" sz="4500" b="0" i="0">
                <a:effectLst/>
                <a:latin typeface="+mn-lt"/>
              </a:rPr>
              <a:t>What is the definition of "phenomena" in the context of science education?</a:t>
            </a:r>
            <a:endParaRPr lang="en-US" sz="4500"/>
          </a:p>
        </p:txBody>
      </p:sp>
    </p:spTree>
    <p:extLst>
      <p:ext uri="{BB962C8B-B14F-4D97-AF65-F5344CB8AC3E}">
        <p14:creationId xmlns:p14="http://schemas.microsoft.com/office/powerpoint/2010/main" val="1219588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160AAA-7396-8ED5-1276-79CFEB824BC9}"/>
              </a:ext>
              <a:ext uri="{C183D7F6-B498-43B3-948B-1728B52AA6E4}">
                <adec:decorative xmlns:adec="http://schemas.microsoft.com/office/drawing/2017/decorative" val="1"/>
              </a:ext>
            </a:extLst>
          </p:cNvPr>
          <p:cNvSpPr/>
          <p:nvPr/>
        </p:nvSpPr>
        <p:spPr>
          <a:xfrm>
            <a:off x="0" y="304800"/>
            <a:ext cx="12192000" cy="1425677"/>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C8ED06-2055-FCDD-0FF9-A032067820E4}"/>
              </a:ext>
            </a:extLst>
          </p:cNvPr>
          <p:cNvSpPr>
            <a:spLocks noGrp="1"/>
          </p:cNvSpPr>
          <p:nvPr>
            <p:ph type="title"/>
          </p:nvPr>
        </p:nvSpPr>
        <p:spPr/>
        <p:txBody>
          <a:bodyPr>
            <a:normAutofit/>
          </a:bodyPr>
          <a:lstStyle/>
          <a:p>
            <a:pPr algn="ctr"/>
            <a:r>
              <a:rPr lang="en-US" sz="5400" b="1">
                <a:latin typeface="+mj-lt"/>
              </a:rPr>
              <a:t>Session C Meta Moment</a:t>
            </a:r>
          </a:p>
        </p:txBody>
      </p:sp>
      <p:sp>
        <p:nvSpPr>
          <p:cNvPr id="3" name="Content Placeholder 2">
            <a:extLst>
              <a:ext uri="{FF2B5EF4-FFF2-40B4-BE49-F238E27FC236}">
                <a16:creationId xmlns:a16="http://schemas.microsoft.com/office/drawing/2014/main" id="{266286C9-039F-621E-6E90-E1AFBFD1BCD0}"/>
              </a:ext>
            </a:extLst>
          </p:cNvPr>
          <p:cNvSpPr>
            <a:spLocks noGrp="1"/>
          </p:cNvSpPr>
          <p:nvPr>
            <p:ph idx="1"/>
          </p:nvPr>
        </p:nvSpPr>
        <p:spPr>
          <a:xfrm>
            <a:off x="838200" y="2141537"/>
            <a:ext cx="11049000" cy="4351338"/>
          </a:xfrm>
        </p:spPr>
        <p:txBody>
          <a:bodyPr>
            <a:normAutofit/>
          </a:bodyPr>
          <a:lstStyle/>
          <a:p>
            <a:pPr marL="0" indent="0">
              <a:buClr>
                <a:schemeClr val="dk1"/>
              </a:buClr>
              <a:buSzPts val="990"/>
              <a:buNone/>
            </a:pPr>
            <a:r>
              <a:rPr lang="en-US" sz="4200" b="1" u="sng">
                <a:latin typeface="+mn-lt"/>
                <a:cs typeface="Arial" panose="020B0604020202020204" pitchFamily="34" charset="0"/>
              </a:rPr>
              <a:t>Focus Question</a:t>
            </a:r>
            <a:r>
              <a:rPr lang="en-US" sz="4200">
                <a:latin typeface="+mn-lt"/>
                <a:cs typeface="Arial" panose="020B0604020202020204" pitchFamily="34" charset="0"/>
              </a:rPr>
              <a:t>: </a:t>
            </a:r>
          </a:p>
          <a:p>
            <a:pPr marL="0" indent="0">
              <a:buClr>
                <a:schemeClr val="dk1"/>
              </a:buClr>
              <a:buSzPts val="990"/>
              <a:buNone/>
            </a:pPr>
            <a:r>
              <a:rPr lang="en-US" sz="4200" b="0" i="0">
                <a:effectLst/>
                <a:latin typeface="+mn-lt"/>
              </a:rPr>
              <a:t>How might utilizing an anchoring phenomenon assist students in growing their science ideas and skills within the context of the </a:t>
            </a:r>
            <a:r>
              <a:rPr lang="en-US" sz="4200" b="0" i="1">
                <a:effectLst/>
                <a:latin typeface="+mn-lt"/>
              </a:rPr>
              <a:t>Kentucky Academic Standards for Science</a:t>
            </a:r>
            <a:r>
              <a:rPr lang="en-US" sz="4200" b="0" i="0">
                <a:effectLst/>
                <a:latin typeface="+mn-lt"/>
              </a:rPr>
              <a:t>?</a:t>
            </a:r>
          </a:p>
        </p:txBody>
      </p:sp>
    </p:spTree>
    <p:extLst>
      <p:ext uri="{BB962C8B-B14F-4D97-AF65-F5344CB8AC3E}">
        <p14:creationId xmlns:p14="http://schemas.microsoft.com/office/powerpoint/2010/main" val="17786134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1E6225-44A1-FA64-40FD-F64C16841FEB}"/>
              </a:ext>
            </a:extLst>
          </p:cNvPr>
          <p:cNvSpPr>
            <a:spLocks noGrp="1"/>
          </p:cNvSpPr>
          <p:nvPr>
            <p:ph type="title"/>
          </p:nvPr>
        </p:nvSpPr>
        <p:spPr>
          <a:xfrm>
            <a:off x="572493" y="238539"/>
            <a:ext cx="11018520" cy="1434415"/>
          </a:xfrm>
        </p:spPr>
        <p:txBody>
          <a:bodyPr anchor="b">
            <a:normAutofit/>
          </a:bodyPr>
          <a:lstStyle/>
          <a:p>
            <a:r>
              <a:rPr lang="en-US">
                <a:latin typeface="+mj-lt"/>
              </a:rPr>
              <a:t>Achieving the Vision</a:t>
            </a:r>
          </a:p>
        </p:txBody>
      </p:sp>
      <p:sp>
        <p:nvSpPr>
          <p:cNvPr id="1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AFABEDD-F4A3-2E05-FF3E-F477C694AE1E}"/>
              </a:ext>
            </a:extLst>
          </p:cNvPr>
          <p:cNvSpPr>
            <a:spLocks noGrp="1"/>
          </p:cNvSpPr>
          <p:nvPr>
            <p:ph idx="1"/>
          </p:nvPr>
        </p:nvSpPr>
        <p:spPr>
          <a:xfrm>
            <a:off x="353601" y="2145496"/>
            <a:ext cx="8499454" cy="4224131"/>
          </a:xfrm>
        </p:spPr>
        <p:txBody>
          <a:bodyPr anchor="t">
            <a:normAutofit fontScale="77500" lnSpcReduction="20000"/>
          </a:bodyPr>
          <a:lstStyle/>
          <a:p>
            <a:pPr>
              <a:lnSpc>
                <a:spcPct val="120000"/>
              </a:lnSpc>
              <a:buFont typeface="Wingdings" panose="05000000000000000000" pitchFamily="2" charset="2"/>
              <a:buChar char="Ø"/>
            </a:pPr>
            <a:r>
              <a:rPr lang="en-US">
                <a:latin typeface="+mn-lt"/>
              </a:rPr>
              <a:t> </a:t>
            </a:r>
            <a:r>
              <a:rPr lang="en-US" sz="3000">
                <a:latin typeface="+mn-lt"/>
              </a:rPr>
              <a:t>“The vision of the framework is built on the notion of learning as a developmental progression. It is designed to help children continually build on and revise their knowledge and abilities, starting from their curiosity about what they see around them and their initial conceptions about how the world works.”</a:t>
            </a:r>
          </a:p>
          <a:p>
            <a:pPr>
              <a:lnSpc>
                <a:spcPct val="120000"/>
              </a:lnSpc>
              <a:buFont typeface="Wingdings" panose="05000000000000000000" pitchFamily="2" charset="2"/>
              <a:buChar char="Ø"/>
            </a:pPr>
            <a:r>
              <a:rPr lang="en-US" sz="3000">
                <a:latin typeface="Franklin Gothic Book"/>
              </a:rPr>
              <a:t>“The framework is motivated around the need for greater coherence in K-12 science education. Too often, standards are long lists of detailed and disconnected facts. This approach is alienating to young people and can leave them with fragments of knowledge.”</a:t>
            </a:r>
            <a:r>
              <a:rPr lang="en-US">
                <a:latin typeface="Franklin Gothic Book"/>
              </a:rPr>
              <a:t>	</a:t>
            </a:r>
            <a:r>
              <a:rPr lang="en-US" sz="2400">
                <a:latin typeface="Franklin Gothic Book"/>
              </a:rPr>
              <a:t>					</a:t>
            </a:r>
          </a:p>
          <a:p>
            <a:pPr marL="0" indent="0" algn="r">
              <a:buNone/>
            </a:pPr>
            <a:r>
              <a:rPr lang="en-US" sz="2600" dirty="0">
                <a:latin typeface="Franklin Gothic Book" panose="020B0503020102020204" pitchFamily="34" charset="0"/>
              </a:rPr>
              <a:t>A Framework for K-12 Science Education, </a:t>
            </a:r>
            <a:r>
              <a:rPr lang="en-US" sz="2600" dirty="0" err="1">
                <a:latin typeface="Franklin Gothic Book" panose="020B0503020102020204" pitchFamily="34" charset="0"/>
              </a:rPr>
              <a:t>pg</a:t>
            </a:r>
            <a:r>
              <a:rPr lang="en-US" sz="2600" dirty="0">
                <a:latin typeface="Franklin Gothic Book" panose="020B0503020102020204" pitchFamily="34" charset="0"/>
              </a:rPr>
              <a:t> 10-11</a:t>
            </a:r>
          </a:p>
        </p:txBody>
      </p:sp>
      <p:pic>
        <p:nvPicPr>
          <p:cNvPr id="4" name="Picture 3" descr="This is a picture showing the cover of A Framework for K-12 Science Education book. ">
            <a:hlinkClick r:id="rId3"/>
            <a:extLst>
              <a:ext uri="{FF2B5EF4-FFF2-40B4-BE49-F238E27FC236}">
                <a16:creationId xmlns:a16="http://schemas.microsoft.com/office/drawing/2014/main" id="{7DE03D31-F401-8F07-7C70-1088555F90EC}"/>
              </a:ext>
            </a:extLst>
          </p:cNvPr>
          <p:cNvPicPr>
            <a:picLocks noChangeAspect="1"/>
          </p:cNvPicPr>
          <p:nvPr/>
        </p:nvPicPr>
        <p:blipFill rotWithShape="1">
          <a:blip r:embed="rId4"/>
          <a:srcRect t="1863" r="-3" b="11081"/>
          <a:stretch/>
        </p:blipFill>
        <p:spPr>
          <a:xfrm>
            <a:off x="8853055" y="2540786"/>
            <a:ext cx="2859947" cy="2972752"/>
          </a:xfrm>
          <a:prstGeom prst="rect">
            <a:avLst/>
          </a:prstGeom>
        </p:spPr>
      </p:pic>
    </p:spTree>
    <p:extLst>
      <p:ext uri="{BB962C8B-B14F-4D97-AF65-F5344CB8AC3E}">
        <p14:creationId xmlns:p14="http://schemas.microsoft.com/office/powerpoint/2010/main" val="16162506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1A330-888E-D640-588A-54648BA48183}"/>
              </a:ext>
            </a:extLst>
          </p:cNvPr>
          <p:cNvSpPr>
            <a:spLocks noGrp="1"/>
          </p:cNvSpPr>
          <p:nvPr>
            <p:ph type="title" idx="4294967295"/>
          </p:nvPr>
        </p:nvSpPr>
        <p:spPr>
          <a:xfrm>
            <a:off x="724266" y="286570"/>
            <a:ext cx="10734802" cy="1320800"/>
          </a:xfrm>
          <a:prstGeom prst="rect">
            <a:avLst/>
          </a:prstGeom>
        </p:spPr>
        <p:txBody>
          <a:bodyPr/>
          <a:lstStyle/>
          <a:p>
            <a:r>
              <a:rPr lang="en-US">
                <a:latin typeface="+mj-lt"/>
              </a:rPr>
              <a:t>Writers’ Vision Statement</a:t>
            </a:r>
          </a:p>
        </p:txBody>
      </p:sp>
      <p:sp>
        <p:nvSpPr>
          <p:cNvPr id="14" name="TextBox 13">
            <a:extLst>
              <a:ext uri="{FF2B5EF4-FFF2-40B4-BE49-F238E27FC236}">
                <a16:creationId xmlns:a16="http://schemas.microsoft.com/office/drawing/2014/main" id="{910D6193-B21A-50F1-4BF3-9644E94D8D96}"/>
              </a:ext>
            </a:extLst>
          </p:cNvPr>
          <p:cNvSpPr txBox="1"/>
          <p:nvPr/>
        </p:nvSpPr>
        <p:spPr>
          <a:xfrm>
            <a:off x="587860" y="1153470"/>
            <a:ext cx="10991227" cy="2062103"/>
          </a:xfrm>
          <a:prstGeom prst="rect">
            <a:avLst/>
          </a:prstGeom>
          <a:noFill/>
        </p:spPr>
        <p:txBody>
          <a:bodyPr wrap="square" rtlCol="0">
            <a:spAutoFit/>
          </a:bodyPr>
          <a:lstStyle/>
          <a:p>
            <a:pPr marL="285750" indent="-285750">
              <a:buFont typeface="Arial" panose="020B0604020202020204" pitchFamily="34" charset="0"/>
              <a:buChar char="•"/>
            </a:pPr>
            <a:r>
              <a:rPr lang="en-US" sz="3200"/>
              <a:t>Go to page 6 of the</a:t>
            </a:r>
            <a:r>
              <a:rPr lang="en-US" sz="3200" i="1"/>
              <a:t> </a:t>
            </a:r>
            <a:r>
              <a:rPr lang="en-US" sz="3200" i="1">
                <a:hlinkClick r:id="rId3"/>
              </a:rPr>
              <a:t>Kentucky Academic Standards for Science</a:t>
            </a:r>
            <a:r>
              <a:rPr lang="en-US" sz="3200" i="1"/>
              <a:t> </a:t>
            </a:r>
            <a:r>
              <a:rPr lang="en-US" sz="3200"/>
              <a:t>to read the </a:t>
            </a:r>
            <a:r>
              <a:rPr lang="en-US" sz="3200" b="1"/>
              <a:t>Writers’ Vision Statement</a:t>
            </a:r>
            <a:r>
              <a:rPr lang="en-US" sz="3200"/>
              <a:t>. </a:t>
            </a:r>
          </a:p>
          <a:p>
            <a:pPr marL="285750" indent="-285750">
              <a:buFont typeface="Arial" panose="020B0604020202020204" pitchFamily="34" charset="0"/>
              <a:buChar char="•"/>
            </a:pPr>
            <a:r>
              <a:rPr lang="en-US" sz="3200"/>
              <a:t>As you read, write down or highlight some of the foundational beliefs of the writers around instruction. </a:t>
            </a:r>
          </a:p>
        </p:txBody>
      </p:sp>
      <p:sp>
        <p:nvSpPr>
          <p:cNvPr id="3" name="TextBox 2">
            <a:extLst>
              <a:ext uri="{FF2B5EF4-FFF2-40B4-BE49-F238E27FC236}">
                <a16:creationId xmlns:a16="http://schemas.microsoft.com/office/drawing/2014/main" id="{880413C8-6370-6D9D-1930-CF2E486A2FE3}"/>
              </a:ext>
            </a:extLst>
          </p:cNvPr>
          <p:cNvSpPr txBox="1"/>
          <p:nvPr/>
        </p:nvSpPr>
        <p:spPr>
          <a:xfrm>
            <a:off x="1265952" y="3422073"/>
            <a:ext cx="9651430" cy="1969770"/>
          </a:xfrm>
          <a:prstGeom prst="rect">
            <a:avLst/>
          </a:prstGeom>
          <a:noFill/>
          <a:ln w="12700">
            <a:solidFill>
              <a:schemeClr val="accent1">
                <a:shade val="15000"/>
              </a:schemeClr>
            </a:solidFill>
          </a:ln>
        </p:spPr>
        <p:txBody>
          <a:bodyPr wrap="square" rtlCol="0">
            <a:spAutoFit/>
          </a:bodyPr>
          <a:lstStyle/>
          <a:p>
            <a:pPr algn="ctr"/>
            <a:r>
              <a:rPr lang="en-US" sz="1200" b="1"/>
              <a:t>Writers’ Vision Statement </a:t>
            </a:r>
          </a:p>
          <a:p>
            <a:pPr algn="ctr"/>
            <a:endParaRPr lang="en-US" sz="1000" b="1"/>
          </a:p>
          <a:p>
            <a:r>
              <a:rPr lang="en-US" sz="1000"/>
              <a:t>The writing team was guided by a vision for equitable science education in Kentucky that begins in kindergarten and progresses yearly through grade 12 to ensure that all students possess sufficient understanding of the science and engineering practices, crosscutting concepts and core ideas of science to engage in public discussions on science-related issues and are critically educated consumers of scientific information related to their everyday lives. To achieve this, all students at all grade levels must experience multiple sustained and authentic learning opportunities to investigate phenomena, engage in collaborative conversations and reflect the diversity encountered within the classroom in the local community and across the globe. </a:t>
            </a:r>
          </a:p>
          <a:p>
            <a:endParaRPr lang="en-US" sz="1000"/>
          </a:p>
          <a:p>
            <a:r>
              <a:rPr lang="en-US" sz="1000"/>
              <a:t>To meet this vision, the writers recognize that students need sustained opportunities to work with and develop the ideas that underly science and engineering practices and to appreciate how those ideas are interconnected over a period of years rather than weeks or months. Students should be provided multiple, ongoing opportunities to engage with the interconnectedness of the three dimensions of science as they work to make sense of the natural world. To assist teachers in this endeavor, the writers recommend that teachers at all grade levels have ongoing access to high-quality professional learning and resources about science. </a:t>
            </a:r>
          </a:p>
        </p:txBody>
      </p:sp>
    </p:spTree>
    <p:extLst>
      <p:ext uri="{BB962C8B-B14F-4D97-AF65-F5344CB8AC3E}">
        <p14:creationId xmlns:p14="http://schemas.microsoft.com/office/powerpoint/2010/main" val="12596925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1A330-888E-D640-588A-54648BA48183}"/>
              </a:ext>
            </a:extLst>
          </p:cNvPr>
          <p:cNvSpPr>
            <a:spLocks noGrp="1"/>
          </p:cNvSpPr>
          <p:nvPr>
            <p:ph type="title" idx="4294967295"/>
          </p:nvPr>
        </p:nvSpPr>
        <p:spPr>
          <a:xfrm>
            <a:off x="1001487" y="249985"/>
            <a:ext cx="8412604" cy="1320800"/>
          </a:xfrm>
          <a:prstGeom prst="rect">
            <a:avLst/>
          </a:prstGeom>
        </p:spPr>
        <p:txBody>
          <a:bodyPr/>
          <a:lstStyle/>
          <a:p>
            <a:r>
              <a:rPr lang="en-US">
                <a:latin typeface="+mj-lt"/>
              </a:rPr>
              <a:t>Writers’ Vision Statement (2)</a:t>
            </a:r>
          </a:p>
        </p:txBody>
      </p:sp>
      <p:sp>
        <p:nvSpPr>
          <p:cNvPr id="13" name="TextBox 12">
            <a:extLst>
              <a:ext uri="{FF2B5EF4-FFF2-40B4-BE49-F238E27FC236}">
                <a16:creationId xmlns:a16="http://schemas.microsoft.com/office/drawing/2014/main" id="{A3CB07E8-1BF9-4E35-4A50-FD5456E373DC}"/>
              </a:ext>
            </a:extLst>
          </p:cNvPr>
          <p:cNvSpPr txBox="1"/>
          <p:nvPr/>
        </p:nvSpPr>
        <p:spPr>
          <a:xfrm>
            <a:off x="960246" y="1294963"/>
            <a:ext cx="10230267" cy="4054956"/>
          </a:xfrm>
          <a:prstGeom prst="rect">
            <a:avLst/>
          </a:prstGeom>
          <a:noFill/>
        </p:spPr>
        <p:txBody>
          <a:bodyPr wrap="square" rtlCol="0">
            <a:spAutoFit/>
          </a:bodyPr>
          <a:lstStyle/>
          <a:p>
            <a:r>
              <a:rPr lang="en-US" sz="2400"/>
              <a:t>The writing team was guided by a vision for equitable science education in Kentucky that begins in kindergarten and progresses yearly through grade 12 to ensure that all students possess sufficient understanding of the science and engineering practices, crosscutting concepts and core ideas of science to engage in public discussions on science related issues and are critically educated consumers of scientific information related to their everyday lives. </a:t>
            </a:r>
            <a:r>
              <a:rPr lang="en-US" sz="2400" b="1"/>
              <a:t>To achieve this, all students at all grade levels must experience multiple sustained and authentic learning opportunities to investigate phenomena, engage in collaborative conversations and reflect the diversity encountered within the classroom in the local community and across the globe. </a:t>
            </a:r>
          </a:p>
          <a:p>
            <a:endParaRPr lang="en-US" sz="1750"/>
          </a:p>
        </p:txBody>
      </p:sp>
      <p:sp>
        <p:nvSpPr>
          <p:cNvPr id="4" name="Arrow: Right 3" descr="Arrow pointing to call attention to the word equitable.">
            <a:extLst>
              <a:ext uri="{FF2B5EF4-FFF2-40B4-BE49-F238E27FC236}">
                <a16:creationId xmlns:a16="http://schemas.microsoft.com/office/drawing/2014/main" id="{95A82CD9-949F-FE0F-C92F-FE98ED7D7AF8}"/>
              </a:ext>
              <a:ext uri="{C183D7F6-B498-43B3-948B-1728B52AA6E4}">
                <adec:decorative xmlns:adec="http://schemas.microsoft.com/office/drawing/2017/decorative" val="0"/>
              </a:ext>
            </a:extLst>
          </p:cNvPr>
          <p:cNvSpPr/>
          <p:nvPr/>
        </p:nvSpPr>
        <p:spPr>
          <a:xfrm rot="7942923">
            <a:off x="7078592" y="1050741"/>
            <a:ext cx="466091" cy="34072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descr="An arrow pointing to call attention to the sentence that says:  to achieve this, all students at all grade levels must experience multiple sustained and authentic learning opportunities to investigate phenomena.">
            <a:extLst>
              <a:ext uri="{FF2B5EF4-FFF2-40B4-BE49-F238E27FC236}">
                <a16:creationId xmlns:a16="http://schemas.microsoft.com/office/drawing/2014/main" id="{92928DE8-B21F-9626-7336-C69CFCBD009B}"/>
              </a:ext>
              <a:ext uri="{C183D7F6-B498-43B3-948B-1728B52AA6E4}">
                <adec:decorative xmlns:adec="http://schemas.microsoft.com/office/drawing/2017/decorative" val="0"/>
              </a:ext>
            </a:extLst>
          </p:cNvPr>
          <p:cNvSpPr/>
          <p:nvPr/>
        </p:nvSpPr>
        <p:spPr>
          <a:xfrm rot="2729186">
            <a:off x="512182" y="3595409"/>
            <a:ext cx="581723" cy="34893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descr="Arrow pointing to call attention to investigate phenomena.">
            <a:extLst>
              <a:ext uri="{FF2B5EF4-FFF2-40B4-BE49-F238E27FC236}">
                <a16:creationId xmlns:a16="http://schemas.microsoft.com/office/drawing/2014/main" id="{E0221AE0-60D7-8566-0507-6CC0DF7FD4D9}"/>
              </a:ext>
              <a:ext uri="{C183D7F6-B498-43B3-948B-1728B52AA6E4}">
                <adec:decorative xmlns:adec="http://schemas.microsoft.com/office/drawing/2017/decorative" val="0"/>
              </a:ext>
            </a:extLst>
          </p:cNvPr>
          <p:cNvSpPr/>
          <p:nvPr/>
        </p:nvSpPr>
        <p:spPr>
          <a:xfrm rot="10619862">
            <a:off x="10665408" y="3910651"/>
            <a:ext cx="516661" cy="335982"/>
          </a:xfrm>
          <a:prstGeom prst="rightArrow">
            <a:avLst>
              <a:gd name="adj1" fmla="val 64089"/>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1C48F57-A6D1-D155-3893-C7EADCFD6C27}"/>
              </a:ext>
            </a:extLst>
          </p:cNvPr>
          <p:cNvSpPr txBox="1"/>
          <p:nvPr/>
        </p:nvSpPr>
        <p:spPr>
          <a:xfrm>
            <a:off x="654427" y="5869354"/>
            <a:ext cx="5833459" cy="861774"/>
          </a:xfrm>
          <a:prstGeom prst="rect">
            <a:avLst/>
          </a:prstGeom>
          <a:noFill/>
        </p:spPr>
        <p:txBody>
          <a:bodyPr wrap="square" rtlCol="0">
            <a:spAutoFit/>
          </a:bodyPr>
          <a:lstStyle/>
          <a:p>
            <a:r>
              <a:rPr lang="en-US" sz="2500">
                <a:solidFill>
                  <a:schemeClr val="bg1"/>
                </a:solidFill>
                <a:hlinkClick r:id="rId3">
                  <a:extLst>
                    <a:ext uri="{A12FA001-AC4F-418D-AE19-62706E023703}">
                      <ahyp:hlinkClr xmlns:ahyp="http://schemas.microsoft.com/office/drawing/2018/hyperlinkcolor" val="tx"/>
                    </a:ext>
                  </a:extLst>
                </a:hlinkClick>
              </a:rPr>
              <a:t>Kentucky Academic Standards for Science </a:t>
            </a:r>
            <a:endParaRPr lang="en-US" sz="2500">
              <a:solidFill>
                <a:schemeClr val="bg1"/>
              </a:solidFill>
            </a:endParaRPr>
          </a:p>
          <a:p>
            <a:r>
              <a:rPr lang="en-US" sz="2500">
                <a:solidFill>
                  <a:schemeClr val="bg1"/>
                </a:solidFill>
              </a:rPr>
              <a:t>Page 6</a:t>
            </a:r>
          </a:p>
        </p:txBody>
      </p:sp>
    </p:spTree>
    <p:extLst>
      <p:ext uri="{BB962C8B-B14F-4D97-AF65-F5344CB8AC3E}">
        <p14:creationId xmlns:p14="http://schemas.microsoft.com/office/powerpoint/2010/main" val="37426409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73B63-024C-36DB-AA97-69DA735964BE}"/>
              </a:ext>
            </a:extLst>
          </p:cNvPr>
          <p:cNvSpPr>
            <a:spLocks noGrp="1"/>
          </p:cNvSpPr>
          <p:nvPr>
            <p:ph type="title"/>
          </p:nvPr>
        </p:nvSpPr>
        <p:spPr>
          <a:xfrm>
            <a:off x="838200" y="365125"/>
            <a:ext cx="10515600" cy="1325563"/>
          </a:xfrm>
        </p:spPr>
        <p:txBody>
          <a:bodyPr/>
          <a:lstStyle/>
          <a:p>
            <a:r>
              <a:rPr lang="en-US">
                <a:latin typeface="+mj-lt"/>
              </a:rPr>
              <a:t>Meta Moment on Writers’ statement </a:t>
            </a:r>
          </a:p>
        </p:txBody>
      </p:sp>
      <p:sp>
        <p:nvSpPr>
          <p:cNvPr id="3" name="Content Placeholder 2">
            <a:extLst>
              <a:ext uri="{FF2B5EF4-FFF2-40B4-BE49-F238E27FC236}">
                <a16:creationId xmlns:a16="http://schemas.microsoft.com/office/drawing/2014/main" id="{141F0CFD-549E-F857-32F5-29CE898DAF40}"/>
              </a:ext>
            </a:extLst>
          </p:cNvPr>
          <p:cNvSpPr>
            <a:spLocks noGrp="1"/>
          </p:cNvSpPr>
          <p:nvPr>
            <p:ph idx="1"/>
          </p:nvPr>
        </p:nvSpPr>
        <p:spPr>
          <a:xfrm>
            <a:off x="906294" y="1891227"/>
            <a:ext cx="6658288" cy="3595173"/>
          </a:xfrm>
        </p:spPr>
        <p:txBody>
          <a:bodyPr>
            <a:normAutofit fontScale="92500" lnSpcReduction="10000"/>
          </a:bodyPr>
          <a:lstStyle/>
          <a:p>
            <a:pPr>
              <a:buFont typeface="Wingdings" panose="05000000000000000000" pitchFamily="2" charset="2"/>
              <a:buChar char="Ø"/>
            </a:pPr>
            <a:r>
              <a:rPr lang="en-US" sz="3800">
                <a:solidFill>
                  <a:schemeClr val="tx1"/>
                </a:solidFill>
                <a:latin typeface="+mn-lt"/>
              </a:rPr>
              <a:t>How does the writer’s vision statement in the </a:t>
            </a:r>
            <a:r>
              <a:rPr lang="en-US" sz="3800" i="1">
                <a:solidFill>
                  <a:schemeClr val="tx1"/>
                </a:solidFill>
                <a:latin typeface="+mn-lt"/>
              </a:rPr>
              <a:t>KAS for Science</a:t>
            </a:r>
            <a:r>
              <a:rPr lang="en-US" sz="3800">
                <a:solidFill>
                  <a:schemeClr val="tx1"/>
                </a:solidFill>
                <a:latin typeface="+mn-lt"/>
              </a:rPr>
              <a:t> support phenomenon-driven instruction?</a:t>
            </a:r>
          </a:p>
          <a:p>
            <a:pPr marL="0" indent="0">
              <a:buNone/>
            </a:pPr>
            <a:endParaRPr lang="en-US" sz="3800" b="1">
              <a:solidFill>
                <a:schemeClr val="tx1"/>
              </a:solidFill>
              <a:latin typeface="+mn-lt"/>
            </a:endParaRPr>
          </a:p>
          <a:p>
            <a:pPr algn="l" rtl="0" fontAlgn="base">
              <a:buFont typeface="Wingdings" panose="05000000000000000000" pitchFamily="2" charset="2"/>
              <a:buChar char="Ø"/>
            </a:pPr>
            <a:r>
              <a:rPr lang="en-US" sz="3800">
                <a:solidFill>
                  <a:schemeClr val="tx1"/>
                </a:solidFill>
                <a:latin typeface="+mn-lt"/>
              </a:rPr>
              <a:t>Capture any </a:t>
            </a:r>
            <a:r>
              <a:rPr lang="en-US" sz="3800" b="1">
                <a:solidFill>
                  <a:schemeClr val="tx1"/>
                </a:solidFill>
                <a:latin typeface="+mn-lt"/>
              </a:rPr>
              <a:t>wonderings</a:t>
            </a:r>
            <a:r>
              <a:rPr lang="en-US" sz="3800">
                <a:solidFill>
                  <a:schemeClr val="tx1"/>
                </a:solidFill>
                <a:latin typeface="+mn-lt"/>
              </a:rPr>
              <a:t> you might have.</a:t>
            </a:r>
            <a:r>
              <a:rPr lang="en-US" sz="1800" b="0" i="0">
                <a:solidFill>
                  <a:srgbClr val="000000"/>
                </a:solidFill>
                <a:effectLst/>
                <a:highlight>
                  <a:srgbClr val="F5F5F5"/>
                </a:highlight>
                <a:latin typeface="Libre Franklin" pitchFamily="2" charset="0"/>
              </a:rPr>
              <a:t> ​</a:t>
            </a:r>
            <a:endParaRPr lang="en-US" sz="2800" b="0" i="0">
              <a:solidFill>
                <a:srgbClr val="000000"/>
              </a:solidFill>
              <a:effectLst/>
              <a:highlight>
                <a:srgbClr val="F5F5F5"/>
              </a:highlight>
              <a:latin typeface="Segoe UI" panose="020B0502040204020203" pitchFamily="34" charset="0"/>
            </a:endParaRPr>
          </a:p>
          <a:p>
            <a:pPr>
              <a:buFont typeface="Wingdings" panose="05000000000000000000" pitchFamily="2" charset="2"/>
              <a:buChar char="Ø"/>
            </a:pPr>
            <a:endParaRPr lang="en-US" sz="3800" b="0" i="0">
              <a:solidFill>
                <a:schemeClr val="tx1"/>
              </a:solidFill>
              <a:effectLst/>
              <a:latin typeface="+mn-lt"/>
            </a:endParaRPr>
          </a:p>
          <a:p>
            <a:pPr marL="0" indent="0">
              <a:buNone/>
            </a:pPr>
            <a:endParaRPr lang="en-US" b="1">
              <a:solidFill>
                <a:schemeClr val="tx1"/>
              </a:solidFill>
              <a:latin typeface="+mn-lt"/>
            </a:endParaRPr>
          </a:p>
        </p:txBody>
      </p:sp>
      <p:pic>
        <p:nvPicPr>
          <p:cNvPr id="4" name="Picture 3">
            <a:extLst>
              <a:ext uri="{FF2B5EF4-FFF2-40B4-BE49-F238E27FC236}">
                <a16:creationId xmlns:a16="http://schemas.microsoft.com/office/drawing/2014/main" id="{91083988-19D8-FB6D-92AF-97894542302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771757" y="1998856"/>
            <a:ext cx="3582043" cy="2706214"/>
          </a:xfrm>
          <a:prstGeom prst="rect">
            <a:avLst/>
          </a:prstGeom>
        </p:spPr>
      </p:pic>
    </p:spTree>
    <p:extLst>
      <p:ext uri="{BB962C8B-B14F-4D97-AF65-F5344CB8AC3E}">
        <p14:creationId xmlns:p14="http://schemas.microsoft.com/office/powerpoint/2010/main" val="7402455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981626-0C75-B2C8-8B35-6F62688EF95B}"/>
              </a:ext>
            </a:extLst>
          </p:cNvPr>
          <p:cNvSpPr>
            <a:spLocks noGrp="1"/>
          </p:cNvSpPr>
          <p:nvPr>
            <p:ph type="title"/>
          </p:nvPr>
        </p:nvSpPr>
        <p:spPr>
          <a:xfrm>
            <a:off x="6777221" y="277576"/>
            <a:ext cx="3805136" cy="1055113"/>
          </a:xfrm>
        </p:spPr>
        <p:txBody>
          <a:bodyPr vert="horz" lIns="91440" tIns="45720" rIns="91440" bIns="45720" rtlCol="0" anchor="b">
            <a:normAutofit/>
          </a:bodyPr>
          <a:lstStyle/>
          <a:p>
            <a:r>
              <a:rPr lang="en-US" sz="5600">
                <a:solidFill>
                  <a:srgbClr val="00848E"/>
                </a:solidFill>
                <a:latin typeface="+mj-lt"/>
              </a:rPr>
              <a:t>Your Vision</a:t>
            </a:r>
          </a:p>
        </p:txBody>
      </p:sp>
      <p:sp>
        <p:nvSpPr>
          <p:cNvPr id="3" name="Content Placeholder 2">
            <a:extLst>
              <a:ext uri="{FF2B5EF4-FFF2-40B4-BE49-F238E27FC236}">
                <a16:creationId xmlns:a16="http://schemas.microsoft.com/office/drawing/2014/main" id="{8008CC39-7837-BB39-5E1E-AA58CC790375}"/>
              </a:ext>
            </a:extLst>
          </p:cNvPr>
          <p:cNvSpPr>
            <a:spLocks noGrp="1"/>
          </p:cNvSpPr>
          <p:nvPr>
            <p:ph idx="1"/>
          </p:nvPr>
        </p:nvSpPr>
        <p:spPr>
          <a:xfrm>
            <a:off x="5459934" y="1492012"/>
            <a:ext cx="6439711" cy="4351338"/>
          </a:xfrm>
        </p:spPr>
        <p:txBody>
          <a:bodyPr>
            <a:normAutofit/>
          </a:bodyPr>
          <a:lstStyle/>
          <a:p>
            <a:pPr marL="0" indent="0">
              <a:lnSpc>
                <a:spcPct val="90000"/>
              </a:lnSpc>
              <a:buNone/>
            </a:pPr>
            <a:r>
              <a:rPr lang="en-US" sz="2000" b="1">
                <a:solidFill>
                  <a:schemeClr val="tx1">
                    <a:alpha val="80000"/>
                  </a:schemeClr>
                </a:solidFill>
                <a:latin typeface="+mn-lt"/>
              </a:rPr>
              <a:t>Reflect</a:t>
            </a:r>
            <a:r>
              <a:rPr lang="en-US" sz="2000">
                <a:solidFill>
                  <a:schemeClr val="tx1">
                    <a:alpha val="80000"/>
                  </a:schemeClr>
                </a:solidFill>
                <a:latin typeface="+mn-lt"/>
              </a:rPr>
              <a:t> on your vision for phenomena-based science instruction. Consider these questions:</a:t>
            </a:r>
          </a:p>
          <a:p>
            <a:pPr marL="628650" lvl="1" indent="-171450">
              <a:spcAft>
                <a:spcPts val="600"/>
              </a:spcAft>
            </a:pPr>
            <a:r>
              <a:rPr lang="en-US" sz="1600">
                <a:solidFill>
                  <a:schemeClr val="tx1">
                    <a:alpha val="80000"/>
                  </a:schemeClr>
                </a:solidFill>
                <a:effectLst/>
                <a:latin typeface="+mn-lt"/>
              </a:rPr>
              <a:t>Why is it important and necessary to use phenomena-based instruction in the classroom?</a:t>
            </a:r>
          </a:p>
          <a:p>
            <a:pPr marL="628650" lvl="1" indent="-171450">
              <a:spcAft>
                <a:spcPts val="600"/>
              </a:spcAft>
            </a:pPr>
            <a:r>
              <a:rPr lang="en-US" sz="1600">
                <a:solidFill>
                  <a:schemeClr val="tx1">
                    <a:alpha val="80000"/>
                  </a:schemeClr>
                </a:solidFill>
                <a:effectLst/>
                <a:latin typeface="+mn-lt"/>
              </a:rPr>
              <a:t>What shifts should be occurring within the classroom to incorporate phenomena-based instruction?</a:t>
            </a:r>
          </a:p>
          <a:p>
            <a:pPr marL="628650" lvl="1" indent="-171450">
              <a:spcAft>
                <a:spcPts val="600"/>
              </a:spcAft>
            </a:pPr>
            <a:r>
              <a:rPr lang="en-US" sz="1600">
                <a:solidFill>
                  <a:schemeClr val="tx1">
                    <a:alpha val="80000"/>
                  </a:schemeClr>
                </a:solidFill>
                <a:latin typeface="+mn-lt"/>
              </a:rPr>
              <a:t>What impact will this have on our communities (students, families and educators)? </a:t>
            </a:r>
          </a:p>
          <a:p>
            <a:pPr marL="0" indent="0">
              <a:lnSpc>
                <a:spcPct val="90000"/>
              </a:lnSpc>
              <a:buNone/>
            </a:pPr>
            <a:r>
              <a:rPr lang="en-US" sz="2000" b="1">
                <a:solidFill>
                  <a:schemeClr val="tx1">
                    <a:alpha val="80000"/>
                  </a:schemeClr>
                </a:solidFill>
                <a:latin typeface="+mn-lt"/>
              </a:rPr>
              <a:t>Share</a:t>
            </a:r>
            <a:r>
              <a:rPr lang="en-US" sz="2000">
                <a:solidFill>
                  <a:schemeClr val="tx1">
                    <a:alpha val="80000"/>
                  </a:schemeClr>
                </a:solidFill>
                <a:latin typeface="+mn-lt"/>
              </a:rPr>
              <a:t> your thoughts with your group. </a:t>
            </a:r>
          </a:p>
          <a:p>
            <a:pPr marL="0" indent="0">
              <a:lnSpc>
                <a:spcPct val="90000"/>
              </a:lnSpc>
              <a:buNone/>
            </a:pPr>
            <a:r>
              <a:rPr lang="en-US" sz="2000" b="1">
                <a:solidFill>
                  <a:schemeClr val="tx1">
                    <a:alpha val="80000"/>
                  </a:schemeClr>
                </a:solidFill>
                <a:latin typeface="+mn-lt"/>
              </a:rPr>
              <a:t>Add to or revise</a:t>
            </a:r>
            <a:r>
              <a:rPr lang="en-US" sz="2000">
                <a:solidFill>
                  <a:schemeClr val="tx1">
                    <a:alpha val="80000"/>
                  </a:schemeClr>
                </a:solidFill>
                <a:latin typeface="+mn-lt"/>
              </a:rPr>
              <a:t> your vision based on the ideas of others in your group.  </a:t>
            </a:r>
          </a:p>
          <a:p>
            <a:pPr marL="0" indent="0">
              <a:buNone/>
            </a:pPr>
            <a:endParaRPr lang="en-US">
              <a:latin typeface="+mn-lt"/>
            </a:endParaRPr>
          </a:p>
        </p:txBody>
      </p:sp>
      <p:pic>
        <p:nvPicPr>
          <p:cNvPr id="7" name="Content Placeholder 3" descr="Compass pointing down a path symbolizing a vision.">
            <a:extLst>
              <a:ext uri="{FF2B5EF4-FFF2-40B4-BE49-F238E27FC236}">
                <a16:creationId xmlns:a16="http://schemas.microsoft.com/office/drawing/2014/main" id="{FAF6DC53-AB78-7431-50C5-0A8D7816D4CD}"/>
              </a:ext>
            </a:extLst>
          </p:cNvPr>
          <p:cNvPicPr>
            <a:picLocks noChangeAspect="1"/>
          </p:cNvPicPr>
          <p:nvPr/>
        </p:nvPicPr>
        <p:blipFill>
          <a:blip r:embed="rId3"/>
          <a:srcRect r="33249" b="-2"/>
          <a:stretch/>
        </p:blipFill>
        <p:spPr>
          <a:xfrm>
            <a:off x="592968" y="554152"/>
            <a:ext cx="4747518" cy="4747518"/>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Tree>
    <p:extLst>
      <p:ext uri="{BB962C8B-B14F-4D97-AF65-F5344CB8AC3E}">
        <p14:creationId xmlns:p14="http://schemas.microsoft.com/office/powerpoint/2010/main" val="38017002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76813-40EF-375C-A992-BBE53ADE6318}"/>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9133F8A2-B426-2508-8079-BF657966D476}"/>
              </a:ext>
              <a:ext uri="{C183D7F6-B498-43B3-948B-1728B52AA6E4}">
                <adec:decorative xmlns:adec="http://schemas.microsoft.com/office/drawing/2017/decorative" val="1"/>
              </a:ext>
            </a:extLst>
          </p:cNvPr>
          <p:cNvSpPr/>
          <p:nvPr/>
        </p:nvSpPr>
        <p:spPr>
          <a:xfrm>
            <a:off x="8279296" y="5722717"/>
            <a:ext cx="3811107" cy="8638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5A7CC8-8157-385F-1901-C480E3EC2AD1}"/>
              </a:ext>
            </a:extLst>
          </p:cNvPr>
          <p:cNvSpPr>
            <a:spLocks noGrp="1"/>
          </p:cNvSpPr>
          <p:nvPr>
            <p:ph type="title"/>
          </p:nvPr>
        </p:nvSpPr>
        <p:spPr>
          <a:xfrm>
            <a:off x="1122052" y="246671"/>
            <a:ext cx="10515600" cy="863898"/>
          </a:xfrm>
        </p:spPr>
        <p:txBody>
          <a:bodyPr vert="horz" lIns="91440" tIns="45720" rIns="91440" bIns="45720" rtlCol="0" anchor="ctr">
            <a:noAutofit/>
          </a:bodyPr>
          <a:lstStyle/>
          <a:p>
            <a:r>
              <a:rPr lang="en-US">
                <a:latin typeface="+mj-lt"/>
                <a:cs typeface="Arial"/>
              </a:rPr>
              <a:t>Viewing Learning from Two Perspectives</a:t>
            </a:r>
            <a:endParaRPr lang="en-US">
              <a:latin typeface="+mj-lt"/>
            </a:endParaRPr>
          </a:p>
        </p:txBody>
      </p:sp>
      <p:sp>
        <p:nvSpPr>
          <p:cNvPr id="7" name="TextBox 6">
            <a:extLst>
              <a:ext uri="{FF2B5EF4-FFF2-40B4-BE49-F238E27FC236}">
                <a16:creationId xmlns:a16="http://schemas.microsoft.com/office/drawing/2014/main" id="{94CC92F5-A412-87B4-31EB-AAB03AE392D2}"/>
              </a:ext>
            </a:extLst>
          </p:cNvPr>
          <p:cNvSpPr txBox="1"/>
          <p:nvPr/>
        </p:nvSpPr>
        <p:spPr>
          <a:xfrm>
            <a:off x="879743" y="1575818"/>
            <a:ext cx="4928616" cy="4572000"/>
          </a:xfrm>
          <a:prstGeom prst="rect">
            <a:avLst/>
          </a:prstGeom>
          <a:noFill/>
          <a:ln>
            <a:solidFill>
              <a:srgbClr val="102649"/>
            </a:solidFill>
          </a:ln>
        </p:spPr>
        <p:txBody>
          <a:bodyPr wrap="square" rtlCol="0">
            <a:spAutoFit/>
          </a:bodyPr>
          <a:lstStyle/>
          <a:p>
            <a:pPr algn="ctr"/>
            <a:r>
              <a:rPr lang="en-US" sz="2400" b="1">
                <a:cs typeface="Arial" panose="020B0604020202020204" pitchFamily="34" charset="0"/>
              </a:rPr>
              <a:t>Teacher Hat</a:t>
            </a:r>
          </a:p>
          <a:p>
            <a:endParaRPr lang="en-US" sz="2400" b="1">
              <a:cs typeface="Arial" panose="020B0604020202020204" pitchFamily="34" charset="0"/>
            </a:endParaRPr>
          </a:p>
          <a:p>
            <a:endParaRPr lang="en-US" sz="2400" b="1">
              <a:cs typeface="Arial" panose="020B0604020202020204" pitchFamily="34" charset="0"/>
            </a:endParaRPr>
          </a:p>
          <a:p>
            <a:endParaRPr lang="en-US" sz="2400" b="1">
              <a:cs typeface="Arial" panose="020B0604020202020204" pitchFamily="34" charset="0"/>
            </a:endParaRPr>
          </a:p>
          <a:p>
            <a:endParaRPr lang="en-US" sz="2400" b="1">
              <a:cs typeface="Arial" panose="020B0604020202020204" pitchFamily="34" charset="0"/>
            </a:endParaRPr>
          </a:p>
          <a:p>
            <a:endParaRPr lang="en-US" sz="2000">
              <a:cs typeface="Arial" panose="020B0604020202020204" pitchFamily="34" charset="0"/>
            </a:endParaRPr>
          </a:p>
          <a:p>
            <a:r>
              <a:rPr lang="en-US" sz="2000" b="1">
                <a:cs typeface="Arial" panose="020B0604020202020204" pitchFamily="34" charset="0"/>
              </a:rPr>
              <a:t>We will…</a:t>
            </a:r>
            <a:endParaRPr lang="en-US" sz="2000">
              <a:cs typeface="Arial" panose="020B0604020202020204" pitchFamily="34" charset="0"/>
            </a:endParaRPr>
          </a:p>
          <a:p>
            <a:pPr marL="285750" indent="-285750">
              <a:spcAft>
                <a:spcPts val="400"/>
              </a:spcAft>
              <a:buFont typeface="Arial" panose="020B0604020202020204" pitchFamily="34" charset="0"/>
              <a:buChar char="•"/>
            </a:pPr>
            <a:r>
              <a:rPr lang="en-US" sz="2000" b="1">
                <a:cs typeface="Arial" panose="020B0604020202020204" pitchFamily="34" charset="0"/>
              </a:rPr>
              <a:t>grow</a:t>
            </a:r>
            <a:r>
              <a:rPr lang="en-US" sz="2000">
                <a:cs typeface="Arial" panose="020B0604020202020204" pitchFamily="34" charset="0"/>
              </a:rPr>
              <a:t> our understanding of phenomena.</a:t>
            </a:r>
          </a:p>
          <a:p>
            <a:pPr marL="285750" indent="-285750">
              <a:spcAft>
                <a:spcPts val="400"/>
              </a:spcAft>
              <a:buFont typeface="Arial" panose="020B0604020202020204" pitchFamily="34" charset="0"/>
              <a:buChar char="•"/>
            </a:pPr>
            <a:r>
              <a:rPr lang="en-US" sz="2000" b="1">
                <a:cs typeface="Arial" panose="020B0604020202020204" pitchFamily="34" charset="0"/>
              </a:rPr>
              <a:t>analyze </a:t>
            </a:r>
            <a:r>
              <a:rPr lang="en-US" sz="2000" i="1">
                <a:cs typeface="Arial" panose="020B0604020202020204" pitchFamily="34" charset="0"/>
              </a:rPr>
              <a:t>Kentucky Academic Standards for Science.</a:t>
            </a:r>
          </a:p>
          <a:p>
            <a:pPr marL="285750" indent="-285750">
              <a:buFont typeface="Arial" panose="020B0604020202020204" pitchFamily="34" charset="0"/>
              <a:buChar char="•"/>
            </a:pPr>
            <a:r>
              <a:rPr lang="en-US" sz="2000" b="1">
                <a:cs typeface="Arial" panose="020B0604020202020204" pitchFamily="34" charset="0"/>
              </a:rPr>
              <a:t>reflect</a:t>
            </a:r>
            <a:r>
              <a:rPr lang="en-US" sz="2000">
                <a:cs typeface="Arial" panose="020B0604020202020204" pitchFamily="34" charset="0"/>
              </a:rPr>
              <a:t> on our teaching and consider new shifts in our teaching practice.</a:t>
            </a:r>
          </a:p>
        </p:txBody>
      </p:sp>
      <p:pic>
        <p:nvPicPr>
          <p:cNvPr id="8" name="Picture 7" descr="A black graduation cap to signify the participant will be looking at this from a teacher perspective. ">
            <a:extLst>
              <a:ext uri="{FF2B5EF4-FFF2-40B4-BE49-F238E27FC236}">
                <a16:creationId xmlns:a16="http://schemas.microsoft.com/office/drawing/2014/main" id="{AF2E4640-C55E-1922-3553-4192A7E2DE4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490690" y="2196027"/>
            <a:ext cx="1706722" cy="1097280"/>
          </a:xfrm>
          <a:prstGeom prst="rect">
            <a:avLst/>
          </a:prstGeom>
        </p:spPr>
      </p:pic>
      <p:sp>
        <p:nvSpPr>
          <p:cNvPr id="9" name="TextBox 8">
            <a:extLst>
              <a:ext uri="{FF2B5EF4-FFF2-40B4-BE49-F238E27FC236}">
                <a16:creationId xmlns:a16="http://schemas.microsoft.com/office/drawing/2014/main" id="{6A22FA36-2285-7464-A0D1-69A0AC5433F4}"/>
              </a:ext>
            </a:extLst>
          </p:cNvPr>
          <p:cNvSpPr txBox="1"/>
          <p:nvPr/>
        </p:nvSpPr>
        <p:spPr>
          <a:xfrm>
            <a:off x="6379852" y="1584563"/>
            <a:ext cx="4932405" cy="4575612"/>
          </a:xfrm>
          <a:prstGeom prst="rect">
            <a:avLst/>
          </a:prstGeom>
          <a:noFill/>
          <a:ln>
            <a:solidFill>
              <a:srgbClr val="102649"/>
            </a:solidFill>
          </a:ln>
        </p:spPr>
        <p:txBody>
          <a:bodyPr wrap="square" lIns="91440" tIns="45720" rIns="91440" bIns="45720" anchor="t">
            <a:spAutoFit/>
          </a:bodyPr>
          <a:lstStyle/>
          <a:p>
            <a:pPr algn="ctr"/>
            <a:r>
              <a:rPr lang="en-US" sz="2400" b="1">
                <a:cs typeface="Arial" panose="020B0604020202020204" pitchFamily="34" charset="0"/>
              </a:rPr>
              <a:t> Adult Learner Hat</a:t>
            </a:r>
          </a:p>
          <a:p>
            <a:endParaRPr lang="en-US" sz="2000">
              <a:cs typeface="Arial" panose="020B0604020202020204" pitchFamily="34" charset="0"/>
            </a:endParaRPr>
          </a:p>
          <a:p>
            <a:endParaRPr lang="en-US" sz="2000">
              <a:cs typeface="Arial" panose="020B0604020202020204" pitchFamily="34" charset="0"/>
            </a:endParaRPr>
          </a:p>
          <a:p>
            <a:endParaRPr lang="en-US" sz="2000">
              <a:cs typeface="Arial" panose="020B0604020202020204" pitchFamily="34" charset="0"/>
            </a:endParaRPr>
          </a:p>
          <a:p>
            <a:endParaRPr lang="en-US" sz="2000">
              <a:cs typeface="Arial" panose="020B0604020202020204" pitchFamily="34" charset="0"/>
            </a:endParaRPr>
          </a:p>
          <a:p>
            <a:endParaRPr lang="en-US" sz="2000">
              <a:cs typeface="Arial" panose="020B0604020202020204" pitchFamily="34" charset="0"/>
            </a:endParaRPr>
          </a:p>
          <a:p>
            <a:endParaRPr lang="en-US" sz="2000" b="1">
              <a:cs typeface="Arial" panose="020B0604020202020204" pitchFamily="34" charset="0"/>
            </a:endParaRPr>
          </a:p>
          <a:p>
            <a:r>
              <a:rPr lang="en-US" sz="2000" b="1">
                <a:cs typeface="Arial" panose="020B0604020202020204" pitchFamily="34" charset="0"/>
              </a:rPr>
              <a:t>We will…</a:t>
            </a:r>
          </a:p>
          <a:p>
            <a:pPr marL="285750" indent="-285750">
              <a:spcAft>
                <a:spcPts val="400"/>
              </a:spcAft>
              <a:buFont typeface="Arial" panose="020B0604020202020204" pitchFamily="34" charset="0"/>
              <a:buChar char="•"/>
            </a:pPr>
            <a:r>
              <a:rPr lang="en-US" sz="2000" b="1">
                <a:cs typeface="Arial" panose="020B0604020202020204" pitchFamily="34" charset="0"/>
              </a:rPr>
              <a:t>build</a:t>
            </a:r>
            <a:r>
              <a:rPr lang="en-US" sz="2000">
                <a:cs typeface="Arial" panose="020B0604020202020204" pitchFamily="34" charset="0"/>
              </a:rPr>
              <a:t> and </a:t>
            </a:r>
            <a:r>
              <a:rPr lang="en-US" sz="2000" b="1">
                <a:cs typeface="Arial" panose="020B0604020202020204" pitchFamily="34" charset="0"/>
              </a:rPr>
              <a:t>deepen</a:t>
            </a:r>
            <a:r>
              <a:rPr lang="en-US" sz="2000">
                <a:cs typeface="Arial" panose="020B0604020202020204" pitchFamily="34" charset="0"/>
              </a:rPr>
              <a:t> our own science content knowledge.</a:t>
            </a:r>
          </a:p>
          <a:p>
            <a:pPr marL="285750" indent="-285750">
              <a:buFont typeface="Arial" panose="020B0604020202020204" pitchFamily="34" charset="0"/>
              <a:buChar char="•"/>
            </a:pPr>
            <a:r>
              <a:rPr lang="en-US" sz="2000" b="1">
                <a:cs typeface="Arial" panose="020B0604020202020204" pitchFamily="34" charset="0"/>
              </a:rPr>
              <a:t>contribute</a:t>
            </a:r>
            <a:r>
              <a:rPr lang="en-US" sz="2000">
                <a:cs typeface="Arial" panose="020B0604020202020204" pitchFamily="34" charset="0"/>
              </a:rPr>
              <a:t> to the community’s understanding as we make sense of the phenomenon.</a:t>
            </a:r>
          </a:p>
          <a:p>
            <a:pPr algn="ctr"/>
            <a:endParaRPr lang="en-US" sz="2400" b="1">
              <a:cs typeface="Arial" panose="020B0604020202020204" pitchFamily="34" charset="0"/>
            </a:endParaRPr>
          </a:p>
        </p:txBody>
      </p:sp>
      <p:pic>
        <p:nvPicPr>
          <p:cNvPr id="14" name="Picture 13" descr="A yellow construction hat to signify the participant is looking at this through an adult learner lens as their build their own science content knowledge. ">
            <a:extLst>
              <a:ext uri="{FF2B5EF4-FFF2-40B4-BE49-F238E27FC236}">
                <a16:creationId xmlns:a16="http://schemas.microsoft.com/office/drawing/2014/main" id="{46A52AF7-4866-B307-BF33-BA2606D39D9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192586" y="2196027"/>
            <a:ext cx="1306935" cy="1097280"/>
          </a:xfrm>
          <a:prstGeom prst="rect">
            <a:avLst/>
          </a:prstGeom>
        </p:spPr>
      </p:pic>
    </p:spTree>
    <p:extLst>
      <p:ext uri="{BB962C8B-B14F-4D97-AF65-F5344CB8AC3E}">
        <p14:creationId xmlns:p14="http://schemas.microsoft.com/office/powerpoint/2010/main" val="30816445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2AA8E419-EAF6-49DB-DED3-8595CA3685CB}"/>
              </a:ext>
            </a:extLst>
          </p:cNvPr>
          <p:cNvSpPr>
            <a:spLocks noGrp="1"/>
          </p:cNvSpPr>
          <p:nvPr>
            <p:ph type="title"/>
          </p:nvPr>
        </p:nvSpPr>
        <p:spPr>
          <a:xfrm>
            <a:off x="3483159" y="98387"/>
            <a:ext cx="7302241" cy="2136391"/>
          </a:xfrm>
        </p:spPr>
        <p:txBody>
          <a:bodyPr>
            <a:normAutofit/>
          </a:bodyPr>
          <a:lstStyle/>
          <a:p>
            <a:r>
              <a:rPr lang="en-US" sz="4800">
                <a:solidFill>
                  <a:schemeClr val="tx1"/>
                </a:solidFill>
                <a:latin typeface="+mj-lt"/>
              </a:rPr>
              <a:t>Earth’s Changing Surface </a:t>
            </a:r>
            <a:br>
              <a:rPr lang="en-US">
                <a:solidFill>
                  <a:schemeClr val="tx1"/>
                </a:solidFill>
                <a:latin typeface="+mj-lt"/>
              </a:rPr>
            </a:br>
            <a:r>
              <a:rPr lang="en-US">
                <a:solidFill>
                  <a:schemeClr val="tx1"/>
                </a:solidFill>
                <a:latin typeface="+mj-lt"/>
              </a:rPr>
              <a:t> </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3" name="Content Placeholder 2">
            <a:extLst>
              <a:ext uri="{FF2B5EF4-FFF2-40B4-BE49-F238E27FC236}">
                <a16:creationId xmlns:a16="http://schemas.microsoft.com/office/drawing/2014/main" id="{9D96A935-32EF-5C9D-6D2D-A7A9AB2DEBB1}"/>
              </a:ext>
            </a:extLst>
          </p:cNvPr>
          <p:cNvSpPr>
            <a:spLocks noGrp="1"/>
          </p:cNvSpPr>
          <p:nvPr>
            <p:ph idx="1"/>
          </p:nvPr>
        </p:nvSpPr>
        <p:spPr>
          <a:xfrm>
            <a:off x="4989689" y="1584892"/>
            <a:ext cx="6197600" cy="4391377"/>
          </a:xfrm>
        </p:spPr>
        <p:txBody>
          <a:bodyPr anchor="ctr">
            <a:noAutofit/>
          </a:bodyPr>
          <a:lstStyle/>
          <a:p>
            <a:pPr marL="0" indent="0">
              <a:spcBef>
                <a:spcPts val="0"/>
              </a:spcBef>
              <a:buNone/>
            </a:pPr>
            <a:r>
              <a:rPr lang="en-US" sz="2600" b="1" u="sng">
                <a:latin typeface="+mn-lt"/>
              </a:rPr>
              <a:t>Lesson 1 Focus Question</a:t>
            </a:r>
            <a:r>
              <a:rPr lang="en-US" sz="2600">
                <a:latin typeface="+mn-lt"/>
              </a:rPr>
              <a:t>: </a:t>
            </a:r>
          </a:p>
          <a:p>
            <a:pPr marL="0" indent="0">
              <a:spcBef>
                <a:spcPts val="600"/>
              </a:spcBef>
              <a:buNone/>
            </a:pPr>
            <a:r>
              <a:rPr lang="en-US" sz="2600">
                <a:latin typeface="+mn-lt"/>
              </a:rPr>
              <a:t>Has the Earth’s surface always looked this way? Why or Why not? </a:t>
            </a:r>
          </a:p>
          <a:p>
            <a:pPr marL="0" indent="0">
              <a:spcBef>
                <a:spcPts val="0"/>
              </a:spcBef>
              <a:buNone/>
            </a:pPr>
            <a:endParaRPr lang="en-US" sz="2600" b="1" u="sng">
              <a:latin typeface="+mn-lt"/>
            </a:endParaRPr>
          </a:p>
          <a:p>
            <a:pPr marL="0" indent="0">
              <a:spcBef>
                <a:spcPts val="0"/>
              </a:spcBef>
              <a:buNone/>
            </a:pPr>
            <a:r>
              <a:rPr lang="en-US" sz="2600" b="1" u="sng">
                <a:latin typeface="+mn-lt"/>
              </a:rPr>
              <a:t>Students Figure Out:</a:t>
            </a:r>
            <a:r>
              <a:rPr lang="en-US" sz="2600">
                <a:latin typeface="+mn-lt"/>
              </a:rPr>
              <a:t>  </a:t>
            </a:r>
          </a:p>
          <a:p>
            <a:pPr marL="0" indent="0">
              <a:spcBef>
                <a:spcPts val="600"/>
              </a:spcBef>
              <a:buNone/>
            </a:pPr>
            <a:r>
              <a:rPr lang="en-US" sz="2600">
                <a:latin typeface="+mn-lt"/>
              </a:rPr>
              <a:t>Earth’s surface has changed over time.  The Mississippi delta got bigger and moved around over thousands of years.  The delta looks like it makes new land.  </a:t>
            </a:r>
          </a:p>
          <a:p>
            <a:pPr marL="0" indent="0">
              <a:spcBef>
                <a:spcPts val="1800"/>
              </a:spcBef>
              <a:buNone/>
            </a:pPr>
            <a:r>
              <a:rPr lang="en-US" sz="2600" b="1" u="sng">
                <a:latin typeface="+mn-lt"/>
              </a:rPr>
              <a:t>Students Wonder</a:t>
            </a:r>
            <a:r>
              <a:rPr lang="en-US" sz="2600">
                <a:latin typeface="+mn-lt"/>
              </a:rPr>
              <a:t>:  </a:t>
            </a:r>
          </a:p>
          <a:p>
            <a:pPr marL="0" indent="0">
              <a:spcBef>
                <a:spcPts val="600"/>
              </a:spcBef>
              <a:buNone/>
            </a:pPr>
            <a:r>
              <a:rPr lang="en-US" sz="2600">
                <a:latin typeface="+mn-lt"/>
              </a:rPr>
              <a:t>Where does all the land come from and how did it happen?</a:t>
            </a:r>
            <a:endParaRPr lang="en-US" sz="3000">
              <a:latin typeface="+mn-lt"/>
            </a:endParaRPr>
          </a:p>
        </p:txBody>
      </p:sp>
      <p:pic>
        <p:nvPicPr>
          <p:cNvPr id="4" name="Picture 3" descr="This graduation cap to shows thinking is in the teacher hat. ">
            <a:extLst>
              <a:ext uri="{FF2B5EF4-FFF2-40B4-BE49-F238E27FC236}">
                <a16:creationId xmlns:a16="http://schemas.microsoft.com/office/drawing/2014/main" id="{A7662CB6-F3BE-1E58-0DD2-90A5D82866D1}"/>
              </a:ext>
            </a:extLst>
          </p:cNvPr>
          <p:cNvPicPr>
            <a:picLocks noChangeAspect="1"/>
          </p:cNvPicPr>
          <p:nvPr/>
        </p:nvPicPr>
        <p:blipFill>
          <a:blip r:embed="rId3"/>
          <a:stretch>
            <a:fillRect/>
          </a:stretch>
        </p:blipFill>
        <p:spPr>
          <a:xfrm flipH="1">
            <a:off x="11071876" y="107874"/>
            <a:ext cx="1044456" cy="671855"/>
          </a:xfrm>
          <a:prstGeom prst="rect">
            <a:avLst/>
          </a:prstGeom>
        </p:spPr>
      </p:pic>
      <p:sp>
        <p:nvSpPr>
          <p:cNvPr id="5" name="TextBox 4">
            <a:extLst>
              <a:ext uri="{FF2B5EF4-FFF2-40B4-BE49-F238E27FC236}">
                <a16:creationId xmlns:a16="http://schemas.microsoft.com/office/drawing/2014/main" id="{7596850E-5057-5855-C50D-217BA092480E}"/>
              </a:ext>
            </a:extLst>
          </p:cNvPr>
          <p:cNvSpPr txBox="1"/>
          <p:nvPr/>
        </p:nvSpPr>
        <p:spPr>
          <a:xfrm>
            <a:off x="162918" y="1810811"/>
            <a:ext cx="3474337" cy="4016484"/>
          </a:xfrm>
          <a:prstGeom prst="rect">
            <a:avLst/>
          </a:prstGeom>
          <a:noFill/>
        </p:spPr>
        <p:txBody>
          <a:bodyPr wrap="square" rtlCol="0">
            <a:spAutoFit/>
          </a:bodyPr>
          <a:lstStyle/>
          <a:p>
            <a:pPr marL="0" indent="0">
              <a:spcBef>
                <a:spcPts val="600"/>
              </a:spcBef>
              <a:buNone/>
            </a:pPr>
            <a:r>
              <a:rPr lang="en-US" sz="2400" b="1" u="sng">
                <a:solidFill>
                  <a:schemeClr val="bg1"/>
                </a:solidFill>
                <a:latin typeface="+mn-lt"/>
              </a:rPr>
              <a:t>Anchoring Phenomenon</a:t>
            </a:r>
            <a:r>
              <a:rPr lang="en-US" sz="2400">
                <a:solidFill>
                  <a:schemeClr val="bg1"/>
                </a:solidFill>
                <a:latin typeface="+mn-lt"/>
              </a:rPr>
              <a:t>: </a:t>
            </a:r>
          </a:p>
          <a:p>
            <a:pPr marL="0" indent="0">
              <a:spcBef>
                <a:spcPts val="600"/>
              </a:spcBef>
              <a:buNone/>
            </a:pPr>
            <a:r>
              <a:rPr lang="en-US" sz="2400">
                <a:solidFill>
                  <a:schemeClr val="bg1"/>
                </a:solidFill>
                <a:latin typeface="+mn-lt"/>
              </a:rPr>
              <a:t>The Mississippi delta has grown over thousands of years. </a:t>
            </a:r>
          </a:p>
          <a:p>
            <a:pPr>
              <a:spcBef>
                <a:spcPts val="2400"/>
              </a:spcBef>
            </a:pPr>
            <a:r>
              <a:rPr lang="en-US" sz="2400" b="1" u="sng">
                <a:solidFill>
                  <a:schemeClr val="bg1"/>
                </a:solidFill>
                <a:latin typeface="+mn-lt"/>
              </a:rPr>
              <a:t>Driving Question</a:t>
            </a:r>
            <a:r>
              <a:rPr lang="en-US" sz="2400">
                <a:solidFill>
                  <a:schemeClr val="bg1"/>
                </a:solidFill>
                <a:latin typeface="+mn-lt"/>
              </a:rPr>
              <a:t>:</a:t>
            </a:r>
          </a:p>
          <a:p>
            <a:pPr>
              <a:spcBef>
                <a:spcPts val="600"/>
              </a:spcBef>
            </a:pPr>
            <a:r>
              <a:rPr lang="en-US" sz="2400">
                <a:solidFill>
                  <a:schemeClr val="bg1"/>
                </a:solidFill>
                <a:latin typeface="+mn-lt"/>
              </a:rPr>
              <a:t>What can cause Earth’s surface to look the way it does?</a:t>
            </a:r>
          </a:p>
          <a:p>
            <a:pPr marL="0" indent="0">
              <a:spcBef>
                <a:spcPts val="1800"/>
              </a:spcBef>
              <a:buNone/>
            </a:pPr>
            <a:endParaRPr lang="en-US" sz="1800">
              <a:solidFill>
                <a:schemeClr val="bg1"/>
              </a:solidFill>
              <a:latin typeface="+mn-lt"/>
            </a:endParaRPr>
          </a:p>
        </p:txBody>
      </p:sp>
    </p:spTree>
    <p:extLst>
      <p:ext uri="{BB962C8B-B14F-4D97-AF65-F5344CB8AC3E}">
        <p14:creationId xmlns:p14="http://schemas.microsoft.com/office/powerpoint/2010/main" val="310738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43787-75E7-E1F9-2700-5C4D06CA29F1}"/>
              </a:ext>
            </a:extLst>
          </p:cNvPr>
          <p:cNvSpPr>
            <a:spLocks noGrp="1"/>
          </p:cNvSpPr>
          <p:nvPr>
            <p:ph type="title"/>
          </p:nvPr>
        </p:nvSpPr>
        <p:spPr>
          <a:xfrm>
            <a:off x="467573" y="307728"/>
            <a:ext cx="10515600" cy="1325563"/>
          </a:xfrm>
        </p:spPr>
        <p:txBody>
          <a:bodyPr>
            <a:noAutofit/>
          </a:bodyPr>
          <a:lstStyle/>
          <a:p>
            <a:r>
              <a:rPr lang="en-US" b="1" u="sng">
                <a:latin typeface="+mj-lt"/>
                <a:cs typeface="Arial" panose="020B0604020202020204" pitchFamily="34" charset="0"/>
              </a:rPr>
              <a:t>Lesson 2 Focus Question</a:t>
            </a:r>
            <a:br>
              <a:rPr lang="en-US" sz="3600" b="1" u="sng">
                <a:latin typeface="Arial" panose="020B0604020202020204" pitchFamily="34" charset="0"/>
                <a:cs typeface="Arial" panose="020B0604020202020204" pitchFamily="34" charset="0"/>
              </a:rPr>
            </a:br>
            <a:endParaRPr lang="en-US" sz="3600">
              <a:latin typeface="+mn-lt"/>
              <a:cs typeface="Arial" panose="020B0604020202020204" pitchFamily="34" charset="0"/>
            </a:endParaRPr>
          </a:p>
        </p:txBody>
      </p:sp>
      <p:pic>
        <p:nvPicPr>
          <p:cNvPr id="3" name="Picture 2" descr="This graduation cap to shows thinking is in the teacher hat. ">
            <a:extLst>
              <a:ext uri="{FF2B5EF4-FFF2-40B4-BE49-F238E27FC236}">
                <a16:creationId xmlns:a16="http://schemas.microsoft.com/office/drawing/2014/main" id="{3281140D-7F6A-FFD8-A202-F5B4C01C03E9}"/>
              </a:ext>
            </a:extLst>
          </p:cNvPr>
          <p:cNvPicPr>
            <a:picLocks noChangeAspect="1"/>
          </p:cNvPicPr>
          <p:nvPr/>
        </p:nvPicPr>
        <p:blipFill>
          <a:blip r:embed="rId3"/>
          <a:stretch>
            <a:fillRect/>
          </a:stretch>
        </p:blipFill>
        <p:spPr>
          <a:xfrm flipH="1">
            <a:off x="11198733" y="140427"/>
            <a:ext cx="920391" cy="588622"/>
          </a:xfrm>
          <a:prstGeom prst="rect">
            <a:avLst/>
          </a:prstGeom>
        </p:spPr>
      </p:pic>
      <p:sp>
        <p:nvSpPr>
          <p:cNvPr id="5" name="TextBox 4">
            <a:extLst>
              <a:ext uri="{FF2B5EF4-FFF2-40B4-BE49-F238E27FC236}">
                <a16:creationId xmlns:a16="http://schemas.microsoft.com/office/drawing/2014/main" id="{9147D674-50F7-2831-838B-E445AB7CA2BF}"/>
              </a:ext>
            </a:extLst>
          </p:cNvPr>
          <p:cNvSpPr txBox="1"/>
          <p:nvPr/>
        </p:nvSpPr>
        <p:spPr>
          <a:xfrm>
            <a:off x="678499" y="1165769"/>
            <a:ext cx="575187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Franklin Gothic Book" panose="020B0503020102020204"/>
                <a:ea typeface="+mn-ea"/>
                <a:cs typeface="+mn-cs"/>
              </a:rPr>
              <a:t>What causes deltas to form?</a:t>
            </a:r>
            <a:br>
              <a:rPr kumimoji="0" lang="en-US" sz="3600" b="0" i="0" u="none" strike="noStrike" kern="1200" cap="none" spc="0" normalizeH="0" baseline="0" noProof="0">
                <a:ln>
                  <a:noFill/>
                </a:ln>
                <a:solidFill>
                  <a:prstClr val="black"/>
                </a:solidFill>
                <a:effectLst/>
                <a:uLnTx/>
                <a:uFillTx/>
                <a:latin typeface="Franklin Gothic Book" panose="020B0503020102020204"/>
                <a:ea typeface="+mn-ea"/>
                <a:cs typeface="+mn-cs"/>
              </a:rPr>
            </a:br>
            <a:endParaRPr kumimoji="0" lang="en-US" sz="36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28" name="Arrow: Curved Up 27" descr="Blue arrow pointing from the driving question board to the lesson focus question. ">
            <a:extLst>
              <a:ext uri="{FF2B5EF4-FFF2-40B4-BE49-F238E27FC236}">
                <a16:creationId xmlns:a16="http://schemas.microsoft.com/office/drawing/2014/main" id="{92026869-32BF-53F6-EDCB-0841DAC8235B}"/>
              </a:ext>
            </a:extLst>
          </p:cNvPr>
          <p:cNvSpPr/>
          <p:nvPr/>
        </p:nvSpPr>
        <p:spPr>
          <a:xfrm rot="16200000">
            <a:off x="5446388" y="1942507"/>
            <a:ext cx="1450813" cy="1097650"/>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grpSp>
        <p:nvGrpSpPr>
          <p:cNvPr id="6" name="Group 5" descr="An image of a driving question board with the driving question, What can cause Earth's surface to look the way it does? Yellow post its are grouped into categories to show their similarities. ">
            <a:extLst>
              <a:ext uri="{FF2B5EF4-FFF2-40B4-BE49-F238E27FC236}">
                <a16:creationId xmlns:a16="http://schemas.microsoft.com/office/drawing/2014/main" id="{DF4440F8-2FA7-297D-EE41-8B48BA493E1A}"/>
              </a:ext>
            </a:extLst>
          </p:cNvPr>
          <p:cNvGrpSpPr/>
          <p:nvPr/>
        </p:nvGrpSpPr>
        <p:grpSpPr>
          <a:xfrm>
            <a:off x="1484907" y="2117325"/>
            <a:ext cx="3819677" cy="4201645"/>
            <a:chOff x="1711006" y="1312884"/>
            <a:chExt cx="3819677" cy="4201645"/>
          </a:xfrm>
        </p:grpSpPr>
        <p:sp>
          <p:nvSpPr>
            <p:cNvPr id="7" name="Rectangle 6" descr="This is an example of a driving question board. This rectangle is the outline of the DQB board. ">
              <a:extLst>
                <a:ext uri="{FF2B5EF4-FFF2-40B4-BE49-F238E27FC236}">
                  <a16:creationId xmlns:a16="http://schemas.microsoft.com/office/drawing/2014/main" id="{62C6EFC2-E7D9-1F36-5713-4D431A74EABF}"/>
                </a:ext>
              </a:extLst>
            </p:cNvPr>
            <p:cNvSpPr/>
            <p:nvPr/>
          </p:nvSpPr>
          <p:spPr>
            <a:xfrm>
              <a:off x="1711006" y="1312884"/>
              <a:ext cx="3819677" cy="4201645"/>
            </a:xfrm>
            <a:prstGeom prst="rect">
              <a:avLst/>
            </a:prstGeom>
            <a:solidFill>
              <a:schemeClr val="bg2"/>
            </a:solidFill>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pSp>
          <p:nvGrpSpPr>
            <p:cNvPr id="8" name="Group 7">
              <a:extLst>
                <a:ext uri="{FF2B5EF4-FFF2-40B4-BE49-F238E27FC236}">
                  <a16:creationId xmlns:a16="http://schemas.microsoft.com/office/drawing/2014/main" id="{59484BEC-8080-F60E-AC5F-369B7771DEEE}"/>
                </a:ext>
              </a:extLst>
            </p:cNvPr>
            <p:cNvGrpSpPr/>
            <p:nvPr/>
          </p:nvGrpSpPr>
          <p:grpSpPr>
            <a:xfrm>
              <a:off x="1780525" y="1457728"/>
              <a:ext cx="3543642" cy="3771765"/>
              <a:chOff x="1780525" y="1457728"/>
              <a:chExt cx="3543642" cy="3771765"/>
            </a:xfrm>
          </p:grpSpPr>
          <p:sp>
            <p:nvSpPr>
              <p:cNvPr id="9" name="TextBox 8">
                <a:extLst>
                  <a:ext uri="{FF2B5EF4-FFF2-40B4-BE49-F238E27FC236}">
                    <a16:creationId xmlns:a16="http://schemas.microsoft.com/office/drawing/2014/main" id="{DDF6CF18-7653-5182-73B2-9803A0155FE0}"/>
                  </a:ext>
                </a:extLst>
              </p:cNvPr>
              <p:cNvSpPr txBox="1"/>
              <p:nvPr/>
            </p:nvSpPr>
            <p:spPr>
              <a:xfrm>
                <a:off x="1780525" y="1457728"/>
                <a:ext cx="354364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What can cause Earth’s surface to look the way it does?</a:t>
                </a:r>
              </a:p>
            </p:txBody>
          </p:sp>
          <p:grpSp>
            <p:nvGrpSpPr>
              <p:cNvPr id="10" name="Group 9" descr="Question are grouped together in categories.">
                <a:extLst>
                  <a:ext uri="{FF2B5EF4-FFF2-40B4-BE49-F238E27FC236}">
                    <a16:creationId xmlns:a16="http://schemas.microsoft.com/office/drawing/2014/main" id="{CEA3C4C2-7F20-359F-3DA0-B70984D7FD33}"/>
                  </a:ext>
                </a:extLst>
              </p:cNvPr>
              <p:cNvGrpSpPr/>
              <p:nvPr/>
            </p:nvGrpSpPr>
            <p:grpSpPr>
              <a:xfrm>
                <a:off x="1788979" y="2866690"/>
                <a:ext cx="3434557" cy="2362803"/>
                <a:chOff x="1788979" y="2866690"/>
                <a:chExt cx="3434557" cy="2362803"/>
              </a:xfrm>
            </p:grpSpPr>
            <p:pic>
              <p:nvPicPr>
                <p:cNvPr id="11" name="Content Placeholder 4" descr="A yellow post it note. ">
                  <a:extLst>
                    <a:ext uri="{FF2B5EF4-FFF2-40B4-BE49-F238E27FC236}">
                      <a16:creationId xmlns:a16="http://schemas.microsoft.com/office/drawing/2014/main" id="{9930AC7C-97AD-54DB-D172-0F380E1C0407}"/>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863970" y="3072672"/>
                  <a:ext cx="346464" cy="393674"/>
                </a:xfrm>
                <a:prstGeom prst="rect">
                  <a:avLst/>
                </a:prstGeom>
              </p:spPr>
            </p:pic>
            <p:pic>
              <p:nvPicPr>
                <p:cNvPr id="12" name="Content Placeholder 4">
                  <a:extLst>
                    <a:ext uri="{FF2B5EF4-FFF2-40B4-BE49-F238E27FC236}">
                      <a16:creationId xmlns:a16="http://schemas.microsoft.com/office/drawing/2014/main" id="{D72A85A1-879B-D41D-E4C2-C8B4E6884B4B}"/>
                    </a:ext>
                    <a:ext uri="{C183D7F6-B498-43B3-948B-1728B52AA6E4}">
                      <adec:decorative xmlns:adec="http://schemas.microsoft.com/office/drawing/2017/decorative" val="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788979" y="3413707"/>
                  <a:ext cx="346464" cy="393674"/>
                </a:xfrm>
                <a:prstGeom prst="rect">
                  <a:avLst/>
                </a:prstGeom>
              </p:spPr>
            </p:pic>
            <p:pic>
              <p:nvPicPr>
                <p:cNvPr id="13" name="Content Placeholder 4">
                  <a:extLst>
                    <a:ext uri="{FF2B5EF4-FFF2-40B4-BE49-F238E27FC236}">
                      <a16:creationId xmlns:a16="http://schemas.microsoft.com/office/drawing/2014/main" id="{16C6EC66-99D0-DFDE-DA0C-C9403091559F}"/>
                    </a:ext>
                    <a:ext uri="{C183D7F6-B498-43B3-948B-1728B52AA6E4}">
                      <adec:decorative xmlns:adec="http://schemas.microsoft.com/office/drawing/2017/decorative" val="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2148996" y="3232161"/>
                  <a:ext cx="346464" cy="393674"/>
                </a:xfrm>
                <a:prstGeom prst="rect">
                  <a:avLst/>
                </a:prstGeom>
              </p:spPr>
            </p:pic>
            <p:pic>
              <p:nvPicPr>
                <p:cNvPr id="14" name="Content Placeholder 4">
                  <a:extLst>
                    <a:ext uri="{FF2B5EF4-FFF2-40B4-BE49-F238E27FC236}">
                      <a16:creationId xmlns:a16="http://schemas.microsoft.com/office/drawing/2014/main" id="{F2F719F3-8F20-936A-1544-890781735D53}"/>
                    </a:ext>
                    <a:ext uri="{C183D7F6-B498-43B3-948B-1728B52AA6E4}">
                      <adec:decorative xmlns:adec="http://schemas.microsoft.com/office/drawing/2017/decorative" val="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2057716" y="3525919"/>
                  <a:ext cx="346464" cy="393674"/>
                </a:xfrm>
                <a:prstGeom prst="rect">
                  <a:avLst/>
                </a:prstGeom>
              </p:spPr>
            </p:pic>
            <p:pic>
              <p:nvPicPr>
                <p:cNvPr id="15" name="Content Placeholder 4">
                  <a:extLst>
                    <a:ext uri="{FF2B5EF4-FFF2-40B4-BE49-F238E27FC236}">
                      <a16:creationId xmlns:a16="http://schemas.microsoft.com/office/drawing/2014/main" id="{59C306F9-23BD-CFFB-A42F-3E5C75093031}"/>
                    </a:ext>
                    <a:ext uri="{C183D7F6-B498-43B3-948B-1728B52AA6E4}">
                      <adec:decorative xmlns:adec="http://schemas.microsoft.com/office/drawing/2017/decorative" val="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877072" y="3915813"/>
                  <a:ext cx="346464" cy="393674"/>
                </a:xfrm>
                <a:prstGeom prst="rect">
                  <a:avLst/>
                </a:prstGeom>
              </p:spPr>
            </p:pic>
            <p:pic>
              <p:nvPicPr>
                <p:cNvPr id="16" name="Content Placeholder 4">
                  <a:extLst>
                    <a:ext uri="{FF2B5EF4-FFF2-40B4-BE49-F238E27FC236}">
                      <a16:creationId xmlns:a16="http://schemas.microsoft.com/office/drawing/2014/main" id="{302EB0D4-14CF-1E1D-C373-B677A5737E8C}"/>
                    </a:ext>
                    <a:ext uri="{C183D7F6-B498-43B3-948B-1728B52AA6E4}">
                      <adec:decorative xmlns:adec="http://schemas.microsoft.com/office/drawing/2017/decorative" val="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505545" y="3768668"/>
                  <a:ext cx="346464" cy="393674"/>
                </a:xfrm>
                <a:prstGeom prst="rect">
                  <a:avLst/>
                </a:prstGeom>
              </p:spPr>
            </p:pic>
            <p:pic>
              <p:nvPicPr>
                <p:cNvPr id="17" name="Content Placeholder 4">
                  <a:extLst>
                    <a:ext uri="{FF2B5EF4-FFF2-40B4-BE49-F238E27FC236}">
                      <a16:creationId xmlns:a16="http://schemas.microsoft.com/office/drawing/2014/main" id="{1DC6F87F-6DEE-4354-9265-EE56C1751184}"/>
                    </a:ext>
                    <a:ext uri="{C183D7F6-B498-43B3-948B-1728B52AA6E4}">
                      <adec:decorative xmlns:adec="http://schemas.microsoft.com/office/drawing/2017/decorative" val="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741338" y="3550132"/>
                  <a:ext cx="346464" cy="393674"/>
                </a:xfrm>
                <a:prstGeom prst="rect">
                  <a:avLst/>
                </a:prstGeom>
              </p:spPr>
            </p:pic>
            <p:pic>
              <p:nvPicPr>
                <p:cNvPr id="18" name="Content Placeholder 4">
                  <a:extLst>
                    <a:ext uri="{FF2B5EF4-FFF2-40B4-BE49-F238E27FC236}">
                      <a16:creationId xmlns:a16="http://schemas.microsoft.com/office/drawing/2014/main" id="{B5C50811-80CD-4EB7-EB9B-350DF471D750}"/>
                    </a:ext>
                    <a:ext uri="{C183D7F6-B498-43B3-948B-1728B52AA6E4}">
                      <adec:decorative xmlns:adec="http://schemas.microsoft.com/office/drawing/2017/decorative" val="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2932154" y="4573169"/>
                  <a:ext cx="346464" cy="393674"/>
                </a:xfrm>
                <a:prstGeom prst="rect">
                  <a:avLst/>
                </a:prstGeom>
              </p:spPr>
            </p:pic>
            <p:pic>
              <p:nvPicPr>
                <p:cNvPr id="19" name="Content Placeholder 4">
                  <a:extLst>
                    <a:ext uri="{FF2B5EF4-FFF2-40B4-BE49-F238E27FC236}">
                      <a16:creationId xmlns:a16="http://schemas.microsoft.com/office/drawing/2014/main" id="{FE7E4F38-7C64-8C9A-AC86-35E31531FF4B}"/>
                    </a:ext>
                    <a:ext uri="{C183D7F6-B498-43B3-948B-1728B52AA6E4}">
                      <adec:decorative xmlns:adec="http://schemas.microsoft.com/office/drawing/2017/decorative" val="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266254" y="3328833"/>
                  <a:ext cx="346464" cy="393674"/>
                </a:xfrm>
                <a:prstGeom prst="rect">
                  <a:avLst/>
                </a:prstGeom>
              </p:spPr>
            </p:pic>
            <p:pic>
              <p:nvPicPr>
                <p:cNvPr id="20" name="Content Placeholder 4">
                  <a:extLst>
                    <a:ext uri="{FF2B5EF4-FFF2-40B4-BE49-F238E27FC236}">
                      <a16:creationId xmlns:a16="http://schemas.microsoft.com/office/drawing/2014/main" id="{D4E93537-B297-D141-522F-15AB5CC9F689}"/>
                    </a:ext>
                    <a:ext uri="{C183D7F6-B498-43B3-948B-1728B52AA6E4}">
                      <adec:decorative xmlns:adec="http://schemas.microsoft.com/office/drawing/2017/decorative" val="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2758922" y="4835819"/>
                  <a:ext cx="346464" cy="393674"/>
                </a:xfrm>
                <a:prstGeom prst="rect">
                  <a:avLst/>
                </a:prstGeom>
              </p:spPr>
            </p:pic>
            <p:pic>
              <p:nvPicPr>
                <p:cNvPr id="21" name="Content Placeholder 4">
                  <a:extLst>
                    <a:ext uri="{FF2B5EF4-FFF2-40B4-BE49-F238E27FC236}">
                      <a16:creationId xmlns:a16="http://schemas.microsoft.com/office/drawing/2014/main" id="{38916C54-ACA1-7ADF-66AE-92F99EA047D8}"/>
                    </a:ext>
                    <a:ext uri="{C183D7F6-B498-43B3-948B-1728B52AA6E4}">
                      <adec:decorative xmlns:adec="http://schemas.microsoft.com/office/drawing/2017/decorative" val="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190164" y="4393284"/>
                  <a:ext cx="346464" cy="393674"/>
                </a:xfrm>
                <a:prstGeom prst="rect">
                  <a:avLst/>
                </a:prstGeom>
              </p:spPr>
            </p:pic>
            <p:pic>
              <p:nvPicPr>
                <p:cNvPr id="22" name="Content Placeholder 4">
                  <a:extLst>
                    <a:ext uri="{FF2B5EF4-FFF2-40B4-BE49-F238E27FC236}">
                      <a16:creationId xmlns:a16="http://schemas.microsoft.com/office/drawing/2014/main" id="{F277F2FB-36EC-BFC3-B4A9-C072519C3B0E}"/>
                    </a:ext>
                    <a:ext uri="{C183D7F6-B498-43B3-948B-1728B52AA6E4}">
                      <adec:decorative xmlns:adec="http://schemas.microsoft.com/office/drawing/2017/decorative" val="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082036" y="2866690"/>
                  <a:ext cx="346464" cy="393674"/>
                </a:xfrm>
                <a:prstGeom prst="rect">
                  <a:avLst/>
                </a:prstGeom>
              </p:spPr>
            </p:pic>
            <p:pic>
              <p:nvPicPr>
                <p:cNvPr id="23" name="Content Placeholder 4">
                  <a:extLst>
                    <a:ext uri="{FF2B5EF4-FFF2-40B4-BE49-F238E27FC236}">
                      <a16:creationId xmlns:a16="http://schemas.microsoft.com/office/drawing/2014/main" id="{A3A53D04-B95E-9D34-C5C9-959FC21D5044}"/>
                    </a:ext>
                    <a:ext uri="{C183D7F6-B498-43B3-948B-1728B52AA6E4}">
                      <adec:decorative xmlns:adec="http://schemas.microsoft.com/office/drawing/2017/decorative" val="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187270" y="4733413"/>
                  <a:ext cx="346464" cy="393674"/>
                </a:xfrm>
                <a:prstGeom prst="rect">
                  <a:avLst/>
                </a:prstGeom>
              </p:spPr>
            </p:pic>
          </p:grpSp>
        </p:grpSp>
      </p:grpSp>
      <p:pic>
        <p:nvPicPr>
          <p:cNvPr id="3074" name="Picture 2">
            <a:extLst>
              <a:ext uri="{FF2B5EF4-FFF2-40B4-BE49-F238E27FC236}">
                <a16:creationId xmlns:a16="http://schemas.microsoft.com/office/drawing/2014/main" id="{E0A2171C-7B3B-B9F6-6E92-2A3D967D300B}"/>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5686" y="1407477"/>
            <a:ext cx="4000517" cy="4279242"/>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05BBE073-B95C-40E7-DE3F-18B21A2084F4}"/>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73473" y="3848884"/>
            <a:ext cx="1409700" cy="14097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0706FE99-57FD-5EAD-86FA-EC07AA3866B0}"/>
              </a:ext>
            </a:extLst>
          </p:cNvPr>
          <p:cNvSpPr txBox="1"/>
          <p:nvPr/>
        </p:nvSpPr>
        <p:spPr>
          <a:xfrm>
            <a:off x="7520193" y="851888"/>
            <a:ext cx="4156651"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Record your initial ideas.</a:t>
            </a:r>
            <a:endParaRPr kumimoji="0" lang="en-US" sz="30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4" name="TextBox 3">
            <a:extLst>
              <a:ext uri="{FF2B5EF4-FFF2-40B4-BE49-F238E27FC236}">
                <a16:creationId xmlns:a16="http://schemas.microsoft.com/office/drawing/2014/main" id="{843B91C4-0F91-2A2B-1EA9-942878DE745B}"/>
              </a:ext>
            </a:extLst>
          </p:cNvPr>
          <p:cNvSpPr txBox="1"/>
          <p:nvPr/>
        </p:nvSpPr>
        <p:spPr>
          <a:xfrm>
            <a:off x="7920522" y="1853922"/>
            <a:ext cx="330590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I think the deltas form at the end of the river because…</a:t>
            </a:r>
          </a:p>
        </p:txBody>
      </p:sp>
    </p:spTree>
    <p:extLst>
      <p:ext uri="{BB962C8B-B14F-4D97-AF65-F5344CB8AC3E}">
        <p14:creationId xmlns:p14="http://schemas.microsoft.com/office/powerpoint/2010/main" val="14446947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64AF1-E7A1-39C7-4E07-0DFDE3439D43}"/>
              </a:ext>
            </a:extLst>
          </p:cNvPr>
          <p:cNvSpPr>
            <a:spLocks noGrp="1"/>
          </p:cNvSpPr>
          <p:nvPr>
            <p:ph type="title"/>
          </p:nvPr>
        </p:nvSpPr>
        <p:spPr>
          <a:xfrm>
            <a:off x="539695" y="270930"/>
            <a:ext cx="10515600" cy="1325563"/>
          </a:xfrm>
        </p:spPr>
        <p:txBody>
          <a:bodyPr>
            <a:normAutofit/>
          </a:bodyPr>
          <a:lstStyle/>
          <a:p>
            <a:r>
              <a:rPr lang="en-US">
                <a:latin typeface="+mj-lt"/>
              </a:rPr>
              <a:t>Investigate a River Analogy Chart</a:t>
            </a:r>
          </a:p>
        </p:txBody>
      </p:sp>
      <p:graphicFrame>
        <p:nvGraphicFramePr>
          <p:cNvPr id="5" name="Content Placeholder 4">
            <a:extLst>
              <a:ext uri="{FF2B5EF4-FFF2-40B4-BE49-F238E27FC236}">
                <a16:creationId xmlns:a16="http://schemas.microsoft.com/office/drawing/2014/main" id="{B97F2DD7-941E-E86D-FDCD-3C3209EBE7F1}"/>
              </a:ext>
            </a:extLst>
          </p:cNvPr>
          <p:cNvGraphicFramePr>
            <a:graphicFrameLocks noGrp="1"/>
          </p:cNvGraphicFramePr>
          <p:nvPr>
            <p:ph idx="1"/>
            <p:extLst>
              <p:ext uri="{D42A27DB-BD31-4B8C-83A1-F6EECF244321}">
                <p14:modId xmlns:p14="http://schemas.microsoft.com/office/powerpoint/2010/main" val="650612563"/>
              </p:ext>
            </p:extLst>
          </p:nvPr>
        </p:nvGraphicFramePr>
        <p:xfrm>
          <a:off x="652459" y="1596493"/>
          <a:ext cx="7929877" cy="3773754"/>
        </p:xfrm>
        <a:graphic>
          <a:graphicData uri="http://schemas.openxmlformats.org/drawingml/2006/table">
            <a:tbl>
              <a:tblPr firstRow="1" bandRow="1">
                <a:tableStyleId>{5940675A-B579-460E-94D1-54222C63F5DA}</a:tableStyleId>
              </a:tblPr>
              <a:tblGrid>
                <a:gridCol w="2307911">
                  <a:extLst>
                    <a:ext uri="{9D8B030D-6E8A-4147-A177-3AD203B41FA5}">
                      <a16:colId xmlns:a16="http://schemas.microsoft.com/office/drawing/2014/main" val="2836224367"/>
                    </a:ext>
                  </a:extLst>
                </a:gridCol>
                <a:gridCol w="1552887">
                  <a:extLst>
                    <a:ext uri="{9D8B030D-6E8A-4147-A177-3AD203B41FA5}">
                      <a16:colId xmlns:a16="http://schemas.microsoft.com/office/drawing/2014/main" val="1958135961"/>
                    </a:ext>
                  </a:extLst>
                </a:gridCol>
                <a:gridCol w="1681803">
                  <a:extLst>
                    <a:ext uri="{9D8B030D-6E8A-4147-A177-3AD203B41FA5}">
                      <a16:colId xmlns:a16="http://schemas.microsoft.com/office/drawing/2014/main" val="423236012"/>
                    </a:ext>
                  </a:extLst>
                </a:gridCol>
                <a:gridCol w="2387276">
                  <a:extLst>
                    <a:ext uri="{9D8B030D-6E8A-4147-A177-3AD203B41FA5}">
                      <a16:colId xmlns:a16="http://schemas.microsoft.com/office/drawing/2014/main" val="1533468279"/>
                    </a:ext>
                  </a:extLst>
                </a:gridCol>
              </a:tblGrid>
              <a:tr h="650647">
                <a:tc>
                  <a:txBody>
                    <a:bodyPr/>
                    <a:lstStyle/>
                    <a:p>
                      <a:r>
                        <a:rPr lang="en-US" b="1"/>
                        <a:t>Part of the model</a:t>
                      </a:r>
                    </a:p>
                  </a:txBody>
                  <a:tcPr>
                    <a:solidFill>
                      <a:schemeClr val="bg2">
                        <a:lumMod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…is/are like…</a:t>
                      </a:r>
                    </a:p>
                    <a:p>
                      <a:endParaRPr lang="en-US" b="1"/>
                    </a:p>
                  </a:txBody>
                  <a:tcPr>
                    <a:solidFill>
                      <a:schemeClr val="bg2">
                        <a:lumMod val="90000"/>
                      </a:schemeClr>
                    </a:solidFill>
                  </a:tcPr>
                </a:tc>
                <a:tc>
                  <a:txBody>
                    <a:bodyPr/>
                    <a:lstStyle/>
                    <a:p>
                      <a:r>
                        <a:rPr lang="en-US" b="1"/>
                        <a:t>Part of the real world</a:t>
                      </a:r>
                    </a:p>
                  </a:txBody>
                  <a:tcPr>
                    <a:solidFill>
                      <a:schemeClr val="bg2">
                        <a:lumMod val="90000"/>
                      </a:schemeClr>
                    </a:solidFill>
                  </a:tcPr>
                </a:tc>
                <a:tc>
                  <a:txBody>
                    <a:bodyPr/>
                    <a:lstStyle/>
                    <a:p>
                      <a:r>
                        <a:rPr lang="en-US" b="1"/>
                        <a:t>They are alike because…</a:t>
                      </a:r>
                    </a:p>
                  </a:txBody>
                  <a:tcPr>
                    <a:solidFill>
                      <a:schemeClr val="bg2">
                        <a:lumMod val="90000"/>
                      </a:schemeClr>
                    </a:solidFill>
                  </a:tcPr>
                </a:tc>
                <a:extLst>
                  <a:ext uri="{0D108BD9-81ED-4DB2-BD59-A6C34878D82A}">
                    <a16:rowId xmlns:a16="http://schemas.microsoft.com/office/drawing/2014/main" val="1728575484"/>
                  </a:ext>
                </a:extLst>
              </a:tr>
              <a:tr h="1236230">
                <a:tc>
                  <a:txBody>
                    <a:bodyPr/>
                    <a:lstStyle/>
                    <a:p>
                      <a:r>
                        <a:rPr lang="en-US"/>
                        <a:t>Sand, soil and rocks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…is/are like…</a:t>
                      </a:r>
                    </a:p>
                    <a:p>
                      <a:endParaRPr lang="en-US"/>
                    </a:p>
                  </a:txBody>
                  <a:tcPr/>
                </a:tc>
                <a:tc>
                  <a:txBody>
                    <a:bodyPr/>
                    <a:lstStyle/>
                    <a:p>
                      <a:r>
                        <a:rPr lang="en-US"/>
                        <a:t>Land</a:t>
                      </a:r>
                    </a:p>
                  </a:txBody>
                  <a:tcPr/>
                </a:tc>
                <a:tc>
                  <a:txBody>
                    <a:bodyPr/>
                    <a:lstStyle/>
                    <a:p>
                      <a:r>
                        <a:rPr lang="en-US"/>
                        <a:t>There is sand and rocks of different sizes around rivers. </a:t>
                      </a:r>
                    </a:p>
                  </a:txBody>
                  <a:tcPr/>
                </a:tc>
                <a:extLst>
                  <a:ext uri="{0D108BD9-81ED-4DB2-BD59-A6C34878D82A}">
                    <a16:rowId xmlns:a16="http://schemas.microsoft.com/office/drawing/2014/main" val="1744057802"/>
                  </a:ext>
                </a:extLst>
              </a:tr>
              <a:tr h="1041036">
                <a:tc>
                  <a:txBody>
                    <a:bodyPr/>
                    <a:lstStyle/>
                    <a:p>
                      <a:r>
                        <a:rPr lang="en-US"/>
                        <a:t>Water as it runs out of the jug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…is/are like…</a:t>
                      </a:r>
                    </a:p>
                    <a:p>
                      <a:endParaRPr lang="en-US"/>
                    </a:p>
                  </a:txBody>
                  <a:tcPr/>
                </a:tc>
                <a:tc>
                  <a:txBody>
                    <a:bodyPr/>
                    <a:lstStyle/>
                    <a:p>
                      <a:r>
                        <a:rPr lang="en-US"/>
                        <a:t>River</a:t>
                      </a:r>
                    </a:p>
                  </a:txBody>
                  <a:tcPr/>
                </a:tc>
                <a:tc>
                  <a:txBody>
                    <a:bodyPr/>
                    <a:lstStyle/>
                    <a:p>
                      <a:r>
                        <a:rPr lang="en-US"/>
                        <a:t>A river is a stream of water that flows downward. </a:t>
                      </a:r>
                    </a:p>
                  </a:txBody>
                  <a:tcPr/>
                </a:tc>
                <a:extLst>
                  <a:ext uri="{0D108BD9-81ED-4DB2-BD59-A6C34878D82A}">
                    <a16:rowId xmlns:a16="http://schemas.microsoft.com/office/drawing/2014/main" val="1644046399"/>
                  </a:ext>
                </a:extLst>
              </a:tr>
              <a:tr h="845841">
                <a:tc>
                  <a:txBody>
                    <a:bodyPr/>
                    <a:lstStyle/>
                    <a:p>
                      <a:r>
                        <a:rPr lang="en-US"/>
                        <a:t>Water at the bottom of the stream table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…is/are like…</a:t>
                      </a:r>
                    </a:p>
                    <a:p>
                      <a:endParaRPr lang="en-US"/>
                    </a:p>
                  </a:txBody>
                  <a:tcPr/>
                </a:tc>
                <a:tc>
                  <a:txBody>
                    <a:bodyPr/>
                    <a:lstStyle/>
                    <a:p>
                      <a:r>
                        <a:rPr lang="en-US"/>
                        <a:t>Ocean</a:t>
                      </a:r>
                    </a:p>
                  </a:txBody>
                  <a:tcPr/>
                </a:tc>
                <a:tc>
                  <a:txBody>
                    <a:bodyPr/>
                    <a:lstStyle/>
                    <a:p>
                      <a:r>
                        <a:rPr lang="en-US"/>
                        <a:t>Rivers flow into lakes and ocean. </a:t>
                      </a:r>
                    </a:p>
                  </a:txBody>
                  <a:tcPr/>
                </a:tc>
                <a:extLst>
                  <a:ext uri="{0D108BD9-81ED-4DB2-BD59-A6C34878D82A}">
                    <a16:rowId xmlns:a16="http://schemas.microsoft.com/office/drawing/2014/main" val="2789049738"/>
                  </a:ext>
                </a:extLst>
              </a:tr>
            </a:tbl>
          </a:graphicData>
        </a:graphic>
      </p:graphicFrame>
      <p:pic>
        <p:nvPicPr>
          <p:cNvPr id="6" name="Picture 5">
            <a:extLst>
              <a:ext uri="{FF2B5EF4-FFF2-40B4-BE49-F238E27FC236}">
                <a16:creationId xmlns:a16="http://schemas.microsoft.com/office/drawing/2014/main" id="{B78963C3-6665-AFB1-B7D5-96F5DE096F3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52300" y="741626"/>
            <a:ext cx="2104275" cy="4574251"/>
          </a:xfrm>
          <a:prstGeom prst="rect">
            <a:avLst/>
          </a:prstGeom>
        </p:spPr>
      </p:pic>
      <p:pic>
        <p:nvPicPr>
          <p:cNvPr id="7" name="Picture 6" descr="This graduation cap to shows thinking is in the teacher hat. ">
            <a:extLst>
              <a:ext uri="{FF2B5EF4-FFF2-40B4-BE49-F238E27FC236}">
                <a16:creationId xmlns:a16="http://schemas.microsoft.com/office/drawing/2014/main" id="{10C72BAD-EEA8-4B30-6DC1-9C808E0ECA0F}"/>
              </a:ext>
            </a:extLst>
          </p:cNvPr>
          <p:cNvPicPr>
            <a:picLocks noChangeAspect="1"/>
          </p:cNvPicPr>
          <p:nvPr/>
        </p:nvPicPr>
        <p:blipFill>
          <a:blip r:embed="rId4"/>
          <a:stretch>
            <a:fillRect/>
          </a:stretch>
        </p:blipFill>
        <p:spPr>
          <a:xfrm flipH="1">
            <a:off x="11198733" y="64035"/>
            <a:ext cx="920391" cy="588622"/>
          </a:xfrm>
          <a:prstGeom prst="rect">
            <a:avLst/>
          </a:prstGeom>
        </p:spPr>
      </p:pic>
    </p:spTree>
    <p:extLst>
      <p:ext uri="{BB962C8B-B14F-4D97-AF65-F5344CB8AC3E}">
        <p14:creationId xmlns:p14="http://schemas.microsoft.com/office/powerpoint/2010/main" val="1377885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E1694AD-0D35-0CED-A4B5-7FE404E4CDF8}"/>
              </a:ext>
              <a:ext uri="{C183D7F6-B498-43B3-948B-1728B52AA6E4}">
                <adec:decorative xmlns:adec="http://schemas.microsoft.com/office/drawing/2017/decorative" val="0"/>
              </a:ext>
            </a:extLst>
          </p:cNvPr>
          <p:cNvSpPr>
            <a:spLocks noGrp="1"/>
          </p:cNvSpPr>
          <p:nvPr>
            <p:ph type="title"/>
          </p:nvPr>
        </p:nvSpPr>
        <p:spPr/>
        <p:txBody>
          <a:bodyPr/>
          <a:lstStyle/>
          <a:p>
            <a:r>
              <a:rPr lang="en-US">
                <a:solidFill>
                  <a:srgbClr val="ECEBE9"/>
                </a:solidFill>
              </a:rPr>
              <a:t>Quote</a:t>
            </a:r>
          </a:p>
        </p:txBody>
      </p:sp>
      <p:sp useBgFill="1">
        <p:nvSpPr>
          <p:cNvPr id="20" name="Rectangle 19">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CA5CB32-DD25-D1FC-EF71-E3B370D21FF2}"/>
              </a:ext>
              <a:ext uri="{C183D7F6-B498-43B3-948B-1728B52AA6E4}">
                <adec:decorative xmlns:adec="http://schemas.microsoft.com/office/drawing/2017/decorative" val="1"/>
              </a:ext>
            </a:extLst>
          </p:cNvPr>
          <p:cNvPicPr>
            <a:picLocks noChangeAspect="1"/>
          </p:cNvPicPr>
          <p:nvPr/>
        </p:nvPicPr>
        <p:blipFill rotWithShape="1">
          <a:blip r:embed="rId3"/>
          <a:srcRect b="15730"/>
          <a:stretch/>
        </p:blipFill>
        <p:spPr>
          <a:xfrm>
            <a:off x="0" y="1"/>
            <a:ext cx="12192000" cy="6857999"/>
          </a:xfrm>
          <a:prstGeom prst="rect">
            <a:avLst/>
          </a:prstGeom>
        </p:spPr>
      </p:pic>
      <p:sp>
        <p:nvSpPr>
          <p:cNvPr id="25" name="Freeform: Shape 24">
            <a:extLst>
              <a:ext uri="{FF2B5EF4-FFF2-40B4-BE49-F238E27FC236}">
                <a16:creationId xmlns:a16="http://schemas.microsoft.com/office/drawing/2014/main" id="{C74F2646-08C7-4051-81DA-751C43A03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099" y="585274"/>
            <a:ext cx="7036051" cy="5492212"/>
          </a:xfrm>
          <a:custGeom>
            <a:avLst/>
            <a:gdLst>
              <a:gd name="connsiteX0" fmla="*/ 0 w 7036051"/>
              <a:gd name="connsiteY0" fmla="*/ 0 h 5492212"/>
              <a:gd name="connsiteX1" fmla="*/ 7036051 w 7036051"/>
              <a:gd name="connsiteY1" fmla="*/ 0 h 5492212"/>
              <a:gd name="connsiteX2" fmla="*/ 7036051 w 7036051"/>
              <a:gd name="connsiteY2" fmla="*/ 5163846 h 5492212"/>
              <a:gd name="connsiteX3" fmla="*/ 7012593 w 7036051"/>
              <a:gd name="connsiteY3" fmla="*/ 5176898 h 5492212"/>
              <a:gd name="connsiteX4" fmla="*/ 6958601 w 7036051"/>
              <a:gd name="connsiteY4" fmla="*/ 5204359 h 5492212"/>
              <a:gd name="connsiteX5" fmla="*/ 6951226 w 7036051"/>
              <a:gd name="connsiteY5" fmla="*/ 5203241 h 5492212"/>
              <a:gd name="connsiteX6" fmla="*/ 6920864 w 7036051"/>
              <a:gd name="connsiteY6" fmla="*/ 5220003 h 5492212"/>
              <a:gd name="connsiteX7" fmla="*/ 6834841 w 7036051"/>
              <a:gd name="connsiteY7" fmla="*/ 5266115 h 5492212"/>
              <a:gd name="connsiteX8" fmla="*/ 6777937 w 7036051"/>
              <a:gd name="connsiteY8" fmla="*/ 5332502 h 5492212"/>
              <a:gd name="connsiteX9" fmla="*/ 6752874 w 7036051"/>
              <a:gd name="connsiteY9" fmla="*/ 5340428 h 5492212"/>
              <a:gd name="connsiteX10" fmla="*/ 6711115 w 7036051"/>
              <a:gd name="connsiteY10" fmla="*/ 5353924 h 5492212"/>
              <a:gd name="connsiteX11" fmla="*/ 6702149 w 7036051"/>
              <a:gd name="connsiteY11" fmla="*/ 5351500 h 5492212"/>
              <a:gd name="connsiteX12" fmla="*/ 6698458 w 7036051"/>
              <a:gd name="connsiteY12" fmla="*/ 5352743 h 5492212"/>
              <a:gd name="connsiteX13" fmla="*/ 6698049 w 7036051"/>
              <a:gd name="connsiteY13" fmla="*/ 5352570 h 5492212"/>
              <a:gd name="connsiteX14" fmla="*/ 6697297 w 7036051"/>
              <a:gd name="connsiteY14" fmla="*/ 5353134 h 5492212"/>
              <a:gd name="connsiteX15" fmla="*/ 6689118 w 7036051"/>
              <a:gd name="connsiteY15" fmla="*/ 5355890 h 5492212"/>
              <a:gd name="connsiteX16" fmla="*/ 6670605 w 7036051"/>
              <a:gd name="connsiteY16" fmla="*/ 5355427 h 5492212"/>
              <a:gd name="connsiteX17" fmla="*/ 6659606 w 7036051"/>
              <a:gd name="connsiteY17" fmla="*/ 5357084 h 5492212"/>
              <a:gd name="connsiteX18" fmla="*/ 6649636 w 7036051"/>
              <a:gd name="connsiteY18" fmla="*/ 5367869 h 5492212"/>
              <a:gd name="connsiteX19" fmla="*/ 6642159 w 7036051"/>
              <a:gd name="connsiteY19" fmla="*/ 5369506 h 5492212"/>
              <a:gd name="connsiteX20" fmla="*/ 6640764 w 7036051"/>
              <a:gd name="connsiteY20" fmla="*/ 5370991 h 5492212"/>
              <a:gd name="connsiteX21" fmla="*/ 6636665 w 7036051"/>
              <a:gd name="connsiteY21" fmla="*/ 5374002 h 5492212"/>
              <a:gd name="connsiteX22" fmla="*/ 6641287 w 7036051"/>
              <a:gd name="connsiteY22" fmla="*/ 5376181 h 5492212"/>
              <a:gd name="connsiteX23" fmla="*/ 6591018 w 7036051"/>
              <a:gd name="connsiteY23" fmla="*/ 5390981 h 5492212"/>
              <a:gd name="connsiteX24" fmla="*/ 6548326 w 7036051"/>
              <a:gd name="connsiteY24" fmla="*/ 5403583 h 5492212"/>
              <a:gd name="connsiteX25" fmla="*/ 6472868 w 7036051"/>
              <a:gd name="connsiteY25" fmla="*/ 5394733 h 5492212"/>
              <a:gd name="connsiteX26" fmla="*/ 6401194 w 7036051"/>
              <a:gd name="connsiteY26" fmla="*/ 5422870 h 5492212"/>
              <a:gd name="connsiteX27" fmla="*/ 6381961 w 7036051"/>
              <a:gd name="connsiteY27" fmla="*/ 5422940 h 5492212"/>
              <a:gd name="connsiteX28" fmla="*/ 6363834 w 7036051"/>
              <a:gd name="connsiteY28" fmla="*/ 5417751 h 5492212"/>
              <a:gd name="connsiteX29" fmla="*/ 6363997 w 7036051"/>
              <a:gd name="connsiteY29" fmla="*/ 5415912 h 5492212"/>
              <a:gd name="connsiteX30" fmla="*/ 6361124 w 7036051"/>
              <a:gd name="connsiteY30" fmla="*/ 5415066 h 5492212"/>
              <a:gd name="connsiteX31" fmla="*/ 6358507 w 7036051"/>
              <a:gd name="connsiteY31" fmla="*/ 5416224 h 5492212"/>
              <a:gd name="connsiteX32" fmla="*/ 6355073 w 7036051"/>
              <a:gd name="connsiteY32" fmla="*/ 5415242 h 5492212"/>
              <a:gd name="connsiteX33" fmla="*/ 6345676 w 7036051"/>
              <a:gd name="connsiteY33" fmla="*/ 5413049 h 5492212"/>
              <a:gd name="connsiteX34" fmla="*/ 6342596 w 7036051"/>
              <a:gd name="connsiteY34" fmla="*/ 5409297 h 5492212"/>
              <a:gd name="connsiteX35" fmla="*/ 6305742 w 7036051"/>
              <a:gd name="connsiteY35" fmla="*/ 5401622 h 5492212"/>
              <a:gd name="connsiteX36" fmla="*/ 6294445 w 7036051"/>
              <a:gd name="connsiteY36" fmla="*/ 5404149 h 5492212"/>
              <a:gd name="connsiteX37" fmla="*/ 6281414 w 7036051"/>
              <a:gd name="connsiteY37" fmla="*/ 5398024 h 5492212"/>
              <a:gd name="connsiteX38" fmla="*/ 6243972 w 7036051"/>
              <a:gd name="connsiteY38" fmla="*/ 5395807 h 5492212"/>
              <a:gd name="connsiteX39" fmla="*/ 6202379 w 7036051"/>
              <a:gd name="connsiteY39" fmla="*/ 5388661 h 5492212"/>
              <a:gd name="connsiteX40" fmla="*/ 6173010 w 7036051"/>
              <a:gd name="connsiteY40" fmla="*/ 5380606 h 5492212"/>
              <a:gd name="connsiteX41" fmla="*/ 6093421 w 7036051"/>
              <a:gd name="connsiteY41" fmla="*/ 5375473 h 5492212"/>
              <a:gd name="connsiteX42" fmla="*/ 5959474 w 7036051"/>
              <a:gd name="connsiteY42" fmla="*/ 5373386 h 5492212"/>
              <a:gd name="connsiteX43" fmla="*/ 5931492 w 7036051"/>
              <a:gd name="connsiteY43" fmla="*/ 5371513 h 5492212"/>
              <a:gd name="connsiteX44" fmla="*/ 5909558 w 7036051"/>
              <a:gd name="connsiteY44" fmla="*/ 5364228 h 5492212"/>
              <a:gd name="connsiteX45" fmla="*/ 5906319 w 7036051"/>
              <a:gd name="connsiteY45" fmla="*/ 5357590 h 5492212"/>
              <a:gd name="connsiteX46" fmla="*/ 5891268 w 7036051"/>
              <a:gd name="connsiteY46" fmla="*/ 5355650 h 5492212"/>
              <a:gd name="connsiteX47" fmla="*/ 5887711 w 7036051"/>
              <a:gd name="connsiteY47" fmla="*/ 5353947 h 5492212"/>
              <a:gd name="connsiteX48" fmla="*/ 5866852 w 7036051"/>
              <a:gd name="connsiteY48" fmla="*/ 5345374 h 5492212"/>
              <a:gd name="connsiteX49" fmla="*/ 5811310 w 7036051"/>
              <a:gd name="connsiteY49" fmla="*/ 5356530 h 5492212"/>
              <a:gd name="connsiteX50" fmla="*/ 5770689 w 7036051"/>
              <a:gd name="connsiteY50" fmla="*/ 5359014 h 5492212"/>
              <a:gd name="connsiteX51" fmla="*/ 5767719 w 7036051"/>
              <a:gd name="connsiteY51" fmla="*/ 5357260 h 5492212"/>
              <a:gd name="connsiteX52" fmla="*/ 5765688 w 7036051"/>
              <a:gd name="connsiteY52" fmla="*/ 5352793 h 5492212"/>
              <a:gd name="connsiteX53" fmla="*/ 5758598 w 7036051"/>
              <a:gd name="connsiteY53" fmla="*/ 5351053 h 5492212"/>
              <a:gd name="connsiteX54" fmla="*/ 5752036 w 7036051"/>
              <a:gd name="connsiteY54" fmla="*/ 5346019 h 5492212"/>
              <a:gd name="connsiteX55" fmla="*/ 5503590 w 7036051"/>
              <a:gd name="connsiteY55" fmla="*/ 5325537 h 5492212"/>
              <a:gd name="connsiteX56" fmla="*/ 5389848 w 7036051"/>
              <a:gd name="connsiteY56" fmla="*/ 5351472 h 5492212"/>
              <a:gd name="connsiteX57" fmla="*/ 5344450 w 7036051"/>
              <a:gd name="connsiteY57" fmla="*/ 5354840 h 5492212"/>
              <a:gd name="connsiteX58" fmla="*/ 5338428 w 7036051"/>
              <a:gd name="connsiteY58" fmla="*/ 5350516 h 5492212"/>
              <a:gd name="connsiteX59" fmla="*/ 5273489 w 7036051"/>
              <a:gd name="connsiteY59" fmla="*/ 5373945 h 5492212"/>
              <a:gd name="connsiteX60" fmla="*/ 5182701 w 7036051"/>
              <a:gd name="connsiteY60" fmla="*/ 5370075 h 5492212"/>
              <a:gd name="connsiteX61" fmla="*/ 5114856 w 7036051"/>
              <a:gd name="connsiteY61" fmla="*/ 5361037 h 5492212"/>
              <a:gd name="connsiteX62" fmla="*/ 5076532 w 7036051"/>
              <a:gd name="connsiteY62" fmla="*/ 5358612 h 5492212"/>
              <a:gd name="connsiteX63" fmla="*/ 5048954 w 7036051"/>
              <a:gd name="connsiteY63" fmla="*/ 5353915 h 5492212"/>
              <a:gd name="connsiteX64" fmla="*/ 4977087 w 7036051"/>
              <a:gd name="connsiteY64" fmla="*/ 5357736 h 5492212"/>
              <a:gd name="connsiteX65" fmla="*/ 4857261 w 7036051"/>
              <a:gd name="connsiteY65" fmla="*/ 5370659 h 5492212"/>
              <a:gd name="connsiteX66" fmla="*/ 4769845 w 7036051"/>
              <a:gd name="connsiteY66" fmla="*/ 5353264 h 5492212"/>
              <a:gd name="connsiteX67" fmla="*/ 4722220 w 7036051"/>
              <a:gd name="connsiteY67" fmla="*/ 5370534 h 5492212"/>
              <a:gd name="connsiteX68" fmla="*/ 4667552 w 7036051"/>
              <a:gd name="connsiteY68" fmla="*/ 5366753 h 5492212"/>
              <a:gd name="connsiteX69" fmla="*/ 4454472 w 7036051"/>
              <a:gd name="connsiteY69" fmla="*/ 5391442 h 5492212"/>
              <a:gd name="connsiteX70" fmla="*/ 4317219 w 7036051"/>
              <a:gd name="connsiteY70" fmla="*/ 5411554 h 5492212"/>
              <a:gd name="connsiteX71" fmla="*/ 4298346 w 7036051"/>
              <a:gd name="connsiteY71" fmla="*/ 5416146 h 5492212"/>
              <a:gd name="connsiteX72" fmla="*/ 4298228 w 7036051"/>
              <a:gd name="connsiteY72" fmla="*/ 5417983 h 5492212"/>
              <a:gd name="connsiteX73" fmla="*/ 4295233 w 7036051"/>
              <a:gd name="connsiteY73" fmla="*/ 5418735 h 5492212"/>
              <a:gd name="connsiteX74" fmla="*/ 4292799 w 7036051"/>
              <a:gd name="connsiteY74" fmla="*/ 5417494 h 5492212"/>
              <a:gd name="connsiteX75" fmla="*/ 4289225 w 7036051"/>
              <a:gd name="connsiteY75" fmla="*/ 5418364 h 5492212"/>
              <a:gd name="connsiteX76" fmla="*/ 4279515 w 7036051"/>
              <a:gd name="connsiteY76" fmla="*/ 5420247 h 5492212"/>
              <a:gd name="connsiteX77" fmla="*/ 4275872 w 7036051"/>
              <a:gd name="connsiteY77" fmla="*/ 5423890 h 5492212"/>
              <a:gd name="connsiteX78" fmla="*/ 4227055 w 7036051"/>
              <a:gd name="connsiteY78" fmla="*/ 5427466 h 5492212"/>
              <a:gd name="connsiteX79" fmla="*/ 4213123 w 7036051"/>
              <a:gd name="connsiteY79" fmla="*/ 5433155 h 5492212"/>
              <a:gd name="connsiteX80" fmla="*/ 4175436 w 7036051"/>
              <a:gd name="connsiteY80" fmla="*/ 5434156 h 5492212"/>
              <a:gd name="connsiteX81" fmla="*/ 4132856 w 7036051"/>
              <a:gd name="connsiteY81" fmla="*/ 5439937 h 5492212"/>
              <a:gd name="connsiteX82" fmla="*/ 4102333 w 7036051"/>
              <a:gd name="connsiteY82" fmla="*/ 5447021 h 5492212"/>
              <a:gd name="connsiteX83" fmla="*/ 4022159 w 7036051"/>
              <a:gd name="connsiteY83" fmla="*/ 5449566 h 5492212"/>
              <a:gd name="connsiteX84" fmla="*/ 3888224 w 7036051"/>
              <a:gd name="connsiteY84" fmla="*/ 5447312 h 5492212"/>
              <a:gd name="connsiteX85" fmla="*/ 3860026 w 7036051"/>
              <a:gd name="connsiteY85" fmla="*/ 5448274 h 5492212"/>
              <a:gd name="connsiteX86" fmla="*/ 3832796 w 7036051"/>
              <a:gd name="connsiteY86" fmla="*/ 5461349 h 5492212"/>
              <a:gd name="connsiteX87" fmla="*/ 3817485 w 7036051"/>
              <a:gd name="connsiteY87" fmla="*/ 5462797 h 5492212"/>
              <a:gd name="connsiteX88" fmla="*/ 3813676 w 7036051"/>
              <a:gd name="connsiteY88" fmla="*/ 5464379 h 5492212"/>
              <a:gd name="connsiteX89" fmla="*/ 3791563 w 7036051"/>
              <a:gd name="connsiteY89" fmla="*/ 5472259 h 5492212"/>
              <a:gd name="connsiteX90" fmla="*/ 3737858 w 7036051"/>
              <a:gd name="connsiteY90" fmla="*/ 5459331 h 5492212"/>
              <a:gd name="connsiteX91" fmla="*/ 3697716 w 7036051"/>
              <a:gd name="connsiteY91" fmla="*/ 5455539 h 5492212"/>
              <a:gd name="connsiteX92" fmla="*/ 3694487 w 7036051"/>
              <a:gd name="connsiteY92" fmla="*/ 5457193 h 5492212"/>
              <a:gd name="connsiteX93" fmla="*/ 3691779 w 7036051"/>
              <a:gd name="connsiteY93" fmla="*/ 5461582 h 5492212"/>
              <a:gd name="connsiteX94" fmla="*/ 3684442 w 7036051"/>
              <a:gd name="connsiteY94" fmla="*/ 5463086 h 5492212"/>
              <a:gd name="connsiteX95" fmla="*/ 3677129 w 7036051"/>
              <a:gd name="connsiteY95" fmla="*/ 5467898 h 5492212"/>
              <a:gd name="connsiteX96" fmla="*/ 3438897 w 7036051"/>
              <a:gd name="connsiteY96" fmla="*/ 5462195 h 5492212"/>
              <a:gd name="connsiteX97" fmla="*/ 3389756 w 7036051"/>
              <a:gd name="connsiteY97" fmla="*/ 5444428 h 5492212"/>
              <a:gd name="connsiteX98" fmla="*/ 3316666 w 7036051"/>
              <a:gd name="connsiteY98" fmla="*/ 5450736 h 5492212"/>
              <a:gd name="connsiteX99" fmla="*/ 3271894 w 7036051"/>
              <a:gd name="connsiteY99" fmla="*/ 5445907 h 5492212"/>
              <a:gd name="connsiteX100" fmla="*/ 3265228 w 7036051"/>
              <a:gd name="connsiteY100" fmla="*/ 5450024 h 5492212"/>
              <a:gd name="connsiteX101" fmla="*/ 3204017 w 7036051"/>
              <a:gd name="connsiteY101" fmla="*/ 5424552 h 5492212"/>
              <a:gd name="connsiteX102" fmla="*/ 3112867 w 7036051"/>
              <a:gd name="connsiteY102" fmla="*/ 5425473 h 5492212"/>
              <a:gd name="connsiteX103" fmla="*/ 3043809 w 7036051"/>
              <a:gd name="connsiteY103" fmla="*/ 5432293 h 5492212"/>
              <a:gd name="connsiteX104" fmla="*/ 3005211 w 7036051"/>
              <a:gd name="connsiteY104" fmla="*/ 5433472 h 5492212"/>
              <a:gd name="connsiteX105" fmla="*/ 2976986 w 7036051"/>
              <a:gd name="connsiteY105" fmla="*/ 5437264 h 5492212"/>
              <a:gd name="connsiteX106" fmla="*/ 2905879 w 7036051"/>
              <a:gd name="connsiteY106" fmla="*/ 5431128 h 5492212"/>
              <a:gd name="connsiteX107" fmla="*/ 2788318 w 7036051"/>
              <a:gd name="connsiteY107" fmla="*/ 5414358 h 5492212"/>
              <a:gd name="connsiteX108" fmla="*/ 2653590 w 7036051"/>
              <a:gd name="connsiteY108" fmla="*/ 5410111 h 5492212"/>
              <a:gd name="connsiteX109" fmla="*/ 2598481 w 7036051"/>
              <a:gd name="connsiteY109" fmla="*/ 5412114 h 5492212"/>
              <a:gd name="connsiteX110" fmla="*/ 2333897 w 7036051"/>
              <a:gd name="connsiteY110" fmla="*/ 5408505 h 5492212"/>
              <a:gd name="connsiteX111" fmla="*/ 2271841 w 7036051"/>
              <a:gd name="connsiteY111" fmla="*/ 5396433 h 5492212"/>
              <a:gd name="connsiteX112" fmla="*/ 2143705 w 7036051"/>
              <a:gd name="connsiteY112" fmla="*/ 5345095 h 5492212"/>
              <a:gd name="connsiteX113" fmla="*/ 1986408 w 7036051"/>
              <a:gd name="connsiteY113" fmla="*/ 5335524 h 5492212"/>
              <a:gd name="connsiteX114" fmla="*/ 1975333 w 7036051"/>
              <a:gd name="connsiteY114" fmla="*/ 5325099 h 5492212"/>
              <a:gd name="connsiteX115" fmla="*/ 1972441 w 7036051"/>
              <a:gd name="connsiteY115" fmla="*/ 5323775 h 5492212"/>
              <a:gd name="connsiteX116" fmla="*/ 1971497 w 7036051"/>
              <a:gd name="connsiteY116" fmla="*/ 5324412 h 5492212"/>
              <a:gd name="connsiteX117" fmla="*/ 1956886 w 7036051"/>
              <a:gd name="connsiteY117" fmla="*/ 5327069 h 5492212"/>
              <a:gd name="connsiteX118" fmla="*/ 1924833 w 7036051"/>
              <a:gd name="connsiteY118" fmla="*/ 5344911 h 5492212"/>
              <a:gd name="connsiteX119" fmla="*/ 1885856 w 7036051"/>
              <a:gd name="connsiteY119" fmla="*/ 5367299 h 5492212"/>
              <a:gd name="connsiteX120" fmla="*/ 1855937 w 7036051"/>
              <a:gd name="connsiteY120" fmla="*/ 5372820 h 5492212"/>
              <a:gd name="connsiteX121" fmla="*/ 1784500 w 7036051"/>
              <a:gd name="connsiteY121" fmla="*/ 5395926 h 5492212"/>
              <a:gd name="connsiteX122" fmla="*/ 1737998 w 7036051"/>
              <a:gd name="connsiteY122" fmla="*/ 5407426 h 5492212"/>
              <a:gd name="connsiteX123" fmla="*/ 1736716 w 7036051"/>
              <a:gd name="connsiteY123" fmla="*/ 5407939 h 5492212"/>
              <a:gd name="connsiteX124" fmla="*/ 1726742 w 7036051"/>
              <a:gd name="connsiteY124" fmla="*/ 5405934 h 5492212"/>
              <a:gd name="connsiteX125" fmla="*/ 1726849 w 7036051"/>
              <a:gd name="connsiteY125" fmla="*/ 5401221 h 5492212"/>
              <a:gd name="connsiteX126" fmla="*/ 1718134 w 7036051"/>
              <a:gd name="connsiteY126" fmla="*/ 5398128 h 5492212"/>
              <a:gd name="connsiteX127" fmla="*/ 1701063 w 7036051"/>
              <a:gd name="connsiteY127" fmla="*/ 5400545 h 5492212"/>
              <a:gd name="connsiteX128" fmla="*/ 1694634 w 7036051"/>
              <a:gd name="connsiteY128" fmla="*/ 5398728 h 5492212"/>
              <a:gd name="connsiteX129" fmla="*/ 1692270 w 7036051"/>
              <a:gd name="connsiteY129" fmla="*/ 5399053 h 5492212"/>
              <a:gd name="connsiteX130" fmla="*/ 1686657 w 7036051"/>
              <a:gd name="connsiteY130" fmla="*/ 5399247 h 5492212"/>
              <a:gd name="connsiteX131" fmla="*/ 1687479 w 7036051"/>
              <a:gd name="connsiteY131" fmla="*/ 5402165 h 5492212"/>
              <a:gd name="connsiteX132" fmla="*/ 1680969 w 7036051"/>
              <a:gd name="connsiteY132" fmla="*/ 5407963 h 5492212"/>
              <a:gd name="connsiteX133" fmla="*/ 1648682 w 7036051"/>
              <a:gd name="connsiteY133" fmla="*/ 5407558 h 5492212"/>
              <a:gd name="connsiteX134" fmla="*/ 1646819 w 7036051"/>
              <a:gd name="connsiteY134" fmla="*/ 5404306 h 5492212"/>
              <a:gd name="connsiteX135" fmla="*/ 1642743 w 7036051"/>
              <a:gd name="connsiteY135" fmla="*/ 5403927 h 5492212"/>
              <a:gd name="connsiteX136" fmla="*/ 1639788 w 7036051"/>
              <a:gd name="connsiteY136" fmla="*/ 5407135 h 5492212"/>
              <a:gd name="connsiteX137" fmla="*/ 1585803 w 7036051"/>
              <a:gd name="connsiteY137" fmla="*/ 5416574 h 5492212"/>
              <a:gd name="connsiteX138" fmla="*/ 1513331 w 7036051"/>
              <a:gd name="connsiteY138" fmla="*/ 5423805 h 5492212"/>
              <a:gd name="connsiteX139" fmla="*/ 1460734 w 7036051"/>
              <a:gd name="connsiteY139" fmla="*/ 5411778 h 5492212"/>
              <a:gd name="connsiteX140" fmla="*/ 1456045 w 7036051"/>
              <a:gd name="connsiteY140" fmla="*/ 5414928 h 5492212"/>
              <a:gd name="connsiteX141" fmla="*/ 1419653 w 7036051"/>
              <a:gd name="connsiteY141" fmla="*/ 5415060 h 5492212"/>
              <a:gd name="connsiteX142" fmla="*/ 1292605 w 7036051"/>
              <a:gd name="connsiteY142" fmla="*/ 5394671 h 5492212"/>
              <a:gd name="connsiteX143" fmla="*/ 1221477 w 7036051"/>
              <a:gd name="connsiteY143" fmla="*/ 5395509 h 5492212"/>
              <a:gd name="connsiteX144" fmla="*/ 1196159 w 7036051"/>
              <a:gd name="connsiteY144" fmla="*/ 5399169 h 5492212"/>
              <a:gd name="connsiteX145" fmla="*/ 1153748 w 7036051"/>
              <a:gd name="connsiteY145" fmla="*/ 5405093 h 5492212"/>
              <a:gd name="connsiteX146" fmla="*/ 1121874 w 7036051"/>
              <a:gd name="connsiteY146" fmla="*/ 5417803 h 5492212"/>
              <a:gd name="connsiteX147" fmla="*/ 1086481 w 7036051"/>
              <a:gd name="connsiteY147" fmla="*/ 5419474 h 5492212"/>
              <a:gd name="connsiteX148" fmla="*/ 1078485 w 7036051"/>
              <a:gd name="connsiteY148" fmla="*/ 5409150 h 5492212"/>
              <a:gd name="connsiteX149" fmla="*/ 1040550 w 7036051"/>
              <a:gd name="connsiteY149" fmla="*/ 5414415 h 5492212"/>
              <a:gd name="connsiteX150" fmla="*/ 982981 w 7036051"/>
              <a:gd name="connsiteY150" fmla="*/ 5423575 h 5492212"/>
              <a:gd name="connsiteX151" fmla="*/ 949836 w 7036051"/>
              <a:gd name="connsiteY151" fmla="*/ 5426093 h 5492212"/>
              <a:gd name="connsiteX152" fmla="*/ 859237 w 7036051"/>
              <a:gd name="connsiteY152" fmla="*/ 5435973 h 5492212"/>
              <a:gd name="connsiteX153" fmla="*/ 768445 w 7036051"/>
              <a:gd name="connsiteY153" fmla="*/ 5448159 h 5492212"/>
              <a:gd name="connsiteX154" fmla="*/ 714393 w 7036051"/>
              <a:gd name="connsiteY154" fmla="*/ 5468302 h 5492212"/>
              <a:gd name="connsiteX155" fmla="*/ 639791 w 7036051"/>
              <a:gd name="connsiteY155" fmla="*/ 5476924 h 5492212"/>
              <a:gd name="connsiteX156" fmla="*/ 627266 w 7036051"/>
              <a:gd name="connsiteY156" fmla="*/ 5480260 h 5492212"/>
              <a:gd name="connsiteX157" fmla="*/ 609977 w 7036051"/>
              <a:gd name="connsiteY157" fmla="*/ 5478891 h 5492212"/>
              <a:gd name="connsiteX158" fmla="*/ 540688 w 7036051"/>
              <a:gd name="connsiteY158" fmla="*/ 5472807 h 5492212"/>
              <a:gd name="connsiteX159" fmla="*/ 486194 w 7036051"/>
              <a:gd name="connsiteY159" fmla="*/ 5462661 h 5492212"/>
              <a:gd name="connsiteX160" fmla="*/ 418164 w 7036051"/>
              <a:gd name="connsiteY160" fmla="*/ 5472485 h 5492212"/>
              <a:gd name="connsiteX161" fmla="*/ 376724 w 7036051"/>
              <a:gd name="connsiteY161" fmla="*/ 5470967 h 5492212"/>
              <a:gd name="connsiteX162" fmla="*/ 308908 w 7036051"/>
              <a:gd name="connsiteY162" fmla="*/ 5457025 h 5492212"/>
              <a:gd name="connsiteX163" fmla="*/ 219416 w 7036051"/>
              <a:gd name="connsiteY163" fmla="*/ 5463995 h 5492212"/>
              <a:gd name="connsiteX164" fmla="*/ 200977 w 7036051"/>
              <a:gd name="connsiteY164" fmla="*/ 5480608 h 5492212"/>
              <a:gd name="connsiteX165" fmla="*/ 176226 w 7036051"/>
              <a:gd name="connsiteY165" fmla="*/ 5491022 h 5492212"/>
              <a:gd name="connsiteX166" fmla="*/ 165702 w 7036051"/>
              <a:gd name="connsiteY166" fmla="*/ 5468604 h 5492212"/>
              <a:gd name="connsiteX167" fmla="*/ 88282 w 7036051"/>
              <a:gd name="connsiteY167" fmla="*/ 5453658 h 5492212"/>
              <a:gd name="connsiteX168" fmla="*/ 49602 w 7036051"/>
              <a:gd name="connsiteY168" fmla="*/ 5448762 h 5492212"/>
              <a:gd name="connsiteX169" fmla="*/ 22844 w 7036051"/>
              <a:gd name="connsiteY169" fmla="*/ 5450459 h 5492212"/>
              <a:gd name="connsiteX170" fmla="*/ 0 w 7036051"/>
              <a:gd name="connsiteY170" fmla="*/ 5447653 h 549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7036051" h="5492212">
                <a:moveTo>
                  <a:pt x="0" y="0"/>
                </a:moveTo>
                <a:lnTo>
                  <a:pt x="7036051" y="0"/>
                </a:lnTo>
                <a:lnTo>
                  <a:pt x="7036051" y="5163846"/>
                </a:lnTo>
                <a:lnTo>
                  <a:pt x="7012593" y="5176898"/>
                </a:lnTo>
                <a:cubicBezTo>
                  <a:pt x="7010768" y="5193373"/>
                  <a:pt x="6968133" y="5178026"/>
                  <a:pt x="6958601" y="5204359"/>
                </a:cubicBezTo>
                <a:cubicBezTo>
                  <a:pt x="6956255" y="5203750"/>
                  <a:pt x="6953771" y="5203373"/>
                  <a:pt x="6951226" y="5203241"/>
                </a:cubicBezTo>
                <a:cubicBezTo>
                  <a:pt x="6936441" y="5202478"/>
                  <a:pt x="6922846" y="5209982"/>
                  <a:pt x="6920864" y="5220003"/>
                </a:cubicBezTo>
                <a:cubicBezTo>
                  <a:pt x="6902003" y="5258795"/>
                  <a:pt x="6863469" y="5243876"/>
                  <a:pt x="6834841" y="5266115"/>
                </a:cubicBezTo>
                <a:cubicBezTo>
                  <a:pt x="6800315" y="5289373"/>
                  <a:pt x="6805780" y="5289922"/>
                  <a:pt x="6777937" y="5332502"/>
                </a:cubicBezTo>
                <a:cubicBezTo>
                  <a:pt x="6765321" y="5328518"/>
                  <a:pt x="6759096" y="5331534"/>
                  <a:pt x="6752874" y="5340428"/>
                </a:cubicBezTo>
                <a:cubicBezTo>
                  <a:pt x="6735526" y="5351218"/>
                  <a:pt x="6717730" y="5333264"/>
                  <a:pt x="6711115" y="5353924"/>
                </a:cubicBezTo>
                <a:cubicBezTo>
                  <a:pt x="6709352" y="5351156"/>
                  <a:pt x="6706090" y="5350761"/>
                  <a:pt x="6702149" y="5351500"/>
                </a:cubicBezTo>
                <a:lnTo>
                  <a:pt x="6698458" y="5352743"/>
                </a:lnTo>
                <a:lnTo>
                  <a:pt x="6698049" y="5352570"/>
                </a:lnTo>
                <a:lnTo>
                  <a:pt x="6697297" y="5353134"/>
                </a:lnTo>
                <a:lnTo>
                  <a:pt x="6689118" y="5355890"/>
                </a:lnTo>
                <a:cubicBezTo>
                  <a:pt x="6680171" y="5359440"/>
                  <a:pt x="6671805" y="5362584"/>
                  <a:pt x="6670605" y="5355427"/>
                </a:cubicBezTo>
                <a:cubicBezTo>
                  <a:pt x="6665330" y="5354991"/>
                  <a:pt x="6661976" y="5355734"/>
                  <a:pt x="6659606" y="5357084"/>
                </a:cubicBezTo>
                <a:cubicBezTo>
                  <a:pt x="6654864" y="5359782"/>
                  <a:pt x="6654050" y="5364908"/>
                  <a:pt x="6649636" y="5367869"/>
                </a:cubicBezTo>
                <a:lnTo>
                  <a:pt x="6642159" y="5369506"/>
                </a:lnTo>
                <a:lnTo>
                  <a:pt x="6640764" y="5370991"/>
                </a:lnTo>
                <a:lnTo>
                  <a:pt x="6636665" y="5374002"/>
                </a:lnTo>
                <a:lnTo>
                  <a:pt x="6641287" y="5376181"/>
                </a:lnTo>
                <a:cubicBezTo>
                  <a:pt x="6646080" y="5377976"/>
                  <a:pt x="6597903" y="5386514"/>
                  <a:pt x="6591018" y="5390981"/>
                </a:cubicBezTo>
                <a:lnTo>
                  <a:pt x="6548326" y="5403583"/>
                </a:lnTo>
                <a:lnTo>
                  <a:pt x="6472868" y="5394733"/>
                </a:lnTo>
                <a:cubicBezTo>
                  <a:pt x="6457699" y="5415896"/>
                  <a:pt x="6417760" y="5410703"/>
                  <a:pt x="6401194" y="5422870"/>
                </a:cubicBezTo>
                <a:lnTo>
                  <a:pt x="6381961" y="5422940"/>
                </a:lnTo>
                <a:lnTo>
                  <a:pt x="6363834" y="5417751"/>
                </a:lnTo>
                <a:lnTo>
                  <a:pt x="6363997" y="5415912"/>
                </a:lnTo>
                <a:cubicBezTo>
                  <a:pt x="6363602" y="5414702"/>
                  <a:pt x="6362617" y="5414594"/>
                  <a:pt x="6361124" y="5415066"/>
                </a:cubicBezTo>
                <a:lnTo>
                  <a:pt x="6358507" y="5416224"/>
                </a:lnTo>
                <a:lnTo>
                  <a:pt x="6355073" y="5415242"/>
                </a:lnTo>
                <a:lnTo>
                  <a:pt x="6345676" y="5413049"/>
                </a:lnTo>
                <a:lnTo>
                  <a:pt x="6342596" y="5409297"/>
                </a:lnTo>
                <a:cubicBezTo>
                  <a:pt x="6333502" y="5403420"/>
                  <a:pt x="6312379" y="5410664"/>
                  <a:pt x="6305742" y="5401622"/>
                </a:cubicBezTo>
                <a:lnTo>
                  <a:pt x="6294445" y="5404149"/>
                </a:lnTo>
                <a:lnTo>
                  <a:pt x="6281414" y="5398024"/>
                </a:lnTo>
                <a:cubicBezTo>
                  <a:pt x="6269392" y="5392983"/>
                  <a:pt x="6257013" y="5390092"/>
                  <a:pt x="6243972" y="5395807"/>
                </a:cubicBezTo>
                <a:cubicBezTo>
                  <a:pt x="6248312" y="5382942"/>
                  <a:pt x="6211634" y="5399629"/>
                  <a:pt x="6202379" y="5388661"/>
                </a:cubicBezTo>
                <a:cubicBezTo>
                  <a:pt x="6196568" y="5379556"/>
                  <a:pt x="6184084" y="5382499"/>
                  <a:pt x="6173010" y="5380606"/>
                </a:cubicBezTo>
                <a:cubicBezTo>
                  <a:pt x="6162384" y="5372079"/>
                  <a:pt x="6109972" y="5371285"/>
                  <a:pt x="6093421" y="5375473"/>
                </a:cubicBezTo>
                <a:cubicBezTo>
                  <a:pt x="6048943" y="5392971"/>
                  <a:pt x="5995413" y="5360396"/>
                  <a:pt x="5959474" y="5373386"/>
                </a:cubicBezTo>
                <a:cubicBezTo>
                  <a:pt x="5949048" y="5374123"/>
                  <a:pt x="5939860" y="5373301"/>
                  <a:pt x="5931492" y="5371513"/>
                </a:cubicBezTo>
                <a:lnTo>
                  <a:pt x="5909558" y="5364228"/>
                </a:lnTo>
                <a:lnTo>
                  <a:pt x="5906319" y="5357590"/>
                </a:lnTo>
                <a:lnTo>
                  <a:pt x="5891268" y="5355650"/>
                </a:lnTo>
                <a:lnTo>
                  <a:pt x="5887711" y="5353947"/>
                </a:lnTo>
                <a:cubicBezTo>
                  <a:pt x="5880924" y="5350671"/>
                  <a:pt x="5874113" y="5347614"/>
                  <a:pt x="5866852" y="5345374"/>
                </a:cubicBezTo>
                <a:cubicBezTo>
                  <a:pt x="5859911" y="5373405"/>
                  <a:pt x="5803959" y="5330929"/>
                  <a:pt x="5811310" y="5356530"/>
                </a:cubicBezTo>
                <a:cubicBezTo>
                  <a:pt x="5780489" y="5350949"/>
                  <a:pt x="5782784" y="5364359"/>
                  <a:pt x="5770689" y="5359014"/>
                </a:cubicBezTo>
                <a:lnTo>
                  <a:pt x="5767719" y="5357260"/>
                </a:lnTo>
                <a:lnTo>
                  <a:pt x="5765688" y="5352793"/>
                </a:lnTo>
                <a:lnTo>
                  <a:pt x="5758598" y="5351053"/>
                </a:lnTo>
                <a:lnTo>
                  <a:pt x="5752036" y="5346019"/>
                </a:lnTo>
                <a:cubicBezTo>
                  <a:pt x="5676031" y="5353035"/>
                  <a:pt x="5573285" y="5304575"/>
                  <a:pt x="5503590" y="5325537"/>
                </a:cubicBezTo>
                <a:lnTo>
                  <a:pt x="5389848" y="5351472"/>
                </a:lnTo>
                <a:cubicBezTo>
                  <a:pt x="5378275" y="5360535"/>
                  <a:pt x="5357949" y="5362044"/>
                  <a:pt x="5344450" y="5354840"/>
                </a:cubicBezTo>
                <a:cubicBezTo>
                  <a:pt x="5342129" y="5353601"/>
                  <a:pt x="5340101" y="5352144"/>
                  <a:pt x="5338428" y="5350516"/>
                </a:cubicBezTo>
                <a:cubicBezTo>
                  <a:pt x="5303858" y="5372450"/>
                  <a:pt x="5291134" y="5358414"/>
                  <a:pt x="5273489" y="5373945"/>
                </a:cubicBezTo>
                <a:cubicBezTo>
                  <a:pt x="5228455" y="5376430"/>
                  <a:pt x="5198895" y="5356533"/>
                  <a:pt x="5182701" y="5370075"/>
                </a:cubicBezTo>
                <a:cubicBezTo>
                  <a:pt x="5161004" y="5366959"/>
                  <a:pt x="5136154" y="5346791"/>
                  <a:pt x="5114856" y="5361037"/>
                </a:cubicBezTo>
                <a:cubicBezTo>
                  <a:pt x="5116518" y="5347803"/>
                  <a:pt x="5086668" y="5368445"/>
                  <a:pt x="5076532" y="5358612"/>
                </a:cubicBezTo>
                <a:cubicBezTo>
                  <a:pt x="5069788" y="5350240"/>
                  <a:pt x="5059157" y="5354551"/>
                  <a:pt x="5048954" y="5353915"/>
                </a:cubicBezTo>
                <a:cubicBezTo>
                  <a:pt x="5038015" y="5346654"/>
                  <a:pt x="4991132" y="5351733"/>
                  <a:pt x="4977087" y="5357736"/>
                </a:cubicBezTo>
                <a:cubicBezTo>
                  <a:pt x="4940420" y="5380054"/>
                  <a:pt x="4887089" y="5353763"/>
                  <a:pt x="4857261" y="5370659"/>
                </a:cubicBezTo>
                <a:cubicBezTo>
                  <a:pt x="4820568" y="5378246"/>
                  <a:pt x="4797284" y="5358899"/>
                  <a:pt x="4769845" y="5353264"/>
                </a:cubicBezTo>
                <a:cubicBezTo>
                  <a:pt x="4768462" y="5381819"/>
                  <a:pt x="4711275" y="5345988"/>
                  <a:pt x="4722220" y="5370534"/>
                </a:cubicBezTo>
                <a:cubicBezTo>
                  <a:pt x="4684293" y="5367762"/>
                  <a:pt x="4704662" y="5391854"/>
                  <a:pt x="4667552" y="5366753"/>
                </a:cubicBezTo>
                <a:cubicBezTo>
                  <a:pt x="4600967" y="5382212"/>
                  <a:pt x="4513038" y="5362869"/>
                  <a:pt x="4454472" y="5391442"/>
                </a:cubicBezTo>
                <a:lnTo>
                  <a:pt x="4317219" y="5411554"/>
                </a:lnTo>
                <a:lnTo>
                  <a:pt x="4298346" y="5416146"/>
                </a:lnTo>
                <a:cubicBezTo>
                  <a:pt x="4298306" y="5416758"/>
                  <a:pt x="4298267" y="5417371"/>
                  <a:pt x="4298228" y="5417983"/>
                </a:cubicBezTo>
                <a:cubicBezTo>
                  <a:pt x="4297649" y="5419178"/>
                  <a:pt x="4296651" y="5419253"/>
                  <a:pt x="4295233" y="5418735"/>
                </a:cubicBezTo>
                <a:lnTo>
                  <a:pt x="4292799" y="5417494"/>
                </a:lnTo>
                <a:lnTo>
                  <a:pt x="4289225" y="5418364"/>
                </a:lnTo>
                <a:lnTo>
                  <a:pt x="4279515" y="5420247"/>
                </a:lnTo>
                <a:lnTo>
                  <a:pt x="4275872" y="5423890"/>
                </a:lnTo>
                <a:lnTo>
                  <a:pt x="4227055" y="5427466"/>
                </a:lnTo>
                <a:lnTo>
                  <a:pt x="4213123" y="5433155"/>
                </a:lnTo>
                <a:cubicBezTo>
                  <a:pt x="4200364" y="5437794"/>
                  <a:pt x="4187574" y="5440279"/>
                  <a:pt x="4175436" y="5434156"/>
                </a:cubicBezTo>
                <a:cubicBezTo>
                  <a:pt x="4177805" y="5447129"/>
                  <a:pt x="4143760" y="5429295"/>
                  <a:pt x="4132856" y="5439937"/>
                </a:cubicBezTo>
                <a:cubicBezTo>
                  <a:pt x="4125673" y="5448831"/>
                  <a:pt x="4113669" y="5445492"/>
                  <a:pt x="4102333" y="5447021"/>
                </a:cubicBezTo>
                <a:cubicBezTo>
                  <a:pt x="4090434" y="5455185"/>
                  <a:pt x="4038031" y="5454280"/>
                  <a:pt x="4022159" y="5449566"/>
                </a:cubicBezTo>
                <a:cubicBezTo>
                  <a:pt x="3980455" y="5430671"/>
                  <a:pt x="3922096" y="5461433"/>
                  <a:pt x="3888224" y="5447312"/>
                </a:cubicBezTo>
                <a:cubicBezTo>
                  <a:pt x="3877937" y="5446239"/>
                  <a:pt x="3868647" y="5446763"/>
                  <a:pt x="3860026" y="5448274"/>
                </a:cubicBezTo>
                <a:lnTo>
                  <a:pt x="3832796" y="5461349"/>
                </a:lnTo>
                <a:lnTo>
                  <a:pt x="3817485" y="5462797"/>
                </a:lnTo>
                <a:lnTo>
                  <a:pt x="3813676" y="5464379"/>
                </a:lnTo>
                <a:cubicBezTo>
                  <a:pt x="3806407" y="5467429"/>
                  <a:pt x="3799147" y="5470257"/>
                  <a:pt x="3791563" y="5472259"/>
                </a:cubicBezTo>
                <a:cubicBezTo>
                  <a:pt x="3788910" y="5444072"/>
                  <a:pt x="3726624" y="5484631"/>
                  <a:pt x="3737858" y="5459331"/>
                </a:cubicBezTo>
                <a:cubicBezTo>
                  <a:pt x="3706262" y="5463900"/>
                  <a:pt x="3710598" y="5450598"/>
                  <a:pt x="3697716" y="5455539"/>
                </a:cubicBezTo>
                <a:lnTo>
                  <a:pt x="3694487" y="5457193"/>
                </a:lnTo>
                <a:lnTo>
                  <a:pt x="3691779" y="5461582"/>
                </a:lnTo>
                <a:lnTo>
                  <a:pt x="3684442" y="5463086"/>
                </a:lnTo>
                <a:lnTo>
                  <a:pt x="3677129" y="5467898"/>
                </a:lnTo>
                <a:cubicBezTo>
                  <a:pt x="3602381" y="5458439"/>
                  <a:pt x="3505226" y="5485361"/>
                  <a:pt x="3438897" y="5462195"/>
                </a:cubicBezTo>
                <a:lnTo>
                  <a:pt x="3389756" y="5444428"/>
                </a:lnTo>
                <a:cubicBezTo>
                  <a:pt x="3364455" y="5437704"/>
                  <a:pt x="3342081" y="5466704"/>
                  <a:pt x="3316666" y="5450736"/>
                </a:cubicBezTo>
                <a:cubicBezTo>
                  <a:pt x="3306503" y="5441319"/>
                  <a:pt x="3286457" y="5439158"/>
                  <a:pt x="3271894" y="5445907"/>
                </a:cubicBezTo>
                <a:cubicBezTo>
                  <a:pt x="3269388" y="5447068"/>
                  <a:pt x="3267143" y="5448455"/>
                  <a:pt x="3265228" y="5450024"/>
                </a:cubicBezTo>
                <a:cubicBezTo>
                  <a:pt x="3234084" y="5427025"/>
                  <a:pt x="3219254" y="5440615"/>
                  <a:pt x="3204017" y="5424552"/>
                </a:cubicBezTo>
                <a:cubicBezTo>
                  <a:pt x="3159473" y="5420614"/>
                  <a:pt x="3126956" y="5439505"/>
                  <a:pt x="3112867" y="5425473"/>
                </a:cubicBezTo>
                <a:cubicBezTo>
                  <a:pt x="3090747" y="5427880"/>
                  <a:pt x="3062886" y="5447193"/>
                  <a:pt x="3043809" y="5432293"/>
                </a:cubicBezTo>
                <a:cubicBezTo>
                  <a:pt x="3043452" y="5445549"/>
                  <a:pt x="3016821" y="5423991"/>
                  <a:pt x="3005211" y="5433472"/>
                </a:cubicBezTo>
                <a:cubicBezTo>
                  <a:pt x="2997207" y="5441605"/>
                  <a:pt x="2987260" y="5436961"/>
                  <a:pt x="2976986" y="5437264"/>
                </a:cubicBezTo>
                <a:cubicBezTo>
                  <a:pt x="2964968" y="5444153"/>
                  <a:pt x="2918975" y="5437570"/>
                  <a:pt x="2905879" y="5431128"/>
                </a:cubicBezTo>
                <a:cubicBezTo>
                  <a:pt x="2872703" y="5407678"/>
                  <a:pt x="2815496" y="5432178"/>
                  <a:pt x="2788318" y="5414358"/>
                </a:cubicBezTo>
                <a:cubicBezTo>
                  <a:pt x="2746271" y="5410854"/>
                  <a:pt x="2685231" y="5410484"/>
                  <a:pt x="2653590" y="5410111"/>
                </a:cubicBezTo>
                <a:cubicBezTo>
                  <a:pt x="2615334" y="5411650"/>
                  <a:pt x="2639324" y="5388277"/>
                  <a:pt x="2598481" y="5412114"/>
                </a:cubicBezTo>
                <a:cubicBezTo>
                  <a:pt x="2534415" y="5394537"/>
                  <a:pt x="2387966" y="5438902"/>
                  <a:pt x="2333897" y="5408505"/>
                </a:cubicBezTo>
                <a:cubicBezTo>
                  <a:pt x="2279458" y="5405891"/>
                  <a:pt x="2312839" y="5402348"/>
                  <a:pt x="2271841" y="5396433"/>
                </a:cubicBezTo>
                <a:cubicBezTo>
                  <a:pt x="2263465" y="5363868"/>
                  <a:pt x="2168184" y="5361433"/>
                  <a:pt x="2143705" y="5345095"/>
                </a:cubicBezTo>
                <a:cubicBezTo>
                  <a:pt x="2087043" y="5343333"/>
                  <a:pt x="2041689" y="5319742"/>
                  <a:pt x="1986408" y="5335524"/>
                </a:cubicBezTo>
                <a:cubicBezTo>
                  <a:pt x="1983594" y="5331315"/>
                  <a:pt x="1979798" y="5327915"/>
                  <a:pt x="1975333" y="5325099"/>
                </a:cubicBezTo>
                <a:lnTo>
                  <a:pt x="1972441" y="5323775"/>
                </a:lnTo>
                <a:lnTo>
                  <a:pt x="1971497" y="5324412"/>
                </a:lnTo>
                <a:cubicBezTo>
                  <a:pt x="1967825" y="5325937"/>
                  <a:pt x="1963255" y="5326871"/>
                  <a:pt x="1956886" y="5327069"/>
                </a:cubicBezTo>
                <a:cubicBezTo>
                  <a:pt x="1957692" y="5357103"/>
                  <a:pt x="1944755" y="5337483"/>
                  <a:pt x="1924833" y="5344911"/>
                </a:cubicBezTo>
                <a:cubicBezTo>
                  <a:pt x="1907350" y="5349449"/>
                  <a:pt x="1899872" y="5360515"/>
                  <a:pt x="1885856" y="5367299"/>
                </a:cubicBezTo>
                <a:cubicBezTo>
                  <a:pt x="1874373" y="5371950"/>
                  <a:pt x="1870677" y="5363227"/>
                  <a:pt x="1855937" y="5372820"/>
                </a:cubicBezTo>
                <a:cubicBezTo>
                  <a:pt x="1826799" y="5367486"/>
                  <a:pt x="1805938" y="5389998"/>
                  <a:pt x="1784500" y="5395926"/>
                </a:cubicBezTo>
                <a:cubicBezTo>
                  <a:pt x="1777473" y="5395836"/>
                  <a:pt x="1756895" y="5401012"/>
                  <a:pt x="1737998" y="5407426"/>
                </a:cubicBezTo>
                <a:lnTo>
                  <a:pt x="1736716" y="5407939"/>
                </a:lnTo>
                <a:lnTo>
                  <a:pt x="1726742" y="5405934"/>
                </a:lnTo>
                <a:cubicBezTo>
                  <a:pt x="1724249" y="5404894"/>
                  <a:pt x="1723700" y="5403454"/>
                  <a:pt x="1726849" y="5401221"/>
                </a:cubicBezTo>
                <a:cubicBezTo>
                  <a:pt x="1723886" y="5399045"/>
                  <a:pt x="1720993" y="5398236"/>
                  <a:pt x="1718134" y="5398128"/>
                </a:cubicBezTo>
                <a:cubicBezTo>
                  <a:pt x="1712416" y="5397910"/>
                  <a:pt x="1706830" y="5400494"/>
                  <a:pt x="1701063" y="5400545"/>
                </a:cubicBezTo>
                <a:lnTo>
                  <a:pt x="1694634" y="5398728"/>
                </a:lnTo>
                <a:lnTo>
                  <a:pt x="1692270" y="5399053"/>
                </a:lnTo>
                <a:lnTo>
                  <a:pt x="1686657" y="5399247"/>
                </a:lnTo>
                <a:lnTo>
                  <a:pt x="1687479" y="5402165"/>
                </a:lnTo>
                <a:cubicBezTo>
                  <a:pt x="1688791" y="5404927"/>
                  <a:pt x="1689812" y="5407972"/>
                  <a:pt x="1680969" y="5407963"/>
                </a:cubicBezTo>
                <a:cubicBezTo>
                  <a:pt x="1662599" y="5406532"/>
                  <a:pt x="1656841" y="5418932"/>
                  <a:pt x="1648682" y="5407558"/>
                </a:cubicBezTo>
                <a:lnTo>
                  <a:pt x="1646819" y="5404306"/>
                </a:lnTo>
                <a:lnTo>
                  <a:pt x="1642743" y="5403927"/>
                </a:lnTo>
                <a:cubicBezTo>
                  <a:pt x="1640569" y="5404120"/>
                  <a:pt x="1639361" y="5404983"/>
                  <a:pt x="1639788" y="5407135"/>
                </a:cubicBezTo>
                <a:cubicBezTo>
                  <a:pt x="1622347" y="5398881"/>
                  <a:pt x="1603063" y="5413406"/>
                  <a:pt x="1585803" y="5416574"/>
                </a:cubicBezTo>
                <a:cubicBezTo>
                  <a:pt x="1572467" y="5408520"/>
                  <a:pt x="1549407" y="5423110"/>
                  <a:pt x="1513331" y="5423805"/>
                </a:cubicBezTo>
                <a:cubicBezTo>
                  <a:pt x="1498774" y="5414520"/>
                  <a:pt x="1489007" y="5424393"/>
                  <a:pt x="1460734" y="5411778"/>
                </a:cubicBezTo>
                <a:cubicBezTo>
                  <a:pt x="1459446" y="5412932"/>
                  <a:pt x="1457867" y="5413992"/>
                  <a:pt x="1456045" y="5414928"/>
                </a:cubicBezTo>
                <a:cubicBezTo>
                  <a:pt x="1445460" y="5420354"/>
                  <a:pt x="1429166" y="5420415"/>
                  <a:pt x="1419653" y="5415060"/>
                </a:cubicBezTo>
                <a:cubicBezTo>
                  <a:pt x="1374353" y="5398095"/>
                  <a:pt x="1332064" y="5398411"/>
                  <a:pt x="1292605" y="5394671"/>
                </a:cubicBezTo>
                <a:cubicBezTo>
                  <a:pt x="1247867" y="5392301"/>
                  <a:pt x="1276603" y="5411730"/>
                  <a:pt x="1221477" y="5395509"/>
                </a:cubicBezTo>
                <a:cubicBezTo>
                  <a:pt x="1215107" y="5402140"/>
                  <a:pt x="1207983" y="5402421"/>
                  <a:pt x="1196159" y="5399169"/>
                </a:cubicBezTo>
                <a:cubicBezTo>
                  <a:pt x="1174396" y="5398516"/>
                  <a:pt x="1175280" y="5415282"/>
                  <a:pt x="1153748" y="5405093"/>
                </a:cubicBezTo>
                <a:cubicBezTo>
                  <a:pt x="1157267" y="5414115"/>
                  <a:pt x="1112247" y="5408398"/>
                  <a:pt x="1121874" y="5417803"/>
                </a:cubicBezTo>
                <a:cubicBezTo>
                  <a:pt x="1107293" y="5425943"/>
                  <a:pt x="1100911" y="5412406"/>
                  <a:pt x="1086481" y="5419474"/>
                </a:cubicBezTo>
                <a:cubicBezTo>
                  <a:pt x="1070504" y="5421068"/>
                  <a:pt x="1096054" y="5409890"/>
                  <a:pt x="1078485" y="5409150"/>
                </a:cubicBezTo>
                <a:cubicBezTo>
                  <a:pt x="1057107" y="5409880"/>
                  <a:pt x="1057916" y="5393370"/>
                  <a:pt x="1040550" y="5414415"/>
                </a:cubicBezTo>
                <a:cubicBezTo>
                  <a:pt x="1018445" y="5409298"/>
                  <a:pt x="1013694" y="5418764"/>
                  <a:pt x="982981" y="5423575"/>
                </a:cubicBezTo>
                <a:cubicBezTo>
                  <a:pt x="970423" y="5418342"/>
                  <a:pt x="960063" y="5420960"/>
                  <a:pt x="949836" y="5426093"/>
                </a:cubicBezTo>
                <a:cubicBezTo>
                  <a:pt x="920168" y="5424861"/>
                  <a:pt x="892764" y="5432710"/>
                  <a:pt x="859237" y="5435973"/>
                </a:cubicBezTo>
                <a:cubicBezTo>
                  <a:pt x="823344" y="5430160"/>
                  <a:pt x="804272" y="5444731"/>
                  <a:pt x="768445" y="5448159"/>
                </a:cubicBezTo>
                <a:cubicBezTo>
                  <a:pt x="733630" y="5434899"/>
                  <a:pt x="744432" y="5468566"/>
                  <a:pt x="714393" y="5468302"/>
                </a:cubicBezTo>
                <a:cubicBezTo>
                  <a:pt x="665910" y="5456640"/>
                  <a:pt x="715197" y="5479526"/>
                  <a:pt x="639791" y="5476924"/>
                </a:cubicBezTo>
                <a:cubicBezTo>
                  <a:pt x="635590" y="5474880"/>
                  <a:pt x="626375" y="5477333"/>
                  <a:pt x="627266" y="5480260"/>
                </a:cubicBezTo>
                <a:cubicBezTo>
                  <a:pt x="622501" y="5479477"/>
                  <a:pt x="611196" y="5474127"/>
                  <a:pt x="609977" y="5478891"/>
                </a:cubicBezTo>
                <a:cubicBezTo>
                  <a:pt x="585928" y="5480121"/>
                  <a:pt x="562064" y="5478026"/>
                  <a:pt x="540688" y="5472807"/>
                </a:cubicBezTo>
                <a:cubicBezTo>
                  <a:pt x="494260" y="5482226"/>
                  <a:pt x="519722" y="5459453"/>
                  <a:pt x="486194" y="5462661"/>
                </a:cubicBezTo>
                <a:cubicBezTo>
                  <a:pt x="459222" y="5472731"/>
                  <a:pt x="449283" y="5465413"/>
                  <a:pt x="418164" y="5472485"/>
                </a:cubicBezTo>
                <a:cubicBezTo>
                  <a:pt x="407504" y="5457469"/>
                  <a:pt x="388899" y="5474930"/>
                  <a:pt x="376724" y="5470967"/>
                </a:cubicBezTo>
                <a:cubicBezTo>
                  <a:pt x="357541" y="5489409"/>
                  <a:pt x="329120" y="5456071"/>
                  <a:pt x="308908" y="5457025"/>
                </a:cubicBezTo>
                <a:cubicBezTo>
                  <a:pt x="274916" y="5461376"/>
                  <a:pt x="238368" y="5480973"/>
                  <a:pt x="219416" y="5463995"/>
                </a:cubicBezTo>
                <a:cubicBezTo>
                  <a:pt x="217077" y="5471389"/>
                  <a:pt x="220429" y="5481203"/>
                  <a:pt x="200977" y="5480608"/>
                </a:cubicBezTo>
                <a:cubicBezTo>
                  <a:pt x="193315" y="5484612"/>
                  <a:pt x="192227" y="5495868"/>
                  <a:pt x="176226" y="5491022"/>
                </a:cubicBezTo>
                <a:cubicBezTo>
                  <a:pt x="195501" y="5480307"/>
                  <a:pt x="163065" y="5480325"/>
                  <a:pt x="165702" y="5468604"/>
                </a:cubicBezTo>
                <a:cubicBezTo>
                  <a:pt x="141228" y="5462364"/>
                  <a:pt x="86026" y="5474606"/>
                  <a:pt x="88282" y="5453658"/>
                </a:cubicBezTo>
                <a:cubicBezTo>
                  <a:pt x="80722" y="5441690"/>
                  <a:pt x="50300" y="5462007"/>
                  <a:pt x="49602" y="5448762"/>
                </a:cubicBezTo>
                <a:cubicBezTo>
                  <a:pt x="42967" y="5453333"/>
                  <a:pt x="33469" y="5452380"/>
                  <a:pt x="22844" y="5450459"/>
                </a:cubicBezTo>
                <a:lnTo>
                  <a:pt x="0" y="5447653"/>
                </a:lnTo>
                <a:close/>
              </a:path>
            </a:pathLst>
          </a:custGeom>
          <a:solidFill>
            <a:schemeClr val="bg1"/>
          </a:solidFill>
          <a:ln>
            <a:noFill/>
          </a:ln>
          <a:effectLst>
            <a:outerShdw blurRad="50800" dist="25400" dir="5400000" algn="t"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DCD6552F-C98B-4FBA-842F-3EF2D5ACA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099" y="585274"/>
            <a:ext cx="7036051" cy="5492212"/>
          </a:xfrm>
          <a:custGeom>
            <a:avLst/>
            <a:gdLst>
              <a:gd name="connsiteX0" fmla="*/ 0 w 7036051"/>
              <a:gd name="connsiteY0" fmla="*/ 0 h 5492212"/>
              <a:gd name="connsiteX1" fmla="*/ 7036051 w 7036051"/>
              <a:gd name="connsiteY1" fmla="*/ 0 h 5492212"/>
              <a:gd name="connsiteX2" fmla="*/ 7036051 w 7036051"/>
              <a:gd name="connsiteY2" fmla="*/ 5163846 h 5492212"/>
              <a:gd name="connsiteX3" fmla="*/ 7012593 w 7036051"/>
              <a:gd name="connsiteY3" fmla="*/ 5176898 h 5492212"/>
              <a:gd name="connsiteX4" fmla="*/ 6958601 w 7036051"/>
              <a:gd name="connsiteY4" fmla="*/ 5204359 h 5492212"/>
              <a:gd name="connsiteX5" fmla="*/ 6951226 w 7036051"/>
              <a:gd name="connsiteY5" fmla="*/ 5203241 h 5492212"/>
              <a:gd name="connsiteX6" fmla="*/ 6920864 w 7036051"/>
              <a:gd name="connsiteY6" fmla="*/ 5220003 h 5492212"/>
              <a:gd name="connsiteX7" fmla="*/ 6834841 w 7036051"/>
              <a:gd name="connsiteY7" fmla="*/ 5266115 h 5492212"/>
              <a:gd name="connsiteX8" fmla="*/ 6777937 w 7036051"/>
              <a:gd name="connsiteY8" fmla="*/ 5332502 h 5492212"/>
              <a:gd name="connsiteX9" fmla="*/ 6752874 w 7036051"/>
              <a:gd name="connsiteY9" fmla="*/ 5340428 h 5492212"/>
              <a:gd name="connsiteX10" fmla="*/ 6711115 w 7036051"/>
              <a:gd name="connsiteY10" fmla="*/ 5353924 h 5492212"/>
              <a:gd name="connsiteX11" fmla="*/ 6702149 w 7036051"/>
              <a:gd name="connsiteY11" fmla="*/ 5351500 h 5492212"/>
              <a:gd name="connsiteX12" fmla="*/ 6698458 w 7036051"/>
              <a:gd name="connsiteY12" fmla="*/ 5352743 h 5492212"/>
              <a:gd name="connsiteX13" fmla="*/ 6698049 w 7036051"/>
              <a:gd name="connsiteY13" fmla="*/ 5352570 h 5492212"/>
              <a:gd name="connsiteX14" fmla="*/ 6697297 w 7036051"/>
              <a:gd name="connsiteY14" fmla="*/ 5353134 h 5492212"/>
              <a:gd name="connsiteX15" fmla="*/ 6689118 w 7036051"/>
              <a:gd name="connsiteY15" fmla="*/ 5355890 h 5492212"/>
              <a:gd name="connsiteX16" fmla="*/ 6670605 w 7036051"/>
              <a:gd name="connsiteY16" fmla="*/ 5355427 h 5492212"/>
              <a:gd name="connsiteX17" fmla="*/ 6659606 w 7036051"/>
              <a:gd name="connsiteY17" fmla="*/ 5357084 h 5492212"/>
              <a:gd name="connsiteX18" fmla="*/ 6649636 w 7036051"/>
              <a:gd name="connsiteY18" fmla="*/ 5367869 h 5492212"/>
              <a:gd name="connsiteX19" fmla="*/ 6642159 w 7036051"/>
              <a:gd name="connsiteY19" fmla="*/ 5369506 h 5492212"/>
              <a:gd name="connsiteX20" fmla="*/ 6640764 w 7036051"/>
              <a:gd name="connsiteY20" fmla="*/ 5370991 h 5492212"/>
              <a:gd name="connsiteX21" fmla="*/ 6636665 w 7036051"/>
              <a:gd name="connsiteY21" fmla="*/ 5374002 h 5492212"/>
              <a:gd name="connsiteX22" fmla="*/ 6641287 w 7036051"/>
              <a:gd name="connsiteY22" fmla="*/ 5376181 h 5492212"/>
              <a:gd name="connsiteX23" fmla="*/ 6591018 w 7036051"/>
              <a:gd name="connsiteY23" fmla="*/ 5390981 h 5492212"/>
              <a:gd name="connsiteX24" fmla="*/ 6548326 w 7036051"/>
              <a:gd name="connsiteY24" fmla="*/ 5403583 h 5492212"/>
              <a:gd name="connsiteX25" fmla="*/ 6472868 w 7036051"/>
              <a:gd name="connsiteY25" fmla="*/ 5394733 h 5492212"/>
              <a:gd name="connsiteX26" fmla="*/ 6401194 w 7036051"/>
              <a:gd name="connsiteY26" fmla="*/ 5422870 h 5492212"/>
              <a:gd name="connsiteX27" fmla="*/ 6381961 w 7036051"/>
              <a:gd name="connsiteY27" fmla="*/ 5422940 h 5492212"/>
              <a:gd name="connsiteX28" fmla="*/ 6363834 w 7036051"/>
              <a:gd name="connsiteY28" fmla="*/ 5417751 h 5492212"/>
              <a:gd name="connsiteX29" fmla="*/ 6363997 w 7036051"/>
              <a:gd name="connsiteY29" fmla="*/ 5415912 h 5492212"/>
              <a:gd name="connsiteX30" fmla="*/ 6361124 w 7036051"/>
              <a:gd name="connsiteY30" fmla="*/ 5415066 h 5492212"/>
              <a:gd name="connsiteX31" fmla="*/ 6358507 w 7036051"/>
              <a:gd name="connsiteY31" fmla="*/ 5416224 h 5492212"/>
              <a:gd name="connsiteX32" fmla="*/ 6355073 w 7036051"/>
              <a:gd name="connsiteY32" fmla="*/ 5415242 h 5492212"/>
              <a:gd name="connsiteX33" fmla="*/ 6345676 w 7036051"/>
              <a:gd name="connsiteY33" fmla="*/ 5413049 h 5492212"/>
              <a:gd name="connsiteX34" fmla="*/ 6342596 w 7036051"/>
              <a:gd name="connsiteY34" fmla="*/ 5409297 h 5492212"/>
              <a:gd name="connsiteX35" fmla="*/ 6305742 w 7036051"/>
              <a:gd name="connsiteY35" fmla="*/ 5401622 h 5492212"/>
              <a:gd name="connsiteX36" fmla="*/ 6294445 w 7036051"/>
              <a:gd name="connsiteY36" fmla="*/ 5404149 h 5492212"/>
              <a:gd name="connsiteX37" fmla="*/ 6281414 w 7036051"/>
              <a:gd name="connsiteY37" fmla="*/ 5398024 h 5492212"/>
              <a:gd name="connsiteX38" fmla="*/ 6243972 w 7036051"/>
              <a:gd name="connsiteY38" fmla="*/ 5395807 h 5492212"/>
              <a:gd name="connsiteX39" fmla="*/ 6202379 w 7036051"/>
              <a:gd name="connsiteY39" fmla="*/ 5388661 h 5492212"/>
              <a:gd name="connsiteX40" fmla="*/ 6173010 w 7036051"/>
              <a:gd name="connsiteY40" fmla="*/ 5380606 h 5492212"/>
              <a:gd name="connsiteX41" fmla="*/ 6093421 w 7036051"/>
              <a:gd name="connsiteY41" fmla="*/ 5375473 h 5492212"/>
              <a:gd name="connsiteX42" fmla="*/ 5959474 w 7036051"/>
              <a:gd name="connsiteY42" fmla="*/ 5373386 h 5492212"/>
              <a:gd name="connsiteX43" fmla="*/ 5931492 w 7036051"/>
              <a:gd name="connsiteY43" fmla="*/ 5371513 h 5492212"/>
              <a:gd name="connsiteX44" fmla="*/ 5909558 w 7036051"/>
              <a:gd name="connsiteY44" fmla="*/ 5364228 h 5492212"/>
              <a:gd name="connsiteX45" fmla="*/ 5906319 w 7036051"/>
              <a:gd name="connsiteY45" fmla="*/ 5357590 h 5492212"/>
              <a:gd name="connsiteX46" fmla="*/ 5891268 w 7036051"/>
              <a:gd name="connsiteY46" fmla="*/ 5355650 h 5492212"/>
              <a:gd name="connsiteX47" fmla="*/ 5887711 w 7036051"/>
              <a:gd name="connsiteY47" fmla="*/ 5353947 h 5492212"/>
              <a:gd name="connsiteX48" fmla="*/ 5866852 w 7036051"/>
              <a:gd name="connsiteY48" fmla="*/ 5345374 h 5492212"/>
              <a:gd name="connsiteX49" fmla="*/ 5811310 w 7036051"/>
              <a:gd name="connsiteY49" fmla="*/ 5356530 h 5492212"/>
              <a:gd name="connsiteX50" fmla="*/ 5770689 w 7036051"/>
              <a:gd name="connsiteY50" fmla="*/ 5359014 h 5492212"/>
              <a:gd name="connsiteX51" fmla="*/ 5767719 w 7036051"/>
              <a:gd name="connsiteY51" fmla="*/ 5357260 h 5492212"/>
              <a:gd name="connsiteX52" fmla="*/ 5765688 w 7036051"/>
              <a:gd name="connsiteY52" fmla="*/ 5352793 h 5492212"/>
              <a:gd name="connsiteX53" fmla="*/ 5758598 w 7036051"/>
              <a:gd name="connsiteY53" fmla="*/ 5351053 h 5492212"/>
              <a:gd name="connsiteX54" fmla="*/ 5752036 w 7036051"/>
              <a:gd name="connsiteY54" fmla="*/ 5346019 h 5492212"/>
              <a:gd name="connsiteX55" fmla="*/ 5503590 w 7036051"/>
              <a:gd name="connsiteY55" fmla="*/ 5325537 h 5492212"/>
              <a:gd name="connsiteX56" fmla="*/ 5389848 w 7036051"/>
              <a:gd name="connsiteY56" fmla="*/ 5351472 h 5492212"/>
              <a:gd name="connsiteX57" fmla="*/ 5344450 w 7036051"/>
              <a:gd name="connsiteY57" fmla="*/ 5354840 h 5492212"/>
              <a:gd name="connsiteX58" fmla="*/ 5338428 w 7036051"/>
              <a:gd name="connsiteY58" fmla="*/ 5350516 h 5492212"/>
              <a:gd name="connsiteX59" fmla="*/ 5273489 w 7036051"/>
              <a:gd name="connsiteY59" fmla="*/ 5373945 h 5492212"/>
              <a:gd name="connsiteX60" fmla="*/ 5182701 w 7036051"/>
              <a:gd name="connsiteY60" fmla="*/ 5370075 h 5492212"/>
              <a:gd name="connsiteX61" fmla="*/ 5114856 w 7036051"/>
              <a:gd name="connsiteY61" fmla="*/ 5361037 h 5492212"/>
              <a:gd name="connsiteX62" fmla="*/ 5076532 w 7036051"/>
              <a:gd name="connsiteY62" fmla="*/ 5358612 h 5492212"/>
              <a:gd name="connsiteX63" fmla="*/ 5048954 w 7036051"/>
              <a:gd name="connsiteY63" fmla="*/ 5353915 h 5492212"/>
              <a:gd name="connsiteX64" fmla="*/ 4977087 w 7036051"/>
              <a:gd name="connsiteY64" fmla="*/ 5357736 h 5492212"/>
              <a:gd name="connsiteX65" fmla="*/ 4857261 w 7036051"/>
              <a:gd name="connsiteY65" fmla="*/ 5370659 h 5492212"/>
              <a:gd name="connsiteX66" fmla="*/ 4769845 w 7036051"/>
              <a:gd name="connsiteY66" fmla="*/ 5353264 h 5492212"/>
              <a:gd name="connsiteX67" fmla="*/ 4722220 w 7036051"/>
              <a:gd name="connsiteY67" fmla="*/ 5370534 h 5492212"/>
              <a:gd name="connsiteX68" fmla="*/ 4667552 w 7036051"/>
              <a:gd name="connsiteY68" fmla="*/ 5366753 h 5492212"/>
              <a:gd name="connsiteX69" fmla="*/ 4454472 w 7036051"/>
              <a:gd name="connsiteY69" fmla="*/ 5391442 h 5492212"/>
              <a:gd name="connsiteX70" fmla="*/ 4317219 w 7036051"/>
              <a:gd name="connsiteY70" fmla="*/ 5411554 h 5492212"/>
              <a:gd name="connsiteX71" fmla="*/ 4298346 w 7036051"/>
              <a:gd name="connsiteY71" fmla="*/ 5416146 h 5492212"/>
              <a:gd name="connsiteX72" fmla="*/ 4298228 w 7036051"/>
              <a:gd name="connsiteY72" fmla="*/ 5417983 h 5492212"/>
              <a:gd name="connsiteX73" fmla="*/ 4295233 w 7036051"/>
              <a:gd name="connsiteY73" fmla="*/ 5418735 h 5492212"/>
              <a:gd name="connsiteX74" fmla="*/ 4292799 w 7036051"/>
              <a:gd name="connsiteY74" fmla="*/ 5417494 h 5492212"/>
              <a:gd name="connsiteX75" fmla="*/ 4289225 w 7036051"/>
              <a:gd name="connsiteY75" fmla="*/ 5418364 h 5492212"/>
              <a:gd name="connsiteX76" fmla="*/ 4279515 w 7036051"/>
              <a:gd name="connsiteY76" fmla="*/ 5420247 h 5492212"/>
              <a:gd name="connsiteX77" fmla="*/ 4275872 w 7036051"/>
              <a:gd name="connsiteY77" fmla="*/ 5423890 h 5492212"/>
              <a:gd name="connsiteX78" fmla="*/ 4227055 w 7036051"/>
              <a:gd name="connsiteY78" fmla="*/ 5427466 h 5492212"/>
              <a:gd name="connsiteX79" fmla="*/ 4213123 w 7036051"/>
              <a:gd name="connsiteY79" fmla="*/ 5433155 h 5492212"/>
              <a:gd name="connsiteX80" fmla="*/ 4175436 w 7036051"/>
              <a:gd name="connsiteY80" fmla="*/ 5434156 h 5492212"/>
              <a:gd name="connsiteX81" fmla="*/ 4132856 w 7036051"/>
              <a:gd name="connsiteY81" fmla="*/ 5439937 h 5492212"/>
              <a:gd name="connsiteX82" fmla="*/ 4102333 w 7036051"/>
              <a:gd name="connsiteY82" fmla="*/ 5447021 h 5492212"/>
              <a:gd name="connsiteX83" fmla="*/ 4022159 w 7036051"/>
              <a:gd name="connsiteY83" fmla="*/ 5449566 h 5492212"/>
              <a:gd name="connsiteX84" fmla="*/ 3888224 w 7036051"/>
              <a:gd name="connsiteY84" fmla="*/ 5447312 h 5492212"/>
              <a:gd name="connsiteX85" fmla="*/ 3860026 w 7036051"/>
              <a:gd name="connsiteY85" fmla="*/ 5448274 h 5492212"/>
              <a:gd name="connsiteX86" fmla="*/ 3832796 w 7036051"/>
              <a:gd name="connsiteY86" fmla="*/ 5461349 h 5492212"/>
              <a:gd name="connsiteX87" fmla="*/ 3817485 w 7036051"/>
              <a:gd name="connsiteY87" fmla="*/ 5462797 h 5492212"/>
              <a:gd name="connsiteX88" fmla="*/ 3813676 w 7036051"/>
              <a:gd name="connsiteY88" fmla="*/ 5464379 h 5492212"/>
              <a:gd name="connsiteX89" fmla="*/ 3791563 w 7036051"/>
              <a:gd name="connsiteY89" fmla="*/ 5472259 h 5492212"/>
              <a:gd name="connsiteX90" fmla="*/ 3737858 w 7036051"/>
              <a:gd name="connsiteY90" fmla="*/ 5459331 h 5492212"/>
              <a:gd name="connsiteX91" fmla="*/ 3697716 w 7036051"/>
              <a:gd name="connsiteY91" fmla="*/ 5455539 h 5492212"/>
              <a:gd name="connsiteX92" fmla="*/ 3694487 w 7036051"/>
              <a:gd name="connsiteY92" fmla="*/ 5457193 h 5492212"/>
              <a:gd name="connsiteX93" fmla="*/ 3691779 w 7036051"/>
              <a:gd name="connsiteY93" fmla="*/ 5461582 h 5492212"/>
              <a:gd name="connsiteX94" fmla="*/ 3684442 w 7036051"/>
              <a:gd name="connsiteY94" fmla="*/ 5463086 h 5492212"/>
              <a:gd name="connsiteX95" fmla="*/ 3677129 w 7036051"/>
              <a:gd name="connsiteY95" fmla="*/ 5467898 h 5492212"/>
              <a:gd name="connsiteX96" fmla="*/ 3438897 w 7036051"/>
              <a:gd name="connsiteY96" fmla="*/ 5462195 h 5492212"/>
              <a:gd name="connsiteX97" fmla="*/ 3389756 w 7036051"/>
              <a:gd name="connsiteY97" fmla="*/ 5444428 h 5492212"/>
              <a:gd name="connsiteX98" fmla="*/ 3316666 w 7036051"/>
              <a:gd name="connsiteY98" fmla="*/ 5450736 h 5492212"/>
              <a:gd name="connsiteX99" fmla="*/ 3271894 w 7036051"/>
              <a:gd name="connsiteY99" fmla="*/ 5445907 h 5492212"/>
              <a:gd name="connsiteX100" fmla="*/ 3265228 w 7036051"/>
              <a:gd name="connsiteY100" fmla="*/ 5450024 h 5492212"/>
              <a:gd name="connsiteX101" fmla="*/ 3204017 w 7036051"/>
              <a:gd name="connsiteY101" fmla="*/ 5424552 h 5492212"/>
              <a:gd name="connsiteX102" fmla="*/ 3112867 w 7036051"/>
              <a:gd name="connsiteY102" fmla="*/ 5425473 h 5492212"/>
              <a:gd name="connsiteX103" fmla="*/ 3043809 w 7036051"/>
              <a:gd name="connsiteY103" fmla="*/ 5432293 h 5492212"/>
              <a:gd name="connsiteX104" fmla="*/ 3005211 w 7036051"/>
              <a:gd name="connsiteY104" fmla="*/ 5433472 h 5492212"/>
              <a:gd name="connsiteX105" fmla="*/ 2976986 w 7036051"/>
              <a:gd name="connsiteY105" fmla="*/ 5437264 h 5492212"/>
              <a:gd name="connsiteX106" fmla="*/ 2905879 w 7036051"/>
              <a:gd name="connsiteY106" fmla="*/ 5431128 h 5492212"/>
              <a:gd name="connsiteX107" fmla="*/ 2788318 w 7036051"/>
              <a:gd name="connsiteY107" fmla="*/ 5414358 h 5492212"/>
              <a:gd name="connsiteX108" fmla="*/ 2653590 w 7036051"/>
              <a:gd name="connsiteY108" fmla="*/ 5410111 h 5492212"/>
              <a:gd name="connsiteX109" fmla="*/ 2598481 w 7036051"/>
              <a:gd name="connsiteY109" fmla="*/ 5412114 h 5492212"/>
              <a:gd name="connsiteX110" fmla="*/ 2333897 w 7036051"/>
              <a:gd name="connsiteY110" fmla="*/ 5408505 h 5492212"/>
              <a:gd name="connsiteX111" fmla="*/ 2271841 w 7036051"/>
              <a:gd name="connsiteY111" fmla="*/ 5396433 h 5492212"/>
              <a:gd name="connsiteX112" fmla="*/ 2143705 w 7036051"/>
              <a:gd name="connsiteY112" fmla="*/ 5345095 h 5492212"/>
              <a:gd name="connsiteX113" fmla="*/ 1986408 w 7036051"/>
              <a:gd name="connsiteY113" fmla="*/ 5335524 h 5492212"/>
              <a:gd name="connsiteX114" fmla="*/ 1975333 w 7036051"/>
              <a:gd name="connsiteY114" fmla="*/ 5325099 h 5492212"/>
              <a:gd name="connsiteX115" fmla="*/ 1972441 w 7036051"/>
              <a:gd name="connsiteY115" fmla="*/ 5323775 h 5492212"/>
              <a:gd name="connsiteX116" fmla="*/ 1971497 w 7036051"/>
              <a:gd name="connsiteY116" fmla="*/ 5324412 h 5492212"/>
              <a:gd name="connsiteX117" fmla="*/ 1956886 w 7036051"/>
              <a:gd name="connsiteY117" fmla="*/ 5327069 h 5492212"/>
              <a:gd name="connsiteX118" fmla="*/ 1924833 w 7036051"/>
              <a:gd name="connsiteY118" fmla="*/ 5344911 h 5492212"/>
              <a:gd name="connsiteX119" fmla="*/ 1885856 w 7036051"/>
              <a:gd name="connsiteY119" fmla="*/ 5367299 h 5492212"/>
              <a:gd name="connsiteX120" fmla="*/ 1855937 w 7036051"/>
              <a:gd name="connsiteY120" fmla="*/ 5372820 h 5492212"/>
              <a:gd name="connsiteX121" fmla="*/ 1784500 w 7036051"/>
              <a:gd name="connsiteY121" fmla="*/ 5395926 h 5492212"/>
              <a:gd name="connsiteX122" fmla="*/ 1737998 w 7036051"/>
              <a:gd name="connsiteY122" fmla="*/ 5407426 h 5492212"/>
              <a:gd name="connsiteX123" fmla="*/ 1736716 w 7036051"/>
              <a:gd name="connsiteY123" fmla="*/ 5407939 h 5492212"/>
              <a:gd name="connsiteX124" fmla="*/ 1726742 w 7036051"/>
              <a:gd name="connsiteY124" fmla="*/ 5405934 h 5492212"/>
              <a:gd name="connsiteX125" fmla="*/ 1726849 w 7036051"/>
              <a:gd name="connsiteY125" fmla="*/ 5401221 h 5492212"/>
              <a:gd name="connsiteX126" fmla="*/ 1718134 w 7036051"/>
              <a:gd name="connsiteY126" fmla="*/ 5398128 h 5492212"/>
              <a:gd name="connsiteX127" fmla="*/ 1701063 w 7036051"/>
              <a:gd name="connsiteY127" fmla="*/ 5400545 h 5492212"/>
              <a:gd name="connsiteX128" fmla="*/ 1694634 w 7036051"/>
              <a:gd name="connsiteY128" fmla="*/ 5398728 h 5492212"/>
              <a:gd name="connsiteX129" fmla="*/ 1692270 w 7036051"/>
              <a:gd name="connsiteY129" fmla="*/ 5399053 h 5492212"/>
              <a:gd name="connsiteX130" fmla="*/ 1686657 w 7036051"/>
              <a:gd name="connsiteY130" fmla="*/ 5399247 h 5492212"/>
              <a:gd name="connsiteX131" fmla="*/ 1687479 w 7036051"/>
              <a:gd name="connsiteY131" fmla="*/ 5402165 h 5492212"/>
              <a:gd name="connsiteX132" fmla="*/ 1680969 w 7036051"/>
              <a:gd name="connsiteY132" fmla="*/ 5407963 h 5492212"/>
              <a:gd name="connsiteX133" fmla="*/ 1648682 w 7036051"/>
              <a:gd name="connsiteY133" fmla="*/ 5407558 h 5492212"/>
              <a:gd name="connsiteX134" fmla="*/ 1646819 w 7036051"/>
              <a:gd name="connsiteY134" fmla="*/ 5404306 h 5492212"/>
              <a:gd name="connsiteX135" fmla="*/ 1642743 w 7036051"/>
              <a:gd name="connsiteY135" fmla="*/ 5403927 h 5492212"/>
              <a:gd name="connsiteX136" fmla="*/ 1639788 w 7036051"/>
              <a:gd name="connsiteY136" fmla="*/ 5407135 h 5492212"/>
              <a:gd name="connsiteX137" fmla="*/ 1585803 w 7036051"/>
              <a:gd name="connsiteY137" fmla="*/ 5416574 h 5492212"/>
              <a:gd name="connsiteX138" fmla="*/ 1513331 w 7036051"/>
              <a:gd name="connsiteY138" fmla="*/ 5423805 h 5492212"/>
              <a:gd name="connsiteX139" fmla="*/ 1460734 w 7036051"/>
              <a:gd name="connsiteY139" fmla="*/ 5411778 h 5492212"/>
              <a:gd name="connsiteX140" fmla="*/ 1456045 w 7036051"/>
              <a:gd name="connsiteY140" fmla="*/ 5414928 h 5492212"/>
              <a:gd name="connsiteX141" fmla="*/ 1419653 w 7036051"/>
              <a:gd name="connsiteY141" fmla="*/ 5415060 h 5492212"/>
              <a:gd name="connsiteX142" fmla="*/ 1292605 w 7036051"/>
              <a:gd name="connsiteY142" fmla="*/ 5394671 h 5492212"/>
              <a:gd name="connsiteX143" fmla="*/ 1221477 w 7036051"/>
              <a:gd name="connsiteY143" fmla="*/ 5395509 h 5492212"/>
              <a:gd name="connsiteX144" fmla="*/ 1196159 w 7036051"/>
              <a:gd name="connsiteY144" fmla="*/ 5399169 h 5492212"/>
              <a:gd name="connsiteX145" fmla="*/ 1153748 w 7036051"/>
              <a:gd name="connsiteY145" fmla="*/ 5405093 h 5492212"/>
              <a:gd name="connsiteX146" fmla="*/ 1121874 w 7036051"/>
              <a:gd name="connsiteY146" fmla="*/ 5417803 h 5492212"/>
              <a:gd name="connsiteX147" fmla="*/ 1086481 w 7036051"/>
              <a:gd name="connsiteY147" fmla="*/ 5419474 h 5492212"/>
              <a:gd name="connsiteX148" fmla="*/ 1078485 w 7036051"/>
              <a:gd name="connsiteY148" fmla="*/ 5409150 h 5492212"/>
              <a:gd name="connsiteX149" fmla="*/ 1040550 w 7036051"/>
              <a:gd name="connsiteY149" fmla="*/ 5414415 h 5492212"/>
              <a:gd name="connsiteX150" fmla="*/ 982981 w 7036051"/>
              <a:gd name="connsiteY150" fmla="*/ 5423575 h 5492212"/>
              <a:gd name="connsiteX151" fmla="*/ 949836 w 7036051"/>
              <a:gd name="connsiteY151" fmla="*/ 5426093 h 5492212"/>
              <a:gd name="connsiteX152" fmla="*/ 859237 w 7036051"/>
              <a:gd name="connsiteY152" fmla="*/ 5435973 h 5492212"/>
              <a:gd name="connsiteX153" fmla="*/ 768445 w 7036051"/>
              <a:gd name="connsiteY153" fmla="*/ 5448159 h 5492212"/>
              <a:gd name="connsiteX154" fmla="*/ 714393 w 7036051"/>
              <a:gd name="connsiteY154" fmla="*/ 5468302 h 5492212"/>
              <a:gd name="connsiteX155" fmla="*/ 639791 w 7036051"/>
              <a:gd name="connsiteY155" fmla="*/ 5476924 h 5492212"/>
              <a:gd name="connsiteX156" fmla="*/ 627266 w 7036051"/>
              <a:gd name="connsiteY156" fmla="*/ 5480260 h 5492212"/>
              <a:gd name="connsiteX157" fmla="*/ 609977 w 7036051"/>
              <a:gd name="connsiteY157" fmla="*/ 5478891 h 5492212"/>
              <a:gd name="connsiteX158" fmla="*/ 540688 w 7036051"/>
              <a:gd name="connsiteY158" fmla="*/ 5472807 h 5492212"/>
              <a:gd name="connsiteX159" fmla="*/ 486194 w 7036051"/>
              <a:gd name="connsiteY159" fmla="*/ 5462661 h 5492212"/>
              <a:gd name="connsiteX160" fmla="*/ 418164 w 7036051"/>
              <a:gd name="connsiteY160" fmla="*/ 5472485 h 5492212"/>
              <a:gd name="connsiteX161" fmla="*/ 376724 w 7036051"/>
              <a:gd name="connsiteY161" fmla="*/ 5470967 h 5492212"/>
              <a:gd name="connsiteX162" fmla="*/ 308908 w 7036051"/>
              <a:gd name="connsiteY162" fmla="*/ 5457025 h 5492212"/>
              <a:gd name="connsiteX163" fmla="*/ 219416 w 7036051"/>
              <a:gd name="connsiteY163" fmla="*/ 5463995 h 5492212"/>
              <a:gd name="connsiteX164" fmla="*/ 200977 w 7036051"/>
              <a:gd name="connsiteY164" fmla="*/ 5480608 h 5492212"/>
              <a:gd name="connsiteX165" fmla="*/ 176226 w 7036051"/>
              <a:gd name="connsiteY165" fmla="*/ 5491022 h 5492212"/>
              <a:gd name="connsiteX166" fmla="*/ 165702 w 7036051"/>
              <a:gd name="connsiteY166" fmla="*/ 5468604 h 5492212"/>
              <a:gd name="connsiteX167" fmla="*/ 88282 w 7036051"/>
              <a:gd name="connsiteY167" fmla="*/ 5453658 h 5492212"/>
              <a:gd name="connsiteX168" fmla="*/ 49602 w 7036051"/>
              <a:gd name="connsiteY168" fmla="*/ 5448762 h 5492212"/>
              <a:gd name="connsiteX169" fmla="*/ 22844 w 7036051"/>
              <a:gd name="connsiteY169" fmla="*/ 5450459 h 5492212"/>
              <a:gd name="connsiteX170" fmla="*/ 0 w 7036051"/>
              <a:gd name="connsiteY170" fmla="*/ 5447653 h 549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7036051" h="5492212">
                <a:moveTo>
                  <a:pt x="0" y="0"/>
                </a:moveTo>
                <a:lnTo>
                  <a:pt x="7036051" y="0"/>
                </a:lnTo>
                <a:lnTo>
                  <a:pt x="7036051" y="5163846"/>
                </a:lnTo>
                <a:lnTo>
                  <a:pt x="7012593" y="5176898"/>
                </a:lnTo>
                <a:cubicBezTo>
                  <a:pt x="7010768" y="5193373"/>
                  <a:pt x="6968133" y="5178026"/>
                  <a:pt x="6958601" y="5204359"/>
                </a:cubicBezTo>
                <a:cubicBezTo>
                  <a:pt x="6956255" y="5203750"/>
                  <a:pt x="6953771" y="5203373"/>
                  <a:pt x="6951226" y="5203241"/>
                </a:cubicBezTo>
                <a:cubicBezTo>
                  <a:pt x="6936441" y="5202478"/>
                  <a:pt x="6922846" y="5209982"/>
                  <a:pt x="6920864" y="5220003"/>
                </a:cubicBezTo>
                <a:cubicBezTo>
                  <a:pt x="6902003" y="5258795"/>
                  <a:pt x="6863469" y="5243876"/>
                  <a:pt x="6834841" y="5266115"/>
                </a:cubicBezTo>
                <a:cubicBezTo>
                  <a:pt x="6800315" y="5289373"/>
                  <a:pt x="6805780" y="5289922"/>
                  <a:pt x="6777937" y="5332502"/>
                </a:cubicBezTo>
                <a:cubicBezTo>
                  <a:pt x="6765321" y="5328518"/>
                  <a:pt x="6759096" y="5331534"/>
                  <a:pt x="6752874" y="5340428"/>
                </a:cubicBezTo>
                <a:cubicBezTo>
                  <a:pt x="6735526" y="5351218"/>
                  <a:pt x="6717730" y="5333264"/>
                  <a:pt x="6711115" y="5353924"/>
                </a:cubicBezTo>
                <a:cubicBezTo>
                  <a:pt x="6709352" y="5351156"/>
                  <a:pt x="6706090" y="5350761"/>
                  <a:pt x="6702149" y="5351500"/>
                </a:cubicBezTo>
                <a:lnTo>
                  <a:pt x="6698458" y="5352743"/>
                </a:lnTo>
                <a:lnTo>
                  <a:pt x="6698049" y="5352570"/>
                </a:lnTo>
                <a:lnTo>
                  <a:pt x="6697297" y="5353134"/>
                </a:lnTo>
                <a:lnTo>
                  <a:pt x="6689118" y="5355890"/>
                </a:lnTo>
                <a:cubicBezTo>
                  <a:pt x="6680171" y="5359440"/>
                  <a:pt x="6671805" y="5362584"/>
                  <a:pt x="6670605" y="5355427"/>
                </a:cubicBezTo>
                <a:cubicBezTo>
                  <a:pt x="6665330" y="5354991"/>
                  <a:pt x="6661976" y="5355734"/>
                  <a:pt x="6659606" y="5357084"/>
                </a:cubicBezTo>
                <a:cubicBezTo>
                  <a:pt x="6654864" y="5359782"/>
                  <a:pt x="6654050" y="5364908"/>
                  <a:pt x="6649636" y="5367869"/>
                </a:cubicBezTo>
                <a:lnTo>
                  <a:pt x="6642159" y="5369506"/>
                </a:lnTo>
                <a:lnTo>
                  <a:pt x="6640764" y="5370991"/>
                </a:lnTo>
                <a:lnTo>
                  <a:pt x="6636665" y="5374002"/>
                </a:lnTo>
                <a:lnTo>
                  <a:pt x="6641287" y="5376181"/>
                </a:lnTo>
                <a:cubicBezTo>
                  <a:pt x="6646080" y="5377976"/>
                  <a:pt x="6597903" y="5386514"/>
                  <a:pt x="6591018" y="5390981"/>
                </a:cubicBezTo>
                <a:lnTo>
                  <a:pt x="6548326" y="5403583"/>
                </a:lnTo>
                <a:lnTo>
                  <a:pt x="6472868" y="5394733"/>
                </a:lnTo>
                <a:cubicBezTo>
                  <a:pt x="6457699" y="5415896"/>
                  <a:pt x="6417760" y="5410703"/>
                  <a:pt x="6401194" y="5422870"/>
                </a:cubicBezTo>
                <a:lnTo>
                  <a:pt x="6381961" y="5422940"/>
                </a:lnTo>
                <a:lnTo>
                  <a:pt x="6363834" y="5417751"/>
                </a:lnTo>
                <a:lnTo>
                  <a:pt x="6363997" y="5415912"/>
                </a:lnTo>
                <a:cubicBezTo>
                  <a:pt x="6363602" y="5414702"/>
                  <a:pt x="6362617" y="5414594"/>
                  <a:pt x="6361124" y="5415066"/>
                </a:cubicBezTo>
                <a:lnTo>
                  <a:pt x="6358507" y="5416224"/>
                </a:lnTo>
                <a:lnTo>
                  <a:pt x="6355073" y="5415242"/>
                </a:lnTo>
                <a:lnTo>
                  <a:pt x="6345676" y="5413049"/>
                </a:lnTo>
                <a:lnTo>
                  <a:pt x="6342596" y="5409297"/>
                </a:lnTo>
                <a:cubicBezTo>
                  <a:pt x="6333502" y="5403420"/>
                  <a:pt x="6312379" y="5410664"/>
                  <a:pt x="6305742" y="5401622"/>
                </a:cubicBezTo>
                <a:lnTo>
                  <a:pt x="6294445" y="5404149"/>
                </a:lnTo>
                <a:lnTo>
                  <a:pt x="6281414" y="5398024"/>
                </a:lnTo>
                <a:cubicBezTo>
                  <a:pt x="6269392" y="5392983"/>
                  <a:pt x="6257013" y="5390092"/>
                  <a:pt x="6243972" y="5395807"/>
                </a:cubicBezTo>
                <a:cubicBezTo>
                  <a:pt x="6248312" y="5382942"/>
                  <a:pt x="6211634" y="5399629"/>
                  <a:pt x="6202379" y="5388661"/>
                </a:cubicBezTo>
                <a:cubicBezTo>
                  <a:pt x="6196568" y="5379556"/>
                  <a:pt x="6184084" y="5382499"/>
                  <a:pt x="6173010" y="5380606"/>
                </a:cubicBezTo>
                <a:cubicBezTo>
                  <a:pt x="6162384" y="5372079"/>
                  <a:pt x="6109972" y="5371285"/>
                  <a:pt x="6093421" y="5375473"/>
                </a:cubicBezTo>
                <a:cubicBezTo>
                  <a:pt x="6048943" y="5392971"/>
                  <a:pt x="5995413" y="5360396"/>
                  <a:pt x="5959474" y="5373386"/>
                </a:cubicBezTo>
                <a:cubicBezTo>
                  <a:pt x="5949048" y="5374123"/>
                  <a:pt x="5939860" y="5373301"/>
                  <a:pt x="5931492" y="5371513"/>
                </a:cubicBezTo>
                <a:lnTo>
                  <a:pt x="5909558" y="5364228"/>
                </a:lnTo>
                <a:lnTo>
                  <a:pt x="5906319" y="5357590"/>
                </a:lnTo>
                <a:lnTo>
                  <a:pt x="5891268" y="5355650"/>
                </a:lnTo>
                <a:lnTo>
                  <a:pt x="5887711" y="5353947"/>
                </a:lnTo>
                <a:cubicBezTo>
                  <a:pt x="5880924" y="5350671"/>
                  <a:pt x="5874113" y="5347614"/>
                  <a:pt x="5866852" y="5345374"/>
                </a:cubicBezTo>
                <a:cubicBezTo>
                  <a:pt x="5859911" y="5373405"/>
                  <a:pt x="5803959" y="5330929"/>
                  <a:pt x="5811310" y="5356530"/>
                </a:cubicBezTo>
                <a:cubicBezTo>
                  <a:pt x="5780489" y="5350949"/>
                  <a:pt x="5782784" y="5364359"/>
                  <a:pt x="5770689" y="5359014"/>
                </a:cubicBezTo>
                <a:lnTo>
                  <a:pt x="5767719" y="5357260"/>
                </a:lnTo>
                <a:lnTo>
                  <a:pt x="5765688" y="5352793"/>
                </a:lnTo>
                <a:lnTo>
                  <a:pt x="5758598" y="5351053"/>
                </a:lnTo>
                <a:lnTo>
                  <a:pt x="5752036" y="5346019"/>
                </a:lnTo>
                <a:cubicBezTo>
                  <a:pt x="5676031" y="5353035"/>
                  <a:pt x="5573285" y="5304575"/>
                  <a:pt x="5503590" y="5325537"/>
                </a:cubicBezTo>
                <a:lnTo>
                  <a:pt x="5389848" y="5351472"/>
                </a:lnTo>
                <a:cubicBezTo>
                  <a:pt x="5378275" y="5360535"/>
                  <a:pt x="5357949" y="5362044"/>
                  <a:pt x="5344450" y="5354840"/>
                </a:cubicBezTo>
                <a:cubicBezTo>
                  <a:pt x="5342129" y="5353601"/>
                  <a:pt x="5340101" y="5352144"/>
                  <a:pt x="5338428" y="5350516"/>
                </a:cubicBezTo>
                <a:cubicBezTo>
                  <a:pt x="5303858" y="5372450"/>
                  <a:pt x="5291134" y="5358414"/>
                  <a:pt x="5273489" y="5373945"/>
                </a:cubicBezTo>
                <a:cubicBezTo>
                  <a:pt x="5228455" y="5376430"/>
                  <a:pt x="5198895" y="5356533"/>
                  <a:pt x="5182701" y="5370075"/>
                </a:cubicBezTo>
                <a:cubicBezTo>
                  <a:pt x="5161004" y="5366959"/>
                  <a:pt x="5136154" y="5346791"/>
                  <a:pt x="5114856" y="5361037"/>
                </a:cubicBezTo>
                <a:cubicBezTo>
                  <a:pt x="5116518" y="5347803"/>
                  <a:pt x="5086668" y="5368445"/>
                  <a:pt x="5076532" y="5358612"/>
                </a:cubicBezTo>
                <a:cubicBezTo>
                  <a:pt x="5069788" y="5350240"/>
                  <a:pt x="5059157" y="5354551"/>
                  <a:pt x="5048954" y="5353915"/>
                </a:cubicBezTo>
                <a:cubicBezTo>
                  <a:pt x="5038015" y="5346654"/>
                  <a:pt x="4991132" y="5351733"/>
                  <a:pt x="4977087" y="5357736"/>
                </a:cubicBezTo>
                <a:cubicBezTo>
                  <a:pt x="4940420" y="5380054"/>
                  <a:pt x="4887089" y="5353763"/>
                  <a:pt x="4857261" y="5370659"/>
                </a:cubicBezTo>
                <a:cubicBezTo>
                  <a:pt x="4820568" y="5378246"/>
                  <a:pt x="4797284" y="5358899"/>
                  <a:pt x="4769845" y="5353264"/>
                </a:cubicBezTo>
                <a:cubicBezTo>
                  <a:pt x="4768462" y="5381819"/>
                  <a:pt x="4711275" y="5345988"/>
                  <a:pt x="4722220" y="5370534"/>
                </a:cubicBezTo>
                <a:cubicBezTo>
                  <a:pt x="4684293" y="5367762"/>
                  <a:pt x="4704662" y="5391854"/>
                  <a:pt x="4667552" y="5366753"/>
                </a:cubicBezTo>
                <a:cubicBezTo>
                  <a:pt x="4600967" y="5382212"/>
                  <a:pt x="4513038" y="5362869"/>
                  <a:pt x="4454472" y="5391442"/>
                </a:cubicBezTo>
                <a:lnTo>
                  <a:pt x="4317219" y="5411554"/>
                </a:lnTo>
                <a:lnTo>
                  <a:pt x="4298346" y="5416146"/>
                </a:lnTo>
                <a:cubicBezTo>
                  <a:pt x="4298306" y="5416758"/>
                  <a:pt x="4298267" y="5417371"/>
                  <a:pt x="4298228" y="5417983"/>
                </a:cubicBezTo>
                <a:cubicBezTo>
                  <a:pt x="4297649" y="5419178"/>
                  <a:pt x="4296651" y="5419253"/>
                  <a:pt x="4295233" y="5418735"/>
                </a:cubicBezTo>
                <a:lnTo>
                  <a:pt x="4292799" y="5417494"/>
                </a:lnTo>
                <a:lnTo>
                  <a:pt x="4289225" y="5418364"/>
                </a:lnTo>
                <a:lnTo>
                  <a:pt x="4279515" y="5420247"/>
                </a:lnTo>
                <a:lnTo>
                  <a:pt x="4275872" y="5423890"/>
                </a:lnTo>
                <a:lnTo>
                  <a:pt x="4227055" y="5427466"/>
                </a:lnTo>
                <a:lnTo>
                  <a:pt x="4213123" y="5433155"/>
                </a:lnTo>
                <a:cubicBezTo>
                  <a:pt x="4200364" y="5437794"/>
                  <a:pt x="4187574" y="5440279"/>
                  <a:pt x="4175436" y="5434156"/>
                </a:cubicBezTo>
                <a:cubicBezTo>
                  <a:pt x="4177805" y="5447129"/>
                  <a:pt x="4143760" y="5429295"/>
                  <a:pt x="4132856" y="5439937"/>
                </a:cubicBezTo>
                <a:cubicBezTo>
                  <a:pt x="4125673" y="5448831"/>
                  <a:pt x="4113669" y="5445492"/>
                  <a:pt x="4102333" y="5447021"/>
                </a:cubicBezTo>
                <a:cubicBezTo>
                  <a:pt x="4090434" y="5455185"/>
                  <a:pt x="4038031" y="5454280"/>
                  <a:pt x="4022159" y="5449566"/>
                </a:cubicBezTo>
                <a:cubicBezTo>
                  <a:pt x="3980455" y="5430671"/>
                  <a:pt x="3922096" y="5461433"/>
                  <a:pt x="3888224" y="5447312"/>
                </a:cubicBezTo>
                <a:cubicBezTo>
                  <a:pt x="3877937" y="5446239"/>
                  <a:pt x="3868647" y="5446763"/>
                  <a:pt x="3860026" y="5448274"/>
                </a:cubicBezTo>
                <a:lnTo>
                  <a:pt x="3832796" y="5461349"/>
                </a:lnTo>
                <a:lnTo>
                  <a:pt x="3817485" y="5462797"/>
                </a:lnTo>
                <a:lnTo>
                  <a:pt x="3813676" y="5464379"/>
                </a:lnTo>
                <a:cubicBezTo>
                  <a:pt x="3806407" y="5467429"/>
                  <a:pt x="3799147" y="5470257"/>
                  <a:pt x="3791563" y="5472259"/>
                </a:cubicBezTo>
                <a:cubicBezTo>
                  <a:pt x="3788910" y="5444072"/>
                  <a:pt x="3726624" y="5484631"/>
                  <a:pt x="3737858" y="5459331"/>
                </a:cubicBezTo>
                <a:cubicBezTo>
                  <a:pt x="3706262" y="5463900"/>
                  <a:pt x="3710598" y="5450598"/>
                  <a:pt x="3697716" y="5455539"/>
                </a:cubicBezTo>
                <a:lnTo>
                  <a:pt x="3694487" y="5457193"/>
                </a:lnTo>
                <a:lnTo>
                  <a:pt x="3691779" y="5461582"/>
                </a:lnTo>
                <a:lnTo>
                  <a:pt x="3684442" y="5463086"/>
                </a:lnTo>
                <a:lnTo>
                  <a:pt x="3677129" y="5467898"/>
                </a:lnTo>
                <a:cubicBezTo>
                  <a:pt x="3602381" y="5458439"/>
                  <a:pt x="3505226" y="5485361"/>
                  <a:pt x="3438897" y="5462195"/>
                </a:cubicBezTo>
                <a:lnTo>
                  <a:pt x="3389756" y="5444428"/>
                </a:lnTo>
                <a:cubicBezTo>
                  <a:pt x="3364455" y="5437704"/>
                  <a:pt x="3342081" y="5466704"/>
                  <a:pt x="3316666" y="5450736"/>
                </a:cubicBezTo>
                <a:cubicBezTo>
                  <a:pt x="3306503" y="5441319"/>
                  <a:pt x="3286457" y="5439158"/>
                  <a:pt x="3271894" y="5445907"/>
                </a:cubicBezTo>
                <a:cubicBezTo>
                  <a:pt x="3269388" y="5447068"/>
                  <a:pt x="3267143" y="5448455"/>
                  <a:pt x="3265228" y="5450024"/>
                </a:cubicBezTo>
                <a:cubicBezTo>
                  <a:pt x="3234084" y="5427025"/>
                  <a:pt x="3219254" y="5440615"/>
                  <a:pt x="3204017" y="5424552"/>
                </a:cubicBezTo>
                <a:cubicBezTo>
                  <a:pt x="3159473" y="5420614"/>
                  <a:pt x="3126956" y="5439505"/>
                  <a:pt x="3112867" y="5425473"/>
                </a:cubicBezTo>
                <a:cubicBezTo>
                  <a:pt x="3090747" y="5427880"/>
                  <a:pt x="3062886" y="5447193"/>
                  <a:pt x="3043809" y="5432293"/>
                </a:cubicBezTo>
                <a:cubicBezTo>
                  <a:pt x="3043452" y="5445549"/>
                  <a:pt x="3016821" y="5423991"/>
                  <a:pt x="3005211" y="5433472"/>
                </a:cubicBezTo>
                <a:cubicBezTo>
                  <a:pt x="2997207" y="5441605"/>
                  <a:pt x="2987260" y="5436961"/>
                  <a:pt x="2976986" y="5437264"/>
                </a:cubicBezTo>
                <a:cubicBezTo>
                  <a:pt x="2964968" y="5444153"/>
                  <a:pt x="2918975" y="5437570"/>
                  <a:pt x="2905879" y="5431128"/>
                </a:cubicBezTo>
                <a:cubicBezTo>
                  <a:pt x="2872703" y="5407678"/>
                  <a:pt x="2815496" y="5432178"/>
                  <a:pt x="2788318" y="5414358"/>
                </a:cubicBezTo>
                <a:cubicBezTo>
                  <a:pt x="2746271" y="5410854"/>
                  <a:pt x="2685231" y="5410484"/>
                  <a:pt x="2653590" y="5410111"/>
                </a:cubicBezTo>
                <a:cubicBezTo>
                  <a:pt x="2615334" y="5411650"/>
                  <a:pt x="2639324" y="5388277"/>
                  <a:pt x="2598481" y="5412114"/>
                </a:cubicBezTo>
                <a:cubicBezTo>
                  <a:pt x="2534415" y="5394537"/>
                  <a:pt x="2387966" y="5438902"/>
                  <a:pt x="2333897" y="5408505"/>
                </a:cubicBezTo>
                <a:cubicBezTo>
                  <a:pt x="2279458" y="5405891"/>
                  <a:pt x="2312839" y="5402348"/>
                  <a:pt x="2271841" y="5396433"/>
                </a:cubicBezTo>
                <a:cubicBezTo>
                  <a:pt x="2263465" y="5363868"/>
                  <a:pt x="2168184" y="5361433"/>
                  <a:pt x="2143705" y="5345095"/>
                </a:cubicBezTo>
                <a:cubicBezTo>
                  <a:pt x="2087043" y="5343333"/>
                  <a:pt x="2041689" y="5319742"/>
                  <a:pt x="1986408" y="5335524"/>
                </a:cubicBezTo>
                <a:cubicBezTo>
                  <a:pt x="1983594" y="5331315"/>
                  <a:pt x="1979798" y="5327915"/>
                  <a:pt x="1975333" y="5325099"/>
                </a:cubicBezTo>
                <a:lnTo>
                  <a:pt x="1972441" y="5323775"/>
                </a:lnTo>
                <a:lnTo>
                  <a:pt x="1971497" y="5324412"/>
                </a:lnTo>
                <a:cubicBezTo>
                  <a:pt x="1967825" y="5325937"/>
                  <a:pt x="1963255" y="5326871"/>
                  <a:pt x="1956886" y="5327069"/>
                </a:cubicBezTo>
                <a:cubicBezTo>
                  <a:pt x="1957692" y="5357103"/>
                  <a:pt x="1944755" y="5337483"/>
                  <a:pt x="1924833" y="5344911"/>
                </a:cubicBezTo>
                <a:cubicBezTo>
                  <a:pt x="1907350" y="5349449"/>
                  <a:pt x="1899872" y="5360515"/>
                  <a:pt x="1885856" y="5367299"/>
                </a:cubicBezTo>
                <a:cubicBezTo>
                  <a:pt x="1874373" y="5371950"/>
                  <a:pt x="1870677" y="5363227"/>
                  <a:pt x="1855937" y="5372820"/>
                </a:cubicBezTo>
                <a:cubicBezTo>
                  <a:pt x="1826799" y="5367486"/>
                  <a:pt x="1805938" y="5389998"/>
                  <a:pt x="1784500" y="5395926"/>
                </a:cubicBezTo>
                <a:cubicBezTo>
                  <a:pt x="1777473" y="5395836"/>
                  <a:pt x="1756895" y="5401012"/>
                  <a:pt x="1737998" y="5407426"/>
                </a:cubicBezTo>
                <a:lnTo>
                  <a:pt x="1736716" y="5407939"/>
                </a:lnTo>
                <a:lnTo>
                  <a:pt x="1726742" y="5405934"/>
                </a:lnTo>
                <a:cubicBezTo>
                  <a:pt x="1724249" y="5404894"/>
                  <a:pt x="1723700" y="5403454"/>
                  <a:pt x="1726849" y="5401221"/>
                </a:cubicBezTo>
                <a:cubicBezTo>
                  <a:pt x="1723886" y="5399045"/>
                  <a:pt x="1720993" y="5398236"/>
                  <a:pt x="1718134" y="5398128"/>
                </a:cubicBezTo>
                <a:cubicBezTo>
                  <a:pt x="1712416" y="5397910"/>
                  <a:pt x="1706830" y="5400494"/>
                  <a:pt x="1701063" y="5400545"/>
                </a:cubicBezTo>
                <a:lnTo>
                  <a:pt x="1694634" y="5398728"/>
                </a:lnTo>
                <a:lnTo>
                  <a:pt x="1692270" y="5399053"/>
                </a:lnTo>
                <a:lnTo>
                  <a:pt x="1686657" y="5399247"/>
                </a:lnTo>
                <a:lnTo>
                  <a:pt x="1687479" y="5402165"/>
                </a:lnTo>
                <a:cubicBezTo>
                  <a:pt x="1688791" y="5404927"/>
                  <a:pt x="1689812" y="5407972"/>
                  <a:pt x="1680969" y="5407963"/>
                </a:cubicBezTo>
                <a:cubicBezTo>
                  <a:pt x="1662599" y="5406532"/>
                  <a:pt x="1656841" y="5418932"/>
                  <a:pt x="1648682" y="5407558"/>
                </a:cubicBezTo>
                <a:lnTo>
                  <a:pt x="1646819" y="5404306"/>
                </a:lnTo>
                <a:lnTo>
                  <a:pt x="1642743" y="5403927"/>
                </a:lnTo>
                <a:cubicBezTo>
                  <a:pt x="1640569" y="5404120"/>
                  <a:pt x="1639361" y="5404983"/>
                  <a:pt x="1639788" y="5407135"/>
                </a:cubicBezTo>
                <a:cubicBezTo>
                  <a:pt x="1622347" y="5398881"/>
                  <a:pt x="1603063" y="5413406"/>
                  <a:pt x="1585803" y="5416574"/>
                </a:cubicBezTo>
                <a:cubicBezTo>
                  <a:pt x="1572467" y="5408520"/>
                  <a:pt x="1549407" y="5423110"/>
                  <a:pt x="1513331" y="5423805"/>
                </a:cubicBezTo>
                <a:cubicBezTo>
                  <a:pt x="1498774" y="5414520"/>
                  <a:pt x="1489007" y="5424393"/>
                  <a:pt x="1460734" y="5411778"/>
                </a:cubicBezTo>
                <a:cubicBezTo>
                  <a:pt x="1459446" y="5412932"/>
                  <a:pt x="1457867" y="5413992"/>
                  <a:pt x="1456045" y="5414928"/>
                </a:cubicBezTo>
                <a:cubicBezTo>
                  <a:pt x="1445460" y="5420354"/>
                  <a:pt x="1429166" y="5420415"/>
                  <a:pt x="1419653" y="5415060"/>
                </a:cubicBezTo>
                <a:cubicBezTo>
                  <a:pt x="1374353" y="5398095"/>
                  <a:pt x="1332064" y="5398411"/>
                  <a:pt x="1292605" y="5394671"/>
                </a:cubicBezTo>
                <a:cubicBezTo>
                  <a:pt x="1247867" y="5392301"/>
                  <a:pt x="1276603" y="5411730"/>
                  <a:pt x="1221477" y="5395509"/>
                </a:cubicBezTo>
                <a:cubicBezTo>
                  <a:pt x="1215107" y="5402140"/>
                  <a:pt x="1207983" y="5402421"/>
                  <a:pt x="1196159" y="5399169"/>
                </a:cubicBezTo>
                <a:cubicBezTo>
                  <a:pt x="1174396" y="5398516"/>
                  <a:pt x="1175280" y="5415282"/>
                  <a:pt x="1153748" y="5405093"/>
                </a:cubicBezTo>
                <a:cubicBezTo>
                  <a:pt x="1157267" y="5414115"/>
                  <a:pt x="1112247" y="5408398"/>
                  <a:pt x="1121874" y="5417803"/>
                </a:cubicBezTo>
                <a:cubicBezTo>
                  <a:pt x="1107293" y="5425943"/>
                  <a:pt x="1100911" y="5412406"/>
                  <a:pt x="1086481" y="5419474"/>
                </a:cubicBezTo>
                <a:cubicBezTo>
                  <a:pt x="1070504" y="5421068"/>
                  <a:pt x="1096054" y="5409890"/>
                  <a:pt x="1078485" y="5409150"/>
                </a:cubicBezTo>
                <a:cubicBezTo>
                  <a:pt x="1057107" y="5409880"/>
                  <a:pt x="1057916" y="5393370"/>
                  <a:pt x="1040550" y="5414415"/>
                </a:cubicBezTo>
                <a:cubicBezTo>
                  <a:pt x="1018445" y="5409298"/>
                  <a:pt x="1013694" y="5418764"/>
                  <a:pt x="982981" y="5423575"/>
                </a:cubicBezTo>
                <a:cubicBezTo>
                  <a:pt x="970423" y="5418342"/>
                  <a:pt x="960063" y="5420960"/>
                  <a:pt x="949836" y="5426093"/>
                </a:cubicBezTo>
                <a:cubicBezTo>
                  <a:pt x="920168" y="5424861"/>
                  <a:pt x="892764" y="5432710"/>
                  <a:pt x="859237" y="5435973"/>
                </a:cubicBezTo>
                <a:cubicBezTo>
                  <a:pt x="823344" y="5430160"/>
                  <a:pt x="804272" y="5444731"/>
                  <a:pt x="768445" y="5448159"/>
                </a:cubicBezTo>
                <a:cubicBezTo>
                  <a:pt x="733630" y="5434899"/>
                  <a:pt x="744432" y="5468566"/>
                  <a:pt x="714393" y="5468302"/>
                </a:cubicBezTo>
                <a:cubicBezTo>
                  <a:pt x="665910" y="5456640"/>
                  <a:pt x="715197" y="5479526"/>
                  <a:pt x="639791" y="5476924"/>
                </a:cubicBezTo>
                <a:cubicBezTo>
                  <a:pt x="635590" y="5474880"/>
                  <a:pt x="626375" y="5477333"/>
                  <a:pt x="627266" y="5480260"/>
                </a:cubicBezTo>
                <a:cubicBezTo>
                  <a:pt x="622501" y="5479477"/>
                  <a:pt x="611196" y="5474127"/>
                  <a:pt x="609977" y="5478891"/>
                </a:cubicBezTo>
                <a:cubicBezTo>
                  <a:pt x="585928" y="5480121"/>
                  <a:pt x="562064" y="5478026"/>
                  <a:pt x="540688" y="5472807"/>
                </a:cubicBezTo>
                <a:cubicBezTo>
                  <a:pt x="494260" y="5482226"/>
                  <a:pt x="519722" y="5459453"/>
                  <a:pt x="486194" y="5462661"/>
                </a:cubicBezTo>
                <a:cubicBezTo>
                  <a:pt x="459222" y="5472731"/>
                  <a:pt x="449283" y="5465413"/>
                  <a:pt x="418164" y="5472485"/>
                </a:cubicBezTo>
                <a:cubicBezTo>
                  <a:pt x="407504" y="5457469"/>
                  <a:pt x="388899" y="5474930"/>
                  <a:pt x="376724" y="5470967"/>
                </a:cubicBezTo>
                <a:cubicBezTo>
                  <a:pt x="357541" y="5489409"/>
                  <a:pt x="329120" y="5456071"/>
                  <a:pt x="308908" y="5457025"/>
                </a:cubicBezTo>
                <a:cubicBezTo>
                  <a:pt x="274916" y="5461376"/>
                  <a:pt x="238368" y="5480973"/>
                  <a:pt x="219416" y="5463995"/>
                </a:cubicBezTo>
                <a:cubicBezTo>
                  <a:pt x="217077" y="5471389"/>
                  <a:pt x="220429" y="5481203"/>
                  <a:pt x="200977" y="5480608"/>
                </a:cubicBezTo>
                <a:cubicBezTo>
                  <a:pt x="193315" y="5484612"/>
                  <a:pt x="192227" y="5495868"/>
                  <a:pt x="176226" y="5491022"/>
                </a:cubicBezTo>
                <a:cubicBezTo>
                  <a:pt x="195501" y="5480307"/>
                  <a:pt x="163065" y="5480325"/>
                  <a:pt x="165702" y="5468604"/>
                </a:cubicBezTo>
                <a:cubicBezTo>
                  <a:pt x="141228" y="5462364"/>
                  <a:pt x="86026" y="5474606"/>
                  <a:pt x="88282" y="5453658"/>
                </a:cubicBezTo>
                <a:cubicBezTo>
                  <a:pt x="80722" y="5441690"/>
                  <a:pt x="50300" y="5462007"/>
                  <a:pt x="49602" y="5448762"/>
                </a:cubicBezTo>
                <a:cubicBezTo>
                  <a:pt x="42967" y="5453333"/>
                  <a:pt x="33469" y="5452380"/>
                  <a:pt x="22844" y="5450459"/>
                </a:cubicBezTo>
                <a:lnTo>
                  <a:pt x="0" y="5447653"/>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5249" y="395108"/>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6E4936D-8F24-5C1F-4ABF-14DFCD0BD6E9}"/>
              </a:ext>
              <a:ext uri="{C183D7F6-B498-43B3-948B-1728B52AA6E4}">
                <adec:decorative xmlns:adec="http://schemas.microsoft.com/office/drawing/2017/decorative" val="0"/>
              </a:ext>
            </a:extLst>
          </p:cNvPr>
          <p:cNvSpPr>
            <a:spLocks noGrp="1"/>
          </p:cNvSpPr>
          <p:nvPr>
            <p:ph idx="1"/>
          </p:nvPr>
        </p:nvSpPr>
        <p:spPr>
          <a:xfrm>
            <a:off x="1166652" y="1409365"/>
            <a:ext cx="6158276" cy="4339682"/>
          </a:xfrm>
        </p:spPr>
        <p:txBody>
          <a:bodyPr anchor="ctr">
            <a:normAutofit lnSpcReduction="10000"/>
          </a:bodyPr>
          <a:lstStyle/>
          <a:p>
            <a:pPr marL="0" indent="0">
              <a:buNone/>
            </a:pPr>
            <a:r>
              <a:rPr lang="en-US" sz="3600">
                <a:latin typeface="+mj-lt"/>
              </a:rPr>
              <a:t>Learning science depends not only on the accumulation of facts and concepts but also on the development of an identity as a competent learner of science with motivation and interest to learn more.</a:t>
            </a:r>
          </a:p>
          <a:p>
            <a:pPr marL="0" indent="0" algn="r">
              <a:buNone/>
            </a:pPr>
            <a:r>
              <a:rPr lang="en-US" sz="2000" i="1">
                <a:latin typeface="+mj-lt"/>
              </a:rPr>
              <a:t>A Framework for K-12 Science Education </a:t>
            </a:r>
          </a:p>
        </p:txBody>
      </p:sp>
    </p:spTree>
    <p:extLst>
      <p:ext uri="{BB962C8B-B14F-4D97-AF65-F5344CB8AC3E}">
        <p14:creationId xmlns:p14="http://schemas.microsoft.com/office/powerpoint/2010/main" val="32870054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16D94-C9A8-14F6-A3E3-91D551AEF812}"/>
              </a:ext>
            </a:extLst>
          </p:cNvPr>
          <p:cNvSpPr>
            <a:spLocks noGrp="1"/>
          </p:cNvSpPr>
          <p:nvPr>
            <p:ph type="title"/>
          </p:nvPr>
        </p:nvSpPr>
        <p:spPr/>
        <p:txBody>
          <a:bodyPr/>
          <a:lstStyle/>
          <a:p>
            <a:pPr algn="ctr"/>
            <a:r>
              <a:rPr lang="en-US">
                <a:latin typeface="+mj-lt"/>
              </a:rPr>
              <a:t>Switch to Adult Learner Hat</a:t>
            </a:r>
            <a:r>
              <a:rPr lang="en-US" dirty="0">
                <a:latin typeface="+mj-lt"/>
              </a:rPr>
              <a:t> (2)</a:t>
            </a:r>
            <a:endParaRPr lang="en-US">
              <a:latin typeface="+mj-lt"/>
            </a:endParaRPr>
          </a:p>
        </p:txBody>
      </p:sp>
      <p:pic>
        <p:nvPicPr>
          <p:cNvPr id="4" name="Picture 3" descr="The yellow construction hat shows thinking is in the adult learner hat. ">
            <a:extLst>
              <a:ext uri="{FF2B5EF4-FFF2-40B4-BE49-F238E27FC236}">
                <a16:creationId xmlns:a16="http://schemas.microsoft.com/office/drawing/2014/main" id="{9A1DC591-B22D-9BF5-072A-C8F25FA94AD2}"/>
              </a:ext>
            </a:extLst>
          </p:cNvPr>
          <p:cNvPicPr>
            <a:picLocks noChangeAspect="1"/>
          </p:cNvPicPr>
          <p:nvPr/>
        </p:nvPicPr>
        <p:blipFill>
          <a:blip r:embed="rId3"/>
          <a:stretch>
            <a:fillRect/>
          </a:stretch>
        </p:blipFill>
        <p:spPr>
          <a:xfrm>
            <a:off x="4319856" y="2217413"/>
            <a:ext cx="3078472" cy="2586952"/>
          </a:xfrm>
          <a:prstGeom prst="rect">
            <a:avLst/>
          </a:prstGeom>
        </p:spPr>
      </p:pic>
    </p:spTree>
    <p:extLst>
      <p:ext uri="{BB962C8B-B14F-4D97-AF65-F5344CB8AC3E}">
        <p14:creationId xmlns:p14="http://schemas.microsoft.com/office/powerpoint/2010/main" val="21800671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2CD32-5646-DB1F-1CD4-3797ABE16518}"/>
              </a:ext>
            </a:extLst>
          </p:cNvPr>
          <p:cNvSpPr>
            <a:spLocks noGrp="1"/>
          </p:cNvSpPr>
          <p:nvPr>
            <p:ph type="title"/>
          </p:nvPr>
        </p:nvSpPr>
        <p:spPr>
          <a:xfrm>
            <a:off x="424941" y="0"/>
            <a:ext cx="10515600" cy="1325563"/>
          </a:xfrm>
        </p:spPr>
        <p:txBody>
          <a:bodyPr/>
          <a:lstStyle/>
          <a:p>
            <a:r>
              <a:rPr lang="en-US">
                <a:latin typeface="+mj-lt"/>
              </a:rPr>
              <a:t>Investigating a River Prediction</a:t>
            </a:r>
          </a:p>
        </p:txBody>
      </p:sp>
      <p:pic>
        <p:nvPicPr>
          <p:cNvPr id="9" name="Picture 8" descr="The yellow construction hat shows thinking is in the adult learner hat. ">
            <a:extLst>
              <a:ext uri="{FF2B5EF4-FFF2-40B4-BE49-F238E27FC236}">
                <a16:creationId xmlns:a16="http://schemas.microsoft.com/office/drawing/2014/main" id="{0B57855D-7A50-5443-41DA-85958D31D3FC}"/>
              </a:ext>
            </a:extLst>
          </p:cNvPr>
          <p:cNvPicPr>
            <a:picLocks noChangeAspect="1"/>
          </p:cNvPicPr>
          <p:nvPr/>
        </p:nvPicPr>
        <p:blipFill>
          <a:blip r:embed="rId3"/>
          <a:stretch>
            <a:fillRect/>
          </a:stretch>
        </p:blipFill>
        <p:spPr>
          <a:xfrm>
            <a:off x="11371818" y="57158"/>
            <a:ext cx="725487" cy="609653"/>
          </a:xfrm>
          <a:prstGeom prst="rect">
            <a:avLst/>
          </a:prstGeom>
        </p:spPr>
      </p:pic>
      <p:sp>
        <p:nvSpPr>
          <p:cNvPr id="3" name="Content Placeholder 2">
            <a:extLst>
              <a:ext uri="{FF2B5EF4-FFF2-40B4-BE49-F238E27FC236}">
                <a16:creationId xmlns:a16="http://schemas.microsoft.com/office/drawing/2014/main" id="{066492F6-5500-680D-E97C-B0F5CC640114}"/>
              </a:ext>
            </a:extLst>
          </p:cNvPr>
          <p:cNvSpPr>
            <a:spLocks noGrp="1"/>
          </p:cNvSpPr>
          <p:nvPr>
            <p:ph idx="1"/>
          </p:nvPr>
        </p:nvSpPr>
        <p:spPr>
          <a:xfrm>
            <a:off x="424941" y="1728811"/>
            <a:ext cx="4438618" cy="3969316"/>
          </a:xfrm>
        </p:spPr>
        <p:txBody>
          <a:bodyPr>
            <a:normAutofit fontScale="92500" lnSpcReduction="10000"/>
          </a:bodyPr>
          <a:lstStyle/>
          <a:p>
            <a:pPr>
              <a:spcBef>
                <a:spcPts val="1800"/>
              </a:spcBef>
              <a:buFont typeface="Wingdings" panose="05000000000000000000" pitchFamily="2" charset="2"/>
              <a:buChar char="Ø"/>
            </a:pPr>
            <a:r>
              <a:rPr lang="en-US" sz="3200"/>
              <a:t> When the water starts running, what do you think will happen to the sand, pebbles and rocks at the top of the stream table?  </a:t>
            </a:r>
          </a:p>
          <a:p>
            <a:pPr>
              <a:spcBef>
                <a:spcPts val="1800"/>
              </a:spcBef>
              <a:buFont typeface="Wingdings" panose="05000000000000000000" pitchFamily="2" charset="2"/>
              <a:buChar char="Ø"/>
            </a:pPr>
            <a:r>
              <a:rPr lang="en-US" sz="3200"/>
              <a:t> What about the land   near the bottom of the table?</a:t>
            </a:r>
          </a:p>
          <a:p>
            <a:pPr marL="0" indent="0">
              <a:buNone/>
            </a:pPr>
            <a:endParaRPr lang="en-US" sz="3200">
              <a:latin typeface="+mn-lt"/>
            </a:endParaRPr>
          </a:p>
          <a:p>
            <a:pPr marL="0" indent="0">
              <a:buNone/>
            </a:pPr>
            <a:endParaRPr lang="en-US" sz="400">
              <a:latin typeface="+mn-lt"/>
            </a:endParaRPr>
          </a:p>
          <a:p>
            <a:pPr marL="0" indent="0">
              <a:buNone/>
            </a:pPr>
            <a:endParaRPr lang="en-US">
              <a:latin typeface="+mn-lt"/>
            </a:endParaRPr>
          </a:p>
          <a:p>
            <a:pPr marL="0" indent="0">
              <a:buNone/>
            </a:pPr>
            <a:endParaRPr lang="en-US"/>
          </a:p>
        </p:txBody>
      </p:sp>
      <p:pic>
        <p:nvPicPr>
          <p:cNvPr id="5" name="Picture 2">
            <a:extLst>
              <a:ext uri="{FF2B5EF4-FFF2-40B4-BE49-F238E27FC236}">
                <a16:creationId xmlns:a16="http://schemas.microsoft.com/office/drawing/2014/main" id="{CD518F92-3AA0-3B50-3B62-3BC771CE0EF6}"/>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3921" y="1642855"/>
            <a:ext cx="3360356" cy="359448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B022B43-886D-C190-59BD-EA9A78C3CFB4}"/>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9166" y="3599572"/>
            <a:ext cx="1082802" cy="108280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86DD063-F7C7-B05E-4C42-32E906B8EAE4}"/>
              </a:ext>
            </a:extLst>
          </p:cNvPr>
          <p:cNvSpPr txBox="1"/>
          <p:nvPr/>
        </p:nvSpPr>
        <p:spPr>
          <a:xfrm>
            <a:off x="8716231" y="1823309"/>
            <a:ext cx="2455737" cy="8002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a:ea typeface="+mn-ea"/>
                <a:cs typeface="+mn-cs"/>
              </a:rPr>
              <a:t>Your Prediction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7" name="TextBox 6" descr="Your prediction.">
            <a:extLst>
              <a:ext uri="{FF2B5EF4-FFF2-40B4-BE49-F238E27FC236}">
                <a16:creationId xmlns:a16="http://schemas.microsoft.com/office/drawing/2014/main" id="{74D92AF4-B120-A586-2B29-736A063D28F8}"/>
              </a:ext>
            </a:extLst>
          </p:cNvPr>
          <p:cNvSpPr txBox="1"/>
          <p:nvPr/>
        </p:nvSpPr>
        <p:spPr>
          <a:xfrm>
            <a:off x="8048655" y="1768591"/>
            <a:ext cx="3382702"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pic>
        <p:nvPicPr>
          <p:cNvPr id="4" name="Picture 3">
            <a:extLst>
              <a:ext uri="{FF2B5EF4-FFF2-40B4-BE49-F238E27FC236}">
                <a16:creationId xmlns:a16="http://schemas.microsoft.com/office/drawing/2014/main" id="{12D5DBB3-A84D-DBD5-43DB-C217201DD8C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361317" y="1478414"/>
            <a:ext cx="2247809" cy="3969316"/>
          </a:xfrm>
          <a:prstGeom prst="rect">
            <a:avLst/>
          </a:prstGeom>
          <a:ln w="57150">
            <a:solidFill>
              <a:schemeClr val="tx1"/>
            </a:solidFill>
          </a:ln>
        </p:spPr>
      </p:pic>
    </p:spTree>
    <p:extLst>
      <p:ext uri="{BB962C8B-B14F-4D97-AF65-F5344CB8AC3E}">
        <p14:creationId xmlns:p14="http://schemas.microsoft.com/office/powerpoint/2010/main" val="21993410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834A0D-221D-3168-E20A-25AD833EE41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020F8E20-9777-A64F-D300-9ED8DCB1946A}"/>
              </a:ext>
            </a:extLst>
          </p:cNvPr>
          <p:cNvSpPr>
            <a:spLocks noGrp="1"/>
          </p:cNvSpPr>
          <p:nvPr>
            <p:ph type="title"/>
          </p:nvPr>
        </p:nvSpPr>
        <p:spPr>
          <a:xfrm>
            <a:off x="640080" y="325369"/>
            <a:ext cx="4368602" cy="1956841"/>
          </a:xfrm>
        </p:spPr>
        <p:txBody>
          <a:bodyPr anchor="b">
            <a:normAutofit/>
          </a:bodyPr>
          <a:lstStyle/>
          <a:p>
            <a:r>
              <a:rPr lang="en-US" sz="5400">
                <a:latin typeface="+mj-lt"/>
              </a:rPr>
              <a:t>Investigating a River</a:t>
            </a:r>
          </a:p>
        </p:txBody>
      </p:sp>
      <p:pic>
        <p:nvPicPr>
          <p:cNvPr id="5" name="Picture 4" descr="The yellow construction hat shows thinking is in the adult learner hat. ">
            <a:extLst>
              <a:ext uri="{FF2B5EF4-FFF2-40B4-BE49-F238E27FC236}">
                <a16:creationId xmlns:a16="http://schemas.microsoft.com/office/drawing/2014/main" id="{DFBF4E90-A6CC-3DE2-46A7-BFCDC673F8CA}"/>
              </a:ext>
            </a:extLst>
          </p:cNvPr>
          <p:cNvPicPr>
            <a:picLocks noChangeAspect="1"/>
          </p:cNvPicPr>
          <p:nvPr/>
        </p:nvPicPr>
        <p:blipFill>
          <a:blip r:embed="rId3"/>
          <a:stretch>
            <a:fillRect/>
          </a:stretch>
        </p:blipFill>
        <p:spPr>
          <a:xfrm>
            <a:off x="11437104" y="159152"/>
            <a:ext cx="725487" cy="609653"/>
          </a:xfrm>
          <a:prstGeom prst="rect">
            <a:avLst/>
          </a:prstGeom>
        </p:spPr>
      </p:pic>
      <p:sp>
        <p:nvSpPr>
          <p:cNvPr id="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6" name="Content Placeholder 5">
            <a:extLst>
              <a:ext uri="{FF2B5EF4-FFF2-40B4-BE49-F238E27FC236}">
                <a16:creationId xmlns:a16="http://schemas.microsoft.com/office/drawing/2014/main" id="{A64B203F-AF57-A303-487C-620AE63FF3F3}"/>
              </a:ext>
            </a:extLst>
          </p:cNvPr>
          <p:cNvSpPr txBox="1">
            <a:spLocks noGrp="1"/>
          </p:cNvSpPr>
          <p:nvPr>
            <p:ph idx="1"/>
          </p:nvPr>
        </p:nvSpPr>
        <p:spPr>
          <a:xfrm>
            <a:off x="640080" y="2872899"/>
            <a:ext cx="4480560" cy="3320668"/>
          </a:xfrm>
          <a:prstGeom prst="rect">
            <a:avLst/>
          </a:prstGeom>
        </p:spPr>
        <p:txBody>
          <a:bodyPr rtlCol="0">
            <a:normAutofit/>
          </a:bodyPr>
          <a:lstStyle/>
          <a:p>
            <a:pPr marL="0" indent="0">
              <a:buNone/>
            </a:pPr>
            <a:r>
              <a:rPr lang="en-US" sz="3000">
                <a:latin typeface="+mn-lt"/>
                <a:cs typeface="Arial" panose="020B0604020202020204" pitchFamily="34" charset="0"/>
              </a:rPr>
              <a:t>Record, using illustrations and words, what the stream table looks like </a:t>
            </a:r>
            <a:r>
              <a:rPr lang="en-US" sz="3000" b="1">
                <a:latin typeface="+mn-lt"/>
                <a:cs typeface="Arial" panose="020B0604020202020204" pitchFamily="34" charset="0"/>
              </a:rPr>
              <a:t>before</a:t>
            </a:r>
            <a:r>
              <a:rPr lang="en-US" sz="3000">
                <a:latin typeface="+mn-lt"/>
                <a:cs typeface="Arial" panose="020B0604020202020204" pitchFamily="34" charset="0"/>
              </a:rPr>
              <a:t> the investigation begins. </a:t>
            </a:r>
          </a:p>
        </p:txBody>
      </p:sp>
      <p:pic>
        <p:nvPicPr>
          <p:cNvPr id="3" name="Picture 2" descr="Stream table with sand at the top. A jug of water is above the sand. ">
            <a:extLst>
              <a:ext uri="{FF2B5EF4-FFF2-40B4-BE49-F238E27FC236}">
                <a16:creationId xmlns:a16="http://schemas.microsoft.com/office/drawing/2014/main" id="{3B65A8C6-B759-0703-DB03-702FCC7A3162}"/>
              </a:ext>
            </a:extLst>
          </p:cNvPr>
          <p:cNvPicPr>
            <a:picLocks noChangeAspect="1"/>
          </p:cNvPicPr>
          <p:nvPr/>
        </p:nvPicPr>
        <p:blipFill>
          <a:blip r:embed="rId4"/>
          <a:stretch>
            <a:fillRect/>
          </a:stretch>
        </p:blipFill>
        <p:spPr>
          <a:xfrm>
            <a:off x="6831874" y="236824"/>
            <a:ext cx="3711348" cy="6401836"/>
          </a:xfrm>
          <a:prstGeom prst="rect">
            <a:avLst/>
          </a:prstGeom>
        </p:spPr>
      </p:pic>
    </p:spTree>
    <p:extLst>
      <p:ext uri="{BB962C8B-B14F-4D97-AF65-F5344CB8AC3E}">
        <p14:creationId xmlns:p14="http://schemas.microsoft.com/office/powerpoint/2010/main" val="20054085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1B82AE-2A32-320F-69D7-931C79048EC0}"/>
              </a:ext>
            </a:extLst>
          </p:cNvPr>
          <p:cNvSpPr>
            <a:spLocks noGrp="1"/>
          </p:cNvSpPr>
          <p:nvPr>
            <p:ph type="title"/>
          </p:nvPr>
        </p:nvSpPr>
        <p:spPr>
          <a:xfrm>
            <a:off x="640080" y="325369"/>
            <a:ext cx="4368602" cy="1956841"/>
          </a:xfrm>
        </p:spPr>
        <p:txBody>
          <a:bodyPr anchor="b">
            <a:normAutofit/>
          </a:bodyPr>
          <a:lstStyle/>
          <a:p>
            <a:r>
              <a:rPr lang="en-US">
                <a:latin typeface="+mj-lt"/>
              </a:rPr>
              <a:t>Investigating a River (2)</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7918F6C4-8058-F799-6F0B-16109F47F3EB}"/>
              </a:ext>
            </a:extLst>
          </p:cNvPr>
          <p:cNvSpPr txBox="1">
            <a:spLocks noGrp="1"/>
          </p:cNvSpPr>
          <p:nvPr>
            <p:ph idx="1"/>
          </p:nvPr>
        </p:nvSpPr>
        <p:spPr>
          <a:xfrm>
            <a:off x="550718" y="2740155"/>
            <a:ext cx="4495096" cy="3514021"/>
          </a:xfrm>
          <a:prstGeom prst="rect">
            <a:avLst/>
          </a:prstGeom>
        </p:spPr>
        <p:txBody>
          <a:bodyPr rtlCol="0">
            <a:noAutofit/>
          </a:bodyPr>
          <a:lstStyle/>
          <a:p>
            <a:pPr marL="0" indent="0">
              <a:buNone/>
            </a:pPr>
            <a:r>
              <a:rPr lang="en-US">
                <a:latin typeface="+mn-lt"/>
                <a:cs typeface="Arial" panose="020B0604020202020204" pitchFamily="34" charset="0"/>
              </a:rPr>
              <a:t>As you investigate, look for…</a:t>
            </a:r>
          </a:p>
          <a:p>
            <a:pPr marL="285750" indent="-285750">
              <a:buFont typeface="Arial" panose="020B0604020202020204" pitchFamily="34" charset="0"/>
              <a:buChar char="•"/>
            </a:pPr>
            <a:r>
              <a:rPr lang="en-US">
                <a:latin typeface="+mn-lt"/>
                <a:cs typeface="Arial" panose="020B0604020202020204" pitchFamily="34" charset="0"/>
              </a:rPr>
              <a:t>Where you see flowing water moving earth materials to a new location and </a:t>
            </a:r>
          </a:p>
          <a:p>
            <a:pPr marL="285750" indent="-285750">
              <a:buFont typeface="Arial" panose="020B0604020202020204" pitchFamily="34" charset="0"/>
              <a:buChar char="•"/>
            </a:pPr>
            <a:r>
              <a:rPr lang="en-US">
                <a:latin typeface="+mn-lt"/>
                <a:cs typeface="Arial" panose="020B0604020202020204" pitchFamily="34" charset="0"/>
              </a:rPr>
              <a:t>Where the earth materials are left or deposited in a new location. </a:t>
            </a:r>
          </a:p>
        </p:txBody>
      </p:sp>
      <p:pic>
        <p:nvPicPr>
          <p:cNvPr id="4" name="Picture 3">
            <a:extLst>
              <a:ext uri="{FF2B5EF4-FFF2-40B4-BE49-F238E27FC236}">
                <a16:creationId xmlns:a16="http://schemas.microsoft.com/office/drawing/2014/main" id="{9EEC2890-6810-E75F-DA33-9C220D47A371}"/>
              </a:ext>
              <a:ext uri="{C183D7F6-B498-43B3-948B-1728B52AA6E4}">
                <adec:decorative xmlns:adec="http://schemas.microsoft.com/office/drawing/2017/decorative" val="1"/>
              </a:ext>
            </a:extLst>
          </p:cNvPr>
          <p:cNvPicPr>
            <a:picLocks noChangeAspect="1"/>
          </p:cNvPicPr>
          <p:nvPr/>
        </p:nvPicPr>
        <p:blipFill rotWithShape="1">
          <a:blip r:embed="rId3"/>
          <a:srcRect t="32404" r="1" b="21735"/>
          <a:stretch/>
        </p:blipFill>
        <p:spPr>
          <a:xfrm>
            <a:off x="5239265" y="0"/>
            <a:ext cx="6949687" cy="6928688"/>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5" name="Picture 4" descr="The yellow construction hat shows thinking is in the adult learner hat. ">
            <a:extLst>
              <a:ext uri="{FF2B5EF4-FFF2-40B4-BE49-F238E27FC236}">
                <a16:creationId xmlns:a16="http://schemas.microsoft.com/office/drawing/2014/main" id="{E042385E-810E-6EF1-A6B8-1649A6152E01}"/>
              </a:ext>
            </a:extLst>
          </p:cNvPr>
          <p:cNvPicPr>
            <a:picLocks noChangeAspect="1"/>
          </p:cNvPicPr>
          <p:nvPr/>
        </p:nvPicPr>
        <p:blipFill>
          <a:blip r:embed="rId4"/>
          <a:stretch>
            <a:fillRect/>
          </a:stretch>
        </p:blipFill>
        <p:spPr>
          <a:xfrm>
            <a:off x="11437104" y="159152"/>
            <a:ext cx="725487" cy="609653"/>
          </a:xfrm>
          <a:prstGeom prst="rect">
            <a:avLst/>
          </a:prstGeom>
        </p:spPr>
      </p:pic>
      <p:sp>
        <p:nvSpPr>
          <p:cNvPr id="8" name="TextBox 7">
            <a:extLst>
              <a:ext uri="{FF2B5EF4-FFF2-40B4-BE49-F238E27FC236}">
                <a16:creationId xmlns:a16="http://schemas.microsoft.com/office/drawing/2014/main" id="{D0185D24-8A3A-56FB-F327-4DA4A920A903}"/>
              </a:ext>
            </a:extLst>
          </p:cNvPr>
          <p:cNvSpPr txBox="1"/>
          <p:nvPr/>
        </p:nvSpPr>
        <p:spPr>
          <a:xfrm>
            <a:off x="890681" y="6254176"/>
            <a:ext cx="3775912" cy="461665"/>
          </a:xfrm>
          <a:prstGeom prst="rect">
            <a:avLst/>
          </a:prstGeom>
          <a:noFill/>
        </p:spPr>
        <p:txBody>
          <a:bodyPr wrap="square" rtlCol="0">
            <a:spAutoFit/>
          </a:bodyPr>
          <a:lstStyle/>
          <a:p>
            <a:r>
              <a:rPr lang="en-US" sz="2400">
                <a:hlinkClick r:id="rId5"/>
              </a:rPr>
              <a:t>Video of Stream Table </a:t>
            </a:r>
            <a:endParaRPr lang="en-US" sz="2400"/>
          </a:p>
        </p:txBody>
      </p:sp>
    </p:spTree>
    <p:extLst>
      <p:ext uri="{BB962C8B-B14F-4D97-AF65-F5344CB8AC3E}">
        <p14:creationId xmlns:p14="http://schemas.microsoft.com/office/powerpoint/2010/main" val="1769483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2E339-37AE-4F17-E9CF-AC45A4116DF5}"/>
              </a:ext>
            </a:extLst>
          </p:cNvPr>
          <p:cNvSpPr>
            <a:spLocks noGrp="1"/>
          </p:cNvSpPr>
          <p:nvPr>
            <p:ph type="title"/>
          </p:nvPr>
        </p:nvSpPr>
        <p:spPr/>
        <p:txBody>
          <a:bodyPr/>
          <a:lstStyle/>
          <a:p>
            <a:r>
              <a:rPr lang="en-US" sz="4400">
                <a:latin typeface="+mj-lt"/>
              </a:rPr>
              <a:t>Investigating a River (3)</a:t>
            </a:r>
            <a:endParaRPr lang="en-US">
              <a:latin typeface="+mj-lt"/>
            </a:endParaRPr>
          </a:p>
        </p:txBody>
      </p:sp>
      <p:sp>
        <p:nvSpPr>
          <p:cNvPr id="3" name="Content Placeholder 2">
            <a:extLst>
              <a:ext uri="{FF2B5EF4-FFF2-40B4-BE49-F238E27FC236}">
                <a16:creationId xmlns:a16="http://schemas.microsoft.com/office/drawing/2014/main" id="{F3658896-0EF0-8B90-5439-EB257B61BA2D}"/>
              </a:ext>
            </a:extLst>
          </p:cNvPr>
          <p:cNvSpPr>
            <a:spLocks noGrp="1"/>
          </p:cNvSpPr>
          <p:nvPr>
            <p:ph idx="1"/>
          </p:nvPr>
        </p:nvSpPr>
        <p:spPr>
          <a:xfrm>
            <a:off x="935181" y="1915866"/>
            <a:ext cx="10321637" cy="3061857"/>
          </a:xfrm>
        </p:spPr>
        <p:txBody>
          <a:bodyPr>
            <a:normAutofit/>
          </a:bodyPr>
          <a:lstStyle/>
          <a:p>
            <a:pPr>
              <a:buFont typeface="Wingdings" panose="05000000000000000000" pitchFamily="2" charset="2"/>
              <a:buChar char="q"/>
            </a:pPr>
            <a:r>
              <a:rPr lang="en-US" sz="3600">
                <a:latin typeface="+mn-lt"/>
                <a:cs typeface="Arial" panose="020B0604020202020204" pitchFamily="34" charset="0"/>
              </a:rPr>
              <a:t> In the box, draw a bird’s-eye view of your stream                       table showing where materials were moved from one place to another. </a:t>
            </a:r>
          </a:p>
          <a:p>
            <a:pPr>
              <a:buFont typeface="Wingdings" panose="05000000000000000000" pitchFamily="2" charset="2"/>
              <a:buChar char="q"/>
            </a:pPr>
            <a:r>
              <a:rPr lang="en-US" sz="3600">
                <a:latin typeface="+mn-lt"/>
                <a:cs typeface="Arial" panose="020B0604020202020204" pitchFamily="34" charset="0"/>
              </a:rPr>
              <a:t> Use labels to communicate your observations. </a:t>
            </a:r>
          </a:p>
        </p:txBody>
      </p:sp>
      <p:pic>
        <p:nvPicPr>
          <p:cNvPr id="4" name="Picture 3" descr="The yellow hard hat shows thinking is in the adult learner hat. ">
            <a:extLst>
              <a:ext uri="{FF2B5EF4-FFF2-40B4-BE49-F238E27FC236}">
                <a16:creationId xmlns:a16="http://schemas.microsoft.com/office/drawing/2014/main" id="{5D88C89A-77C0-A534-0343-08BF5F944ABE}"/>
              </a:ext>
            </a:extLst>
          </p:cNvPr>
          <p:cNvPicPr>
            <a:picLocks noChangeAspect="1"/>
          </p:cNvPicPr>
          <p:nvPr/>
        </p:nvPicPr>
        <p:blipFill>
          <a:blip r:embed="rId3"/>
          <a:stretch>
            <a:fillRect/>
          </a:stretch>
        </p:blipFill>
        <p:spPr>
          <a:xfrm>
            <a:off x="11353800" y="139947"/>
            <a:ext cx="725487" cy="609653"/>
          </a:xfrm>
          <a:prstGeom prst="rect">
            <a:avLst/>
          </a:prstGeom>
        </p:spPr>
      </p:pic>
    </p:spTree>
    <p:extLst>
      <p:ext uri="{BB962C8B-B14F-4D97-AF65-F5344CB8AC3E}">
        <p14:creationId xmlns:p14="http://schemas.microsoft.com/office/powerpoint/2010/main" val="16765959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A5FF8-CAD5-E091-44DD-010A1A03F9DE}"/>
              </a:ext>
            </a:extLst>
          </p:cNvPr>
          <p:cNvSpPr>
            <a:spLocks noGrp="1"/>
          </p:cNvSpPr>
          <p:nvPr>
            <p:ph type="title"/>
          </p:nvPr>
        </p:nvSpPr>
        <p:spPr>
          <a:xfrm>
            <a:off x="793738" y="359767"/>
            <a:ext cx="10515600" cy="1325563"/>
          </a:xfrm>
        </p:spPr>
        <p:txBody>
          <a:bodyPr/>
          <a:lstStyle/>
          <a:p>
            <a:pPr rtl="0" eaLnBrk="1" latinLnBrk="0" hangingPunct="1"/>
            <a:r>
              <a:rPr lang="en-US" sz="4400" kern="1200">
                <a:solidFill>
                  <a:srgbClr val="007780"/>
                </a:solidFill>
                <a:effectLst/>
                <a:latin typeface="Franklin Gothic Medium" panose="020B0603020102020204" pitchFamily="34" charset="0"/>
                <a:ea typeface="+mn-ea"/>
                <a:cs typeface="Arial" panose="020B0604020202020204" pitchFamily="34" charset="0"/>
              </a:rPr>
              <a:t>Communicating in Scientific Ways (2)</a:t>
            </a:r>
            <a:endParaRPr lang="en-US">
              <a:effectLst/>
            </a:endParaRPr>
          </a:p>
          <a:p>
            <a:endParaRPr lang="en-US"/>
          </a:p>
        </p:txBody>
      </p:sp>
      <p:pic>
        <p:nvPicPr>
          <p:cNvPr id="10" name="Picture 9" descr="The yellow hard hat shows thinking is in the adult learner hat. ">
            <a:extLst>
              <a:ext uri="{FF2B5EF4-FFF2-40B4-BE49-F238E27FC236}">
                <a16:creationId xmlns:a16="http://schemas.microsoft.com/office/drawing/2014/main" id="{FBCA880D-ECC4-F293-DC69-8FF64EF491F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317820" y="158915"/>
            <a:ext cx="726796" cy="610206"/>
          </a:xfrm>
          <a:prstGeom prst="rect">
            <a:avLst/>
          </a:prstGeom>
        </p:spPr>
      </p:pic>
      <p:graphicFrame>
        <p:nvGraphicFramePr>
          <p:cNvPr id="9" name="Content Placeholder 8">
            <a:extLst>
              <a:ext uri="{FF2B5EF4-FFF2-40B4-BE49-F238E27FC236}">
                <a16:creationId xmlns:a16="http://schemas.microsoft.com/office/drawing/2014/main" id="{081798F0-169F-0F18-5CDE-D8CFFEDAF327}"/>
              </a:ext>
            </a:extLst>
          </p:cNvPr>
          <p:cNvGraphicFramePr>
            <a:graphicFrameLocks noGrp="1"/>
          </p:cNvGraphicFramePr>
          <p:nvPr>
            <p:ph idx="1"/>
            <p:extLst>
              <p:ext uri="{D42A27DB-BD31-4B8C-83A1-F6EECF244321}">
                <p14:modId xmlns:p14="http://schemas.microsoft.com/office/powerpoint/2010/main" val="2009371596"/>
              </p:ext>
            </p:extLst>
          </p:nvPr>
        </p:nvGraphicFramePr>
        <p:xfrm>
          <a:off x="882662" y="1303199"/>
          <a:ext cx="9601199" cy="4012165"/>
        </p:xfrm>
        <a:graphic>
          <a:graphicData uri="http://schemas.openxmlformats.org/drawingml/2006/table">
            <a:tbl>
              <a:tblPr firstRow="1"/>
              <a:tblGrid>
                <a:gridCol w="3103123">
                  <a:extLst>
                    <a:ext uri="{9D8B030D-6E8A-4147-A177-3AD203B41FA5}">
                      <a16:colId xmlns:a16="http://schemas.microsoft.com/office/drawing/2014/main" val="875487053"/>
                    </a:ext>
                  </a:extLst>
                </a:gridCol>
                <a:gridCol w="2785718">
                  <a:extLst>
                    <a:ext uri="{9D8B030D-6E8A-4147-A177-3AD203B41FA5}">
                      <a16:colId xmlns:a16="http://schemas.microsoft.com/office/drawing/2014/main" val="2779478948"/>
                    </a:ext>
                  </a:extLst>
                </a:gridCol>
                <a:gridCol w="3712358">
                  <a:extLst>
                    <a:ext uri="{9D8B030D-6E8A-4147-A177-3AD203B41FA5}">
                      <a16:colId xmlns:a16="http://schemas.microsoft.com/office/drawing/2014/main" val="3045309556"/>
                    </a:ext>
                  </a:extLst>
                </a:gridCol>
              </a:tblGrid>
              <a:tr h="495922">
                <a:tc>
                  <a:txBody>
                    <a:bodyPr/>
                    <a:lstStyle/>
                    <a:p>
                      <a:pPr algn="ctr" rtl="0" fontAlgn="base"/>
                      <a:r>
                        <a:rPr lang="en-US" sz="2200" b="1" i="0">
                          <a:solidFill>
                            <a:srgbClr val="000000"/>
                          </a:solidFill>
                          <a:effectLst/>
                          <a:latin typeface="+mn-lt"/>
                        </a:rPr>
                        <a:t>How we figure things out</a:t>
                      </a:r>
                      <a:r>
                        <a:rPr lang="en-US" sz="2200" b="0" i="0">
                          <a:solidFill>
                            <a:srgbClr val="000000"/>
                          </a:solidFill>
                          <a:effectLst/>
                          <a:latin typeface="+mn-lt"/>
                        </a:rPr>
                        <a:t>​</a:t>
                      </a:r>
                    </a:p>
                  </a:txBody>
                  <a:tcPr marL="83680" marR="83680" marT="41840" marB="4184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base"/>
                      <a:r>
                        <a:rPr lang="en-US" sz="2200" b="1" i="0">
                          <a:solidFill>
                            <a:srgbClr val="000000"/>
                          </a:solidFill>
                          <a:effectLst/>
                        </a:rPr>
                        <a:t>Symbol </a:t>
                      </a:r>
                    </a:p>
                  </a:txBody>
                  <a:tcPr marL="83680" marR="83680" marT="41840" marB="4184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base"/>
                      <a:r>
                        <a:rPr lang="en-US" sz="2200" b="1" i="0">
                          <a:solidFill>
                            <a:srgbClr val="000000"/>
                          </a:solidFill>
                          <a:effectLst/>
                          <a:latin typeface="+mn-lt"/>
                        </a:rPr>
                        <a:t>How we communicate</a:t>
                      </a:r>
                      <a:r>
                        <a:rPr lang="en-US" sz="2200" b="0" i="0">
                          <a:solidFill>
                            <a:srgbClr val="000000"/>
                          </a:solidFill>
                          <a:effectLst/>
                          <a:latin typeface="+mn-lt"/>
                        </a:rPr>
                        <a:t>​</a:t>
                      </a:r>
                    </a:p>
                  </a:txBody>
                  <a:tcPr marL="83680" marR="83680" marT="41840" marB="4184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83725504"/>
                  </a:ext>
                </a:extLst>
              </a:tr>
              <a:tr h="1198690">
                <a:tc>
                  <a:txBody>
                    <a:bodyPr/>
                    <a:lstStyle/>
                    <a:p>
                      <a:pPr algn="l" rtl="0" fontAlgn="base"/>
                      <a:r>
                        <a:rPr lang="en-US" sz="1800" b="0" i="0">
                          <a:solidFill>
                            <a:srgbClr val="000000"/>
                          </a:solidFill>
                          <a:effectLst/>
                          <a:latin typeface="+mn-lt"/>
                        </a:rPr>
                        <a:t>Ask why and how questions</a:t>
                      </a:r>
                    </a:p>
                  </a:txBody>
                  <a:tcPr marL="83680" marR="83680" marT="41840" marB="4184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l" rtl="0" fontAlgn="base"/>
                      <a:endParaRPr lang="en-US" sz="1500" b="0" i="0">
                        <a:solidFill>
                          <a:srgbClr val="000000"/>
                        </a:solidFill>
                        <a:effectLst/>
                      </a:endParaRPr>
                    </a:p>
                  </a:txBody>
                  <a:tcPr marL="83680" marR="83680" marT="41840" marB="4184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l" rtl="0" fontAlgn="base"/>
                      <a:r>
                        <a:rPr lang="en-US" sz="1800" b="0" i="0">
                          <a:solidFill>
                            <a:srgbClr val="000000"/>
                          </a:solidFill>
                          <a:effectLst/>
                          <a:latin typeface="+mn-lt"/>
                        </a:rPr>
                        <a:t>How come…?</a:t>
                      </a:r>
                    </a:p>
                    <a:p>
                      <a:pPr algn="l" rtl="0" fontAlgn="base"/>
                      <a:r>
                        <a:rPr lang="en-US" sz="1800" b="0" i="0">
                          <a:solidFill>
                            <a:srgbClr val="000000"/>
                          </a:solidFill>
                          <a:effectLst/>
                          <a:latin typeface="+mn-lt"/>
                        </a:rPr>
                        <a:t>I wonder…</a:t>
                      </a:r>
                    </a:p>
                    <a:p>
                      <a:pPr algn="l" rtl="0" fontAlgn="base"/>
                      <a:r>
                        <a:rPr lang="en-US" sz="1800" b="0" i="0">
                          <a:solidFill>
                            <a:srgbClr val="000000"/>
                          </a:solidFill>
                          <a:effectLst/>
                          <a:latin typeface="+mn-lt"/>
                        </a:rPr>
                        <a:t>Why…?</a:t>
                      </a:r>
                    </a:p>
                    <a:p>
                      <a:pPr algn="l" rtl="0" fontAlgn="base"/>
                      <a:r>
                        <a:rPr lang="en-US" sz="1800" b="0" i="0">
                          <a:solidFill>
                            <a:srgbClr val="000000"/>
                          </a:solidFill>
                          <a:effectLst/>
                          <a:latin typeface="+mn-lt"/>
                        </a:rPr>
                        <a:t>How do they know that…?</a:t>
                      </a:r>
                    </a:p>
                  </a:txBody>
                  <a:tcPr marL="83680" marR="83680" marT="41840" marB="4184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0514712"/>
                  </a:ext>
                </a:extLst>
              </a:tr>
              <a:tr h="1215843">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800" b="0" i="0">
                          <a:solidFill>
                            <a:srgbClr val="000000"/>
                          </a:solidFill>
                          <a:effectLst/>
                          <a:latin typeface="+mn-lt"/>
                        </a:rPr>
                        <a:t>Observe</a:t>
                      </a:r>
                    </a:p>
                  </a:txBody>
                  <a:tcPr marL="83680" marR="83680" marT="41840" marB="4184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l" rtl="0" fontAlgn="base"/>
                      <a:endParaRPr lang="en-US" sz="1500" b="0" i="0">
                        <a:solidFill>
                          <a:srgbClr val="000000"/>
                        </a:solidFill>
                        <a:effectLst/>
                      </a:endParaRPr>
                    </a:p>
                  </a:txBody>
                  <a:tcPr marL="83680" marR="83680" marT="41840" marB="4184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l" rtl="0" fontAlgn="base"/>
                      <a:r>
                        <a:rPr lang="en-US" sz="1800" b="0" i="0">
                          <a:solidFill>
                            <a:srgbClr val="000000"/>
                          </a:solidFill>
                          <a:effectLst/>
                          <a:latin typeface="+mn-lt"/>
                        </a:rPr>
                        <a:t>I see…</a:t>
                      </a:r>
                    </a:p>
                    <a:p>
                      <a:pPr algn="l" rtl="0" fontAlgn="base"/>
                      <a:r>
                        <a:rPr lang="en-US" sz="1800" b="0" i="0">
                          <a:solidFill>
                            <a:srgbClr val="000000"/>
                          </a:solidFill>
                          <a:effectLst/>
                          <a:latin typeface="+mn-lt"/>
                        </a:rPr>
                        <a:t>I noticed…</a:t>
                      </a:r>
                    </a:p>
                    <a:p>
                      <a:pPr algn="l" rtl="0" fontAlgn="base"/>
                      <a:r>
                        <a:rPr lang="en-US" sz="1800" b="0" i="0">
                          <a:solidFill>
                            <a:srgbClr val="000000"/>
                          </a:solidFill>
                          <a:effectLst/>
                          <a:latin typeface="+mn-lt"/>
                        </a:rPr>
                        <a:t>I recorded…</a:t>
                      </a:r>
                    </a:p>
                    <a:p>
                      <a:pPr algn="l" rtl="0" fontAlgn="base"/>
                      <a:r>
                        <a:rPr lang="en-US" sz="1800" b="0" i="0">
                          <a:solidFill>
                            <a:srgbClr val="000000"/>
                          </a:solidFill>
                          <a:effectLst/>
                          <a:latin typeface="+mn-lt"/>
                        </a:rPr>
                        <a:t>I measured…</a:t>
                      </a:r>
                    </a:p>
                  </a:txBody>
                  <a:tcPr marL="83680" marR="83680" marT="41840" marB="4184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50015707"/>
                  </a:ext>
                </a:extLst>
              </a:tr>
              <a:tr h="1101710">
                <a:tc>
                  <a:txBody>
                    <a:bodyPr/>
                    <a:lstStyle/>
                    <a:p>
                      <a:pPr algn="l" rtl="0" fontAlgn="base"/>
                      <a:r>
                        <a:rPr lang="en-US" sz="1800" b="0" i="0">
                          <a:solidFill>
                            <a:srgbClr val="000000"/>
                          </a:solidFill>
                          <a:effectLst/>
                          <a:latin typeface="+mn-lt"/>
                        </a:rPr>
                        <a:t>Add onto someone else’s idea​</a:t>
                      </a:r>
                    </a:p>
                    <a:p>
                      <a:pPr algn="l" rtl="0" fontAlgn="base"/>
                      <a:r>
                        <a:rPr lang="en-US" sz="2000" b="0" i="0">
                          <a:solidFill>
                            <a:srgbClr val="000000"/>
                          </a:solidFill>
                          <a:effectLst/>
                          <a:latin typeface="+mn-lt"/>
                        </a:rPr>
                        <a:t>​</a:t>
                      </a:r>
                    </a:p>
                  </a:txBody>
                  <a:tcPr marL="83680" marR="83680" marT="41840" marB="4184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l" rtl="0" fontAlgn="base"/>
                      <a:endParaRPr lang="en-US" sz="1500" b="0" i="0">
                        <a:solidFill>
                          <a:srgbClr val="000000"/>
                        </a:solidFill>
                        <a:effectLst/>
                      </a:endParaRPr>
                    </a:p>
                  </a:txBody>
                  <a:tcPr marL="83680" marR="83680" marT="41840" marB="4184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l" rtl="0" fontAlgn="base"/>
                      <a:r>
                        <a:rPr lang="en-US" sz="1800" b="0" i="0">
                          <a:solidFill>
                            <a:srgbClr val="000000"/>
                          </a:solidFill>
                          <a:effectLst/>
                          <a:latin typeface="+mn-lt"/>
                        </a:rPr>
                        <a:t>I want to piggyback on April’s idea. ​</a:t>
                      </a:r>
                    </a:p>
                    <a:p>
                      <a:pPr algn="l" rtl="0" fontAlgn="base"/>
                      <a:r>
                        <a:rPr lang="en-US" sz="1800" b="0" i="0">
                          <a:solidFill>
                            <a:srgbClr val="000000"/>
                          </a:solidFill>
                          <a:effectLst/>
                          <a:latin typeface="+mn-lt"/>
                        </a:rPr>
                        <a:t>I want to add to what Jeremiah said. ​</a:t>
                      </a:r>
                    </a:p>
                  </a:txBody>
                  <a:tcPr marL="83680" marR="83680" marT="41840" marB="4184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2102880"/>
                  </a:ext>
                </a:extLst>
              </a:tr>
            </a:tbl>
          </a:graphicData>
        </a:graphic>
      </p:graphicFrame>
      <p:pic>
        <p:nvPicPr>
          <p:cNvPr id="14" name="Picture 13">
            <a:extLst>
              <a:ext uri="{FF2B5EF4-FFF2-40B4-BE49-F238E27FC236}">
                <a16:creationId xmlns:a16="http://schemas.microsoft.com/office/drawing/2014/main" id="{314AE2A1-CB0E-2D25-5624-FFBB828B2C0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823994" y="2005204"/>
            <a:ext cx="993055" cy="852106"/>
          </a:xfrm>
          <a:prstGeom prst="rect">
            <a:avLst/>
          </a:prstGeom>
        </p:spPr>
      </p:pic>
      <p:pic>
        <p:nvPicPr>
          <p:cNvPr id="18" name="Picture 17">
            <a:extLst>
              <a:ext uri="{FF2B5EF4-FFF2-40B4-BE49-F238E27FC236}">
                <a16:creationId xmlns:a16="http://schemas.microsoft.com/office/drawing/2014/main" id="{488BD309-8C33-BA05-612C-F2C485079CC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741372" y="4378174"/>
            <a:ext cx="1006395" cy="826238"/>
          </a:xfrm>
          <a:prstGeom prst="rect">
            <a:avLst/>
          </a:prstGeom>
        </p:spPr>
      </p:pic>
      <p:pic>
        <p:nvPicPr>
          <p:cNvPr id="4" name="Picture 3">
            <a:extLst>
              <a:ext uri="{FF2B5EF4-FFF2-40B4-BE49-F238E27FC236}">
                <a16:creationId xmlns:a16="http://schemas.microsoft.com/office/drawing/2014/main" id="{0DAEDEE8-E8CF-E754-B46B-FDBB17720A1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741372" y="3144235"/>
            <a:ext cx="1006395" cy="912632"/>
          </a:xfrm>
          <a:prstGeom prst="rect">
            <a:avLst/>
          </a:prstGeom>
        </p:spPr>
      </p:pic>
      <p:sp>
        <p:nvSpPr>
          <p:cNvPr id="6" name="TextBox 5">
            <a:extLst>
              <a:ext uri="{FF2B5EF4-FFF2-40B4-BE49-F238E27FC236}">
                <a16:creationId xmlns:a16="http://schemas.microsoft.com/office/drawing/2014/main" id="{CA42F946-604D-3C40-292B-4FDC7A6FF7AB}"/>
              </a:ext>
            </a:extLst>
          </p:cNvPr>
          <p:cNvSpPr txBox="1"/>
          <p:nvPr/>
        </p:nvSpPr>
        <p:spPr>
          <a:xfrm>
            <a:off x="1075038" y="6109397"/>
            <a:ext cx="6348484" cy="400110"/>
          </a:xfrm>
          <a:prstGeom prst="rect">
            <a:avLst/>
          </a:prstGeom>
          <a:noFill/>
        </p:spPr>
        <p:txBody>
          <a:bodyPr wrap="square">
            <a:spAutoFit/>
          </a:bodyPr>
          <a:lstStyle/>
          <a:p>
            <a:r>
              <a:rPr lang="en-US" sz="2000" dirty="0">
                <a:solidFill>
                  <a:schemeClr val="bg1"/>
                </a:solidFill>
                <a:cs typeface="Arial" panose="020B0604020202020204" pitchFamily="34" charset="0"/>
                <a:hlinkClick r:id="rId8">
                  <a:extLst>
                    <a:ext uri="{A12FA001-AC4F-418D-AE19-62706E023703}">
                      <ahyp:hlinkClr xmlns:ahyp="http://schemas.microsoft.com/office/drawing/2018/hyperlinkcolor" val="tx"/>
                    </a:ext>
                  </a:extLst>
                </a:hlinkClick>
              </a:rPr>
              <a:t>OpenSciEd-Communicating-in-Scientific-Ways-Poster.pdf</a:t>
            </a:r>
            <a:endParaRPr lang="en-US" sz="2000" dirty="0">
              <a:solidFill>
                <a:schemeClr val="bg1"/>
              </a:solidFill>
              <a:cs typeface="Arial" panose="020B0604020202020204" pitchFamily="34" charset="0"/>
            </a:endParaRPr>
          </a:p>
        </p:txBody>
      </p:sp>
    </p:spTree>
    <p:extLst>
      <p:ext uri="{BB962C8B-B14F-4D97-AF65-F5344CB8AC3E}">
        <p14:creationId xmlns:p14="http://schemas.microsoft.com/office/powerpoint/2010/main" val="4775316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2" name="Freeform: Shape 11">
            <a:extLst>
              <a:ext uri="{FF2B5EF4-FFF2-40B4-BE49-F238E27FC236}">
                <a16:creationId xmlns:a16="http://schemas.microsoft.com/office/drawing/2014/main" id="{4F2E2428-58BA-458D-AA54-05502E63F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1EF2E339-37AE-4F17-E9CF-AC45A4116DF5}"/>
              </a:ext>
            </a:extLst>
          </p:cNvPr>
          <p:cNvSpPr>
            <a:spLocks noGrp="1"/>
          </p:cNvSpPr>
          <p:nvPr>
            <p:ph type="title"/>
          </p:nvPr>
        </p:nvSpPr>
        <p:spPr>
          <a:xfrm>
            <a:off x="1137034" y="609600"/>
            <a:ext cx="6881026" cy="1322887"/>
          </a:xfrm>
        </p:spPr>
        <p:txBody>
          <a:bodyPr vert="horz" lIns="91440" tIns="45720" rIns="91440" bIns="45720" rtlCol="0" anchor="ctr">
            <a:normAutofit/>
          </a:bodyPr>
          <a:lstStyle/>
          <a:p>
            <a:r>
              <a:rPr lang="en-US" kern="1200">
                <a:solidFill>
                  <a:schemeClr val="tx1"/>
                </a:solidFill>
                <a:latin typeface="+mj-lt"/>
                <a:ea typeface="+mj-ea"/>
                <a:cs typeface="+mj-cs"/>
              </a:rPr>
              <a:t>How did water change the land?</a:t>
            </a:r>
          </a:p>
        </p:txBody>
      </p:sp>
      <p:sp>
        <p:nvSpPr>
          <p:cNvPr id="3" name="Content Placeholder 2">
            <a:extLst>
              <a:ext uri="{FF2B5EF4-FFF2-40B4-BE49-F238E27FC236}">
                <a16:creationId xmlns:a16="http://schemas.microsoft.com/office/drawing/2014/main" id="{F3658896-0EF0-8B90-5439-EB257B61BA2D}"/>
              </a:ext>
            </a:extLst>
          </p:cNvPr>
          <p:cNvSpPr>
            <a:spLocks noGrp="1"/>
          </p:cNvSpPr>
          <p:nvPr>
            <p:ph idx="4294967295"/>
          </p:nvPr>
        </p:nvSpPr>
        <p:spPr>
          <a:xfrm>
            <a:off x="1137034" y="2194102"/>
            <a:ext cx="6573951" cy="3908585"/>
          </a:xfrm>
        </p:spPr>
        <p:txBody>
          <a:bodyPr vert="horz" lIns="91440" tIns="45720" rIns="91440" bIns="45720" rtlCol="0">
            <a:normAutofit/>
          </a:bodyPr>
          <a:lstStyle/>
          <a:p>
            <a:pPr>
              <a:buFont typeface="Wingdings" panose="05000000000000000000" pitchFamily="2" charset="2"/>
              <a:buChar char="q"/>
            </a:pPr>
            <a:r>
              <a:rPr lang="en-US">
                <a:solidFill>
                  <a:schemeClr val="tx1"/>
                </a:solidFill>
                <a:latin typeface="+mn-lt"/>
              </a:rPr>
              <a:t> On your stream table, where are earth materials being taken away?</a:t>
            </a:r>
          </a:p>
          <a:p>
            <a:pPr>
              <a:buFont typeface="Wingdings" panose="05000000000000000000" pitchFamily="2" charset="2"/>
              <a:buChar char="q"/>
            </a:pPr>
            <a:r>
              <a:rPr lang="en-US">
                <a:solidFill>
                  <a:schemeClr val="tx1"/>
                </a:solidFill>
                <a:latin typeface="+mn-lt"/>
              </a:rPr>
              <a:t> On your stream table, where are earth materials being built up?</a:t>
            </a:r>
          </a:p>
          <a:p>
            <a:pPr>
              <a:buFont typeface="Wingdings" panose="05000000000000000000" pitchFamily="2" charset="2"/>
              <a:buChar char="q"/>
            </a:pPr>
            <a:r>
              <a:rPr lang="en-US">
                <a:solidFill>
                  <a:schemeClr val="tx1"/>
                </a:solidFill>
                <a:latin typeface="+mn-lt"/>
              </a:rPr>
              <a:t> How is your stream model the same from the Mississippi River and its delta?         </a:t>
            </a:r>
          </a:p>
          <a:p>
            <a:pPr>
              <a:buFont typeface="Wingdings" panose="05000000000000000000" pitchFamily="2" charset="2"/>
              <a:buChar char="q"/>
            </a:pPr>
            <a:r>
              <a:rPr lang="en-US">
                <a:solidFill>
                  <a:schemeClr val="tx1"/>
                </a:solidFill>
                <a:latin typeface="+mn-lt"/>
              </a:rPr>
              <a:t> How is your stream model different from the Mississippi River and its delta?</a:t>
            </a:r>
          </a:p>
          <a:p>
            <a:pPr marL="0"/>
            <a:endParaRPr lang="en-US" sz="2000">
              <a:solidFill>
                <a:schemeClr val="tx1"/>
              </a:solidFill>
              <a:latin typeface="+mn-lt"/>
            </a:endParaRPr>
          </a:p>
        </p:txBody>
      </p:sp>
      <p:pic>
        <p:nvPicPr>
          <p:cNvPr id="5" name="Picture 4" descr="Stream table showing the particles of the sand and pebbles have moved down the hill and deposited at the bottom of the hill as water flowed over the sand.">
            <a:extLst>
              <a:ext uri="{FF2B5EF4-FFF2-40B4-BE49-F238E27FC236}">
                <a16:creationId xmlns:a16="http://schemas.microsoft.com/office/drawing/2014/main" id="{D5B94BED-F571-4269-7770-1AFAEDEE2704}"/>
              </a:ext>
            </a:extLst>
          </p:cNvPr>
          <p:cNvPicPr>
            <a:picLocks noChangeAspect="1"/>
          </p:cNvPicPr>
          <p:nvPr/>
        </p:nvPicPr>
        <p:blipFill>
          <a:blip r:embed="rId3"/>
          <a:stretch>
            <a:fillRect/>
          </a:stretch>
        </p:blipFill>
        <p:spPr>
          <a:xfrm>
            <a:off x="8412480" y="0"/>
            <a:ext cx="3779520" cy="6858000"/>
          </a:xfrm>
          <a:prstGeom prst="rect">
            <a:avLst/>
          </a:prstGeom>
        </p:spPr>
      </p:pic>
      <p:pic>
        <p:nvPicPr>
          <p:cNvPr id="4" name="Picture 3" descr="The yellow hard hat shows thinking is in the adult learner hat. ">
            <a:extLst>
              <a:ext uri="{FF2B5EF4-FFF2-40B4-BE49-F238E27FC236}">
                <a16:creationId xmlns:a16="http://schemas.microsoft.com/office/drawing/2014/main" id="{5D88C89A-77C0-A534-0343-08BF5F944ABE}"/>
              </a:ext>
            </a:extLst>
          </p:cNvPr>
          <p:cNvPicPr>
            <a:picLocks noChangeAspect="1"/>
          </p:cNvPicPr>
          <p:nvPr/>
        </p:nvPicPr>
        <p:blipFill>
          <a:blip r:embed="rId4"/>
          <a:stretch>
            <a:fillRect/>
          </a:stretch>
        </p:blipFill>
        <p:spPr>
          <a:xfrm>
            <a:off x="11466513" y="0"/>
            <a:ext cx="725487" cy="609653"/>
          </a:xfrm>
          <a:prstGeom prst="rect">
            <a:avLst/>
          </a:prstGeom>
        </p:spPr>
      </p:pic>
    </p:spTree>
    <p:extLst>
      <p:ext uri="{BB962C8B-B14F-4D97-AF65-F5344CB8AC3E}">
        <p14:creationId xmlns:p14="http://schemas.microsoft.com/office/powerpoint/2010/main" val="31029225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EE51A-2535-187D-23BB-891AF7A2701F}"/>
              </a:ext>
            </a:extLst>
          </p:cNvPr>
          <p:cNvSpPr>
            <a:spLocks noGrp="1"/>
          </p:cNvSpPr>
          <p:nvPr>
            <p:ph type="title"/>
          </p:nvPr>
        </p:nvSpPr>
        <p:spPr/>
        <p:txBody>
          <a:bodyPr/>
          <a:lstStyle/>
          <a:p>
            <a:pPr algn="ctr"/>
            <a:r>
              <a:rPr lang="en-US">
                <a:latin typeface="+mj-lt"/>
              </a:rPr>
              <a:t>Switch to Teacher Hat</a:t>
            </a:r>
          </a:p>
        </p:txBody>
      </p:sp>
      <p:pic>
        <p:nvPicPr>
          <p:cNvPr id="4" name="Content Placeholder 3">
            <a:extLst>
              <a:ext uri="{FF2B5EF4-FFF2-40B4-BE49-F238E27FC236}">
                <a16:creationId xmlns:a16="http://schemas.microsoft.com/office/drawing/2014/main" id="{62B8E7FD-1C8F-B282-2944-0AF505E0D20F}"/>
              </a:ext>
              <a:ext uri="{C183D7F6-B498-43B3-948B-1728B52AA6E4}">
                <adec:decorative xmlns:adec="http://schemas.microsoft.com/office/drawing/2017/decorative" val="1"/>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3570922" y="2185843"/>
            <a:ext cx="4533987" cy="2914976"/>
          </a:xfrm>
          <a:prstGeom prst="rect">
            <a:avLst/>
          </a:prstGeom>
        </p:spPr>
      </p:pic>
    </p:spTree>
    <p:extLst>
      <p:ext uri="{BB962C8B-B14F-4D97-AF65-F5344CB8AC3E}">
        <p14:creationId xmlns:p14="http://schemas.microsoft.com/office/powerpoint/2010/main" val="39768029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48053-04EA-E484-3098-F9236E1BFFCF}"/>
              </a:ext>
            </a:extLst>
          </p:cNvPr>
          <p:cNvSpPr>
            <a:spLocks noGrp="1"/>
          </p:cNvSpPr>
          <p:nvPr>
            <p:ph type="title"/>
          </p:nvPr>
        </p:nvSpPr>
        <p:spPr>
          <a:xfrm>
            <a:off x="719521" y="431266"/>
            <a:ext cx="10515600" cy="1325563"/>
          </a:xfrm>
        </p:spPr>
        <p:txBody>
          <a:bodyPr/>
          <a:lstStyle/>
          <a:p>
            <a:r>
              <a:rPr lang="en-US"/>
              <a:t>Revisit the DQB</a:t>
            </a:r>
          </a:p>
        </p:txBody>
      </p:sp>
      <p:sp>
        <p:nvSpPr>
          <p:cNvPr id="3" name="Content Placeholder 2">
            <a:extLst>
              <a:ext uri="{FF2B5EF4-FFF2-40B4-BE49-F238E27FC236}">
                <a16:creationId xmlns:a16="http://schemas.microsoft.com/office/drawing/2014/main" id="{E5C4EBDC-6844-184C-64F7-CEA400C4F9F7}"/>
              </a:ext>
            </a:extLst>
          </p:cNvPr>
          <p:cNvSpPr>
            <a:spLocks noGrp="1"/>
          </p:cNvSpPr>
          <p:nvPr>
            <p:ph idx="1"/>
          </p:nvPr>
        </p:nvSpPr>
        <p:spPr>
          <a:xfrm>
            <a:off x="681083" y="1941831"/>
            <a:ext cx="6543597" cy="2798051"/>
          </a:xfrm>
        </p:spPr>
        <p:txBody>
          <a:bodyPr>
            <a:normAutofit fontScale="92500"/>
          </a:bodyPr>
          <a:lstStyle/>
          <a:p>
            <a:pPr marL="0" indent="0">
              <a:buNone/>
            </a:pPr>
            <a:r>
              <a:rPr lang="en-US" sz="3500">
                <a:latin typeface="+mn-lt"/>
                <a:cs typeface="Times New Roman" panose="02020603050405020304" pitchFamily="18" charset="0"/>
              </a:rPr>
              <a:t>What </a:t>
            </a:r>
            <a:r>
              <a:rPr lang="en-US" sz="3500" b="1">
                <a:latin typeface="+mn-lt"/>
                <a:cs typeface="Times New Roman" panose="02020603050405020304" pitchFamily="18" charset="0"/>
              </a:rPr>
              <a:t>NEW</a:t>
            </a:r>
            <a:r>
              <a:rPr lang="en-US" sz="3500">
                <a:latin typeface="+mn-lt"/>
                <a:cs typeface="Times New Roman" panose="02020603050405020304" pitchFamily="18" charset="0"/>
              </a:rPr>
              <a:t> question(s) do you have? </a:t>
            </a:r>
          </a:p>
          <a:p>
            <a:pPr marL="0" indent="0">
              <a:buNone/>
            </a:pPr>
            <a:endParaRPr lang="en-US" sz="2200">
              <a:latin typeface="+mn-lt"/>
              <a:cs typeface="Times New Roman" panose="02020603050405020304" pitchFamily="18" charset="0"/>
            </a:endParaRPr>
          </a:p>
          <a:p>
            <a:pPr>
              <a:spcBef>
                <a:spcPts val="1200"/>
              </a:spcBef>
            </a:pPr>
            <a:r>
              <a:rPr lang="en-US" sz="3500">
                <a:latin typeface="+mn-lt"/>
                <a:cs typeface="Times New Roman" panose="02020603050405020304" pitchFamily="18" charset="0"/>
              </a:rPr>
              <a:t>Post new questions on the DQB.</a:t>
            </a:r>
          </a:p>
          <a:p>
            <a:pPr>
              <a:spcBef>
                <a:spcPts val="1200"/>
              </a:spcBef>
            </a:pPr>
            <a:r>
              <a:rPr lang="en-US" sz="3500">
                <a:latin typeface="+mn-lt"/>
                <a:cs typeface="Times New Roman" panose="02020603050405020304" pitchFamily="18" charset="0"/>
              </a:rPr>
              <a:t>Label new groupings that are created. </a:t>
            </a:r>
          </a:p>
          <a:p>
            <a:pPr marL="0" indent="0">
              <a:buNone/>
            </a:pPr>
            <a:endParaRPr lang="en-US">
              <a:latin typeface="+mn-lt"/>
              <a:cs typeface="Times New Roman" panose="02020603050405020304" pitchFamily="18" charset="0"/>
            </a:endParaRPr>
          </a:p>
          <a:p>
            <a:pPr marL="0" indent="0">
              <a:buNone/>
            </a:pPr>
            <a:endParaRPr lang="en-US"/>
          </a:p>
        </p:txBody>
      </p:sp>
      <p:grpSp>
        <p:nvGrpSpPr>
          <p:cNvPr id="4" name="Group 3" descr="An image of a driving question board with the driving question, What can cause Earth's surface to look the way it does? Yellow post its are grouped into categories to show their similarities. ">
            <a:extLst>
              <a:ext uri="{FF2B5EF4-FFF2-40B4-BE49-F238E27FC236}">
                <a16:creationId xmlns:a16="http://schemas.microsoft.com/office/drawing/2014/main" id="{9776C734-9131-58CA-E011-77727F0D3EE4}"/>
              </a:ext>
            </a:extLst>
          </p:cNvPr>
          <p:cNvGrpSpPr/>
          <p:nvPr/>
        </p:nvGrpSpPr>
        <p:grpSpPr>
          <a:xfrm>
            <a:off x="7415444" y="1027906"/>
            <a:ext cx="3819677" cy="4201645"/>
            <a:chOff x="1711006" y="1312884"/>
            <a:chExt cx="3819677" cy="4201645"/>
          </a:xfrm>
        </p:grpSpPr>
        <p:sp>
          <p:nvSpPr>
            <p:cNvPr id="5" name="Rectangle 4" descr="This is an example of a driving question board. This rectangle is the outline of the DQB board. ">
              <a:extLst>
                <a:ext uri="{FF2B5EF4-FFF2-40B4-BE49-F238E27FC236}">
                  <a16:creationId xmlns:a16="http://schemas.microsoft.com/office/drawing/2014/main" id="{13C7107A-7BF8-C097-F1DE-34BCC90B1627}"/>
                </a:ext>
              </a:extLst>
            </p:cNvPr>
            <p:cNvSpPr/>
            <p:nvPr/>
          </p:nvSpPr>
          <p:spPr>
            <a:xfrm>
              <a:off x="1711006" y="1312884"/>
              <a:ext cx="3819677" cy="4201645"/>
            </a:xfrm>
            <a:prstGeom prst="rect">
              <a:avLst/>
            </a:prstGeom>
            <a:solidFill>
              <a:schemeClr val="bg2"/>
            </a:solidFill>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pSp>
          <p:nvGrpSpPr>
            <p:cNvPr id="6" name="Group 5">
              <a:extLst>
                <a:ext uri="{FF2B5EF4-FFF2-40B4-BE49-F238E27FC236}">
                  <a16:creationId xmlns:a16="http://schemas.microsoft.com/office/drawing/2014/main" id="{D230957F-D2C0-FFD8-9FD2-36D6E445AF64}"/>
                </a:ext>
              </a:extLst>
            </p:cNvPr>
            <p:cNvGrpSpPr/>
            <p:nvPr/>
          </p:nvGrpSpPr>
          <p:grpSpPr>
            <a:xfrm>
              <a:off x="1780525" y="1457728"/>
              <a:ext cx="3543642" cy="3771765"/>
              <a:chOff x="1780525" y="1457728"/>
              <a:chExt cx="3543642" cy="3771765"/>
            </a:xfrm>
          </p:grpSpPr>
          <p:sp>
            <p:nvSpPr>
              <p:cNvPr id="7" name="TextBox 6">
                <a:extLst>
                  <a:ext uri="{FF2B5EF4-FFF2-40B4-BE49-F238E27FC236}">
                    <a16:creationId xmlns:a16="http://schemas.microsoft.com/office/drawing/2014/main" id="{88411298-A368-8F32-1DE2-A0D60F9B9167}"/>
                  </a:ext>
                </a:extLst>
              </p:cNvPr>
              <p:cNvSpPr txBox="1"/>
              <p:nvPr/>
            </p:nvSpPr>
            <p:spPr>
              <a:xfrm>
                <a:off x="1780525" y="1457728"/>
                <a:ext cx="354364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What can cause Earth’s surface to look the way it does?</a:t>
                </a:r>
              </a:p>
            </p:txBody>
          </p:sp>
          <p:grpSp>
            <p:nvGrpSpPr>
              <p:cNvPr id="8" name="Group 7" descr="Question are grouped together in categories.">
                <a:extLst>
                  <a:ext uri="{FF2B5EF4-FFF2-40B4-BE49-F238E27FC236}">
                    <a16:creationId xmlns:a16="http://schemas.microsoft.com/office/drawing/2014/main" id="{10ABEFF8-E53A-68CA-C2F2-25863E26EC24}"/>
                  </a:ext>
                </a:extLst>
              </p:cNvPr>
              <p:cNvGrpSpPr/>
              <p:nvPr/>
            </p:nvGrpSpPr>
            <p:grpSpPr>
              <a:xfrm>
                <a:off x="1788979" y="2866690"/>
                <a:ext cx="3434557" cy="2362803"/>
                <a:chOff x="1788979" y="2866690"/>
                <a:chExt cx="3434557" cy="2362803"/>
              </a:xfrm>
            </p:grpSpPr>
            <p:pic>
              <p:nvPicPr>
                <p:cNvPr id="9" name="Content Placeholder 4" descr="A yellow post it note. ">
                  <a:extLst>
                    <a:ext uri="{FF2B5EF4-FFF2-40B4-BE49-F238E27FC236}">
                      <a16:creationId xmlns:a16="http://schemas.microsoft.com/office/drawing/2014/main" id="{2C6A2085-C02E-A025-F7BC-13AB5B8FC2D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863970" y="3072672"/>
                  <a:ext cx="346464" cy="393674"/>
                </a:xfrm>
                <a:prstGeom prst="rect">
                  <a:avLst/>
                </a:prstGeom>
              </p:spPr>
            </p:pic>
            <p:pic>
              <p:nvPicPr>
                <p:cNvPr id="10" name="Content Placeholder 4">
                  <a:extLst>
                    <a:ext uri="{FF2B5EF4-FFF2-40B4-BE49-F238E27FC236}">
                      <a16:creationId xmlns:a16="http://schemas.microsoft.com/office/drawing/2014/main" id="{81B83D56-C71B-0C0F-9B10-408A4669DED5}"/>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788979" y="3413707"/>
                  <a:ext cx="346464" cy="393674"/>
                </a:xfrm>
                <a:prstGeom prst="rect">
                  <a:avLst/>
                </a:prstGeom>
              </p:spPr>
            </p:pic>
            <p:pic>
              <p:nvPicPr>
                <p:cNvPr id="11" name="Content Placeholder 4">
                  <a:extLst>
                    <a:ext uri="{FF2B5EF4-FFF2-40B4-BE49-F238E27FC236}">
                      <a16:creationId xmlns:a16="http://schemas.microsoft.com/office/drawing/2014/main" id="{45A16204-9450-2E71-8198-FC7430908071}"/>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148996" y="3232161"/>
                  <a:ext cx="346464" cy="393674"/>
                </a:xfrm>
                <a:prstGeom prst="rect">
                  <a:avLst/>
                </a:prstGeom>
              </p:spPr>
            </p:pic>
            <p:pic>
              <p:nvPicPr>
                <p:cNvPr id="12" name="Content Placeholder 4">
                  <a:extLst>
                    <a:ext uri="{FF2B5EF4-FFF2-40B4-BE49-F238E27FC236}">
                      <a16:creationId xmlns:a16="http://schemas.microsoft.com/office/drawing/2014/main" id="{81EABCA8-6D01-E754-4091-B4F159704CC7}"/>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057716" y="3525919"/>
                  <a:ext cx="346464" cy="393674"/>
                </a:xfrm>
                <a:prstGeom prst="rect">
                  <a:avLst/>
                </a:prstGeom>
              </p:spPr>
            </p:pic>
            <p:pic>
              <p:nvPicPr>
                <p:cNvPr id="13" name="Content Placeholder 4">
                  <a:extLst>
                    <a:ext uri="{FF2B5EF4-FFF2-40B4-BE49-F238E27FC236}">
                      <a16:creationId xmlns:a16="http://schemas.microsoft.com/office/drawing/2014/main" id="{83788237-44C7-D65C-112E-A55B191F0530}"/>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877072" y="3915813"/>
                  <a:ext cx="346464" cy="393674"/>
                </a:xfrm>
                <a:prstGeom prst="rect">
                  <a:avLst/>
                </a:prstGeom>
              </p:spPr>
            </p:pic>
            <p:pic>
              <p:nvPicPr>
                <p:cNvPr id="14" name="Content Placeholder 4">
                  <a:extLst>
                    <a:ext uri="{FF2B5EF4-FFF2-40B4-BE49-F238E27FC236}">
                      <a16:creationId xmlns:a16="http://schemas.microsoft.com/office/drawing/2014/main" id="{D03B39AA-8C8E-14F2-58B3-A15C344F3172}"/>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505545" y="3768668"/>
                  <a:ext cx="346464" cy="393674"/>
                </a:xfrm>
                <a:prstGeom prst="rect">
                  <a:avLst/>
                </a:prstGeom>
              </p:spPr>
            </p:pic>
            <p:pic>
              <p:nvPicPr>
                <p:cNvPr id="15" name="Content Placeholder 4">
                  <a:extLst>
                    <a:ext uri="{FF2B5EF4-FFF2-40B4-BE49-F238E27FC236}">
                      <a16:creationId xmlns:a16="http://schemas.microsoft.com/office/drawing/2014/main" id="{C97B061B-EF11-8D93-57D1-78940E9EFC5A}"/>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741338" y="3550132"/>
                  <a:ext cx="346464" cy="393674"/>
                </a:xfrm>
                <a:prstGeom prst="rect">
                  <a:avLst/>
                </a:prstGeom>
              </p:spPr>
            </p:pic>
            <p:pic>
              <p:nvPicPr>
                <p:cNvPr id="16" name="Content Placeholder 4">
                  <a:extLst>
                    <a:ext uri="{FF2B5EF4-FFF2-40B4-BE49-F238E27FC236}">
                      <a16:creationId xmlns:a16="http://schemas.microsoft.com/office/drawing/2014/main" id="{E697DE11-CB55-8AF5-B94E-99A4601CDA3C}"/>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932154" y="4573169"/>
                  <a:ext cx="346464" cy="393674"/>
                </a:xfrm>
                <a:prstGeom prst="rect">
                  <a:avLst/>
                </a:prstGeom>
              </p:spPr>
            </p:pic>
            <p:pic>
              <p:nvPicPr>
                <p:cNvPr id="17" name="Content Placeholder 4">
                  <a:extLst>
                    <a:ext uri="{FF2B5EF4-FFF2-40B4-BE49-F238E27FC236}">
                      <a16:creationId xmlns:a16="http://schemas.microsoft.com/office/drawing/2014/main" id="{953D2CF3-6A31-00A7-3FF4-71AE4D82340A}"/>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266254" y="3328833"/>
                  <a:ext cx="346464" cy="393674"/>
                </a:xfrm>
                <a:prstGeom prst="rect">
                  <a:avLst/>
                </a:prstGeom>
              </p:spPr>
            </p:pic>
            <p:pic>
              <p:nvPicPr>
                <p:cNvPr id="18" name="Content Placeholder 4">
                  <a:extLst>
                    <a:ext uri="{FF2B5EF4-FFF2-40B4-BE49-F238E27FC236}">
                      <a16:creationId xmlns:a16="http://schemas.microsoft.com/office/drawing/2014/main" id="{0CF18042-4F1C-BA3D-C7FE-82F46F8F46A3}"/>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758922" y="4835819"/>
                  <a:ext cx="346464" cy="393674"/>
                </a:xfrm>
                <a:prstGeom prst="rect">
                  <a:avLst/>
                </a:prstGeom>
              </p:spPr>
            </p:pic>
            <p:pic>
              <p:nvPicPr>
                <p:cNvPr id="19" name="Content Placeholder 4">
                  <a:extLst>
                    <a:ext uri="{FF2B5EF4-FFF2-40B4-BE49-F238E27FC236}">
                      <a16:creationId xmlns:a16="http://schemas.microsoft.com/office/drawing/2014/main" id="{219BE5A5-2308-4691-6178-5B4C5C3F9855}"/>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190164" y="4393284"/>
                  <a:ext cx="346464" cy="393674"/>
                </a:xfrm>
                <a:prstGeom prst="rect">
                  <a:avLst/>
                </a:prstGeom>
              </p:spPr>
            </p:pic>
            <p:pic>
              <p:nvPicPr>
                <p:cNvPr id="20" name="Content Placeholder 4">
                  <a:extLst>
                    <a:ext uri="{FF2B5EF4-FFF2-40B4-BE49-F238E27FC236}">
                      <a16:creationId xmlns:a16="http://schemas.microsoft.com/office/drawing/2014/main" id="{4856570D-D811-83DB-604B-2443417323E1}"/>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082036" y="2866690"/>
                  <a:ext cx="346464" cy="393674"/>
                </a:xfrm>
                <a:prstGeom prst="rect">
                  <a:avLst/>
                </a:prstGeom>
              </p:spPr>
            </p:pic>
            <p:pic>
              <p:nvPicPr>
                <p:cNvPr id="21" name="Content Placeholder 4">
                  <a:extLst>
                    <a:ext uri="{FF2B5EF4-FFF2-40B4-BE49-F238E27FC236}">
                      <a16:creationId xmlns:a16="http://schemas.microsoft.com/office/drawing/2014/main" id="{E252E8A2-DA41-0ED3-0813-CB4E1494AE6C}"/>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187270" y="4733413"/>
                  <a:ext cx="346464" cy="393674"/>
                </a:xfrm>
                <a:prstGeom prst="rect">
                  <a:avLst/>
                </a:prstGeom>
              </p:spPr>
            </p:pic>
          </p:grpSp>
        </p:grpSp>
      </p:grpSp>
      <p:pic>
        <p:nvPicPr>
          <p:cNvPr id="22" name="Picture 21" descr="This graduation cap to shows thinking is in the teacher hat. ">
            <a:extLst>
              <a:ext uri="{FF2B5EF4-FFF2-40B4-BE49-F238E27FC236}">
                <a16:creationId xmlns:a16="http://schemas.microsoft.com/office/drawing/2014/main" id="{B633A2E9-87E2-431E-FA2B-4E4AB1BCA327}"/>
              </a:ext>
            </a:extLst>
          </p:cNvPr>
          <p:cNvPicPr>
            <a:picLocks noChangeAspect="1"/>
          </p:cNvPicPr>
          <p:nvPr/>
        </p:nvPicPr>
        <p:blipFill>
          <a:blip r:embed="rId5"/>
          <a:stretch>
            <a:fillRect/>
          </a:stretch>
        </p:blipFill>
        <p:spPr>
          <a:xfrm flipH="1">
            <a:off x="11180169" y="186553"/>
            <a:ext cx="920391" cy="588622"/>
          </a:xfrm>
          <a:prstGeom prst="rect">
            <a:avLst/>
          </a:prstGeom>
        </p:spPr>
      </p:pic>
    </p:spTree>
    <p:extLst>
      <p:ext uri="{BB962C8B-B14F-4D97-AF65-F5344CB8AC3E}">
        <p14:creationId xmlns:p14="http://schemas.microsoft.com/office/powerpoint/2010/main" val="24011771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F82C4-4A4C-E47D-54E9-50AC9C878850}"/>
              </a:ext>
            </a:extLst>
          </p:cNvPr>
          <p:cNvSpPr>
            <a:spLocks noGrp="1"/>
          </p:cNvSpPr>
          <p:nvPr>
            <p:ph type="title"/>
          </p:nvPr>
        </p:nvSpPr>
        <p:spPr>
          <a:xfrm>
            <a:off x="664569" y="-7238"/>
            <a:ext cx="10515600" cy="1325563"/>
          </a:xfrm>
        </p:spPr>
        <p:txBody>
          <a:bodyPr/>
          <a:lstStyle/>
          <a:p>
            <a:r>
              <a:rPr lang="en-US"/>
              <a:t>Scientific Vocabulary</a:t>
            </a:r>
          </a:p>
        </p:txBody>
      </p:sp>
      <p:pic>
        <p:nvPicPr>
          <p:cNvPr id="4" name="Picture 3" descr="This graduation cap to shows thinking is in the teacher hat. ">
            <a:extLst>
              <a:ext uri="{FF2B5EF4-FFF2-40B4-BE49-F238E27FC236}">
                <a16:creationId xmlns:a16="http://schemas.microsoft.com/office/drawing/2014/main" id="{603C56F5-895A-E88D-A07B-FFCB497C8C6A}"/>
              </a:ext>
            </a:extLst>
          </p:cNvPr>
          <p:cNvPicPr>
            <a:picLocks noChangeAspect="1"/>
          </p:cNvPicPr>
          <p:nvPr/>
        </p:nvPicPr>
        <p:blipFill>
          <a:blip r:embed="rId3"/>
          <a:stretch>
            <a:fillRect/>
          </a:stretch>
        </p:blipFill>
        <p:spPr>
          <a:xfrm flipH="1">
            <a:off x="11180169" y="186553"/>
            <a:ext cx="920391" cy="588622"/>
          </a:xfrm>
          <a:prstGeom prst="rect">
            <a:avLst/>
          </a:prstGeom>
        </p:spPr>
      </p:pic>
      <p:sp>
        <p:nvSpPr>
          <p:cNvPr id="3" name="Content Placeholder 2">
            <a:extLst>
              <a:ext uri="{FF2B5EF4-FFF2-40B4-BE49-F238E27FC236}">
                <a16:creationId xmlns:a16="http://schemas.microsoft.com/office/drawing/2014/main" id="{8A86455B-78AD-0247-180C-B69DF2926FF4}"/>
              </a:ext>
            </a:extLst>
          </p:cNvPr>
          <p:cNvSpPr>
            <a:spLocks noGrp="1"/>
          </p:cNvSpPr>
          <p:nvPr>
            <p:ph idx="4294967295"/>
          </p:nvPr>
        </p:nvSpPr>
        <p:spPr>
          <a:xfrm>
            <a:off x="664569" y="1106010"/>
            <a:ext cx="10936707" cy="1789112"/>
          </a:xfrm>
        </p:spPr>
        <p:txBody>
          <a:bodyPr>
            <a:normAutofit fontScale="92500"/>
          </a:bodyPr>
          <a:lstStyle/>
          <a:p>
            <a:pPr marL="0" indent="0">
              <a:buNone/>
            </a:pPr>
            <a:r>
              <a:rPr lang="en-US"/>
              <a:t>Scientific Vocabulary is introduced </a:t>
            </a:r>
            <a:r>
              <a:rPr lang="en-US" b="1"/>
              <a:t>after</a:t>
            </a:r>
            <a:r>
              <a:rPr lang="en-US"/>
              <a:t> students have engaged in the investigation and are able to make connections back to a common experience the class has shared.  The vocabulary is </a:t>
            </a:r>
            <a:r>
              <a:rPr lang="en-US" b="1"/>
              <a:t>connected directly to the observations </a:t>
            </a:r>
            <a:r>
              <a:rPr lang="en-US"/>
              <a:t>made from the stream table. </a:t>
            </a:r>
          </a:p>
          <a:p>
            <a:pPr marL="0" indent="0">
              <a:buNone/>
            </a:pPr>
            <a:endParaRPr lang="en-US" sz="1300" b="1" u="sng"/>
          </a:p>
          <a:p>
            <a:pPr marL="0" indent="0">
              <a:buNone/>
            </a:pPr>
            <a:endParaRPr lang="en-US" sz="1300"/>
          </a:p>
        </p:txBody>
      </p:sp>
      <p:sp>
        <p:nvSpPr>
          <p:cNvPr id="5" name="Rectangle 4">
            <a:extLst>
              <a:ext uri="{FF2B5EF4-FFF2-40B4-BE49-F238E27FC236}">
                <a16:creationId xmlns:a16="http://schemas.microsoft.com/office/drawing/2014/main" id="{0773C140-448F-8A55-27B7-7D744BA06FB8}"/>
              </a:ext>
            </a:extLst>
          </p:cNvPr>
          <p:cNvSpPr/>
          <p:nvPr/>
        </p:nvSpPr>
        <p:spPr>
          <a:xfrm>
            <a:off x="780425" y="2895121"/>
            <a:ext cx="4758984" cy="3655499"/>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spcAft>
                <a:spcPts val="600"/>
              </a:spcAft>
              <a:buNone/>
            </a:pPr>
            <a:r>
              <a:rPr lang="en-US" sz="2400">
                <a:solidFill>
                  <a:schemeClr val="tx1"/>
                </a:solidFill>
                <a:latin typeface="+mn-lt"/>
                <a:cs typeface="Arial" panose="020B0604020202020204" pitchFamily="34" charset="0"/>
              </a:rPr>
              <a:t>As you </a:t>
            </a:r>
            <a:r>
              <a:rPr lang="en-US" sz="2400" b="1">
                <a:solidFill>
                  <a:schemeClr val="tx1"/>
                </a:solidFill>
                <a:latin typeface="+mn-lt"/>
                <a:cs typeface="Arial" panose="020B0604020202020204" pitchFamily="34" charset="0"/>
              </a:rPr>
              <a:t>investigate</a:t>
            </a:r>
            <a:r>
              <a:rPr lang="en-US" sz="2400">
                <a:solidFill>
                  <a:schemeClr val="tx1"/>
                </a:solidFill>
                <a:latin typeface="+mn-lt"/>
                <a:cs typeface="Arial" panose="020B0604020202020204" pitchFamily="34" charset="0"/>
              </a:rPr>
              <a:t>, look for…</a:t>
            </a:r>
          </a:p>
          <a:p>
            <a:pPr marL="285750" indent="-285750">
              <a:spcAft>
                <a:spcPts val="600"/>
              </a:spcAft>
              <a:buFont typeface="Arial" panose="020B0604020202020204" pitchFamily="34" charset="0"/>
              <a:buChar char="•"/>
            </a:pPr>
            <a:r>
              <a:rPr lang="en-US" sz="2400">
                <a:solidFill>
                  <a:schemeClr val="tx1"/>
                </a:solidFill>
                <a:latin typeface="+mn-lt"/>
                <a:cs typeface="Arial" panose="020B0604020202020204" pitchFamily="34" charset="0"/>
              </a:rPr>
              <a:t>Where you see </a:t>
            </a:r>
            <a:r>
              <a:rPr lang="en-US" sz="2400" b="1">
                <a:solidFill>
                  <a:schemeClr val="tx1"/>
                </a:solidFill>
                <a:latin typeface="+mn-lt"/>
                <a:cs typeface="Arial" panose="020B0604020202020204" pitchFamily="34" charset="0"/>
              </a:rPr>
              <a:t>flowing water moving </a:t>
            </a:r>
            <a:r>
              <a:rPr lang="en-US" sz="2400">
                <a:solidFill>
                  <a:schemeClr val="tx1"/>
                </a:solidFill>
                <a:latin typeface="+mn-lt"/>
                <a:cs typeface="Arial" panose="020B0604020202020204" pitchFamily="34" charset="0"/>
              </a:rPr>
              <a:t>earth materials to a new location and </a:t>
            </a:r>
          </a:p>
          <a:p>
            <a:pPr marL="285750" indent="-285750">
              <a:buFont typeface="Arial" panose="020B0604020202020204" pitchFamily="34" charset="0"/>
              <a:buChar char="•"/>
            </a:pPr>
            <a:r>
              <a:rPr lang="en-US" sz="2400">
                <a:solidFill>
                  <a:schemeClr val="tx1"/>
                </a:solidFill>
                <a:latin typeface="+mn-lt"/>
                <a:cs typeface="Arial" panose="020B0604020202020204" pitchFamily="34" charset="0"/>
              </a:rPr>
              <a:t>Where the earth materials are </a:t>
            </a:r>
            <a:r>
              <a:rPr lang="en-US" sz="2400" b="1">
                <a:solidFill>
                  <a:schemeClr val="tx1"/>
                </a:solidFill>
                <a:latin typeface="+mn-lt"/>
                <a:cs typeface="Arial" panose="020B0604020202020204" pitchFamily="34" charset="0"/>
              </a:rPr>
              <a:t>left or deposited in a new location</a:t>
            </a:r>
            <a:r>
              <a:rPr lang="en-US" sz="2400">
                <a:solidFill>
                  <a:schemeClr val="tx1"/>
                </a:solidFill>
                <a:latin typeface="+mn-lt"/>
                <a:cs typeface="Arial" panose="020B0604020202020204" pitchFamily="34" charset="0"/>
              </a:rPr>
              <a:t>. </a:t>
            </a:r>
          </a:p>
          <a:p>
            <a:pPr algn="ctr"/>
            <a:endParaRPr lang="en-US"/>
          </a:p>
        </p:txBody>
      </p:sp>
      <p:sp>
        <p:nvSpPr>
          <p:cNvPr id="7" name="Rectangle 6">
            <a:extLst>
              <a:ext uri="{FF2B5EF4-FFF2-40B4-BE49-F238E27FC236}">
                <a16:creationId xmlns:a16="http://schemas.microsoft.com/office/drawing/2014/main" id="{6E4663D8-4AC2-C990-2C26-0CC5E6295698}"/>
              </a:ext>
            </a:extLst>
          </p:cNvPr>
          <p:cNvSpPr/>
          <p:nvPr/>
        </p:nvSpPr>
        <p:spPr>
          <a:xfrm>
            <a:off x="6515926" y="2895122"/>
            <a:ext cx="4664243" cy="1788772"/>
          </a:xfrm>
          <a:prstGeom prst="rect">
            <a:avLst/>
          </a:prstGeom>
          <a:solidFill>
            <a:schemeClr val="accent1">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en-US" sz="2200" b="1" u="sng">
                <a:solidFill>
                  <a:schemeClr val="tx1"/>
                </a:solidFill>
              </a:rPr>
              <a:t>erosion</a:t>
            </a:r>
            <a:r>
              <a:rPr lang="en-US" sz="2200">
                <a:solidFill>
                  <a:schemeClr val="tx1"/>
                </a:solidFill>
              </a:rPr>
              <a:t> – the process where flowing water or wind moves earth materials, such as sand, soil, gravel and rocks to a different location. </a:t>
            </a:r>
          </a:p>
        </p:txBody>
      </p:sp>
      <p:sp>
        <p:nvSpPr>
          <p:cNvPr id="9" name="Arrow: Down 8" descr="Arrow connecting the first bullet to the erosion definition.">
            <a:extLst>
              <a:ext uri="{FF2B5EF4-FFF2-40B4-BE49-F238E27FC236}">
                <a16:creationId xmlns:a16="http://schemas.microsoft.com/office/drawing/2014/main" id="{EFB91F57-F81F-02F3-E2B1-8D854C018912}"/>
              </a:ext>
            </a:extLst>
          </p:cNvPr>
          <p:cNvSpPr/>
          <p:nvPr/>
        </p:nvSpPr>
        <p:spPr>
          <a:xfrm rot="4288700">
            <a:off x="5588894" y="2749689"/>
            <a:ext cx="436323" cy="1745315"/>
          </a:xfrm>
          <a:prstGeom prst="downArrow">
            <a:avLst/>
          </a:prstGeom>
          <a:solidFill>
            <a:schemeClr val="accent1">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67AA846-BC9E-3CD9-DCE4-E7D021C3152B}"/>
              </a:ext>
              <a:ext uri="{C183D7F6-B498-43B3-948B-1728B52AA6E4}">
                <adec:decorative xmlns:adec="http://schemas.microsoft.com/office/drawing/2017/decorative" val="1"/>
              </a:ext>
            </a:extLst>
          </p:cNvPr>
          <p:cNvSpPr/>
          <p:nvPr/>
        </p:nvSpPr>
        <p:spPr>
          <a:xfrm>
            <a:off x="8161867" y="5469919"/>
            <a:ext cx="3702755" cy="13698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5F72096-3827-738C-3B3F-C3FD9113B560}"/>
              </a:ext>
            </a:extLst>
          </p:cNvPr>
          <p:cNvSpPr/>
          <p:nvPr/>
        </p:nvSpPr>
        <p:spPr>
          <a:xfrm>
            <a:off x="6515926" y="4953359"/>
            <a:ext cx="4664243" cy="1597262"/>
          </a:xfrm>
          <a:prstGeom prst="rect">
            <a:avLst/>
          </a:prstGeom>
          <a:solidFill>
            <a:schemeClr val="accent6">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en-US" sz="2200" b="1" u="sng">
                <a:solidFill>
                  <a:schemeClr val="tx1"/>
                </a:solidFill>
              </a:rPr>
              <a:t>deposition</a:t>
            </a:r>
            <a:r>
              <a:rPr lang="en-US" sz="2200">
                <a:solidFill>
                  <a:schemeClr val="tx1"/>
                </a:solidFill>
              </a:rPr>
              <a:t> – when eroded earth materials, such as sand, soil, gravel and rocks are deposited or dropped in a new location. </a:t>
            </a:r>
          </a:p>
        </p:txBody>
      </p:sp>
      <p:sp>
        <p:nvSpPr>
          <p:cNvPr id="11" name="Arrow: Down 10" descr="Arrow pointing to the second bullet from the definition of deposition. ">
            <a:extLst>
              <a:ext uri="{FF2B5EF4-FFF2-40B4-BE49-F238E27FC236}">
                <a16:creationId xmlns:a16="http://schemas.microsoft.com/office/drawing/2014/main" id="{3B1D6B64-E830-A581-F673-623E3DE61251}"/>
              </a:ext>
            </a:extLst>
          </p:cNvPr>
          <p:cNvSpPr/>
          <p:nvPr/>
        </p:nvSpPr>
        <p:spPr>
          <a:xfrm rot="6818407">
            <a:off x="5685776" y="4597261"/>
            <a:ext cx="436323" cy="1745315"/>
          </a:xfrm>
          <a:prstGeom prst="downArrow">
            <a:avLst/>
          </a:prstGeom>
          <a:solidFill>
            <a:schemeClr val="accent6">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8503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41DD1-0528-DEDD-8C79-7641D763AC00}"/>
              </a:ext>
            </a:extLst>
          </p:cNvPr>
          <p:cNvSpPr>
            <a:spLocks noGrp="1"/>
          </p:cNvSpPr>
          <p:nvPr>
            <p:ph type="title"/>
          </p:nvPr>
        </p:nvSpPr>
        <p:spPr>
          <a:xfrm>
            <a:off x="838200" y="133229"/>
            <a:ext cx="10515600" cy="1325563"/>
          </a:xfrm>
        </p:spPr>
        <p:txBody>
          <a:bodyPr>
            <a:normAutofit/>
          </a:bodyPr>
          <a:lstStyle/>
          <a:p>
            <a:r>
              <a:rPr lang="en-US">
                <a:latin typeface="+mj-lt"/>
              </a:rPr>
              <a:t>Share Initial Ideas</a:t>
            </a:r>
          </a:p>
        </p:txBody>
      </p:sp>
      <p:sp>
        <p:nvSpPr>
          <p:cNvPr id="14" name="TextBox 13">
            <a:extLst>
              <a:ext uri="{FF2B5EF4-FFF2-40B4-BE49-F238E27FC236}">
                <a16:creationId xmlns:a16="http://schemas.microsoft.com/office/drawing/2014/main" id="{A94B5526-CB0C-CC9A-9A79-A38CBFFC3ED0}"/>
              </a:ext>
            </a:extLst>
          </p:cNvPr>
          <p:cNvSpPr txBox="1"/>
          <p:nvPr/>
        </p:nvSpPr>
        <p:spPr>
          <a:xfrm>
            <a:off x="838200" y="1551562"/>
            <a:ext cx="7607300" cy="3970318"/>
          </a:xfrm>
          <a:prstGeom prst="rect">
            <a:avLst/>
          </a:prstGeom>
          <a:noFill/>
        </p:spPr>
        <p:txBody>
          <a:bodyPr wrap="square" rtlCol="0">
            <a:spAutoFit/>
          </a:bodyPr>
          <a:lstStyle/>
          <a:p>
            <a:pPr>
              <a:buFont typeface="Wingdings" panose="05000000000000000000" pitchFamily="2" charset="2"/>
              <a:buChar char="Ø"/>
            </a:pPr>
            <a:r>
              <a:rPr lang="en-US" sz="3600">
                <a:latin typeface="+mn-lt"/>
              </a:rPr>
              <a:t> How have you heard “phenomena” described, especially in relation to science teaching?</a:t>
            </a:r>
          </a:p>
          <a:p>
            <a:endParaRPr lang="en-US" sz="3600">
              <a:latin typeface="+mn-lt"/>
            </a:endParaRPr>
          </a:p>
          <a:p>
            <a:pPr>
              <a:buFont typeface="Wingdings" panose="05000000000000000000" pitchFamily="2" charset="2"/>
              <a:buChar char="Ø"/>
            </a:pPr>
            <a:r>
              <a:rPr lang="en-US" sz="3600">
                <a:latin typeface="+mn-lt"/>
                <a:cs typeface="Arial" panose="020B0604020202020204" pitchFamily="34" charset="0"/>
              </a:rPr>
              <a:t> What experiences inform your        thinking about phenomena?</a:t>
            </a:r>
          </a:p>
          <a:p>
            <a:endParaRPr lang="en-US" sz="3600">
              <a:cs typeface="Arial" panose="020B0604020202020204" pitchFamily="34" charset="0"/>
            </a:endParaRPr>
          </a:p>
        </p:txBody>
      </p:sp>
      <p:pic>
        <p:nvPicPr>
          <p:cNvPr id="13" name="Picture 12">
            <a:extLst>
              <a:ext uri="{FF2B5EF4-FFF2-40B4-BE49-F238E27FC236}">
                <a16:creationId xmlns:a16="http://schemas.microsoft.com/office/drawing/2014/main" id="{968667E4-E629-5FCA-3AAC-8E6A60DC2F1B}"/>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752284" y="1551562"/>
            <a:ext cx="4439716" cy="3357535"/>
          </a:xfrm>
          <a:prstGeom prst="rect">
            <a:avLst/>
          </a:prstGeom>
        </p:spPr>
      </p:pic>
    </p:spTree>
    <p:extLst>
      <p:ext uri="{BB962C8B-B14F-4D97-AF65-F5344CB8AC3E}">
        <p14:creationId xmlns:p14="http://schemas.microsoft.com/office/powerpoint/2010/main" val="29257612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D933D-94CE-EC1F-EC67-29378D85AA7D}"/>
              </a:ext>
            </a:extLst>
          </p:cNvPr>
          <p:cNvSpPr>
            <a:spLocks noGrp="1"/>
          </p:cNvSpPr>
          <p:nvPr>
            <p:ph type="title"/>
          </p:nvPr>
        </p:nvSpPr>
        <p:spPr>
          <a:xfrm>
            <a:off x="-104503" y="38153"/>
            <a:ext cx="11582940" cy="1325563"/>
          </a:xfrm>
        </p:spPr>
        <p:txBody>
          <a:bodyPr>
            <a:normAutofit/>
          </a:bodyPr>
          <a:lstStyle/>
          <a:p>
            <a:pPr algn="ctr"/>
            <a:r>
              <a:rPr lang="en-US" sz="4000">
                <a:latin typeface="+mj-lt"/>
              </a:rPr>
              <a:t>What Science Ideas Do We Know At This Time?</a:t>
            </a:r>
          </a:p>
        </p:txBody>
      </p:sp>
      <p:pic>
        <p:nvPicPr>
          <p:cNvPr id="3" name="Picture 2" descr="This graduation cap to shows thinking is in the teacher hat. ">
            <a:extLst>
              <a:ext uri="{FF2B5EF4-FFF2-40B4-BE49-F238E27FC236}">
                <a16:creationId xmlns:a16="http://schemas.microsoft.com/office/drawing/2014/main" id="{231E0A44-FE10-322A-D8A5-E2322B6A88E3}"/>
              </a:ext>
            </a:extLst>
          </p:cNvPr>
          <p:cNvPicPr>
            <a:picLocks noChangeAspect="1"/>
          </p:cNvPicPr>
          <p:nvPr/>
        </p:nvPicPr>
        <p:blipFill>
          <a:blip r:embed="rId3"/>
          <a:stretch>
            <a:fillRect/>
          </a:stretch>
        </p:blipFill>
        <p:spPr>
          <a:xfrm flipH="1">
            <a:off x="11271609" y="112313"/>
            <a:ext cx="920391" cy="588622"/>
          </a:xfrm>
          <a:prstGeom prst="rect">
            <a:avLst/>
          </a:prstGeom>
        </p:spPr>
      </p:pic>
      <p:sp>
        <p:nvSpPr>
          <p:cNvPr id="7" name="TextBox 6">
            <a:extLst>
              <a:ext uri="{FF2B5EF4-FFF2-40B4-BE49-F238E27FC236}">
                <a16:creationId xmlns:a16="http://schemas.microsoft.com/office/drawing/2014/main" id="{495DDC07-0A3C-1898-5713-32E2D29B49C9}"/>
              </a:ext>
            </a:extLst>
          </p:cNvPr>
          <p:cNvSpPr txBox="1"/>
          <p:nvPr/>
        </p:nvSpPr>
        <p:spPr>
          <a:xfrm>
            <a:off x="218701" y="1196368"/>
            <a:ext cx="8279840" cy="550920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300" b="0" i="0" u="none" strike="noStrike" kern="1200" cap="none" spc="0" normalizeH="0" baseline="0" noProof="0">
                <a:ln>
                  <a:noFill/>
                </a:ln>
                <a:solidFill>
                  <a:prstClr val="black"/>
                </a:solidFill>
                <a:effectLst/>
                <a:uLnTx/>
                <a:uFillTx/>
                <a:latin typeface="Franklin Gothic Book" panose="020B0503020102020204"/>
                <a:ea typeface="+mn-ea"/>
                <a:cs typeface="+mn-cs"/>
              </a:rPr>
              <a:t>Earth’s surface has </a:t>
            </a:r>
            <a:r>
              <a:rPr kumimoji="0" lang="en-US" sz="2300" b="1" i="0" u="none" strike="noStrike" kern="1200" cap="none" spc="0" normalizeH="0" baseline="0" noProof="0">
                <a:ln>
                  <a:noFill/>
                </a:ln>
                <a:solidFill>
                  <a:prstClr val="black"/>
                </a:solidFill>
                <a:effectLst/>
                <a:uLnTx/>
                <a:uFillTx/>
                <a:latin typeface="Franklin Gothic Book" panose="020B0503020102020204"/>
                <a:ea typeface="+mn-ea"/>
                <a:cs typeface="+mn-cs"/>
              </a:rPr>
              <a:t>changed over time</a:t>
            </a:r>
            <a:r>
              <a:rPr kumimoji="0" lang="en-US" sz="2300" b="0" i="0" u="none" strike="noStrike" kern="1200" cap="none" spc="0" normalizeH="0" baseline="0" noProof="0">
                <a:ln>
                  <a:noFill/>
                </a:ln>
                <a:solidFill>
                  <a:prstClr val="black"/>
                </a:solidFill>
                <a:effectLst/>
                <a:uLnTx/>
                <a:uFillTx/>
                <a:latin typeface="Franklin Gothic Book" panose="020B0503020102020204"/>
                <a:ea typeface="+mn-ea"/>
                <a:cs typeface="+mn-cs"/>
              </a:rPr>
              <a:t>.</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300" b="1" i="0" u="none" strike="noStrike" kern="1200" cap="none" spc="0" normalizeH="0" baseline="0" noProof="0">
                <a:ln>
                  <a:noFill/>
                </a:ln>
                <a:solidFill>
                  <a:prstClr val="black"/>
                </a:solidFill>
                <a:effectLst/>
                <a:uLnTx/>
                <a:uFillTx/>
                <a:latin typeface="Franklin Gothic Book" panose="020B0503020102020204"/>
                <a:ea typeface="+mn-ea"/>
                <a:cs typeface="+mn-cs"/>
              </a:rPr>
              <a:t>Water moves </a:t>
            </a:r>
            <a:r>
              <a:rPr kumimoji="0" lang="en-US" sz="2300" b="0" i="0" u="none" strike="noStrike" kern="1200" cap="none" spc="0" normalizeH="0" baseline="0" noProof="0">
                <a:ln>
                  <a:noFill/>
                </a:ln>
                <a:solidFill>
                  <a:prstClr val="black"/>
                </a:solidFill>
                <a:effectLst/>
                <a:uLnTx/>
                <a:uFillTx/>
                <a:latin typeface="Franklin Gothic Book" panose="020B0503020102020204"/>
                <a:ea typeface="+mn-ea"/>
                <a:cs typeface="+mn-cs"/>
              </a:rPr>
              <a:t>sand, rocks, pebbles, and soil in a river from higher places to lower places. </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300" b="0" i="0" u="none" strike="noStrike" kern="1200" cap="none" spc="0" normalizeH="0" baseline="0" noProof="0">
                <a:ln>
                  <a:noFill/>
                </a:ln>
                <a:solidFill>
                  <a:prstClr val="black"/>
                </a:solidFill>
                <a:effectLst/>
                <a:uLnTx/>
                <a:uFillTx/>
                <a:latin typeface="Franklin Gothic Book" panose="020B0503020102020204"/>
                <a:ea typeface="+mn-ea"/>
                <a:cs typeface="+mn-cs"/>
              </a:rPr>
              <a:t>Where the river meets the ocean, the water has </a:t>
            </a:r>
            <a:r>
              <a:rPr kumimoji="0" lang="en-US" sz="2300" b="1" i="0" u="none" strike="noStrike" kern="1200" cap="none" spc="0" normalizeH="0" baseline="0" noProof="0">
                <a:ln>
                  <a:noFill/>
                </a:ln>
                <a:solidFill>
                  <a:prstClr val="black"/>
                </a:solidFill>
                <a:effectLst/>
                <a:uLnTx/>
                <a:uFillTx/>
                <a:latin typeface="Franklin Gothic Book" panose="020B0503020102020204"/>
                <a:ea typeface="+mn-ea"/>
                <a:cs typeface="+mn-cs"/>
              </a:rPr>
              <a:t>less energy </a:t>
            </a:r>
            <a:r>
              <a:rPr kumimoji="0" lang="en-US" sz="2300" b="0" i="0" u="none" strike="noStrike" kern="1200" cap="none" spc="0" normalizeH="0" baseline="0" noProof="0">
                <a:ln>
                  <a:noFill/>
                </a:ln>
                <a:solidFill>
                  <a:prstClr val="black"/>
                </a:solidFill>
                <a:effectLst/>
                <a:uLnTx/>
                <a:uFillTx/>
                <a:latin typeface="Franklin Gothic Book" panose="020B0503020102020204"/>
                <a:ea typeface="+mn-ea"/>
                <a:cs typeface="+mn-cs"/>
              </a:rPr>
              <a:t>and slows down. </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300" b="0" i="0" u="none" strike="noStrike" kern="1200" cap="none" spc="0" normalizeH="0" baseline="0" noProof="0">
                <a:ln>
                  <a:noFill/>
                </a:ln>
                <a:solidFill>
                  <a:prstClr val="black"/>
                </a:solidFill>
                <a:effectLst/>
                <a:uLnTx/>
                <a:uFillTx/>
                <a:latin typeface="Franklin Gothic Book" panose="020B0503020102020204"/>
                <a:ea typeface="+mn-ea"/>
                <a:cs typeface="+mn-cs"/>
              </a:rPr>
              <a:t>The sand and soil that the river was carrying is </a:t>
            </a:r>
            <a:r>
              <a:rPr kumimoji="0" lang="en-US" sz="2300" b="1" i="0" u="none" strike="noStrike" kern="1200" cap="none" spc="0" normalizeH="0" baseline="0" noProof="0">
                <a:ln>
                  <a:noFill/>
                </a:ln>
                <a:solidFill>
                  <a:prstClr val="black"/>
                </a:solidFill>
                <a:effectLst/>
                <a:uLnTx/>
                <a:uFillTx/>
                <a:latin typeface="Franklin Gothic Book" panose="020B0503020102020204"/>
                <a:ea typeface="+mn-ea"/>
                <a:cs typeface="+mn-cs"/>
              </a:rPr>
              <a:t>deposited </a:t>
            </a:r>
            <a:r>
              <a:rPr kumimoji="0" lang="en-US" sz="2300" b="0" i="0" u="none" strike="noStrike" kern="1200" cap="none" spc="0" normalizeH="0" baseline="0" noProof="0">
                <a:ln>
                  <a:noFill/>
                </a:ln>
                <a:solidFill>
                  <a:prstClr val="black"/>
                </a:solidFill>
                <a:effectLst/>
                <a:uLnTx/>
                <a:uFillTx/>
                <a:latin typeface="Franklin Gothic Book" panose="020B0503020102020204"/>
                <a:ea typeface="+mn-ea"/>
                <a:cs typeface="+mn-cs"/>
              </a:rPr>
              <a:t>in a new location</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300" b="1" i="0" u="none" strike="noStrike" kern="1200" cap="none" spc="0" normalizeH="0" baseline="0" noProof="0">
                <a:ln>
                  <a:noFill/>
                </a:ln>
                <a:solidFill>
                  <a:prstClr val="black"/>
                </a:solidFill>
                <a:effectLst/>
                <a:uLnTx/>
                <a:uFillTx/>
                <a:latin typeface="Franklin Gothic Book" panose="020B0503020102020204"/>
                <a:ea typeface="+mn-ea"/>
                <a:cs typeface="+mn-cs"/>
              </a:rPr>
              <a:t>Erosion</a:t>
            </a:r>
            <a:r>
              <a:rPr kumimoji="0" lang="en-US" sz="2300" b="0" i="0" u="none" strike="noStrike" kern="1200" cap="none" spc="0" normalizeH="0" baseline="0" noProof="0">
                <a:ln>
                  <a:noFill/>
                </a:ln>
                <a:solidFill>
                  <a:prstClr val="black"/>
                </a:solidFill>
                <a:effectLst/>
                <a:uLnTx/>
                <a:uFillTx/>
                <a:latin typeface="Franklin Gothic Book" panose="020B0503020102020204"/>
                <a:ea typeface="+mn-ea"/>
                <a:cs typeface="+mn-cs"/>
              </a:rPr>
              <a:t> is the process by which earth materials, such as rock fragments, sand, and soil, are removed from one place on Earth’s surface and transported by wind and/or water.</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300" b="0" i="0" u="none" strike="noStrike" kern="1200" cap="none" spc="0" normalizeH="0" baseline="0" noProof="0">
                <a:ln>
                  <a:noFill/>
                </a:ln>
                <a:solidFill>
                  <a:prstClr val="black"/>
                </a:solidFill>
                <a:effectLst/>
                <a:uLnTx/>
                <a:uFillTx/>
                <a:latin typeface="Franklin Gothic Book" panose="020B0503020102020204"/>
                <a:ea typeface="+mn-ea"/>
                <a:cs typeface="+mn-cs"/>
              </a:rPr>
              <a:t>As the </a:t>
            </a:r>
            <a:r>
              <a:rPr kumimoji="0" lang="en-US" sz="2300" b="1" i="0" u="none" strike="noStrike" kern="1200" cap="none" spc="0" normalizeH="0" baseline="0" noProof="0">
                <a:ln>
                  <a:noFill/>
                </a:ln>
                <a:solidFill>
                  <a:prstClr val="black"/>
                </a:solidFill>
                <a:effectLst/>
                <a:uLnTx/>
                <a:uFillTx/>
                <a:latin typeface="Franklin Gothic Book" panose="020B0503020102020204"/>
                <a:ea typeface="+mn-ea"/>
                <a:cs typeface="+mn-cs"/>
              </a:rPr>
              <a:t>motion energy </a:t>
            </a:r>
            <a:r>
              <a:rPr kumimoji="0" lang="en-US" sz="2300" b="0" i="0" u="none" strike="noStrike" kern="1200" cap="none" spc="0" normalizeH="0" baseline="0" noProof="0">
                <a:ln>
                  <a:noFill/>
                </a:ln>
                <a:solidFill>
                  <a:prstClr val="black"/>
                </a:solidFill>
                <a:effectLst/>
                <a:uLnTx/>
                <a:uFillTx/>
                <a:latin typeface="Franklin Gothic Book" panose="020B0503020102020204"/>
                <a:ea typeface="+mn-ea"/>
                <a:cs typeface="+mn-cs"/>
              </a:rPr>
              <a:t>of the water decreases, the earth materials are deposited, building up new land.</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300" b="1" i="0" u="none" strike="noStrike" kern="1200" cap="none" spc="0" normalizeH="0" baseline="0" noProof="0">
                <a:ln>
                  <a:noFill/>
                </a:ln>
                <a:solidFill>
                  <a:prstClr val="black"/>
                </a:solidFill>
                <a:effectLst/>
                <a:uLnTx/>
                <a:uFillTx/>
                <a:latin typeface="Franklin Gothic Book" panose="020B0503020102020204"/>
                <a:ea typeface="+mn-ea"/>
                <a:cs typeface="+mn-cs"/>
              </a:rPr>
              <a:t>Deltas</a:t>
            </a:r>
            <a:r>
              <a:rPr kumimoji="0" lang="en-US" sz="2300" b="0" i="0" u="none" strike="noStrike" kern="1200" cap="none" spc="0" normalizeH="0" baseline="0" noProof="0">
                <a:ln>
                  <a:noFill/>
                </a:ln>
                <a:solidFill>
                  <a:prstClr val="black"/>
                </a:solidFill>
                <a:effectLst/>
                <a:uLnTx/>
                <a:uFillTx/>
                <a:latin typeface="Franklin Gothic Book" panose="020B0503020102020204"/>
                <a:ea typeface="+mn-ea"/>
                <a:cs typeface="+mn-cs"/>
              </a:rPr>
              <a:t> form at the end of rivers when this new land builds up over time.</a:t>
            </a:r>
          </a:p>
        </p:txBody>
      </p:sp>
      <p:pic>
        <p:nvPicPr>
          <p:cNvPr id="6" name="Content Placeholder 5" descr="Hanging light bulbs in a dark room with one lightbulb lit">
            <a:extLst>
              <a:ext uri="{FF2B5EF4-FFF2-40B4-BE49-F238E27FC236}">
                <a16:creationId xmlns:a16="http://schemas.microsoft.com/office/drawing/2014/main" id="{4BAAEFDC-65E2-F3B5-3F76-C7150AFD57A3}"/>
              </a:ext>
            </a:extLst>
          </p:cNvPr>
          <p:cNvPicPr>
            <a:picLocks noGrp="1" noChangeAspect="1"/>
          </p:cNvPicPr>
          <p:nvPr>
            <p:ph idx="4294967295"/>
          </p:nvPr>
        </p:nvPicPr>
        <p:blipFill>
          <a:blip r:embed="rId4"/>
          <a:stretch>
            <a:fillRect/>
          </a:stretch>
        </p:blipFill>
        <p:spPr>
          <a:xfrm>
            <a:off x="8821745" y="2287337"/>
            <a:ext cx="3044767" cy="2283325"/>
          </a:xfrm>
        </p:spPr>
      </p:pic>
    </p:spTree>
    <p:extLst>
      <p:ext uri="{BB962C8B-B14F-4D97-AF65-F5344CB8AC3E}">
        <p14:creationId xmlns:p14="http://schemas.microsoft.com/office/powerpoint/2010/main" val="5687417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3691A-4253-96D4-B409-968FDACB24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FEF217-E54C-B321-6B87-7FEF9BFD4734}"/>
              </a:ext>
            </a:extLst>
          </p:cNvPr>
          <p:cNvSpPr>
            <a:spLocks noGrp="1"/>
          </p:cNvSpPr>
          <p:nvPr>
            <p:ph type="title"/>
          </p:nvPr>
        </p:nvSpPr>
        <p:spPr>
          <a:xfrm>
            <a:off x="466961" y="58078"/>
            <a:ext cx="10515600" cy="1325563"/>
          </a:xfrm>
        </p:spPr>
        <p:txBody>
          <a:bodyPr/>
          <a:lstStyle/>
          <a:p>
            <a:r>
              <a:rPr lang="en-US"/>
              <a:t>Revisit the DQB</a:t>
            </a:r>
            <a:r>
              <a:rPr lang="en-US" dirty="0"/>
              <a:t> (2)</a:t>
            </a:r>
            <a:endParaRPr lang="en-US"/>
          </a:p>
        </p:txBody>
      </p:sp>
      <p:sp>
        <p:nvSpPr>
          <p:cNvPr id="3" name="Content Placeholder 2">
            <a:extLst>
              <a:ext uri="{FF2B5EF4-FFF2-40B4-BE49-F238E27FC236}">
                <a16:creationId xmlns:a16="http://schemas.microsoft.com/office/drawing/2014/main" id="{3C07234B-6AB1-AF18-1C53-499020303E1F}"/>
              </a:ext>
            </a:extLst>
          </p:cNvPr>
          <p:cNvSpPr>
            <a:spLocks noGrp="1"/>
          </p:cNvSpPr>
          <p:nvPr>
            <p:ph idx="1"/>
          </p:nvPr>
        </p:nvSpPr>
        <p:spPr>
          <a:xfrm>
            <a:off x="427869" y="1276736"/>
            <a:ext cx="7922925" cy="4213501"/>
          </a:xfrm>
        </p:spPr>
        <p:txBody>
          <a:bodyPr>
            <a:normAutofit/>
          </a:bodyPr>
          <a:lstStyle/>
          <a:p>
            <a:pPr marL="0" indent="0">
              <a:buNone/>
            </a:pPr>
            <a:r>
              <a:rPr lang="en-US" sz="3000">
                <a:latin typeface="+mn-lt"/>
                <a:cs typeface="Times New Roman" panose="02020603050405020304" pitchFamily="18" charset="0"/>
              </a:rPr>
              <a:t>What questions have we </a:t>
            </a:r>
            <a:r>
              <a:rPr lang="en-US" sz="3000" b="1">
                <a:latin typeface="+mn-lt"/>
                <a:cs typeface="Times New Roman" panose="02020603050405020304" pitchFamily="18" charset="0"/>
              </a:rPr>
              <a:t>ANSWERED</a:t>
            </a:r>
            <a:r>
              <a:rPr lang="en-US" sz="3000">
                <a:latin typeface="+mn-lt"/>
                <a:cs typeface="Times New Roman" panose="02020603050405020304" pitchFamily="18" charset="0"/>
              </a:rPr>
              <a:t>?</a:t>
            </a:r>
          </a:p>
          <a:p>
            <a:pPr marL="0" indent="0">
              <a:buNone/>
            </a:pPr>
            <a:endParaRPr lang="en-US" sz="1300">
              <a:latin typeface="+mn-lt"/>
            </a:endParaRPr>
          </a:p>
          <a:p>
            <a:r>
              <a:rPr lang="en-US" sz="3000">
                <a:latin typeface="+mn-lt"/>
              </a:rPr>
              <a:t>Capture the </a:t>
            </a:r>
            <a:r>
              <a:rPr lang="en-US" sz="3000" b="1">
                <a:latin typeface="+mn-lt"/>
              </a:rPr>
              <a:t>answer</a:t>
            </a:r>
            <a:r>
              <a:rPr lang="en-US" sz="3000">
                <a:latin typeface="+mn-lt"/>
              </a:rPr>
              <a:t> and </a:t>
            </a:r>
            <a:r>
              <a:rPr lang="en-US" sz="3000" b="1">
                <a:latin typeface="+mn-lt"/>
              </a:rPr>
              <a:t>place</a:t>
            </a:r>
            <a:r>
              <a:rPr lang="en-US" sz="3000">
                <a:latin typeface="+mn-lt"/>
              </a:rPr>
              <a:t> it beside the grouping of questions. </a:t>
            </a:r>
          </a:p>
          <a:p>
            <a:r>
              <a:rPr lang="en-US" sz="3000">
                <a:latin typeface="+mn-lt"/>
              </a:rPr>
              <a:t>Check off questions answered with a </a:t>
            </a:r>
            <a:r>
              <a:rPr lang="en-US" sz="3000" b="1">
                <a:latin typeface="+mn-lt"/>
              </a:rPr>
              <a:t>check mark</a:t>
            </a:r>
            <a:r>
              <a:rPr lang="en-US" sz="3000">
                <a:latin typeface="+mn-lt"/>
              </a:rPr>
              <a:t>. </a:t>
            </a:r>
          </a:p>
          <a:p>
            <a:r>
              <a:rPr lang="en-US" sz="3000">
                <a:latin typeface="+mn-lt"/>
              </a:rPr>
              <a:t>Look for a grouping of questions around how </a:t>
            </a:r>
            <a:r>
              <a:rPr lang="en-US" sz="3000" b="1">
                <a:latin typeface="+mn-lt"/>
              </a:rPr>
              <a:t>fast or slow </a:t>
            </a:r>
            <a:r>
              <a:rPr lang="en-US" sz="3000">
                <a:latin typeface="+mn-lt"/>
              </a:rPr>
              <a:t>can these changes occur to forecast where students are going in lesson 3. </a:t>
            </a:r>
          </a:p>
        </p:txBody>
      </p:sp>
      <p:grpSp>
        <p:nvGrpSpPr>
          <p:cNvPr id="4" name="Group 3" descr="An image of a driving question board with the driving question, What can cause Earth's surface to look the way it does? Yellow post its are grouped into categories to show their similarities. ">
            <a:extLst>
              <a:ext uri="{FF2B5EF4-FFF2-40B4-BE49-F238E27FC236}">
                <a16:creationId xmlns:a16="http://schemas.microsoft.com/office/drawing/2014/main" id="{90C4E659-ED9F-472D-5BCC-A948CD81C8E2}"/>
              </a:ext>
            </a:extLst>
          </p:cNvPr>
          <p:cNvGrpSpPr/>
          <p:nvPr/>
        </p:nvGrpSpPr>
        <p:grpSpPr>
          <a:xfrm>
            <a:off x="8281851" y="1093221"/>
            <a:ext cx="3443188" cy="3883728"/>
            <a:chOff x="1711006" y="1312884"/>
            <a:chExt cx="3819677" cy="4201645"/>
          </a:xfrm>
        </p:grpSpPr>
        <p:sp>
          <p:nvSpPr>
            <p:cNvPr id="5" name="Rectangle 4" descr="This is an example of a driving question board. This rectangle is the outline of the DQB board. ">
              <a:extLst>
                <a:ext uri="{FF2B5EF4-FFF2-40B4-BE49-F238E27FC236}">
                  <a16:creationId xmlns:a16="http://schemas.microsoft.com/office/drawing/2014/main" id="{54E33215-7968-E87E-75E7-A8072DD9A0AA}"/>
                </a:ext>
              </a:extLst>
            </p:cNvPr>
            <p:cNvSpPr/>
            <p:nvPr/>
          </p:nvSpPr>
          <p:spPr>
            <a:xfrm>
              <a:off x="1711006" y="1312884"/>
              <a:ext cx="3819677" cy="4201645"/>
            </a:xfrm>
            <a:prstGeom prst="rect">
              <a:avLst/>
            </a:prstGeom>
            <a:solidFill>
              <a:schemeClr val="bg2"/>
            </a:solidFill>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pSp>
          <p:nvGrpSpPr>
            <p:cNvPr id="6" name="Group 5">
              <a:extLst>
                <a:ext uri="{FF2B5EF4-FFF2-40B4-BE49-F238E27FC236}">
                  <a16:creationId xmlns:a16="http://schemas.microsoft.com/office/drawing/2014/main" id="{9177FACC-6FAF-300E-21F7-8FE916F59528}"/>
                </a:ext>
              </a:extLst>
            </p:cNvPr>
            <p:cNvGrpSpPr/>
            <p:nvPr/>
          </p:nvGrpSpPr>
          <p:grpSpPr>
            <a:xfrm>
              <a:off x="1780525" y="1457728"/>
              <a:ext cx="3543642" cy="3771765"/>
              <a:chOff x="1780525" y="1457728"/>
              <a:chExt cx="3543642" cy="3771765"/>
            </a:xfrm>
          </p:grpSpPr>
          <p:sp>
            <p:nvSpPr>
              <p:cNvPr id="7" name="TextBox 6">
                <a:extLst>
                  <a:ext uri="{FF2B5EF4-FFF2-40B4-BE49-F238E27FC236}">
                    <a16:creationId xmlns:a16="http://schemas.microsoft.com/office/drawing/2014/main" id="{66DC058E-E0A7-94ED-F0A2-C808BA1F2040}"/>
                  </a:ext>
                </a:extLst>
              </p:cNvPr>
              <p:cNvSpPr txBox="1"/>
              <p:nvPr/>
            </p:nvSpPr>
            <p:spPr>
              <a:xfrm>
                <a:off x="1780525" y="1457728"/>
                <a:ext cx="354364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What can cause Earth’s surface to look the way it does?</a:t>
                </a:r>
              </a:p>
            </p:txBody>
          </p:sp>
          <p:grpSp>
            <p:nvGrpSpPr>
              <p:cNvPr id="8" name="Group 7" descr="Question are grouped together in categories.">
                <a:extLst>
                  <a:ext uri="{FF2B5EF4-FFF2-40B4-BE49-F238E27FC236}">
                    <a16:creationId xmlns:a16="http://schemas.microsoft.com/office/drawing/2014/main" id="{99A769EE-72BC-5C25-A2C4-103F855D356F}"/>
                  </a:ext>
                </a:extLst>
              </p:cNvPr>
              <p:cNvGrpSpPr/>
              <p:nvPr/>
            </p:nvGrpSpPr>
            <p:grpSpPr>
              <a:xfrm>
                <a:off x="1788979" y="2866690"/>
                <a:ext cx="3434557" cy="2362803"/>
                <a:chOff x="1788979" y="2866690"/>
                <a:chExt cx="3434557" cy="2362803"/>
              </a:xfrm>
            </p:grpSpPr>
            <p:pic>
              <p:nvPicPr>
                <p:cNvPr id="9" name="Content Placeholder 4" descr="A yellow post it note. ">
                  <a:extLst>
                    <a:ext uri="{FF2B5EF4-FFF2-40B4-BE49-F238E27FC236}">
                      <a16:creationId xmlns:a16="http://schemas.microsoft.com/office/drawing/2014/main" id="{E111185F-8EBE-F912-8B2F-66F04FE98FE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863970" y="3072672"/>
                  <a:ext cx="346464" cy="393674"/>
                </a:xfrm>
                <a:prstGeom prst="rect">
                  <a:avLst/>
                </a:prstGeom>
              </p:spPr>
            </p:pic>
            <p:pic>
              <p:nvPicPr>
                <p:cNvPr id="10" name="Content Placeholder 4">
                  <a:extLst>
                    <a:ext uri="{FF2B5EF4-FFF2-40B4-BE49-F238E27FC236}">
                      <a16:creationId xmlns:a16="http://schemas.microsoft.com/office/drawing/2014/main" id="{97ACB051-99AD-BE1D-D289-1805FEA355C0}"/>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788979" y="3413707"/>
                  <a:ext cx="346464" cy="393674"/>
                </a:xfrm>
                <a:prstGeom prst="rect">
                  <a:avLst/>
                </a:prstGeom>
              </p:spPr>
            </p:pic>
            <p:pic>
              <p:nvPicPr>
                <p:cNvPr id="11" name="Content Placeholder 4">
                  <a:extLst>
                    <a:ext uri="{FF2B5EF4-FFF2-40B4-BE49-F238E27FC236}">
                      <a16:creationId xmlns:a16="http://schemas.microsoft.com/office/drawing/2014/main" id="{C70B65C8-448B-BBA7-9D98-8C88260C681F}"/>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148996" y="3232161"/>
                  <a:ext cx="346464" cy="393674"/>
                </a:xfrm>
                <a:prstGeom prst="rect">
                  <a:avLst/>
                </a:prstGeom>
              </p:spPr>
            </p:pic>
            <p:pic>
              <p:nvPicPr>
                <p:cNvPr id="12" name="Content Placeholder 4">
                  <a:extLst>
                    <a:ext uri="{FF2B5EF4-FFF2-40B4-BE49-F238E27FC236}">
                      <a16:creationId xmlns:a16="http://schemas.microsoft.com/office/drawing/2014/main" id="{8EC4848F-4F17-5372-D433-B5C3AF6764AC}"/>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057716" y="3525919"/>
                  <a:ext cx="346464" cy="393674"/>
                </a:xfrm>
                <a:prstGeom prst="rect">
                  <a:avLst/>
                </a:prstGeom>
              </p:spPr>
            </p:pic>
            <p:pic>
              <p:nvPicPr>
                <p:cNvPr id="13" name="Content Placeholder 4">
                  <a:extLst>
                    <a:ext uri="{FF2B5EF4-FFF2-40B4-BE49-F238E27FC236}">
                      <a16:creationId xmlns:a16="http://schemas.microsoft.com/office/drawing/2014/main" id="{697F3B90-7B94-DFE1-D61C-305ED49B4552}"/>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877072" y="3915813"/>
                  <a:ext cx="346464" cy="393674"/>
                </a:xfrm>
                <a:prstGeom prst="rect">
                  <a:avLst/>
                </a:prstGeom>
              </p:spPr>
            </p:pic>
            <p:pic>
              <p:nvPicPr>
                <p:cNvPr id="14" name="Content Placeholder 4">
                  <a:extLst>
                    <a:ext uri="{FF2B5EF4-FFF2-40B4-BE49-F238E27FC236}">
                      <a16:creationId xmlns:a16="http://schemas.microsoft.com/office/drawing/2014/main" id="{7AFF2565-A483-1A7B-2837-48705190ED1B}"/>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505545" y="3768668"/>
                  <a:ext cx="346464" cy="393674"/>
                </a:xfrm>
                <a:prstGeom prst="rect">
                  <a:avLst/>
                </a:prstGeom>
              </p:spPr>
            </p:pic>
            <p:pic>
              <p:nvPicPr>
                <p:cNvPr id="15" name="Content Placeholder 4">
                  <a:extLst>
                    <a:ext uri="{FF2B5EF4-FFF2-40B4-BE49-F238E27FC236}">
                      <a16:creationId xmlns:a16="http://schemas.microsoft.com/office/drawing/2014/main" id="{B592EF40-7CAF-0D89-D91C-3E595DC634E8}"/>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741338" y="3550132"/>
                  <a:ext cx="346464" cy="393674"/>
                </a:xfrm>
                <a:prstGeom prst="rect">
                  <a:avLst/>
                </a:prstGeom>
              </p:spPr>
            </p:pic>
            <p:pic>
              <p:nvPicPr>
                <p:cNvPr id="16" name="Content Placeholder 4">
                  <a:extLst>
                    <a:ext uri="{FF2B5EF4-FFF2-40B4-BE49-F238E27FC236}">
                      <a16:creationId xmlns:a16="http://schemas.microsoft.com/office/drawing/2014/main" id="{180B3F25-333D-D981-BDBE-5304F6B74849}"/>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932154" y="4573169"/>
                  <a:ext cx="346464" cy="393674"/>
                </a:xfrm>
                <a:prstGeom prst="rect">
                  <a:avLst/>
                </a:prstGeom>
              </p:spPr>
            </p:pic>
            <p:pic>
              <p:nvPicPr>
                <p:cNvPr id="17" name="Content Placeholder 4">
                  <a:extLst>
                    <a:ext uri="{FF2B5EF4-FFF2-40B4-BE49-F238E27FC236}">
                      <a16:creationId xmlns:a16="http://schemas.microsoft.com/office/drawing/2014/main" id="{ACD3D9BE-5227-B2C9-26AC-1D28C02BD0A1}"/>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266254" y="3328833"/>
                  <a:ext cx="346464" cy="393674"/>
                </a:xfrm>
                <a:prstGeom prst="rect">
                  <a:avLst/>
                </a:prstGeom>
              </p:spPr>
            </p:pic>
            <p:pic>
              <p:nvPicPr>
                <p:cNvPr id="18" name="Content Placeholder 4">
                  <a:extLst>
                    <a:ext uri="{FF2B5EF4-FFF2-40B4-BE49-F238E27FC236}">
                      <a16:creationId xmlns:a16="http://schemas.microsoft.com/office/drawing/2014/main" id="{22BB1BCE-1E38-A377-0328-FA501ECA9145}"/>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758922" y="4835819"/>
                  <a:ext cx="346464" cy="393674"/>
                </a:xfrm>
                <a:prstGeom prst="rect">
                  <a:avLst/>
                </a:prstGeom>
              </p:spPr>
            </p:pic>
            <p:pic>
              <p:nvPicPr>
                <p:cNvPr id="19" name="Content Placeholder 4">
                  <a:extLst>
                    <a:ext uri="{FF2B5EF4-FFF2-40B4-BE49-F238E27FC236}">
                      <a16:creationId xmlns:a16="http://schemas.microsoft.com/office/drawing/2014/main" id="{54E5C652-1CD0-43BB-67F8-7FD3D3F9E862}"/>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190164" y="4393284"/>
                  <a:ext cx="346464" cy="393674"/>
                </a:xfrm>
                <a:prstGeom prst="rect">
                  <a:avLst/>
                </a:prstGeom>
              </p:spPr>
            </p:pic>
            <p:pic>
              <p:nvPicPr>
                <p:cNvPr id="20" name="Content Placeholder 4">
                  <a:extLst>
                    <a:ext uri="{FF2B5EF4-FFF2-40B4-BE49-F238E27FC236}">
                      <a16:creationId xmlns:a16="http://schemas.microsoft.com/office/drawing/2014/main" id="{7C5D2828-76ED-156E-AC1E-7D02925C9C00}"/>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082036" y="2866690"/>
                  <a:ext cx="346464" cy="393674"/>
                </a:xfrm>
                <a:prstGeom prst="rect">
                  <a:avLst/>
                </a:prstGeom>
              </p:spPr>
            </p:pic>
            <p:pic>
              <p:nvPicPr>
                <p:cNvPr id="21" name="Content Placeholder 4">
                  <a:extLst>
                    <a:ext uri="{FF2B5EF4-FFF2-40B4-BE49-F238E27FC236}">
                      <a16:creationId xmlns:a16="http://schemas.microsoft.com/office/drawing/2014/main" id="{B41B1B6E-869F-37A5-CBA6-7A1E90DB4EDA}"/>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187270" y="4733413"/>
                  <a:ext cx="346464" cy="393674"/>
                </a:xfrm>
                <a:prstGeom prst="rect">
                  <a:avLst/>
                </a:prstGeom>
              </p:spPr>
            </p:pic>
          </p:grpSp>
        </p:grpSp>
      </p:grpSp>
      <p:pic>
        <p:nvPicPr>
          <p:cNvPr id="22" name="Picture 21" descr="This graduation cap to shows thinking is in the teacher hat. ">
            <a:extLst>
              <a:ext uri="{FF2B5EF4-FFF2-40B4-BE49-F238E27FC236}">
                <a16:creationId xmlns:a16="http://schemas.microsoft.com/office/drawing/2014/main" id="{8F74C4C0-9352-9AC2-3440-97E6B39629F5}"/>
              </a:ext>
            </a:extLst>
          </p:cNvPr>
          <p:cNvPicPr>
            <a:picLocks noChangeAspect="1"/>
          </p:cNvPicPr>
          <p:nvPr/>
        </p:nvPicPr>
        <p:blipFill>
          <a:blip r:embed="rId5"/>
          <a:stretch>
            <a:fillRect/>
          </a:stretch>
        </p:blipFill>
        <p:spPr>
          <a:xfrm flipH="1">
            <a:off x="11216499" y="143346"/>
            <a:ext cx="920391" cy="588622"/>
          </a:xfrm>
          <a:prstGeom prst="rect">
            <a:avLst/>
          </a:prstGeom>
        </p:spPr>
      </p:pic>
    </p:spTree>
    <p:extLst>
      <p:ext uri="{BB962C8B-B14F-4D97-AF65-F5344CB8AC3E}">
        <p14:creationId xmlns:p14="http://schemas.microsoft.com/office/powerpoint/2010/main" val="30746930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548BF8C7-51E6-BDC2-C449-2D65703F31D9}"/>
            </a:ext>
          </a:extLst>
        </p:cNvPr>
        <p:cNvGrpSpPr/>
        <p:nvPr/>
      </p:nvGrpSpPr>
      <p:grpSpPr>
        <a:xfrm>
          <a:off x="0" y="0"/>
          <a:ext cx="0" cy="0"/>
          <a:chOff x="0" y="0"/>
          <a:chExt cx="0" cy="0"/>
        </a:xfrm>
      </p:grpSpPr>
      <p:sp>
        <p:nvSpPr>
          <p:cNvPr id="22" name="Freeform: Shape 21">
            <a:extLst>
              <a:ext uri="{FF2B5EF4-FFF2-40B4-BE49-F238E27FC236}">
                <a16:creationId xmlns:a16="http://schemas.microsoft.com/office/drawing/2014/main" id="{3C79B425-A7A9-DFF3-927A-32F7E19705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3" name="Freeform: Shape 22">
            <a:extLst>
              <a:ext uri="{FF2B5EF4-FFF2-40B4-BE49-F238E27FC236}">
                <a16:creationId xmlns:a16="http://schemas.microsoft.com/office/drawing/2014/main" id="{C712C9AC-3E3B-77A9-BFF2-79A6B9101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BCB75A86-4D48-BE6E-0FE1-9E038F47172B}"/>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b="1" u="sng">
                <a:solidFill>
                  <a:schemeClr val="bg1"/>
                </a:solidFill>
                <a:latin typeface="+mj-lt"/>
              </a:rPr>
              <a:t>Focus Question</a:t>
            </a:r>
            <a:br>
              <a:rPr lang="en-US" sz="5400" b="1" u="sng">
                <a:solidFill>
                  <a:schemeClr val="bg1"/>
                </a:solidFill>
                <a:latin typeface="+mj-lt"/>
              </a:rPr>
            </a:br>
            <a:br>
              <a:rPr lang="en-US" sz="5400">
                <a:solidFill>
                  <a:schemeClr val="bg1"/>
                </a:solidFill>
                <a:latin typeface="+mj-lt"/>
              </a:rPr>
            </a:br>
            <a:r>
              <a:rPr lang="en-US" sz="6000">
                <a:solidFill>
                  <a:schemeClr val="bg1"/>
                </a:solidFill>
                <a:latin typeface="+mj-lt"/>
              </a:rPr>
              <a:t>What causes delta to form?</a:t>
            </a:r>
          </a:p>
        </p:txBody>
      </p:sp>
      <p:pic>
        <p:nvPicPr>
          <p:cNvPr id="4" name="Picture 3" descr="This graduation cap to shows thinking is in the teacher hat. ">
            <a:extLst>
              <a:ext uri="{FF2B5EF4-FFF2-40B4-BE49-F238E27FC236}">
                <a16:creationId xmlns:a16="http://schemas.microsoft.com/office/drawing/2014/main" id="{397D42DB-C884-08AA-2F7B-EFC0E1D961A5}"/>
              </a:ext>
            </a:extLst>
          </p:cNvPr>
          <p:cNvPicPr>
            <a:picLocks noChangeAspect="1"/>
          </p:cNvPicPr>
          <p:nvPr/>
        </p:nvPicPr>
        <p:blipFill>
          <a:blip r:embed="rId3"/>
          <a:stretch>
            <a:fillRect/>
          </a:stretch>
        </p:blipFill>
        <p:spPr>
          <a:xfrm flipH="1">
            <a:off x="8220401" y="1318069"/>
            <a:ext cx="920391" cy="588622"/>
          </a:xfrm>
          <a:prstGeom prst="rect">
            <a:avLst/>
          </a:prstGeom>
        </p:spPr>
      </p:pic>
    </p:spTree>
    <p:extLst>
      <p:ext uri="{BB962C8B-B14F-4D97-AF65-F5344CB8AC3E}">
        <p14:creationId xmlns:p14="http://schemas.microsoft.com/office/powerpoint/2010/main" val="137329642"/>
      </p:ext>
    </p:extLst>
  </p:cSld>
  <p:clrMapOvr>
    <a:overrideClrMapping bg1="dk1" tx1="lt1" bg2="dk2" tx2="lt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D043C-2C48-18CC-98CA-2DD2F6B65112}"/>
              </a:ext>
            </a:extLst>
          </p:cNvPr>
          <p:cNvSpPr>
            <a:spLocks noGrp="1"/>
          </p:cNvSpPr>
          <p:nvPr>
            <p:ph type="title"/>
          </p:nvPr>
        </p:nvSpPr>
        <p:spPr/>
        <p:txBody>
          <a:bodyPr/>
          <a:lstStyle/>
          <a:p>
            <a:r>
              <a:rPr lang="en-US">
                <a:latin typeface="+mj-lt"/>
              </a:rPr>
              <a:t>Teacher Hat Reflection </a:t>
            </a:r>
          </a:p>
        </p:txBody>
      </p:sp>
      <p:sp>
        <p:nvSpPr>
          <p:cNvPr id="3" name="Content Placeholder 2">
            <a:extLst>
              <a:ext uri="{FF2B5EF4-FFF2-40B4-BE49-F238E27FC236}">
                <a16:creationId xmlns:a16="http://schemas.microsoft.com/office/drawing/2014/main" id="{A55444B7-0C25-C2AA-1A6B-DD10C55CC0DF}"/>
              </a:ext>
            </a:extLst>
          </p:cNvPr>
          <p:cNvSpPr>
            <a:spLocks noGrp="1"/>
          </p:cNvSpPr>
          <p:nvPr>
            <p:ph idx="1"/>
          </p:nvPr>
        </p:nvSpPr>
        <p:spPr/>
        <p:txBody>
          <a:bodyPr/>
          <a:lstStyle/>
          <a:p>
            <a:r>
              <a:rPr lang="en-US" sz="3200">
                <a:effectLst/>
                <a:latin typeface="+mn-lt"/>
              </a:rPr>
              <a:t>How did this learning experience help you to build your own science ideas?</a:t>
            </a:r>
          </a:p>
          <a:p>
            <a:r>
              <a:rPr lang="en-US" sz="3200">
                <a:effectLst/>
                <a:latin typeface="+mn-lt"/>
              </a:rPr>
              <a:t>How are the science ideas intentionally revealed and developed over the course of the learning?</a:t>
            </a:r>
          </a:p>
          <a:p>
            <a:endParaRPr lang="en-US"/>
          </a:p>
        </p:txBody>
      </p:sp>
      <p:pic>
        <p:nvPicPr>
          <p:cNvPr id="4" name="Picture 3" descr="This graduation cap to shows thinking is in the teacher hat. ">
            <a:extLst>
              <a:ext uri="{FF2B5EF4-FFF2-40B4-BE49-F238E27FC236}">
                <a16:creationId xmlns:a16="http://schemas.microsoft.com/office/drawing/2014/main" id="{F86C91BA-725A-8655-A4A7-CAF39DEDFE88}"/>
              </a:ext>
            </a:extLst>
          </p:cNvPr>
          <p:cNvPicPr>
            <a:picLocks noChangeAspect="1"/>
          </p:cNvPicPr>
          <p:nvPr/>
        </p:nvPicPr>
        <p:blipFill>
          <a:blip r:embed="rId3"/>
          <a:stretch>
            <a:fillRect/>
          </a:stretch>
        </p:blipFill>
        <p:spPr>
          <a:xfrm flipH="1">
            <a:off x="11198733" y="64035"/>
            <a:ext cx="920391" cy="588622"/>
          </a:xfrm>
          <a:prstGeom prst="rect">
            <a:avLst/>
          </a:prstGeom>
        </p:spPr>
      </p:pic>
    </p:spTree>
    <p:extLst>
      <p:ext uri="{BB962C8B-B14F-4D97-AF65-F5344CB8AC3E}">
        <p14:creationId xmlns:p14="http://schemas.microsoft.com/office/powerpoint/2010/main" val="22397153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63A11-EFF9-044E-A374-CEAE4C83194E}"/>
              </a:ext>
            </a:extLst>
          </p:cNvPr>
          <p:cNvSpPr>
            <a:spLocks noGrp="1"/>
          </p:cNvSpPr>
          <p:nvPr>
            <p:ph type="title"/>
          </p:nvPr>
        </p:nvSpPr>
        <p:spPr>
          <a:xfrm>
            <a:off x="269174" y="365125"/>
            <a:ext cx="11084626" cy="1325563"/>
          </a:xfrm>
        </p:spPr>
        <p:txBody>
          <a:bodyPr/>
          <a:lstStyle/>
          <a:p>
            <a:r>
              <a:rPr lang="en-US">
                <a:latin typeface="Franklin Gothic Medium" panose="020B0603020102020204" pitchFamily="34" charset="0"/>
              </a:rPr>
              <a:t>From “Learning About” to “Figuring Out”</a:t>
            </a:r>
          </a:p>
        </p:txBody>
      </p:sp>
      <p:pic>
        <p:nvPicPr>
          <p:cNvPr id="3" name="Picture 2" descr="This graduation cap to shows thinking is in the teacher hat. ">
            <a:extLst>
              <a:ext uri="{FF2B5EF4-FFF2-40B4-BE49-F238E27FC236}">
                <a16:creationId xmlns:a16="http://schemas.microsoft.com/office/drawing/2014/main" id="{48F383A6-82A2-6B87-6ED5-B6A65F0DB6B4}"/>
              </a:ext>
            </a:extLst>
          </p:cNvPr>
          <p:cNvPicPr>
            <a:picLocks noChangeAspect="1"/>
          </p:cNvPicPr>
          <p:nvPr/>
        </p:nvPicPr>
        <p:blipFill>
          <a:blip r:embed="rId3"/>
          <a:stretch>
            <a:fillRect/>
          </a:stretch>
        </p:blipFill>
        <p:spPr>
          <a:xfrm flipH="1">
            <a:off x="11198733" y="64035"/>
            <a:ext cx="920391" cy="588622"/>
          </a:xfrm>
          <a:prstGeom prst="rect">
            <a:avLst/>
          </a:prstGeom>
        </p:spPr>
      </p:pic>
      <p:sp>
        <p:nvSpPr>
          <p:cNvPr id="4" name="Rectangle 3">
            <a:extLst>
              <a:ext uri="{FF2B5EF4-FFF2-40B4-BE49-F238E27FC236}">
                <a16:creationId xmlns:a16="http://schemas.microsoft.com/office/drawing/2014/main" id="{FD684519-12FE-4FF9-E8EF-1366C174BD94}"/>
              </a:ext>
            </a:extLst>
          </p:cNvPr>
          <p:cNvSpPr/>
          <p:nvPr/>
        </p:nvSpPr>
        <p:spPr>
          <a:xfrm>
            <a:off x="324272" y="2280167"/>
            <a:ext cx="3984169" cy="988304"/>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u="sng">
              <a:solidFill>
                <a:schemeClr val="tx1"/>
              </a:solidFill>
            </a:endParaRPr>
          </a:p>
          <a:p>
            <a:pPr algn="ctr"/>
            <a:r>
              <a:rPr lang="en-US" sz="2400" b="1" u="sng">
                <a:solidFill>
                  <a:schemeClr val="tx1"/>
                </a:solidFill>
              </a:rPr>
              <a:t>Learning about </a:t>
            </a:r>
            <a:r>
              <a:rPr lang="en-US" sz="2400">
                <a:solidFill>
                  <a:schemeClr val="tx1"/>
                </a:solidFill>
              </a:rPr>
              <a:t>the science idea</a:t>
            </a:r>
          </a:p>
          <a:p>
            <a:pPr algn="ctr"/>
            <a:endParaRPr lang="en-US"/>
          </a:p>
        </p:txBody>
      </p:sp>
      <p:sp>
        <p:nvSpPr>
          <p:cNvPr id="7" name="Rectangle 6">
            <a:extLst>
              <a:ext uri="{FF2B5EF4-FFF2-40B4-BE49-F238E27FC236}">
                <a16:creationId xmlns:a16="http://schemas.microsoft.com/office/drawing/2014/main" id="{1D9D0B16-A734-91AD-D2FA-7512A3963F01}"/>
              </a:ext>
            </a:extLst>
          </p:cNvPr>
          <p:cNvSpPr/>
          <p:nvPr/>
        </p:nvSpPr>
        <p:spPr>
          <a:xfrm>
            <a:off x="325850" y="3268471"/>
            <a:ext cx="3984170" cy="1183213"/>
          </a:xfrm>
          <a:prstGeom prst="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a:t>Knowing about the process of weathering, erosion and deposition. </a:t>
            </a:r>
          </a:p>
        </p:txBody>
      </p:sp>
      <p:sp>
        <p:nvSpPr>
          <p:cNvPr id="5" name="TextBox 4">
            <a:extLst>
              <a:ext uri="{FF2B5EF4-FFF2-40B4-BE49-F238E27FC236}">
                <a16:creationId xmlns:a16="http://schemas.microsoft.com/office/drawing/2014/main" id="{69E632E6-EB54-5540-3549-AC487964EE70}"/>
              </a:ext>
            </a:extLst>
          </p:cNvPr>
          <p:cNvSpPr txBox="1"/>
          <p:nvPr/>
        </p:nvSpPr>
        <p:spPr>
          <a:xfrm>
            <a:off x="4644189" y="3016251"/>
            <a:ext cx="1924819" cy="630942"/>
          </a:xfrm>
          <a:prstGeom prst="rect">
            <a:avLst/>
          </a:prstGeom>
          <a:noFill/>
        </p:spPr>
        <p:txBody>
          <a:bodyPr wrap="square" rtlCol="0">
            <a:spAutoFit/>
          </a:bodyPr>
          <a:lstStyle/>
          <a:p>
            <a:r>
              <a:rPr lang="en-US" sz="3500" b="1"/>
              <a:t>VERSUS</a:t>
            </a:r>
          </a:p>
        </p:txBody>
      </p:sp>
      <p:sp>
        <p:nvSpPr>
          <p:cNvPr id="8" name="Rectangle 7">
            <a:extLst>
              <a:ext uri="{FF2B5EF4-FFF2-40B4-BE49-F238E27FC236}">
                <a16:creationId xmlns:a16="http://schemas.microsoft.com/office/drawing/2014/main" id="{3708E9A6-8C65-0051-DC6B-0960BA059FFA}"/>
              </a:ext>
            </a:extLst>
          </p:cNvPr>
          <p:cNvSpPr/>
          <p:nvPr/>
        </p:nvSpPr>
        <p:spPr>
          <a:xfrm>
            <a:off x="6723641" y="1514480"/>
            <a:ext cx="5105342" cy="941896"/>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u="sng">
                <a:solidFill>
                  <a:schemeClr val="tx1"/>
                </a:solidFill>
              </a:rPr>
              <a:t>Figuring out</a:t>
            </a:r>
            <a:r>
              <a:rPr lang="en-US" sz="2000">
                <a:solidFill>
                  <a:schemeClr val="tx1"/>
                </a:solidFill>
              </a:rPr>
              <a:t> how and why phenomena happens (3D learning</a:t>
            </a:r>
            <a:r>
              <a:rPr lang="en-US" sz="2400">
                <a:solidFill>
                  <a:schemeClr val="tx1"/>
                </a:solidFill>
              </a:rPr>
              <a:t>)</a:t>
            </a:r>
          </a:p>
        </p:txBody>
      </p:sp>
      <p:sp>
        <p:nvSpPr>
          <p:cNvPr id="6" name="Rectangle 5">
            <a:extLst>
              <a:ext uri="{FF2B5EF4-FFF2-40B4-BE49-F238E27FC236}">
                <a16:creationId xmlns:a16="http://schemas.microsoft.com/office/drawing/2014/main" id="{C3486871-0965-963A-F9D3-354E9674A02A}"/>
              </a:ext>
            </a:extLst>
          </p:cNvPr>
          <p:cNvSpPr/>
          <p:nvPr/>
        </p:nvSpPr>
        <p:spPr>
          <a:xfrm>
            <a:off x="6723641" y="2456376"/>
            <a:ext cx="5105342" cy="3062866"/>
          </a:xfrm>
          <a:prstGeom prst="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marL="285750" indent="-285750">
              <a:spcBef>
                <a:spcPts val="1200"/>
              </a:spcBef>
              <a:buFont typeface="Arial" panose="020B0604020202020204" pitchFamily="34" charset="0"/>
              <a:buChar char="•"/>
            </a:pPr>
            <a:endParaRPr lang="en-US" sz="1800"/>
          </a:p>
          <a:p>
            <a:pPr marL="285750" indent="-285750">
              <a:spcBef>
                <a:spcPts val="1200"/>
              </a:spcBef>
              <a:buFont typeface="Arial" panose="020B0604020202020204" pitchFamily="34" charset="0"/>
              <a:buChar char="•"/>
            </a:pPr>
            <a:r>
              <a:rPr lang="en-US" sz="1800"/>
              <a:t>Make observations from investigations to produce data to serve as the basis for evidence that weathering, </a:t>
            </a:r>
            <a:r>
              <a:rPr lang="en-US"/>
              <a:t>erosion and deposition are processes that change the surface of Earth by carrying depositing earth materials from one place to another.</a:t>
            </a:r>
          </a:p>
          <a:p>
            <a:endParaRPr lang="en-US"/>
          </a:p>
          <a:p>
            <a:pPr marL="285750" indent="-285750">
              <a:buFont typeface="Arial" panose="020B0604020202020204" pitchFamily="34" charset="0"/>
              <a:buChar char="•"/>
            </a:pPr>
            <a:r>
              <a:rPr lang="en-US"/>
              <a:t>Identify, test and use cause and effect relationship to explain how earth’s surface changes over time</a:t>
            </a:r>
          </a:p>
          <a:p>
            <a:pPr algn="ctr"/>
            <a:endParaRPr lang="en-US">
              <a:highlight>
                <a:srgbClr val="FFFF00"/>
              </a:highlight>
            </a:endParaRPr>
          </a:p>
        </p:txBody>
      </p:sp>
    </p:spTree>
    <p:extLst>
      <p:ext uri="{BB962C8B-B14F-4D97-AF65-F5344CB8AC3E}">
        <p14:creationId xmlns:p14="http://schemas.microsoft.com/office/powerpoint/2010/main" val="37960446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9DAA79-C0BC-E837-A340-2CCA4B261031}"/>
              </a:ext>
            </a:extLst>
          </p:cNvPr>
          <p:cNvSpPr>
            <a:spLocks noGrp="1"/>
          </p:cNvSpPr>
          <p:nvPr>
            <p:ph type="title"/>
          </p:nvPr>
        </p:nvSpPr>
        <p:spPr>
          <a:xfrm>
            <a:off x="998837" y="276326"/>
            <a:ext cx="10515600" cy="1325563"/>
          </a:xfrm>
        </p:spPr>
        <p:txBody>
          <a:bodyPr/>
          <a:lstStyle/>
          <a:p>
            <a:r>
              <a:rPr lang="en-US">
                <a:latin typeface="+mj-lt"/>
              </a:rPr>
              <a:t>Real-World Phenomena</a:t>
            </a:r>
            <a:endParaRPr lang="en-US">
              <a:highlight>
                <a:srgbClr val="FFFF00"/>
              </a:highlight>
              <a:latin typeface="+mj-lt"/>
            </a:endParaRPr>
          </a:p>
        </p:txBody>
      </p:sp>
      <p:pic>
        <p:nvPicPr>
          <p:cNvPr id="3" name="Picture 2" descr="A black graduation cap with a yellow tassel.">
            <a:extLst>
              <a:ext uri="{FF2B5EF4-FFF2-40B4-BE49-F238E27FC236}">
                <a16:creationId xmlns:a16="http://schemas.microsoft.com/office/drawing/2014/main" id="{F0F595F8-C4D7-3950-7C0E-4601DCBA24C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125200" y="139057"/>
            <a:ext cx="868500" cy="533367"/>
          </a:xfrm>
          <a:prstGeom prst="rect">
            <a:avLst/>
          </a:prstGeom>
        </p:spPr>
      </p:pic>
      <p:pic>
        <p:nvPicPr>
          <p:cNvPr id="2" name="Picture 1" descr="A rope showing three different strands.  Each strand represents  a different dimension within a performance expectation which are science and engineering practices, crosscutting concepts, and disciplinary core ideas. ">
            <a:extLst>
              <a:ext uri="{FF2B5EF4-FFF2-40B4-BE49-F238E27FC236}">
                <a16:creationId xmlns:a16="http://schemas.microsoft.com/office/drawing/2014/main" id="{2F5F1CDA-C4FB-A7B9-34A3-E523DF8576EB}"/>
              </a:ext>
            </a:extLst>
          </p:cNvPr>
          <p:cNvPicPr>
            <a:picLocks noChangeAspect="1"/>
          </p:cNvPicPr>
          <p:nvPr/>
        </p:nvPicPr>
        <p:blipFill>
          <a:blip r:embed="rId5"/>
          <a:stretch>
            <a:fillRect/>
          </a:stretch>
        </p:blipFill>
        <p:spPr>
          <a:xfrm>
            <a:off x="1338788" y="1374116"/>
            <a:ext cx="2530022" cy="4141468"/>
          </a:xfrm>
          <a:prstGeom prst="rect">
            <a:avLst/>
          </a:prstGeom>
        </p:spPr>
      </p:pic>
      <p:sp>
        <p:nvSpPr>
          <p:cNvPr id="6" name="Content Placeholder 5">
            <a:extLst>
              <a:ext uri="{FF2B5EF4-FFF2-40B4-BE49-F238E27FC236}">
                <a16:creationId xmlns:a16="http://schemas.microsoft.com/office/drawing/2014/main" id="{0B254C3F-B815-6BD6-D413-5E2B0C68BDF8}"/>
              </a:ext>
            </a:extLst>
          </p:cNvPr>
          <p:cNvSpPr>
            <a:spLocks noGrp="1"/>
          </p:cNvSpPr>
          <p:nvPr>
            <p:ph idx="1"/>
          </p:nvPr>
        </p:nvSpPr>
        <p:spPr>
          <a:xfrm>
            <a:off x="4732639" y="1601889"/>
            <a:ext cx="7018638" cy="3913695"/>
          </a:xfrm>
        </p:spPr>
        <p:txBody>
          <a:bodyPr vert="horz" lIns="91440" tIns="45720" rIns="91440" bIns="45720" rtlCol="0" anchor="t">
            <a:normAutofit lnSpcReduction="10000"/>
          </a:bodyPr>
          <a:lstStyle/>
          <a:p>
            <a:pPr marL="0" indent="0">
              <a:buNone/>
            </a:pPr>
            <a:r>
              <a:rPr lang="en-US" b="0" i="0">
                <a:solidFill>
                  <a:schemeClr val="tx1"/>
                </a:solidFill>
                <a:effectLst/>
                <a:latin typeface="+mn-lt"/>
              </a:rPr>
              <a:t>“Anchoring student learning in phenomena can help educators align their teaching to the new vision for science education in the NRC Framework and the Next Generation Science Standards. By investigating compelling real-world phenomena, students have opportunities to apply science and engineering practices to disciplinary core ideas and gain a better idea of crosscutting concepts.”</a:t>
            </a:r>
          </a:p>
          <a:p>
            <a:pPr marL="0" indent="0">
              <a:buNone/>
            </a:pPr>
            <a:endParaRPr lang="en-US">
              <a:solidFill>
                <a:schemeClr val="tx1"/>
              </a:solidFill>
              <a:latin typeface="+mn-lt"/>
            </a:endParaRPr>
          </a:p>
        </p:txBody>
      </p:sp>
      <p:sp>
        <p:nvSpPr>
          <p:cNvPr id="4" name="TextBox 3">
            <a:extLst>
              <a:ext uri="{FF2B5EF4-FFF2-40B4-BE49-F238E27FC236}">
                <a16:creationId xmlns:a16="http://schemas.microsoft.com/office/drawing/2014/main" id="{8F19F9F3-3F8F-246B-2E77-346C3362173E}"/>
              </a:ext>
            </a:extLst>
          </p:cNvPr>
          <p:cNvSpPr txBox="1"/>
          <p:nvPr/>
        </p:nvSpPr>
        <p:spPr>
          <a:xfrm>
            <a:off x="1128723" y="6129242"/>
            <a:ext cx="4543028" cy="4524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a:ln>
                  <a:noFill/>
                </a:ln>
                <a:solidFill>
                  <a:schemeClr val="bg1"/>
                </a:solidFill>
                <a:effectLst/>
                <a:uLnTx/>
                <a:uFillTx/>
                <a:latin typeface="Franklin Gothic Book" panose="020B0503020102020204"/>
                <a:ea typeface="+mn-ea"/>
                <a:cs typeface="+mn-cs"/>
                <a:hlinkClick r:id="rId6">
                  <a:extLst>
                    <a:ext uri="{A12FA001-AC4F-418D-AE19-62706E023703}">
                      <ahyp:hlinkClr xmlns:ahyp="http://schemas.microsoft.com/office/drawing/2018/hyperlinkcolor" val="tx"/>
                    </a:ext>
                  </a:extLst>
                </a:hlinkClick>
              </a:rPr>
              <a:t>STEM TEACHING TOOL #42</a:t>
            </a:r>
            <a:endParaRPr kumimoji="0" lang="en-US" sz="2600" b="0" i="0" u="none" strike="noStrike" kern="1200" cap="none" spc="0" normalizeH="0" baseline="0" noProof="0" dirty="0">
              <a:ln>
                <a:noFill/>
              </a:ln>
              <a:solidFill>
                <a:schemeClr val="bg1"/>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4965848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70A4D-B111-1520-3FE5-05266BAD7909}"/>
              </a:ext>
            </a:extLst>
          </p:cNvPr>
          <p:cNvSpPr>
            <a:spLocks noGrp="1"/>
          </p:cNvSpPr>
          <p:nvPr>
            <p:ph type="title"/>
          </p:nvPr>
        </p:nvSpPr>
        <p:spPr>
          <a:xfrm>
            <a:off x="679174" y="245856"/>
            <a:ext cx="10515600" cy="1325563"/>
          </a:xfrm>
        </p:spPr>
        <p:txBody>
          <a:bodyPr/>
          <a:lstStyle/>
          <a:p>
            <a:r>
              <a:rPr lang="en-US">
                <a:latin typeface="+mj-lt"/>
              </a:rPr>
              <a:t>Step 1: Grade 4 </a:t>
            </a:r>
            <a:r>
              <a:rPr lang="en-US" i="1">
                <a:latin typeface="+mj-lt"/>
              </a:rPr>
              <a:t>KAS Science </a:t>
            </a:r>
            <a:r>
              <a:rPr lang="en-US">
                <a:latin typeface="+mj-lt"/>
              </a:rPr>
              <a:t>Standard</a:t>
            </a:r>
            <a:endParaRPr lang="en-US" i="1">
              <a:latin typeface="+mj-lt"/>
            </a:endParaRPr>
          </a:p>
        </p:txBody>
      </p:sp>
      <p:sp>
        <p:nvSpPr>
          <p:cNvPr id="3" name="Content Placeholder 2">
            <a:extLst>
              <a:ext uri="{FF2B5EF4-FFF2-40B4-BE49-F238E27FC236}">
                <a16:creationId xmlns:a16="http://schemas.microsoft.com/office/drawing/2014/main" id="{3B85125F-D882-C2F6-B344-58BB00061D13}"/>
              </a:ext>
            </a:extLst>
          </p:cNvPr>
          <p:cNvSpPr>
            <a:spLocks noGrp="1"/>
          </p:cNvSpPr>
          <p:nvPr>
            <p:ph idx="1"/>
          </p:nvPr>
        </p:nvSpPr>
        <p:spPr>
          <a:xfrm>
            <a:off x="755373" y="1295434"/>
            <a:ext cx="10681252" cy="476289"/>
          </a:xfrm>
          <a:solidFill>
            <a:schemeClr val="bg1"/>
          </a:solidFill>
          <a:ln>
            <a:solidFill>
              <a:schemeClr val="tx1"/>
            </a:solidFill>
          </a:ln>
        </p:spPr>
        <p:txBody>
          <a:bodyPr>
            <a:normAutofit/>
          </a:bodyPr>
          <a:lstStyle/>
          <a:p>
            <a:pPr marL="0" indent="0">
              <a:buNone/>
            </a:pPr>
            <a:r>
              <a:rPr lang="en-US" sz="1400">
                <a:latin typeface="+mn-lt"/>
              </a:rPr>
              <a:t>4-ESS2-1. Make observations and/or measurements to provide evidence of the effects of weathering or the rate of erosion by water, ice, wind or vegetation. </a:t>
            </a:r>
          </a:p>
        </p:txBody>
      </p:sp>
      <p:sp>
        <p:nvSpPr>
          <p:cNvPr id="4" name="TextBox 3">
            <a:extLst>
              <a:ext uri="{FF2B5EF4-FFF2-40B4-BE49-F238E27FC236}">
                <a16:creationId xmlns:a16="http://schemas.microsoft.com/office/drawing/2014/main" id="{CA92AADF-8620-E29B-DE21-6602025EE6CC}"/>
              </a:ext>
            </a:extLst>
          </p:cNvPr>
          <p:cNvSpPr txBox="1"/>
          <p:nvPr/>
        </p:nvSpPr>
        <p:spPr>
          <a:xfrm>
            <a:off x="755373" y="1885508"/>
            <a:ext cx="10681252" cy="738664"/>
          </a:xfrm>
          <a:prstGeom prst="rect">
            <a:avLst/>
          </a:prstGeom>
          <a:noFill/>
          <a:ln>
            <a:solidFill>
              <a:schemeClr val="tx1"/>
            </a:solidFill>
          </a:ln>
        </p:spPr>
        <p:txBody>
          <a:bodyPr wrap="square" rtlCol="0">
            <a:spAutoFit/>
          </a:bodyPr>
          <a:lstStyle/>
          <a:p>
            <a:r>
              <a:rPr lang="en-US" sz="1400">
                <a:solidFill>
                  <a:srgbClr val="C00000"/>
                </a:solidFill>
              </a:rPr>
              <a:t>Clarification Statement: </a:t>
            </a:r>
            <a:r>
              <a:rPr lang="en-US" sz="1400"/>
              <a:t>Examples of variables to test could include angle of slope in the downhill movement of water, amount of vegetation, speed of wind, relative rate of deposition, cycles of freezing and thawing of water, cycles of heating and cooling, and volume of water flow. </a:t>
            </a:r>
            <a:br>
              <a:rPr lang="en-US" sz="1400"/>
            </a:br>
            <a:r>
              <a:rPr lang="en-US" sz="1400">
                <a:solidFill>
                  <a:srgbClr val="C00000"/>
                </a:solidFill>
              </a:rPr>
              <a:t>Assessment Boundary: </a:t>
            </a:r>
            <a:r>
              <a:rPr lang="en-US" sz="1400"/>
              <a:t>Assessment is limited to a single form of weathering or erosion.</a:t>
            </a:r>
          </a:p>
        </p:txBody>
      </p:sp>
      <p:graphicFrame>
        <p:nvGraphicFramePr>
          <p:cNvPr id="7" name="Table 5">
            <a:extLst>
              <a:ext uri="{FF2B5EF4-FFF2-40B4-BE49-F238E27FC236}">
                <a16:creationId xmlns:a16="http://schemas.microsoft.com/office/drawing/2014/main" id="{48FBB590-3351-D588-5C1E-3B72665518D7}"/>
              </a:ext>
            </a:extLst>
          </p:cNvPr>
          <p:cNvGraphicFramePr>
            <a:graphicFrameLocks noGrp="1"/>
          </p:cNvGraphicFramePr>
          <p:nvPr>
            <p:extLst>
              <p:ext uri="{D42A27DB-BD31-4B8C-83A1-F6EECF244321}">
                <p14:modId xmlns:p14="http://schemas.microsoft.com/office/powerpoint/2010/main" val="4159791354"/>
              </p:ext>
            </p:extLst>
          </p:nvPr>
        </p:nvGraphicFramePr>
        <p:xfrm>
          <a:off x="755374" y="2737957"/>
          <a:ext cx="10681251" cy="2852346"/>
        </p:xfrm>
        <a:graphic>
          <a:graphicData uri="http://schemas.openxmlformats.org/drawingml/2006/table">
            <a:tbl>
              <a:tblPr firstRow="1" bandRow="1">
                <a:tableStyleId>{5C22544A-7EE6-4342-B048-85BDC9FD1C3A}</a:tableStyleId>
              </a:tblPr>
              <a:tblGrid>
                <a:gridCol w="3560417">
                  <a:extLst>
                    <a:ext uri="{9D8B030D-6E8A-4147-A177-3AD203B41FA5}">
                      <a16:colId xmlns:a16="http://schemas.microsoft.com/office/drawing/2014/main" val="1033161761"/>
                    </a:ext>
                  </a:extLst>
                </a:gridCol>
                <a:gridCol w="3560417">
                  <a:extLst>
                    <a:ext uri="{9D8B030D-6E8A-4147-A177-3AD203B41FA5}">
                      <a16:colId xmlns:a16="http://schemas.microsoft.com/office/drawing/2014/main" val="1160744146"/>
                    </a:ext>
                  </a:extLst>
                </a:gridCol>
                <a:gridCol w="3560417">
                  <a:extLst>
                    <a:ext uri="{9D8B030D-6E8A-4147-A177-3AD203B41FA5}">
                      <a16:colId xmlns:a16="http://schemas.microsoft.com/office/drawing/2014/main" val="2900604725"/>
                    </a:ext>
                  </a:extLst>
                </a:gridCol>
              </a:tblGrid>
              <a:tr h="627306">
                <a:tc>
                  <a:txBody>
                    <a:bodyPr/>
                    <a:lstStyle/>
                    <a:p>
                      <a:r>
                        <a:rPr lang="en-US" sz="1400"/>
                        <a:t>Science and Engineering Practices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a:t>Disciplinary Core 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r>
                        <a:rPr lang="en-US" sz="1400"/>
                        <a:t>Cross Cutting Concepts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1811D"/>
                    </a:solidFill>
                  </a:tcPr>
                </a:tc>
                <a:extLst>
                  <a:ext uri="{0D108BD9-81ED-4DB2-BD59-A6C34878D82A}">
                    <a16:rowId xmlns:a16="http://schemas.microsoft.com/office/drawing/2014/main" val="1283113999"/>
                  </a:ext>
                </a:extLst>
              </a:tr>
              <a:tr h="1421038">
                <a:tc>
                  <a:txBody>
                    <a:bodyPr/>
                    <a:lstStyle/>
                    <a:p>
                      <a:r>
                        <a:rPr lang="en-US" sz="1400" b="1"/>
                        <a:t>Planning and Carrying Out Investigations</a:t>
                      </a:r>
                    </a:p>
                    <a:p>
                      <a:endParaRPr lang="en-US" sz="1400" b="1"/>
                    </a:p>
                    <a:p>
                      <a:r>
                        <a:rPr lang="en-US" sz="1400"/>
                        <a:t>Make observations and/or measurements in order to produce data to serve as the basis for evidence for an explanation of a phenomenon.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a:t>ESS2.A: Earth Materials and Systems</a:t>
                      </a:r>
                    </a:p>
                    <a:p>
                      <a:r>
                        <a:rPr lang="en-US" sz="1400"/>
                        <a:t>Rainfall helps to shape the land and affects the types of living things found in a region.  Water, ice, wind, living organisms and gravity break rocks, soils, and sediments into smaller particles and move them around. </a:t>
                      </a:r>
                    </a:p>
                    <a:p>
                      <a:endParaRPr lang="en-US" sz="1400"/>
                    </a:p>
                    <a:p>
                      <a:r>
                        <a:rPr lang="en-US" sz="1400" b="1"/>
                        <a:t>ESS2.E: Biogeology</a:t>
                      </a:r>
                    </a:p>
                    <a:p>
                      <a:r>
                        <a:rPr lang="en-US" sz="1400"/>
                        <a:t>Living things affect the physical characteristics of their regions.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a:t>Cause and Effect </a:t>
                      </a:r>
                    </a:p>
                    <a:p>
                      <a:endParaRPr lang="en-US" sz="1400" b="1"/>
                    </a:p>
                    <a:p>
                      <a:r>
                        <a:rPr lang="en-US" sz="1400" b="0"/>
                        <a:t>Cause-and-effect relationships are routinely identified, tested and used to explain change.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58709384"/>
                  </a:ext>
                </a:extLst>
              </a:tr>
            </a:tbl>
          </a:graphicData>
        </a:graphic>
      </p:graphicFrame>
      <p:pic>
        <p:nvPicPr>
          <p:cNvPr id="5" name="Picture 4" descr="A black graduation cap with a yellow tassel.">
            <a:extLst>
              <a:ext uri="{FF2B5EF4-FFF2-40B4-BE49-F238E27FC236}">
                <a16:creationId xmlns:a16="http://schemas.microsoft.com/office/drawing/2014/main" id="{6F899FF7-1C81-8322-3499-6764382632E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191461" y="128896"/>
            <a:ext cx="868500" cy="533367"/>
          </a:xfrm>
          <a:prstGeom prst="rect">
            <a:avLst/>
          </a:prstGeom>
        </p:spPr>
      </p:pic>
      <p:sp>
        <p:nvSpPr>
          <p:cNvPr id="6" name="TextBox 5">
            <a:extLst>
              <a:ext uri="{FF2B5EF4-FFF2-40B4-BE49-F238E27FC236}">
                <a16:creationId xmlns:a16="http://schemas.microsoft.com/office/drawing/2014/main" id="{F9E10088-5762-A368-7CE8-3E484BEEA75C}"/>
              </a:ext>
            </a:extLst>
          </p:cNvPr>
          <p:cNvSpPr txBox="1"/>
          <p:nvPr/>
        </p:nvSpPr>
        <p:spPr>
          <a:xfrm>
            <a:off x="679174" y="6030097"/>
            <a:ext cx="6512458" cy="461665"/>
          </a:xfrm>
          <a:prstGeom prst="rect">
            <a:avLst/>
          </a:prstGeom>
          <a:noFill/>
        </p:spPr>
        <p:txBody>
          <a:bodyPr wrap="square" rtlCol="0">
            <a:spAutoFit/>
          </a:bodyPr>
          <a:lstStyle/>
          <a:p>
            <a:r>
              <a:rPr kumimoji="0" lang="en-US" sz="2400" b="0" i="0" u="none" strike="noStrike" kern="1200" cap="none" spc="0" normalizeH="0" baseline="0" noProof="0" dirty="0">
                <a:ln>
                  <a:noFill/>
                </a:ln>
                <a:solidFill>
                  <a:schemeClr val="bg1"/>
                </a:solidFill>
                <a:effectLst/>
                <a:uLnTx/>
                <a:uFillTx/>
                <a:ea typeface="+mn-ea"/>
                <a:cs typeface="+mn-cs"/>
                <a:hlinkClick r:id="rId5">
                  <a:extLst>
                    <a:ext uri="{A12FA001-AC4F-418D-AE19-62706E023703}">
                      <ahyp:hlinkClr xmlns:ahyp="http://schemas.microsoft.com/office/drawing/2018/hyperlinkcolor" val="tx"/>
                    </a:ext>
                  </a:extLst>
                </a:hlinkClick>
              </a:rPr>
              <a:t>Kentucky Academic Standards for Science</a:t>
            </a:r>
            <a:r>
              <a:rPr kumimoji="0" lang="en-US" sz="2400" b="0" i="0" u="none" strike="noStrike" kern="1200" cap="none" spc="0" normalizeH="0" baseline="0" noProof="0" dirty="0">
                <a:ln>
                  <a:noFill/>
                </a:ln>
                <a:solidFill>
                  <a:schemeClr val="bg1"/>
                </a:solidFill>
                <a:effectLst/>
                <a:uLnTx/>
                <a:uFillTx/>
                <a:ea typeface="+mn-ea"/>
                <a:cs typeface="+mn-cs"/>
              </a:rPr>
              <a:t>, p 79</a:t>
            </a:r>
            <a:endParaRPr lang="en-US" sz="3600" dirty="0">
              <a:solidFill>
                <a:schemeClr val="bg1"/>
              </a:solidFill>
            </a:endParaRPr>
          </a:p>
        </p:txBody>
      </p:sp>
    </p:spTree>
    <p:extLst>
      <p:ext uri="{BB962C8B-B14F-4D97-AF65-F5344CB8AC3E}">
        <p14:creationId xmlns:p14="http://schemas.microsoft.com/office/powerpoint/2010/main" val="27666091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87364-07AE-3109-CCBC-C87AC84A0E2D}"/>
              </a:ext>
            </a:extLst>
          </p:cNvPr>
          <p:cNvSpPr>
            <a:spLocks noGrp="1"/>
          </p:cNvSpPr>
          <p:nvPr>
            <p:ph type="title" idx="4294967295"/>
          </p:nvPr>
        </p:nvSpPr>
        <p:spPr>
          <a:xfrm>
            <a:off x="525071" y="28774"/>
            <a:ext cx="8596313" cy="969818"/>
          </a:xfrm>
          <a:prstGeom prst="rect">
            <a:avLst/>
          </a:prstGeom>
        </p:spPr>
        <p:txBody>
          <a:bodyPr/>
          <a:lstStyle/>
          <a:p>
            <a:r>
              <a:rPr lang="en-US">
                <a:latin typeface="+mj-lt"/>
              </a:rPr>
              <a:t>Three-Dimensional Standards (3)</a:t>
            </a:r>
          </a:p>
        </p:txBody>
      </p:sp>
      <p:sp>
        <p:nvSpPr>
          <p:cNvPr id="3" name="Rectangle 2">
            <a:extLst>
              <a:ext uri="{FF2B5EF4-FFF2-40B4-BE49-F238E27FC236}">
                <a16:creationId xmlns:a16="http://schemas.microsoft.com/office/drawing/2014/main" id="{E4E41966-F2A0-7A03-5CC8-7B412E82D6E4}"/>
              </a:ext>
              <a:ext uri="{C183D7F6-B498-43B3-948B-1728B52AA6E4}">
                <adec:decorative xmlns:adec="http://schemas.microsoft.com/office/drawing/2017/decorative" val="1"/>
              </a:ext>
            </a:extLst>
          </p:cNvPr>
          <p:cNvSpPr/>
          <p:nvPr/>
        </p:nvSpPr>
        <p:spPr>
          <a:xfrm>
            <a:off x="0" y="5392615"/>
            <a:ext cx="12192000" cy="14653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5">
            <a:extLst>
              <a:ext uri="{FF2B5EF4-FFF2-40B4-BE49-F238E27FC236}">
                <a16:creationId xmlns:a16="http://schemas.microsoft.com/office/drawing/2014/main" id="{AD3B041E-36FF-B93C-B764-38B41303CF50}"/>
              </a:ext>
            </a:extLst>
          </p:cNvPr>
          <p:cNvGraphicFramePr>
            <a:graphicFrameLocks noGrp="1"/>
          </p:cNvGraphicFramePr>
          <p:nvPr>
            <p:extLst>
              <p:ext uri="{D42A27DB-BD31-4B8C-83A1-F6EECF244321}">
                <p14:modId xmlns:p14="http://schemas.microsoft.com/office/powerpoint/2010/main" val="573435680"/>
              </p:ext>
            </p:extLst>
          </p:nvPr>
        </p:nvGraphicFramePr>
        <p:xfrm>
          <a:off x="1904587" y="1000724"/>
          <a:ext cx="8127999" cy="548640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033161761"/>
                    </a:ext>
                  </a:extLst>
                </a:gridCol>
                <a:gridCol w="2709333">
                  <a:extLst>
                    <a:ext uri="{9D8B030D-6E8A-4147-A177-3AD203B41FA5}">
                      <a16:colId xmlns:a16="http://schemas.microsoft.com/office/drawing/2014/main" val="1160744146"/>
                    </a:ext>
                  </a:extLst>
                </a:gridCol>
                <a:gridCol w="2709333">
                  <a:extLst>
                    <a:ext uri="{9D8B030D-6E8A-4147-A177-3AD203B41FA5}">
                      <a16:colId xmlns:a16="http://schemas.microsoft.com/office/drawing/2014/main" val="2900604725"/>
                    </a:ext>
                  </a:extLst>
                </a:gridCol>
              </a:tblGrid>
              <a:tr h="370840">
                <a:tc>
                  <a:txBody>
                    <a:bodyPr/>
                    <a:lstStyle/>
                    <a:p>
                      <a:r>
                        <a:rPr lang="en-US"/>
                        <a:t>Science and Engineering Practices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Disciplinary Core 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r>
                        <a:rPr lang="en-US"/>
                        <a:t>Crosscutting Concepts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1811D"/>
                    </a:solidFill>
                  </a:tcPr>
                </a:tc>
                <a:extLst>
                  <a:ext uri="{0D108BD9-81ED-4DB2-BD59-A6C34878D82A}">
                    <a16:rowId xmlns:a16="http://schemas.microsoft.com/office/drawing/2014/main" val="1283113999"/>
                  </a:ext>
                </a:extLst>
              </a:tr>
              <a:tr h="370840">
                <a:tc>
                  <a:txBody>
                    <a:bodyPr/>
                    <a:lstStyle/>
                    <a:p>
                      <a:r>
                        <a:rPr lang="en-US" sz="1200" b="1"/>
                        <a:t>Asking questions or defining problems</a:t>
                      </a:r>
                    </a:p>
                    <a:p>
                      <a:endParaRPr lang="en-US" sz="1200" b="1"/>
                    </a:p>
                    <a:p>
                      <a:r>
                        <a:rPr lang="en-US" sz="1200" b="1"/>
                        <a:t>Developing and using models</a:t>
                      </a:r>
                    </a:p>
                    <a:p>
                      <a:endParaRPr lang="en-US" sz="1200" b="1"/>
                    </a:p>
                    <a:p>
                      <a:r>
                        <a:rPr lang="en-US" sz="1200" b="1"/>
                        <a:t>Planning and carrying out investigations</a:t>
                      </a:r>
                    </a:p>
                    <a:p>
                      <a:endParaRPr lang="en-US" sz="1200" b="1"/>
                    </a:p>
                    <a:p>
                      <a:r>
                        <a:rPr lang="en-US" sz="1200" b="1"/>
                        <a:t>Analyzing and interpreting data</a:t>
                      </a:r>
                    </a:p>
                    <a:p>
                      <a:endParaRPr lang="en-US" sz="1200" b="1"/>
                    </a:p>
                    <a:p>
                      <a:r>
                        <a:rPr lang="en-US" sz="1200" b="1"/>
                        <a:t>Using mathematics and computational thinking</a:t>
                      </a:r>
                    </a:p>
                    <a:p>
                      <a:endParaRPr lang="en-US" sz="1200" b="1"/>
                    </a:p>
                    <a:p>
                      <a:r>
                        <a:rPr lang="en-US" sz="1200" b="1"/>
                        <a:t>Constructing explanations and designing solutions</a:t>
                      </a:r>
                    </a:p>
                    <a:p>
                      <a:endParaRPr lang="en-US" sz="1200" b="1"/>
                    </a:p>
                    <a:p>
                      <a:r>
                        <a:rPr lang="en-US" sz="1200" b="1"/>
                        <a:t>Engaging in argument from evidence</a:t>
                      </a:r>
                    </a:p>
                    <a:p>
                      <a:endParaRPr lang="en-US" sz="1200" b="1"/>
                    </a:p>
                    <a:p>
                      <a:r>
                        <a:rPr lang="en-US" sz="1200" b="1"/>
                        <a:t>Obtaining, evaluating and communicating information</a:t>
                      </a:r>
                    </a:p>
                    <a:p>
                      <a:endParaRPr lang="en-US" sz="1100"/>
                    </a:p>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b="1"/>
                        <a:t>Physical Sciences: </a:t>
                      </a:r>
                    </a:p>
                    <a:p>
                      <a:r>
                        <a:rPr lang="en-US" sz="1200"/>
                        <a:t>     (PS1) Matter and Its Interactions </a:t>
                      </a:r>
                    </a:p>
                    <a:p>
                      <a:r>
                        <a:rPr lang="en-US" sz="1200"/>
                        <a:t>     (PS2) Motion and Stability: Forces</a:t>
                      </a:r>
                    </a:p>
                    <a:p>
                      <a:r>
                        <a:rPr lang="en-US" sz="1200"/>
                        <a:t>               and Interactions </a:t>
                      </a:r>
                    </a:p>
                    <a:p>
                      <a:r>
                        <a:rPr lang="en-US" sz="1200"/>
                        <a:t>     (PS3) Energy </a:t>
                      </a:r>
                    </a:p>
                    <a:p>
                      <a:r>
                        <a:rPr lang="en-US" sz="1200"/>
                        <a:t>     (PS4) Waves</a:t>
                      </a:r>
                    </a:p>
                    <a:p>
                      <a:endParaRPr lang="en-US" sz="1200"/>
                    </a:p>
                    <a:p>
                      <a:r>
                        <a:rPr lang="en-US" sz="1200" b="1"/>
                        <a:t>Life Sciences: </a:t>
                      </a:r>
                    </a:p>
                    <a:p>
                      <a:r>
                        <a:rPr lang="en-US" sz="1200"/>
                        <a:t>     (LS1) Molecules to Organisms </a:t>
                      </a:r>
                    </a:p>
                    <a:p>
                      <a:r>
                        <a:rPr lang="en-US" sz="1200"/>
                        <a:t>     (LS2) Ecosystems </a:t>
                      </a:r>
                    </a:p>
                    <a:p>
                      <a:r>
                        <a:rPr lang="en-US" sz="1200"/>
                        <a:t>     (LS3) Heredity </a:t>
                      </a:r>
                    </a:p>
                    <a:p>
                      <a:r>
                        <a:rPr lang="en-US" sz="1200"/>
                        <a:t>     (LS4) Biological Evolution</a:t>
                      </a:r>
                    </a:p>
                    <a:p>
                      <a:endParaRPr lang="en-US" sz="1200"/>
                    </a:p>
                    <a:p>
                      <a:r>
                        <a:rPr lang="en-US" sz="1200" b="1"/>
                        <a:t>Earth and Space Sciences: </a:t>
                      </a:r>
                    </a:p>
                    <a:p>
                      <a:r>
                        <a:rPr lang="en-US" sz="1200"/>
                        <a:t>     (ESS1) Earth’s Place in the </a:t>
                      </a:r>
                    </a:p>
                    <a:p>
                      <a:r>
                        <a:rPr lang="en-US" sz="1200"/>
                        <a:t>                 Universe</a:t>
                      </a:r>
                    </a:p>
                    <a:p>
                      <a:r>
                        <a:rPr lang="en-US" sz="1200"/>
                        <a:t>     (ESS2) Earth’s Systems </a:t>
                      </a:r>
                    </a:p>
                    <a:p>
                      <a:r>
                        <a:rPr lang="en-US" sz="1200"/>
                        <a:t>     (ESS3) Earth and Human Activity</a:t>
                      </a:r>
                    </a:p>
                    <a:p>
                      <a:endParaRPr lang="en-US" sz="1200"/>
                    </a:p>
                    <a:p>
                      <a:r>
                        <a:rPr lang="en-US" sz="1200" b="1"/>
                        <a:t>Engineering Design: </a:t>
                      </a:r>
                    </a:p>
                    <a:p>
                      <a:r>
                        <a:rPr lang="en-US" sz="1200"/>
                        <a:t>     (ETS1.A) Defining and Delimiting</a:t>
                      </a:r>
                    </a:p>
                    <a:p>
                      <a:r>
                        <a:rPr lang="en-US" sz="1200"/>
                        <a:t>                    an Engineering Problem</a:t>
                      </a:r>
                    </a:p>
                    <a:p>
                      <a:r>
                        <a:rPr lang="en-US" sz="1200"/>
                        <a:t>     (ETS1.B) Developing Possible </a:t>
                      </a:r>
                    </a:p>
                    <a:p>
                      <a:r>
                        <a:rPr lang="en-US" sz="1200"/>
                        <a:t>                    Solutions </a:t>
                      </a:r>
                    </a:p>
                    <a:p>
                      <a:r>
                        <a:rPr lang="en-US" sz="1200"/>
                        <a:t>     (ETS1.B) Optimizing the Design</a:t>
                      </a:r>
                    </a:p>
                    <a:p>
                      <a:r>
                        <a:rPr lang="en-US" sz="1200"/>
                        <a:t>                    Solution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b="1"/>
                        <a:t>Patterns</a:t>
                      </a:r>
                    </a:p>
                    <a:p>
                      <a:endParaRPr lang="en-US" sz="1200" b="1"/>
                    </a:p>
                    <a:p>
                      <a:r>
                        <a:rPr lang="en-US" sz="1200" b="1"/>
                        <a:t>Cause and effect mechanisms and explanation</a:t>
                      </a:r>
                    </a:p>
                    <a:p>
                      <a:endParaRPr lang="en-US" sz="1200" b="1"/>
                    </a:p>
                    <a:p>
                      <a:r>
                        <a:rPr lang="en-US" sz="1200" b="1"/>
                        <a:t>Scale, proportion and quantity</a:t>
                      </a:r>
                    </a:p>
                    <a:p>
                      <a:endParaRPr lang="en-US" sz="1200" b="1"/>
                    </a:p>
                    <a:p>
                      <a:r>
                        <a:rPr lang="en-US" sz="1200" b="1"/>
                        <a:t>Systems and system models</a:t>
                      </a:r>
                    </a:p>
                    <a:p>
                      <a:endParaRPr lang="en-US" sz="1200" b="1"/>
                    </a:p>
                    <a:p>
                      <a:r>
                        <a:rPr lang="en-US" sz="1200" b="1"/>
                        <a:t>Energy and matter flows, cycles and conservation</a:t>
                      </a:r>
                    </a:p>
                    <a:p>
                      <a:endParaRPr lang="en-US" sz="1200" b="1"/>
                    </a:p>
                    <a:p>
                      <a:r>
                        <a:rPr lang="en-US" sz="1200" b="1"/>
                        <a:t>Structure and function</a:t>
                      </a:r>
                    </a:p>
                    <a:p>
                      <a:endParaRPr lang="en-US" sz="1200" b="1"/>
                    </a:p>
                    <a:p>
                      <a:r>
                        <a:rPr lang="en-US" sz="1200" b="1"/>
                        <a:t>Stability and change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58709384"/>
                  </a:ext>
                </a:extLst>
              </a:tr>
            </a:tbl>
          </a:graphicData>
        </a:graphic>
      </p:graphicFrame>
      <p:sp>
        <p:nvSpPr>
          <p:cNvPr id="4" name="Oval 3" descr="Planning and carrying out investigations is circled in the science and engineering practices column. ">
            <a:extLst>
              <a:ext uri="{FF2B5EF4-FFF2-40B4-BE49-F238E27FC236}">
                <a16:creationId xmlns:a16="http://schemas.microsoft.com/office/drawing/2014/main" id="{BBF19071-9A42-1F45-154A-36F6EE62CB4C}"/>
              </a:ext>
            </a:extLst>
          </p:cNvPr>
          <p:cNvSpPr/>
          <p:nvPr/>
        </p:nvSpPr>
        <p:spPr>
          <a:xfrm>
            <a:off x="1729800" y="2328869"/>
            <a:ext cx="2172929" cy="570271"/>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pic>
        <p:nvPicPr>
          <p:cNvPr id="7" name="Picture 6" descr="Earth's systems is circled in the disciplinary core ideas column. ">
            <a:extLst>
              <a:ext uri="{FF2B5EF4-FFF2-40B4-BE49-F238E27FC236}">
                <a16:creationId xmlns:a16="http://schemas.microsoft.com/office/drawing/2014/main" id="{6DD2E035-2BF6-9620-4A55-4D2894C0B827}"/>
              </a:ext>
            </a:extLst>
          </p:cNvPr>
          <p:cNvPicPr>
            <a:picLocks noChangeAspect="1"/>
          </p:cNvPicPr>
          <p:nvPr/>
        </p:nvPicPr>
        <p:blipFill>
          <a:blip r:embed="rId3"/>
          <a:stretch>
            <a:fillRect/>
          </a:stretch>
        </p:blipFill>
        <p:spPr>
          <a:xfrm>
            <a:off x="4429728" y="4469301"/>
            <a:ext cx="2560070" cy="476325"/>
          </a:xfrm>
          <a:prstGeom prst="rect">
            <a:avLst/>
          </a:prstGeom>
        </p:spPr>
      </p:pic>
      <p:pic>
        <p:nvPicPr>
          <p:cNvPr id="8" name="Picture 7" descr="Cause and effect mechanisms and explanation is circled in the crosscutting concepts column. ">
            <a:extLst>
              <a:ext uri="{FF2B5EF4-FFF2-40B4-BE49-F238E27FC236}">
                <a16:creationId xmlns:a16="http://schemas.microsoft.com/office/drawing/2014/main" id="{0AD41084-EDA0-A569-1378-33827C47A4F3}"/>
              </a:ext>
            </a:extLst>
          </p:cNvPr>
          <p:cNvPicPr>
            <a:picLocks noChangeAspect="1"/>
          </p:cNvPicPr>
          <p:nvPr/>
        </p:nvPicPr>
        <p:blipFill>
          <a:blip r:embed="rId3"/>
          <a:stretch>
            <a:fillRect/>
          </a:stretch>
        </p:blipFill>
        <p:spPr>
          <a:xfrm>
            <a:off x="7068456" y="1807508"/>
            <a:ext cx="2865808" cy="806497"/>
          </a:xfrm>
          <a:prstGeom prst="rect">
            <a:avLst/>
          </a:prstGeom>
        </p:spPr>
      </p:pic>
      <p:pic>
        <p:nvPicPr>
          <p:cNvPr id="6" name="Picture 5" descr="A black graduation cap with a yellow tassel.">
            <a:extLst>
              <a:ext uri="{FF2B5EF4-FFF2-40B4-BE49-F238E27FC236}">
                <a16:creationId xmlns:a16="http://schemas.microsoft.com/office/drawing/2014/main" id="{49C38C33-A3F3-CC8A-0326-5681C504BFA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1232679" y="146494"/>
            <a:ext cx="868500" cy="533367"/>
          </a:xfrm>
          <a:prstGeom prst="rect">
            <a:avLst/>
          </a:prstGeom>
        </p:spPr>
      </p:pic>
    </p:spTree>
    <p:extLst>
      <p:ext uri="{BB962C8B-B14F-4D97-AF65-F5344CB8AC3E}">
        <p14:creationId xmlns:p14="http://schemas.microsoft.com/office/powerpoint/2010/main" val="20321908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39440-0ADF-8F5A-51D5-5C66C7BCF4BC}"/>
              </a:ext>
            </a:extLst>
          </p:cNvPr>
          <p:cNvSpPr>
            <a:spLocks noGrp="1"/>
          </p:cNvSpPr>
          <p:nvPr>
            <p:ph type="title"/>
          </p:nvPr>
        </p:nvSpPr>
        <p:spPr>
          <a:xfrm>
            <a:off x="349805" y="356447"/>
            <a:ext cx="11842195" cy="1325563"/>
          </a:xfrm>
        </p:spPr>
        <p:txBody>
          <a:bodyPr/>
          <a:lstStyle/>
          <a:p>
            <a:r>
              <a:rPr lang="en-US">
                <a:latin typeface="+mj-lt"/>
              </a:rPr>
              <a:t>Appendix E–Disciplinary Core Idea (DCI) Progression </a:t>
            </a:r>
            <a:endParaRPr lang="en-US">
              <a:highlight>
                <a:srgbClr val="FFFF00"/>
              </a:highlight>
              <a:latin typeface="+mj-lt"/>
            </a:endParaRPr>
          </a:p>
        </p:txBody>
      </p:sp>
      <p:sp>
        <p:nvSpPr>
          <p:cNvPr id="10" name="TextBox 9">
            <a:extLst>
              <a:ext uri="{FF2B5EF4-FFF2-40B4-BE49-F238E27FC236}">
                <a16:creationId xmlns:a16="http://schemas.microsoft.com/office/drawing/2014/main" id="{E9ADA3AA-4ED1-CD04-7708-6E1D841ED756}"/>
              </a:ext>
            </a:extLst>
          </p:cNvPr>
          <p:cNvSpPr txBox="1"/>
          <p:nvPr/>
        </p:nvSpPr>
        <p:spPr>
          <a:xfrm>
            <a:off x="401097" y="1685814"/>
            <a:ext cx="11492390" cy="1231106"/>
          </a:xfrm>
          <a:prstGeom prst="rect">
            <a:avLst/>
          </a:prstGeom>
          <a:noFill/>
        </p:spPr>
        <p:txBody>
          <a:bodyPr wrap="square" lIns="91440" tIns="45720" rIns="91440" bIns="45720" rtlCol="0" anchor="t">
            <a:spAutoFit/>
          </a:bodyPr>
          <a:lstStyle/>
          <a:p>
            <a:r>
              <a:rPr lang="en-US"/>
              <a:t>The DCI is designed to help children continually build on and revise their knowledge and abilities, starting from their curiosity about what they see around them and their initial conceptions about how the world works. The goal is to guide their knowledge toward a more scientifically based and coherent view of the natural sciences and engineering. </a:t>
            </a:r>
          </a:p>
          <a:p>
            <a:pPr algn="r"/>
            <a:r>
              <a:rPr lang="en-US"/>
              <a:t>				</a:t>
            </a:r>
            <a:r>
              <a:rPr lang="en-US" sz="2000" dirty="0"/>
              <a:t>(</a:t>
            </a:r>
            <a:r>
              <a:rPr lang="en-US" sz="2000" dirty="0">
                <a:hlinkClick r:id="rId3"/>
              </a:rPr>
              <a:t>NRC Framework, 2012</a:t>
            </a:r>
            <a:r>
              <a:rPr lang="en-US" sz="2000" dirty="0"/>
              <a:t>)</a:t>
            </a:r>
            <a:endParaRPr lang="en-US"/>
          </a:p>
        </p:txBody>
      </p:sp>
      <p:graphicFrame>
        <p:nvGraphicFramePr>
          <p:cNvPr id="9" name="Content Placeholder 8">
            <a:extLst>
              <a:ext uri="{FF2B5EF4-FFF2-40B4-BE49-F238E27FC236}">
                <a16:creationId xmlns:a16="http://schemas.microsoft.com/office/drawing/2014/main" id="{FC2B535F-DEC1-0572-2EE3-AD208C077D93}"/>
              </a:ext>
            </a:extLst>
          </p:cNvPr>
          <p:cNvGraphicFramePr>
            <a:graphicFrameLocks noGrp="1"/>
          </p:cNvGraphicFramePr>
          <p:nvPr>
            <p:ph idx="1"/>
            <p:extLst>
              <p:ext uri="{D42A27DB-BD31-4B8C-83A1-F6EECF244321}">
                <p14:modId xmlns:p14="http://schemas.microsoft.com/office/powerpoint/2010/main" val="1886470367"/>
              </p:ext>
            </p:extLst>
          </p:nvPr>
        </p:nvGraphicFramePr>
        <p:xfrm>
          <a:off x="401097" y="3391576"/>
          <a:ext cx="11229430" cy="2289105"/>
        </p:xfrm>
        <a:graphic>
          <a:graphicData uri="http://schemas.openxmlformats.org/drawingml/2006/table">
            <a:tbl>
              <a:tblPr firstRow="1" bandRow="1">
                <a:tableStyleId>{5C22544A-7EE6-4342-B048-85BDC9FD1C3A}</a:tableStyleId>
              </a:tblPr>
              <a:tblGrid>
                <a:gridCol w="1908796">
                  <a:extLst>
                    <a:ext uri="{9D8B030D-6E8A-4147-A177-3AD203B41FA5}">
                      <a16:colId xmlns:a16="http://schemas.microsoft.com/office/drawing/2014/main" val="333453567"/>
                    </a:ext>
                  </a:extLst>
                </a:gridCol>
                <a:gridCol w="3723392">
                  <a:extLst>
                    <a:ext uri="{9D8B030D-6E8A-4147-A177-3AD203B41FA5}">
                      <a16:colId xmlns:a16="http://schemas.microsoft.com/office/drawing/2014/main" val="1164368140"/>
                    </a:ext>
                  </a:extLst>
                </a:gridCol>
                <a:gridCol w="2798957">
                  <a:extLst>
                    <a:ext uri="{9D8B030D-6E8A-4147-A177-3AD203B41FA5}">
                      <a16:colId xmlns:a16="http://schemas.microsoft.com/office/drawing/2014/main" val="540994845"/>
                    </a:ext>
                  </a:extLst>
                </a:gridCol>
                <a:gridCol w="2798285">
                  <a:extLst>
                    <a:ext uri="{9D8B030D-6E8A-4147-A177-3AD203B41FA5}">
                      <a16:colId xmlns:a16="http://schemas.microsoft.com/office/drawing/2014/main" val="906776296"/>
                    </a:ext>
                  </a:extLst>
                </a:gridCol>
              </a:tblGrid>
              <a:tr h="4907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latin typeface="+mn-lt"/>
                        </a:rPr>
                        <a:t>Grades K-2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1">
                          <a:solidFill>
                            <a:schemeClr val="tx1"/>
                          </a:solidFill>
                          <a:latin typeface="+mn-lt"/>
                        </a:rPr>
                        <a:t>Grades 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1">
                          <a:solidFill>
                            <a:schemeClr val="tx1"/>
                          </a:solidFill>
                          <a:latin typeface="+mn-lt"/>
                        </a:rPr>
                        <a:t>Grades 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1">
                          <a:solidFill>
                            <a:schemeClr val="tx1"/>
                          </a:solidFill>
                          <a:latin typeface="+mn-lt"/>
                        </a:rPr>
                        <a:t>Grades 9-12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62492206"/>
                  </a:ext>
                </a:extLst>
              </a:tr>
              <a:tr h="17484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latin typeface="+mn-lt"/>
                        </a:rPr>
                        <a:t>Wind and water change the shape of the land. </a:t>
                      </a:r>
                      <a:endParaRPr lang="en-US" sz="1600">
                        <a:solidFill>
                          <a:srgbClr val="00B050"/>
                        </a:solidFill>
                        <a:latin typeface="+mn-lt"/>
                        <a:cs typeface="Arial"/>
                      </a:endParaRPr>
                    </a:p>
                    <a:p>
                      <a:pPr marL="0" indent="0">
                        <a:buNone/>
                      </a:pPr>
                      <a:endParaRPr lang="en-US" sz="1600">
                        <a:solidFill>
                          <a:srgbClr val="00B050"/>
                        </a:solidFill>
                        <a:latin typeface="+mn-lt"/>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a:latin typeface="+mn-lt"/>
                        </a:rPr>
                        <a:t>Four major Earth systems interact. Rainfall helps to shape the land and affects the types of living things found in a region. Water, ice, wind, organisms and gravity break rocks, soils and sediments into smaller pieces and move them around.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a:latin typeface="+mn-lt"/>
                        </a:rPr>
                        <a:t>Energy flows and matter cycles within and among Earth’s systems, including the sun and Earth’s interior as primary energy sources. Plate tectonics is one result of these processes.</a:t>
                      </a:r>
                      <a:endParaRPr lang="en-US" sz="1600" b="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a:latin typeface="+mn-lt"/>
                        </a:rPr>
                        <a:t>Feedback effects exist within and among Earth’s systems</a:t>
                      </a:r>
                      <a:endParaRPr lang="en-US" sz="1600" b="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66276012"/>
                  </a:ext>
                </a:extLst>
              </a:tr>
            </a:tbl>
          </a:graphicData>
        </a:graphic>
      </p:graphicFrame>
      <p:pic>
        <p:nvPicPr>
          <p:cNvPr id="3" name="Picture 2" descr="Grade 3-5 column is circled. ">
            <a:extLst>
              <a:ext uri="{FF2B5EF4-FFF2-40B4-BE49-F238E27FC236}">
                <a16:creationId xmlns:a16="http://schemas.microsoft.com/office/drawing/2014/main" id="{6940F426-5ADF-D0BD-637C-F4FD93D71904}"/>
              </a:ext>
            </a:extLst>
          </p:cNvPr>
          <p:cNvPicPr>
            <a:picLocks noChangeAspect="1"/>
          </p:cNvPicPr>
          <p:nvPr/>
        </p:nvPicPr>
        <p:blipFill>
          <a:blip r:embed="rId4"/>
          <a:stretch>
            <a:fillRect/>
          </a:stretch>
        </p:blipFill>
        <p:spPr>
          <a:xfrm>
            <a:off x="3400926" y="3180685"/>
            <a:ext cx="1604211" cy="680387"/>
          </a:xfrm>
          <a:prstGeom prst="rect">
            <a:avLst/>
          </a:prstGeom>
        </p:spPr>
      </p:pic>
      <p:pic>
        <p:nvPicPr>
          <p:cNvPr id="4" name="Picture 3" descr="A black graduation cap with a yellow tassel.">
            <a:extLst>
              <a:ext uri="{FF2B5EF4-FFF2-40B4-BE49-F238E27FC236}">
                <a16:creationId xmlns:a16="http://schemas.microsoft.com/office/drawing/2014/main" id="{7367D266-BEFF-0CC4-B773-F8E4D3BEB932}"/>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1154170" y="89764"/>
            <a:ext cx="868500" cy="533367"/>
          </a:xfrm>
          <a:prstGeom prst="rect">
            <a:avLst/>
          </a:prstGeom>
        </p:spPr>
      </p:pic>
      <p:sp>
        <p:nvSpPr>
          <p:cNvPr id="5" name="TextBox 4">
            <a:extLst>
              <a:ext uri="{FF2B5EF4-FFF2-40B4-BE49-F238E27FC236}">
                <a16:creationId xmlns:a16="http://schemas.microsoft.com/office/drawing/2014/main" id="{B85F63A9-9B49-FE53-78FB-3DA18BD99575}"/>
              </a:ext>
            </a:extLst>
          </p:cNvPr>
          <p:cNvSpPr txBox="1"/>
          <p:nvPr/>
        </p:nvSpPr>
        <p:spPr>
          <a:xfrm>
            <a:off x="401097" y="2793182"/>
            <a:ext cx="4203138" cy="369332"/>
          </a:xfrm>
          <a:prstGeom prst="rect">
            <a:avLst/>
          </a:prstGeom>
          <a:noFill/>
        </p:spPr>
        <p:txBody>
          <a:bodyPr wrap="none" rtlCol="0">
            <a:spAutoFit/>
          </a:bodyPr>
          <a:lstStyle/>
          <a:p>
            <a:r>
              <a:rPr lang="en-US" b="1"/>
              <a:t>DCI: ESS2.A Earth Materials and Systems</a:t>
            </a:r>
          </a:p>
        </p:txBody>
      </p:sp>
      <p:sp>
        <p:nvSpPr>
          <p:cNvPr id="6" name="TextBox 5">
            <a:extLst>
              <a:ext uri="{FF2B5EF4-FFF2-40B4-BE49-F238E27FC236}">
                <a16:creationId xmlns:a16="http://schemas.microsoft.com/office/drawing/2014/main" id="{83E3DE78-3826-F726-3770-957220073736}"/>
              </a:ext>
            </a:extLst>
          </p:cNvPr>
          <p:cNvSpPr txBox="1"/>
          <p:nvPr/>
        </p:nvSpPr>
        <p:spPr>
          <a:xfrm>
            <a:off x="1318056" y="6155337"/>
            <a:ext cx="1944128" cy="523220"/>
          </a:xfrm>
          <a:prstGeom prst="rect">
            <a:avLst/>
          </a:prstGeom>
          <a:noFill/>
        </p:spPr>
        <p:txBody>
          <a:bodyPr wrap="square" rtlCol="0">
            <a:spAutoFit/>
          </a:bodyPr>
          <a:lstStyle/>
          <a:p>
            <a:r>
              <a:rPr kumimoji="0" lang="en-US" sz="2800" b="0" i="0" u="none" strike="noStrike" kern="1200" cap="none" spc="0" normalizeH="0" baseline="0" noProof="0" dirty="0">
                <a:ln>
                  <a:noFill/>
                </a:ln>
                <a:solidFill>
                  <a:schemeClr val="bg1"/>
                </a:solidFill>
                <a:effectLst/>
                <a:uLnTx/>
                <a:uFillTx/>
                <a:ea typeface="+mn-ea"/>
                <a:cs typeface="+mn-cs"/>
                <a:hlinkClick r:id="rId3">
                  <a:extLst>
                    <a:ext uri="{A12FA001-AC4F-418D-AE19-62706E023703}">
                      <ahyp:hlinkClr xmlns:ahyp="http://schemas.microsoft.com/office/drawing/2018/hyperlinkcolor" val="tx"/>
                    </a:ext>
                  </a:extLst>
                </a:hlinkClick>
              </a:rPr>
              <a:t>Appendix E</a:t>
            </a:r>
            <a:endParaRPr lang="en-US" sz="4000" dirty="0">
              <a:solidFill>
                <a:schemeClr val="bg1"/>
              </a:solidFill>
            </a:endParaRPr>
          </a:p>
        </p:txBody>
      </p:sp>
    </p:spTree>
    <p:extLst>
      <p:ext uri="{BB962C8B-B14F-4D97-AF65-F5344CB8AC3E}">
        <p14:creationId xmlns:p14="http://schemas.microsoft.com/office/powerpoint/2010/main" val="6848135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39440-0ADF-8F5A-51D5-5C66C7BCF4BC}"/>
              </a:ext>
            </a:extLst>
          </p:cNvPr>
          <p:cNvSpPr>
            <a:spLocks noGrp="1"/>
          </p:cNvSpPr>
          <p:nvPr>
            <p:ph type="title"/>
          </p:nvPr>
        </p:nvSpPr>
        <p:spPr>
          <a:xfrm>
            <a:off x="800100" y="231214"/>
            <a:ext cx="10515600" cy="1325563"/>
          </a:xfrm>
        </p:spPr>
        <p:txBody>
          <a:bodyPr/>
          <a:lstStyle/>
          <a:p>
            <a:r>
              <a:rPr lang="en-US">
                <a:latin typeface="+mj-lt"/>
              </a:rPr>
              <a:t>Appendix F - Planning and Carrying Out Investigations Progression</a:t>
            </a:r>
            <a:endParaRPr lang="en-US">
              <a:highlight>
                <a:srgbClr val="FFFF00"/>
              </a:highlight>
              <a:latin typeface="+mj-lt"/>
            </a:endParaRPr>
          </a:p>
        </p:txBody>
      </p:sp>
      <p:sp>
        <p:nvSpPr>
          <p:cNvPr id="10" name="TextBox 9">
            <a:extLst>
              <a:ext uri="{FF2B5EF4-FFF2-40B4-BE49-F238E27FC236}">
                <a16:creationId xmlns:a16="http://schemas.microsoft.com/office/drawing/2014/main" id="{E9ADA3AA-4ED1-CD04-7708-6E1D841ED756}"/>
              </a:ext>
              <a:ext uri="{C183D7F6-B498-43B3-948B-1728B52AA6E4}">
                <adec:decorative xmlns:adec="http://schemas.microsoft.com/office/drawing/2017/decorative" val="0"/>
              </a:ext>
            </a:extLst>
          </p:cNvPr>
          <p:cNvSpPr txBox="1"/>
          <p:nvPr/>
        </p:nvSpPr>
        <p:spPr>
          <a:xfrm>
            <a:off x="800100" y="1490654"/>
            <a:ext cx="10889876" cy="1477328"/>
          </a:xfrm>
          <a:prstGeom prst="rect">
            <a:avLst/>
          </a:prstGeom>
          <a:noFill/>
        </p:spPr>
        <p:txBody>
          <a:bodyPr wrap="square" lIns="91440" tIns="45720" rIns="91440" bIns="45720" rtlCol="0" anchor="t">
            <a:spAutoFit/>
          </a:bodyPr>
          <a:lstStyle/>
          <a:p>
            <a:r>
              <a:rPr lang="en-US"/>
              <a:t>“Students should have opportunities to plan and carry out several different kinds of investigations during their K-12 years. At all levels, they should engage in investigations that range from those structured by the teacher-in order to expose an issue or question that they would  be unlikely to explore on their own (e.g., measuring specific properties of materials) – to those that emerge from students’ own questions.” </a:t>
            </a:r>
          </a:p>
          <a:p>
            <a:pPr algn="r"/>
            <a:r>
              <a:rPr lang="en-US"/>
              <a:t>								         (</a:t>
            </a:r>
            <a:r>
              <a:rPr lang="en-US">
                <a:hlinkClick r:id="rId3"/>
              </a:rPr>
              <a:t>NRC Framework, 2012</a:t>
            </a:r>
            <a:r>
              <a:rPr lang="en-US"/>
              <a:t>)</a:t>
            </a:r>
          </a:p>
        </p:txBody>
      </p:sp>
      <p:graphicFrame>
        <p:nvGraphicFramePr>
          <p:cNvPr id="9" name="Content Placeholder 8">
            <a:extLst>
              <a:ext uri="{FF2B5EF4-FFF2-40B4-BE49-F238E27FC236}">
                <a16:creationId xmlns:a16="http://schemas.microsoft.com/office/drawing/2014/main" id="{FC2B535F-DEC1-0572-2EE3-AD208C077D93}"/>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3018315132"/>
              </p:ext>
            </p:extLst>
          </p:nvPr>
        </p:nvGraphicFramePr>
        <p:xfrm>
          <a:off x="866312" y="3049067"/>
          <a:ext cx="10757452" cy="2356710"/>
        </p:xfrm>
        <a:graphic>
          <a:graphicData uri="http://schemas.openxmlformats.org/drawingml/2006/table">
            <a:tbl>
              <a:tblPr firstRow="1" bandRow="1">
                <a:tableStyleId>{5C22544A-7EE6-4342-B048-85BDC9FD1C3A}</a:tableStyleId>
              </a:tblPr>
              <a:tblGrid>
                <a:gridCol w="2689363">
                  <a:extLst>
                    <a:ext uri="{9D8B030D-6E8A-4147-A177-3AD203B41FA5}">
                      <a16:colId xmlns:a16="http://schemas.microsoft.com/office/drawing/2014/main" val="1812380875"/>
                    </a:ext>
                  </a:extLst>
                </a:gridCol>
                <a:gridCol w="2689363">
                  <a:extLst>
                    <a:ext uri="{9D8B030D-6E8A-4147-A177-3AD203B41FA5}">
                      <a16:colId xmlns:a16="http://schemas.microsoft.com/office/drawing/2014/main" val="1164368140"/>
                    </a:ext>
                  </a:extLst>
                </a:gridCol>
                <a:gridCol w="2689363">
                  <a:extLst>
                    <a:ext uri="{9D8B030D-6E8A-4147-A177-3AD203B41FA5}">
                      <a16:colId xmlns:a16="http://schemas.microsoft.com/office/drawing/2014/main" val="540994845"/>
                    </a:ext>
                  </a:extLst>
                </a:gridCol>
                <a:gridCol w="2689363">
                  <a:extLst>
                    <a:ext uri="{9D8B030D-6E8A-4147-A177-3AD203B41FA5}">
                      <a16:colId xmlns:a16="http://schemas.microsoft.com/office/drawing/2014/main" val="906776296"/>
                    </a:ext>
                  </a:extLst>
                </a:gridCol>
              </a:tblGrid>
              <a:tr h="345030">
                <a:tc>
                  <a:txBody>
                    <a:bodyPr/>
                    <a:lstStyle/>
                    <a:p>
                      <a:pPr algn="ctr"/>
                      <a:r>
                        <a:rPr lang="en-US" sz="1400" b="1">
                          <a:solidFill>
                            <a:schemeClr val="tx1"/>
                          </a:solidFill>
                        </a:rPr>
                        <a:t>Grades K-2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1">
                          <a:solidFill>
                            <a:schemeClr val="tx1"/>
                          </a:solidFill>
                        </a:rPr>
                        <a:t>Grades 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1">
                          <a:solidFill>
                            <a:schemeClr val="tx1"/>
                          </a:solidFill>
                        </a:rPr>
                        <a:t>Grades 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1">
                          <a:solidFill>
                            <a:schemeClr val="tx1"/>
                          </a:solidFill>
                        </a:rPr>
                        <a:t>Grades 9-12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62492206"/>
                  </a:ext>
                </a:extLst>
              </a:tr>
              <a:tr h="1587137">
                <a:tc>
                  <a:txBody>
                    <a:bodyPr/>
                    <a:lstStyle/>
                    <a:p>
                      <a:r>
                        <a:rPr lang="en-US" sz="1400"/>
                        <a:t>Planning and carrying out investigations to answer questions or test solutions to problems in K–2 builds on prior experiences and progresses to simple investigations, based on fair tests, which provide data to support explanations or design solutions.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a:t>Planning and carrying out investigations to answer questions or test solutions to problems in 3–5 builds on K– 2 experiences and progresses to include investigations that control variables and provide evidence to support explanations or design solutions.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a:t>Planning and carrying out investigations in 6-8 builds on K-5 experiences and progresses to include investigations that use multiple variables and provide evidence to support explanations or solutions.</a:t>
                      </a:r>
                      <a:endParaRPr lang="en-US" sz="1400"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a:t>Planning and carrying out investigations in 9-12 builds on K-8 experiences and progresses to include investigations that provide evidence for and test conceptual, mathematical, physical and empirical models. </a:t>
                      </a:r>
                      <a:endParaRPr lang="en-US" sz="1400"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66276012"/>
                  </a:ext>
                </a:extLst>
              </a:tr>
            </a:tbl>
          </a:graphicData>
        </a:graphic>
      </p:graphicFrame>
      <p:pic>
        <p:nvPicPr>
          <p:cNvPr id="3" name="Picture 2" descr="Grades 3-5 column is circled. ">
            <a:extLst>
              <a:ext uri="{FF2B5EF4-FFF2-40B4-BE49-F238E27FC236}">
                <a16:creationId xmlns:a16="http://schemas.microsoft.com/office/drawing/2014/main" id="{5F299284-58DD-2F90-2A98-E31E0D19F780}"/>
              </a:ext>
            </a:extLst>
          </p:cNvPr>
          <p:cNvPicPr>
            <a:picLocks noChangeAspect="1"/>
          </p:cNvPicPr>
          <p:nvPr/>
        </p:nvPicPr>
        <p:blipFill>
          <a:blip r:embed="rId4"/>
          <a:stretch>
            <a:fillRect/>
          </a:stretch>
        </p:blipFill>
        <p:spPr>
          <a:xfrm>
            <a:off x="4129548" y="2952730"/>
            <a:ext cx="1692376" cy="476270"/>
          </a:xfrm>
          <a:prstGeom prst="rect">
            <a:avLst/>
          </a:prstGeom>
        </p:spPr>
      </p:pic>
      <p:pic>
        <p:nvPicPr>
          <p:cNvPr id="4" name="Picture 3" descr="A black graduation cap with a yellow tassel.">
            <a:extLst>
              <a:ext uri="{FF2B5EF4-FFF2-40B4-BE49-F238E27FC236}">
                <a16:creationId xmlns:a16="http://schemas.microsoft.com/office/drawing/2014/main" id="{BB870034-DB24-7C6B-EB73-4402B462432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1149709" y="94701"/>
            <a:ext cx="868500" cy="533367"/>
          </a:xfrm>
          <a:prstGeom prst="rect">
            <a:avLst/>
          </a:prstGeom>
        </p:spPr>
      </p:pic>
      <p:sp>
        <p:nvSpPr>
          <p:cNvPr id="6" name="TextBox 5">
            <a:extLst>
              <a:ext uri="{FF2B5EF4-FFF2-40B4-BE49-F238E27FC236}">
                <a16:creationId xmlns:a16="http://schemas.microsoft.com/office/drawing/2014/main" id="{E57CA690-A507-3A05-8574-EB05767E5979}"/>
              </a:ext>
            </a:extLst>
          </p:cNvPr>
          <p:cNvSpPr txBox="1"/>
          <p:nvPr/>
        </p:nvSpPr>
        <p:spPr>
          <a:xfrm>
            <a:off x="800100" y="6165121"/>
            <a:ext cx="6098058" cy="461665"/>
          </a:xfrm>
          <a:prstGeom prst="rect">
            <a:avLst/>
          </a:prstGeom>
          <a:noFill/>
        </p:spPr>
        <p:txBody>
          <a:bodyPr wrap="square">
            <a:spAutoFit/>
          </a:bodyPr>
          <a:lstStyle/>
          <a:p>
            <a:r>
              <a:rPr kumimoji="0" lang="en-US" sz="2400" b="0" i="0" u="none" strike="noStrike" kern="1200" cap="none" spc="0" normalizeH="0" baseline="0" noProof="0" dirty="0">
                <a:ln>
                  <a:noFill/>
                </a:ln>
                <a:solidFill>
                  <a:schemeClr val="bg1"/>
                </a:solidFill>
                <a:effectLst/>
                <a:uLnTx/>
                <a:uFillTx/>
                <a:ea typeface="+mn-ea"/>
                <a:cs typeface="+mn-cs"/>
                <a:hlinkClick r:id="rId7">
                  <a:extLst>
                    <a:ext uri="{A12FA001-AC4F-418D-AE19-62706E023703}">
                      <ahyp:hlinkClr xmlns:ahyp="http://schemas.microsoft.com/office/drawing/2018/hyperlinkcolor" val="tx"/>
                    </a:ext>
                  </a:extLst>
                </a:hlinkClick>
              </a:rPr>
              <a:t>Appendix F</a:t>
            </a:r>
            <a:r>
              <a:rPr kumimoji="0" lang="en-US" sz="2400" b="0" i="0" u="none" strike="noStrike" kern="1200" cap="none" spc="0" normalizeH="0" baseline="0" noProof="0" dirty="0">
                <a:ln>
                  <a:noFill/>
                </a:ln>
                <a:solidFill>
                  <a:schemeClr val="bg1"/>
                </a:solidFill>
                <a:effectLst/>
                <a:uLnTx/>
                <a:uFillTx/>
                <a:ea typeface="+mn-ea"/>
                <a:cs typeface="+mn-cs"/>
              </a:rPr>
              <a:t> </a:t>
            </a:r>
            <a:endParaRPr lang="en-US" sz="3600" dirty="0">
              <a:solidFill>
                <a:schemeClr val="bg1"/>
              </a:solidFill>
            </a:endParaRPr>
          </a:p>
        </p:txBody>
      </p:sp>
    </p:spTree>
    <p:extLst>
      <p:ext uri="{BB962C8B-B14F-4D97-AF65-F5344CB8AC3E}">
        <p14:creationId xmlns:p14="http://schemas.microsoft.com/office/powerpoint/2010/main" val="3075972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9" name="Rectangle 1028">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Freeform: Shape 1029">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217023"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E0F4EEE-DC37-7B02-348E-2E10A60BF054}"/>
              </a:ext>
            </a:extLst>
          </p:cNvPr>
          <p:cNvSpPr>
            <a:spLocks noGrp="1"/>
          </p:cNvSpPr>
          <p:nvPr>
            <p:ph type="title"/>
          </p:nvPr>
        </p:nvSpPr>
        <p:spPr>
          <a:xfrm>
            <a:off x="838200" y="673770"/>
            <a:ext cx="3220329" cy="2027227"/>
          </a:xfrm>
        </p:spPr>
        <p:txBody>
          <a:bodyPr anchor="t">
            <a:normAutofit/>
          </a:bodyPr>
          <a:lstStyle/>
          <a:p>
            <a:r>
              <a:rPr lang="en-US" sz="4200">
                <a:solidFill>
                  <a:srgbClr val="FFFFFF"/>
                </a:solidFill>
                <a:latin typeface="+mj-lt"/>
                <a:cs typeface="Arial" panose="020B0604020202020204" pitchFamily="34" charset="0"/>
              </a:rPr>
              <a:t>The Role of Phenomena in Instruction </a:t>
            </a:r>
            <a:endParaRPr lang="en-US" sz="4200">
              <a:solidFill>
                <a:srgbClr val="FFFFFF"/>
              </a:solidFill>
              <a:latin typeface="+mj-lt"/>
            </a:endParaRPr>
          </a:p>
        </p:txBody>
      </p:sp>
      <p:pic>
        <p:nvPicPr>
          <p:cNvPr id="1026" name="Picture 2" descr="A picture of Dr. Brian Reiser.">
            <a:hlinkClick r:id="rId3"/>
            <a:extLst>
              <a:ext uri="{FF2B5EF4-FFF2-40B4-BE49-F238E27FC236}">
                <a16:creationId xmlns:a16="http://schemas.microsoft.com/office/drawing/2014/main" id="{2F5D007A-BFAF-B0A1-19E2-E037B759E7FA}"/>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9169" y="355182"/>
            <a:ext cx="3863975" cy="21818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55C715F-0CF8-D9BE-41EC-EB65B3F9BFD7}"/>
              </a:ext>
            </a:extLst>
          </p:cNvPr>
          <p:cNvSpPr txBox="1"/>
          <p:nvPr/>
        </p:nvSpPr>
        <p:spPr>
          <a:xfrm>
            <a:off x="4634064" y="2700997"/>
            <a:ext cx="7282319" cy="2677656"/>
          </a:xfrm>
          <a:prstGeom prst="rect">
            <a:avLst/>
          </a:prstGeom>
          <a:noFill/>
        </p:spPr>
        <p:txBody>
          <a:bodyPr wrap="square" rtlCol="0">
            <a:spAutoFit/>
          </a:bodyPr>
          <a:lstStyle/>
          <a:p>
            <a:pPr defTabSz="466344">
              <a:spcAft>
                <a:spcPts val="600"/>
              </a:spcAft>
            </a:pPr>
            <a:r>
              <a:rPr lang="en-US" sz="2800">
                <a:solidFill>
                  <a:srgbClr val="342F2E"/>
                </a:solidFill>
                <a:cs typeface="Arial" panose="020B0604020202020204" pitchFamily="34" charset="0"/>
              </a:rPr>
              <a:t>Brian </a:t>
            </a:r>
            <a:r>
              <a:rPr lang="en-US" sz="2800" kern="1200">
                <a:solidFill>
                  <a:srgbClr val="342F2E"/>
                </a:solidFill>
                <a:latin typeface="+mn-lt"/>
                <a:ea typeface="+mn-ea"/>
                <a:cs typeface="Arial" panose="020B0604020202020204" pitchFamily="34" charset="0"/>
              </a:rPr>
              <a:t>Reiser </a:t>
            </a:r>
            <a:r>
              <a:rPr lang="en-US" sz="2800" kern="1200" err="1">
                <a:solidFill>
                  <a:srgbClr val="342F2E"/>
                </a:solidFill>
                <a:latin typeface="+mn-lt"/>
                <a:ea typeface="+mn-ea"/>
                <a:cs typeface="Arial" panose="020B0604020202020204" pitchFamily="34" charset="0"/>
              </a:rPr>
              <a:t>Ph.D</a:t>
            </a:r>
            <a:r>
              <a:rPr lang="en-US" sz="2800" kern="1200">
                <a:solidFill>
                  <a:srgbClr val="342F2E"/>
                </a:solidFill>
                <a:latin typeface="+mn-lt"/>
                <a:ea typeface="+mn-ea"/>
                <a:cs typeface="Arial" panose="020B0604020202020204" pitchFamily="34" charset="0"/>
              </a:rPr>
              <a:t> heads </a:t>
            </a:r>
            <a:r>
              <a:rPr lang="en-US" sz="2800" kern="1200">
                <a:solidFill>
                  <a:srgbClr val="4E2A84"/>
                </a:solidFill>
                <a:latin typeface="+mn-lt"/>
                <a:ea typeface="+mn-ea"/>
                <a:cs typeface="Arial" panose="020B0604020202020204" pitchFamily="34" charset="0"/>
                <a:hlinkClick r:id="rId5"/>
              </a:rPr>
              <a:t>NextGen Science Storylines,</a:t>
            </a:r>
            <a:r>
              <a:rPr lang="en-US" sz="2800" kern="1200">
                <a:solidFill>
                  <a:srgbClr val="342F2E"/>
                </a:solidFill>
                <a:latin typeface="+mn-lt"/>
                <a:ea typeface="+mn-ea"/>
                <a:cs typeface="Arial" panose="020B0604020202020204" pitchFamily="34" charset="0"/>
              </a:rPr>
              <a:t> a researcher-teacher collaborative developing and investigating design principles for storyline units in which students help manage the trajectory of science knowledge building.</a:t>
            </a:r>
            <a:endParaRPr lang="en-US" sz="2800" b="0" i="0">
              <a:solidFill>
                <a:srgbClr val="342F2E"/>
              </a:solidFill>
              <a:effectLst/>
              <a:cs typeface="Arial" panose="020B0604020202020204" pitchFamily="34" charset="0"/>
            </a:endParaRPr>
          </a:p>
        </p:txBody>
      </p:sp>
      <p:sp>
        <p:nvSpPr>
          <p:cNvPr id="3" name="Content Placeholder 2">
            <a:extLst>
              <a:ext uri="{FF2B5EF4-FFF2-40B4-BE49-F238E27FC236}">
                <a16:creationId xmlns:a16="http://schemas.microsoft.com/office/drawing/2014/main" id="{D077D381-DFE8-9038-E1B8-DBD572681D13}"/>
              </a:ext>
            </a:extLst>
          </p:cNvPr>
          <p:cNvSpPr>
            <a:spLocks/>
          </p:cNvSpPr>
          <p:nvPr/>
        </p:nvSpPr>
        <p:spPr>
          <a:xfrm>
            <a:off x="838200" y="5401993"/>
            <a:ext cx="10899417" cy="1576103"/>
          </a:xfrm>
          <a:prstGeom prst="rect">
            <a:avLst/>
          </a:prstGeom>
        </p:spPr>
        <p:txBody>
          <a:bodyPr>
            <a:normAutofit/>
          </a:bodyPr>
          <a:lstStyle/>
          <a:p>
            <a:pPr defTabSz="466344">
              <a:lnSpc>
                <a:spcPct val="90000"/>
              </a:lnSpc>
              <a:spcAft>
                <a:spcPts val="600"/>
              </a:spcAft>
            </a:pPr>
            <a:r>
              <a:rPr lang="en-US" sz="2800" kern="1200">
                <a:solidFill>
                  <a:schemeClr val="tx1"/>
                </a:solidFill>
                <a:latin typeface="+mn-lt"/>
                <a:ea typeface="+mn-ea"/>
                <a:cs typeface="Arial" panose="020B0604020202020204" pitchFamily="34" charset="0"/>
              </a:rPr>
              <a:t>Think about what stands out to you as you watch the video. </a:t>
            </a:r>
          </a:p>
          <a:p>
            <a:pPr defTabSz="466344">
              <a:lnSpc>
                <a:spcPct val="90000"/>
              </a:lnSpc>
              <a:spcAft>
                <a:spcPts val="600"/>
              </a:spcAft>
            </a:pPr>
            <a:r>
              <a:rPr lang="en-US" sz="2800" kern="1200">
                <a:solidFill>
                  <a:schemeClr val="tx1"/>
                </a:solidFill>
                <a:latin typeface="+mn-lt"/>
                <a:ea typeface="+mn-ea"/>
                <a:cs typeface="Arial" panose="020B0604020202020204" pitchFamily="34" charset="0"/>
                <a:hlinkClick r:id="rId6"/>
              </a:rPr>
              <a:t>Using Phenomena in NGSS-designed Instruction</a:t>
            </a:r>
            <a:endParaRPr lang="en-US" sz="2800" kern="1200">
              <a:solidFill>
                <a:schemeClr val="tx1"/>
              </a:solidFill>
              <a:latin typeface="+mn-lt"/>
              <a:ea typeface="+mn-ea"/>
              <a:cs typeface="Arial" panose="020B0604020202020204" pitchFamily="34" charset="0"/>
            </a:endParaRPr>
          </a:p>
          <a:p>
            <a:pPr marL="0" indent="0">
              <a:lnSpc>
                <a:spcPct val="90000"/>
              </a:lnSpc>
              <a:spcAft>
                <a:spcPts val="600"/>
              </a:spcAft>
              <a:buNone/>
            </a:pPr>
            <a:endParaRPr lang="en-US" sz="1500">
              <a:latin typeface="+mj-lt"/>
              <a:cs typeface="Arial" panose="020B0604020202020204" pitchFamily="34" charset="0"/>
            </a:endParaRPr>
          </a:p>
        </p:txBody>
      </p:sp>
      <p:sp>
        <p:nvSpPr>
          <p:cNvPr id="5" name="Arrow: Right 4">
            <a:extLst>
              <a:ext uri="{FF2B5EF4-FFF2-40B4-BE49-F238E27FC236}">
                <a16:creationId xmlns:a16="http://schemas.microsoft.com/office/drawing/2014/main" id="{A0EE03DC-9C22-1B86-68EC-A44DA0A1B52C}"/>
              </a:ext>
              <a:ext uri="{C183D7F6-B498-43B3-948B-1728B52AA6E4}">
                <adec:decorative xmlns:adec="http://schemas.microsoft.com/office/drawing/2017/decorative" val="1"/>
              </a:ext>
            </a:extLst>
          </p:cNvPr>
          <p:cNvSpPr/>
          <p:nvPr/>
        </p:nvSpPr>
        <p:spPr>
          <a:xfrm>
            <a:off x="163625" y="5401993"/>
            <a:ext cx="581515" cy="4190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3F6374C-8610-BDDB-7BF2-4ADF555E02E6}"/>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952239" y="6118697"/>
            <a:ext cx="3123049" cy="607953"/>
          </a:xfrm>
          <a:prstGeom prst="rect">
            <a:avLst/>
          </a:prstGeom>
        </p:spPr>
      </p:pic>
    </p:spTree>
    <p:extLst>
      <p:ext uri="{BB962C8B-B14F-4D97-AF65-F5344CB8AC3E}">
        <p14:creationId xmlns:p14="http://schemas.microsoft.com/office/powerpoint/2010/main" val="33645908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39440-0ADF-8F5A-51D5-5C66C7BCF4BC}"/>
              </a:ext>
            </a:extLst>
          </p:cNvPr>
          <p:cNvSpPr>
            <a:spLocks noGrp="1"/>
          </p:cNvSpPr>
          <p:nvPr>
            <p:ph type="title"/>
          </p:nvPr>
        </p:nvSpPr>
        <p:spPr>
          <a:xfrm>
            <a:off x="800100" y="0"/>
            <a:ext cx="10939616" cy="1325563"/>
          </a:xfrm>
        </p:spPr>
        <p:txBody>
          <a:bodyPr/>
          <a:lstStyle/>
          <a:p>
            <a:r>
              <a:rPr lang="en-US">
                <a:latin typeface="+mj-lt"/>
              </a:rPr>
              <a:t>Appendix G–Cause and Effect Progression</a:t>
            </a:r>
          </a:p>
        </p:txBody>
      </p:sp>
      <p:sp>
        <p:nvSpPr>
          <p:cNvPr id="10" name="TextBox 9">
            <a:extLst>
              <a:ext uri="{FF2B5EF4-FFF2-40B4-BE49-F238E27FC236}">
                <a16:creationId xmlns:a16="http://schemas.microsoft.com/office/drawing/2014/main" id="{E9ADA3AA-4ED1-CD04-7708-6E1D841ED756}"/>
              </a:ext>
            </a:extLst>
          </p:cNvPr>
          <p:cNvSpPr txBox="1"/>
          <p:nvPr/>
        </p:nvSpPr>
        <p:spPr>
          <a:xfrm>
            <a:off x="717273" y="941825"/>
            <a:ext cx="11179865" cy="923330"/>
          </a:xfrm>
          <a:prstGeom prst="rect">
            <a:avLst/>
          </a:prstGeom>
          <a:noFill/>
        </p:spPr>
        <p:txBody>
          <a:bodyPr wrap="square" rtlCol="0">
            <a:spAutoFit/>
          </a:bodyPr>
          <a:lstStyle/>
          <a:p>
            <a:r>
              <a:rPr lang="en-US"/>
              <a:t>“Crosscutting concepts (CCC) have value because they provide students with connections and intellectual tools that are related across the differing areas of disciplinary content and can enrich their application of practices and   their understanding of core ideas.”			                                                       (</a:t>
            </a:r>
            <a:r>
              <a:rPr lang="en-US">
                <a:hlinkClick r:id="rId3"/>
              </a:rPr>
              <a:t>NRC Framework, 2012</a:t>
            </a:r>
            <a:r>
              <a:rPr lang="en-US"/>
              <a:t>)</a:t>
            </a:r>
          </a:p>
        </p:txBody>
      </p:sp>
      <p:sp>
        <p:nvSpPr>
          <p:cNvPr id="4" name="TextBox 3">
            <a:extLst>
              <a:ext uri="{FF2B5EF4-FFF2-40B4-BE49-F238E27FC236}">
                <a16:creationId xmlns:a16="http://schemas.microsoft.com/office/drawing/2014/main" id="{B67A583E-6033-00E7-BC62-8A53B19FABC9}"/>
              </a:ext>
            </a:extLst>
          </p:cNvPr>
          <p:cNvSpPr txBox="1"/>
          <p:nvPr/>
        </p:nvSpPr>
        <p:spPr>
          <a:xfrm>
            <a:off x="420370" y="1940616"/>
            <a:ext cx="11339830" cy="584775"/>
          </a:xfrm>
          <a:prstGeom prst="rect">
            <a:avLst/>
          </a:prstGeom>
          <a:noFill/>
          <a:ln>
            <a:solidFill>
              <a:srgbClr val="102649"/>
            </a:solidFill>
          </a:ln>
        </p:spPr>
        <p:txBody>
          <a:bodyPr wrap="square" rtlCol="0">
            <a:spAutoFit/>
          </a:bodyPr>
          <a:lstStyle/>
          <a:p>
            <a:pPr algn="ctr"/>
            <a:r>
              <a:rPr lang="en-US" sz="1600" b="1">
                <a:solidFill>
                  <a:schemeClr val="tx1"/>
                </a:solidFill>
              </a:rPr>
              <a:t>Cause and Effect: Mechanism and Prediction: Events have causes, sometimes simple, sometimes multifaceted. Deciphering causal relationships, and the mechanisms by which they are mediated, is a major activity of science and engineering.</a:t>
            </a:r>
          </a:p>
        </p:txBody>
      </p:sp>
      <p:graphicFrame>
        <p:nvGraphicFramePr>
          <p:cNvPr id="9" name="Content Placeholder 8">
            <a:extLst>
              <a:ext uri="{FF2B5EF4-FFF2-40B4-BE49-F238E27FC236}">
                <a16:creationId xmlns:a16="http://schemas.microsoft.com/office/drawing/2014/main" id="{FC2B535F-DEC1-0572-2EE3-AD208C077D93}"/>
              </a:ext>
            </a:extLst>
          </p:cNvPr>
          <p:cNvGraphicFramePr>
            <a:graphicFrameLocks noGrp="1"/>
          </p:cNvGraphicFramePr>
          <p:nvPr>
            <p:ph idx="1"/>
            <p:extLst>
              <p:ext uri="{D42A27DB-BD31-4B8C-83A1-F6EECF244321}">
                <p14:modId xmlns:p14="http://schemas.microsoft.com/office/powerpoint/2010/main" val="4125045025"/>
              </p:ext>
            </p:extLst>
          </p:nvPr>
        </p:nvGraphicFramePr>
        <p:xfrm>
          <a:off x="431800" y="2600852"/>
          <a:ext cx="11328400" cy="2996790"/>
        </p:xfrm>
        <a:graphic>
          <a:graphicData uri="http://schemas.openxmlformats.org/drawingml/2006/table">
            <a:tbl>
              <a:tblPr firstRow="1" bandRow="1">
                <a:tableStyleId>{5C22544A-7EE6-4342-B048-85BDC9FD1C3A}</a:tableStyleId>
              </a:tblPr>
              <a:tblGrid>
                <a:gridCol w="2108200">
                  <a:extLst>
                    <a:ext uri="{9D8B030D-6E8A-4147-A177-3AD203B41FA5}">
                      <a16:colId xmlns:a16="http://schemas.microsoft.com/office/drawing/2014/main" val="1812380875"/>
                    </a:ext>
                  </a:extLst>
                </a:gridCol>
                <a:gridCol w="2159000">
                  <a:extLst>
                    <a:ext uri="{9D8B030D-6E8A-4147-A177-3AD203B41FA5}">
                      <a16:colId xmlns:a16="http://schemas.microsoft.com/office/drawing/2014/main" val="1164368140"/>
                    </a:ext>
                  </a:extLst>
                </a:gridCol>
                <a:gridCol w="3162300">
                  <a:extLst>
                    <a:ext uri="{9D8B030D-6E8A-4147-A177-3AD203B41FA5}">
                      <a16:colId xmlns:a16="http://schemas.microsoft.com/office/drawing/2014/main" val="540994845"/>
                    </a:ext>
                  </a:extLst>
                </a:gridCol>
                <a:gridCol w="3898900">
                  <a:extLst>
                    <a:ext uri="{9D8B030D-6E8A-4147-A177-3AD203B41FA5}">
                      <a16:colId xmlns:a16="http://schemas.microsoft.com/office/drawing/2014/main" val="906776296"/>
                    </a:ext>
                  </a:extLst>
                </a:gridCol>
              </a:tblGrid>
              <a:tr h="345030">
                <a:tc>
                  <a:txBody>
                    <a:bodyPr/>
                    <a:lstStyle/>
                    <a:p>
                      <a:pPr algn="ctr"/>
                      <a:r>
                        <a:rPr lang="en-US" sz="1400" b="1">
                          <a:solidFill>
                            <a:schemeClr val="tx1"/>
                          </a:solidFill>
                        </a:rPr>
                        <a:t>Grades K-2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1">
                          <a:solidFill>
                            <a:schemeClr val="tx1"/>
                          </a:solidFill>
                        </a:rPr>
                        <a:t>Grades 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1">
                          <a:solidFill>
                            <a:schemeClr val="tx1"/>
                          </a:solidFill>
                        </a:rPr>
                        <a:t>Grades 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1">
                          <a:solidFill>
                            <a:schemeClr val="tx1"/>
                          </a:solidFill>
                        </a:rPr>
                        <a:t>Grades 9-12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62492206"/>
                  </a:ext>
                </a:extLst>
              </a:tr>
              <a:tr h="172098">
                <a:tc>
                  <a:txBody>
                    <a:bodyPr/>
                    <a:lstStyle/>
                    <a:p>
                      <a:pPr marL="285750" indent="-285750">
                        <a:buFont typeface="Arial" panose="020B0604020202020204" pitchFamily="34" charset="0"/>
                        <a:buChar char="•"/>
                      </a:pPr>
                      <a:r>
                        <a:rPr lang="en-US" sz="1400"/>
                        <a:t>Events have causes that generate observable patterns. </a:t>
                      </a:r>
                    </a:p>
                    <a:p>
                      <a:pPr marL="285750" indent="-285750">
                        <a:buFont typeface="Arial" panose="020B0604020202020204" pitchFamily="34" charset="0"/>
                        <a:buChar char="•"/>
                      </a:pPr>
                      <a:r>
                        <a:rPr lang="en-US" sz="1400"/>
                        <a:t>Simple tests can be designed to gather evidence to support or refute student ideas about causes.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US" sz="1400"/>
                        <a:t>Cause and effect relationships are routinely identified, tested and used to explain change.</a:t>
                      </a:r>
                    </a:p>
                    <a:p>
                      <a:pPr marL="285750" indent="-285750">
                        <a:buFont typeface="Arial" panose="020B0604020202020204" pitchFamily="34" charset="0"/>
                        <a:buChar char="•"/>
                      </a:pPr>
                      <a:r>
                        <a:rPr lang="en-US" sz="1400"/>
                        <a:t>Events that occur together with regularity might or might not be a cause and effect relationship.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US" sz="1400"/>
                        <a:t>Relationships can be classified as causal or correlational, and correlation does not necessarily imply causation. </a:t>
                      </a:r>
                    </a:p>
                    <a:p>
                      <a:pPr marL="285750" indent="-285750">
                        <a:buFont typeface="Arial" panose="020B0604020202020204" pitchFamily="34" charset="0"/>
                        <a:buChar char="•"/>
                      </a:pPr>
                      <a:r>
                        <a:rPr lang="en-US" sz="1400"/>
                        <a:t>Cause and effect relationships may be used to predict phenomena in natural or designed systems.</a:t>
                      </a:r>
                    </a:p>
                    <a:p>
                      <a:pPr marL="285750" indent="-285750">
                        <a:buFont typeface="Arial" panose="020B0604020202020204" pitchFamily="34" charset="0"/>
                        <a:buChar char="•"/>
                      </a:pPr>
                      <a:r>
                        <a:rPr lang="en-US" sz="1400"/>
                        <a:t>Phenomena may have more than one cause, and some cause and effect relationships in systems can only be described using probability</a:t>
                      </a:r>
                      <a:endParaRPr lang="en-US" sz="1400"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US" sz="1400"/>
                        <a:t>Empirical evidence is required to differentiate between cause and correlation and make claims about specific causes and effects. </a:t>
                      </a:r>
                    </a:p>
                    <a:p>
                      <a:pPr marL="285750" indent="-285750">
                        <a:buFont typeface="Arial" panose="020B0604020202020204" pitchFamily="34" charset="0"/>
                        <a:buChar char="•"/>
                      </a:pPr>
                      <a:r>
                        <a:rPr lang="en-US" sz="1400"/>
                        <a:t>Cause and effect relationships can be suggested and predicted for complex natural and human designed systems by examining what is known about smaller scale mechanisms within the system. </a:t>
                      </a:r>
                    </a:p>
                    <a:p>
                      <a:pPr marL="285750" indent="-285750">
                        <a:buFont typeface="Arial" panose="020B0604020202020204" pitchFamily="34" charset="0"/>
                        <a:buChar char="•"/>
                      </a:pPr>
                      <a:r>
                        <a:rPr lang="en-US" sz="1400"/>
                        <a:t>Systems can be designed to cause a desired effect.</a:t>
                      </a:r>
                    </a:p>
                    <a:p>
                      <a:pPr marL="285750" indent="-285750">
                        <a:buFont typeface="Arial" panose="020B0604020202020204" pitchFamily="34" charset="0"/>
                        <a:buChar char="•"/>
                      </a:pPr>
                      <a:r>
                        <a:rPr lang="en-US" sz="1400"/>
                        <a:t>Changes in systems may have various causes that may not have equal effects. </a:t>
                      </a:r>
                      <a:endParaRPr lang="en-US" sz="1400"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66276012"/>
                  </a:ext>
                </a:extLst>
              </a:tr>
            </a:tbl>
          </a:graphicData>
        </a:graphic>
      </p:graphicFrame>
      <p:pic>
        <p:nvPicPr>
          <p:cNvPr id="3" name="Picture 2" descr="Grades 3-5 column is circled. ">
            <a:extLst>
              <a:ext uri="{FF2B5EF4-FFF2-40B4-BE49-F238E27FC236}">
                <a16:creationId xmlns:a16="http://schemas.microsoft.com/office/drawing/2014/main" id="{C66BD757-1BA1-B0DB-6A7D-0C706578B043}"/>
              </a:ext>
            </a:extLst>
          </p:cNvPr>
          <p:cNvPicPr>
            <a:picLocks noChangeAspect="1"/>
          </p:cNvPicPr>
          <p:nvPr/>
        </p:nvPicPr>
        <p:blipFill>
          <a:blip r:embed="rId4"/>
          <a:stretch>
            <a:fillRect/>
          </a:stretch>
        </p:blipFill>
        <p:spPr>
          <a:xfrm>
            <a:off x="2890682" y="2600852"/>
            <a:ext cx="1531915" cy="431112"/>
          </a:xfrm>
          <a:prstGeom prst="rect">
            <a:avLst/>
          </a:prstGeom>
        </p:spPr>
      </p:pic>
      <p:pic>
        <p:nvPicPr>
          <p:cNvPr id="5" name="Picture 4" descr="A black graduation cap with a yellow tassel.">
            <a:extLst>
              <a:ext uri="{FF2B5EF4-FFF2-40B4-BE49-F238E27FC236}">
                <a16:creationId xmlns:a16="http://schemas.microsoft.com/office/drawing/2014/main" id="{BD777B87-A228-5557-2A95-3CB7F3B7B56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1180541" y="204229"/>
            <a:ext cx="868500" cy="533367"/>
          </a:xfrm>
          <a:prstGeom prst="rect">
            <a:avLst/>
          </a:prstGeom>
        </p:spPr>
      </p:pic>
      <p:sp>
        <p:nvSpPr>
          <p:cNvPr id="7" name="TextBox 6">
            <a:extLst>
              <a:ext uri="{FF2B5EF4-FFF2-40B4-BE49-F238E27FC236}">
                <a16:creationId xmlns:a16="http://schemas.microsoft.com/office/drawing/2014/main" id="{6C0D1608-B938-C985-1A7A-A605BC5AC83A}"/>
              </a:ext>
            </a:extLst>
          </p:cNvPr>
          <p:cNvSpPr txBox="1"/>
          <p:nvPr/>
        </p:nvSpPr>
        <p:spPr>
          <a:xfrm>
            <a:off x="948381" y="6095651"/>
            <a:ext cx="60980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ea typeface="+mn-ea"/>
                <a:cs typeface="+mn-cs"/>
                <a:hlinkClick r:id="rId3">
                  <a:extLst>
                    <a:ext uri="{A12FA001-AC4F-418D-AE19-62706E023703}">
                      <ahyp:hlinkClr xmlns:ahyp="http://schemas.microsoft.com/office/drawing/2018/hyperlinkcolor" val="tx"/>
                    </a:ext>
                  </a:extLst>
                </a:hlinkClick>
              </a:rPr>
              <a:t>Appendix G </a:t>
            </a:r>
            <a:endParaRPr kumimoji="0" lang="en-US" sz="2800" b="0" i="0" u="none" strike="noStrike" kern="1200" cap="none" spc="0" normalizeH="0" baseline="0" noProof="0" dirty="0">
              <a:ln>
                <a:noFill/>
              </a:ln>
              <a:solidFill>
                <a:schemeClr val="bg1"/>
              </a:solidFill>
              <a:effectLst/>
              <a:uLnTx/>
              <a:uFillTx/>
              <a:ea typeface="+mn-ea"/>
              <a:cs typeface="+mn-cs"/>
            </a:endParaRPr>
          </a:p>
        </p:txBody>
      </p:sp>
    </p:spTree>
    <p:extLst>
      <p:ext uri="{BB962C8B-B14F-4D97-AF65-F5344CB8AC3E}">
        <p14:creationId xmlns:p14="http://schemas.microsoft.com/office/powerpoint/2010/main" val="37171387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488B5F8-CCEF-092A-0CB6-B292E449ABD8}"/>
              </a:ext>
            </a:extLst>
          </p:cNvPr>
          <p:cNvSpPr>
            <a:spLocks noGrp="1"/>
          </p:cNvSpPr>
          <p:nvPr>
            <p:ph type="title"/>
          </p:nvPr>
        </p:nvSpPr>
        <p:spPr>
          <a:xfrm>
            <a:off x="458467" y="1412488"/>
            <a:ext cx="3424348" cy="4651867"/>
          </a:xfrm>
        </p:spPr>
        <p:txBody>
          <a:bodyPr vert="horz" lIns="91440" tIns="45720" rIns="91440" bIns="45720" rtlCol="0" anchor="t">
            <a:normAutofit/>
          </a:bodyPr>
          <a:lstStyle/>
          <a:p>
            <a:pPr algn="ctr"/>
            <a:br>
              <a:rPr lang="en-US" sz="3700" kern="1200">
                <a:solidFill>
                  <a:srgbClr val="FFFFFF"/>
                </a:solidFill>
                <a:latin typeface="+mj-lt"/>
                <a:ea typeface="+mj-ea"/>
                <a:cs typeface="+mj-cs"/>
              </a:rPr>
            </a:br>
            <a:br>
              <a:rPr lang="en-US" sz="3700" kern="1200">
                <a:solidFill>
                  <a:srgbClr val="FFFFFF"/>
                </a:solidFill>
                <a:latin typeface="+mj-lt"/>
                <a:ea typeface="+mj-ea"/>
                <a:cs typeface="+mj-cs"/>
              </a:rPr>
            </a:br>
            <a:r>
              <a:rPr lang="en-US" sz="3700">
                <a:solidFill>
                  <a:srgbClr val="FFFFFF"/>
                </a:solidFill>
                <a:latin typeface="+mj-lt"/>
              </a:rPr>
              <a:t>Anchoring Phenomenon and Sensemaking</a:t>
            </a:r>
            <a:endParaRPr lang="en-US" sz="3700" kern="1200">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id="{995FBFA7-282B-27BD-5E63-DF5B35F01A94}"/>
              </a:ext>
            </a:extLst>
          </p:cNvPr>
          <p:cNvSpPr>
            <a:spLocks noGrp="1"/>
          </p:cNvSpPr>
          <p:nvPr>
            <p:ph idx="1"/>
          </p:nvPr>
        </p:nvSpPr>
        <p:spPr>
          <a:xfrm>
            <a:off x="4341282" y="1059366"/>
            <a:ext cx="3427283" cy="4363844"/>
          </a:xfrm>
        </p:spPr>
        <p:txBody>
          <a:bodyPr vert="horz" lIns="91440" tIns="45720" rIns="91440" bIns="45720" rtlCol="0" anchor="t">
            <a:normAutofit/>
          </a:bodyPr>
          <a:lstStyle/>
          <a:p>
            <a:pPr marL="0" indent="0">
              <a:buNone/>
            </a:pPr>
            <a:endParaRPr lang="en-US" sz="2200">
              <a:solidFill>
                <a:schemeClr val="tx1"/>
              </a:solidFill>
              <a:latin typeface="+mn-lt"/>
            </a:endParaRPr>
          </a:p>
          <a:p>
            <a:pPr marL="0" indent="0">
              <a:buNone/>
            </a:pPr>
            <a:endParaRPr lang="en-US" sz="2200">
              <a:solidFill>
                <a:schemeClr val="tx1"/>
              </a:solidFill>
              <a:latin typeface="+mn-lt"/>
            </a:endParaRPr>
          </a:p>
          <a:p>
            <a:pPr marL="0" indent="0">
              <a:buNone/>
            </a:pPr>
            <a:r>
              <a:rPr lang="en-US" sz="2200">
                <a:solidFill>
                  <a:schemeClr val="tx1"/>
                </a:solidFill>
                <a:latin typeface="+mn-lt"/>
              </a:rPr>
              <a:t>“</a:t>
            </a:r>
            <a:r>
              <a:rPr lang="en-US" sz="2200" b="0" i="0">
                <a:solidFill>
                  <a:schemeClr val="tx1"/>
                </a:solidFill>
                <a:effectLst/>
                <a:latin typeface="+mn-lt"/>
              </a:rPr>
              <a:t>In order for phenomena to be academically productive, students must be able to </a:t>
            </a:r>
            <a:r>
              <a:rPr lang="en-US" sz="2200" i="0">
                <a:solidFill>
                  <a:schemeClr val="tx1"/>
                </a:solidFill>
                <a:effectLst/>
                <a:latin typeface="+mn-lt"/>
              </a:rPr>
              <a:t>apply science knowledge to reach a deeper understanding</a:t>
            </a:r>
            <a:r>
              <a:rPr lang="en-US" sz="2200" b="0" i="0">
                <a:solidFill>
                  <a:schemeClr val="tx1"/>
                </a:solidFill>
                <a:effectLst/>
                <a:latin typeface="+mn-lt"/>
              </a:rPr>
              <a:t> of the questions behind the phenomenon.”</a:t>
            </a:r>
          </a:p>
          <a:p>
            <a:endParaRPr lang="en-US" sz="1600">
              <a:solidFill>
                <a:schemeClr val="tx1"/>
              </a:solidFill>
              <a:latin typeface="+mn-lt"/>
            </a:endParaRPr>
          </a:p>
          <a:p>
            <a:pPr marL="0"/>
            <a:endParaRPr lang="en-US" sz="1600">
              <a:solidFill>
                <a:schemeClr val="tx1"/>
              </a:solidFill>
              <a:latin typeface="+mn-lt"/>
            </a:endParaRPr>
          </a:p>
        </p:txBody>
      </p:sp>
      <p:cxnSp>
        <p:nvCxnSpPr>
          <p:cNvPr id="39" name="Straight Connector 38">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200F9D4-8AF7-097F-D4FA-AE1FA6B7379F}"/>
              </a:ext>
            </a:extLst>
          </p:cNvPr>
          <p:cNvSpPr txBox="1"/>
          <p:nvPr/>
        </p:nvSpPr>
        <p:spPr>
          <a:xfrm>
            <a:off x="685114" y="5135557"/>
            <a:ext cx="3197701" cy="1044146"/>
          </a:xfrm>
          <a:prstGeom prst="rect">
            <a:avLst/>
          </a:prstGeom>
        </p:spPr>
        <p:txBody>
          <a:bodyPr vert="horz" lIns="91440" tIns="45720" rIns="91440" bIns="45720" rtlCol="0" anchor="t">
            <a:normAutofit/>
          </a:bodyPr>
          <a:lstStyle/>
          <a:p>
            <a:endParaRPr lang="en-US" sz="140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hlinkClick r:id="rId3">
                  <a:extLst>
                    <a:ext uri="{A12FA001-AC4F-418D-AE19-62706E023703}">
                      <ahyp:hlinkClr xmlns:ahyp="http://schemas.microsoft.com/office/drawing/2018/hyperlinkcolor" val="tx"/>
                    </a:ext>
                  </a:extLst>
                </a:hlinkClick>
              </a:rPr>
              <a:t>"Spark with TJ McKenna: Using NGSS Phenomena to Engage Students" (Curriculum, 2016)</a:t>
            </a:r>
            <a:endParaRPr lang="en-US" sz="1600" dirty="0">
              <a:solidFill>
                <a:schemeClr val="bg1"/>
              </a:solidFill>
            </a:endParaRPr>
          </a:p>
          <a:p>
            <a:pPr indent="-228600">
              <a:lnSpc>
                <a:spcPct val="90000"/>
              </a:lnSpc>
              <a:spcAft>
                <a:spcPts val="600"/>
              </a:spcAft>
              <a:buFont typeface="Arial" panose="020B0604020202020204" pitchFamily="34" charset="0"/>
              <a:buChar char="•"/>
            </a:pPr>
            <a:endParaRPr lang="en-US" sz="2000"/>
          </a:p>
        </p:txBody>
      </p:sp>
      <p:sp>
        <p:nvSpPr>
          <p:cNvPr id="42" name="TextBox 41">
            <a:extLst>
              <a:ext uri="{FF2B5EF4-FFF2-40B4-BE49-F238E27FC236}">
                <a16:creationId xmlns:a16="http://schemas.microsoft.com/office/drawing/2014/main" id="{407E7C21-F87D-316B-2B49-509298828CAE}"/>
              </a:ext>
            </a:extLst>
          </p:cNvPr>
          <p:cNvSpPr txBox="1"/>
          <p:nvPr/>
        </p:nvSpPr>
        <p:spPr>
          <a:xfrm>
            <a:off x="8334053" y="366623"/>
            <a:ext cx="3399480" cy="6124754"/>
          </a:xfrm>
          <a:prstGeom prst="rect">
            <a:avLst/>
          </a:prstGeom>
          <a:noFill/>
        </p:spPr>
        <p:txBody>
          <a:bodyPr wrap="square" rtlCol="0">
            <a:spAutoFit/>
          </a:bodyPr>
          <a:lstStyle/>
          <a:p>
            <a:endParaRPr lang="en-US" sz="2200">
              <a:solidFill>
                <a:schemeClr val="tx1"/>
              </a:solidFill>
              <a:latin typeface="+mn-lt"/>
            </a:endParaRPr>
          </a:p>
          <a:p>
            <a:endParaRPr lang="en-US" sz="2200"/>
          </a:p>
          <a:p>
            <a:r>
              <a:rPr lang="en-US" sz="2200">
                <a:solidFill>
                  <a:schemeClr val="tx1"/>
                </a:solidFill>
                <a:latin typeface="+mn-lt"/>
              </a:rPr>
              <a:t>“</a:t>
            </a:r>
            <a:r>
              <a:rPr lang="en-US" sz="2200" b="0" i="0">
                <a:solidFill>
                  <a:schemeClr val="tx1"/>
                </a:solidFill>
                <a:effectLst/>
                <a:latin typeface="+mn-lt"/>
              </a:rPr>
              <a:t>Instead of giving our students answers, </a:t>
            </a:r>
            <a:r>
              <a:rPr lang="en-US" sz="2200" i="0">
                <a:solidFill>
                  <a:schemeClr val="tx1"/>
                </a:solidFill>
                <a:effectLst/>
                <a:latin typeface="+mn-lt"/>
              </a:rPr>
              <a:t>we need to give them </a:t>
            </a:r>
            <a:r>
              <a:rPr lang="en-US" sz="2200" i="1">
                <a:solidFill>
                  <a:schemeClr val="tx1"/>
                </a:solidFill>
                <a:effectLst/>
                <a:latin typeface="+mn-lt"/>
              </a:rPr>
              <a:t>questions</a:t>
            </a:r>
            <a:r>
              <a:rPr lang="en-US" sz="2200" b="0" i="0">
                <a:solidFill>
                  <a:schemeClr val="tx1"/>
                </a:solidFill>
                <a:effectLst/>
                <a:latin typeface="+mn-lt"/>
              </a:rPr>
              <a:t>. With true “sense-making” at the forefront of class, students are truly engaging in science. Phenomena-driven instruction leads to richer engagement with the material because it </a:t>
            </a:r>
            <a:r>
              <a:rPr lang="en-US" sz="2200" i="0">
                <a:solidFill>
                  <a:schemeClr val="tx1"/>
                </a:solidFill>
                <a:effectLst/>
                <a:latin typeface="+mn-lt"/>
              </a:rPr>
              <a:t>motivates our students to actively “figure out” rather than passively “learn about” core ideas in science</a:t>
            </a:r>
            <a:r>
              <a:rPr lang="en-US" sz="2200" b="0" i="0">
                <a:solidFill>
                  <a:schemeClr val="tx1"/>
                </a:solidFill>
                <a:effectLst/>
                <a:latin typeface="+mn-lt"/>
              </a:rPr>
              <a:t>.”</a:t>
            </a:r>
          </a:p>
          <a:p>
            <a:endParaRPr lang="en-US"/>
          </a:p>
        </p:txBody>
      </p:sp>
    </p:spTree>
    <p:extLst>
      <p:ext uri="{BB962C8B-B14F-4D97-AF65-F5344CB8AC3E}">
        <p14:creationId xmlns:p14="http://schemas.microsoft.com/office/powerpoint/2010/main" val="29135555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703D6-E711-0795-29CA-1CFE0602B15A}"/>
              </a:ext>
            </a:extLst>
          </p:cNvPr>
          <p:cNvSpPr>
            <a:spLocks noGrp="1"/>
          </p:cNvSpPr>
          <p:nvPr>
            <p:ph type="title"/>
          </p:nvPr>
        </p:nvSpPr>
        <p:spPr>
          <a:xfrm>
            <a:off x="838199" y="365125"/>
            <a:ext cx="11485729" cy="1325563"/>
          </a:xfrm>
        </p:spPr>
        <p:txBody>
          <a:bodyPr/>
          <a:lstStyle/>
          <a:p>
            <a:r>
              <a:rPr lang="en-US">
                <a:latin typeface="+mj-lt"/>
              </a:rPr>
              <a:t>Critical Components of Sensemaking</a:t>
            </a:r>
          </a:p>
        </p:txBody>
      </p:sp>
      <p:sp>
        <p:nvSpPr>
          <p:cNvPr id="3" name="Content Placeholder 2">
            <a:extLst>
              <a:ext uri="{FF2B5EF4-FFF2-40B4-BE49-F238E27FC236}">
                <a16:creationId xmlns:a16="http://schemas.microsoft.com/office/drawing/2014/main" id="{8C6BF9A2-227D-6672-DF93-54CD860FEDB7}"/>
              </a:ext>
            </a:extLst>
          </p:cNvPr>
          <p:cNvSpPr>
            <a:spLocks noGrp="1"/>
          </p:cNvSpPr>
          <p:nvPr>
            <p:ph idx="1"/>
          </p:nvPr>
        </p:nvSpPr>
        <p:spPr>
          <a:xfrm>
            <a:off x="935478" y="1690688"/>
            <a:ext cx="6753795" cy="4351338"/>
          </a:xfrm>
        </p:spPr>
        <p:txBody>
          <a:bodyPr vert="horz" lIns="91440" tIns="45720" rIns="91440" bIns="45720" rtlCol="0" anchor="t">
            <a:normAutofit/>
          </a:bodyPr>
          <a:lstStyle/>
          <a:p>
            <a:pPr marL="0" indent="0">
              <a:buNone/>
            </a:pPr>
            <a:r>
              <a:rPr lang="en-US" sz="3200" b="0" i="0">
                <a:solidFill>
                  <a:srgbClr val="4A4A4A"/>
                </a:solidFill>
                <a:effectLst/>
                <a:latin typeface="+mn-lt"/>
              </a:rPr>
              <a:t>“When students-as-scientists have authentic, relevant opportunities to actively make sense of the world and beyond–what we call sensemaking–science learning becomes engaging, accessible and important to ALL students</a:t>
            </a:r>
            <a:r>
              <a:rPr lang="en-US" sz="3200" b="0" i="0">
                <a:solidFill>
                  <a:srgbClr val="4A4A4A"/>
                </a:solidFill>
                <a:effectLst/>
                <a:highlight>
                  <a:srgbClr val="FFFFFF"/>
                </a:highlight>
                <a:latin typeface="+mn-lt"/>
              </a:rPr>
              <a:t>.”</a:t>
            </a:r>
            <a:endParaRPr lang="en-US" sz="3200" b="0" i="0">
              <a:solidFill>
                <a:srgbClr val="4A4A4A"/>
              </a:solidFill>
              <a:effectLst/>
              <a:highlight>
                <a:srgbClr val="FFFFFF"/>
              </a:highlight>
              <a:latin typeface="+mn-lt"/>
              <a:hlinkClick r:id="rId3"/>
            </a:endParaRPr>
          </a:p>
        </p:txBody>
      </p:sp>
      <p:pic>
        <p:nvPicPr>
          <p:cNvPr id="7" name="Picture 6" descr="There are 4 critical components of sensemaking which are science ideas, phenomena, student ideas and practices. ">
            <a:extLst>
              <a:ext uri="{FF2B5EF4-FFF2-40B4-BE49-F238E27FC236}">
                <a16:creationId xmlns:a16="http://schemas.microsoft.com/office/drawing/2014/main" id="{23803AF1-B69F-3070-C0B5-B0AF49392214}"/>
              </a:ext>
            </a:extLst>
          </p:cNvPr>
          <p:cNvPicPr>
            <a:picLocks noChangeAspect="1"/>
          </p:cNvPicPr>
          <p:nvPr/>
        </p:nvPicPr>
        <p:blipFill>
          <a:blip r:embed="rId4"/>
          <a:stretch>
            <a:fillRect/>
          </a:stretch>
        </p:blipFill>
        <p:spPr>
          <a:xfrm>
            <a:off x="8332287" y="1593706"/>
            <a:ext cx="3020064" cy="3068002"/>
          </a:xfrm>
          <a:prstGeom prst="rect">
            <a:avLst/>
          </a:prstGeom>
        </p:spPr>
      </p:pic>
      <p:sp>
        <p:nvSpPr>
          <p:cNvPr id="8" name="TextBox 7">
            <a:extLst>
              <a:ext uri="{FF2B5EF4-FFF2-40B4-BE49-F238E27FC236}">
                <a16:creationId xmlns:a16="http://schemas.microsoft.com/office/drawing/2014/main" id="{C32F3EAB-8E80-07EA-A6DA-85FA817D9D68}"/>
              </a:ext>
            </a:extLst>
          </p:cNvPr>
          <p:cNvSpPr txBox="1"/>
          <p:nvPr/>
        </p:nvSpPr>
        <p:spPr>
          <a:xfrm>
            <a:off x="8332287" y="4758690"/>
            <a:ext cx="3384645" cy="707886"/>
          </a:xfrm>
          <a:prstGeom prst="rect">
            <a:avLst/>
          </a:prstGeom>
          <a:noFill/>
        </p:spPr>
        <p:txBody>
          <a:bodyPr wrap="square" rtlCol="0">
            <a:spAutoFit/>
          </a:bodyPr>
          <a:lstStyle/>
          <a:p>
            <a:pPr algn="ctr"/>
            <a:r>
              <a:rPr lang="en-US" sz="2000"/>
              <a:t>Four Critical Components of Sensemaking </a:t>
            </a:r>
          </a:p>
        </p:txBody>
      </p:sp>
      <p:sp>
        <p:nvSpPr>
          <p:cNvPr id="5" name="TextBox 4">
            <a:extLst>
              <a:ext uri="{FF2B5EF4-FFF2-40B4-BE49-F238E27FC236}">
                <a16:creationId xmlns:a16="http://schemas.microsoft.com/office/drawing/2014/main" id="{6FDF44AB-6A47-1607-97DA-0F9FF866F4BD}"/>
              </a:ext>
            </a:extLst>
          </p:cNvPr>
          <p:cNvSpPr txBox="1"/>
          <p:nvPr/>
        </p:nvSpPr>
        <p:spPr>
          <a:xfrm>
            <a:off x="1161534" y="6053955"/>
            <a:ext cx="4133069" cy="535531"/>
          </a:xfrm>
          <a:prstGeom prst="rect">
            <a:avLst/>
          </a:prstGeom>
          <a:noFill/>
        </p:spPr>
        <p:txBody>
          <a:bodyPr wrap="square">
            <a:spAutoFit/>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chemeClr val="bg1"/>
                </a:solidFill>
                <a:effectLst/>
                <a:uLnTx/>
                <a:uFillTx/>
                <a:latin typeface="Arial"/>
                <a:ea typeface="+mn-ea"/>
                <a:cs typeface="Arial"/>
                <a:hlinkClick r:id="rId3">
                  <a:extLst>
                    <a:ext uri="{A12FA001-AC4F-418D-AE19-62706E023703}">
                      <ahyp:hlinkClr xmlns:ahyp="http://schemas.microsoft.com/office/drawing/2018/hyperlinkcolor" val="tx"/>
                    </a:ext>
                  </a:extLst>
                </a:hlinkClick>
              </a:rPr>
              <a:t>Sensemaking | NSTA</a:t>
            </a:r>
            <a:endParaRPr kumimoji="0" lang="en-US" sz="3200" b="0" i="0" u="none" strike="noStrike" kern="1200" cap="none" spc="0" normalizeH="0" baseline="0" noProof="0" dirty="0">
              <a:ln>
                <a:noFill/>
              </a:ln>
              <a:solidFill>
                <a:schemeClr val="bg1"/>
              </a:solidFill>
              <a:effectLst/>
              <a:uLnTx/>
              <a:uFillTx/>
              <a:latin typeface="Arial"/>
              <a:ea typeface="+mn-ea"/>
              <a:cs typeface="Arial"/>
            </a:endParaRPr>
          </a:p>
        </p:txBody>
      </p:sp>
    </p:spTree>
    <p:extLst>
      <p:ext uri="{BB962C8B-B14F-4D97-AF65-F5344CB8AC3E}">
        <p14:creationId xmlns:p14="http://schemas.microsoft.com/office/powerpoint/2010/main" val="40510234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703D6-E711-0795-29CA-1CFE0602B15A}"/>
              </a:ext>
            </a:extLst>
          </p:cNvPr>
          <p:cNvSpPr>
            <a:spLocks noGrp="1"/>
          </p:cNvSpPr>
          <p:nvPr>
            <p:ph type="title"/>
          </p:nvPr>
        </p:nvSpPr>
        <p:spPr>
          <a:xfrm>
            <a:off x="838199" y="74304"/>
            <a:ext cx="11485729" cy="1325563"/>
          </a:xfrm>
        </p:spPr>
        <p:txBody>
          <a:bodyPr/>
          <a:lstStyle/>
          <a:p>
            <a:r>
              <a:rPr lang="en-US">
                <a:latin typeface="+mj-lt"/>
              </a:rPr>
              <a:t>What is Sensemaking?</a:t>
            </a:r>
          </a:p>
        </p:txBody>
      </p:sp>
      <p:sp>
        <p:nvSpPr>
          <p:cNvPr id="3" name="Content Placeholder 2">
            <a:extLst>
              <a:ext uri="{FF2B5EF4-FFF2-40B4-BE49-F238E27FC236}">
                <a16:creationId xmlns:a16="http://schemas.microsoft.com/office/drawing/2014/main" id="{8C6BF9A2-227D-6672-DF93-54CD860FEDB7}"/>
              </a:ext>
            </a:extLst>
          </p:cNvPr>
          <p:cNvSpPr>
            <a:spLocks noGrp="1"/>
          </p:cNvSpPr>
          <p:nvPr>
            <p:ph idx="1"/>
          </p:nvPr>
        </p:nvSpPr>
        <p:spPr>
          <a:xfrm>
            <a:off x="838199" y="1405537"/>
            <a:ext cx="8227232" cy="4516746"/>
          </a:xfrm>
        </p:spPr>
        <p:txBody>
          <a:bodyPr vert="horz" lIns="91440" tIns="45720" rIns="91440" bIns="45720" rtlCol="0" anchor="t">
            <a:normAutofit fontScale="92500" lnSpcReduction="20000"/>
          </a:bodyPr>
          <a:lstStyle/>
          <a:p>
            <a:r>
              <a:rPr lang="en-US" b="0" i="0">
                <a:solidFill>
                  <a:srgbClr val="4A4A4A"/>
                </a:solidFill>
                <a:effectLst/>
                <a:highlight>
                  <a:srgbClr val="FFFFFF"/>
                </a:highlight>
                <a:latin typeface="+mn-lt"/>
              </a:rPr>
              <a:t>Use a strategy called “say something” to explore and discover more about these four critical components. </a:t>
            </a:r>
          </a:p>
          <a:p>
            <a:r>
              <a:rPr lang="en-US">
                <a:solidFill>
                  <a:srgbClr val="4A4A4A"/>
                </a:solidFill>
                <a:highlight>
                  <a:srgbClr val="FFFFFF"/>
                </a:highlight>
                <a:latin typeface="+mn-lt"/>
              </a:rPr>
              <a:t>With a partner read silently and simultaneously the first critical component titled “phenomena.”</a:t>
            </a:r>
          </a:p>
          <a:p>
            <a:r>
              <a:rPr lang="en-US" b="0" i="0">
                <a:solidFill>
                  <a:srgbClr val="4A4A4A"/>
                </a:solidFill>
                <a:effectLst/>
                <a:highlight>
                  <a:srgbClr val="FFFFFF"/>
                </a:highlight>
                <a:latin typeface="+mn-lt"/>
              </a:rPr>
              <a:t>When each partner is ready, stop and “say something,” which </a:t>
            </a:r>
            <a:r>
              <a:rPr lang="en-US">
                <a:solidFill>
                  <a:srgbClr val="4A4A4A"/>
                </a:solidFill>
                <a:highlight>
                  <a:srgbClr val="FFFFFF"/>
                </a:highlight>
                <a:latin typeface="+mn-lt"/>
              </a:rPr>
              <a:t>might be a:</a:t>
            </a:r>
          </a:p>
          <a:p>
            <a:pPr lvl="1">
              <a:buFont typeface="Wingdings" panose="05000000000000000000" pitchFamily="2" charset="2"/>
              <a:buChar char="q"/>
            </a:pPr>
            <a:r>
              <a:rPr lang="en-US">
                <a:solidFill>
                  <a:srgbClr val="4A4A4A"/>
                </a:solidFill>
                <a:highlight>
                  <a:srgbClr val="FFFFFF"/>
                </a:highlight>
                <a:latin typeface="+mn-lt"/>
              </a:rPr>
              <a:t>Question</a:t>
            </a:r>
          </a:p>
          <a:p>
            <a:pPr lvl="1">
              <a:buFont typeface="Wingdings" panose="05000000000000000000" pitchFamily="2" charset="2"/>
              <a:buChar char="q"/>
            </a:pPr>
            <a:r>
              <a:rPr lang="en-US" b="0" i="0">
                <a:solidFill>
                  <a:srgbClr val="4A4A4A"/>
                </a:solidFill>
                <a:effectLst/>
                <a:highlight>
                  <a:srgbClr val="FFFFFF"/>
                </a:highlight>
                <a:latin typeface="+mn-lt"/>
              </a:rPr>
              <a:t>Brief summary</a:t>
            </a:r>
          </a:p>
          <a:p>
            <a:pPr lvl="1">
              <a:buFont typeface="Wingdings" panose="05000000000000000000" pitchFamily="2" charset="2"/>
              <a:buChar char="q"/>
            </a:pPr>
            <a:r>
              <a:rPr lang="en-US">
                <a:solidFill>
                  <a:srgbClr val="4A4A4A"/>
                </a:solidFill>
                <a:highlight>
                  <a:srgbClr val="FFFFFF"/>
                </a:highlight>
                <a:latin typeface="+mn-lt"/>
              </a:rPr>
              <a:t>Key point</a:t>
            </a:r>
          </a:p>
          <a:p>
            <a:pPr lvl="1">
              <a:buFont typeface="Wingdings" panose="05000000000000000000" pitchFamily="2" charset="2"/>
              <a:buChar char="q"/>
            </a:pPr>
            <a:r>
              <a:rPr lang="en-US" b="0" i="0">
                <a:solidFill>
                  <a:srgbClr val="4A4A4A"/>
                </a:solidFill>
                <a:effectLst/>
                <a:highlight>
                  <a:srgbClr val="FFFFFF"/>
                </a:highlight>
                <a:latin typeface="+mn-lt"/>
              </a:rPr>
              <a:t>Interesting idea</a:t>
            </a:r>
          </a:p>
          <a:p>
            <a:pPr lvl="1">
              <a:buFont typeface="Wingdings" panose="05000000000000000000" pitchFamily="2" charset="2"/>
              <a:buChar char="q"/>
            </a:pPr>
            <a:r>
              <a:rPr lang="en-US" b="0" i="0">
                <a:solidFill>
                  <a:srgbClr val="4A4A4A"/>
                </a:solidFill>
                <a:effectLst/>
                <a:highlight>
                  <a:srgbClr val="FFFFFF"/>
                </a:highlight>
                <a:latin typeface="+mn-lt"/>
              </a:rPr>
              <a:t>Personal connection </a:t>
            </a:r>
          </a:p>
          <a:p>
            <a:r>
              <a:rPr lang="en-US">
                <a:solidFill>
                  <a:srgbClr val="4A4A4A"/>
                </a:solidFill>
                <a:highlight>
                  <a:srgbClr val="FFFFFF"/>
                </a:highlight>
                <a:latin typeface="+mn-lt"/>
              </a:rPr>
              <a:t>Continue this process with each critical component until you have read about all four. </a:t>
            </a:r>
          </a:p>
        </p:txBody>
      </p:sp>
      <p:pic>
        <p:nvPicPr>
          <p:cNvPr id="7" name="Picture 6" descr="There are 4 critical components of sensemaking where are science ideas, phenomena, student ideas and practices. ">
            <a:extLst>
              <a:ext uri="{FF2B5EF4-FFF2-40B4-BE49-F238E27FC236}">
                <a16:creationId xmlns:a16="http://schemas.microsoft.com/office/drawing/2014/main" id="{23803AF1-B69F-3070-C0B5-B0AF49392214}"/>
              </a:ext>
            </a:extLst>
          </p:cNvPr>
          <p:cNvPicPr>
            <a:picLocks noChangeAspect="1"/>
          </p:cNvPicPr>
          <p:nvPr/>
        </p:nvPicPr>
        <p:blipFill>
          <a:blip r:embed="rId3"/>
          <a:stretch>
            <a:fillRect/>
          </a:stretch>
        </p:blipFill>
        <p:spPr>
          <a:xfrm>
            <a:off x="9065431" y="1525280"/>
            <a:ext cx="2527628" cy="2567749"/>
          </a:xfrm>
          <a:prstGeom prst="rect">
            <a:avLst/>
          </a:prstGeom>
        </p:spPr>
      </p:pic>
      <p:sp>
        <p:nvSpPr>
          <p:cNvPr id="8" name="TextBox 7">
            <a:extLst>
              <a:ext uri="{FF2B5EF4-FFF2-40B4-BE49-F238E27FC236}">
                <a16:creationId xmlns:a16="http://schemas.microsoft.com/office/drawing/2014/main" id="{C32F3EAB-8E80-07EA-A6DA-85FA817D9D68}"/>
              </a:ext>
            </a:extLst>
          </p:cNvPr>
          <p:cNvSpPr txBox="1"/>
          <p:nvPr/>
        </p:nvSpPr>
        <p:spPr>
          <a:xfrm>
            <a:off x="9065431" y="4218442"/>
            <a:ext cx="2688545" cy="1015663"/>
          </a:xfrm>
          <a:prstGeom prst="rect">
            <a:avLst/>
          </a:prstGeom>
          <a:noFill/>
        </p:spPr>
        <p:txBody>
          <a:bodyPr wrap="square" rtlCol="0">
            <a:spAutoFit/>
          </a:bodyPr>
          <a:lstStyle/>
          <a:p>
            <a:pPr algn="ctr"/>
            <a:r>
              <a:rPr lang="en-US" sz="2000"/>
              <a:t>Four Critical Components of Sensemaking </a:t>
            </a:r>
          </a:p>
        </p:txBody>
      </p:sp>
      <p:sp>
        <p:nvSpPr>
          <p:cNvPr id="4" name="TextBox 3">
            <a:extLst>
              <a:ext uri="{FF2B5EF4-FFF2-40B4-BE49-F238E27FC236}">
                <a16:creationId xmlns:a16="http://schemas.microsoft.com/office/drawing/2014/main" id="{CD646237-D968-C13F-6E33-5B2E044592F1}"/>
              </a:ext>
            </a:extLst>
          </p:cNvPr>
          <p:cNvSpPr txBox="1"/>
          <p:nvPr/>
        </p:nvSpPr>
        <p:spPr>
          <a:xfrm>
            <a:off x="1161534" y="6053955"/>
            <a:ext cx="4133069" cy="535531"/>
          </a:xfrm>
          <a:prstGeom prst="rect">
            <a:avLst/>
          </a:prstGeom>
          <a:noFill/>
        </p:spPr>
        <p:txBody>
          <a:bodyPr wrap="square">
            <a:spAutoFit/>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chemeClr val="bg1"/>
                </a:solidFill>
                <a:effectLst/>
                <a:uLnTx/>
                <a:uFillTx/>
                <a:latin typeface="Arial"/>
                <a:ea typeface="+mn-ea"/>
                <a:cs typeface="Arial"/>
                <a:hlinkClick r:id="rId4">
                  <a:extLst>
                    <a:ext uri="{A12FA001-AC4F-418D-AE19-62706E023703}">
                      <ahyp:hlinkClr xmlns:ahyp="http://schemas.microsoft.com/office/drawing/2018/hyperlinkcolor" val="tx"/>
                    </a:ext>
                  </a:extLst>
                </a:hlinkClick>
              </a:rPr>
              <a:t>Sensemaking | NSTA</a:t>
            </a:r>
            <a:endParaRPr kumimoji="0" lang="en-US" sz="3200" b="0" i="0" u="none" strike="noStrike" kern="1200" cap="none" spc="0" normalizeH="0" baseline="0" noProof="0" dirty="0">
              <a:ln>
                <a:noFill/>
              </a:ln>
              <a:solidFill>
                <a:schemeClr val="bg1"/>
              </a:solidFill>
              <a:effectLst/>
              <a:uLnTx/>
              <a:uFillTx/>
              <a:latin typeface="Arial"/>
              <a:ea typeface="+mn-ea"/>
              <a:cs typeface="Arial"/>
            </a:endParaRPr>
          </a:p>
        </p:txBody>
      </p:sp>
    </p:spTree>
    <p:extLst>
      <p:ext uri="{BB962C8B-B14F-4D97-AF65-F5344CB8AC3E}">
        <p14:creationId xmlns:p14="http://schemas.microsoft.com/office/powerpoint/2010/main" val="19163164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703D6-E711-0795-29CA-1CFE0602B15A}"/>
              </a:ext>
            </a:extLst>
          </p:cNvPr>
          <p:cNvSpPr>
            <a:spLocks noGrp="1"/>
          </p:cNvSpPr>
          <p:nvPr>
            <p:ph type="title"/>
          </p:nvPr>
        </p:nvSpPr>
        <p:spPr>
          <a:xfrm>
            <a:off x="838199" y="365125"/>
            <a:ext cx="11485729" cy="1325563"/>
          </a:xfrm>
        </p:spPr>
        <p:txBody>
          <a:bodyPr/>
          <a:lstStyle/>
          <a:p>
            <a:r>
              <a:rPr lang="en-US">
                <a:latin typeface="+mj-lt"/>
              </a:rPr>
              <a:t>Critical Component - Phenomena</a:t>
            </a:r>
          </a:p>
        </p:txBody>
      </p:sp>
      <p:sp>
        <p:nvSpPr>
          <p:cNvPr id="3" name="Content Placeholder 2">
            <a:extLst>
              <a:ext uri="{FF2B5EF4-FFF2-40B4-BE49-F238E27FC236}">
                <a16:creationId xmlns:a16="http://schemas.microsoft.com/office/drawing/2014/main" id="{8C6BF9A2-227D-6672-DF93-54CD860FEDB7}"/>
              </a:ext>
            </a:extLst>
          </p:cNvPr>
          <p:cNvSpPr>
            <a:spLocks noGrp="1"/>
          </p:cNvSpPr>
          <p:nvPr>
            <p:ph idx="1"/>
          </p:nvPr>
        </p:nvSpPr>
        <p:spPr>
          <a:xfrm>
            <a:off x="838199" y="1630359"/>
            <a:ext cx="7691651" cy="3955072"/>
          </a:xfrm>
        </p:spPr>
        <p:txBody>
          <a:bodyPr>
            <a:normAutofit/>
          </a:bodyPr>
          <a:lstStyle/>
          <a:p>
            <a:pPr marL="0" indent="0">
              <a:buNone/>
            </a:pPr>
            <a:r>
              <a:rPr lang="en-US" b="0" i="0">
                <a:solidFill>
                  <a:schemeClr val="tx1"/>
                </a:solidFill>
                <a:effectLst/>
                <a:latin typeface="+mn-lt"/>
              </a:rPr>
              <a:t>“In sensemaking lessons, students </a:t>
            </a:r>
            <a:r>
              <a:rPr lang="en-US" b="1" i="0">
                <a:solidFill>
                  <a:schemeClr val="tx1"/>
                </a:solidFill>
                <a:effectLst/>
                <a:latin typeface="+mn-lt"/>
              </a:rPr>
              <a:t>experience</a:t>
            </a:r>
            <a:r>
              <a:rPr lang="en-US" b="0" i="0">
                <a:solidFill>
                  <a:schemeClr val="tx1"/>
                </a:solidFill>
                <a:effectLst/>
                <a:latin typeface="+mn-lt"/>
              </a:rPr>
              <a:t> a phenomenon together (firsthand or through video, images, graphs, maps, etc.) and share their </a:t>
            </a:r>
            <a:r>
              <a:rPr lang="en-US" b="1" i="0">
                <a:solidFill>
                  <a:schemeClr val="tx1"/>
                </a:solidFill>
                <a:effectLst/>
                <a:latin typeface="+mn-lt"/>
              </a:rPr>
              <a:t>observations</a:t>
            </a:r>
            <a:r>
              <a:rPr lang="en-US" b="0" i="0">
                <a:solidFill>
                  <a:schemeClr val="tx1"/>
                </a:solidFill>
                <a:effectLst/>
                <a:latin typeface="+mn-lt"/>
              </a:rPr>
              <a:t> and </a:t>
            </a:r>
            <a:r>
              <a:rPr lang="en-US" b="1" i="0">
                <a:solidFill>
                  <a:schemeClr val="tx1"/>
                </a:solidFill>
                <a:effectLst/>
                <a:latin typeface="+mn-lt"/>
              </a:rPr>
              <a:t>wonderings</a:t>
            </a:r>
            <a:r>
              <a:rPr lang="en-US" b="0" i="0">
                <a:solidFill>
                  <a:schemeClr val="tx1"/>
                </a:solidFill>
                <a:effectLst/>
                <a:latin typeface="+mn-lt"/>
              </a:rPr>
              <a:t> with the class. The focus of the lesson is </a:t>
            </a:r>
            <a:r>
              <a:rPr lang="en-US" b="1" i="0">
                <a:solidFill>
                  <a:schemeClr val="tx1"/>
                </a:solidFill>
                <a:effectLst/>
                <a:latin typeface="+mn-lt"/>
              </a:rPr>
              <a:t>pursuing</a:t>
            </a:r>
            <a:r>
              <a:rPr lang="en-US" b="0" i="0">
                <a:solidFill>
                  <a:schemeClr val="tx1"/>
                </a:solidFill>
                <a:effectLst/>
                <a:latin typeface="+mn-lt"/>
              </a:rPr>
              <a:t> an answer to a </a:t>
            </a:r>
            <a:r>
              <a:rPr lang="en-US" b="1" i="0">
                <a:solidFill>
                  <a:schemeClr val="tx1"/>
                </a:solidFill>
                <a:effectLst/>
                <a:latin typeface="+mn-lt"/>
              </a:rPr>
              <a:t>question </a:t>
            </a:r>
            <a:r>
              <a:rPr lang="en-US" b="1" i="1">
                <a:solidFill>
                  <a:schemeClr val="tx1"/>
                </a:solidFill>
                <a:effectLst/>
                <a:latin typeface="+mn-lt"/>
              </a:rPr>
              <a:t>students</a:t>
            </a:r>
            <a:r>
              <a:rPr lang="en-US" b="1" i="0">
                <a:solidFill>
                  <a:schemeClr val="tx1"/>
                </a:solidFill>
                <a:effectLst/>
                <a:latin typeface="+mn-lt"/>
              </a:rPr>
              <a:t> shared</a:t>
            </a:r>
            <a:r>
              <a:rPr lang="en-US" b="0" i="0">
                <a:solidFill>
                  <a:schemeClr val="tx1"/>
                </a:solidFill>
                <a:effectLst/>
                <a:latin typeface="+mn-lt"/>
              </a:rPr>
              <a:t>; the answer to which requires students to </a:t>
            </a:r>
            <a:r>
              <a:rPr lang="en-US" b="1" i="0">
                <a:solidFill>
                  <a:schemeClr val="tx1"/>
                </a:solidFill>
                <a:effectLst/>
                <a:latin typeface="+mn-lt"/>
              </a:rPr>
              <a:t>develop</a:t>
            </a:r>
            <a:r>
              <a:rPr lang="en-US" b="0" i="0">
                <a:solidFill>
                  <a:schemeClr val="tx1"/>
                </a:solidFill>
                <a:effectLst/>
                <a:latin typeface="+mn-lt"/>
              </a:rPr>
              <a:t> a targeted science idea needed to explain how or why the phenomenon occurred.”</a:t>
            </a:r>
          </a:p>
          <a:p>
            <a:pPr marL="3657600" lvl="8" indent="0">
              <a:buNone/>
            </a:pPr>
            <a:endParaRPr lang="en-US"/>
          </a:p>
        </p:txBody>
      </p:sp>
      <p:sp>
        <p:nvSpPr>
          <p:cNvPr id="8" name="TextBox 7">
            <a:extLst>
              <a:ext uri="{FF2B5EF4-FFF2-40B4-BE49-F238E27FC236}">
                <a16:creationId xmlns:a16="http://schemas.microsoft.com/office/drawing/2014/main" id="{C32F3EAB-8E80-07EA-A6DA-85FA817D9D68}"/>
              </a:ext>
              <a:ext uri="{C183D7F6-B498-43B3-948B-1728B52AA6E4}">
                <adec:decorative xmlns:adec="http://schemas.microsoft.com/office/drawing/2017/decorative" val="1"/>
              </a:ext>
            </a:extLst>
          </p:cNvPr>
          <p:cNvSpPr txBox="1"/>
          <p:nvPr/>
        </p:nvSpPr>
        <p:spPr>
          <a:xfrm>
            <a:off x="8405926" y="4519755"/>
            <a:ext cx="3384645" cy="707886"/>
          </a:xfrm>
          <a:prstGeom prst="rect">
            <a:avLst/>
          </a:prstGeom>
          <a:noFill/>
        </p:spPr>
        <p:txBody>
          <a:bodyPr wrap="square" rtlCol="0">
            <a:spAutoFit/>
          </a:bodyPr>
          <a:lstStyle/>
          <a:p>
            <a:pPr algn="ctr"/>
            <a:r>
              <a:rPr lang="en-US" sz="2000"/>
              <a:t>Four Critical Components of Sensemaking </a:t>
            </a:r>
          </a:p>
        </p:txBody>
      </p:sp>
      <p:pic>
        <p:nvPicPr>
          <p:cNvPr id="5" name="Content Placeholder 4" descr="This image shows that out of the 4 critical components of sensemaking, this slide is focusing on phenomena. ">
            <a:extLst>
              <a:ext uri="{FF2B5EF4-FFF2-40B4-BE49-F238E27FC236}">
                <a16:creationId xmlns:a16="http://schemas.microsoft.com/office/drawing/2014/main" id="{1D331D58-3BC6-F4AE-DBCD-92F42052FE6D}"/>
              </a:ext>
            </a:extLst>
          </p:cNvPr>
          <p:cNvPicPr>
            <a:picLocks noChangeAspect="1"/>
          </p:cNvPicPr>
          <p:nvPr/>
        </p:nvPicPr>
        <p:blipFill>
          <a:blip r:embed="rId3"/>
          <a:stretch>
            <a:fillRect/>
          </a:stretch>
        </p:blipFill>
        <p:spPr>
          <a:xfrm>
            <a:off x="8795220" y="1630359"/>
            <a:ext cx="2729981" cy="2839578"/>
          </a:xfrm>
          <a:prstGeom prst="rect">
            <a:avLst/>
          </a:prstGeom>
        </p:spPr>
      </p:pic>
      <p:sp>
        <p:nvSpPr>
          <p:cNvPr id="4" name="TextBox 3">
            <a:extLst>
              <a:ext uri="{FF2B5EF4-FFF2-40B4-BE49-F238E27FC236}">
                <a16:creationId xmlns:a16="http://schemas.microsoft.com/office/drawing/2014/main" id="{452C8C9F-3A6F-8080-A7C9-7E716CD8FBF9}"/>
              </a:ext>
            </a:extLst>
          </p:cNvPr>
          <p:cNvSpPr txBox="1"/>
          <p:nvPr/>
        </p:nvSpPr>
        <p:spPr>
          <a:xfrm>
            <a:off x="1161534" y="6053955"/>
            <a:ext cx="4133069" cy="535531"/>
          </a:xfrm>
          <a:prstGeom prst="rect">
            <a:avLst/>
          </a:prstGeom>
          <a:noFill/>
        </p:spPr>
        <p:txBody>
          <a:bodyPr wrap="square">
            <a:spAutoFit/>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chemeClr val="bg1"/>
                </a:solidFill>
                <a:effectLst/>
                <a:uLnTx/>
                <a:uFillTx/>
                <a:latin typeface="Arial"/>
                <a:ea typeface="+mn-ea"/>
                <a:cs typeface="Arial"/>
                <a:hlinkClick r:id="rId4">
                  <a:extLst>
                    <a:ext uri="{A12FA001-AC4F-418D-AE19-62706E023703}">
                      <ahyp:hlinkClr xmlns:ahyp="http://schemas.microsoft.com/office/drawing/2018/hyperlinkcolor" val="tx"/>
                    </a:ext>
                  </a:extLst>
                </a:hlinkClick>
              </a:rPr>
              <a:t>Sensemaking | NSTA</a:t>
            </a:r>
            <a:endParaRPr kumimoji="0" lang="en-US" sz="3200" b="0" i="0" u="none" strike="noStrike" kern="1200" cap="none" spc="0" normalizeH="0" baseline="0" noProof="0" dirty="0">
              <a:ln>
                <a:noFill/>
              </a:ln>
              <a:solidFill>
                <a:schemeClr val="bg1"/>
              </a:solidFill>
              <a:effectLst/>
              <a:uLnTx/>
              <a:uFillTx/>
              <a:latin typeface="Arial"/>
              <a:ea typeface="+mn-ea"/>
              <a:cs typeface="Arial"/>
            </a:endParaRPr>
          </a:p>
        </p:txBody>
      </p:sp>
    </p:spTree>
    <p:extLst>
      <p:ext uri="{BB962C8B-B14F-4D97-AF65-F5344CB8AC3E}">
        <p14:creationId xmlns:p14="http://schemas.microsoft.com/office/powerpoint/2010/main" val="106441740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EB77C-727E-1059-E42A-371D87A32218}"/>
              </a:ext>
            </a:extLst>
          </p:cNvPr>
          <p:cNvSpPr>
            <a:spLocks noGrp="1"/>
          </p:cNvSpPr>
          <p:nvPr>
            <p:ph type="title"/>
          </p:nvPr>
        </p:nvSpPr>
        <p:spPr/>
        <p:txBody>
          <a:bodyPr/>
          <a:lstStyle/>
          <a:p>
            <a:r>
              <a:rPr lang="en-US">
                <a:latin typeface="+mj-lt"/>
              </a:rPr>
              <a:t>Critical Component – Student Ideas</a:t>
            </a:r>
          </a:p>
        </p:txBody>
      </p:sp>
      <p:sp>
        <p:nvSpPr>
          <p:cNvPr id="3" name="Content Placeholder 2">
            <a:extLst>
              <a:ext uri="{FF2B5EF4-FFF2-40B4-BE49-F238E27FC236}">
                <a16:creationId xmlns:a16="http://schemas.microsoft.com/office/drawing/2014/main" id="{3D17C6BC-1446-85D9-D5F1-A493EAD4E9AE}"/>
              </a:ext>
            </a:extLst>
          </p:cNvPr>
          <p:cNvSpPr>
            <a:spLocks noGrp="1"/>
          </p:cNvSpPr>
          <p:nvPr>
            <p:ph idx="1"/>
          </p:nvPr>
        </p:nvSpPr>
        <p:spPr>
          <a:xfrm>
            <a:off x="838201" y="1825625"/>
            <a:ext cx="7671736" cy="3994407"/>
          </a:xfrm>
        </p:spPr>
        <p:txBody>
          <a:bodyPr vert="horz" lIns="91440" tIns="45720" rIns="91440" bIns="45720" rtlCol="0" anchor="t">
            <a:normAutofit/>
          </a:bodyPr>
          <a:lstStyle/>
          <a:p>
            <a:pPr marL="0" indent="0">
              <a:spcAft>
                <a:spcPts val="600"/>
              </a:spcAft>
              <a:buNone/>
            </a:pPr>
            <a:r>
              <a:rPr lang="en-US" sz="3200" dirty="0">
                <a:latin typeface="+mn-lt"/>
              </a:rPr>
              <a:t>“Students’ ideas–conveying their </a:t>
            </a:r>
            <a:r>
              <a:rPr lang="en-US" sz="3200" b="1" dirty="0">
                <a:latin typeface="+mn-lt"/>
              </a:rPr>
              <a:t>prior knowledge</a:t>
            </a:r>
            <a:r>
              <a:rPr lang="en-US" sz="3200" dirty="0">
                <a:latin typeface="+mn-lt"/>
              </a:rPr>
              <a:t>, experiences as  members of a family and other communities, interests and curiosities–can be </a:t>
            </a:r>
            <a:r>
              <a:rPr lang="en-US" sz="3200" b="1" dirty="0">
                <a:latin typeface="+mn-lt"/>
              </a:rPr>
              <a:t>leveraged</a:t>
            </a:r>
            <a:r>
              <a:rPr lang="en-US" sz="3200" dirty="0">
                <a:latin typeface="+mn-lt"/>
              </a:rPr>
              <a:t> to move the whole class’s learning forward.  Students are aware their </a:t>
            </a:r>
            <a:r>
              <a:rPr lang="en-US" sz="3200" b="1" dirty="0">
                <a:latin typeface="+mn-lt"/>
              </a:rPr>
              <a:t>ideas</a:t>
            </a:r>
            <a:r>
              <a:rPr lang="en-US" sz="3200" dirty="0">
                <a:latin typeface="+mn-lt"/>
              </a:rPr>
              <a:t> are </a:t>
            </a:r>
            <a:r>
              <a:rPr lang="en-US" sz="3200" b="1" dirty="0">
                <a:latin typeface="+mn-lt"/>
              </a:rPr>
              <a:t>valued</a:t>
            </a:r>
            <a:r>
              <a:rPr lang="en-US" sz="3200" dirty="0">
                <a:latin typeface="+mn-lt"/>
              </a:rPr>
              <a:t> and </a:t>
            </a:r>
            <a:r>
              <a:rPr lang="en-US" sz="3200" b="1" dirty="0">
                <a:latin typeface="+mn-lt"/>
              </a:rPr>
              <a:t>important</a:t>
            </a:r>
            <a:r>
              <a:rPr lang="en-US" sz="3200" dirty="0">
                <a:latin typeface="+mn-lt"/>
              </a:rPr>
              <a:t>.”</a:t>
            </a:r>
          </a:p>
        </p:txBody>
      </p:sp>
      <p:pic>
        <p:nvPicPr>
          <p:cNvPr id="5" name="Picture 4" descr="This image shows that out of the 4 critical components of sensemaking, this slide is focusing on student ideas.">
            <a:extLst>
              <a:ext uri="{FF2B5EF4-FFF2-40B4-BE49-F238E27FC236}">
                <a16:creationId xmlns:a16="http://schemas.microsoft.com/office/drawing/2014/main" id="{B515281B-7D0B-3F0A-CB7D-E9B420F69A81}"/>
              </a:ext>
            </a:extLst>
          </p:cNvPr>
          <p:cNvPicPr>
            <a:picLocks noChangeAspect="1"/>
          </p:cNvPicPr>
          <p:nvPr/>
        </p:nvPicPr>
        <p:blipFill>
          <a:blip r:embed="rId3"/>
          <a:stretch>
            <a:fillRect/>
          </a:stretch>
        </p:blipFill>
        <p:spPr>
          <a:xfrm>
            <a:off x="8700653" y="1825625"/>
            <a:ext cx="2847877" cy="2735004"/>
          </a:xfrm>
          <a:prstGeom prst="rect">
            <a:avLst/>
          </a:prstGeom>
        </p:spPr>
      </p:pic>
      <p:sp>
        <p:nvSpPr>
          <p:cNvPr id="6" name="TextBox 5">
            <a:extLst>
              <a:ext uri="{FF2B5EF4-FFF2-40B4-BE49-F238E27FC236}">
                <a16:creationId xmlns:a16="http://schemas.microsoft.com/office/drawing/2014/main" id="{23F673EA-9AF1-52A8-4EC0-847D64645ADF}"/>
              </a:ext>
            </a:extLst>
          </p:cNvPr>
          <p:cNvSpPr txBox="1"/>
          <p:nvPr/>
        </p:nvSpPr>
        <p:spPr>
          <a:xfrm>
            <a:off x="8936181" y="4572000"/>
            <a:ext cx="2612349" cy="923330"/>
          </a:xfrm>
          <a:prstGeom prst="rect">
            <a:avLst/>
          </a:prstGeom>
          <a:noFill/>
        </p:spPr>
        <p:txBody>
          <a:bodyPr wrap="square" rtlCol="0">
            <a:spAutoFit/>
          </a:bodyPr>
          <a:lstStyle/>
          <a:p>
            <a:pPr algn="ctr"/>
            <a:r>
              <a:rPr lang="en-US" sz="1800"/>
              <a:t>Four Critical Components of Sensemaking </a:t>
            </a:r>
          </a:p>
          <a:p>
            <a:pPr algn="ctr"/>
            <a:endParaRPr lang="en-US"/>
          </a:p>
        </p:txBody>
      </p:sp>
      <p:sp>
        <p:nvSpPr>
          <p:cNvPr id="8" name="TextBox 7">
            <a:extLst>
              <a:ext uri="{FF2B5EF4-FFF2-40B4-BE49-F238E27FC236}">
                <a16:creationId xmlns:a16="http://schemas.microsoft.com/office/drawing/2014/main" id="{DCAF5678-D414-2E49-9163-F888495F65E5}"/>
              </a:ext>
            </a:extLst>
          </p:cNvPr>
          <p:cNvSpPr txBox="1"/>
          <p:nvPr/>
        </p:nvSpPr>
        <p:spPr>
          <a:xfrm>
            <a:off x="1161534" y="6053955"/>
            <a:ext cx="4133069" cy="535531"/>
          </a:xfrm>
          <a:prstGeom prst="rect">
            <a:avLst/>
          </a:prstGeom>
          <a:noFill/>
        </p:spPr>
        <p:txBody>
          <a:bodyPr wrap="square">
            <a:spAutoFit/>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chemeClr val="bg1"/>
                </a:solidFill>
                <a:effectLst/>
                <a:uLnTx/>
                <a:uFillTx/>
                <a:latin typeface="Arial"/>
                <a:ea typeface="+mn-ea"/>
                <a:cs typeface="Arial"/>
                <a:hlinkClick r:id="rId4">
                  <a:extLst>
                    <a:ext uri="{A12FA001-AC4F-418D-AE19-62706E023703}">
                      <ahyp:hlinkClr xmlns:ahyp="http://schemas.microsoft.com/office/drawing/2018/hyperlinkcolor" val="tx"/>
                    </a:ext>
                  </a:extLst>
                </a:hlinkClick>
              </a:rPr>
              <a:t>Sensemaking | NSTA</a:t>
            </a:r>
            <a:endParaRPr kumimoji="0" lang="en-US" sz="3200" b="0" i="0" u="none" strike="noStrike" kern="1200" cap="none" spc="0" normalizeH="0" baseline="0" noProof="0" dirty="0">
              <a:ln>
                <a:noFill/>
              </a:ln>
              <a:solidFill>
                <a:schemeClr val="bg1"/>
              </a:solidFill>
              <a:effectLst/>
              <a:uLnTx/>
              <a:uFillTx/>
              <a:latin typeface="Arial"/>
              <a:ea typeface="+mn-ea"/>
              <a:cs typeface="Arial"/>
            </a:endParaRPr>
          </a:p>
        </p:txBody>
      </p:sp>
    </p:spTree>
    <p:extLst>
      <p:ext uri="{BB962C8B-B14F-4D97-AF65-F5344CB8AC3E}">
        <p14:creationId xmlns:p14="http://schemas.microsoft.com/office/powerpoint/2010/main" val="28947514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EB77C-727E-1059-E42A-371D87A32218}"/>
              </a:ext>
            </a:extLst>
          </p:cNvPr>
          <p:cNvSpPr>
            <a:spLocks noGrp="1"/>
          </p:cNvSpPr>
          <p:nvPr>
            <p:ph type="title"/>
          </p:nvPr>
        </p:nvSpPr>
        <p:spPr/>
        <p:txBody>
          <a:bodyPr/>
          <a:lstStyle/>
          <a:p>
            <a:r>
              <a:rPr lang="en-US">
                <a:latin typeface="Franklin Gothic Medium"/>
              </a:rPr>
              <a:t>Critical Component–Practices</a:t>
            </a:r>
          </a:p>
        </p:txBody>
      </p:sp>
      <p:sp>
        <p:nvSpPr>
          <p:cNvPr id="3" name="Content Placeholder 2">
            <a:extLst>
              <a:ext uri="{FF2B5EF4-FFF2-40B4-BE49-F238E27FC236}">
                <a16:creationId xmlns:a16="http://schemas.microsoft.com/office/drawing/2014/main" id="{3D17C6BC-1446-85D9-D5F1-A493EAD4E9AE}"/>
              </a:ext>
            </a:extLst>
          </p:cNvPr>
          <p:cNvSpPr>
            <a:spLocks noGrp="1"/>
          </p:cNvSpPr>
          <p:nvPr>
            <p:ph idx="1"/>
          </p:nvPr>
        </p:nvSpPr>
        <p:spPr>
          <a:xfrm>
            <a:off x="838201" y="1825625"/>
            <a:ext cx="7671736" cy="3829740"/>
          </a:xfrm>
        </p:spPr>
        <p:txBody>
          <a:bodyPr vert="horz" lIns="91440" tIns="45720" rIns="91440" bIns="45720" rtlCol="0" anchor="t">
            <a:normAutofit/>
          </a:bodyPr>
          <a:lstStyle/>
          <a:p>
            <a:pPr marL="0" indent="0">
              <a:buNone/>
            </a:pPr>
            <a:r>
              <a:rPr lang="en-US" sz="3200">
                <a:solidFill>
                  <a:srgbClr val="4A4A4A"/>
                </a:solidFill>
                <a:highlight>
                  <a:srgbClr val="FFFFFF"/>
                </a:highlight>
                <a:latin typeface="+mn-lt"/>
              </a:rPr>
              <a:t>“</a:t>
            </a:r>
            <a:r>
              <a:rPr lang="en-US" sz="3200" b="0" i="0">
                <a:solidFill>
                  <a:srgbClr val="4A4A4A"/>
                </a:solidFill>
                <a:effectLst/>
                <a:highlight>
                  <a:srgbClr val="FFFFFF"/>
                </a:highlight>
                <a:latin typeface="+mn-lt"/>
              </a:rPr>
              <a:t>Sensemaking lessons </a:t>
            </a:r>
            <a:r>
              <a:rPr lang="en-US" sz="3200" b="1" i="0">
                <a:solidFill>
                  <a:srgbClr val="4A4A4A"/>
                </a:solidFill>
                <a:effectLst/>
                <a:highlight>
                  <a:srgbClr val="FFFFFF"/>
                </a:highlight>
                <a:latin typeface="+mn-lt"/>
              </a:rPr>
              <a:t>require</a:t>
            </a:r>
            <a:r>
              <a:rPr lang="en-US" sz="3200" b="0" i="0">
                <a:solidFill>
                  <a:srgbClr val="4A4A4A"/>
                </a:solidFill>
                <a:effectLst/>
                <a:highlight>
                  <a:srgbClr val="FFFFFF"/>
                </a:highlight>
                <a:latin typeface="+mn-lt"/>
              </a:rPr>
              <a:t> students to engage in </a:t>
            </a:r>
            <a:r>
              <a:rPr lang="en-US" sz="3200" b="1" i="1">
                <a:solidFill>
                  <a:srgbClr val="4A4A4A"/>
                </a:solidFill>
                <a:effectLst/>
                <a:highlight>
                  <a:srgbClr val="FFFFFF"/>
                </a:highlight>
                <a:latin typeface="+mn-lt"/>
              </a:rPr>
              <a:t>elements</a:t>
            </a:r>
            <a:r>
              <a:rPr lang="en-US" sz="3200" b="0" i="1">
                <a:solidFill>
                  <a:srgbClr val="4A4A4A"/>
                </a:solidFill>
                <a:effectLst/>
                <a:highlight>
                  <a:srgbClr val="FFFFFF"/>
                </a:highlight>
                <a:latin typeface="+mn-lt"/>
              </a:rPr>
              <a:t> </a:t>
            </a:r>
            <a:r>
              <a:rPr lang="en-US" sz="3200" b="0" i="0">
                <a:solidFill>
                  <a:srgbClr val="4A4A4A"/>
                </a:solidFill>
                <a:effectLst/>
                <a:highlight>
                  <a:srgbClr val="FFFFFF"/>
                </a:highlight>
                <a:latin typeface="+mn-lt"/>
              </a:rPr>
              <a:t>of science and engineering practices (discrete pieces of knowledge and skills that make up the practice and are </a:t>
            </a:r>
            <a:r>
              <a:rPr lang="en-US" sz="3200" b="1" i="0">
                <a:solidFill>
                  <a:srgbClr val="4A4A4A"/>
                </a:solidFill>
                <a:effectLst/>
                <a:highlight>
                  <a:srgbClr val="FFFFFF"/>
                </a:highlight>
                <a:latin typeface="+mn-lt"/>
              </a:rPr>
              <a:t>grade-band </a:t>
            </a:r>
            <a:r>
              <a:rPr lang="en-US" sz="3200" b="0" i="0">
                <a:solidFill>
                  <a:srgbClr val="4A4A4A"/>
                </a:solidFill>
                <a:effectLst/>
                <a:highlight>
                  <a:srgbClr val="FFFFFF"/>
                </a:highlight>
                <a:latin typeface="+mn-lt"/>
              </a:rPr>
              <a:t>specific) to make sense of the science ideas needed to explain the </a:t>
            </a:r>
            <a:r>
              <a:rPr lang="en-US" sz="3200" b="0" i="1">
                <a:solidFill>
                  <a:srgbClr val="4A4A4A"/>
                </a:solidFill>
                <a:effectLst/>
                <a:highlight>
                  <a:srgbClr val="FFFFFF"/>
                </a:highlight>
                <a:latin typeface="+mn-lt"/>
              </a:rPr>
              <a:t>how </a:t>
            </a:r>
            <a:r>
              <a:rPr lang="en-US" sz="3200" b="0" i="0">
                <a:solidFill>
                  <a:srgbClr val="4A4A4A"/>
                </a:solidFill>
                <a:effectLst/>
                <a:highlight>
                  <a:srgbClr val="FFFFFF"/>
                </a:highlight>
                <a:latin typeface="+mn-lt"/>
              </a:rPr>
              <a:t>or </a:t>
            </a:r>
            <a:r>
              <a:rPr lang="en-US" sz="3200" b="0" i="1">
                <a:solidFill>
                  <a:srgbClr val="4A4A4A"/>
                </a:solidFill>
                <a:effectLst/>
                <a:highlight>
                  <a:srgbClr val="FFFFFF"/>
                </a:highlight>
                <a:latin typeface="+mn-lt"/>
              </a:rPr>
              <a:t>why </a:t>
            </a:r>
            <a:r>
              <a:rPr lang="en-US" sz="3200" b="0" i="0">
                <a:solidFill>
                  <a:srgbClr val="4A4A4A"/>
                </a:solidFill>
                <a:effectLst/>
                <a:highlight>
                  <a:srgbClr val="FFFFFF"/>
                </a:highlight>
                <a:latin typeface="+mn-lt"/>
              </a:rPr>
              <a:t>of the phenomenon.”</a:t>
            </a:r>
            <a:endParaRPr lang="en-US" sz="3200">
              <a:latin typeface="+mn-lt"/>
            </a:endParaRPr>
          </a:p>
        </p:txBody>
      </p:sp>
      <p:sp>
        <p:nvSpPr>
          <p:cNvPr id="6" name="TextBox 5">
            <a:extLst>
              <a:ext uri="{FF2B5EF4-FFF2-40B4-BE49-F238E27FC236}">
                <a16:creationId xmlns:a16="http://schemas.microsoft.com/office/drawing/2014/main" id="{23F673EA-9AF1-52A8-4EC0-847D64645ADF}"/>
              </a:ext>
              <a:ext uri="{C183D7F6-B498-43B3-948B-1728B52AA6E4}">
                <adec:decorative xmlns:adec="http://schemas.microsoft.com/office/drawing/2017/decorative" val="1"/>
              </a:ext>
            </a:extLst>
          </p:cNvPr>
          <p:cNvSpPr txBox="1"/>
          <p:nvPr/>
        </p:nvSpPr>
        <p:spPr>
          <a:xfrm>
            <a:off x="8936181" y="4572000"/>
            <a:ext cx="2612349" cy="923330"/>
          </a:xfrm>
          <a:prstGeom prst="rect">
            <a:avLst/>
          </a:prstGeom>
          <a:noFill/>
        </p:spPr>
        <p:txBody>
          <a:bodyPr wrap="square" rtlCol="0">
            <a:spAutoFit/>
          </a:bodyPr>
          <a:lstStyle/>
          <a:p>
            <a:pPr algn="ctr"/>
            <a:r>
              <a:rPr lang="en-US" sz="1800"/>
              <a:t>Four Critical Components of Sensemaking </a:t>
            </a:r>
          </a:p>
          <a:p>
            <a:pPr algn="ctr"/>
            <a:endParaRPr lang="en-US"/>
          </a:p>
        </p:txBody>
      </p:sp>
      <p:pic>
        <p:nvPicPr>
          <p:cNvPr id="7" name="Picture 6" descr="This image shows that out of the 4 critical components of sensemaking, this slide is focusing on practices. ">
            <a:extLst>
              <a:ext uri="{FF2B5EF4-FFF2-40B4-BE49-F238E27FC236}">
                <a16:creationId xmlns:a16="http://schemas.microsoft.com/office/drawing/2014/main" id="{64328CF3-5688-626D-EA3E-80770A78ADDE}"/>
              </a:ext>
            </a:extLst>
          </p:cNvPr>
          <p:cNvPicPr>
            <a:picLocks noChangeAspect="1"/>
          </p:cNvPicPr>
          <p:nvPr/>
        </p:nvPicPr>
        <p:blipFill>
          <a:blip r:embed="rId3"/>
          <a:stretch>
            <a:fillRect/>
          </a:stretch>
        </p:blipFill>
        <p:spPr>
          <a:xfrm>
            <a:off x="9000187" y="1999676"/>
            <a:ext cx="2484335" cy="2263336"/>
          </a:xfrm>
          <a:prstGeom prst="rect">
            <a:avLst/>
          </a:prstGeom>
        </p:spPr>
      </p:pic>
      <p:sp>
        <p:nvSpPr>
          <p:cNvPr id="4" name="TextBox 3">
            <a:extLst>
              <a:ext uri="{FF2B5EF4-FFF2-40B4-BE49-F238E27FC236}">
                <a16:creationId xmlns:a16="http://schemas.microsoft.com/office/drawing/2014/main" id="{0802F4DE-335E-42B7-DF34-32F948CAA24B}"/>
              </a:ext>
            </a:extLst>
          </p:cNvPr>
          <p:cNvSpPr txBox="1"/>
          <p:nvPr/>
        </p:nvSpPr>
        <p:spPr>
          <a:xfrm>
            <a:off x="1161534" y="6053955"/>
            <a:ext cx="4133069" cy="535531"/>
          </a:xfrm>
          <a:prstGeom prst="rect">
            <a:avLst/>
          </a:prstGeom>
          <a:noFill/>
        </p:spPr>
        <p:txBody>
          <a:bodyPr wrap="square">
            <a:spAutoFit/>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chemeClr val="bg1"/>
                </a:solidFill>
                <a:effectLst/>
                <a:uLnTx/>
                <a:uFillTx/>
                <a:latin typeface="Arial"/>
                <a:ea typeface="+mn-ea"/>
                <a:cs typeface="Arial"/>
                <a:hlinkClick r:id="rId4">
                  <a:extLst>
                    <a:ext uri="{A12FA001-AC4F-418D-AE19-62706E023703}">
                      <ahyp:hlinkClr xmlns:ahyp="http://schemas.microsoft.com/office/drawing/2018/hyperlinkcolor" val="tx"/>
                    </a:ext>
                  </a:extLst>
                </a:hlinkClick>
              </a:rPr>
              <a:t>Sensemaking | NSTA</a:t>
            </a:r>
            <a:endParaRPr kumimoji="0" lang="en-US" sz="3200" b="0" i="0" u="none" strike="noStrike" kern="1200" cap="none" spc="0" normalizeH="0" baseline="0" noProof="0" dirty="0">
              <a:ln>
                <a:noFill/>
              </a:ln>
              <a:solidFill>
                <a:schemeClr val="bg1"/>
              </a:solidFill>
              <a:effectLst/>
              <a:uLnTx/>
              <a:uFillTx/>
              <a:latin typeface="Arial"/>
              <a:ea typeface="+mn-ea"/>
              <a:cs typeface="Arial"/>
            </a:endParaRPr>
          </a:p>
        </p:txBody>
      </p:sp>
    </p:spTree>
    <p:extLst>
      <p:ext uri="{BB962C8B-B14F-4D97-AF65-F5344CB8AC3E}">
        <p14:creationId xmlns:p14="http://schemas.microsoft.com/office/powerpoint/2010/main" val="346478295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EB77C-727E-1059-E42A-371D87A32218}"/>
              </a:ext>
            </a:extLst>
          </p:cNvPr>
          <p:cNvSpPr>
            <a:spLocks noGrp="1"/>
          </p:cNvSpPr>
          <p:nvPr>
            <p:ph type="title"/>
          </p:nvPr>
        </p:nvSpPr>
        <p:spPr/>
        <p:txBody>
          <a:bodyPr/>
          <a:lstStyle/>
          <a:p>
            <a:r>
              <a:rPr lang="en-US">
                <a:latin typeface="+mj-lt"/>
              </a:rPr>
              <a:t>Critical Component–Science Ideas</a:t>
            </a:r>
          </a:p>
        </p:txBody>
      </p:sp>
      <p:sp>
        <p:nvSpPr>
          <p:cNvPr id="3" name="Content Placeholder 2">
            <a:extLst>
              <a:ext uri="{FF2B5EF4-FFF2-40B4-BE49-F238E27FC236}">
                <a16:creationId xmlns:a16="http://schemas.microsoft.com/office/drawing/2014/main" id="{3D17C6BC-1446-85D9-D5F1-A493EAD4E9AE}"/>
              </a:ext>
            </a:extLst>
          </p:cNvPr>
          <p:cNvSpPr>
            <a:spLocks noGrp="1"/>
          </p:cNvSpPr>
          <p:nvPr>
            <p:ph idx="1"/>
          </p:nvPr>
        </p:nvSpPr>
        <p:spPr>
          <a:xfrm>
            <a:off x="737960" y="1690688"/>
            <a:ext cx="7948840" cy="3717235"/>
          </a:xfrm>
        </p:spPr>
        <p:txBody>
          <a:bodyPr>
            <a:normAutofit/>
          </a:bodyPr>
          <a:lstStyle/>
          <a:p>
            <a:pPr marL="0" indent="0" algn="l">
              <a:buNone/>
            </a:pPr>
            <a:r>
              <a:rPr lang="en-US" sz="3200" i="1">
                <a:solidFill>
                  <a:srgbClr val="4A4A4A"/>
                </a:solidFill>
                <a:highlight>
                  <a:srgbClr val="FFFFFF"/>
                </a:highlight>
                <a:latin typeface="+mn-lt"/>
              </a:rPr>
              <a:t> “</a:t>
            </a:r>
            <a:r>
              <a:rPr lang="en-US" sz="3200" b="0" i="0">
                <a:solidFill>
                  <a:srgbClr val="4A4A4A"/>
                </a:solidFill>
                <a:effectLst/>
                <a:highlight>
                  <a:srgbClr val="FFFFFF"/>
                </a:highlight>
                <a:latin typeface="+mn-lt"/>
              </a:rPr>
              <a:t>Pursuing a </a:t>
            </a:r>
            <a:r>
              <a:rPr lang="en-US" sz="3200" b="1" i="0">
                <a:solidFill>
                  <a:srgbClr val="4A4A4A"/>
                </a:solidFill>
                <a:effectLst/>
                <a:highlight>
                  <a:srgbClr val="FFFFFF"/>
                </a:highlight>
                <a:latin typeface="+mn-lt"/>
              </a:rPr>
              <a:t>question</a:t>
            </a:r>
            <a:r>
              <a:rPr lang="en-US" sz="3200" b="0" i="0">
                <a:solidFill>
                  <a:srgbClr val="4A4A4A"/>
                </a:solidFill>
                <a:effectLst/>
                <a:highlight>
                  <a:srgbClr val="FFFFFF"/>
                </a:highlight>
                <a:latin typeface="+mn-lt"/>
              </a:rPr>
              <a:t> students raise about a phenomenon they have </a:t>
            </a:r>
            <a:r>
              <a:rPr lang="en-US" sz="3200" b="1" i="0">
                <a:solidFill>
                  <a:srgbClr val="4A4A4A"/>
                </a:solidFill>
                <a:effectLst/>
                <a:highlight>
                  <a:srgbClr val="FFFFFF"/>
                </a:highlight>
                <a:latin typeface="+mn-lt"/>
              </a:rPr>
              <a:t>experienced</a:t>
            </a:r>
            <a:r>
              <a:rPr lang="en-US" sz="3200" b="0" i="0">
                <a:solidFill>
                  <a:srgbClr val="4A4A4A"/>
                </a:solidFill>
                <a:effectLst/>
                <a:highlight>
                  <a:srgbClr val="FFFFFF"/>
                </a:highlight>
                <a:latin typeface="+mn-lt"/>
              </a:rPr>
              <a:t> together; students </a:t>
            </a:r>
            <a:r>
              <a:rPr lang="en-US" sz="3200" b="1" i="0">
                <a:solidFill>
                  <a:srgbClr val="4A4A4A"/>
                </a:solidFill>
                <a:effectLst/>
                <a:highlight>
                  <a:srgbClr val="FFFFFF"/>
                </a:highlight>
                <a:latin typeface="+mn-lt"/>
              </a:rPr>
              <a:t>engage</a:t>
            </a:r>
            <a:r>
              <a:rPr lang="en-US" sz="3200" b="0" i="0">
                <a:solidFill>
                  <a:srgbClr val="4A4A4A"/>
                </a:solidFill>
                <a:effectLst/>
                <a:highlight>
                  <a:srgbClr val="FFFFFF"/>
                </a:highlight>
                <a:latin typeface="+mn-lt"/>
              </a:rPr>
              <a:t> in science and engineering practices to </a:t>
            </a:r>
            <a:r>
              <a:rPr lang="en-US" sz="3200" b="1" i="0">
                <a:solidFill>
                  <a:srgbClr val="4A4A4A"/>
                </a:solidFill>
                <a:effectLst/>
                <a:highlight>
                  <a:srgbClr val="FFFFFF"/>
                </a:highlight>
                <a:latin typeface="+mn-lt"/>
              </a:rPr>
              <a:t>make sense </a:t>
            </a:r>
            <a:r>
              <a:rPr lang="en-US" sz="3200" b="0" i="0">
                <a:solidFill>
                  <a:srgbClr val="4A4A4A"/>
                </a:solidFill>
                <a:effectLst/>
                <a:highlight>
                  <a:srgbClr val="FFFFFF"/>
                </a:highlight>
                <a:latin typeface="+mn-lt"/>
              </a:rPr>
              <a:t>of targeted science ideas they need to </a:t>
            </a:r>
            <a:r>
              <a:rPr lang="en-US" sz="3200" b="1" i="0">
                <a:solidFill>
                  <a:srgbClr val="4A4A4A"/>
                </a:solidFill>
                <a:effectLst/>
                <a:highlight>
                  <a:srgbClr val="FFFFFF"/>
                </a:highlight>
                <a:latin typeface="+mn-lt"/>
              </a:rPr>
              <a:t>explain </a:t>
            </a:r>
            <a:r>
              <a:rPr lang="en-US" sz="3200" b="1" i="1">
                <a:solidFill>
                  <a:srgbClr val="4A4A4A"/>
                </a:solidFill>
                <a:effectLst/>
                <a:highlight>
                  <a:srgbClr val="FFFFFF"/>
                </a:highlight>
                <a:latin typeface="+mn-lt"/>
              </a:rPr>
              <a:t>how </a:t>
            </a:r>
            <a:r>
              <a:rPr lang="en-US" sz="3200" b="1" i="0">
                <a:solidFill>
                  <a:srgbClr val="4A4A4A"/>
                </a:solidFill>
                <a:effectLst/>
                <a:highlight>
                  <a:srgbClr val="FFFFFF"/>
                </a:highlight>
                <a:latin typeface="+mn-lt"/>
              </a:rPr>
              <a:t>or </a:t>
            </a:r>
            <a:r>
              <a:rPr lang="en-US" sz="3200" b="1" i="1">
                <a:solidFill>
                  <a:srgbClr val="4A4A4A"/>
                </a:solidFill>
                <a:effectLst/>
                <a:highlight>
                  <a:srgbClr val="FFFFFF"/>
                </a:highlight>
                <a:latin typeface="+mn-lt"/>
              </a:rPr>
              <a:t>why </a:t>
            </a:r>
            <a:r>
              <a:rPr lang="en-US" sz="3200" b="0" i="0">
                <a:solidFill>
                  <a:srgbClr val="4A4A4A"/>
                </a:solidFill>
                <a:effectLst/>
                <a:highlight>
                  <a:srgbClr val="FFFFFF"/>
                </a:highlight>
                <a:latin typeface="+mn-lt"/>
              </a:rPr>
              <a:t>the phenomenon occurs.”</a:t>
            </a:r>
          </a:p>
        </p:txBody>
      </p:sp>
      <p:sp>
        <p:nvSpPr>
          <p:cNvPr id="6" name="TextBox 5">
            <a:extLst>
              <a:ext uri="{FF2B5EF4-FFF2-40B4-BE49-F238E27FC236}">
                <a16:creationId xmlns:a16="http://schemas.microsoft.com/office/drawing/2014/main" id="{23F673EA-9AF1-52A8-4EC0-847D64645ADF}"/>
              </a:ext>
              <a:ext uri="{C183D7F6-B498-43B3-948B-1728B52AA6E4}">
                <adec:decorative xmlns:adec="http://schemas.microsoft.com/office/drawing/2017/decorative" val="1"/>
              </a:ext>
            </a:extLst>
          </p:cNvPr>
          <p:cNvSpPr txBox="1"/>
          <p:nvPr/>
        </p:nvSpPr>
        <p:spPr>
          <a:xfrm>
            <a:off x="8936181" y="4572000"/>
            <a:ext cx="2612349" cy="923330"/>
          </a:xfrm>
          <a:prstGeom prst="rect">
            <a:avLst/>
          </a:prstGeom>
          <a:noFill/>
        </p:spPr>
        <p:txBody>
          <a:bodyPr wrap="square" rtlCol="0">
            <a:spAutoFit/>
          </a:bodyPr>
          <a:lstStyle/>
          <a:p>
            <a:pPr algn="ctr"/>
            <a:r>
              <a:rPr lang="en-US" sz="1800"/>
              <a:t>Four Critical Components of Sensemaking </a:t>
            </a:r>
          </a:p>
          <a:p>
            <a:pPr algn="ctr"/>
            <a:endParaRPr lang="en-US"/>
          </a:p>
        </p:txBody>
      </p:sp>
      <p:pic>
        <p:nvPicPr>
          <p:cNvPr id="7" name="Picture 6">
            <a:extLst>
              <a:ext uri="{FF2B5EF4-FFF2-40B4-BE49-F238E27FC236}">
                <a16:creationId xmlns:a16="http://schemas.microsoft.com/office/drawing/2014/main" id="{9ECCFFC5-BA65-D326-6C4F-9A7B03266D9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030670" y="1976814"/>
            <a:ext cx="2423370" cy="2309060"/>
          </a:xfrm>
          <a:prstGeom prst="rect">
            <a:avLst/>
          </a:prstGeom>
        </p:spPr>
      </p:pic>
      <p:sp>
        <p:nvSpPr>
          <p:cNvPr id="4" name="TextBox 3">
            <a:extLst>
              <a:ext uri="{FF2B5EF4-FFF2-40B4-BE49-F238E27FC236}">
                <a16:creationId xmlns:a16="http://schemas.microsoft.com/office/drawing/2014/main" id="{5640A048-D815-0D04-5873-C770476E41A7}"/>
              </a:ext>
              <a:ext uri="{C183D7F6-B498-43B3-948B-1728B52AA6E4}">
                <adec:decorative xmlns:adec="http://schemas.microsoft.com/office/drawing/2017/decorative" val="1"/>
              </a:ext>
            </a:extLst>
          </p:cNvPr>
          <p:cNvSpPr txBox="1"/>
          <p:nvPr/>
        </p:nvSpPr>
        <p:spPr>
          <a:xfrm>
            <a:off x="1161534" y="6053955"/>
            <a:ext cx="4133069" cy="535531"/>
          </a:xfrm>
          <a:prstGeom prst="rect">
            <a:avLst/>
          </a:prstGeom>
          <a:noFill/>
        </p:spPr>
        <p:txBody>
          <a:bodyPr wrap="square">
            <a:spAutoFit/>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chemeClr val="bg1"/>
                </a:solidFill>
                <a:effectLst/>
                <a:uLnTx/>
                <a:uFillTx/>
                <a:latin typeface="Arial"/>
                <a:ea typeface="+mn-ea"/>
                <a:cs typeface="Arial"/>
                <a:hlinkClick r:id="rId4">
                  <a:extLst>
                    <a:ext uri="{A12FA001-AC4F-418D-AE19-62706E023703}">
                      <ahyp:hlinkClr xmlns:ahyp="http://schemas.microsoft.com/office/drawing/2018/hyperlinkcolor" val="tx"/>
                    </a:ext>
                  </a:extLst>
                </a:hlinkClick>
              </a:rPr>
              <a:t>Sensemaking | NSTA</a:t>
            </a:r>
            <a:endParaRPr kumimoji="0" lang="en-US" sz="3200" b="0" i="0" u="none" strike="noStrike" kern="1200" cap="none" spc="0" normalizeH="0" baseline="0" noProof="0" dirty="0">
              <a:ln>
                <a:noFill/>
              </a:ln>
              <a:solidFill>
                <a:schemeClr val="bg1"/>
              </a:solidFill>
              <a:effectLst/>
              <a:uLnTx/>
              <a:uFillTx/>
              <a:latin typeface="Arial"/>
              <a:ea typeface="+mn-ea"/>
              <a:cs typeface="Arial"/>
            </a:endParaRPr>
          </a:p>
        </p:txBody>
      </p:sp>
    </p:spTree>
    <p:extLst>
      <p:ext uri="{BB962C8B-B14F-4D97-AF65-F5344CB8AC3E}">
        <p14:creationId xmlns:p14="http://schemas.microsoft.com/office/powerpoint/2010/main" val="19035851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93AFA-8354-2AA2-F242-3C1EFE5CF5B3}"/>
              </a:ext>
            </a:extLst>
          </p:cNvPr>
          <p:cNvSpPr>
            <a:spLocks noGrp="1"/>
          </p:cNvSpPr>
          <p:nvPr>
            <p:ph type="title"/>
          </p:nvPr>
        </p:nvSpPr>
        <p:spPr>
          <a:xfrm>
            <a:off x="750651" y="8732"/>
            <a:ext cx="10515600" cy="1325563"/>
          </a:xfrm>
        </p:spPr>
        <p:txBody>
          <a:bodyPr/>
          <a:lstStyle/>
          <a:p>
            <a:r>
              <a:rPr lang="en-US">
                <a:latin typeface="+mj-lt"/>
              </a:rPr>
              <a:t>Less Like…More Like (2)…</a:t>
            </a:r>
          </a:p>
        </p:txBody>
      </p:sp>
      <p:graphicFrame>
        <p:nvGraphicFramePr>
          <p:cNvPr id="8" name="Table 7">
            <a:extLst>
              <a:ext uri="{FF2B5EF4-FFF2-40B4-BE49-F238E27FC236}">
                <a16:creationId xmlns:a16="http://schemas.microsoft.com/office/drawing/2014/main" id="{5D5004C2-69E8-9707-2D3A-E489E0D79FDB}"/>
              </a:ext>
            </a:extLst>
          </p:cNvPr>
          <p:cNvGraphicFramePr>
            <a:graphicFrameLocks noGrp="1"/>
          </p:cNvGraphicFramePr>
          <p:nvPr>
            <p:extLst>
              <p:ext uri="{D42A27DB-BD31-4B8C-83A1-F6EECF244321}">
                <p14:modId xmlns:p14="http://schemas.microsoft.com/office/powerpoint/2010/main" val="354127113"/>
              </p:ext>
            </p:extLst>
          </p:nvPr>
        </p:nvGraphicFramePr>
        <p:xfrm>
          <a:off x="750651" y="1456075"/>
          <a:ext cx="10922540" cy="4179855"/>
        </p:xfrm>
        <a:graphic>
          <a:graphicData uri="http://schemas.openxmlformats.org/drawingml/2006/table">
            <a:tbl>
              <a:tblPr firstRow="1" bandRow="1">
                <a:tableStyleId>{5940675A-B579-460E-94D1-54222C63F5DA}</a:tableStyleId>
              </a:tblPr>
              <a:tblGrid>
                <a:gridCol w="5461270">
                  <a:extLst>
                    <a:ext uri="{9D8B030D-6E8A-4147-A177-3AD203B41FA5}">
                      <a16:colId xmlns:a16="http://schemas.microsoft.com/office/drawing/2014/main" val="1030803782"/>
                    </a:ext>
                  </a:extLst>
                </a:gridCol>
                <a:gridCol w="5461270">
                  <a:extLst>
                    <a:ext uri="{9D8B030D-6E8A-4147-A177-3AD203B41FA5}">
                      <a16:colId xmlns:a16="http://schemas.microsoft.com/office/drawing/2014/main" val="1080867701"/>
                    </a:ext>
                  </a:extLst>
                </a:gridCol>
              </a:tblGrid>
              <a:tr h="415540">
                <a:tc>
                  <a:txBody>
                    <a:bodyPr/>
                    <a:lstStyle/>
                    <a:p>
                      <a:pPr algn="ctr"/>
                      <a:r>
                        <a:rPr lang="en-US" sz="2200" b="1"/>
                        <a:t>Less Like…</a:t>
                      </a:r>
                    </a:p>
                  </a:txBody>
                  <a:tcPr>
                    <a:solidFill>
                      <a:schemeClr val="bg2"/>
                    </a:solidFill>
                  </a:tcPr>
                </a:tc>
                <a:tc>
                  <a:txBody>
                    <a:bodyPr/>
                    <a:lstStyle/>
                    <a:p>
                      <a:pPr algn="ctr"/>
                      <a:r>
                        <a:rPr lang="en-US" sz="2200" b="1"/>
                        <a:t>More Like…</a:t>
                      </a:r>
                    </a:p>
                  </a:txBody>
                  <a:tcPr>
                    <a:solidFill>
                      <a:schemeClr val="bg2"/>
                    </a:solidFill>
                  </a:tcPr>
                </a:tc>
                <a:extLst>
                  <a:ext uri="{0D108BD9-81ED-4DB2-BD59-A6C34878D82A}">
                    <a16:rowId xmlns:a16="http://schemas.microsoft.com/office/drawing/2014/main" val="2247431638"/>
                  </a:ext>
                </a:extLst>
              </a:tr>
              <a:tr h="1157575">
                <a:tc>
                  <a:txBody>
                    <a:bodyPr/>
                    <a:lstStyle/>
                    <a:p>
                      <a:pPr algn="l"/>
                      <a:r>
                        <a:rPr lang="en-US" b="1" u="sng"/>
                        <a:t>Learning is only </a:t>
                      </a:r>
                      <a:r>
                        <a:rPr lang="en-US" b="1" i="1" u="sng"/>
                        <a:t>related</a:t>
                      </a:r>
                      <a:r>
                        <a:rPr lang="en-US" b="1" u="sng"/>
                        <a:t> to phenomena. </a:t>
                      </a:r>
                    </a:p>
                    <a:p>
                      <a:r>
                        <a:rPr lang="en-US"/>
                        <a:t>The expected learning in the three dimensions is only loosely connected to the phenomenon or problem </a:t>
                      </a:r>
                    </a:p>
                  </a:txBody>
                  <a:tcPr/>
                </a:tc>
                <a:tc>
                  <a:txBody>
                    <a:bodyPr/>
                    <a:lstStyle/>
                    <a:p>
                      <a:r>
                        <a:rPr lang="en-US" b="1" u="sng"/>
                        <a:t>Learning </a:t>
                      </a:r>
                      <a:r>
                        <a:rPr lang="en-US" b="1" i="1" u="sng"/>
                        <a:t>explains</a:t>
                      </a:r>
                      <a:r>
                        <a:rPr lang="en-US" b="1" u="sng"/>
                        <a:t> phenomena. </a:t>
                      </a:r>
                    </a:p>
                    <a:p>
                      <a:r>
                        <a:rPr lang="en-US" b="0" u="none"/>
                        <a:t>The three dimensions work together to help students explain a phenomenon and/or design solutions to a problem. </a:t>
                      </a:r>
                    </a:p>
                  </a:txBody>
                  <a:tcPr/>
                </a:tc>
                <a:extLst>
                  <a:ext uri="{0D108BD9-81ED-4DB2-BD59-A6C34878D82A}">
                    <a16:rowId xmlns:a16="http://schemas.microsoft.com/office/drawing/2014/main" val="1830323362"/>
                  </a:ext>
                </a:extLst>
              </a:tr>
              <a:tr h="1157575">
                <a:tc>
                  <a:txBody>
                    <a:bodyPr/>
                    <a:lstStyle/>
                    <a:p>
                      <a:pPr algn="l"/>
                      <a:r>
                        <a:rPr lang="en-US" b="1" u="sng"/>
                        <a:t>Learning is separate from sense-making. </a:t>
                      </a:r>
                    </a:p>
                    <a:p>
                      <a:r>
                        <a:rPr lang="en-US"/>
                        <a:t>Students see their three-dimensional learning as separate from their sense-making or problem solving. </a:t>
                      </a:r>
                    </a:p>
                  </a:txBody>
                  <a:tcPr/>
                </a:tc>
                <a:tc>
                  <a:txBody>
                    <a:bodyPr/>
                    <a:lstStyle/>
                    <a:p>
                      <a:r>
                        <a:rPr lang="en-US" b="1" u="sng"/>
                        <a:t>Learning is through sensemaking. </a:t>
                      </a:r>
                    </a:p>
                    <a:p>
                      <a:r>
                        <a:rPr lang="en-US"/>
                        <a:t>Students see how their learning for each targeted learning goal works in service of sense-making and/or problem solving. </a:t>
                      </a:r>
                    </a:p>
                  </a:txBody>
                  <a:tcPr/>
                </a:tc>
                <a:extLst>
                  <a:ext uri="{0D108BD9-81ED-4DB2-BD59-A6C34878D82A}">
                    <a16:rowId xmlns:a16="http://schemas.microsoft.com/office/drawing/2014/main" val="192458136"/>
                  </a:ext>
                </a:extLst>
              </a:tr>
              <a:tr h="1375695">
                <a:tc>
                  <a:txBody>
                    <a:bodyPr/>
                    <a:lstStyle/>
                    <a:p>
                      <a:pPr algn="l"/>
                      <a:r>
                        <a:rPr lang="en-US" b="1" u="sng"/>
                        <a:t>One or more dimensions is unnecessary. </a:t>
                      </a:r>
                      <a:endParaRPr lang="en-US" b="0" u="none"/>
                    </a:p>
                    <a:p>
                      <a:pPr algn="l"/>
                      <a:r>
                        <a:rPr lang="en-US" b="0" u="none"/>
                        <a:t>Students would be able to explain the phenomenon without persuing or developing one of the dimensions (often CCCs). </a:t>
                      </a:r>
                      <a:endParaRPr lang="en-US" b="1" u="sng"/>
                    </a:p>
                  </a:txBody>
                  <a:tcPr/>
                </a:tc>
                <a:tc>
                  <a:txBody>
                    <a:bodyPr/>
                    <a:lstStyle/>
                    <a:p>
                      <a:pPr algn="l"/>
                      <a:r>
                        <a:rPr lang="en-US" b="1" u="sng"/>
                        <a:t>All three dimensions are necessary</a:t>
                      </a:r>
                      <a:endParaRPr lang="en-US" b="1" u="none"/>
                    </a:p>
                    <a:p>
                      <a:pPr algn="l"/>
                      <a:r>
                        <a:rPr lang="en-US" b="0" u="none"/>
                        <a:t>All three dimensions are necessary for sense-making and problem solving. </a:t>
                      </a:r>
                      <a:endParaRPr lang="en-US" b="0" u="sng"/>
                    </a:p>
                  </a:txBody>
                  <a:tcPr/>
                </a:tc>
                <a:extLst>
                  <a:ext uri="{0D108BD9-81ED-4DB2-BD59-A6C34878D82A}">
                    <a16:rowId xmlns:a16="http://schemas.microsoft.com/office/drawing/2014/main" val="4230978306"/>
                  </a:ext>
                </a:extLst>
              </a:tr>
            </a:tbl>
          </a:graphicData>
        </a:graphic>
      </p:graphicFrame>
      <p:sp>
        <p:nvSpPr>
          <p:cNvPr id="7" name="TextBox 6">
            <a:extLst>
              <a:ext uri="{FF2B5EF4-FFF2-40B4-BE49-F238E27FC236}">
                <a16:creationId xmlns:a16="http://schemas.microsoft.com/office/drawing/2014/main" id="{4AECE816-D711-3740-CF2B-F6121BF01AA1}"/>
              </a:ext>
            </a:extLst>
          </p:cNvPr>
          <p:cNvSpPr txBox="1"/>
          <p:nvPr/>
        </p:nvSpPr>
        <p:spPr>
          <a:xfrm>
            <a:off x="528252" y="6080416"/>
            <a:ext cx="6098058" cy="6463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1" u="none" strike="noStrike" kern="1200" cap="none" spc="0" normalizeH="0" baseline="0" noProof="0" dirty="0">
                <a:ln>
                  <a:noFill/>
                </a:ln>
                <a:solidFill>
                  <a:schemeClr val="bg1"/>
                </a:solidFill>
                <a:effectLst/>
                <a:uLnTx/>
                <a:uFillTx/>
                <a:latin typeface="Franklin Gothic Book" panose="020B0503020102020204"/>
                <a:ea typeface="+mn-ea"/>
                <a:cs typeface="+mn-cs"/>
                <a:hlinkClick r:id="rId3">
                  <a:extLst>
                    <a:ext uri="{A12FA001-AC4F-418D-AE19-62706E023703}">
                      <ahyp:hlinkClr xmlns:ahyp="http://schemas.microsoft.com/office/drawing/2018/hyperlinkcolor" val="tx"/>
                    </a:ext>
                  </a:extLst>
                </a:hlinkClick>
              </a:rPr>
              <a:t>Critical Features of Instructional Materials Design for Today’s Science Standards </a:t>
            </a:r>
            <a:r>
              <a:rPr kumimoji="0" lang="en-US" sz="2000" b="0" i="1" u="none" strike="noStrike" kern="1200" cap="none" spc="0" normalizeH="0" baseline="0" noProof="0" dirty="0">
                <a:ln>
                  <a:noFill/>
                </a:ln>
                <a:solidFill>
                  <a:schemeClr val="bg1"/>
                </a:solidFill>
                <a:effectLst/>
                <a:uLnTx/>
                <a:uFillTx/>
                <a:latin typeface="Franklin Gothic Book" panose="020B0503020102020204"/>
                <a:ea typeface="+mn-ea"/>
                <a:cs typeface="+mn-cs"/>
              </a:rPr>
              <a:t>pg. 24 chart </a:t>
            </a:r>
            <a:r>
              <a:rPr lang="en-US" sz="2000" i="1" dirty="0">
                <a:solidFill>
                  <a:schemeClr val="bg1"/>
                </a:solidFill>
                <a:latin typeface="Franklin Gothic Book" panose="020B0503020102020204"/>
              </a:rPr>
              <a:t>E</a:t>
            </a:r>
            <a:r>
              <a:rPr kumimoji="0" lang="en-US" sz="2000" b="0" i="1" u="none" strike="noStrike" kern="1200" cap="none" spc="0" normalizeH="0" baseline="0" noProof="0" dirty="0" err="1">
                <a:ln>
                  <a:noFill/>
                </a:ln>
                <a:solidFill>
                  <a:schemeClr val="bg1"/>
                </a:solidFill>
                <a:effectLst/>
                <a:uLnTx/>
                <a:uFillTx/>
                <a:latin typeface="Franklin Gothic Book" panose="020B0503020102020204"/>
                <a:ea typeface="+mn-ea"/>
                <a:cs typeface="+mn-cs"/>
              </a:rPr>
              <a:t>dReports</a:t>
            </a:r>
            <a:endParaRPr kumimoji="0" lang="en-US" sz="2000" b="0" i="1" u="none" strike="noStrike" kern="1200" cap="none" spc="0" normalizeH="0" baseline="0" noProof="0" dirty="0">
              <a:ln>
                <a:noFill/>
              </a:ln>
              <a:solidFill>
                <a:schemeClr val="bg1"/>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85854586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 name="Title 2">
            <a:extLst>
              <a:ext uri="{FF2B5EF4-FFF2-40B4-BE49-F238E27FC236}">
                <a16:creationId xmlns:a16="http://schemas.microsoft.com/office/drawing/2014/main" id="{2E693FCA-E0D8-1BF5-1411-7A690FFA1FB3}"/>
              </a:ext>
            </a:extLst>
          </p:cNvPr>
          <p:cNvSpPr>
            <a:spLocks noGrp="1"/>
          </p:cNvSpPr>
          <p:nvPr>
            <p:ph type="title"/>
          </p:nvPr>
        </p:nvSpPr>
        <p:spPr>
          <a:xfrm>
            <a:off x="447261" y="13252"/>
            <a:ext cx="10515600" cy="1325563"/>
          </a:xfrm>
        </p:spPr>
        <p:txBody>
          <a:bodyPr/>
          <a:lstStyle/>
          <a:p>
            <a:r>
              <a:rPr lang="en-US">
                <a:latin typeface="+mj-lt"/>
              </a:rPr>
              <a:t>Session C: Shared Understandings</a:t>
            </a:r>
          </a:p>
        </p:txBody>
      </p:sp>
      <p:sp>
        <p:nvSpPr>
          <p:cNvPr id="363" name="Google Shape;363;g258e3d2d026_0_579"/>
          <p:cNvSpPr txBox="1">
            <a:spLocks noGrp="1"/>
          </p:cNvSpPr>
          <p:nvPr>
            <p:ph idx="1"/>
          </p:nvPr>
        </p:nvSpPr>
        <p:spPr>
          <a:xfrm>
            <a:off x="112643" y="1036257"/>
            <a:ext cx="11966713" cy="5156546"/>
          </a:xfrm>
          <a:prstGeom prst="rect">
            <a:avLst/>
          </a:prstGeom>
          <a:noFill/>
          <a:ln>
            <a:noFill/>
          </a:ln>
        </p:spPr>
        <p:txBody>
          <a:bodyPr spcFirstLastPara="1" vert="horz" wrap="square" lIns="91425" tIns="45700" rIns="91425" bIns="45700" rtlCol="0" anchor="t" anchorCtr="0">
            <a:noAutofit/>
          </a:bodyPr>
          <a:lstStyle/>
          <a:p>
            <a:pPr marL="685800" lvl="1" indent="-279400">
              <a:lnSpc>
                <a:spcPct val="70000"/>
              </a:lnSpc>
              <a:buClr>
                <a:schemeClr val="dk2"/>
              </a:buClr>
              <a:buSzPts val="2600"/>
            </a:pPr>
            <a:endParaRPr lang="en-US" sz="900">
              <a:solidFill>
                <a:schemeClr val="tx1"/>
              </a:solidFill>
              <a:latin typeface="+mn-lt"/>
            </a:endParaRPr>
          </a:p>
          <a:p>
            <a:pPr marL="406400" lvl="1" indent="0">
              <a:lnSpc>
                <a:spcPct val="100000"/>
              </a:lnSpc>
              <a:spcBef>
                <a:spcPts val="600"/>
              </a:spcBef>
              <a:spcAft>
                <a:spcPts val="600"/>
              </a:spcAft>
              <a:buClr>
                <a:schemeClr val="dk2"/>
              </a:buClr>
              <a:buSzPts val="2600"/>
              <a:buNone/>
            </a:pPr>
            <a:r>
              <a:rPr lang="en-US" sz="2600">
                <a:solidFill>
                  <a:schemeClr val="tx1"/>
                </a:solidFill>
                <a:latin typeface="+mn-lt"/>
                <a:cs typeface="Arial"/>
              </a:rPr>
              <a:t>Anchoring phenomenon supports the vision of science education. It…</a:t>
            </a:r>
          </a:p>
          <a:p>
            <a:pPr marL="863600" lvl="1" indent="-457200">
              <a:lnSpc>
                <a:spcPct val="100000"/>
              </a:lnSpc>
              <a:spcBef>
                <a:spcPts val="600"/>
              </a:spcBef>
              <a:spcAft>
                <a:spcPts val="600"/>
              </a:spcAft>
              <a:buClr>
                <a:schemeClr val="dk2"/>
              </a:buClr>
              <a:buSzPts val="2600"/>
            </a:pPr>
            <a:r>
              <a:rPr lang="en-US" sz="2600" b="1">
                <a:solidFill>
                  <a:schemeClr val="tx1"/>
                </a:solidFill>
                <a:latin typeface="+mn-lt"/>
                <a:cs typeface="Arial"/>
              </a:rPr>
              <a:t>Shifts </a:t>
            </a:r>
            <a:r>
              <a:rPr lang="en-US" sz="2600">
                <a:solidFill>
                  <a:schemeClr val="tx1"/>
                </a:solidFill>
                <a:latin typeface="+mn-lt"/>
                <a:cs typeface="Arial"/>
              </a:rPr>
              <a:t>from detailed and disconnected facts to greater coherence across K-12.</a:t>
            </a:r>
          </a:p>
          <a:p>
            <a:pPr marL="863600" lvl="1" indent="-457200">
              <a:lnSpc>
                <a:spcPct val="100000"/>
              </a:lnSpc>
              <a:spcBef>
                <a:spcPts val="600"/>
              </a:spcBef>
              <a:spcAft>
                <a:spcPts val="600"/>
              </a:spcAft>
              <a:buClr>
                <a:schemeClr val="dk2"/>
              </a:buClr>
              <a:buSzPts val="2600"/>
            </a:pPr>
            <a:r>
              <a:rPr lang="en-US" sz="2600" b="1">
                <a:solidFill>
                  <a:schemeClr val="tx1"/>
                </a:solidFill>
                <a:latin typeface="+mn-lt"/>
                <a:cs typeface="Arial"/>
              </a:rPr>
              <a:t>Helps</a:t>
            </a:r>
            <a:r>
              <a:rPr lang="en-US" sz="2600">
                <a:solidFill>
                  <a:schemeClr val="tx1"/>
                </a:solidFill>
                <a:latin typeface="+mn-lt"/>
                <a:cs typeface="Arial"/>
              </a:rPr>
              <a:t> students add to and revise their science ideas they bring with them.</a:t>
            </a:r>
          </a:p>
          <a:p>
            <a:pPr marL="863600" lvl="1" indent="-457200">
              <a:lnSpc>
                <a:spcPct val="100000"/>
              </a:lnSpc>
              <a:spcBef>
                <a:spcPts val="600"/>
              </a:spcBef>
              <a:spcAft>
                <a:spcPts val="600"/>
              </a:spcAft>
              <a:buClr>
                <a:schemeClr val="dk2"/>
              </a:buClr>
              <a:buSzPts val="2600"/>
            </a:pPr>
            <a:r>
              <a:rPr lang="en-US" sz="2600" b="1">
                <a:solidFill>
                  <a:schemeClr val="tx1"/>
                </a:solidFill>
                <a:latin typeface="+mn-lt"/>
                <a:cs typeface="Arial"/>
              </a:rPr>
              <a:t>Motivates</a:t>
            </a:r>
            <a:r>
              <a:rPr lang="en-US" sz="2600">
                <a:solidFill>
                  <a:schemeClr val="tx1"/>
                </a:solidFill>
                <a:latin typeface="+mn-lt"/>
                <a:cs typeface="Arial"/>
              </a:rPr>
              <a:t> students to learn and explain the world around them.</a:t>
            </a:r>
          </a:p>
          <a:p>
            <a:pPr marL="863600" lvl="1" indent="-457200">
              <a:lnSpc>
                <a:spcPct val="100000"/>
              </a:lnSpc>
              <a:spcBef>
                <a:spcPts val="600"/>
              </a:spcBef>
              <a:spcAft>
                <a:spcPts val="600"/>
              </a:spcAft>
              <a:buClr>
                <a:schemeClr val="dk2"/>
              </a:buClr>
              <a:buSzPts val="2600"/>
            </a:pPr>
            <a:r>
              <a:rPr lang="en-US" sz="2600" b="1">
                <a:solidFill>
                  <a:schemeClr val="tx1"/>
                </a:solidFill>
                <a:latin typeface="+mn-lt"/>
                <a:cs typeface="Arial"/>
              </a:rPr>
              <a:t>Provides</a:t>
            </a:r>
            <a:r>
              <a:rPr lang="en-US" sz="2600">
                <a:solidFill>
                  <a:schemeClr val="tx1"/>
                </a:solidFill>
                <a:latin typeface="+mn-lt"/>
                <a:cs typeface="Arial"/>
              </a:rPr>
              <a:t> authentic learning opportunities to investigate and engage in collaborative conversations.</a:t>
            </a:r>
          </a:p>
          <a:p>
            <a:pPr marL="863600" lvl="1" indent="-457200">
              <a:lnSpc>
                <a:spcPct val="100000"/>
              </a:lnSpc>
              <a:spcBef>
                <a:spcPts val="600"/>
              </a:spcBef>
              <a:spcAft>
                <a:spcPts val="600"/>
              </a:spcAft>
              <a:buClr>
                <a:schemeClr val="dk2"/>
              </a:buClr>
              <a:buSzPts val="2600"/>
            </a:pPr>
            <a:r>
              <a:rPr lang="en-US" sz="2600" b="1">
                <a:solidFill>
                  <a:schemeClr val="tx1"/>
                </a:solidFill>
                <a:latin typeface="+mn-lt"/>
                <a:cs typeface="Arial"/>
              </a:rPr>
              <a:t>Requires</a:t>
            </a:r>
            <a:r>
              <a:rPr lang="en-US" sz="2600">
                <a:solidFill>
                  <a:schemeClr val="tx1"/>
                </a:solidFill>
                <a:latin typeface="+mn-lt"/>
                <a:cs typeface="Arial"/>
              </a:rPr>
              <a:t> students to utilize all three dimensions of the standards to make sense of the world. </a:t>
            </a:r>
          </a:p>
          <a:p>
            <a:pPr marL="749300" lvl="1" indent="-342900">
              <a:lnSpc>
                <a:spcPct val="100000"/>
              </a:lnSpc>
              <a:spcBef>
                <a:spcPts val="600"/>
              </a:spcBef>
              <a:spcAft>
                <a:spcPts val="600"/>
              </a:spcAft>
              <a:buClr>
                <a:schemeClr val="dk2"/>
              </a:buClr>
              <a:buSzPts val="2600"/>
              <a:buFont typeface="Wingdings" panose="05000000000000000000" pitchFamily="2" charset="2"/>
              <a:buChar char="Ø"/>
            </a:pPr>
            <a:endParaRPr lang="en-US" sz="1600">
              <a:solidFill>
                <a:schemeClr val="tx1"/>
              </a:solidFill>
              <a:latin typeface="+mn-lt"/>
              <a:cs typeface="Arial"/>
            </a:endParaRPr>
          </a:p>
          <a:p>
            <a:pPr marL="749300" lvl="1" indent="-342900">
              <a:lnSpc>
                <a:spcPct val="100000"/>
              </a:lnSpc>
              <a:spcBef>
                <a:spcPts val="600"/>
              </a:spcBef>
              <a:spcAft>
                <a:spcPts val="600"/>
              </a:spcAft>
              <a:buClr>
                <a:schemeClr val="dk2"/>
              </a:buClr>
              <a:buSzPts val="2600"/>
              <a:buFont typeface="Wingdings" panose="05000000000000000000" pitchFamily="2" charset="2"/>
              <a:buChar char="Ø"/>
            </a:pPr>
            <a:endParaRPr lang="en-US">
              <a:solidFill>
                <a:schemeClr val="tx1"/>
              </a:solidFill>
              <a:latin typeface="+mn-lt"/>
            </a:endParaRPr>
          </a:p>
        </p:txBody>
      </p:sp>
    </p:spTree>
    <p:extLst>
      <p:ext uri="{BB962C8B-B14F-4D97-AF65-F5344CB8AC3E}">
        <p14:creationId xmlns:p14="http://schemas.microsoft.com/office/powerpoint/2010/main" val="39248031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DE PowerPoint Template 2021" id="{F76599F0-613E-C840-99F1-ED09AB5FDFB0}" vid="{CF243692-12E2-084D-9E1C-7583DB7C83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76f2a65d80353e131b19c3852c421bb6">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4cc91b328d6411d390e133fd87f787b7"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element ref="ns2:Content_x0020_Review_x0020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_x0020_Review_x0020_Status" ma:index="26" nillable="true" ma:displayName="Content Review Status" ma:description="- Verified: Periodically checked and confirmed to still be accurate and relevant.&#10;- Revise: Identified issues require updates or factual corrections.&#10;- Obsolete: No longer relevant; delete or move to internal archive." ma:format="RadioButtons" ma:internalName="Content_x0020_Review_x0020_Status">
      <xsd:simpleType>
        <xsd:restriction base="dms:Choice">
          <xsd:enumeration value="Verified"/>
          <xsd:enumeration value="Revise"/>
          <xsd:enumeration value="Obsolete"/>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SharedWithUsers xmlns="3a62de7d-ba57-4f43-9dae-9623ba637be0">
      <UserInfo>
        <DisplayName>Baker, Erica - Division of Academic Program Standards</DisplayName>
        <AccountId>9</AccountId>
        <AccountType/>
      </UserInfo>
      <UserInfo>
        <DisplayName>Higgins, Misty - Division of Academic Program Standards</DisplayName>
        <AccountId>21</AccountId>
        <AccountType/>
      </UserInfo>
      <UserInfo>
        <DisplayName>Prewitt, Amanda - Division of Academic Program Standards</DisplayName>
        <AccountId>12</AccountId>
        <AccountType/>
      </UserInfo>
      <UserInfo>
        <DisplayName>Clouse, Thomas - Division of Academic Program Standards</DisplayName>
        <AccountId>20</AccountId>
        <AccountType/>
      </UserInfo>
    </SharedWithUsers>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2026-03-12T04:00:00+00:00</Application_x0020_Dat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2025-01-10T05:00:00+00:00</Publication_x0020_Date>
    <Audience1 xmlns="3a62de7d-ba57-4f43-9dae-9623ba637be0"/>
    <_dlc_DocId xmlns="3a62de7d-ba57-4f43-9dae-9623ba637be0">KYED-536-2190</_dlc_DocId>
    <_dlc_DocIdUrl xmlns="3a62de7d-ba57-4f43-9dae-9623ba637be0">
      <Url>https://www.education.ky.gov/curriculum/standards/kyacadstand/_layouts/15/DocIdRedir.aspx?ID=KYED-536-2190</Url>
      <Description>KYED-536-2190</Description>
    </_dlc_DocIdUrl>
    <Content_x0020_Review_x0020_Status xmlns="3a62de7d-ba57-4f43-9dae-9623ba637be0" xsi:nil="true"/>
  </documentManagement>
</p:properties>
</file>

<file path=customXml/itemProps1.xml><?xml version="1.0" encoding="utf-8"?>
<ds:datastoreItem xmlns:ds="http://schemas.openxmlformats.org/officeDocument/2006/customXml" ds:itemID="{1CE19110-0B47-4083-A2EA-08D4108FA4E6}"/>
</file>

<file path=customXml/itemProps2.xml><?xml version="1.0" encoding="utf-8"?>
<ds:datastoreItem xmlns:ds="http://schemas.openxmlformats.org/officeDocument/2006/customXml" ds:itemID="{8A98B8F2-2176-4E09-AC7C-F574A44D0CC2}">
  <ds:schemaRefs>
    <ds:schemaRef ds:uri="http://schemas.microsoft.com/sharepoint/events"/>
  </ds:schemaRefs>
</ds:datastoreItem>
</file>

<file path=customXml/itemProps3.xml><?xml version="1.0" encoding="utf-8"?>
<ds:datastoreItem xmlns:ds="http://schemas.openxmlformats.org/officeDocument/2006/customXml" ds:itemID="{B6DC2A4A-D15A-4FCF-B8ED-16E32D0845A6}">
  <ds:schemaRefs>
    <ds:schemaRef ds:uri="http://schemas.microsoft.com/sharepoint/v3/contenttype/forms"/>
  </ds:schemaRefs>
</ds:datastoreItem>
</file>

<file path=customXml/itemProps4.xml><?xml version="1.0" encoding="utf-8"?>
<ds:datastoreItem xmlns:ds="http://schemas.openxmlformats.org/officeDocument/2006/customXml" ds:itemID="{C523462E-756B-41D6-B1F9-6F638FA4CEB7}">
  <ds:schemaRefs>
    <ds:schemaRef ds:uri="http://www.w3.org/XML/1998/namespace"/>
    <ds:schemaRef ds:uri="http://schemas.microsoft.com/office/infopath/2007/PartnerControls"/>
    <ds:schemaRef ds:uri="http://schemas.microsoft.com/office/2006/documentManagement/types"/>
    <ds:schemaRef ds:uri="http://purl.org/dc/elements/1.1/"/>
    <ds:schemaRef ds:uri="f6d6e907-5716-4b03-b16a-6e3c7a4aabf9"/>
    <ds:schemaRef ds:uri="http://purl.org/dc/dcmitype/"/>
    <ds:schemaRef ds:uri="http://schemas.openxmlformats.org/package/2006/metadata/core-properties"/>
    <ds:schemaRef ds:uri="d3961e6e-cc4f-4016-a7ed-a66b4a1cfc25"/>
    <ds:schemaRef ds:uri="http://schemas.microsoft.com/office/2006/metadata/properties"/>
    <ds:schemaRef ds:uri="http://purl.org/dc/terms/"/>
    <ds:schemaRef ds:uri="3a62de7d-ba57-4f43-9dae-9623ba637be0"/>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KDE PowerPoint Template (1)</Template>
  <TotalTime>1454</TotalTime>
  <Words>28048</Words>
  <Application>Microsoft Office PowerPoint</Application>
  <PresentationFormat>Widescreen</PresentationFormat>
  <Paragraphs>2276</Paragraphs>
  <Slides>150</Slides>
  <Notes>150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150</vt:i4>
      </vt:variant>
    </vt:vector>
  </HeadingPairs>
  <TitlesOfParts>
    <vt:vector size="162" baseType="lpstr">
      <vt:lpstr>Aptos</vt:lpstr>
      <vt:lpstr>Arial</vt:lpstr>
      <vt:lpstr>Calibri</vt:lpstr>
      <vt:lpstr>Franklin Gothic Book</vt:lpstr>
      <vt:lpstr>Franklin Gothic Medium</vt:lpstr>
      <vt:lpstr>Lato</vt:lpstr>
      <vt:lpstr>Libre Franklin</vt:lpstr>
      <vt:lpstr>Rubik-Light</vt:lpstr>
      <vt:lpstr>Segoe UI</vt:lpstr>
      <vt:lpstr>Times New Roman</vt:lpstr>
      <vt:lpstr>Wingdings</vt:lpstr>
      <vt:lpstr>Office Theme</vt:lpstr>
      <vt:lpstr> Using an Anchoring Phenomenon to Drive Three - Dimensional Teaching and Learning</vt:lpstr>
      <vt:lpstr>Module Goals</vt:lpstr>
      <vt:lpstr>Agreements</vt:lpstr>
      <vt:lpstr>Sessions in this Module</vt:lpstr>
      <vt:lpstr>SESSION A</vt:lpstr>
      <vt:lpstr>Session A Meta Moment</vt:lpstr>
      <vt:lpstr>Quote</vt:lpstr>
      <vt:lpstr>Share Initial Ideas</vt:lpstr>
      <vt:lpstr>The Role of Phenomena in Instruction </vt:lpstr>
      <vt:lpstr>Making the Case for Phenomena-Based Instruction</vt:lpstr>
      <vt:lpstr>Team Share-Out</vt:lpstr>
      <vt:lpstr>Shared Definition </vt:lpstr>
      <vt:lpstr>Meta Moment on Your Initial Thoughts </vt:lpstr>
      <vt:lpstr>Sorting Phenomena Descriptors</vt:lpstr>
      <vt:lpstr>Phenomena are…</vt:lpstr>
      <vt:lpstr>Phenomena are NOT…</vt:lpstr>
      <vt:lpstr>Anchoring Phenomena Descriptors Resource</vt:lpstr>
      <vt:lpstr>Phenomena</vt:lpstr>
      <vt:lpstr>Phenomena (2)</vt:lpstr>
      <vt:lpstr>Phenomena (3)</vt:lpstr>
      <vt:lpstr>Instructional Time Using Phenomena</vt:lpstr>
      <vt:lpstr>Less Like…More Like…</vt:lpstr>
      <vt:lpstr>Session A: Shared Understandings</vt:lpstr>
      <vt:lpstr>After Completing Session A:  Meta Moment</vt:lpstr>
      <vt:lpstr>Reflection </vt:lpstr>
      <vt:lpstr>Session A Next Steps: Considerations for Implementation</vt:lpstr>
      <vt:lpstr>Session A Next Steps: Considerations for Implementation (2)</vt:lpstr>
      <vt:lpstr>SESSION B</vt:lpstr>
      <vt:lpstr>In the previous session, we…</vt:lpstr>
      <vt:lpstr>Session B Meta Moment</vt:lpstr>
      <vt:lpstr>Connecting to Students Interest and Experiences</vt:lpstr>
      <vt:lpstr>Engaging in a Symmetrical-like Experience</vt:lpstr>
      <vt:lpstr>Viewing Learning from Every Angle</vt:lpstr>
      <vt:lpstr>Content Deepening</vt:lpstr>
      <vt:lpstr>Switch to Adult Learner Hat</vt:lpstr>
      <vt:lpstr>Communicating in Scientific Ways Resource </vt:lpstr>
      <vt:lpstr>Communicating in Scientific Ways</vt:lpstr>
      <vt:lpstr>What do we know and wonder about Earth’s surface?  </vt:lpstr>
      <vt:lpstr>Focus Question</vt:lpstr>
      <vt:lpstr>Map and pictures of the Mississippi Delta</vt:lpstr>
      <vt:lpstr>Mississippi River Delta</vt:lpstr>
      <vt:lpstr>Focus Question  Has the Earth’s surface always looked this way? Why or Why not?</vt:lpstr>
      <vt:lpstr>How does land change to form a delta?</vt:lpstr>
      <vt:lpstr>How does the land change to form a delta?</vt:lpstr>
      <vt:lpstr>How did the delta form?</vt:lpstr>
      <vt:lpstr>Localizing Phenomena</vt:lpstr>
      <vt:lpstr>Driving Question Board</vt:lpstr>
      <vt:lpstr>If we were to continue the driving question board, we would….</vt:lpstr>
      <vt:lpstr>Focus Question (2)</vt:lpstr>
      <vt:lpstr>Switch to Your Teacher Hat</vt:lpstr>
      <vt:lpstr>Meta Moment for Symmetrical Experience</vt:lpstr>
      <vt:lpstr>Debriefing the Launch of an Anchoring  Phenomenon</vt:lpstr>
      <vt:lpstr>Anchoring Phenomenon Routine</vt:lpstr>
      <vt:lpstr>Session B: Shared Understandings</vt:lpstr>
      <vt:lpstr>After Completing Session B:  Meta Moment</vt:lpstr>
      <vt:lpstr>Reflection</vt:lpstr>
      <vt:lpstr>Session B Next Steps: Considerations for Implementation </vt:lpstr>
      <vt:lpstr>SESSION C</vt:lpstr>
      <vt:lpstr>In Session B, we have …</vt:lpstr>
      <vt:lpstr>Session C Meta Moment</vt:lpstr>
      <vt:lpstr>Achieving the Vision</vt:lpstr>
      <vt:lpstr>Writers’ Vision Statement</vt:lpstr>
      <vt:lpstr>Writers’ Vision Statement (2)</vt:lpstr>
      <vt:lpstr>Meta Moment on Writers’ statement </vt:lpstr>
      <vt:lpstr>Your Vision</vt:lpstr>
      <vt:lpstr>Viewing Learning from Two Perspectives</vt:lpstr>
      <vt:lpstr>Earth’s Changing Surface   </vt:lpstr>
      <vt:lpstr>Lesson 2 Focus Question </vt:lpstr>
      <vt:lpstr>Investigate a River Analogy Chart</vt:lpstr>
      <vt:lpstr>Switch to Adult Learner Hat (2)</vt:lpstr>
      <vt:lpstr>Investigating a River Prediction</vt:lpstr>
      <vt:lpstr>Investigating a River</vt:lpstr>
      <vt:lpstr>Investigating a River (2)</vt:lpstr>
      <vt:lpstr>Investigating a River (3)</vt:lpstr>
      <vt:lpstr>Communicating in Scientific Ways (2) </vt:lpstr>
      <vt:lpstr>How did water change the land?</vt:lpstr>
      <vt:lpstr>Switch to Teacher Hat</vt:lpstr>
      <vt:lpstr>Revisit the DQB</vt:lpstr>
      <vt:lpstr>Scientific Vocabulary</vt:lpstr>
      <vt:lpstr>What Science Ideas Do We Know At This Time?</vt:lpstr>
      <vt:lpstr>Revisit the DQB (2)</vt:lpstr>
      <vt:lpstr>Focus Question  What causes delta to form?</vt:lpstr>
      <vt:lpstr>Teacher Hat Reflection </vt:lpstr>
      <vt:lpstr>From “Learning About” to “Figuring Out”</vt:lpstr>
      <vt:lpstr>Real-World Phenomena</vt:lpstr>
      <vt:lpstr>Step 1: Grade 4 KAS Science Standard</vt:lpstr>
      <vt:lpstr>Three-Dimensional Standards (3)</vt:lpstr>
      <vt:lpstr>Appendix E–Disciplinary Core Idea (DCI) Progression </vt:lpstr>
      <vt:lpstr>Appendix F - Planning and Carrying Out Investigations Progression</vt:lpstr>
      <vt:lpstr>Appendix G–Cause and Effect Progression</vt:lpstr>
      <vt:lpstr>  Anchoring Phenomenon and Sensemaking</vt:lpstr>
      <vt:lpstr>Critical Components of Sensemaking</vt:lpstr>
      <vt:lpstr>What is Sensemaking?</vt:lpstr>
      <vt:lpstr>Critical Component - Phenomena</vt:lpstr>
      <vt:lpstr>Critical Component – Student Ideas</vt:lpstr>
      <vt:lpstr>Critical Component–Practices</vt:lpstr>
      <vt:lpstr>Critical Component–Science Ideas</vt:lpstr>
      <vt:lpstr>Less Like…More Like (2)…</vt:lpstr>
      <vt:lpstr>Session C: Shared Understandings</vt:lpstr>
      <vt:lpstr>After Completing Session C:  Meta Moment</vt:lpstr>
      <vt:lpstr>Session C Reflection</vt:lpstr>
      <vt:lpstr>Session C Next Steps: Considerations for Implementation</vt:lpstr>
      <vt:lpstr>SESSION D</vt:lpstr>
      <vt:lpstr>In Session C, we have…</vt:lpstr>
      <vt:lpstr>Session D Meta Moment</vt:lpstr>
      <vt:lpstr>Norms to Engage Knowledge Building</vt:lpstr>
      <vt:lpstr>Coherence from the Students’ Perspective</vt:lpstr>
      <vt:lpstr>Coherence from the Students’ Perspective (2)</vt:lpstr>
      <vt:lpstr>Storyline</vt:lpstr>
      <vt:lpstr>Storyline (2)</vt:lpstr>
      <vt:lpstr>The Conceptual Story from Different Perspectives</vt:lpstr>
      <vt:lpstr>First Pass: Building the Conceptual Story</vt:lpstr>
      <vt:lpstr>Lesson 1: Has Earth’s surface always looked this way? Why or Why not?</vt:lpstr>
      <vt:lpstr>Building the Conceptual Story (2)</vt:lpstr>
      <vt:lpstr>Telling the Story: First Pass </vt:lpstr>
      <vt:lpstr>Switch to Teacher Hat (2)</vt:lpstr>
      <vt:lpstr>Science Ideas</vt:lpstr>
      <vt:lpstr>Second Pass: Three Dimensionality of the Unit Storyline</vt:lpstr>
      <vt:lpstr>Three-Dimensional Standards (4)</vt:lpstr>
      <vt:lpstr>Lesson 1: Has Earth’s surface always looked this way? Why or Why not? (2)</vt:lpstr>
      <vt:lpstr>Telling the Story: Second Pass </vt:lpstr>
      <vt:lpstr>Three-Dimensional Standards (5)</vt:lpstr>
      <vt:lpstr>KDE’s Markers for High-Quality Science Instructional Resources</vt:lpstr>
      <vt:lpstr>Quote (2)</vt:lpstr>
      <vt:lpstr>Session D: Shared Understandings</vt:lpstr>
      <vt:lpstr>After Completing Session D: Meta Moment</vt:lpstr>
      <vt:lpstr>Session D Reflection</vt:lpstr>
      <vt:lpstr>Session D Next Steps: Considerations for Implementation</vt:lpstr>
      <vt:lpstr>SESSION E</vt:lpstr>
      <vt:lpstr>Session E Meta Moment</vt:lpstr>
      <vt:lpstr>Natural Phenomena</vt:lpstr>
      <vt:lpstr>Local Phenomena</vt:lpstr>
      <vt:lpstr>Elementary Students’ Idea</vt:lpstr>
      <vt:lpstr>Localizing Phenomena (2)</vt:lpstr>
      <vt:lpstr>Why Localization?</vt:lpstr>
      <vt:lpstr>How might we localize the phenomenon in our high-quality instructional resource (HQIR)?</vt:lpstr>
      <vt:lpstr>Using Local Phenomena in Your Area</vt:lpstr>
      <vt:lpstr>Localizing Phenomenon in Kentucky </vt:lpstr>
      <vt:lpstr>Kentucky Atlas of Phenomena (KAP)</vt:lpstr>
      <vt:lpstr>KAP Reflection</vt:lpstr>
      <vt:lpstr>Phone Phenomenon  STEP 1: Explore and Observe</vt:lpstr>
      <vt:lpstr>“Science begins with a question about a phenomenon.”</vt:lpstr>
      <vt:lpstr>STEP 2: Ask Questions</vt:lpstr>
      <vt:lpstr>Identify Cross Cutting Concepts </vt:lpstr>
      <vt:lpstr>STEP 3: Refine Your Question</vt:lpstr>
      <vt:lpstr>Finalize Bundle</vt:lpstr>
      <vt:lpstr>After Completing Session E:  Meta Moment</vt:lpstr>
      <vt:lpstr>Next Steps: Share more bundles with us!</vt:lpstr>
      <vt:lpstr>Final Reflection</vt:lpstr>
      <vt:lpstr>Certificate of Completion</vt:lpstr>
    </vt:vector>
  </TitlesOfParts>
  <Company>Kentucky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an Anchoring Phenomenon to Drive Equitable Three - Dimensional Teaching and Learning</dc:title>
  <dc:creator>Prewitt, Amanda - Division of Academic Program Standards</dc:creator>
  <cp:lastModifiedBy>Clouse, Thomas - Division of Academic Program Standards</cp:lastModifiedBy>
  <cp:revision>3</cp:revision>
  <dcterms:created xsi:type="dcterms:W3CDTF">2023-11-13T18:39:09Z</dcterms:created>
  <dcterms:modified xsi:type="dcterms:W3CDTF">2026-03-12T15:40:39Z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0x0101001BEB557DBE01834EAB47A683706DCD5B001CB4B9AB93836842A61C86EAD5F20BA7</vt:lpwstr>
  </property>
  <property fmtid="{D5CDD505-2E9C-101B-9397-08002B2CF9AE}" pid="3" name="MediaServiceImageTags">
    <vt:lpwstr/>
  </property>
  <property fmtid="{D5CDD505-2E9C-101B-9397-08002B2CF9AE}" pid="4" name="MSIP_Label_eb544694-0027-44fa-bee4-2648c0363f9d_Enabled">
    <vt:lpwstr>true</vt:lpwstr>
  </property>
  <property fmtid="{D5CDD505-2E9C-101B-9397-08002B2CF9AE}" pid="5" name="MSIP_Label_eb544694-0027-44fa-bee4-2648c0363f9d_SetDate">
    <vt:lpwstr>2024-07-02T15:15:02Z</vt:lpwstr>
  </property>
  <property fmtid="{D5CDD505-2E9C-101B-9397-08002B2CF9AE}" pid="6" name="MSIP_Label_eb544694-0027-44fa-bee4-2648c0363f9d_Method">
    <vt:lpwstr>Standard</vt:lpwstr>
  </property>
  <property fmtid="{D5CDD505-2E9C-101B-9397-08002B2CF9AE}" pid="7" name="MSIP_Label_eb544694-0027-44fa-bee4-2648c0363f9d_Name">
    <vt:lpwstr>defa4170-0d19-0005-0004-bc88714345d2</vt:lpwstr>
  </property>
  <property fmtid="{D5CDD505-2E9C-101B-9397-08002B2CF9AE}" pid="8" name="MSIP_Label_eb544694-0027-44fa-bee4-2648c0363f9d_SiteId">
    <vt:lpwstr>9360c11f-90e6-4706-ad00-25fcdc9e2ed1</vt:lpwstr>
  </property>
  <property fmtid="{D5CDD505-2E9C-101B-9397-08002B2CF9AE}" pid="9" name="MSIP_Label_eb544694-0027-44fa-bee4-2648c0363f9d_ActionId">
    <vt:lpwstr>85aab012-b67f-4b08-b474-f13e85124903</vt:lpwstr>
  </property>
  <property fmtid="{D5CDD505-2E9C-101B-9397-08002B2CF9AE}" pid="10" name="MSIP_Label_eb544694-0027-44fa-bee4-2648c0363f9d_ContentBits">
    <vt:lpwstr>0</vt:lpwstr>
  </property>
  <property fmtid="{D5CDD505-2E9C-101B-9397-08002B2CF9AE}" pid="11" name="_dlc_DocIdItemGuid">
    <vt:lpwstr>aee65d0b-03c8-4b41-8231-a1037b08d310</vt:lpwstr>
  </property>
</Properties>
</file>